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318" r:id="rId3"/>
    <p:sldId id="328" r:id="rId4"/>
    <p:sldId id="420" r:id="rId5"/>
    <p:sldId id="294" r:id="rId6"/>
    <p:sldId id="262" r:id="rId7"/>
    <p:sldId id="263" r:id="rId8"/>
    <p:sldId id="422" r:id="rId9"/>
    <p:sldId id="421" r:id="rId10"/>
    <p:sldId id="265" r:id="rId11"/>
    <p:sldId id="423" r:id="rId12"/>
    <p:sldId id="424" r:id="rId13"/>
    <p:sldId id="283" r:id="rId14"/>
    <p:sldId id="425" r:id="rId15"/>
    <p:sldId id="427" r:id="rId16"/>
    <p:sldId id="284" r:id="rId17"/>
    <p:sldId id="819" r:id="rId18"/>
    <p:sldId id="781" r:id="rId19"/>
    <p:sldId id="816" r:id="rId20"/>
    <p:sldId id="817" r:id="rId21"/>
    <p:sldId id="264" r:id="rId22"/>
    <p:sldId id="818" r:id="rId23"/>
    <p:sldId id="266" r:id="rId24"/>
    <p:sldId id="267" r:id="rId25"/>
    <p:sldId id="325" r:id="rId26"/>
    <p:sldId id="275" r:id="rId27"/>
    <p:sldId id="579" r:id="rId28"/>
    <p:sldId id="5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605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8F288-5633-4380-A7DA-519393E39AF3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95DFD-2B0C-4975-9ED3-7D7B8E47B52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31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4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C4216BF-2EBE-0320-0DE5-29748C1F82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CD4D25BE-11CB-4CC3-BA0D-5B83D0B19FCB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3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39F82836-8C8A-22C7-5A82-C55D7197A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BA45867-D1A4-7E29-851C-A59723F13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F1AD4FF-64F7-C65F-52C2-C3FA7D09D0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EB4E739D-96B0-4F9D-B368-B7C3A2A84BDF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4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E9534FB-38BE-A674-F38B-9C03E11CF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15AA4CE-09A9-AF4C-1723-DC6A1882D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F1AD4FF-64F7-C65F-52C2-C3FA7D09D0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EB4E739D-96B0-4F9D-B368-B7C3A2A84BDF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11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E9534FB-38BE-A674-F38B-9C03E11CF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15AA4CE-09A9-AF4C-1723-DC6A1882D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4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F1AD4FF-64F7-C65F-52C2-C3FA7D09D0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1" hangingPunct="1"/>
            <a:fld id="{EB4E739D-96B0-4F9D-B368-B7C3A2A84BDF}" type="slidenum"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r" defTabSz="914400" eaLnBrk="1" hangingPunct="1"/>
              <a:t>15</a:t>
            </a:fld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E9534FB-38BE-A674-F38B-9C03E11CF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15AA4CE-09A9-AF4C-1723-DC6A1882D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8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4D038-8D74-4E62-A8B2-F6FAC6B7D2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BDC889F0-BF14-36AB-DA51-9B94D25A0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7829C926-0D56-C12A-6D6F-BCB7FE366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Hoàn thành bài nào GV linh động viết vào nhé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9A636CBD-E8B0-25DC-4F08-7A2406AD8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B73362-BAE2-42D0-88C7-C78056B87F6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>
            <a:extLst>
              <a:ext uri="{FF2B5EF4-FFF2-40B4-BE49-F238E27FC236}">
                <a16:creationId xmlns:a16="http://schemas.microsoft.com/office/drawing/2014/main" id="{17832D58-70C0-26D6-2F44-686D907422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>
            <a:extLst>
              <a:ext uri="{FF2B5EF4-FFF2-40B4-BE49-F238E27FC236}">
                <a16:creationId xmlns:a16="http://schemas.microsoft.com/office/drawing/2014/main" id="{C244C224-0D48-4BD2-864F-37B4E2B4D7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8068" name="灯片编号占位符 3">
            <a:extLst>
              <a:ext uri="{FF2B5EF4-FFF2-40B4-BE49-F238E27FC236}">
                <a16:creationId xmlns:a16="http://schemas.microsoft.com/office/drawing/2014/main" id="{AFE05572-59A4-7DA6-80F4-B7EE49CD1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55A3FA-5D4F-457A-9E2F-F3B02E1CAF50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/>
              <a:t>28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2490-BDB4-6D0D-FCED-CBE0EE68C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1D3F2-87D5-3AEB-97A4-82CD14990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14572-D689-9710-29B3-0B567ED1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1997-6CB0-435D-E352-B684CEC9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6487-AE8D-C38F-AC67-F024C3F9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20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EFCF-E7DE-78AF-DE54-796CC222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2A4FC-3B97-DA53-1833-7FE26D23C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E82DD-79EF-B9C4-674F-4D29E36D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564E-B820-018C-880E-F9BF948F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AA7B7-C075-46C0-7704-A1FA00BF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651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C32E6-22A8-F3C8-8131-873B681B7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F58FD-017C-BD9F-C899-9A5DED0CD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95E3-BDF2-70A8-68E5-3527EB15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1DB0-C0B4-A5BA-66B2-C2D516F9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73AF-6989-D250-92EA-6C7B8EC0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103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56445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2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0AB10-283B-49D2-84B8-03E29655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6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DA75-8BDD-7C10-FE99-6BDEF177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3D698-CA62-A823-B06C-6779E6CE9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D80C-A290-2A18-5390-36D89D1E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7E58C-F5E2-3E4C-10B8-E571B358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78AC3-08E0-5863-5DC7-72656A1D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767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2588-4BAE-4E4A-8677-43D55A85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7F141-656A-07C7-A472-852FEB15D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EA11-D527-6328-492B-134B75B6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C4EE-E377-0B3C-2033-CCE32F1B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B41A-0101-A560-A063-8AE5DA83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27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02EA-630D-1514-E4F8-7E89B76F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00E8F-B323-94AC-5493-06769E5F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6C9F2-67C4-B8E2-481E-7691547F2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AB446-C743-4F60-AB2F-4D290CC1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2E0D2-3C2F-269E-A376-0E0739C6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2FAF-656F-1A84-31D0-4C8AA82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942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7229-B0E3-2577-3AAD-5506D7FC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103A8-C21B-6B5D-91BE-18A8C9502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ADDB7-3C59-24F4-E508-A8A7C9C95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3A4A2-6989-0C34-CCE2-A62B7A4C4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4669B-409B-00C8-2B3B-853FB1052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804C1-D880-9A01-F9C6-4FD8112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AABDB-C7E0-1D9C-A463-A87381FF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A0E7F-124D-0270-8664-9BBD971D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59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0468-C96E-F51D-9994-19BAEB50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2393A-9011-E734-CC40-0CBE18EB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AB60A-C3DD-3550-F7B9-8EB4B687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0F5FD-4B01-BC3A-FE3D-EE2B698D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396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B051D-1FCD-329A-87A6-10B3EA84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E6BF4-9992-5F9C-7951-470BFD98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FBBCD-0967-9C68-EFF8-EA434B7F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174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B8B8-67BE-6428-8849-EC8BF9A6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73D9-3ACA-51B4-A434-81023691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A19BF-5193-C48B-ED59-C8DDC394A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BEF14-AB00-871A-4B74-85C8EC32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0EBCB-91DA-5464-FC07-94E34B53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C1465-B024-A8E9-128F-5846C0F2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544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C955-D749-ADDB-1696-24DC1200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14CCA-7E54-C310-DB33-747F0E79C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5BD27-EB3F-AD0E-98FC-B8800A245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D5898-DBA4-047B-6ECE-B8C5EF19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CB512-52E4-6BEF-7309-095AEA12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F21BA-5CD0-8AEB-784B-C349B281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8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A5741-3175-ECE7-18D7-F9A991D9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CB987-96BD-571B-2C28-1EE73ABF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73B42-346F-6242-7BE6-D057DF9F0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CFA5-C6F4-4B33-9864-5B9B68FCE5B7}" type="datetimeFigureOut">
              <a:rPr lang="en-ID" smtClean="0"/>
              <a:t>07/11/2023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67450-F073-7CFA-59C8-44BA271AF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ED790-AB72-DD5E-D42A-2E5010B89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95A8-8BB2-47EF-A68C-444453CFED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8.wmf"/><Relationship Id="rId18" Type="http://schemas.openxmlformats.org/officeDocument/2006/relationships/image" Target="../media/image41.png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hyperlink" Target="Khong%201.gsp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2.gif"/><Relationship Id="rId5" Type="http://schemas.openxmlformats.org/officeDocument/2006/relationships/image" Target="../media/image49.gif"/><Relationship Id="rId10" Type="http://schemas.openxmlformats.org/officeDocument/2006/relationships/slide" Target="slide24.xml"/><Relationship Id="rId4" Type="http://schemas.openxmlformats.org/officeDocument/2006/relationships/image" Target="../media/image48.gif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gif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8.gif"/><Relationship Id="rId7" Type="http://schemas.openxmlformats.org/officeDocument/2006/relationships/image" Target="../media/image54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slide" Target="slide20.xml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gif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9.gif"/><Relationship Id="rId7" Type="http://schemas.openxmlformats.org/officeDocument/2006/relationships/image" Target="../media/image52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8.gif"/><Relationship Id="rId7" Type="http://schemas.openxmlformats.org/officeDocument/2006/relationships/image" Target="../media/image54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slide" Target="slide20.xml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4" Type="http://schemas.openxmlformats.org/officeDocument/2006/relationships/image" Target="../media/image49.gif"/><Relationship Id="rId9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>
            <a:fillRect/>
          </a:stretch>
        </p:blipFill>
        <p:spPr bwMode="auto">
          <a:xfrm>
            <a:off x="1790700" y="1365252"/>
            <a:ext cx="8343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>
            <a:fillRect/>
          </a:stretch>
        </p:blipFill>
        <p:spPr bwMode="auto">
          <a:xfrm>
            <a:off x="533400" y="152400"/>
            <a:ext cx="11353800" cy="647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>
            <a:fillRect/>
          </a:stretch>
        </p:blipFill>
        <p:spPr bwMode="auto">
          <a:xfrm>
            <a:off x="6426200" y="5416553"/>
            <a:ext cx="37338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50" y="574435"/>
            <a:ext cx="1408674" cy="12687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0" y="3402778"/>
            <a:ext cx="1826698" cy="281305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9" y="-524594"/>
            <a:ext cx="928301" cy="348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86" y="1127001"/>
            <a:ext cx="921646" cy="33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C83F2-C440-430C-A38B-746EC7DBCC6E}"/>
              </a:ext>
            </a:extLst>
          </p:cNvPr>
          <p:cNvSpPr txBox="1"/>
          <p:nvPr/>
        </p:nvSpPr>
        <p:spPr>
          <a:xfrm>
            <a:off x="2545703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385740" y="2081446"/>
            <a:ext cx="9891860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CHÀO MỪNG QUÝ THẦY (CÔ) GIÁO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VỀ DỰ GIỜ LỚP 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8A1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2724" y="3687392"/>
            <a:ext cx="138564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vi-VN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6557" y="1077179"/>
            <a:ext cx="517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TRƯỜNG </a:t>
            </a:r>
            <a:r>
              <a: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TH&amp;THCS NHƠN HẢI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978" y="4609592"/>
            <a:ext cx="5145448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GIÁO VIÊN THỰC HIỆN: </a:t>
            </a:r>
            <a:r>
              <a:rPr lang="vi-VN" altLang="vi-V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NGUYỄN THỊ DUYÊN</a:t>
            </a:r>
            <a:endParaRPr lang="en-US" altLang="vi-VN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2450" y="5287925"/>
            <a:ext cx="2531783" cy="37702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altLang="vi-V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Năm học: 2023-2024</a:t>
            </a:r>
            <a:endParaRPr lang="en-US" altLang="vi-VN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18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1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18096" y="304801"/>
            <a:ext cx="100156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60" dirty="0">
                <a:solidFill>
                  <a:srgbClr val="0000CC"/>
                </a:solidFill>
              </a:rPr>
              <a:t> </a:t>
            </a:r>
            <a:r>
              <a:rPr lang="vi-VN" sz="4000" dirty="0">
                <a:solidFill>
                  <a:srgbClr val="0000CC"/>
                </a:solidFill>
              </a:rPr>
              <a:t>Em hãy n</a:t>
            </a:r>
            <a:r>
              <a:rPr lang="en-US" sz="4000" dirty="0" err="1">
                <a:solidFill>
                  <a:srgbClr val="0000CC"/>
                </a:solidFill>
              </a:rPr>
              <a:t>hắc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lại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vi-VN" sz="4000" dirty="0">
                <a:solidFill>
                  <a:srgbClr val="0000CC"/>
                </a:solidFill>
              </a:rPr>
              <a:t>?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622169" y="1565276"/>
            <a:ext cx="5565274" cy="2209800"/>
            <a:chOff x="1219200" y="1981200"/>
            <a:chExt cx="3352800" cy="2209800"/>
          </a:xfrm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352800" cy="22098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60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ba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góc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</a:rPr>
                <a:t> tam </a:t>
              </a:r>
              <a:r>
                <a:rPr lang="en-US" sz="3200" b="1" dirty="0" err="1">
                  <a:solidFill>
                    <a:srgbClr val="FF0000"/>
                  </a:solidFill>
                </a:rPr>
                <a:t>giác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</a:rPr>
                <a:t> 180</a:t>
              </a:r>
              <a:r>
                <a:rPr lang="en-US" sz="3200" b="1" baseline="30000" dirty="0">
                  <a:solidFill>
                    <a:srgbClr val="FF0000"/>
                  </a:solidFill>
                </a:rPr>
                <a:t>0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6004563" y="992661"/>
            <a:ext cx="4389122" cy="2895919"/>
            <a:chOff x="5334000" y="1068865"/>
            <a:chExt cx="3657602" cy="2895608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068865"/>
              <a:ext cx="533401" cy="53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80" dirty="0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1" cy="53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80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1" y="3429000"/>
              <a:ext cx="533401" cy="53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80"/>
                <a:t>C</a:t>
              </a:r>
            </a:p>
          </p:txBody>
        </p:sp>
      </p:grpSp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7291345" y="4128659"/>
          <a:ext cx="2585086" cy="47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215806" progId="Equation.DSMT4">
                  <p:embed/>
                </p:oleObj>
              </mc:Choice>
              <mc:Fallback>
                <p:oleObj name="Equation" r:id="rId2" imgW="990170" imgH="215806" progId="Equation.DSMT4">
                  <p:embed/>
                  <p:pic>
                    <p:nvPicPr>
                      <p:cNvPr id="2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45" y="4128659"/>
                        <a:ext cx="2585086" cy="474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273042" y="4048696"/>
            <a:ext cx="2286001" cy="609398"/>
            <a:chOff x="3996460" y="4062988"/>
            <a:chExt cx="1905000" cy="609398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77144" y="4062988"/>
              <a:ext cx="1724316" cy="609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360" dirty="0">
                  <a:sym typeface="Lamsymbol" pitchFamily="2" charset="2"/>
                </a:rPr>
                <a:t> </a:t>
              </a:r>
              <a:r>
                <a:rPr lang="en-US" sz="3360" dirty="0"/>
                <a:t>ABC </a:t>
              </a:r>
              <a:r>
                <a:rPr lang="en-US" sz="3360" dirty="0" err="1"/>
                <a:t>có</a:t>
              </a:r>
              <a:r>
                <a:rPr lang="en-US" sz="3360" dirty="0"/>
                <a:t>: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3996460" y="4136592"/>
            <a:ext cx="45085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80" imgH="164880" progId="Equation.DSMT4">
                    <p:embed/>
                  </p:oleObj>
                </mc:Choice>
                <mc:Fallback>
                  <p:oleObj name="Equation" r:id="rId4" imgW="139680" imgH="16488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460" y="4136592"/>
                          <a:ext cx="450850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3E55ABC-03BB-C8EF-F81E-6CD11AE5E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t="8206" r="9863" b="16103"/>
          <a:stretch>
            <a:fillRect/>
          </a:stretch>
        </p:blipFill>
        <p:spPr bwMode="auto">
          <a:xfrm>
            <a:off x="145112" y="3732211"/>
            <a:ext cx="302736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43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POINSET2">
            <a:extLst>
              <a:ext uri="{FF2B5EF4-FFF2-40B4-BE49-F238E27FC236}">
                <a16:creationId xmlns:a16="http://schemas.microsoft.com/office/drawing/2014/main" id="{F72E7513-3294-6B4F-3076-AF013126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96625" y="103188"/>
            <a:ext cx="8953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POINSET2">
            <a:extLst>
              <a:ext uri="{FF2B5EF4-FFF2-40B4-BE49-F238E27FC236}">
                <a16:creationId xmlns:a16="http://schemas.microsoft.com/office/drawing/2014/main" id="{12A95A72-D0A8-F3B7-2D66-C1867997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7813" y="92075"/>
            <a:ext cx="9159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POINSET2">
            <a:extLst>
              <a:ext uri="{FF2B5EF4-FFF2-40B4-BE49-F238E27FC236}">
                <a16:creationId xmlns:a16="http://schemas.microsoft.com/office/drawing/2014/main" id="{641D5E10-050F-555A-DB87-5B821ECF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8282" y="5817394"/>
            <a:ext cx="7985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Diagram&#10;&#10;Description automatically generated">
            <a:extLst>
              <a:ext uri="{FF2B5EF4-FFF2-40B4-BE49-F238E27FC236}">
                <a16:creationId xmlns:a16="http://schemas.microsoft.com/office/drawing/2014/main" id="{756287D5-5FAB-8437-0193-41BB0102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1320463" y="5980113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4657A2-4490-B6D5-E3D1-FA65E238E123}"/>
              </a:ext>
            </a:extLst>
          </p:cNvPr>
          <p:cNvSpPr/>
          <p:nvPr/>
        </p:nvSpPr>
        <p:spPr>
          <a:xfrm>
            <a:off x="1564849" y="300504"/>
            <a:ext cx="6437572" cy="5890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cs typeface="Times New Roman" panose="02020603050405020304" pitchFamily="18" charset="0"/>
              </a:rPr>
              <a:t>TỔNG CÁC GÓC CỦA MỘT TỨ GIÁC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147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2DD57F-F95B-551E-BD55-6B38E083B6FA}"/>
              </a:ext>
            </a:extLst>
          </p:cNvPr>
          <p:cNvSpPr/>
          <p:nvPr/>
        </p:nvSpPr>
        <p:spPr>
          <a:xfrm>
            <a:off x="1329180" y="2062114"/>
            <a:ext cx="9275976" cy="26230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v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D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50F92D1-CAA5-882C-148B-8B6E3F7534B8}"/>
              </a:ext>
            </a:extLst>
          </p:cNvPr>
          <p:cNvSpPr/>
          <p:nvPr/>
        </p:nvSpPr>
        <p:spPr>
          <a:xfrm>
            <a:off x="2215299" y="320510"/>
            <a:ext cx="7993930" cy="13668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 nhân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79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Freeform 19"/>
          <p:cNvSpPr>
            <a:spLocks/>
          </p:cNvSpPr>
          <p:nvPr/>
        </p:nvSpPr>
        <p:spPr bwMode="auto">
          <a:xfrm>
            <a:off x="6929438" y="1170938"/>
            <a:ext cx="2209800" cy="838200"/>
          </a:xfrm>
          <a:custGeom>
            <a:avLst/>
            <a:gdLst>
              <a:gd name="T0" fmla="*/ 0 w 1392"/>
              <a:gd name="T1" fmla="*/ 838200 h 528"/>
              <a:gd name="T2" fmla="*/ 685800 w 1392"/>
              <a:gd name="T3" fmla="*/ 0 h 528"/>
              <a:gd name="T4" fmla="*/ 2209800 w 1392"/>
              <a:gd name="T5" fmla="*/ 609600 h 528"/>
              <a:gd name="T6" fmla="*/ 0 w 1392"/>
              <a:gd name="T7" fmla="*/ 8382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528"/>
              <a:gd name="T14" fmla="*/ 1392 w 139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5135" y="758857"/>
            <a:ext cx="594280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</a:t>
            </a:r>
            <a:r>
              <a:rPr lang="vi-VN" altLang="en-US" sz="3600" dirty="0">
                <a:latin typeface="Times New Roman" panose="02020603050405020304" pitchFamily="18" charset="0"/>
              </a:rPr>
              <a:t>Đường chéo  AC chia tứ giác  ABCD thành hai tam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dirty="0">
                <a:latin typeface="Times New Roman" panose="02020603050405020304" pitchFamily="18" charset="0"/>
              </a:rPr>
              <a:t> AC</a:t>
            </a:r>
            <a:r>
              <a:rPr lang="vi-VN" altLang="en-US" sz="3600" dirty="0">
                <a:latin typeface="Times New Roman" panose="02020603050405020304" pitchFamily="18" charset="0"/>
              </a:rPr>
              <a:t>B và ACD (Hình 7)</a:t>
            </a:r>
            <a:r>
              <a:rPr lang="en-US" altLang="en-US" sz="3600" dirty="0">
                <a:latin typeface="Times New Roman" panose="02020603050405020304" pitchFamily="18" charset="0"/>
              </a:rPr>
              <a:t>. </a:t>
            </a:r>
            <a:r>
              <a:rPr lang="vi-VN" altLang="en-US" sz="3600" dirty="0">
                <a:latin typeface="Times New Roman" panose="02020603050405020304" pitchFamily="18" charset="0"/>
              </a:rPr>
              <a:t>Tính tổng các góc của </a:t>
            </a:r>
            <a:r>
              <a:rPr lang="en-US" altLang="en-US" sz="3600" dirty="0">
                <a:latin typeface="Times New Roman" panose="02020603050405020304" pitchFamily="18" charset="0"/>
              </a:rPr>
              <a:t>tam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dirty="0">
                <a:latin typeface="Times New Roman" panose="02020603050405020304" pitchFamily="18" charset="0"/>
              </a:rPr>
              <a:t> AC</a:t>
            </a:r>
            <a:r>
              <a:rPr lang="vi-VN" altLang="en-US" sz="3600" dirty="0">
                <a:latin typeface="Times New Roman" panose="02020603050405020304" pitchFamily="18" charset="0"/>
              </a:rPr>
              <a:t>B và ACD. Từ đó, ta có nhận xét gì về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tổng</a:t>
            </a:r>
            <a:r>
              <a:rPr lang="vi-VN" altLang="en-US" sz="3600" dirty="0">
                <a:latin typeface="Times New Roman" panose="02020603050405020304" pitchFamily="18" charset="0"/>
              </a:rPr>
              <a:t> các góc</a:t>
            </a:r>
            <a:r>
              <a:rPr lang="en-US" altLang="en-US" sz="3600" dirty="0">
                <a:latin typeface="Times New Roman" panose="02020603050405020304" pitchFamily="18" charset="0"/>
              </a:rPr>
              <a:t>                               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dirty="0">
                <a:latin typeface="Times New Roman" panose="02020603050405020304" pitchFamily="18" charset="0"/>
              </a:rPr>
              <a:t> ABCD.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6967538" y="1162050"/>
            <a:ext cx="2133600" cy="1676400"/>
          </a:xfrm>
          <a:custGeom>
            <a:avLst/>
            <a:gdLst>
              <a:gd name="T0" fmla="*/ 0 w 1872"/>
              <a:gd name="T1" fmla="*/ 804672 h 1200"/>
              <a:gd name="T2" fmla="*/ 656492 w 1872"/>
              <a:gd name="T3" fmla="*/ 0 h 1200"/>
              <a:gd name="T4" fmla="*/ 2133600 w 1872"/>
              <a:gd name="T5" fmla="*/ 603504 h 1200"/>
              <a:gd name="T6" fmla="*/ 930031 w 1872"/>
              <a:gd name="T7" fmla="*/ 1676400 h 1200"/>
              <a:gd name="T8" fmla="*/ 0 w 1872"/>
              <a:gd name="T9" fmla="*/ 804672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1200"/>
              <a:gd name="T17" fmla="*/ 1872 w 18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510338" y="781050"/>
            <a:ext cx="2971800" cy="2362200"/>
            <a:chOff x="3168" y="1248"/>
            <a:chExt cx="1872" cy="1488"/>
          </a:xfrm>
        </p:grpSpPr>
        <p:sp>
          <p:nvSpPr>
            <p:cNvPr id="6185" name="Text Box 13"/>
            <p:cNvSpPr txBox="1">
              <a:spLocks noChangeArrowheads="1"/>
            </p:cNvSpPr>
            <p:nvPr/>
          </p:nvSpPr>
          <p:spPr bwMode="auto">
            <a:xfrm>
              <a:off x="3168" y="18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86" name="Text Box 14"/>
            <p:cNvSpPr txBox="1">
              <a:spLocks noChangeArrowheads="1"/>
            </p:cNvSpPr>
            <p:nvPr/>
          </p:nvSpPr>
          <p:spPr bwMode="auto">
            <a:xfrm>
              <a:off x="3792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87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188" name="Text Box 16"/>
            <p:cNvSpPr txBox="1">
              <a:spLocks noChangeArrowheads="1"/>
            </p:cNvSpPr>
            <p:nvPr/>
          </p:nvSpPr>
          <p:spPr bwMode="auto">
            <a:xfrm>
              <a:off x="4032" y="24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5858" name="Line 18"/>
          <p:cNvSpPr>
            <a:spLocks noChangeShapeType="1"/>
          </p:cNvSpPr>
          <p:nvPr/>
        </p:nvSpPr>
        <p:spPr bwMode="auto">
          <a:xfrm flipV="1">
            <a:off x="6934200" y="1771651"/>
            <a:ext cx="2166938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934200" y="2953299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</a:rPr>
              <a:t> ABC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141371" y="1481143"/>
            <a:ext cx="1544638" cy="461964"/>
            <a:chOff x="3504" y="960"/>
            <a:chExt cx="973" cy="291"/>
          </a:xfrm>
        </p:grpSpPr>
        <p:sp>
          <p:nvSpPr>
            <p:cNvPr id="6183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184" name="Text Box 22"/>
            <p:cNvSpPr txBox="1">
              <a:spLocks noChangeArrowheads="1"/>
            </p:cNvSpPr>
            <p:nvPr/>
          </p:nvSpPr>
          <p:spPr bwMode="auto">
            <a:xfrm>
              <a:off x="4289" y="960"/>
              <a:ext cx="1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235827" y="1819275"/>
            <a:ext cx="1649413" cy="473075"/>
            <a:chOff x="3598" y="1146"/>
            <a:chExt cx="1039" cy="298"/>
          </a:xfrm>
        </p:grpSpPr>
        <p:sp>
          <p:nvSpPr>
            <p:cNvPr id="6181" name="Text Box 23"/>
            <p:cNvSpPr txBox="1">
              <a:spLocks noChangeArrowheads="1"/>
            </p:cNvSpPr>
            <p:nvPr/>
          </p:nvSpPr>
          <p:spPr bwMode="auto">
            <a:xfrm>
              <a:off x="3598" y="1213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82" name="Text Box 24"/>
            <p:cNvSpPr txBox="1">
              <a:spLocks noChangeArrowheads="1"/>
            </p:cNvSpPr>
            <p:nvPr/>
          </p:nvSpPr>
          <p:spPr bwMode="auto">
            <a:xfrm>
              <a:off x="4397" y="114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160" name="Rectangle 26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660827"/>
              </p:ext>
            </p:extLst>
          </p:nvPr>
        </p:nvGraphicFramePr>
        <p:xfrm>
          <a:off x="7244027" y="3340664"/>
          <a:ext cx="3136232" cy="613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241195" progId="Equation.3">
                  <p:embed/>
                </p:oleObj>
              </mc:Choice>
              <mc:Fallback>
                <p:oleObj name="Equation" r:id="rId2" imgW="1218671" imgH="241195" progId="Equation.3">
                  <p:embed/>
                  <p:pic>
                    <p:nvPicPr>
                      <p:cNvPr id="358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027" y="3340664"/>
                        <a:ext cx="3136232" cy="613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6887327" y="3760644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</a:rPr>
              <a:t> ADC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63" name="Rectangle 30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25159"/>
              </p:ext>
            </p:extLst>
          </p:nvPr>
        </p:nvGraphicFramePr>
        <p:xfrm>
          <a:off x="7315200" y="4230127"/>
          <a:ext cx="3043990" cy="580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241300" progId="Equation.3">
                  <p:embed/>
                </p:oleObj>
              </mc:Choice>
              <mc:Fallback>
                <p:oleObj name="Equation" r:id="rId4" imgW="1244600" imgH="241300" progId="Equation.3">
                  <p:embed/>
                  <p:pic>
                    <p:nvPicPr>
                      <p:cNvPr id="3586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230127"/>
                        <a:ext cx="3043990" cy="580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34508"/>
              </p:ext>
            </p:extLst>
          </p:nvPr>
        </p:nvGraphicFramePr>
        <p:xfrm>
          <a:off x="7927473" y="4710138"/>
          <a:ext cx="2306052" cy="57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5920" imgH="215806" progId="Equation.3">
                  <p:embed/>
                </p:oleObj>
              </mc:Choice>
              <mc:Fallback>
                <p:oleObj name="Equation" r:id="rId6" imgW="875920" imgH="215806" progId="Equation.3">
                  <p:embed/>
                  <p:pic>
                    <p:nvPicPr>
                      <p:cNvPr id="3587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473" y="4710138"/>
                        <a:ext cx="2306052" cy="574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33"/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7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32416"/>
              </p:ext>
            </p:extLst>
          </p:nvPr>
        </p:nvGraphicFramePr>
        <p:xfrm>
          <a:off x="7144922" y="5181352"/>
          <a:ext cx="4243136" cy="58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7200" imgH="241300" progId="Equation.3">
                  <p:embed/>
                </p:oleObj>
              </mc:Choice>
              <mc:Fallback>
                <p:oleObj name="Equation" r:id="rId8" imgW="1727200" imgH="241300" progId="Equation.3">
                  <p:embed/>
                  <p:pic>
                    <p:nvPicPr>
                      <p:cNvPr id="3587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4922" y="5181352"/>
                        <a:ext cx="4243136" cy="586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111864" y="5618788"/>
            <a:ext cx="4926012" cy="697548"/>
            <a:chOff x="2849" y="3591"/>
            <a:chExt cx="2523" cy="351"/>
          </a:xfrm>
        </p:grpSpPr>
        <p:graphicFrame>
          <p:nvGraphicFramePr>
            <p:cNvPr id="6179" name="Object 34"/>
            <p:cNvGraphicFramePr>
              <a:graphicFrameLocks noChangeAspect="1"/>
            </p:cNvGraphicFramePr>
            <p:nvPr/>
          </p:nvGraphicFramePr>
          <p:xfrm>
            <a:off x="2849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52200" imgH="253800" progId="Equation.DSMT4">
                    <p:embed/>
                  </p:oleObj>
                </mc:Choice>
                <mc:Fallback>
                  <p:oleObj name="Equation" r:id="rId10" imgW="952200" imgH="253800" progId="Equation.DSMT4">
                    <p:embed/>
                    <p:pic>
                      <p:nvPicPr>
                        <p:cNvPr id="6179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80" name="Object 38"/>
            <p:cNvGraphicFramePr>
              <a:graphicFrameLocks noChangeAspect="1"/>
            </p:cNvGraphicFramePr>
            <p:nvPr/>
          </p:nvGraphicFramePr>
          <p:xfrm>
            <a:off x="4143" y="3613"/>
            <a:ext cx="1229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65160" imgH="253800" progId="Equation.DSMT4">
                    <p:embed/>
                  </p:oleObj>
                </mc:Choice>
                <mc:Fallback>
                  <p:oleObj name="Equation" r:id="rId12" imgW="965160" imgH="253800" progId="Equation.DSMT4">
                    <p:embed/>
                    <p:pic>
                      <p:nvPicPr>
                        <p:cNvPr id="618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" y="3613"/>
                          <a:ext cx="1229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88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898293"/>
              </p:ext>
            </p:extLst>
          </p:nvPr>
        </p:nvGraphicFramePr>
        <p:xfrm>
          <a:off x="7123904" y="6098843"/>
          <a:ext cx="2050464" cy="48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7836" imgH="203112" progId="Equation.3">
                  <p:embed/>
                </p:oleObj>
              </mc:Choice>
              <mc:Fallback>
                <p:oleObj name="Equation" r:id="rId14" imgW="837836" imgH="203112" progId="Equation.3">
                  <p:embed/>
                  <p:pic>
                    <p:nvPicPr>
                      <p:cNvPr id="3588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904" y="6098843"/>
                        <a:ext cx="2050464" cy="488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8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27853"/>
              </p:ext>
            </p:extLst>
          </p:nvPr>
        </p:nvGraphicFramePr>
        <p:xfrm>
          <a:off x="9151654" y="6100335"/>
          <a:ext cx="1087689" cy="48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307" imgH="203112" progId="Equation.3">
                  <p:embed/>
                </p:oleObj>
              </mc:Choice>
              <mc:Fallback>
                <p:oleObj name="Equation" r:id="rId16" imgW="444307" imgH="203112" progId="Equation.3">
                  <p:embed/>
                  <p:pic>
                    <p:nvPicPr>
                      <p:cNvPr id="3588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1654" y="6100335"/>
                        <a:ext cx="1087689" cy="488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3" name="Line 46"/>
          <p:cNvSpPr>
            <a:spLocks noChangeShapeType="1"/>
          </p:cNvSpPr>
          <p:nvPr/>
        </p:nvSpPr>
        <p:spPr bwMode="auto">
          <a:xfrm>
            <a:off x="6522366" y="890731"/>
            <a:ext cx="0" cy="6324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6842705" y="4730113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934200" y="1752600"/>
            <a:ext cx="2209800" cy="1066800"/>
            <a:chOff x="3408" y="1104"/>
            <a:chExt cx="1392" cy="672"/>
          </a:xfrm>
        </p:grpSpPr>
        <p:sp>
          <p:nvSpPr>
            <p:cNvPr id="6176" name="Line 49"/>
            <p:cNvSpPr>
              <a:spLocks noChangeShapeType="1"/>
            </p:cNvSpPr>
            <p:nvPr/>
          </p:nvSpPr>
          <p:spPr bwMode="auto">
            <a:xfrm flipV="1">
              <a:off x="3408" y="1104"/>
              <a:ext cx="1392" cy="144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177" name="Line 50"/>
            <p:cNvSpPr>
              <a:spLocks noChangeShapeType="1"/>
            </p:cNvSpPr>
            <p:nvPr/>
          </p:nvSpPr>
          <p:spPr bwMode="auto">
            <a:xfrm>
              <a:off x="3440" y="1248"/>
              <a:ext cx="576" cy="52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6178" name="Line 51"/>
            <p:cNvSpPr>
              <a:spLocks noChangeShapeType="1"/>
            </p:cNvSpPr>
            <p:nvPr/>
          </p:nvSpPr>
          <p:spPr bwMode="auto">
            <a:xfrm flipV="1">
              <a:off x="4032" y="1104"/>
              <a:ext cx="768" cy="67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A80AB4F-B2E7-798C-E486-9694E3E277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25" y="389433"/>
            <a:ext cx="974320" cy="78323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821CF5-8362-9EF3-041B-2E640B519D60}"/>
              </a:ext>
            </a:extLst>
          </p:cNvPr>
          <p:cNvSpPr/>
          <p:nvPr/>
        </p:nvSpPr>
        <p:spPr>
          <a:xfrm>
            <a:off x="9907571" y="1481143"/>
            <a:ext cx="970961" cy="5424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Hình 7</a:t>
            </a:r>
            <a:endParaRPr lang="en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60" grpId="0"/>
      <p:bldP spid="35867" grpId="0"/>
      <p:bldP spid="35887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C7A339-6E35-15A2-951E-0C323CEE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183" y="2329478"/>
            <a:ext cx="1949624" cy="29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55AD8BEE-81F0-C5A0-78DE-AAFCDDA16E26}"/>
              </a:ext>
            </a:extLst>
          </p:cNvPr>
          <p:cNvSpPr/>
          <p:nvPr/>
        </p:nvSpPr>
        <p:spPr>
          <a:xfrm>
            <a:off x="690588" y="593890"/>
            <a:ext cx="6134417" cy="342193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kết quả vừa chứng minh em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0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POINSET2">
            <a:extLst>
              <a:ext uri="{FF2B5EF4-FFF2-40B4-BE49-F238E27FC236}">
                <a16:creationId xmlns:a16="http://schemas.microsoft.com/office/drawing/2014/main" id="{F72E7513-3294-6B4F-3076-AF013126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96625" y="103188"/>
            <a:ext cx="8953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POINSET2">
            <a:extLst>
              <a:ext uri="{FF2B5EF4-FFF2-40B4-BE49-F238E27FC236}">
                <a16:creationId xmlns:a16="http://schemas.microsoft.com/office/drawing/2014/main" id="{12A95A72-D0A8-F3B7-2D66-C1867997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7813" y="92075"/>
            <a:ext cx="9159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POINSET2">
            <a:extLst>
              <a:ext uri="{FF2B5EF4-FFF2-40B4-BE49-F238E27FC236}">
                <a16:creationId xmlns:a16="http://schemas.microsoft.com/office/drawing/2014/main" id="{641D5E10-050F-555A-DB87-5B821ECF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8282" y="5817394"/>
            <a:ext cx="7985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Diagram&#10;&#10;Description automatically generated">
            <a:extLst>
              <a:ext uri="{FF2B5EF4-FFF2-40B4-BE49-F238E27FC236}">
                <a16:creationId xmlns:a16="http://schemas.microsoft.com/office/drawing/2014/main" id="{756287D5-5FAB-8437-0193-41BB0102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1320463" y="5980113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4657A2-4490-B6D5-E3D1-FA65E238E123}"/>
              </a:ext>
            </a:extLst>
          </p:cNvPr>
          <p:cNvSpPr/>
          <p:nvPr/>
        </p:nvSpPr>
        <p:spPr>
          <a:xfrm>
            <a:off x="1564849" y="300504"/>
            <a:ext cx="6437572" cy="5890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cs typeface="Times New Roman" panose="02020603050405020304" pitchFamily="18" charset="0"/>
              </a:rPr>
              <a:t>TỔNG CÁC GÓC CỦA MỘT TỨ GIÁC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cs typeface="Times New Roman" panose="02020603050405020304" pitchFamily="18" charset="0"/>
            </a:endParaRPr>
          </a:p>
        </p:txBody>
      </p:sp>
      <p:sp>
        <p:nvSpPr>
          <p:cNvPr id="2" name="Text Box 42">
            <a:hlinkClick r:id="rId5" action="ppaction://hlinkfile"/>
            <a:extLst>
              <a:ext uri="{FF2B5EF4-FFF2-40B4-BE49-F238E27FC236}">
                <a16:creationId xmlns:a16="http://schemas.microsoft.com/office/drawing/2014/main" id="{6A6D341B-A93E-D3AC-8D95-F6E20DE9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303" y="1491940"/>
            <a:ext cx="2482611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lí</a:t>
            </a:r>
            <a:r>
              <a:rPr lang="en-US" altLang="en-US" sz="40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43">
            <a:extLst>
              <a:ext uri="{FF2B5EF4-FFF2-40B4-BE49-F238E27FC236}">
                <a16:creationId xmlns:a16="http://schemas.microsoft.com/office/drawing/2014/main" id="{FA2BF1A6-F420-9CF3-F53F-37B893F8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304" y="2160060"/>
            <a:ext cx="8506339" cy="1323439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latin typeface="Times New Roman" panose="02020603050405020304" pitchFamily="18" charset="0"/>
              </a:rPr>
              <a:t>số đo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tứ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latin typeface="Times New Roman" panose="02020603050405020304" pitchFamily="18" charset="0"/>
              </a:rPr>
              <a:t> 360</a:t>
            </a:r>
            <a:r>
              <a:rPr lang="en-US" altLang="en-US" sz="4000" b="1" baseline="30000" dirty="0">
                <a:latin typeface="Times New Roman" panose="02020603050405020304" pitchFamily="18" charset="0"/>
              </a:rPr>
              <a:t>0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11" descr="book9">
            <a:extLst>
              <a:ext uri="{FF2B5EF4-FFF2-40B4-BE49-F238E27FC236}">
                <a16:creationId xmlns:a16="http://schemas.microsoft.com/office/drawing/2014/main" id="{A48DF2AB-05D8-8391-D00D-2433DF0C2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706" y="300504"/>
            <a:ext cx="140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92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32871" y="386710"/>
            <a:ext cx="982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dụ</a:t>
            </a:r>
            <a:r>
              <a:rPr lang="vi-VN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: Cho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ABCD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hình</a:t>
            </a:r>
            <a:r>
              <a:rPr lang="vi-VN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vẽ dưới đây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D.</a:t>
            </a:r>
          </a:p>
        </p:txBody>
      </p:sp>
      <p:grpSp>
        <p:nvGrpSpPr>
          <p:cNvPr id="7172" name="Group 31"/>
          <p:cNvGrpSpPr>
            <a:grpSpLocks/>
          </p:cNvGrpSpPr>
          <p:nvPr/>
        </p:nvGrpSpPr>
        <p:grpSpPr bwMode="auto">
          <a:xfrm>
            <a:off x="619026" y="1868078"/>
            <a:ext cx="3429000" cy="3994765"/>
            <a:chOff x="96" y="720"/>
            <a:chExt cx="1392" cy="1592"/>
          </a:xfrm>
        </p:grpSpPr>
        <p:sp>
          <p:nvSpPr>
            <p:cNvPr id="720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1056"/>
                <a:gd name="T17" fmla="*/ 960 w 960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110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120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2" name="Text Box 22"/>
            <p:cNvSpPr txBox="1">
              <a:spLocks noChangeArrowheads="1"/>
            </p:cNvSpPr>
            <p:nvPr/>
          </p:nvSpPr>
          <p:spPr bwMode="auto">
            <a:xfrm>
              <a:off x="864" y="96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80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21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21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21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217" name="Text Box 30"/>
            <p:cNvSpPr txBox="1">
              <a:spLocks noChangeArrowheads="1"/>
            </p:cNvSpPr>
            <p:nvPr/>
          </p:nvSpPr>
          <p:spPr bwMode="auto">
            <a:xfrm>
              <a:off x="653" y="20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205681" y="1587039"/>
            <a:ext cx="74472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</a:rPr>
              <a:t>                               Giải: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Theo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lí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dirty="0">
                <a:latin typeface="Times New Roman" panose="02020603050405020304" pitchFamily="18" charset="0"/>
              </a:rPr>
              <a:t>, 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vi-VN" altLang="en-US" sz="3600" dirty="0">
                <a:latin typeface="Times New Roman" panose="02020603050405020304" pitchFamily="18" charset="0"/>
              </a:rPr>
              <a:t>: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9978F8-C5D8-E6C6-E9BD-B29B39FABF62}"/>
                  </a:ext>
                </a:extLst>
              </p:cNvPr>
              <p:cNvSpPr txBox="1"/>
              <p:nvPr/>
            </p:nvSpPr>
            <p:spPr>
              <a:xfrm>
                <a:off x="4048026" y="3524132"/>
                <a:ext cx="5836016" cy="60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3200" b="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9978F8-C5D8-E6C6-E9BD-B29B39FA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026" y="3524132"/>
                <a:ext cx="5836016" cy="601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C3A89-19B4-C527-39DD-9AC0740B4A12}"/>
                  </a:ext>
                </a:extLst>
              </p:cNvPr>
              <p:cNvSpPr txBox="1"/>
              <p:nvPr/>
            </p:nvSpPr>
            <p:spPr>
              <a:xfrm>
                <a:off x="4205681" y="4031475"/>
                <a:ext cx="6487844" cy="2390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</m:oMath>
                </a14:m>
                <a:endParaRPr lang="vi-VN" altLang="en-US" sz="32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e>
                            <m:sup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  <m:sup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altLang="en-US" sz="3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BC3A89-19B4-C527-39DD-9AC0740B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681" y="4031475"/>
                <a:ext cx="6487844" cy="2390463"/>
              </a:xfrm>
              <a:prstGeom prst="rect">
                <a:avLst/>
              </a:prstGeom>
              <a:blipFill>
                <a:blip r:embed="rId3"/>
                <a:stretch>
                  <a:fillRect l="-2444" t="-2296" b="-739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D0429D08-627F-249C-E758-FE742726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71" y="386710"/>
            <a:ext cx="982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dụ</a:t>
            </a:r>
            <a:r>
              <a:rPr lang="vi-VN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: Cho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giác</a:t>
            </a:r>
            <a:r>
              <a:rPr lang="vi-VN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 TSVU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hình</a:t>
            </a:r>
            <a:r>
              <a:rPr lang="vi-VN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vẽ dưới đây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6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45254-4748-0BCB-FE03-5AA96E366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0" y="2094082"/>
            <a:ext cx="3744937" cy="26698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59D03-8269-AD1B-23B4-846FB6E01384}"/>
                  </a:ext>
                </a:extLst>
              </p:cNvPr>
              <p:cNvSpPr txBox="1"/>
              <p:nvPr/>
            </p:nvSpPr>
            <p:spPr>
              <a:xfrm>
                <a:off x="4463143" y="1443111"/>
                <a:ext cx="7360920" cy="487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Giải:</a:t>
                </a: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:r>
                  <a:rPr lang="en-ID" sz="3200" dirty="0">
                    <a:solidFill>
                      <a:srgbClr val="8369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𝑇𝑆𝑉</m:t>
                        </m:r>
                      </m:e>
                    </m:acc>
                    <m:r>
                      <a:rPr lang="en-ID" sz="32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ID" sz="3200" i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ID" sz="32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(Góc</a:t>
                </a:r>
                <a:r>
                  <a:rPr lang="en-ID" sz="3200" dirty="0">
                    <a:solidFill>
                      <a:srgbClr val="8369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𝑇𝑆𝑉</m:t>
                        </m:r>
                      </m:e>
                    </m:acc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ề 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ù 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D" sz="32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tứ giác TSVU: </a:t>
                </a: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𝑇𝑆𝑉</m:t>
                        </m:r>
                      </m:e>
                    </m:acc>
                    <m:r>
                      <a:rPr lang="en-ID" sz="3200" i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ID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ID" sz="3200" i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ID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ID" sz="3200" i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ID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D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ID" sz="32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Định lí tổng các góc của một tứ giác)</a:t>
                </a: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D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ID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D" sz="3200" i="1">
                                <a:latin typeface="Cambria Math" panose="02040503050406030204" pitchFamily="18" charset="0"/>
                              </a:rPr>
                              <m:t>𝑇𝑆𝑉</m:t>
                            </m:r>
                          </m:e>
                        </m:acc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D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D" sz="32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Hay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D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ID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d>
                        <m:sSup>
                          <m:sSupPr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65</m:t>
                            </m:r>
                          </m:e>
                          <m:sup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D" sz="3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115</m:t>
                            </m:r>
                          </m:e>
                          <m:sup>
                            <m:r>
                              <a:rPr lang="en-ID" sz="3200" i="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=</a:t>
                </a:r>
                <a:r>
                  <a:rPr lang="en-ID" sz="3200" dirty="0">
                    <a:solidFill>
                      <a:srgbClr val="8369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ID" sz="3200" i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D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659D03-8269-AD1B-23B4-846FB6E01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1443111"/>
                <a:ext cx="7360920" cy="4879349"/>
              </a:xfrm>
              <a:prstGeom prst="rect">
                <a:avLst/>
              </a:prstGeom>
              <a:blipFill>
                <a:blip r:embed="rId3"/>
                <a:stretch>
                  <a:fillRect l="-2070" t="-175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36098652-F49D-F25A-62AD-B937343E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37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AC2F15F-5A8D-436D-979E-85CE2D2D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0AD9D24B-2C6D-4884-8C41-3C3E5E4EBB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-1016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798C146F-4422-4835-B070-6271807EE0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2905577A-6FA7-4D4F-9E2A-A744CF83A9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06" y="5047213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43DA0F03-805C-4070-AF07-9CCC9497D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1397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CEA2EFCD-F112-49BE-8977-350CFBBEED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" y="49403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WordArt 10">
            <a:extLst>
              <a:ext uri="{FF2B5EF4-FFF2-40B4-BE49-F238E27FC236}">
                <a16:creationId xmlns:a16="http://schemas.microsoft.com/office/drawing/2014/main" id="{3CCC04B9-68B3-4121-8161-03A2D9BD46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9857" y="2411868"/>
            <a:ext cx="30480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400" b="1" kern="10" dirty="0"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99B0EE3E-3172-4413-B46C-3AC563E54B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3058" y="3585029"/>
            <a:ext cx="5457825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7" name="Picture 13">
            <a:extLst>
              <a:ext uri="{FF2B5EF4-FFF2-40B4-BE49-F238E27FC236}">
                <a16:creationId xmlns:a16="http://schemas.microsoft.com/office/drawing/2014/main" id="{C45740A5-A379-4F0B-B623-09405D89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4859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>
            <a:extLst>
              <a:ext uri="{FF2B5EF4-FFF2-40B4-BE49-F238E27FC236}">
                <a16:creationId xmlns:a16="http://schemas.microsoft.com/office/drawing/2014/main" id="{2115E9D9-2AD3-4A51-A4D5-43F53CD6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7" y="15875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>
            <a:extLst>
              <a:ext uri="{FF2B5EF4-FFF2-40B4-BE49-F238E27FC236}">
                <a16:creationId xmlns:a16="http://schemas.microsoft.com/office/drawing/2014/main" id="{F350CFB2-FC73-42F9-8A24-EAC2166C3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597650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45143" y="1335315"/>
            <a:ext cx="11872686" cy="14804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37592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CHƠI MÀ HỌC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0AD9D24B-2C6D-4884-8C41-3C3E5E4EBB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-1016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798C146F-4422-4835-B070-6271807EE0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2905577A-6FA7-4D4F-9E2A-A744CF83A9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270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43DA0F03-805C-4070-AF07-9CCC9497D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1397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CEA2EFCD-F112-49BE-8977-350CFBBEED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WordArt 11">
            <a:extLst>
              <a:ext uri="{FF2B5EF4-FFF2-40B4-BE49-F238E27FC236}">
                <a16:creationId xmlns:a16="http://schemas.microsoft.com/office/drawing/2014/main" id="{99B0EE3E-3172-4413-B46C-3AC563E54B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350" y="1246311"/>
            <a:ext cx="5457825" cy="976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</a:p>
        </p:txBody>
      </p:sp>
      <p:pic>
        <p:nvPicPr>
          <p:cNvPr id="26637" name="Picture 13">
            <a:extLst>
              <a:ext uri="{FF2B5EF4-FFF2-40B4-BE49-F238E27FC236}">
                <a16:creationId xmlns:a16="http://schemas.microsoft.com/office/drawing/2014/main" id="{C45740A5-A379-4F0B-B623-09405D89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4859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>
            <a:extLst>
              <a:ext uri="{FF2B5EF4-FFF2-40B4-BE49-F238E27FC236}">
                <a16:creationId xmlns:a16="http://schemas.microsoft.com/office/drawing/2014/main" id="{2115E9D9-2AD3-4A51-A4D5-43F53CD6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7" y="15875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>
            <a:extLst>
              <a:ext uri="{FF2B5EF4-FFF2-40B4-BE49-F238E27FC236}">
                <a16:creationId xmlns:a16="http://schemas.microsoft.com/office/drawing/2014/main" id="{F350CFB2-FC73-42F9-8A24-EAC2166C3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597650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7A548-FF2C-3896-B174-BB612DD7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032" y="-33995"/>
            <a:ext cx="1741003" cy="1572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E3694C-E73C-4D51-ACE0-EF4B0A9BDFD5}"/>
              </a:ext>
            </a:extLst>
          </p:cNvPr>
          <p:cNvSpPr txBox="1"/>
          <p:nvPr/>
        </p:nvSpPr>
        <p:spPr>
          <a:xfrm>
            <a:off x="2001015" y="336530"/>
            <a:ext cx="314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#9Slide03 SVNServetica Medium" panose="020B0604020202020204" pitchFamily="34" charset="0"/>
              </a:rPr>
              <a:t>Khởi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#9Slide03 SVNServetica Medium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#9Slide03 SVNServetica Medium" panose="020B0604020202020204" pitchFamily="34" charset="0"/>
              </a:rPr>
              <a:t>động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#9Slide03 SVNServetica Medium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83AD1-E895-E3BF-4F9E-DDD75F157CDA}"/>
              </a:ext>
            </a:extLst>
          </p:cNvPr>
          <p:cNvSpPr txBox="1"/>
          <p:nvPr/>
        </p:nvSpPr>
        <p:spPr>
          <a:xfrm>
            <a:off x="275278" y="1538050"/>
            <a:ext cx="5948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xã Nhơn 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phần hình được làm mờ và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l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71668D-1FD9-A01F-0888-C008C2F9F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12" y="1830953"/>
            <a:ext cx="5835240" cy="29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92302809-949D-480E-90D3-C4D9DFDFB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2" y="2744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980F9B8B-7FB5-4864-8014-77A4F13C0B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6" y="-38893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0E701B7D-5F2A-49F5-8282-CCA3431A9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AB6B2567-1C35-4073-B78B-9C32102062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2" y="5143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105DAA95-E9AF-4D83-BD5B-52EDE24D5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BF1EDDA8-21F4-4449-990F-4F855B872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9" y="5172881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D7AE0F1B-B54A-4742-8F32-541395E9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45862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>
            <a:extLst>
              <a:ext uri="{FF2B5EF4-FFF2-40B4-BE49-F238E27FC236}">
                <a16:creationId xmlns:a16="http://schemas.microsoft.com/office/drawing/2014/main" id="{618E7A91-DBEA-41BC-B2F9-F65089BB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0" y="1493802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Line 11">
            <a:extLst>
              <a:ext uri="{FF2B5EF4-FFF2-40B4-BE49-F238E27FC236}">
                <a16:creationId xmlns:a16="http://schemas.microsoft.com/office/drawing/2014/main" id="{BBE40999-CBCC-4E06-B591-9DA7B7D83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WordArt 12">
            <a:extLst>
              <a:ext uri="{FF2B5EF4-FFF2-40B4-BE49-F238E27FC236}">
                <a16:creationId xmlns:a16="http://schemas.microsoft.com/office/drawing/2014/main" id="{95B9FA7A-C7F2-4A4A-ADE7-5ECABFC1BD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4" y="47625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CÂU HỎI</a:t>
            </a:r>
          </a:p>
        </p:txBody>
      </p:sp>
      <p:sp>
        <p:nvSpPr>
          <p:cNvPr id="9229" name="AutoShape 13">
            <a:hlinkClick r:id="rId8" action="ppaction://hlinksldjump"/>
            <a:extLst>
              <a:ext uri="{FF2B5EF4-FFF2-40B4-BE49-F238E27FC236}">
                <a16:creationId xmlns:a16="http://schemas.microsoft.com/office/drawing/2014/main" id="{5B00EEBC-4153-4CE7-B1D4-47DA03DB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636" y="2259022"/>
            <a:ext cx="1524000" cy="4572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9231" name="AutoShape 15">
            <a:hlinkClick r:id="rId9" action="ppaction://hlinksldjump"/>
            <a:extLst>
              <a:ext uri="{FF2B5EF4-FFF2-40B4-BE49-F238E27FC236}">
                <a16:creationId xmlns:a16="http://schemas.microsoft.com/office/drawing/2014/main" id="{8D9B35E4-9BE1-464C-8425-BD00B314F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877" y="3549650"/>
            <a:ext cx="1524000" cy="4572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232" name="AutoShape 16">
            <a:hlinkClick r:id="rId10" action="ppaction://hlinksldjump"/>
            <a:extLst>
              <a:ext uri="{FF2B5EF4-FFF2-40B4-BE49-F238E27FC236}">
                <a16:creationId xmlns:a16="http://schemas.microsoft.com/office/drawing/2014/main" id="{B9D4E1E1-78CE-4358-8D53-068F6E17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3436902"/>
            <a:ext cx="1524000" cy="4572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7670" name="Picture 33">
            <a:extLst>
              <a:ext uri="{FF2B5EF4-FFF2-40B4-BE49-F238E27FC236}">
                <a16:creationId xmlns:a16="http://schemas.microsoft.com/office/drawing/2014/main" id="{A6E014C0-22A9-46C3-8193-680E503F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2BBF84D6-202A-1D5D-A9E0-33AE605AA182}"/>
              </a:ext>
            </a:extLst>
          </p:cNvPr>
          <p:cNvSpPr/>
          <p:nvPr/>
        </p:nvSpPr>
        <p:spPr>
          <a:xfrm>
            <a:off x="7199164" y="2204167"/>
            <a:ext cx="1562249" cy="5669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</p:childTnLst>
        </p:cTn>
      </p:par>
    </p:tnLst>
    <p:bldLst>
      <p:bldP spid="9229" grpId="0" animBg="1"/>
      <p:bldP spid="9231" grpId="0" animBg="1"/>
      <p:bldP spid="92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12907171-6843-4079-8926-E771F544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063D65E6-9CFA-4BF3-B39A-E8644B0E7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5C46AB67-3DA0-4FDB-A911-B5ACF05B32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20D1999E-2156-4819-BB29-58E40E9B5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926478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0BF78CB1-E950-4148-9535-5584FF0362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E0C47968-B41A-472D-98EC-C076932F0F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04795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46427C13-A4CB-4187-9BAB-9103E9AD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4859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A1CBCE23-BE6D-4A6B-A40A-874B0484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8" y="1401763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WordArt 12">
            <a:extLst>
              <a:ext uri="{FF2B5EF4-FFF2-40B4-BE49-F238E27FC236}">
                <a16:creationId xmlns:a16="http://schemas.microsoft.com/office/drawing/2014/main" id="{30532922-5562-4639-8460-361AD5EFC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9514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WordArt 13">
            <a:extLst>
              <a:ext uri="{FF2B5EF4-FFF2-40B4-BE49-F238E27FC236}">
                <a16:creationId xmlns:a16="http://schemas.microsoft.com/office/drawing/2014/main" id="{68E64266-C0DA-4286-8C04-5742CEC318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0901" y="1204932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C21931B8-4019-44A6-90DC-E75C5E38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0257" name="AutoShape 17">
            <a:extLst>
              <a:ext uri="{FF2B5EF4-FFF2-40B4-BE49-F238E27FC236}">
                <a16:creationId xmlns:a16="http://schemas.microsoft.com/office/drawing/2014/main" id="{4252CE67-30E5-49AE-8743-52818C50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10" y="5481638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258" name="Rectangle 18">
            <a:extLst>
              <a:ext uri="{FF2B5EF4-FFF2-40B4-BE49-F238E27FC236}">
                <a16:creationId xmlns:a16="http://schemas.microsoft.com/office/drawing/2014/main" id="{F5007E71-A78C-4877-9A01-40887502F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28689" name="Picture 20">
            <a:extLst>
              <a:ext uri="{FF2B5EF4-FFF2-40B4-BE49-F238E27FC236}">
                <a16:creationId xmlns:a16="http://schemas.microsoft.com/office/drawing/2014/main" id="{BE202315-C990-4E58-B72F-86D026D43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>
            <a:extLst>
              <a:ext uri="{FF2B5EF4-FFF2-40B4-BE49-F238E27FC236}">
                <a16:creationId xmlns:a16="http://schemas.microsoft.com/office/drawing/2014/main" id="{39EFFD95-C18B-4608-A0B5-7A6577433B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3" y="429422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>
            <a:extLst>
              <a:ext uri="{FF2B5EF4-FFF2-40B4-BE49-F238E27FC236}">
                <a16:creationId xmlns:a16="http://schemas.microsoft.com/office/drawing/2014/main" id="{3009A8FC-CB21-4B84-9CF0-6B96B5F92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83137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>
            <a:extLst>
              <a:ext uri="{FF2B5EF4-FFF2-40B4-BE49-F238E27FC236}">
                <a16:creationId xmlns:a16="http://schemas.microsoft.com/office/drawing/2014/main" id="{1145CA40-E4E2-4F14-B0F3-8B1334B2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87500"/>
            <a:ext cx="79576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Tổng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các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gó</a:t>
            </a:r>
            <a:r>
              <a:rPr lang="vi-VN" sz="3600" b="1" dirty="0">
                <a:solidFill>
                  <a:srgbClr val="7030A0"/>
                </a:solidFill>
              </a:rPr>
              <a:t>c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của</a:t>
            </a:r>
            <a:r>
              <a:rPr lang="en-GB" sz="3600" b="1" dirty="0">
                <a:solidFill>
                  <a:srgbClr val="7030A0"/>
                </a:solidFill>
              </a:rPr>
              <a:t> 1 </a:t>
            </a:r>
            <a:r>
              <a:rPr lang="en-GB" sz="3600" b="1" dirty="0" err="1">
                <a:solidFill>
                  <a:srgbClr val="7030A0"/>
                </a:solidFill>
              </a:rPr>
              <a:t>tứ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giác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bằng</a:t>
            </a:r>
            <a:r>
              <a:rPr lang="en-GB" sz="3600" b="1" dirty="0">
                <a:solidFill>
                  <a:srgbClr val="7030A0"/>
                </a:solidFill>
              </a:rPr>
              <a:t>….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1145CA40-E4E2-4F14-B0F3-8B1334B2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77" y="3107419"/>
            <a:ext cx="159530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A. 18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36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B. 36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C.  9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D. 72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lphaUcPeriod"/>
            </a:pP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buAutoNum type="alphaUcPeriod"/>
            </a:pP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Left 1">
            <a:hlinkClick r:id="rId9" action="ppaction://hlinksldjump"/>
            <a:extLst>
              <a:ext uri="{FF2B5EF4-FFF2-40B4-BE49-F238E27FC236}">
                <a16:creationId xmlns:a16="http://schemas.microsoft.com/office/drawing/2014/main" id="{CD672E7E-F427-A8B9-0393-134F496FEC78}"/>
              </a:ext>
            </a:extLst>
          </p:cNvPr>
          <p:cNvSpPr/>
          <p:nvPr/>
        </p:nvSpPr>
        <p:spPr>
          <a:xfrm>
            <a:off x="10668000" y="344022"/>
            <a:ext cx="1087225" cy="9883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ransition>
    <p:zoom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102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98B8A73-971D-40AF-8FA4-43A437DFF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916ECF1-8C50-445F-A82D-09320CADD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9369D9EB-CD97-4621-92B3-814267C6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230" y="-928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7451D891-D569-4FCA-A676-862E14A5EA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28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8A1B6248-6F45-41C8-B6E4-23D6A1686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1900325D-0799-4809-8333-8733211EA2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4949034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3B95394B-994C-4EC2-8E6D-1521A1E21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01" y="-42861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FCA3B0EC-FC89-4A7E-92C0-AB2108F2B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0" y="4929786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:a16="http://schemas.microsoft.com/office/drawing/2014/main" id="{E617EBB4-7A1B-407F-998D-2D9D2C30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1461477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76772F11-47C9-4B2A-937D-9EE2CC8A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25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>
            <a:extLst>
              <a:ext uri="{FF2B5EF4-FFF2-40B4-BE49-F238E27FC236}">
                <a16:creationId xmlns:a16="http://schemas.microsoft.com/office/drawing/2014/main" id="{DD25C649-5286-4ED0-800B-939150780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Line 13">
            <a:extLst>
              <a:ext uri="{FF2B5EF4-FFF2-40B4-BE49-F238E27FC236}">
                <a16:creationId xmlns:a16="http://schemas.microsoft.com/office/drawing/2014/main" id="{54DF1492-B7D1-4D61-9886-F620C6A05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1179286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WordArt 14">
            <a:extLst>
              <a:ext uri="{FF2B5EF4-FFF2-40B4-BE49-F238E27FC236}">
                <a16:creationId xmlns:a16="http://schemas.microsoft.com/office/drawing/2014/main" id="{015940B4-63B3-4C2E-8630-6448D2839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76059" y="420913"/>
            <a:ext cx="4714875" cy="605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1" name="WordArt 15">
            <a:extLst>
              <a:ext uri="{FF2B5EF4-FFF2-40B4-BE49-F238E27FC236}">
                <a16:creationId xmlns:a16="http://schemas.microsoft.com/office/drawing/2014/main" id="{978E2D1B-6F2C-49CB-9C3C-0BC60F307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5384" y="1488578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284" name="Rectangle 20">
            <a:extLst>
              <a:ext uri="{FF2B5EF4-FFF2-40B4-BE49-F238E27FC236}">
                <a16:creationId xmlns:a16="http://schemas.microsoft.com/office/drawing/2014/main" id="{40F80F91-8530-401B-B45D-C78B4BAC2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1285" name="Rectangle 21">
            <a:extLst>
              <a:ext uri="{FF2B5EF4-FFF2-40B4-BE49-F238E27FC236}">
                <a16:creationId xmlns:a16="http://schemas.microsoft.com/office/drawing/2014/main" id="{2B333F07-9C10-4FFF-89FB-7B4FA7E9F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29717" name="Picture 23">
            <a:extLst>
              <a:ext uri="{FF2B5EF4-FFF2-40B4-BE49-F238E27FC236}">
                <a16:creationId xmlns:a16="http://schemas.microsoft.com/office/drawing/2014/main" id="{22C74AD1-2243-4EC9-9FC2-0F6F34762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>
            <a:extLst>
              <a:ext uri="{FF2B5EF4-FFF2-40B4-BE49-F238E27FC236}">
                <a16:creationId xmlns:a16="http://schemas.microsoft.com/office/drawing/2014/main" id="{AB39524F-D66B-4A86-9F45-C2D763251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4" y="4368741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>
            <a:extLst>
              <a:ext uri="{FF2B5EF4-FFF2-40B4-BE49-F238E27FC236}">
                <a16:creationId xmlns:a16="http://schemas.microsoft.com/office/drawing/2014/main" id="{57D2E55B-9EBC-43AB-B2A4-3C4A1BBC1B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16" y="4405234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3">
            <a:extLst>
              <a:ext uri="{FF2B5EF4-FFF2-40B4-BE49-F238E27FC236}">
                <a16:creationId xmlns:a16="http://schemas.microsoft.com/office/drawing/2014/main" id="{1145CA40-E4E2-4F14-B0F3-8B1334B2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750" y="3107419"/>
            <a:ext cx="70949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o </a:t>
            </a:r>
            <a:endParaRPr lang="vi-VN" sz="3600" b="1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21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o </a:t>
            </a:r>
            <a:endParaRPr lang="vi-VN" sz="3600" b="1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vi-VN" sz="3600" b="1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D. 5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>
            <a:extLst>
              <a:ext uri="{FF2B5EF4-FFF2-40B4-BE49-F238E27FC236}">
                <a16:creationId xmlns:a16="http://schemas.microsoft.com/office/drawing/2014/main" id="{4252CE67-30E5-49AE-8743-52818C50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028" y="5568724"/>
            <a:ext cx="2556781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DE58E-3E8C-7961-BF8F-8CC2B67F5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9656" y="2361100"/>
            <a:ext cx="2319714" cy="249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8072D-19F4-DC38-3A92-6EF72E9B21E4}"/>
              </a:ext>
            </a:extLst>
          </p:cNvPr>
          <p:cNvSpPr txBox="1"/>
          <p:nvPr/>
        </p:nvSpPr>
        <p:spPr>
          <a:xfrm>
            <a:off x="3316929" y="1371191"/>
            <a:ext cx="8564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/>
                </a:solidFill>
                <a:latin typeface="+mj-lt"/>
              </a:rPr>
              <a:t>Số đo của góc A trong tứ giác dưới đây bằng bao nhiêu?</a:t>
            </a:r>
            <a:endParaRPr lang="en-ID" sz="3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Arrow: Left 8">
            <a:hlinkClick r:id="rId11" action="ppaction://hlinksldjump"/>
            <a:extLst>
              <a:ext uri="{FF2B5EF4-FFF2-40B4-BE49-F238E27FC236}">
                <a16:creationId xmlns:a16="http://schemas.microsoft.com/office/drawing/2014/main" id="{393E44A6-BC3A-DBCF-4F69-75C9219D02A8}"/>
              </a:ext>
            </a:extLst>
          </p:cNvPr>
          <p:cNvSpPr/>
          <p:nvPr/>
        </p:nvSpPr>
        <p:spPr>
          <a:xfrm>
            <a:off x="10427402" y="412389"/>
            <a:ext cx="1087225" cy="7739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8E7D1C9D-72CA-4F97-ABD3-C4D1331AAF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23" y="-1586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15EF9EA9-3BB6-4C59-ADA3-8C40A4F30C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D6BD6AD4-FBA2-4CAC-9D71-AAE2E7090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15" y="-112589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>
            <a:extLst>
              <a:ext uri="{FF2B5EF4-FFF2-40B4-BE49-F238E27FC236}">
                <a16:creationId xmlns:a16="http://schemas.microsoft.com/office/drawing/2014/main" id="{D099D5A5-A534-4C0E-9614-FC6A7C355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" y="5157787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:a16="http://schemas.microsoft.com/office/drawing/2014/main" id="{5885AA58-97EC-4477-9B8F-B1243F85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52489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>
            <a:extLst>
              <a:ext uri="{FF2B5EF4-FFF2-40B4-BE49-F238E27FC236}">
                <a16:creationId xmlns:a16="http://schemas.microsoft.com/office/drawing/2014/main" id="{D7A8EECB-6417-4ABE-ABC6-383061CB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6" y="1487715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>
            <a:extLst>
              <a:ext uri="{FF2B5EF4-FFF2-40B4-BE49-F238E27FC236}">
                <a16:creationId xmlns:a16="http://schemas.microsoft.com/office/drawing/2014/main" id="{12C8C745-D682-404F-9D15-5512C2D39E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Line 13">
            <a:extLst>
              <a:ext uri="{FF2B5EF4-FFF2-40B4-BE49-F238E27FC236}">
                <a16:creationId xmlns:a16="http://schemas.microsoft.com/office/drawing/2014/main" id="{67735F15-FCCB-4DA7-9D85-E85B074A2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11938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WordArt 14">
            <a:extLst>
              <a:ext uri="{FF2B5EF4-FFF2-40B4-BE49-F238E27FC236}">
                <a16:creationId xmlns:a16="http://schemas.microsoft.com/office/drawing/2014/main" id="{964805A1-7A3F-4C34-BBB0-BA64EADC5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3257" y="435428"/>
            <a:ext cx="4809220" cy="605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WordArt 15">
            <a:extLst>
              <a:ext uri="{FF2B5EF4-FFF2-40B4-BE49-F238E27FC236}">
                <a16:creationId xmlns:a16="http://schemas.microsoft.com/office/drawing/2014/main" id="{508E8D16-0A65-4D41-AEF1-72BD2A50BE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6087" y="1487715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30AC3D01-7635-4EB6-A1E9-6B48F7A1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2305" name="Rectangle 17">
            <a:extLst>
              <a:ext uri="{FF2B5EF4-FFF2-40B4-BE49-F238E27FC236}">
                <a16:creationId xmlns:a16="http://schemas.microsoft.com/office/drawing/2014/main" id="{A5296CAF-1D53-4B17-AA8C-64D43840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770259D6-E536-4103-BF31-8813A474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793" y="1350554"/>
            <a:ext cx="88252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 từ đúng để điền vào chỗ trống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“Tứ giác lồi là tứ giác luôn nằm...được phân chia bởi đường thẳng chứa bất kì cạnh nào của tứ giác.</a:t>
            </a:r>
          </a:p>
        </p:txBody>
      </p:sp>
      <p:pic>
        <p:nvPicPr>
          <p:cNvPr id="30741" name="Picture 23">
            <a:extLst>
              <a:ext uri="{FF2B5EF4-FFF2-40B4-BE49-F238E27FC236}">
                <a16:creationId xmlns:a16="http://schemas.microsoft.com/office/drawing/2014/main" id="{F6A053FC-D015-4CF1-A990-768487F14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>
            <a:extLst>
              <a:ext uri="{FF2B5EF4-FFF2-40B4-BE49-F238E27FC236}">
                <a16:creationId xmlns:a16="http://schemas.microsoft.com/office/drawing/2014/main" id="{8562C0FB-F181-41E7-B690-C99EE58777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77" y="4241802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>
            <a:extLst>
              <a:ext uri="{FF2B5EF4-FFF2-40B4-BE49-F238E27FC236}">
                <a16:creationId xmlns:a16="http://schemas.microsoft.com/office/drawing/2014/main" id="{842DE70E-DCFF-4171-A3CA-8F8BAA475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15" y="4199327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3">
            <a:extLst>
              <a:ext uri="{FF2B5EF4-FFF2-40B4-BE49-F238E27FC236}">
                <a16:creationId xmlns:a16="http://schemas.microsoft.com/office/drawing/2014/main" id="{1145CA40-E4E2-4F14-B0F3-8B1334B2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211" y="3119858"/>
            <a:ext cx="83318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>
              <a:buAutoNum type="alphaUcPeriod"/>
            </a:pP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mặt phẳng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cùng một phần mặt phẳng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mặt phẳng</a:t>
            </a:r>
          </a:p>
          <a:p>
            <a:pPr marL="742950" indent="-742950">
              <a:buAutoNum type="alphaUcPeriod"/>
            </a:pPr>
            <a:r>
              <a:rPr lang="vi-V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mặt phẳng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17">
            <a:extLst>
              <a:ext uri="{FF2B5EF4-FFF2-40B4-BE49-F238E27FC236}">
                <a16:creationId xmlns:a16="http://schemas.microsoft.com/office/drawing/2014/main" id="{4252CE67-30E5-49AE-8743-52818C50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028" y="5568724"/>
            <a:ext cx="2556781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" name="Arrow: Left 1">
            <a:hlinkClick r:id="rId9" action="ppaction://hlinksldjump"/>
            <a:extLst>
              <a:ext uri="{FF2B5EF4-FFF2-40B4-BE49-F238E27FC236}">
                <a16:creationId xmlns:a16="http://schemas.microsoft.com/office/drawing/2014/main" id="{3DB45C07-B039-80A0-A619-4D7D419E2D4D}"/>
              </a:ext>
            </a:extLst>
          </p:cNvPr>
          <p:cNvSpPr/>
          <p:nvPr/>
        </p:nvSpPr>
        <p:spPr>
          <a:xfrm>
            <a:off x="10405302" y="5756931"/>
            <a:ext cx="1087225" cy="9883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4968559-356E-4CD5-ACEC-8A9F541B2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091D8DC-2758-4ADC-8716-DA680D222A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41815B33-0636-4587-9899-D0E90308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08A28393-97FB-4750-91E5-4B2E497AB0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4" y="-11668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A43AB32B-B04D-41D9-A7D9-1527ED3C94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4182B64-B266-40C3-BEDF-78E124748E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65" y="-45639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26CECBBC-238D-479D-B42C-5D63E99629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4" y="5394414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1D2BEF9B-9645-4BDC-A1BE-FEE8F524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" y="1309156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36EBEFFC-29BC-4BC1-860F-8719C417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935" y="1442367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D1874CF1-94F0-4B77-8E29-4A296DDA8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Line 13">
            <a:extLst>
              <a:ext uri="{FF2B5EF4-FFF2-40B4-BE49-F238E27FC236}">
                <a16:creationId xmlns:a16="http://schemas.microsoft.com/office/drawing/2014/main" id="{ECA25C49-8DD8-408A-BE14-14AFF0E4E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629" y="1135743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WordArt 15">
            <a:extLst>
              <a:ext uri="{FF2B5EF4-FFF2-40B4-BE49-F238E27FC236}">
                <a16:creationId xmlns:a16="http://schemas.microsoft.com/office/drawing/2014/main" id="{775A3888-D2FE-472F-B1FB-A765F73923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1915" y="12700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28C2FAAD-DDBF-4E80-A84C-7D0E04C8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328" y="1236793"/>
            <a:ext cx="7870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dưới đây, 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A00C3C95-7296-4154-9406-D898359E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3332" name="AutoShape 20">
            <a:extLst>
              <a:ext uri="{FF2B5EF4-FFF2-40B4-BE49-F238E27FC236}">
                <a16:creationId xmlns:a16="http://schemas.microsoft.com/office/drawing/2014/main" id="{E6DAB6A1-8FA4-4F68-8FE4-34B4F0C0B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99" y="5631498"/>
            <a:ext cx="2549843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id="{A5C91475-FB3B-4268-9878-A734E55B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31765" name="Picture 23">
            <a:extLst>
              <a:ext uri="{FF2B5EF4-FFF2-40B4-BE49-F238E27FC236}">
                <a16:creationId xmlns:a16="http://schemas.microsoft.com/office/drawing/2014/main" id="{F4BE6322-2FF4-449B-98E2-453F1CC5F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>
            <a:extLst>
              <a:ext uri="{FF2B5EF4-FFF2-40B4-BE49-F238E27FC236}">
                <a16:creationId xmlns:a16="http://schemas.microsoft.com/office/drawing/2014/main" id="{844A3EC2-F3C0-4FD2-9E92-B0D21E0163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46" y="5182639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>
            <a:extLst>
              <a:ext uri="{FF2B5EF4-FFF2-40B4-BE49-F238E27FC236}">
                <a16:creationId xmlns:a16="http://schemas.microsoft.com/office/drawing/2014/main" id="{69843B73-E889-4DA2-975B-79CB51860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262" y="4793943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14">
            <a:extLst>
              <a:ext uri="{FF2B5EF4-FFF2-40B4-BE49-F238E27FC236}">
                <a16:creationId xmlns:a16="http://schemas.microsoft.com/office/drawing/2014/main" id="{964805A1-7A3F-4C34-BBB0-BA64EADC5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3886" y="449943"/>
            <a:ext cx="480922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272" y="1946311"/>
            <a:ext cx="8451486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Các đường chéo là AC và BD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của tứ giác lồi không cắt nhau.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id="{05B8631A-39BB-A047-68EF-BC687516ED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24" y="1871397"/>
            <a:ext cx="3277358" cy="2241509"/>
          </a:xfrm>
          <a:prstGeom prst="rect">
            <a:avLst/>
          </a:prstGeom>
        </p:spPr>
      </p:pic>
      <p:sp>
        <p:nvSpPr>
          <p:cNvPr id="3" name="Arrow: Left 2">
            <a:hlinkClick r:id="rId11" action="ppaction://hlinksldjump"/>
            <a:extLst>
              <a:ext uri="{FF2B5EF4-FFF2-40B4-BE49-F238E27FC236}">
                <a16:creationId xmlns:a16="http://schemas.microsoft.com/office/drawing/2014/main" id="{303D7123-C3F8-3474-69CF-82539B390CE0}"/>
              </a:ext>
            </a:extLst>
          </p:cNvPr>
          <p:cNvSpPr/>
          <p:nvPr/>
        </p:nvSpPr>
        <p:spPr>
          <a:xfrm>
            <a:off x="10128219" y="5550174"/>
            <a:ext cx="1087225" cy="9883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</p:childTnLst>
        </p:cTn>
      </p:par>
    </p:tnLst>
    <p:bldLst>
      <p:bldP spid="133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_图片 8" descr="C:\Users\Thinkpad\Desktop\学校\1_0007_图层-9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389120"/>
            <a:ext cx="2435597" cy="246888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A_图片 7" descr="C:\Users\Thinkpad\Desktop\学校\1_0008_图层-8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68" y="70091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377088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A_图片 9" descr="C:\Users\Thinkpad\Desktop\学校\1_0006_图层-10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03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1495" y="248755"/>
            <a:ext cx="6056446" cy="752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2666" y="1022874"/>
            <a:ext cx="1097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400" dirty="0">
                <a:cs typeface="Times New Roman" pitchFamily="18" charset="0"/>
              </a:rPr>
              <a:t>Trong </a:t>
            </a:r>
            <a:r>
              <a:rPr lang="en-US" sz="4400" dirty="0" err="1">
                <a:cs typeface="Times New Roman" pitchFamily="18" charset="0"/>
              </a:rPr>
              <a:t>một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tứ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giác</a:t>
            </a:r>
            <a:r>
              <a:rPr lang="en-US" sz="4400" dirty="0">
                <a:cs typeface="Times New Roman" pitchFamily="18" charset="0"/>
              </a:rPr>
              <a:t>, </a:t>
            </a:r>
            <a:r>
              <a:rPr lang="en-US" sz="4400" dirty="0" err="1">
                <a:cs typeface="Times New Roman" pitchFamily="18" charset="0"/>
              </a:rPr>
              <a:t>hỏi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số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góc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tù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nhiều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nhất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là</a:t>
            </a:r>
            <a:r>
              <a:rPr lang="en-US" sz="4400" dirty="0">
                <a:cs typeface="Times New Roman" pitchFamily="18" charset="0"/>
              </a:rPr>
              <a:t> bao </a:t>
            </a:r>
            <a:r>
              <a:rPr lang="en-US" sz="4400" dirty="0" err="1">
                <a:cs typeface="Times New Roman" pitchFamily="18" charset="0"/>
              </a:rPr>
              <a:t>nhiêu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và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số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góc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nhọn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nhiều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nhất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là</a:t>
            </a:r>
            <a:r>
              <a:rPr lang="en-US" sz="4400" dirty="0">
                <a:cs typeface="Times New Roman" pitchFamily="18" charset="0"/>
              </a:rPr>
              <a:t> bao </a:t>
            </a:r>
            <a:r>
              <a:rPr lang="en-US" sz="4400" dirty="0" err="1">
                <a:cs typeface="Times New Roman" pitchFamily="18" charset="0"/>
              </a:rPr>
              <a:t>nhiêu</a:t>
            </a:r>
            <a:r>
              <a:rPr lang="en-US" sz="4400" dirty="0">
                <a:cs typeface="Times New Roman" pitchFamily="18" charset="0"/>
              </a:rPr>
              <a:t>? </a:t>
            </a:r>
            <a:r>
              <a:rPr lang="en-US" sz="4400" dirty="0" err="1">
                <a:cs typeface="Times New Roman" pitchFamily="18" charset="0"/>
              </a:rPr>
              <a:t>Vì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4400" dirty="0" err="1">
                <a:cs typeface="Times New Roman" pitchFamily="18" charset="0"/>
              </a:rPr>
              <a:t>sao</a:t>
            </a:r>
            <a:r>
              <a:rPr lang="en-US" sz="4400" dirty="0"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39767" y="3026692"/>
                <a:ext cx="907466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-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Một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 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tứ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giác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có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thể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có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nhiều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nhất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3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góc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tù vì nếu có 4 góc tù thì tổng số đo 4 góc sẽ lớn hơn</a:t>
                </a:r>
                <a:r>
                  <a:rPr lang="en-ID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 smtClean="0">
                            <a:solidFill>
                              <a:srgbClr val="0070C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ID" sz="3600" b="0" i="0">
                            <a:solidFill>
                              <a:srgbClr val="0070C0"/>
                            </a:solidFill>
                            <a:latin typeface="+mj-lt"/>
                          </a:rPr>
                          <m:t>360</m:t>
                        </m:r>
                      </m:e>
                      <m:sup>
                        <m:r>
                          <a:rPr lang="en-ID" sz="3600" b="0" i="0">
                            <a:solidFill>
                              <a:srgbClr val="0070C0"/>
                            </a:solidFill>
                            <a:latin typeface="+mj-lt"/>
                          </a:rPr>
                          <m:t>∘</m:t>
                        </m:r>
                      </m:sup>
                    </m:sSup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</a:p>
              <a:p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-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M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ột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 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tứ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giác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có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thể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có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nhiều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nhất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3 </a:t>
                </a:r>
                <a:r>
                  <a:rPr lang="en-US" sz="3600" dirty="0" err="1">
                    <a:solidFill>
                      <a:srgbClr val="0070C0"/>
                    </a:solidFill>
                    <a:latin typeface="+mj-lt"/>
                  </a:rPr>
                  <a:t>góc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vi-VN" sz="3600" dirty="0">
                    <a:solidFill>
                      <a:srgbClr val="0070C0"/>
                    </a:solidFill>
                    <a:latin typeface="+mj-lt"/>
                  </a:rPr>
                  <a:t>nhọn vì nếu có 4 góc nhọn thì tổng số đo 4 góc sẽ nhỏ hơn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3600" i="1" smtClean="0">
                            <a:solidFill>
                              <a:srgbClr val="0070C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ID" sz="3600" b="0" i="0">
                            <a:solidFill>
                              <a:srgbClr val="0070C0"/>
                            </a:solidFill>
                            <a:latin typeface="+mj-lt"/>
                          </a:rPr>
                          <m:t>360</m:t>
                        </m:r>
                      </m:e>
                      <m:sup>
                        <m:r>
                          <a:rPr lang="en-ID" sz="3600" b="0" i="0">
                            <a:solidFill>
                              <a:srgbClr val="0070C0"/>
                            </a:solidFill>
                            <a:latin typeface="+mj-lt"/>
                          </a:rPr>
                          <m:t>∘</m:t>
                        </m:r>
                      </m:sup>
                    </m:sSup>
                  </m:oMath>
                </a14:m>
                <a:r>
                  <a:rPr lang="vi-VN" sz="3600" dirty="0">
                    <a:solidFill>
                      <a:srgbClr val="0070C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rgbClr val="0070C0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67" y="3026692"/>
                <a:ext cx="9074666" cy="3416320"/>
              </a:xfrm>
              <a:prstGeom prst="rect">
                <a:avLst/>
              </a:prstGeom>
              <a:blipFill>
                <a:blip r:embed="rId11"/>
                <a:stretch>
                  <a:fillRect l="-2015" t="-3214" r="-2754" b="-607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6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30" y="3862390"/>
            <a:ext cx="3644264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618">
            <a:off x="4543429" y="1606553"/>
            <a:ext cx="264604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4" y="509591"/>
            <a:ext cx="2564130" cy="11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30" y="1162051"/>
            <a:ext cx="3251833" cy="332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167768" y="3209922"/>
            <a:ext cx="2825113" cy="1625490"/>
            <a:chOff x="465931" y="3209925"/>
            <a:chExt cx="2353469" cy="1625493"/>
          </a:xfrm>
        </p:grpSpPr>
        <p:pic>
          <p:nvPicPr>
            <p:cNvPr id="20495" name="Picture 13" descr="Káº¿t quáº£ hÃ¬nh áº£nh cho hÃ¬nh áº£nh bá» nÃ£o ngÆ°á»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31" y="3209925"/>
              <a:ext cx="2353469" cy="146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509587" y="4078287"/>
              <a:ext cx="2190750" cy="7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320" b="1">
                  <a:solidFill>
                    <a:srgbClr val="FFFF00"/>
                  </a:solidFill>
                </a:rPr>
                <a:t>TỨ GIÁC</a:t>
              </a:r>
            </a:p>
          </p:txBody>
        </p:sp>
      </p:grpSp>
      <p:sp>
        <p:nvSpPr>
          <p:cNvPr id="14" name="Freeform 17"/>
          <p:cNvSpPr>
            <a:spLocks/>
          </p:cNvSpPr>
          <p:nvPr/>
        </p:nvSpPr>
        <p:spPr bwMode="auto">
          <a:xfrm rot="1213187">
            <a:off x="4261486" y="2719390"/>
            <a:ext cx="1752600" cy="1116012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811531" y="-182560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994411" y="-30160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708B8A-4678-1F6C-88FA-D3E028A32E38}"/>
              </a:ext>
            </a:extLst>
          </p:cNvPr>
          <p:cNvSpPr/>
          <p:nvPr/>
        </p:nvSpPr>
        <p:spPr>
          <a:xfrm>
            <a:off x="7374462" y="3743875"/>
            <a:ext cx="4644713" cy="15634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luôn nằm trong cùng một phần mặt phẳng được phân chia bởi đường thẳng chứa bất kì cạnh nào của tứ giác</a:t>
            </a:r>
            <a:r>
              <a:rPr lang="vi-VN" dirty="0"/>
              <a:t>.</a:t>
            </a:r>
            <a:endParaRPr lang="en-ID" dirty="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B2EDB54-9B54-6B50-55E5-319E577CDD42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6580811" y="3731932"/>
            <a:ext cx="1037846" cy="54945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A9D976-D0A4-586E-F16F-F5921E2B7286}"/>
              </a:ext>
            </a:extLst>
          </p:cNvPr>
          <p:cNvSpPr/>
          <p:nvPr/>
        </p:nvSpPr>
        <p:spPr>
          <a:xfrm>
            <a:off x="8263498" y="2701345"/>
            <a:ext cx="1910499" cy="6512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tứ giác</a:t>
            </a:r>
            <a:endParaRPr lang="en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531B4AB-D1DE-D07D-D279-DFA618C7D541}"/>
              </a:ext>
            </a:extLst>
          </p:cNvPr>
          <p:cNvCxnSpPr>
            <a:endCxn id="17" idx="1"/>
          </p:cNvCxnSpPr>
          <p:nvPr/>
        </p:nvCxnSpPr>
        <p:spPr>
          <a:xfrm flipV="1">
            <a:off x="6834433" y="3026959"/>
            <a:ext cx="1429065" cy="5552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35222A-F585-40C7-602C-1FD6AD6B0F96}"/>
              </a:ext>
            </a:extLst>
          </p:cNvPr>
          <p:cNvSpPr/>
          <p:nvPr/>
        </p:nvSpPr>
        <p:spPr>
          <a:xfrm>
            <a:off x="8135332" y="274641"/>
            <a:ext cx="3553905" cy="8874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Hình gồm bốn đoạn thẳng AB, BC, CD, DA</a:t>
            </a:r>
            <a:endParaRPr lang="en-ID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B851BDF-DECF-EC1D-3C18-19649AD3964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126664" y="718346"/>
            <a:ext cx="1008668" cy="15834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2B4A525-673E-0674-5B3C-AAE140800A96}"/>
              </a:ext>
            </a:extLst>
          </p:cNvPr>
          <p:cNvSpPr/>
          <p:nvPr/>
        </p:nvSpPr>
        <p:spPr>
          <a:xfrm>
            <a:off x="7126662" y="1508289"/>
            <a:ext cx="4892513" cy="11029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đó bất kì hai đoạn thẳng nào cũng không cùng nằm trên một đường thẳng</a:t>
            </a:r>
            <a:endParaRPr lang="en-ID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A0CF6E87-3F9E-BBFB-BB3C-E3054E8F5F2D}"/>
              </a:ext>
            </a:extLst>
          </p:cNvPr>
          <p:cNvCxnSpPr>
            <a:cxnSpLocks/>
            <a:endCxn id="24" idx="1"/>
          </p:cNvCxnSpPr>
          <p:nvPr/>
        </p:nvCxnSpPr>
        <p:spPr>
          <a:xfrm rot="5400000">
            <a:off x="6535133" y="1468223"/>
            <a:ext cx="1183063" cy="4"/>
          </a:xfrm>
          <a:prstGeom prst="curvedConnector4">
            <a:avLst>
              <a:gd name="adj1" fmla="val 26693"/>
              <a:gd name="adj2" fmla="val 57151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3">
            <a:extLst>
              <a:ext uri="{FF2B5EF4-FFF2-40B4-BE49-F238E27FC236}">
                <a16:creationId xmlns:a16="http://schemas.microsoft.com/office/drawing/2014/main" id="{71105360-184F-437C-FB90-5C13C348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153" y="5565808"/>
            <a:ext cx="5348358" cy="830997"/>
          </a:xfrm>
          <a:prstGeom prst="rect">
            <a:avLst/>
          </a:prstGeom>
          <a:solidFill>
            <a:srgbClr val="DAC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</a:rPr>
              <a:t>số đo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</a:rPr>
              <a:t> 360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7" grpId="0" animBg="1"/>
      <p:bldP spid="20" grpId="0" animBg="1"/>
      <p:bldP spid="24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ABE6092-0301-FABB-9D5E-F258937B5D7A}"/>
              </a:ext>
            </a:extLst>
          </p:cNvPr>
          <p:cNvSpPr/>
          <p:nvPr/>
        </p:nvSpPr>
        <p:spPr>
          <a:xfrm>
            <a:off x="-736600" y="1731963"/>
            <a:ext cx="3411538" cy="34131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anchor="ctr"/>
          <a:lstStyle/>
          <a:p>
            <a:pPr algn="ctr">
              <a:defRPr/>
            </a:pPr>
            <a:r>
              <a:rPr lang="en-US" sz="432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329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432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29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dò</a:t>
            </a:r>
            <a:endParaRPr lang="en-US" sz="4329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D8C612E-442B-A3C7-6917-88B1C908BB14}"/>
              </a:ext>
            </a:extLst>
          </p:cNvPr>
          <p:cNvSpPr/>
          <p:nvPr/>
        </p:nvSpPr>
        <p:spPr>
          <a:xfrm>
            <a:off x="-3898900" y="-219075"/>
            <a:ext cx="7291388" cy="7296150"/>
          </a:xfrm>
          <a:prstGeom prst="blockArc">
            <a:avLst>
              <a:gd name="adj1" fmla="val 18613570"/>
              <a:gd name="adj2" fmla="val 3019841"/>
              <a:gd name="adj3" fmla="val 16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EEFAFAE-BA7C-7ADA-B6C3-BDB8DBA06507}"/>
              </a:ext>
            </a:extLst>
          </p:cNvPr>
          <p:cNvSpPr/>
          <p:nvPr/>
        </p:nvSpPr>
        <p:spPr>
          <a:xfrm>
            <a:off x="3167063" y="817563"/>
            <a:ext cx="9018587" cy="1084262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vi-VN" sz="3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vi-VN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 bài tập 1, 2 trang 66 SGK.</a:t>
            </a:r>
            <a:endParaRPr lang="en-US" sz="3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F117D7-AFF6-5CAC-55E6-A1862B0A13BA}"/>
              </a:ext>
            </a:extLst>
          </p:cNvPr>
          <p:cNvSpPr/>
          <p:nvPr/>
        </p:nvSpPr>
        <p:spPr>
          <a:xfrm>
            <a:off x="2068513" y="682625"/>
            <a:ext cx="1352550" cy="13541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  <a:defRPr/>
            </a:pPr>
            <a:r>
              <a:rPr lang="en-US" sz="5328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A8CD51D-9A0C-FEE8-A65C-E96DB8FBA377}"/>
              </a:ext>
            </a:extLst>
          </p:cNvPr>
          <p:cNvSpPr/>
          <p:nvPr/>
        </p:nvSpPr>
        <p:spPr>
          <a:xfrm>
            <a:off x="2901849" y="3759200"/>
            <a:ext cx="8821737" cy="17399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9514" tIns="94750" rIns="94750" bIns="94750" spcCol="2541" anchor="ctr"/>
          <a:lstStyle/>
          <a:p>
            <a:pPr algn="ctr" defTabSz="165799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0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0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0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vi-VN" sz="30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Tứ giác</a:t>
            </a:r>
            <a:endParaRPr lang="en-US" sz="3000" b="1" dirty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A7AC8C-017E-F9D6-54F0-B3C46DDFE158}"/>
              </a:ext>
            </a:extLst>
          </p:cNvPr>
          <p:cNvSpPr/>
          <p:nvPr/>
        </p:nvSpPr>
        <p:spPr>
          <a:xfrm>
            <a:off x="2398713" y="4143375"/>
            <a:ext cx="1352550" cy="1355725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defRPr/>
            </a:pPr>
            <a:r>
              <a:rPr lang="en-US" sz="5328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642C6-4E02-0BE2-105E-F099B6EEB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92" y="138905"/>
            <a:ext cx="2941637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B9114E-1F6C-A0CE-9E95-88EC116B2D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pic>
        <p:nvPicPr>
          <p:cNvPr id="71683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5E0069C7-1F10-DEF4-EDA6-65949A266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图片 15">
            <a:extLst>
              <a:ext uri="{FF2B5EF4-FFF2-40B4-BE49-F238E27FC236}">
                <a16:creationId xmlns:a16="http://schemas.microsoft.com/office/drawing/2014/main" id="{7D49DE42-E646-76F6-B4CF-B0BB39273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5130800"/>
            <a:ext cx="11699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图片 6">
            <a:extLst>
              <a:ext uri="{FF2B5EF4-FFF2-40B4-BE49-F238E27FC236}">
                <a16:creationId xmlns:a16="http://schemas.microsoft.com/office/drawing/2014/main" id="{E9F49AED-B322-ECE0-4BCB-04E3AF674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854075"/>
            <a:ext cx="13106401" cy="76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图片 16">
            <a:extLst>
              <a:ext uri="{FF2B5EF4-FFF2-40B4-BE49-F238E27FC236}">
                <a16:creationId xmlns:a16="http://schemas.microsoft.com/office/drawing/2014/main" id="{79E86A75-D7BA-A12F-7B51-1FDA5F08C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309938"/>
            <a:ext cx="11699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图片 17">
            <a:extLst>
              <a:ext uri="{FF2B5EF4-FFF2-40B4-BE49-F238E27FC236}">
                <a16:creationId xmlns:a16="http://schemas.microsoft.com/office/drawing/2014/main" id="{1988B183-417C-A55F-83E5-84CAE8BDF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8" y="411163"/>
            <a:ext cx="11715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F2E55E-F6B8-161F-D5BE-4F51E59EDCB4}"/>
              </a:ext>
            </a:extLst>
          </p:cNvPr>
          <p:cNvSpPr/>
          <p:nvPr/>
        </p:nvSpPr>
        <p:spPr>
          <a:xfrm>
            <a:off x="1345552" y="2889224"/>
            <a:ext cx="9573691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KÍNH CHÚC QUÝ THẦY (CÔ) SỨC KHỎE, CHÚC CÁC EM HỌC TỐT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OINSET2">
            <a:extLst>
              <a:ext uri="{FF2B5EF4-FFF2-40B4-BE49-F238E27FC236}">
                <a16:creationId xmlns:a16="http://schemas.microsoft.com/office/drawing/2014/main" id="{5E50FADA-C068-61EE-9AEF-CF3865B6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53662" y="265113"/>
            <a:ext cx="12430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POINSET3">
            <a:extLst>
              <a:ext uri="{FF2B5EF4-FFF2-40B4-BE49-F238E27FC236}">
                <a16:creationId xmlns:a16="http://schemas.microsoft.com/office/drawing/2014/main" id="{20269867-DD9E-E56A-0B7D-08AA6FDA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5260975"/>
            <a:ext cx="21399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POINSET2">
            <a:extLst>
              <a:ext uri="{FF2B5EF4-FFF2-40B4-BE49-F238E27FC236}">
                <a16:creationId xmlns:a16="http://schemas.microsoft.com/office/drawing/2014/main" id="{20783811-69D7-E464-310F-D8FCB8FA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9150" y="322263"/>
            <a:ext cx="1171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C1DB1-EEE3-72D7-2080-37E8C853BBF5}"/>
              </a:ext>
            </a:extLst>
          </p:cNvPr>
          <p:cNvSpPr/>
          <p:nvPr/>
        </p:nvSpPr>
        <p:spPr>
          <a:xfrm>
            <a:off x="1201809" y="517060"/>
            <a:ext cx="9978887" cy="165474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DF6ED6-51EE-716E-135E-774F8E90B8B0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3489808" y="2171808"/>
            <a:ext cx="2701445" cy="901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8DB179C1-6047-2208-A4C4-BC4226999589}"/>
              </a:ext>
            </a:extLst>
          </p:cNvPr>
          <p:cNvSpPr/>
          <p:nvPr/>
        </p:nvSpPr>
        <p:spPr>
          <a:xfrm>
            <a:off x="1644044" y="3073138"/>
            <a:ext cx="3691527" cy="1705237"/>
          </a:xfrm>
          <a:prstGeom prst="flowChartTerminator">
            <a:avLst/>
          </a:prstGeom>
          <a:solidFill>
            <a:srgbClr val="FF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GIÁC. 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2" name="Picture 11" descr="POINSET2">
            <a:extLst>
              <a:ext uri="{FF2B5EF4-FFF2-40B4-BE49-F238E27FC236}">
                <a16:creationId xmlns:a16="http://schemas.microsoft.com/office/drawing/2014/main" id="{03099A0B-B2FD-84FE-7B40-9400FCB8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6762" y="4678363"/>
            <a:ext cx="12430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CF94FC3C-B8E2-C943-5BE2-02EA954C9931}"/>
              </a:ext>
            </a:extLst>
          </p:cNvPr>
          <p:cNvSpPr/>
          <p:nvPr/>
        </p:nvSpPr>
        <p:spPr>
          <a:xfrm>
            <a:off x="5844619" y="3073138"/>
            <a:ext cx="4420949" cy="1821125"/>
          </a:xfrm>
          <a:prstGeom prst="flowChartTerminator">
            <a:avLst/>
          </a:prstGeom>
          <a:solidFill>
            <a:srgbClr val="FF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CÁC GÓC CỦA MỘT TỨ GIÁC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41C8DA-9BCA-036B-E6B9-07E022DC2A26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>
            <a:off x="6191253" y="2171808"/>
            <a:ext cx="1863841" cy="901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POINSET2">
            <a:extLst>
              <a:ext uri="{FF2B5EF4-FFF2-40B4-BE49-F238E27FC236}">
                <a16:creationId xmlns:a16="http://schemas.microsoft.com/office/drawing/2014/main" id="{F72E7513-3294-6B4F-3076-AF013126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96625" y="103188"/>
            <a:ext cx="8953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POINSET2">
            <a:extLst>
              <a:ext uri="{FF2B5EF4-FFF2-40B4-BE49-F238E27FC236}">
                <a16:creationId xmlns:a16="http://schemas.microsoft.com/office/drawing/2014/main" id="{12A95A72-D0A8-F3B7-2D66-C1867997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77813" y="92075"/>
            <a:ext cx="91598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POINSET2">
            <a:extLst>
              <a:ext uri="{FF2B5EF4-FFF2-40B4-BE49-F238E27FC236}">
                <a16:creationId xmlns:a16="http://schemas.microsoft.com/office/drawing/2014/main" id="{641D5E10-050F-555A-DB87-5B821ECF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8282" y="5817394"/>
            <a:ext cx="7985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Diagram&#10;&#10;Description automatically generated">
            <a:extLst>
              <a:ext uri="{FF2B5EF4-FFF2-40B4-BE49-F238E27FC236}">
                <a16:creationId xmlns:a16="http://schemas.microsoft.com/office/drawing/2014/main" id="{756287D5-5FAB-8437-0193-41BB0102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1320463" y="5980113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4657A2-4490-B6D5-E3D1-FA65E238E123}"/>
              </a:ext>
            </a:extLst>
          </p:cNvPr>
          <p:cNvSpPr/>
          <p:nvPr/>
        </p:nvSpPr>
        <p:spPr>
          <a:xfrm>
            <a:off x="1564849" y="300504"/>
            <a:ext cx="6437572" cy="5890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TỨ GIÁC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F814D2-7470-7265-F726-05E15E31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91" y="2091755"/>
            <a:ext cx="2441448" cy="2212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C3E18-6C29-1181-72C1-B0889AD3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3892" y="2091755"/>
            <a:ext cx="2793429" cy="2212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88262-D431-3EC8-4DD2-EA18849C8A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9698" y="1896000"/>
            <a:ext cx="2793429" cy="2408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D41F5-CFA6-E808-EF4E-6C8C27E63D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6562" y="1703513"/>
            <a:ext cx="2376470" cy="2749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A6BCB9-0F75-D668-E6F7-EC914109B825}"/>
              </a:ext>
            </a:extLst>
          </p:cNvPr>
          <p:cNvSpPr txBox="1"/>
          <p:nvPr/>
        </p:nvSpPr>
        <p:spPr>
          <a:xfrm>
            <a:off x="5220111" y="4376941"/>
            <a:ext cx="12944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Hình</a:t>
            </a:r>
            <a:r>
              <a:rPr lang="en-US" sz="2000" b="1" dirty="0"/>
              <a:t> 1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92F86A-1751-BB12-F535-7A9D5C0DD0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7673" y="2320791"/>
            <a:ext cx="1657671" cy="175477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0BA232-9B74-FFF7-F828-74D3BA4F6EEC}"/>
              </a:ext>
            </a:extLst>
          </p:cNvPr>
          <p:cNvCxnSpPr>
            <a:cxnSpLocks/>
          </p:cNvCxnSpPr>
          <p:nvPr/>
        </p:nvCxnSpPr>
        <p:spPr>
          <a:xfrm>
            <a:off x="2002971" y="4075564"/>
            <a:ext cx="3206322" cy="16674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CC1505-B3CC-C11B-BA21-29968501A9F8}"/>
              </a:ext>
            </a:extLst>
          </p:cNvPr>
          <p:cNvCxnSpPr>
            <a:cxnSpLocks/>
          </p:cNvCxnSpPr>
          <p:nvPr/>
        </p:nvCxnSpPr>
        <p:spPr>
          <a:xfrm>
            <a:off x="4677734" y="3929743"/>
            <a:ext cx="663816" cy="18132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80D613-E7E7-0FD1-F602-FA699AF62A0C}"/>
              </a:ext>
            </a:extLst>
          </p:cNvPr>
          <p:cNvCxnSpPr>
            <a:cxnSpLocks/>
          </p:cNvCxnSpPr>
          <p:nvPr/>
        </p:nvCxnSpPr>
        <p:spPr>
          <a:xfrm flipH="1">
            <a:off x="5568888" y="4075564"/>
            <a:ext cx="4620141" cy="16674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E9D0D4-0760-5DEB-C3FE-E7D7ED65281E}"/>
              </a:ext>
            </a:extLst>
          </p:cNvPr>
          <p:cNvSpPr txBox="1"/>
          <p:nvPr/>
        </p:nvSpPr>
        <p:spPr>
          <a:xfrm>
            <a:off x="3928858" y="5904617"/>
            <a:ext cx="282538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44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C675EA1-0C18-5ABA-4820-ACAD75C4D46C}"/>
              </a:ext>
            </a:extLst>
          </p:cNvPr>
          <p:cNvSpPr/>
          <p:nvPr/>
        </p:nvSpPr>
        <p:spPr>
          <a:xfrm>
            <a:off x="1097694" y="214935"/>
            <a:ext cx="10624008" cy="1681065"/>
          </a:xfrm>
          <a:prstGeom prst="roundRect">
            <a:avLst>
              <a:gd name="adj" fmla="val 429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BC, CD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C4A0D-8629-2C4A-F051-5BC540441A7E}"/>
              </a:ext>
            </a:extLst>
          </p:cNvPr>
          <p:cNvSpPr/>
          <p:nvPr/>
        </p:nvSpPr>
        <p:spPr>
          <a:xfrm>
            <a:off x="657827" y="4208374"/>
            <a:ext cx="738388" cy="53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a)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F78D66-5A49-0D07-2A0B-3D0C82AAACB6}"/>
              </a:ext>
            </a:extLst>
          </p:cNvPr>
          <p:cNvSpPr/>
          <p:nvPr/>
        </p:nvSpPr>
        <p:spPr>
          <a:xfrm>
            <a:off x="3980053" y="4153361"/>
            <a:ext cx="738388" cy="53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b)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6A07BB-2B48-D20A-B839-FD38D0578D66}"/>
              </a:ext>
            </a:extLst>
          </p:cNvPr>
          <p:cNvSpPr/>
          <p:nvPr/>
        </p:nvSpPr>
        <p:spPr>
          <a:xfrm>
            <a:off x="7402345" y="4150457"/>
            <a:ext cx="738388" cy="53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c)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C5713-E257-F2B2-5E53-BF6BAF97CBFE}"/>
              </a:ext>
            </a:extLst>
          </p:cNvPr>
          <p:cNvSpPr/>
          <p:nvPr/>
        </p:nvSpPr>
        <p:spPr>
          <a:xfrm>
            <a:off x="10267810" y="4108277"/>
            <a:ext cx="738388" cy="53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d)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8142C1-C827-5D56-877F-568E53F57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14" y="158074"/>
            <a:ext cx="9620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02015" y="134475"/>
            <a:ext cx="4107181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60" b="1" i="1" dirty="0">
                <a:solidFill>
                  <a:srgbClr val="FF0000"/>
                </a:solidFill>
              </a:rPr>
              <a:t> </a:t>
            </a:r>
            <a:r>
              <a:rPr lang="en-US" sz="3360" b="1" i="1" dirty="0" err="1">
                <a:solidFill>
                  <a:srgbClr val="FF0000"/>
                </a:solidFill>
              </a:rPr>
              <a:t>Định</a:t>
            </a:r>
            <a:r>
              <a:rPr lang="en-US" sz="3360" b="1" i="1" dirty="0">
                <a:solidFill>
                  <a:srgbClr val="FF0000"/>
                </a:solidFill>
              </a:rPr>
              <a:t> </a:t>
            </a:r>
            <a:r>
              <a:rPr lang="en-US" sz="3360" b="1" i="1" dirty="0" err="1">
                <a:solidFill>
                  <a:srgbClr val="FF0000"/>
                </a:solidFill>
              </a:rPr>
              <a:t>nghĩa</a:t>
            </a:r>
            <a:r>
              <a:rPr lang="en-US" sz="3360" b="1" i="1" dirty="0">
                <a:solidFill>
                  <a:srgbClr val="FF0000"/>
                </a:solidFill>
              </a:rPr>
              <a:t> </a:t>
            </a:r>
            <a:r>
              <a:rPr lang="en-US" sz="3360" b="1" i="1" dirty="0" err="1">
                <a:solidFill>
                  <a:srgbClr val="FF0000"/>
                </a:solidFill>
              </a:rPr>
              <a:t>tứ</a:t>
            </a:r>
            <a:r>
              <a:rPr lang="en-US" sz="3360" b="1" i="1" dirty="0">
                <a:solidFill>
                  <a:srgbClr val="FF0000"/>
                </a:solidFill>
              </a:rPr>
              <a:t> </a:t>
            </a:r>
            <a:r>
              <a:rPr lang="en-US" sz="3360" b="1" i="1" dirty="0" err="1">
                <a:solidFill>
                  <a:srgbClr val="FF0000"/>
                </a:solidFill>
              </a:rPr>
              <a:t>giác</a:t>
            </a:r>
            <a:r>
              <a:rPr lang="en-US" sz="336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910317" y="691371"/>
            <a:ext cx="10654802" cy="175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chemeClr val="bg1"/>
                </a:solidFill>
              </a:rPr>
              <a:t>Tứ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giác</a:t>
            </a:r>
            <a:r>
              <a:rPr lang="en-US" sz="3600" dirty="0">
                <a:solidFill>
                  <a:schemeClr val="bg1"/>
                </a:solidFill>
              </a:rPr>
              <a:t> ABCD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gồm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bốn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 AB, BC, CD</a:t>
            </a:r>
            <a:r>
              <a:rPr lang="vi-VN" sz="3600" dirty="0">
                <a:solidFill>
                  <a:schemeClr val="bg1"/>
                </a:solidFill>
              </a:rPr>
              <a:t> và</a:t>
            </a:r>
            <a:r>
              <a:rPr lang="en-US" sz="3600" dirty="0">
                <a:solidFill>
                  <a:schemeClr val="bg1"/>
                </a:solidFill>
              </a:rPr>
              <a:t> DA</a:t>
            </a:r>
            <a:r>
              <a:rPr lang="vi-VN" sz="3600" dirty="0">
                <a:solidFill>
                  <a:schemeClr val="bg1"/>
                </a:solidFill>
              </a:rPr>
              <a:t>,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kì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hai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cũng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cùng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đường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vi-VN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822859" y="5178546"/>
            <a:ext cx="96018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-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ABCD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822859" y="5641128"/>
            <a:ext cx="66757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8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A,B,C,D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đỉnh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822859" y="6003986"/>
            <a:ext cx="8504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8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AB,BC,CD,DA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cạnh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735278" y="4650050"/>
            <a:ext cx="52739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i="1" dirty="0">
                <a:solidFill>
                  <a:schemeClr val="accent5">
                    <a:lumMod val="75000"/>
                  </a:schemeClr>
                </a:solidFill>
              </a:rPr>
              <a:t>Đỉnh và cạnh của tứ giác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70" y="3444952"/>
            <a:ext cx="2226946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32959" y="2796209"/>
            <a:ext cx="5312317" cy="2146073"/>
            <a:chOff x="3056083" y="-794555"/>
            <a:chExt cx="3536948" cy="2145359"/>
          </a:xfrm>
        </p:grpSpPr>
        <p:sp>
          <p:nvSpPr>
            <p:cNvPr id="2" name="Cloud 1"/>
            <p:cNvSpPr/>
            <p:nvPr/>
          </p:nvSpPr>
          <p:spPr>
            <a:xfrm>
              <a:off x="3056083" y="-794555"/>
              <a:ext cx="3536948" cy="19710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60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11250" y="-587543"/>
              <a:ext cx="2876550" cy="1938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 dirty="0" err="1">
                  <a:solidFill>
                    <a:srgbClr val="FF0000"/>
                  </a:solidFill>
                </a:rPr>
                <a:t>Tứ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giác</a:t>
              </a:r>
              <a:r>
                <a:rPr lang="en-US" sz="4000" dirty="0">
                  <a:solidFill>
                    <a:srgbClr val="FF0000"/>
                  </a:solidFill>
                </a:rPr>
                <a:t> ABCD </a:t>
              </a:r>
              <a:r>
                <a:rPr lang="en-US" sz="4000" dirty="0" err="1">
                  <a:solidFill>
                    <a:srgbClr val="FF0000"/>
                  </a:solidFill>
                </a:rPr>
                <a:t>là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hình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như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thế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nào</a:t>
              </a:r>
              <a:r>
                <a:rPr lang="en-US" sz="40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4" name="Picture 11" descr="book9">
            <a:extLst>
              <a:ext uri="{FF2B5EF4-FFF2-40B4-BE49-F238E27FC236}">
                <a16:creationId xmlns:a16="http://schemas.microsoft.com/office/drawing/2014/main" id="{B1F735DC-43FB-FB8A-86E0-BF4D9DBEA0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6" y="21816"/>
            <a:ext cx="1325016" cy="91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17713-41E3-A0B7-4451-7F2A0DF8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91" y="2533107"/>
            <a:ext cx="1981219" cy="20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5F3C3-F65D-1064-F5BD-9840FA68E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88" y="2544338"/>
            <a:ext cx="3756863" cy="21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9187B40-4838-C47A-9785-C0B23C77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67" y="2431751"/>
            <a:ext cx="14242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i="1" dirty="0">
                <a:solidFill>
                  <a:schemeClr val="accent5">
                    <a:lumMod val="75000"/>
                  </a:schemeClr>
                </a:solidFill>
              </a:rPr>
              <a:t>Ví dụ: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561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 animBg="1"/>
      <p:bldP spid="32849" grpId="0"/>
      <p:bldP spid="32850" grpId="0"/>
      <p:bldP spid="32851" grpId="0"/>
      <p:bldP spid="4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680210" y="1512889"/>
            <a:ext cx="2927990" cy="2482849"/>
            <a:chOff x="-62" y="905"/>
            <a:chExt cx="1537" cy="1564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62" y="905"/>
              <a:ext cx="1537" cy="1318"/>
              <a:chOff x="178" y="857"/>
              <a:chExt cx="1537" cy="1318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2 h 1056"/>
                  <a:gd name="T2" fmla="*/ 14 w 1248"/>
                  <a:gd name="T3" fmla="*/ 0 h 1056"/>
                  <a:gd name="T4" fmla="*/ 51 w 1248"/>
                  <a:gd name="T5" fmla="*/ 1 h 1056"/>
                  <a:gd name="T6" fmla="*/ 18 w 1248"/>
                  <a:gd name="T7" fmla="*/ 3 h 1056"/>
                  <a:gd name="T8" fmla="*/ 0 w 1248"/>
                  <a:gd name="T9" fmla="*/ 2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60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78" y="1440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 dirty="0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57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427" y="1200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80" dirty="0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5297812" y="1581154"/>
            <a:ext cx="2249812" cy="2459038"/>
            <a:chOff x="1405" y="948"/>
            <a:chExt cx="1181" cy="1549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05" y="948"/>
              <a:ext cx="1181" cy="1237"/>
              <a:chOff x="1501" y="900"/>
              <a:chExt cx="1181" cy="1237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60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01" y="1290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 dirty="0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368" y="900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 dirty="0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94" y="1800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 dirty="0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80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8328672" y="1333502"/>
            <a:ext cx="2693676" cy="2630487"/>
            <a:chOff x="2770" y="792"/>
            <a:chExt cx="1414" cy="1657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70" y="792"/>
              <a:ext cx="1414" cy="1369"/>
              <a:chOff x="2770" y="888"/>
              <a:chExt cx="1414" cy="1369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60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70" y="1152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 dirty="0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767" y="888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96" y="1869"/>
                <a:ext cx="288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80" dirty="0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80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164082" y="1981200"/>
            <a:ext cx="1920241" cy="11430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5730241" y="1905000"/>
            <a:ext cx="1280160" cy="137160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8721092" y="1671637"/>
            <a:ext cx="1737361" cy="144780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1431">
            <a:off x="787449" y="2342587"/>
            <a:ext cx="3017839" cy="1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31">
            <a:off x="615319" y="2849046"/>
            <a:ext cx="3621403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9203">
            <a:off x="1350877" y="2951687"/>
            <a:ext cx="3621403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924">
            <a:off x="1524000" y="2090741"/>
            <a:ext cx="3621406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849">
            <a:off x="4978761" y="2542221"/>
            <a:ext cx="3017839" cy="1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4005">
            <a:off x="7789770" y="2472880"/>
            <a:ext cx="3017839" cy="1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510701" y="1859762"/>
            <a:ext cx="7308912" cy="2160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60" b="1" dirty="0" err="1"/>
              <a:t>Tứ</a:t>
            </a:r>
            <a:r>
              <a:rPr lang="en-US" sz="3360" b="1" dirty="0"/>
              <a:t> </a:t>
            </a:r>
            <a:r>
              <a:rPr lang="en-US" sz="3360" b="1" dirty="0" err="1"/>
              <a:t>giác</a:t>
            </a:r>
            <a:r>
              <a:rPr lang="en-US" sz="3360" b="1" dirty="0"/>
              <a:t> </a:t>
            </a:r>
            <a:r>
              <a:rPr lang="en-US" sz="3360" b="1" dirty="0" err="1"/>
              <a:t>lồi</a:t>
            </a:r>
            <a:r>
              <a:rPr lang="en-US" sz="3360" b="1" dirty="0"/>
              <a:t> </a:t>
            </a:r>
            <a:r>
              <a:rPr lang="en-US" sz="3360" b="1" dirty="0" err="1"/>
              <a:t>là</a:t>
            </a:r>
            <a:r>
              <a:rPr lang="en-US" sz="3360" b="1" dirty="0"/>
              <a:t> </a:t>
            </a:r>
            <a:r>
              <a:rPr lang="en-US" sz="3360" b="1" dirty="0" err="1"/>
              <a:t>tứ</a:t>
            </a:r>
            <a:r>
              <a:rPr lang="en-US" sz="3360" b="1" dirty="0"/>
              <a:t> </a:t>
            </a:r>
            <a:r>
              <a:rPr lang="en-US" sz="3360" b="1" dirty="0" err="1"/>
              <a:t>giác</a:t>
            </a:r>
            <a:r>
              <a:rPr lang="en-US" sz="3360" b="1" dirty="0"/>
              <a:t> </a:t>
            </a:r>
            <a:r>
              <a:rPr lang="en-US" sz="3360" b="1" dirty="0" err="1"/>
              <a:t>luôn</a:t>
            </a:r>
            <a:r>
              <a:rPr lang="en-US" sz="3360" b="1" dirty="0"/>
              <a:t> </a:t>
            </a:r>
            <a:r>
              <a:rPr lang="en-US" sz="3360" b="1" dirty="0" err="1"/>
              <a:t>nằm</a:t>
            </a:r>
            <a:r>
              <a:rPr lang="en-US" sz="3360" b="1" dirty="0"/>
              <a:t> </a:t>
            </a:r>
            <a:r>
              <a:rPr lang="en-US" sz="3360" b="1" dirty="0" err="1"/>
              <a:t>tron</a:t>
            </a:r>
            <a:r>
              <a:rPr lang="vi-VN" sz="3360" b="1" dirty="0"/>
              <a:t>g cùng một phần </a:t>
            </a:r>
            <a:r>
              <a:rPr lang="en-US" sz="3360" b="1" dirty="0"/>
              <a:t> </a:t>
            </a:r>
            <a:r>
              <a:rPr lang="en-US" sz="3360" b="1" dirty="0" err="1"/>
              <a:t>mặt</a:t>
            </a:r>
            <a:r>
              <a:rPr lang="en-US" sz="3360" b="1" dirty="0"/>
              <a:t> </a:t>
            </a:r>
            <a:r>
              <a:rPr lang="en-US" sz="3360" b="1" dirty="0" err="1"/>
              <a:t>phẳng</a:t>
            </a:r>
            <a:r>
              <a:rPr lang="en-US" sz="3360" b="1" dirty="0"/>
              <a:t> </a:t>
            </a:r>
            <a:r>
              <a:rPr lang="vi-VN" sz="3360" b="1" dirty="0"/>
              <a:t>được phân chia bởi đường thẳng chứa bất kì cạnh nào của </a:t>
            </a:r>
            <a:r>
              <a:rPr lang="en-US" sz="3360" b="1" dirty="0" err="1"/>
              <a:t>tứ</a:t>
            </a:r>
            <a:r>
              <a:rPr lang="en-US" sz="3360" b="1" dirty="0"/>
              <a:t> </a:t>
            </a:r>
            <a:r>
              <a:rPr lang="en-US" sz="3360" b="1" dirty="0" err="1"/>
              <a:t>giác</a:t>
            </a:r>
            <a:r>
              <a:rPr lang="vi-VN" sz="3360" b="1" dirty="0"/>
              <a:t>.</a:t>
            </a:r>
            <a:endParaRPr lang="en-US" sz="3360" b="1" dirty="0"/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271085" y="4645635"/>
            <a:ext cx="7256033" cy="112646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360" b="1" dirty="0"/>
              <a:t>Khi </a:t>
            </a:r>
            <a:r>
              <a:rPr lang="en-US" sz="3360" b="1" dirty="0" err="1"/>
              <a:t>nói</a:t>
            </a:r>
            <a:r>
              <a:rPr lang="en-US" sz="3360" b="1" dirty="0"/>
              <a:t> </a:t>
            </a:r>
            <a:r>
              <a:rPr lang="en-US" sz="3360" b="1" dirty="0" err="1"/>
              <a:t>đến</a:t>
            </a:r>
            <a:r>
              <a:rPr lang="en-US" sz="3360" b="1" dirty="0"/>
              <a:t> </a:t>
            </a:r>
            <a:r>
              <a:rPr lang="en-US" sz="3360" b="1" dirty="0" err="1"/>
              <a:t>tứ</a:t>
            </a:r>
            <a:r>
              <a:rPr lang="en-US" sz="3360" b="1" dirty="0"/>
              <a:t> </a:t>
            </a:r>
            <a:r>
              <a:rPr lang="en-US" sz="3360" b="1" dirty="0" err="1"/>
              <a:t>giác</a:t>
            </a:r>
            <a:r>
              <a:rPr lang="en-US" sz="3360" b="1" dirty="0"/>
              <a:t> </a:t>
            </a:r>
            <a:r>
              <a:rPr lang="en-US" sz="3360" b="1" dirty="0" err="1"/>
              <a:t>mà</a:t>
            </a:r>
            <a:r>
              <a:rPr lang="en-US" sz="3360" b="1" dirty="0"/>
              <a:t> </a:t>
            </a:r>
            <a:r>
              <a:rPr lang="en-US" sz="3360" b="1" dirty="0" err="1"/>
              <a:t>không</a:t>
            </a:r>
            <a:r>
              <a:rPr lang="en-US" sz="3360" b="1" dirty="0"/>
              <a:t> </a:t>
            </a:r>
            <a:r>
              <a:rPr lang="en-US" sz="3360" b="1" dirty="0" err="1"/>
              <a:t>nói</a:t>
            </a:r>
            <a:r>
              <a:rPr lang="en-US" sz="3360" b="1" dirty="0"/>
              <a:t> </a:t>
            </a:r>
            <a:r>
              <a:rPr lang="en-US" sz="3360" b="1" dirty="0" err="1"/>
              <a:t>gì</a:t>
            </a:r>
            <a:r>
              <a:rPr lang="en-US" sz="3360" b="1" dirty="0"/>
              <a:t> </a:t>
            </a:r>
            <a:r>
              <a:rPr lang="en-US" sz="3360" b="1" dirty="0" err="1"/>
              <a:t>thêm</a:t>
            </a:r>
            <a:r>
              <a:rPr lang="en-US" sz="3360" b="1" dirty="0"/>
              <a:t> ta </a:t>
            </a:r>
            <a:r>
              <a:rPr lang="en-US" sz="3360" b="1" dirty="0" err="1"/>
              <a:t>hiểu</a:t>
            </a:r>
            <a:r>
              <a:rPr lang="en-US" sz="3360" b="1" dirty="0"/>
              <a:t> </a:t>
            </a:r>
            <a:r>
              <a:rPr lang="en-US" sz="3360" b="1" dirty="0" err="1"/>
              <a:t>đó</a:t>
            </a:r>
            <a:r>
              <a:rPr lang="en-US" sz="3360" b="1" dirty="0"/>
              <a:t> </a:t>
            </a:r>
            <a:r>
              <a:rPr lang="en-US" sz="3360" b="1" dirty="0" err="1"/>
              <a:t>là</a:t>
            </a:r>
            <a:r>
              <a:rPr lang="en-US" sz="3360" b="1" dirty="0"/>
              <a:t> </a:t>
            </a:r>
            <a:r>
              <a:rPr lang="en-US" sz="3360" b="1" dirty="0" err="1"/>
              <a:t>tứ</a:t>
            </a:r>
            <a:r>
              <a:rPr lang="en-US" sz="3360" b="1" dirty="0"/>
              <a:t> </a:t>
            </a:r>
            <a:r>
              <a:rPr lang="en-US" sz="3360" b="1" dirty="0" err="1"/>
              <a:t>giác</a:t>
            </a:r>
            <a:r>
              <a:rPr lang="en-US" sz="3360" b="1" dirty="0"/>
              <a:t> </a:t>
            </a:r>
            <a:r>
              <a:rPr lang="en-US" sz="3360" b="1" dirty="0" err="1"/>
              <a:t>lồi</a:t>
            </a:r>
            <a:r>
              <a:rPr lang="vi-VN" sz="3360" b="1" dirty="0"/>
              <a:t>.</a:t>
            </a:r>
            <a:endParaRPr lang="en-US" sz="3360" b="1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189238" y="1369321"/>
            <a:ext cx="5284469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60" b="1" i="1" dirty="0">
                <a:solidFill>
                  <a:srgbClr val="FF0000"/>
                </a:solidFill>
              </a:rPr>
              <a:t> </a:t>
            </a:r>
            <a:r>
              <a:rPr lang="en-US" sz="3360" b="1" i="1" dirty="0" err="1"/>
              <a:t>Định</a:t>
            </a:r>
            <a:r>
              <a:rPr lang="en-US" sz="3360" b="1" i="1" dirty="0"/>
              <a:t> </a:t>
            </a:r>
            <a:r>
              <a:rPr lang="en-US" sz="3360" b="1" i="1" dirty="0" err="1"/>
              <a:t>nghĩa</a:t>
            </a:r>
            <a:r>
              <a:rPr lang="en-US" sz="3360" b="1" i="1" dirty="0"/>
              <a:t> </a:t>
            </a:r>
            <a:r>
              <a:rPr lang="en-US" sz="3360" b="1" i="1" dirty="0" err="1"/>
              <a:t>tứ</a:t>
            </a:r>
            <a:r>
              <a:rPr lang="en-US" sz="3360" b="1" i="1" dirty="0"/>
              <a:t> </a:t>
            </a:r>
            <a:r>
              <a:rPr lang="en-US" sz="3360" b="1" i="1" dirty="0" err="1"/>
              <a:t>giác</a:t>
            </a:r>
            <a:r>
              <a:rPr lang="en-US" sz="3360" b="1" i="1" dirty="0"/>
              <a:t> </a:t>
            </a:r>
            <a:r>
              <a:rPr lang="en-US" sz="3360" b="1" i="1" dirty="0" err="1"/>
              <a:t>lồi</a:t>
            </a:r>
            <a:r>
              <a:rPr lang="en-US" sz="3360" b="1" i="1" dirty="0"/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384504" y="4049217"/>
            <a:ext cx="2002154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60" b="1" i="1" dirty="0">
                <a:solidFill>
                  <a:srgbClr val="FF0000"/>
                </a:solidFill>
              </a:rPr>
              <a:t> </a:t>
            </a:r>
            <a:r>
              <a:rPr lang="en-US" sz="3360" b="1" i="1" dirty="0" err="1"/>
              <a:t>Chú</a:t>
            </a:r>
            <a:r>
              <a:rPr lang="en-US" sz="3360" b="1" i="1" dirty="0"/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63841" y="1578228"/>
            <a:ext cx="3267077" cy="1447801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160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2" y="4645700"/>
              <a:ext cx="2663405" cy="65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36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533622-A73D-DEE3-C6A7-94BD3D5F0A67}"/>
              </a:ext>
            </a:extLst>
          </p:cNvPr>
          <p:cNvSpPr/>
          <p:nvPr/>
        </p:nvSpPr>
        <p:spPr>
          <a:xfrm>
            <a:off x="1065228" y="113122"/>
            <a:ext cx="10642861" cy="14124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tứ giác đối với mỗi đường thẳng đã vẽ.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267DB-5521-90A3-3F28-993EA3CCF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65" y="0"/>
            <a:ext cx="990600" cy="1028700"/>
          </a:xfrm>
          <a:prstGeom prst="rect">
            <a:avLst/>
          </a:prstGeom>
        </p:spPr>
      </p:pic>
      <p:pic>
        <p:nvPicPr>
          <p:cNvPr id="5" name="Picture 11" descr="book9">
            <a:extLst>
              <a:ext uri="{FF2B5EF4-FFF2-40B4-BE49-F238E27FC236}">
                <a16:creationId xmlns:a16="http://schemas.microsoft.com/office/drawing/2014/main" id="{253C0F9B-7D2D-3B2C-540E-7D0131160A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2" y="26441"/>
            <a:ext cx="140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88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3" grpId="0" animBg="1"/>
      <p:bldP spid="33824" grpId="0" animBg="1"/>
      <p:bldP spid="33832" grpId="0" animBg="1"/>
      <p:bldP spid="33833" grpId="0" animBg="1"/>
      <p:bldP spid="39" grpId="0"/>
      <p:bldP spid="4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DE2148-EFDC-EAEB-79AB-6965EA49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580" y="1476538"/>
            <a:ext cx="3160262" cy="2521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8AE30-FC65-050A-80D1-A379BBAA9AA5}"/>
              </a:ext>
            </a:extLst>
          </p:cNvPr>
          <p:cNvCxnSpPr>
            <a:cxnSpLocks/>
          </p:cNvCxnSpPr>
          <p:nvPr/>
        </p:nvCxnSpPr>
        <p:spPr>
          <a:xfrm>
            <a:off x="8589763" y="1577574"/>
            <a:ext cx="73469" cy="4840061"/>
          </a:xfrm>
          <a:prstGeom prst="line">
            <a:avLst/>
          </a:prstGeom>
          <a:ln w="476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2801DD-846F-2287-FCD9-E841298BDBAE}"/>
              </a:ext>
            </a:extLst>
          </p:cNvPr>
          <p:cNvSpPr txBox="1"/>
          <p:nvPr/>
        </p:nvSpPr>
        <p:spPr>
          <a:xfrm>
            <a:off x="9839637" y="3968684"/>
            <a:ext cx="131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Hình 5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02634-6AFA-B00F-FBB5-59CA679B832D}"/>
              </a:ext>
            </a:extLst>
          </p:cNvPr>
          <p:cNvSpPr/>
          <p:nvPr/>
        </p:nvSpPr>
        <p:spPr>
          <a:xfrm>
            <a:off x="744718" y="160256"/>
            <a:ext cx="8927183" cy="1135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Cạnh, góc, đường chéo của tứ giác</a:t>
            </a:r>
            <a:endParaRPr lang="en-ID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FDE7D-C10E-9607-4B62-81307E35E8EF}"/>
              </a:ext>
            </a:extLst>
          </p:cNvPr>
          <p:cNvSpPr txBox="1"/>
          <p:nvPr/>
        </p:nvSpPr>
        <p:spPr>
          <a:xfrm>
            <a:off x="744717" y="3968684"/>
            <a:ext cx="7881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đỉnh đối nhau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hai đỉnh không cùng nằm trên một cạnh.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514A4-9F60-4404-5E33-C652711269BC}"/>
              </a:ext>
            </a:extLst>
          </p:cNvPr>
          <p:cNvSpPr txBox="1"/>
          <p:nvPr/>
        </p:nvSpPr>
        <p:spPr>
          <a:xfrm>
            <a:off x="744717" y="2483720"/>
            <a:ext cx="76639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cạnh kề nhau tạo thành một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của tứ giác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D0036-B4C7-0744-4DC7-8AA57CB10074}"/>
              </a:ext>
            </a:extLst>
          </p:cNvPr>
          <p:cNvSpPr txBox="1"/>
          <p:nvPr/>
        </p:nvSpPr>
        <p:spPr>
          <a:xfrm>
            <a:off x="707984" y="3097008"/>
            <a:ext cx="791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cạnh đối nhau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hai cạnh không có chung đỉnh nào.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BC1EA-91D5-8AEF-8AD8-D85B758B0E84}"/>
              </a:ext>
            </a:extLst>
          </p:cNvPr>
          <p:cNvSpPr txBox="1"/>
          <p:nvPr/>
        </p:nvSpPr>
        <p:spPr>
          <a:xfrm>
            <a:off x="744718" y="1820700"/>
            <a:ext cx="791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800" i="1" dirty="0">
                <a:latin typeface="+mj-lt"/>
              </a:rPr>
              <a:t>Hai cạnh kề nhau </a:t>
            </a:r>
            <a:r>
              <a:rPr lang="vi-VN" sz="2800" dirty="0">
                <a:latin typeface="+mj-lt"/>
              </a:rPr>
              <a:t>là hai cạnh có chung một đỉnh.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91E6A-B3FE-6445-9E1B-9A6E4BA920C4}"/>
              </a:ext>
            </a:extLst>
          </p:cNvPr>
          <p:cNvSpPr txBox="1"/>
          <p:nvPr/>
        </p:nvSpPr>
        <p:spPr>
          <a:xfrm>
            <a:off x="707982" y="4922791"/>
            <a:ext cx="7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1" descr="book9">
            <a:extLst>
              <a:ext uri="{FF2B5EF4-FFF2-40B4-BE49-F238E27FC236}">
                <a16:creationId xmlns:a16="http://schemas.microsoft.com/office/drawing/2014/main" id="{A6E400C6-88A2-4B0E-512B-922C449901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545" y="174102"/>
            <a:ext cx="140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108C58-D800-5DFB-05DC-163375527386}"/>
              </a:ext>
            </a:extLst>
          </p:cNvPr>
          <p:cNvSpPr txBox="1"/>
          <p:nvPr/>
        </p:nvSpPr>
        <p:spPr>
          <a:xfrm>
            <a:off x="726349" y="1392246"/>
            <a:ext cx="7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tứ giác: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69C57D-6FC4-E1D6-C1F0-79CD0E044B7B}"/>
              </a:ext>
            </a:extLst>
          </p:cNvPr>
          <p:cNvSpPr txBox="1"/>
          <p:nvPr/>
        </p:nvSpPr>
        <p:spPr>
          <a:xfrm>
            <a:off x="2412407" y="173257"/>
            <a:ext cx="674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phút)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CD69C6-F865-5BE1-0E11-D15E8926F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59207"/>
              </p:ext>
            </p:extLst>
          </p:nvPr>
        </p:nvGraphicFramePr>
        <p:xfrm>
          <a:off x="622168" y="758033"/>
          <a:ext cx="10010163" cy="587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9541">
                  <a:extLst>
                    <a:ext uri="{9D8B030D-6E8A-4147-A177-3AD203B41FA5}">
                      <a16:colId xmlns:a16="http://schemas.microsoft.com/office/drawing/2014/main" val="4077632392"/>
                    </a:ext>
                  </a:extLst>
                </a:gridCol>
                <a:gridCol w="6540622">
                  <a:extLst>
                    <a:ext uri="{9D8B030D-6E8A-4147-A177-3AD203B41FA5}">
                      <a16:colId xmlns:a16="http://schemas.microsoft.com/office/drawing/2014/main" val="122498963"/>
                    </a:ext>
                  </a:extLst>
                </a:gridCol>
              </a:tblGrid>
              <a:tr h="6205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en-ID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81418"/>
                  </a:ext>
                </a:extLst>
              </a:tr>
              <a:tr h="21093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 kern="0" dirty="0">
                          <a:solidFill>
                            <a:schemeClr val="tx1"/>
                          </a:solidFill>
                          <a:effectLst/>
                        </a:rPr>
                        <a:t>Vẽ tứ giác MNPQ:</a:t>
                      </a:r>
                      <a:endParaRPr lang="en-ID" sz="3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200" kern="0" dirty="0">
                          <a:effectLst/>
                        </a:rPr>
                        <a:t> </a:t>
                      </a:r>
                      <a:endParaRPr lang="en-ID" sz="11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200" kern="0" dirty="0">
                          <a:effectLst/>
                        </a:rPr>
                        <a:t> </a:t>
                      </a:r>
                      <a:endParaRPr lang="en-ID" sz="3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 giác MNPQ có:</a:t>
                      </a:r>
                      <a:endParaRPr lang="en-ID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601747"/>
                  </a:ext>
                </a:extLst>
              </a:tr>
              <a:tr h="440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kern="0" dirty="0">
                          <a:solidFill>
                            <a:schemeClr val="tx1"/>
                          </a:solidFill>
                          <a:effectLst/>
                        </a:rPr>
                        <a:t>Các đỉnh: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203206"/>
                  </a:ext>
                </a:extLst>
              </a:tr>
              <a:tr h="440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 đỉnh đối nhau:</a:t>
                      </a:r>
                      <a:endParaRPr lang="en-ID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3182"/>
                  </a:ext>
                </a:extLst>
              </a:tr>
              <a:tr h="440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kern="0" dirty="0">
                          <a:solidFill>
                            <a:schemeClr val="tx1"/>
                          </a:solidFill>
                          <a:effectLst/>
                        </a:rPr>
                        <a:t>Các góc: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ker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958776"/>
                  </a:ext>
                </a:extLst>
              </a:tr>
              <a:tr h="4403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0" dirty="0">
                          <a:solidFill>
                            <a:schemeClr val="tx1"/>
                          </a:solidFill>
                          <a:effectLst/>
                        </a:rPr>
                        <a:t>Hai góc đối nhau: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ker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805953"/>
                  </a:ext>
                </a:extLst>
              </a:tr>
              <a:tr h="440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kern="0" dirty="0">
                          <a:solidFill>
                            <a:schemeClr val="tx1"/>
                          </a:solidFill>
                          <a:effectLst/>
                        </a:rPr>
                        <a:t>Hai cạnh đối nhau: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509060"/>
                  </a:ext>
                </a:extLst>
              </a:tr>
              <a:tr h="440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kern="0" dirty="0">
                          <a:solidFill>
                            <a:schemeClr val="tx1"/>
                          </a:solidFill>
                          <a:effectLst/>
                        </a:rPr>
                        <a:t>Hai cạnh kề nhau: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448410"/>
                  </a:ext>
                </a:extLst>
              </a:tr>
              <a:tr h="440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kern="0" dirty="0">
                          <a:solidFill>
                            <a:schemeClr val="tx1"/>
                          </a:solidFill>
                          <a:effectLst/>
                        </a:rPr>
                        <a:t>Đường chéo: 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D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05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08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10116</TotalTime>
  <Words>1298</Words>
  <Application>Microsoft Office PowerPoint</Application>
  <PresentationFormat>Widescreen</PresentationFormat>
  <Paragraphs>199</Paragraphs>
  <Slides>28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#9Slide03 SVNServetica Medium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14</cp:revision>
  <dcterms:created xsi:type="dcterms:W3CDTF">2023-11-07T10:44:38Z</dcterms:created>
  <dcterms:modified xsi:type="dcterms:W3CDTF">2023-11-14T11:21:02Z</dcterms:modified>
</cp:coreProperties>
</file>