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64" r:id="rId4"/>
    <p:sldId id="317" r:id="rId5"/>
    <p:sldId id="313" r:id="rId6"/>
    <p:sldId id="259" r:id="rId7"/>
    <p:sldId id="314" r:id="rId8"/>
    <p:sldId id="270" r:id="rId9"/>
    <p:sldId id="315" r:id="rId10"/>
    <p:sldId id="275" r:id="rId11"/>
    <p:sldId id="28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01AFE9E-FCD7-4ACB-8BB5-B6E5BE0F4F01}">
  <a:tblStyle styleId="{E01AFE9E-FCD7-4ACB-8BB5-B6E5BE0F4F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1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9511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3326d4dae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3326d4dae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33998ff3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33998ff34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3998ff3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3998ff3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3998ff3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3998ff3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3998ff3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3998ff3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326d4daef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3326d4daef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97600" y="962078"/>
            <a:ext cx="5747400" cy="29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7600" y="3934050"/>
            <a:ext cx="39594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696825" y="160050"/>
            <a:ext cx="72753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/>
          <p:nvPr/>
        </p:nvSpPr>
        <p:spPr>
          <a:xfrm flipH="1">
            <a:off x="172001" y="160050"/>
            <a:ext cx="88026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 rot="10800000" flipH="1">
            <a:off x="282651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282651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/>
          <p:nvPr/>
        </p:nvSpPr>
        <p:spPr>
          <a:xfrm rot="10800000">
            <a:off x="8366297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"/>
          <p:cNvSpPr/>
          <p:nvPr/>
        </p:nvSpPr>
        <p:spPr>
          <a:xfrm flipH="1">
            <a:off x="8366297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696825" y="160050"/>
            <a:ext cx="72753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78650" y="291140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169400" y="160050"/>
            <a:ext cx="88026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10800000" flipH="1">
            <a:off x="267703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267703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032650" y="1459350"/>
            <a:ext cx="5078700" cy="2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332825" y="1390563"/>
            <a:ext cx="40452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2332825" y="2338138"/>
            <a:ext cx="40452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1081600" y="160050"/>
            <a:ext cx="78906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169400" y="159170"/>
            <a:ext cx="2587100" cy="1536300"/>
          </a:xfrm>
          <a:custGeom>
            <a:avLst/>
            <a:gdLst/>
            <a:ahLst/>
            <a:cxnLst/>
            <a:rect l="l" t="t" r="r" b="b"/>
            <a:pathLst>
              <a:path w="103484" h="61452" extrusionOk="0">
                <a:moveTo>
                  <a:pt x="75954" y="61452"/>
                </a:moveTo>
                <a:lnTo>
                  <a:pt x="75954" y="41787"/>
                </a:lnTo>
                <a:lnTo>
                  <a:pt x="103484" y="14257"/>
                </a:lnTo>
                <a:lnTo>
                  <a:pt x="10348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Google Shape;73;p9"/>
          <p:cNvSpPr/>
          <p:nvPr/>
        </p:nvSpPr>
        <p:spPr>
          <a:xfrm rot="10800000">
            <a:off x="169400" y="3446775"/>
            <a:ext cx="2587100" cy="1536300"/>
          </a:xfrm>
          <a:custGeom>
            <a:avLst/>
            <a:gdLst/>
            <a:ahLst/>
            <a:cxnLst/>
            <a:rect l="l" t="t" r="r" b="b"/>
            <a:pathLst>
              <a:path w="103484" h="61452" extrusionOk="0">
                <a:moveTo>
                  <a:pt x="75954" y="61452"/>
                </a:moveTo>
                <a:lnTo>
                  <a:pt x="75954" y="41787"/>
                </a:lnTo>
                <a:lnTo>
                  <a:pt x="103484" y="14257"/>
                </a:lnTo>
                <a:lnTo>
                  <a:pt x="10348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Google Shape;74;p9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10800000" flipH="1">
            <a:off x="1081600" y="160000"/>
            <a:ext cx="762000" cy="4824000"/>
          </a:xfrm>
          <a:prstGeom prst="snip1Rect">
            <a:avLst>
              <a:gd name="adj" fmla="val 49698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169400" y="160050"/>
            <a:ext cx="88026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 rot="10800000" flipH="1">
            <a:off x="267703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267703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295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1745275" y="133295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3"/>
          </p:nvPr>
        </p:nvSpPr>
        <p:spPr>
          <a:xfrm>
            <a:off x="1745275" y="170900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458125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5"/>
          </p:nvPr>
        </p:nvSpPr>
        <p:spPr>
          <a:xfrm>
            <a:off x="1745275" y="2458125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6"/>
          </p:nvPr>
        </p:nvSpPr>
        <p:spPr>
          <a:xfrm>
            <a:off x="1745275" y="2834175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58330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1745275" y="358330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9"/>
          </p:nvPr>
        </p:nvSpPr>
        <p:spPr>
          <a:xfrm>
            <a:off x="1745275" y="395935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617900" y="133295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4"/>
          </p:nvPr>
        </p:nvSpPr>
        <p:spPr>
          <a:xfrm>
            <a:off x="5643250" y="133295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5"/>
          </p:nvPr>
        </p:nvSpPr>
        <p:spPr>
          <a:xfrm>
            <a:off x="5643250" y="170900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7900" y="2458125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7"/>
          </p:nvPr>
        </p:nvSpPr>
        <p:spPr>
          <a:xfrm>
            <a:off x="5643250" y="2458125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8"/>
          </p:nvPr>
        </p:nvSpPr>
        <p:spPr>
          <a:xfrm>
            <a:off x="5643250" y="2834175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2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608500" y="1601550"/>
            <a:ext cx="2950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1608500" y="2372550"/>
            <a:ext cx="29502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1081600" y="160050"/>
            <a:ext cx="78906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 flipH="1">
            <a:off x="169400" y="159170"/>
            <a:ext cx="2587100" cy="1536300"/>
          </a:xfrm>
          <a:custGeom>
            <a:avLst/>
            <a:gdLst/>
            <a:ahLst/>
            <a:cxnLst/>
            <a:rect l="l" t="t" r="r" b="b"/>
            <a:pathLst>
              <a:path w="103484" h="61452" extrusionOk="0">
                <a:moveTo>
                  <a:pt x="75954" y="61452"/>
                </a:moveTo>
                <a:lnTo>
                  <a:pt x="75954" y="41787"/>
                </a:lnTo>
                <a:lnTo>
                  <a:pt x="103484" y="14257"/>
                </a:lnTo>
                <a:lnTo>
                  <a:pt x="10348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7"/>
          <p:cNvSpPr/>
          <p:nvPr/>
        </p:nvSpPr>
        <p:spPr>
          <a:xfrm rot="10800000">
            <a:off x="169400" y="3446775"/>
            <a:ext cx="2587100" cy="1536300"/>
          </a:xfrm>
          <a:custGeom>
            <a:avLst/>
            <a:gdLst/>
            <a:ahLst/>
            <a:cxnLst/>
            <a:rect l="l" t="t" r="r" b="b"/>
            <a:pathLst>
              <a:path w="103484" h="61452" extrusionOk="0">
                <a:moveTo>
                  <a:pt x="75954" y="61452"/>
                </a:moveTo>
                <a:lnTo>
                  <a:pt x="75954" y="41787"/>
                </a:lnTo>
                <a:lnTo>
                  <a:pt x="103484" y="14257"/>
                </a:lnTo>
                <a:lnTo>
                  <a:pt x="10348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17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/>
          <p:nvPr/>
        </p:nvSpPr>
        <p:spPr>
          <a:xfrm>
            <a:off x="1696825" y="160050"/>
            <a:ext cx="72753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ctrTitle"/>
          </p:nvPr>
        </p:nvSpPr>
        <p:spPr>
          <a:xfrm>
            <a:off x="2297600" y="624950"/>
            <a:ext cx="5747400" cy="12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subTitle" idx="1"/>
          </p:nvPr>
        </p:nvSpPr>
        <p:spPr>
          <a:xfrm>
            <a:off x="2297600" y="2283650"/>
            <a:ext cx="3959400" cy="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24"/>
          <p:cNvSpPr/>
          <p:nvPr/>
        </p:nvSpPr>
        <p:spPr>
          <a:xfrm rot="10800000">
            <a:off x="8351350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 flipH="1">
            <a:off x="8351350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subTitle" idx="2"/>
          </p:nvPr>
        </p:nvSpPr>
        <p:spPr>
          <a:xfrm>
            <a:off x="2297600" y="1869125"/>
            <a:ext cx="3959400" cy="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2297600" y="3790875"/>
            <a:ext cx="40227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/>
          <p:nvPr/>
        </p:nvSpPr>
        <p:spPr>
          <a:xfrm flipH="1">
            <a:off x="171975" y="160050"/>
            <a:ext cx="8216700" cy="4824000"/>
          </a:xfrm>
          <a:prstGeom prst="snip1Rect">
            <a:avLst>
              <a:gd name="adj" fmla="val 191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"/>
          <p:cNvSpPr/>
          <p:nvPr/>
        </p:nvSpPr>
        <p:spPr>
          <a:xfrm rot="10800000" flipH="1">
            <a:off x="282651" y="4375650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282651" y="252275"/>
            <a:ext cx="510000" cy="510000"/>
          </a:xfrm>
          <a:prstGeom prst="halfFrame">
            <a:avLst>
              <a:gd name="adj1" fmla="val 20480"/>
              <a:gd name="adj2" fmla="val 228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5"/>
          <p:cNvGrpSpPr/>
          <p:nvPr/>
        </p:nvGrpSpPr>
        <p:grpSpPr>
          <a:xfrm>
            <a:off x="8096775" y="160050"/>
            <a:ext cx="944050" cy="940200"/>
            <a:chOff x="6531250" y="2683825"/>
            <a:chExt cx="944050" cy="940200"/>
          </a:xfrm>
        </p:grpSpPr>
        <p:sp>
          <p:nvSpPr>
            <p:cNvPr id="256" name="Google Shape;256;p25"/>
            <p:cNvSpPr/>
            <p:nvPr/>
          </p:nvSpPr>
          <p:spPr>
            <a:xfrm flipH="1">
              <a:off x="6891500" y="2683825"/>
              <a:ext cx="583800" cy="583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 flipH="1">
              <a:off x="6531250" y="3040225"/>
              <a:ext cx="583800" cy="5838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8" name="Google Shape;258;p25"/>
          <p:cNvCxnSpPr/>
          <p:nvPr/>
        </p:nvCxnSpPr>
        <p:spPr>
          <a:xfrm>
            <a:off x="8797800" y="1176250"/>
            <a:ext cx="0" cy="398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a"/>
              <a:buNone/>
              <a:defRPr sz="35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●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○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■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●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○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■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●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○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 Light"/>
              <a:buChar char="■"/>
              <a:defRPr sz="16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ctrTitle"/>
          </p:nvPr>
        </p:nvSpPr>
        <p:spPr>
          <a:xfrm>
            <a:off x="2297600" y="962078"/>
            <a:ext cx="5747400" cy="29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Learn about </a:t>
            </a:r>
            <a:r>
              <a:rPr lang="en-US" dirty="0" err="1" smtClean="0"/>
              <a:t>Cau</a:t>
            </a:r>
            <a:r>
              <a:rPr lang="en-US" dirty="0" smtClean="0"/>
              <a:t> </a:t>
            </a:r>
            <a:r>
              <a:rPr lang="en-US" dirty="0" err="1" smtClean="0"/>
              <a:t>Ngu</a:t>
            </a:r>
            <a:r>
              <a:rPr lang="en-US" dirty="0" smtClean="0"/>
              <a:t> festival!</a:t>
            </a:r>
            <a:endParaRPr b="0" dirty="0"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1"/>
          </p:nvPr>
        </p:nvSpPr>
        <p:spPr>
          <a:xfrm>
            <a:off x="2297600" y="3934050"/>
            <a:ext cx="50938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    </a:t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0"/>
          <p:cNvCxnSpPr/>
          <p:nvPr/>
        </p:nvCxnSpPr>
        <p:spPr>
          <a:xfrm>
            <a:off x="1705775" y="160525"/>
            <a:ext cx="0" cy="4827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9"/>
          <p:cNvSpPr txBox="1">
            <a:spLocks noGrp="1"/>
          </p:cNvSpPr>
          <p:nvPr>
            <p:ph type="title"/>
          </p:nvPr>
        </p:nvSpPr>
        <p:spPr>
          <a:xfrm>
            <a:off x="1608500" y="1601550"/>
            <a:ext cx="2950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</a:t>
            </a:r>
            <a:endParaRPr/>
          </a:p>
        </p:txBody>
      </p:sp>
      <p:sp>
        <p:nvSpPr>
          <p:cNvPr id="760" name="Google Shape;760;p49"/>
          <p:cNvSpPr txBox="1">
            <a:spLocks noGrp="1"/>
          </p:cNvSpPr>
          <p:nvPr>
            <p:ph type="subTitle" idx="1"/>
          </p:nvPr>
        </p:nvSpPr>
        <p:spPr>
          <a:xfrm>
            <a:off x="1676400" y="590550"/>
            <a:ext cx="29502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400" dirty="0" smtClean="0">
                <a:latin typeface="+mj-lt"/>
              </a:rPr>
              <a:t>(</a:t>
            </a:r>
            <a:r>
              <a:rPr lang="vi-VN" sz="1400" dirty="0" smtClean="0">
                <a:latin typeface="+mj-lt"/>
              </a:rPr>
              <a:t>Lễ hội Cầu Ngư được tiến hành gồm 2 phần: Lễ Nghinh, hát khai mạc với nhiều hoạt động vui nhộn. Nét độc đáo của lễ hội Cầu Ngư là hình thức ca hát, múa hát Bả Trạo.</a:t>
            </a:r>
            <a:r>
              <a:rPr lang="en-US" sz="1400" dirty="0" smtClean="0">
                <a:latin typeface="+mj-lt"/>
              </a:rPr>
              <a:t>)</a:t>
            </a:r>
          </a:p>
          <a:p>
            <a:pPr marL="0" lvl="0" indent="0"/>
            <a:endParaRPr dirty="0"/>
          </a:p>
        </p:txBody>
      </p:sp>
      <p:sp>
        <p:nvSpPr>
          <p:cNvPr id="761" name="Google Shape;761;p49"/>
          <p:cNvSpPr/>
          <p:nvPr/>
        </p:nvSpPr>
        <p:spPr>
          <a:xfrm>
            <a:off x="5050475" y="1455625"/>
            <a:ext cx="3023700" cy="186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9"/>
          <p:cNvSpPr/>
          <p:nvPr/>
        </p:nvSpPr>
        <p:spPr>
          <a:xfrm>
            <a:off x="4791425" y="3382400"/>
            <a:ext cx="3541800" cy="15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6529025" y="1502142"/>
            <a:ext cx="66600" cy="6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view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28750"/>
            <a:ext cx="3048000" cy="1904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7"/>
          <p:cNvSpPr txBox="1">
            <a:spLocks noGrp="1"/>
          </p:cNvSpPr>
          <p:nvPr>
            <p:ph type="ctrTitle"/>
          </p:nvPr>
        </p:nvSpPr>
        <p:spPr>
          <a:xfrm>
            <a:off x="2297600" y="895350"/>
            <a:ext cx="5747400" cy="124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THANKS FOR WATCHING &amp; LISTENING!</a:t>
            </a:r>
            <a:endParaRPr sz="4000" dirty="0"/>
          </a:p>
        </p:txBody>
      </p:sp>
      <p:sp>
        <p:nvSpPr>
          <p:cNvPr id="1000" name="Google Shape;1000;p57"/>
          <p:cNvSpPr txBox="1">
            <a:spLocks noGrp="1"/>
          </p:cNvSpPr>
          <p:nvPr>
            <p:ph type="subTitle" idx="1"/>
          </p:nvPr>
        </p:nvSpPr>
        <p:spPr>
          <a:xfrm>
            <a:off x="2297600" y="2283650"/>
            <a:ext cx="3959400" cy="773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 </a:t>
            </a:r>
            <a:endParaRPr/>
          </a:p>
        </p:txBody>
      </p:sp>
      <p:sp>
        <p:nvSpPr>
          <p:cNvPr id="1017" name="Google Shape;1017;p57"/>
          <p:cNvSpPr txBox="1"/>
          <p:nvPr/>
        </p:nvSpPr>
        <p:spPr>
          <a:xfrm>
            <a:off x="2297600" y="416878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Please keep this slide for attribution</a:t>
            </a:r>
            <a:endParaRPr sz="10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18" name="Google Shape;1018;p57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57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57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57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57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3" name="Google Shape;1023;p57"/>
          <p:cNvCxnSpPr/>
          <p:nvPr/>
        </p:nvCxnSpPr>
        <p:spPr>
          <a:xfrm>
            <a:off x="1705775" y="160525"/>
            <a:ext cx="0" cy="4827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4" descr="241349564_540568617049319_587155945508187551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90750"/>
            <a:ext cx="5791200" cy="261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</a:t>
            </a:r>
            <a:r>
              <a:rPr lang="en" b="0" dirty="0"/>
              <a:t>OF CONTENTS</a:t>
            </a:r>
            <a:endParaRPr b="0"/>
          </a:p>
        </p:txBody>
      </p:sp>
      <p:sp>
        <p:nvSpPr>
          <p:cNvPr id="298" name="Google Shape;298;p32"/>
          <p:cNvSpPr txBox="1">
            <a:spLocks noGrp="1"/>
          </p:cNvSpPr>
          <p:nvPr>
            <p:ph type="subTitle" idx="1"/>
          </p:nvPr>
        </p:nvSpPr>
        <p:spPr>
          <a:xfrm>
            <a:off x="1642200" y="1660575"/>
            <a:ext cx="2743200" cy="45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 dirty="0" smtClean="0"/>
              <a:t>What is </a:t>
            </a:r>
            <a:r>
              <a:rPr lang="en-US" sz="2000" dirty="0" err="1" smtClean="0"/>
              <a:t>Cau</a:t>
            </a:r>
            <a:r>
              <a:rPr lang="en-US" sz="2000" dirty="0" smtClean="0"/>
              <a:t> </a:t>
            </a:r>
            <a:r>
              <a:rPr lang="en-US" sz="2000" dirty="0" err="1" smtClean="0"/>
              <a:t>Ngu</a:t>
            </a:r>
            <a:r>
              <a:rPr lang="en-US" sz="2000" dirty="0" smtClean="0"/>
              <a:t> festival?</a:t>
            </a:r>
            <a:endParaRPr sz="2000"/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 idx="2"/>
          </p:nvPr>
        </p:nvSpPr>
        <p:spPr>
          <a:xfrm>
            <a:off x="685800" y="1564775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01</a:t>
            </a:r>
            <a:endParaRPr sz="4800"/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3"/>
          </p:nvPr>
        </p:nvSpPr>
        <p:spPr>
          <a:xfrm>
            <a:off x="1295400" y="2266950"/>
            <a:ext cx="27081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    ( lễ hội Cầu Ngư là gì? )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title" idx="4"/>
          </p:nvPr>
        </p:nvSpPr>
        <p:spPr>
          <a:xfrm>
            <a:off x="685800" y="2689950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03</a:t>
            </a:r>
            <a:endParaRPr sz="4800"/>
          </a:p>
        </p:txBody>
      </p:sp>
      <p:sp>
        <p:nvSpPr>
          <p:cNvPr id="302" name="Google Shape;302;p32"/>
          <p:cNvSpPr txBox="1">
            <a:spLocks noGrp="1"/>
          </p:cNvSpPr>
          <p:nvPr>
            <p:ph type="subTitle" idx="5"/>
          </p:nvPr>
        </p:nvSpPr>
        <p:spPr>
          <a:xfrm>
            <a:off x="1642200" y="2803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 dirty="0" smtClean="0"/>
              <a:t>Where does the festival take place?</a:t>
            </a:r>
            <a:endParaRPr sz="2000"/>
          </a:p>
        </p:txBody>
      </p:sp>
      <p:sp>
        <p:nvSpPr>
          <p:cNvPr id="303" name="Google Shape;303;p32"/>
          <p:cNvSpPr txBox="1">
            <a:spLocks noGrp="1"/>
          </p:cNvSpPr>
          <p:nvPr>
            <p:ph type="subTitle" idx="6"/>
          </p:nvPr>
        </p:nvSpPr>
        <p:spPr>
          <a:xfrm>
            <a:off x="1371600" y="3409950"/>
            <a:ext cx="32004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   (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ở </a:t>
            </a:r>
            <a:r>
              <a:rPr lang="en-US" dirty="0" err="1" smtClean="0"/>
              <a:t>đâu</a:t>
            </a:r>
            <a:r>
              <a:rPr lang="en-US" dirty="0" smtClean="0"/>
              <a:t>?)</a:t>
            </a:r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7"/>
          </p:nvPr>
        </p:nvSpPr>
        <p:spPr>
          <a:xfrm>
            <a:off x="720000" y="3583300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</a:t>
            </a:r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8"/>
          </p:nvPr>
        </p:nvSpPr>
        <p:spPr>
          <a:xfrm>
            <a:off x="1752600" y="3714750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    </a:t>
            </a:r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subTitle" idx="9"/>
          </p:nvPr>
        </p:nvSpPr>
        <p:spPr>
          <a:xfrm>
            <a:off x="1745275" y="3959350"/>
            <a:ext cx="27081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   </a:t>
            </a:r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title" idx="13"/>
          </p:nvPr>
        </p:nvSpPr>
        <p:spPr>
          <a:xfrm>
            <a:off x="4583700" y="1564775"/>
            <a:ext cx="944700" cy="62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02</a:t>
            </a:r>
            <a:endParaRPr sz="4800"/>
          </a:p>
        </p:txBody>
      </p:sp>
      <p:sp>
        <p:nvSpPr>
          <p:cNvPr id="308" name="Google Shape;308;p32"/>
          <p:cNvSpPr txBox="1">
            <a:spLocks noGrp="1"/>
          </p:cNvSpPr>
          <p:nvPr>
            <p:ph type="subTitle" idx="14"/>
          </p:nvPr>
        </p:nvSpPr>
        <p:spPr>
          <a:xfrm>
            <a:off x="5680800" y="1660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 dirty="0" smtClean="0"/>
              <a:t>When does the festival take place?</a:t>
            </a:r>
            <a:endParaRPr sz="200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15"/>
          </p:nvPr>
        </p:nvSpPr>
        <p:spPr>
          <a:xfrm>
            <a:off x="5257800" y="2266950"/>
            <a:ext cx="32766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      (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)</a:t>
            </a:r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title" idx="16"/>
          </p:nvPr>
        </p:nvSpPr>
        <p:spPr>
          <a:xfrm>
            <a:off x="4583700" y="2689950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04</a:t>
            </a:r>
            <a:endParaRPr sz="4800"/>
          </a:p>
        </p:txBody>
      </p:sp>
      <p:sp>
        <p:nvSpPr>
          <p:cNvPr id="311" name="Google Shape;311;p32"/>
          <p:cNvSpPr txBox="1">
            <a:spLocks noGrp="1"/>
          </p:cNvSpPr>
          <p:nvPr>
            <p:ph type="subTitle" idx="17"/>
          </p:nvPr>
        </p:nvSpPr>
        <p:spPr>
          <a:xfrm>
            <a:off x="5604600" y="2803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 dirty="0" smtClean="0"/>
              <a:t>Characteristics of the fishing festival.</a:t>
            </a:r>
            <a:endParaRPr sz="2000"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8"/>
          </p:nvPr>
        </p:nvSpPr>
        <p:spPr>
          <a:xfrm>
            <a:off x="5638800" y="3409950"/>
            <a:ext cx="31242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(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Ngư</a:t>
            </a:r>
            <a:r>
              <a:rPr lang="en-US" dirty="0" smtClean="0"/>
              <a:t>)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2478650" y="291140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What is </a:t>
            </a:r>
            <a:r>
              <a:rPr lang="en-US" dirty="0" err="1" smtClean="0"/>
              <a:t>Cau</a:t>
            </a:r>
            <a:r>
              <a:rPr lang="en-US" dirty="0" smtClean="0"/>
              <a:t> </a:t>
            </a:r>
            <a:r>
              <a:rPr lang="en-US" dirty="0" err="1" smtClean="0"/>
              <a:t>Ngu</a:t>
            </a:r>
            <a:r>
              <a:rPr lang="en-US" dirty="0" smtClean="0"/>
              <a:t> festival?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xfrm>
            <a:off x="2332825" y="1390563"/>
            <a:ext cx="40452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 </a:t>
            </a:r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subTitle" idx="1"/>
          </p:nvPr>
        </p:nvSpPr>
        <p:spPr>
          <a:xfrm>
            <a:off x="1905000" y="2952750"/>
            <a:ext cx="64770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smtClean="0">
                <a:latin typeface="Arial Black" pitchFamily="34" charset="0"/>
              </a:rPr>
              <a:t>(</a:t>
            </a:r>
            <a:r>
              <a:rPr lang="vi-VN" sz="1400" dirty="0" smtClean="0"/>
              <a:t>Lễ hội Cầu Ngư nhằm cầu mong đất nước, con người hòa bình, mưa thuận gió hòa, biển lặng, ngư dân ra khơi cầu mùa bội thu.</a:t>
            </a:r>
            <a:r>
              <a:rPr lang="en-US" sz="1400" dirty="0" smtClean="0"/>
              <a:t>)</a:t>
            </a:r>
            <a:endParaRPr sz="1400" dirty="0">
              <a:latin typeface="Arial Black" pitchFamily="34" charset="0"/>
            </a:endParaRPr>
          </a:p>
        </p:txBody>
      </p:sp>
      <p:pic>
        <p:nvPicPr>
          <p:cNvPr id="4" name="Picture 3" descr="viewimag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5791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2514600" y="318135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When does the festival take place?</a:t>
            </a:r>
            <a:br>
              <a:rPr lang="en-US" dirty="0" smtClean="0"/>
            </a:b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xfrm>
            <a:off x="2332825" y="1390563"/>
            <a:ext cx="40452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</a:t>
            </a:r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subTitle" idx="1"/>
          </p:nvPr>
        </p:nvSpPr>
        <p:spPr>
          <a:xfrm>
            <a:off x="2057400" y="971550"/>
            <a:ext cx="2362200" cy="2971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>
            <a:noAutofit/>
          </a:bodyPr>
          <a:lstStyle/>
          <a:p>
            <a:pPr marL="0" lvl="0" indent="0"/>
            <a:r>
              <a:rPr lang="en-US" sz="1400" dirty="0" smtClean="0">
                <a:latin typeface="+mj-lt"/>
                <a:ea typeface="Barmeno-ExtraBold" pitchFamily="18" charset="0"/>
                <a:cs typeface="Barmeno-ExtraBold" pitchFamily="18" charset="0"/>
              </a:rPr>
              <a:t>(</a:t>
            </a:r>
            <a:r>
              <a:rPr lang="vi-VN" sz="1400" dirty="0" smtClean="0">
                <a:latin typeface="+mj-lt"/>
                <a:ea typeface="Barmeno-ExtraBold" pitchFamily="18" charset="0"/>
                <a:cs typeface="Barmeno-ExtraBold" pitchFamily="18" charset="0"/>
              </a:rPr>
              <a:t>Lễ hội Cầu Ngư chính thức diễn ra trong 4 ngày, bắt đầu từ ngày 11 đến ngày 15 tháng 2 âm lịch hàng năm.</a:t>
            </a:r>
            <a:r>
              <a:rPr lang="en-US" sz="1400" dirty="0" smtClean="0">
                <a:latin typeface="+mj-lt"/>
                <a:ea typeface="Barmeno-ExtraBold" pitchFamily="18" charset="0"/>
                <a:cs typeface="Barmeno-ExtraBold" pitchFamily="18" charset="0"/>
              </a:rPr>
              <a:t>)</a:t>
            </a:r>
            <a:endParaRPr sz="1400" dirty="0">
              <a:latin typeface="+mj-lt"/>
              <a:ea typeface="Barmeno-ExtraBold" pitchFamily="18" charset="0"/>
              <a:cs typeface="Barmeno-ExtraBold" pitchFamily="18" charset="0"/>
            </a:endParaRPr>
          </a:p>
        </p:txBody>
      </p:sp>
      <p:pic>
        <p:nvPicPr>
          <p:cNvPr id="4" name="Picture 3" descr="view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76350"/>
            <a:ext cx="3962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2478650" y="291140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Where does the festival take place?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4"/>
          <p:cNvSpPr txBox="1">
            <a:spLocks noGrp="1"/>
          </p:cNvSpPr>
          <p:nvPr>
            <p:ph type="title"/>
          </p:nvPr>
        </p:nvSpPr>
        <p:spPr>
          <a:xfrm>
            <a:off x="685800" y="-247650"/>
            <a:ext cx="7772400" cy="2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 smtClean="0">
                <a:latin typeface="Adobe Garamond Pro Bold" pitchFamily="18" charset="0"/>
              </a:rPr>
              <a:t>(</a:t>
            </a:r>
            <a:r>
              <a:rPr lang="vi-VN" sz="1400" dirty="0" smtClean="0">
                <a:latin typeface="Adobe Garamond Pro Bold" pitchFamily="18" charset="0"/>
              </a:rPr>
              <a:t>Biển Nh</a:t>
            </a:r>
            <a:r>
              <a:rPr lang="en-US" sz="1400" dirty="0" smtClean="0">
                <a:latin typeface="Adobe Garamond Pro Bold" pitchFamily="18" charset="0"/>
              </a:rPr>
              <a:t>ơ</a:t>
            </a:r>
            <a:r>
              <a:rPr lang="vi-VN" sz="1400" dirty="0" smtClean="0">
                <a:latin typeface="Adobe Garamond Pro Bold" pitchFamily="18" charset="0"/>
              </a:rPr>
              <a:t>n Hải là nơi tổ chức lễ hội Cầu Ngư lớn nhất Quy Nhơn và Lăng Nam Hải là nơi trưng bày lễ hội Cầu Ngư.</a:t>
            </a:r>
            <a:r>
              <a:rPr lang="en-US" sz="1400" dirty="0" smtClean="0">
                <a:latin typeface="Adobe Garamond Pro Bold" pitchFamily="18" charset="0"/>
              </a:rPr>
              <a:t>)</a:t>
            </a:r>
            <a:r>
              <a:rPr lang="vi-VN" sz="1400" dirty="0" smtClean="0">
                <a:latin typeface="Adobe Garamond Pro Bold" pitchFamily="18" charset="0"/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sz="2000" dirty="0"/>
          </a:p>
        </p:txBody>
      </p:sp>
      <p:pic>
        <p:nvPicPr>
          <p:cNvPr id="3" name="Picture 2" descr="04222907-1-bat-dong-san-quy-nh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04950"/>
            <a:ext cx="4953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5791200" y="188595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428750"/>
            <a:ext cx="1724025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Elbow Connector 15"/>
          <p:cNvCxnSpPr/>
          <p:nvPr/>
        </p:nvCxnSpPr>
        <p:spPr>
          <a:xfrm rot="10800000">
            <a:off x="1905000" y="2571750"/>
            <a:ext cx="32766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Cau_ngu_4_895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038350"/>
            <a:ext cx="16764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Elbow Connector 20"/>
          <p:cNvCxnSpPr>
            <a:endCxn id="24" idx="1"/>
          </p:cNvCxnSpPr>
          <p:nvPr/>
        </p:nvCxnSpPr>
        <p:spPr>
          <a:xfrm>
            <a:off x="6019800" y="3257550"/>
            <a:ext cx="1143000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Le-hoi-binh-dinh-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181350"/>
            <a:ext cx="1752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2478650" y="291140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Characteristics of the fishing festival.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/>
          </a:p>
        </p:txBody>
      </p:sp>
      <p:sp>
        <p:nvSpPr>
          <p:cNvPr id="14338" name="AutoShape 2" descr="Khám phá vẻ đẹp quên lối về của làng biển Nhơn H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Khám phá vẻ đẹp quên lối về của làng biển Nhơn H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Poisoning Case Report by Slidesgo">
  <a:themeElements>
    <a:clrScheme name="Simple Light">
      <a:dk1>
        <a:srgbClr val="50110A"/>
      </a:dk1>
      <a:lt1>
        <a:srgbClr val="FCF8E8"/>
      </a:lt1>
      <a:dk2>
        <a:srgbClr val="F1CCB3"/>
      </a:dk2>
      <a:lt2>
        <a:srgbClr val="852E2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011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273</Words>
  <Application>Microsoft Office PowerPoint</Application>
  <PresentationFormat>On-screen Show (16:9)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Food Poisoning Case Report by Slidesgo</vt:lpstr>
      <vt:lpstr>Learn about Cau Ngu festival!</vt:lpstr>
      <vt:lpstr>TABLE OF CONTENTS</vt:lpstr>
      <vt:lpstr>What is Cau Ngu festival?</vt:lpstr>
      <vt:lpstr>    </vt:lpstr>
      <vt:lpstr>When does the festival take place? </vt:lpstr>
      <vt:lpstr>  </vt:lpstr>
      <vt:lpstr>Where does the festival take place?</vt:lpstr>
      <vt:lpstr>(Biển Nhơn Hải là nơi tổ chức lễ hội Cầu Ngư lớn nhất Quy Nhơn và Lăng Nam Hải là nơi trưng bày lễ hội Cầu Ngư.)  </vt:lpstr>
      <vt:lpstr>Characteristics of the fishing festival.</vt:lpstr>
      <vt:lpstr>   </vt:lpstr>
      <vt:lpstr>THANKS FOR WATCHING &amp;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POISONING CASE REPORT</dc:title>
  <cp:lastModifiedBy>Dell</cp:lastModifiedBy>
  <cp:revision>55</cp:revision>
  <dcterms:modified xsi:type="dcterms:W3CDTF">2023-12-03T00:55:25Z</dcterms:modified>
</cp:coreProperties>
</file>