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45B"/>
    <a:srgbClr val="FEFAE0"/>
    <a:srgbClr val="0442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DDD870-6665-4824-A4D8-B42A3AF42724}" v="71" dt="2023-12-04T14:16:07.573"/>
    <p1510:client id="{A8ADBC70-BB85-4506-8B12-D04C619EFBA9}" v="1281" dt="2023-12-08T03:56:41.434"/>
    <p1510:client id="{A9A6BFC1-558E-4E16-B17A-A7FD004D6AC2}" v="1" dt="2023-12-04T14:17:07.076"/>
    <p1510:client id="{C6671A49-10D5-4FA6-926A-F7D59C12C690}" v="89" dt="2023-12-04T14:30:11.1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5" d="100"/>
          <a:sy n="85" d="100"/>
        </p:scale>
        <p:origin x="3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Tiêu đề phụ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Bấm &amp; sửa kiểu phụ đề của Bản chính</a:t>
            </a:r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236D-C680-4349-9A96-AEA01B6A4E8F}" type="datetimeFigureOut">
              <a:rPr lang="vi-VN" smtClean="0"/>
              <a:t>07/12/2023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828D-F580-42DE-B77E-860980F07F3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77509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ề và Văn bản Dọ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236D-C680-4349-9A96-AEA01B6A4E8F}" type="datetimeFigureOut">
              <a:rPr lang="vi-VN" smtClean="0"/>
              <a:t>07/12/2023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828D-F580-42DE-B77E-860980F07F3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47484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ề Dọc và Văn bả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236D-C680-4349-9A96-AEA01B6A4E8F}" type="datetimeFigureOut">
              <a:rPr lang="vi-VN" smtClean="0"/>
              <a:t>07/12/2023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828D-F580-42DE-B77E-860980F07F3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5000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236D-C680-4349-9A96-AEA01B6A4E8F}" type="datetimeFigureOut">
              <a:rPr lang="vi-VN" smtClean="0"/>
              <a:t>07/12/2023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828D-F580-42DE-B77E-860980F07F3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73931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để sửa kiểu văn bản Bản cái</a:t>
            </a:r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236D-C680-4349-9A96-AEA01B6A4E8F}" type="datetimeFigureOut">
              <a:rPr lang="vi-VN" smtClean="0"/>
              <a:t>07/12/2023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828D-F580-42DE-B77E-860980F07F3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39344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</a:p>
        </p:txBody>
      </p:sp>
      <p:sp>
        <p:nvSpPr>
          <p:cNvPr id="4" name="Chỗ dành sẵn cho Nội dung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</a:p>
        </p:txBody>
      </p:sp>
      <p:sp>
        <p:nvSpPr>
          <p:cNvPr id="5" name="Chỗ dành sẵn cho Ngày thá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236D-C680-4349-9A96-AEA01B6A4E8F}" type="datetimeFigureOut">
              <a:rPr lang="vi-VN" smtClean="0"/>
              <a:t>07/12/2023</a:t>
            </a:fld>
            <a:endParaRPr lang="vi-VN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828D-F580-42DE-B77E-860980F07F3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1434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để sửa kiểu văn bản Bản cái</a:t>
            </a:r>
          </a:p>
        </p:txBody>
      </p:sp>
      <p:sp>
        <p:nvSpPr>
          <p:cNvPr id="4" name="Chỗ dành sẵn cho Nội dung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</a:p>
        </p:txBody>
      </p:sp>
      <p:sp>
        <p:nvSpPr>
          <p:cNvPr id="5" name="Chỗ dành sẵn cho Văn bản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để sửa kiểu văn bản Bản cái</a:t>
            </a:r>
          </a:p>
        </p:txBody>
      </p:sp>
      <p:sp>
        <p:nvSpPr>
          <p:cNvPr id="6" name="Chỗ dành sẵn cho Nội dung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</a:p>
        </p:txBody>
      </p:sp>
      <p:sp>
        <p:nvSpPr>
          <p:cNvPr id="7" name="Chỗ dành sẵn cho Ngày thá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236D-C680-4349-9A96-AEA01B6A4E8F}" type="datetimeFigureOut">
              <a:rPr lang="vi-VN" smtClean="0"/>
              <a:t>07/12/2023</a:t>
            </a:fld>
            <a:endParaRPr lang="vi-VN"/>
          </a:p>
        </p:txBody>
      </p:sp>
      <p:sp>
        <p:nvSpPr>
          <p:cNvPr id="8" name="Chỗ dành sẵn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Chỗ dành sẵn cho Số hiệu Bản chiế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828D-F580-42DE-B77E-860980F07F3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95300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236D-C680-4349-9A96-AEA01B6A4E8F}" type="datetimeFigureOut">
              <a:rPr lang="vi-VN" smtClean="0"/>
              <a:t>07/12/2023</a:t>
            </a:fld>
            <a:endParaRPr lang="vi-VN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Chỗ dành sẵn cho Số hiệu Bản chiế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828D-F580-42DE-B77E-860980F07F3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13401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236D-C680-4349-9A96-AEA01B6A4E8F}" type="datetimeFigureOut">
              <a:rPr lang="vi-VN" smtClean="0"/>
              <a:t>07/12/2023</a:t>
            </a:fld>
            <a:endParaRPr lang="vi-VN"/>
          </a:p>
        </p:txBody>
      </p:sp>
      <p:sp>
        <p:nvSpPr>
          <p:cNvPr id="3" name="Chỗ dành sẵn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828D-F580-42DE-B77E-860980F07F3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38579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Phụ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</a:p>
        </p:txBody>
      </p:sp>
      <p:sp>
        <p:nvSpPr>
          <p:cNvPr id="4" name="Chỗ dành sẵn cho Văn bản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Bấm để sửa kiểu văn bản Bản cái</a:t>
            </a:r>
          </a:p>
        </p:txBody>
      </p:sp>
      <p:sp>
        <p:nvSpPr>
          <p:cNvPr id="5" name="Chỗ dành sẵn cho Ngày thá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236D-C680-4349-9A96-AEA01B6A4E8F}" type="datetimeFigureOut">
              <a:rPr lang="vi-VN" smtClean="0"/>
              <a:t>07/12/2023</a:t>
            </a:fld>
            <a:endParaRPr lang="vi-VN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828D-F580-42DE-B77E-860980F07F3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38026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Phụ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Hình ảnh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Chỗ dành sẵn cho Văn bản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Bấm để sửa kiểu văn bản Bản cái</a:t>
            </a:r>
          </a:p>
        </p:txBody>
      </p:sp>
      <p:sp>
        <p:nvSpPr>
          <p:cNvPr id="5" name="Chỗ dành sẵn cho Ngày thá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236D-C680-4349-9A96-AEA01B6A4E8F}" type="datetimeFigureOut">
              <a:rPr lang="vi-VN" smtClean="0"/>
              <a:t>07/12/2023</a:t>
            </a:fld>
            <a:endParaRPr lang="vi-VN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5828D-F580-42DE-B77E-860980F07F3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60145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7236D-C680-4349-9A96-AEA01B6A4E8F}" type="datetimeFigureOut">
              <a:rPr lang="vi-VN" smtClean="0"/>
              <a:t>07/12/2023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5828D-F580-42DE-B77E-860980F07F3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36428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Hình ảnh 3" descr="Ảnh có chứa phim hoạt hình, tác phẩm nghệ thuật, minh họa&#10;&#10;Mô tả được tự động tạo">
            <a:extLst>
              <a:ext uri="{FF2B5EF4-FFF2-40B4-BE49-F238E27FC236}">
                <a16:creationId xmlns:a16="http://schemas.microsoft.com/office/drawing/2014/main" id="{237064FE-25EB-0566-4CC3-F925918C842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1"/>
          <a:stretch/>
        </p:blipFill>
        <p:spPr>
          <a:xfrm>
            <a:off x="-3447" y="-1"/>
            <a:ext cx="12195447" cy="6879745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4D60F200-5EB0-B223-2439-C96C67F0FE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589414" y="-733991"/>
            <a:ext cx="3020876" cy="12206596"/>
          </a:xfrm>
          <a:prstGeom prst="rect">
            <a:avLst/>
          </a:prstGeom>
          <a:gradFill flip="none" rotWithShape="1">
            <a:gsLst>
              <a:gs pos="21000">
                <a:srgbClr val="000000">
                  <a:alpha val="62000"/>
                </a:srgbClr>
              </a:gs>
              <a:gs pos="100000">
                <a:srgbClr val="000000">
                  <a:alpha val="0"/>
                </a:srgb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6567EA8-C72D-4B9B-D23F-6B2E9F9C9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446" y="0"/>
            <a:ext cx="2843402" cy="6879745"/>
          </a:xfrm>
          <a:prstGeom prst="rect">
            <a:avLst/>
          </a:prstGeom>
          <a:gradFill flip="none" rotWithShape="1">
            <a:gsLst>
              <a:gs pos="5000">
                <a:schemeClr val="accent2"/>
              </a:gs>
              <a:gs pos="49000">
                <a:schemeClr val="accent5">
                  <a:lumMod val="60000"/>
                  <a:lumOff val="40000"/>
                  <a:alpha val="0"/>
                </a:schemeClr>
              </a:gs>
            </a:gsLst>
            <a:lin ang="9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EFBFA78-9360-1E01-5448-6D5AE0A32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038704" y="21736"/>
            <a:ext cx="3152862" cy="6858008"/>
          </a:xfrm>
          <a:prstGeom prst="rect">
            <a:avLst/>
          </a:prstGeom>
          <a:gradFill flip="none" rotWithShape="1">
            <a:gsLst>
              <a:gs pos="5000">
                <a:schemeClr val="accent5">
                  <a:alpha val="48000"/>
                </a:schemeClr>
              </a:gs>
              <a:gs pos="42000">
                <a:schemeClr val="accent5">
                  <a:alpha val="0"/>
                </a:schemeClr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740453C-744F-DB3A-47EC-15EACE1DC1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447" y="5288433"/>
            <a:ext cx="12199706" cy="1591311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49000">
                <a:schemeClr val="accent2">
                  <a:alpha val="0"/>
                </a:schemeClr>
              </a:gs>
            </a:gsLst>
            <a:lin ang="588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6924B03-77BD-EAE3-2854-43363FF8E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84596" y="2224929"/>
            <a:ext cx="3866773" cy="5442859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54000">
                <a:schemeClr val="accent5">
                  <a:lumMod val="60000"/>
                  <a:lumOff val="40000"/>
                  <a:alpha val="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êu đề 1"/>
          <p:cNvSpPr>
            <a:spLocks noGrp="1"/>
          </p:cNvSpPr>
          <p:nvPr>
            <p:ph type="ctrTitle"/>
          </p:nvPr>
        </p:nvSpPr>
        <p:spPr>
          <a:xfrm>
            <a:off x="1017179" y="1016434"/>
            <a:ext cx="7927785" cy="1620665"/>
          </a:xfrm>
        </p:spPr>
        <p:txBody>
          <a:bodyPr vert="horz" lIns="91440" tIns="45720" rIns="91440" bIns="45720" rtlCol="0">
            <a:normAutofit fontScale="90000"/>
          </a:bodyPr>
          <a:lstStyle/>
          <a:p>
            <a:pPr algn="l"/>
            <a:r>
              <a:rPr lang="vi-VN" i="1" dirty="0" err="1">
                <a:solidFill>
                  <a:srgbClr val="FFFFFF"/>
                </a:solidFill>
                <a:highlight>
                  <a:srgbClr val="00345B"/>
                </a:highlight>
                <a:latin typeface="Times New Roman"/>
                <a:cs typeface="Times New Roman"/>
              </a:rPr>
              <a:t>Mid-Autumn</a:t>
            </a:r>
            <a:br>
              <a:rPr lang="vi-VN" i="1" dirty="0">
                <a:solidFill>
                  <a:srgbClr val="FFFFFF"/>
                </a:solidFill>
                <a:highlight>
                  <a:srgbClr val="00345B"/>
                </a:highlight>
                <a:latin typeface="Times New Roman"/>
                <a:cs typeface="Times New Roman"/>
              </a:rPr>
            </a:br>
            <a:r>
              <a:rPr lang="vi-VN" i="1" dirty="0">
                <a:solidFill>
                  <a:srgbClr val="FFFFFF"/>
                </a:solidFill>
                <a:highlight>
                  <a:srgbClr val="00345B"/>
                </a:highlight>
                <a:latin typeface="Times New Roman"/>
                <a:cs typeface="Times New Roman"/>
              </a:rPr>
              <a:t>   </a:t>
            </a:r>
            <a:r>
              <a:rPr lang="vi-VN" i="1" dirty="0" err="1">
                <a:solidFill>
                  <a:srgbClr val="FFFFFF"/>
                </a:solidFill>
                <a:highlight>
                  <a:srgbClr val="00345B"/>
                </a:highlight>
                <a:latin typeface="Times New Roman"/>
                <a:cs typeface="Times New Roman"/>
              </a:rPr>
              <a:t>Festival</a:t>
            </a:r>
            <a:endParaRPr lang="vi-VN" i="1" dirty="0" err="1">
              <a:solidFill>
                <a:srgbClr val="FFFFFF"/>
              </a:solidFill>
              <a:highlight>
                <a:srgbClr val="00345B"/>
              </a:highlight>
              <a:latin typeface="Times New Roman"/>
              <a:cs typeface="Times New Roman" panose="02020603050405020304" pitchFamily="18" charset="0"/>
            </a:endParaRPr>
          </a:p>
        </p:txBody>
      </p:sp>
      <p:sp>
        <p:nvSpPr>
          <p:cNvPr id="3" name="Tiêu đề phụ 2"/>
          <p:cNvSpPr>
            <a:spLocks noGrp="1"/>
          </p:cNvSpPr>
          <p:nvPr>
            <p:ph type="subTitle" idx="1"/>
          </p:nvPr>
        </p:nvSpPr>
        <p:spPr>
          <a:xfrm>
            <a:off x="859028" y="5737867"/>
            <a:ext cx="7942381" cy="618479"/>
          </a:xfrm>
        </p:spPr>
        <p:txBody>
          <a:bodyPr>
            <a:normAutofit/>
          </a:bodyPr>
          <a:lstStyle/>
          <a:p>
            <a:pPr algn="l"/>
            <a:endParaRPr lang="vi-VN" sz="2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927505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hỗ dành sẵn cho Nội dung 3" descr="Ảnh có chứa phim hoạt hình, trang phục, Hoạt hình, hư cấu&#10;&#10;Mô tả được tự động tạo">
            <a:extLst>
              <a:ext uri="{FF2B5EF4-FFF2-40B4-BE49-F238E27FC236}">
                <a16:creationId xmlns:a16="http://schemas.microsoft.com/office/drawing/2014/main" id="{7A6ABCF9-028B-BADB-EEE0-CB6DFC2491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7697" r="19276" b="1394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êu đề 1">
            <a:extLst>
              <a:ext uri="{FF2B5EF4-FFF2-40B4-BE49-F238E27FC236}">
                <a16:creationId xmlns:a16="http://schemas.microsoft.com/office/drawing/2014/main" id="{97C96307-03F1-152D-0DA7-A7978A2D3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604" y="389118"/>
            <a:ext cx="3994606" cy="433994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dirty="0">
                <a:solidFill>
                  <a:schemeClr val="bg1"/>
                </a:solidFill>
                <a:cs typeface="Calibri Light"/>
              </a:rPr>
              <a:t>When does Mid-Autumn take place?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4326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hỗ dành sẵn cho Nội dung 5" descr="Ảnh có chứa phim hoạt hình, trang phục, Hoạt hình, hư cấu&#10;&#10;Mô tả được tự động tạo">
            <a:extLst>
              <a:ext uri="{FF2B5EF4-FFF2-40B4-BE49-F238E27FC236}">
                <a16:creationId xmlns:a16="http://schemas.microsoft.com/office/drawing/2014/main" id="{1D804B0B-748D-73BE-7665-0DC78FE126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9091" r="19276" b="-1"/>
          <a:stretch/>
        </p:blipFill>
        <p:spPr>
          <a:xfrm>
            <a:off x="3522468" y="10"/>
            <a:ext cx="8669532" cy="6857990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êu đề 1">
            <a:extLst>
              <a:ext uri="{FF2B5EF4-FFF2-40B4-BE49-F238E27FC236}">
                <a16:creationId xmlns:a16="http://schemas.microsoft.com/office/drawing/2014/main" id="{24002290-B013-F259-A681-6DA280CB6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What is an indispensable cake during the Mid-Autumn Festival ?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2748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26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hỗ dành sẵn cho Nội dung 3" descr="Ảnh có chứa đồ để trên bàn, thực phẩm, bàn, Đĩa to&#10;&#10;Mô tả được tự động tạo">
            <a:extLst>
              <a:ext uri="{FF2B5EF4-FFF2-40B4-BE49-F238E27FC236}">
                <a16:creationId xmlns:a16="http://schemas.microsoft.com/office/drawing/2014/main" id="{AD037A0E-32F0-DF8E-760C-CF7182226FD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081" r="3312" b="-1"/>
          <a:stretch/>
        </p:blipFill>
        <p:spPr>
          <a:xfrm>
            <a:off x="1" y="10"/>
            <a:ext cx="9669642" cy="6857990"/>
          </a:xfrm>
          <a:prstGeom prst="rect">
            <a:avLst/>
          </a:prstGeom>
        </p:spPr>
      </p:pic>
      <p:sp>
        <p:nvSpPr>
          <p:cNvPr id="38" name="Rectangle 28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êu đề 1">
            <a:extLst>
              <a:ext uri="{FF2B5EF4-FFF2-40B4-BE49-F238E27FC236}">
                <a16:creationId xmlns:a16="http://schemas.microsoft.com/office/drawing/2014/main" id="{BE9318CB-FE2A-FBC1-CD84-208535D07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35459" y="882710"/>
            <a:ext cx="3822189" cy="189991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vi-VN" sz="3200" dirty="0">
                <a:latin typeface="Times New Roman"/>
                <a:cs typeface="Times New Roman"/>
              </a:rPr>
              <a:t>  </a:t>
            </a:r>
            <a:r>
              <a:rPr lang="vi-VN" sz="3200" dirty="0" err="1">
                <a:latin typeface="Times New Roman"/>
                <a:cs typeface="Times New Roman"/>
              </a:rPr>
              <a:t>Mooncakes</a:t>
            </a:r>
            <a:r>
              <a:rPr lang="vi-VN" sz="3200" dirty="0">
                <a:latin typeface="Times New Roman"/>
                <a:cs typeface="Times New Roman"/>
              </a:rPr>
              <a:t> </a:t>
            </a:r>
            <a:r>
              <a:rPr lang="vi-VN" sz="3200" dirty="0" err="1">
                <a:latin typeface="Times New Roman"/>
                <a:cs typeface="Times New Roman"/>
              </a:rPr>
              <a:t>are</a:t>
            </a:r>
            <a:r>
              <a:rPr lang="vi-VN" sz="3200" dirty="0">
                <a:latin typeface="Times New Roman"/>
                <a:cs typeface="Times New Roman"/>
              </a:rPr>
              <a:t> </a:t>
            </a:r>
            <a:r>
              <a:rPr lang="vi-VN" sz="3200" dirty="0" err="1">
                <a:latin typeface="Times New Roman"/>
                <a:cs typeface="Times New Roman"/>
              </a:rPr>
              <a:t>two</a:t>
            </a:r>
            <a:r>
              <a:rPr lang="vi-VN" sz="3200" dirty="0">
                <a:latin typeface="Times New Roman"/>
                <a:cs typeface="Times New Roman"/>
              </a:rPr>
              <a:t> </a:t>
            </a:r>
            <a:r>
              <a:rPr lang="vi-VN" sz="3200" dirty="0" err="1">
                <a:latin typeface="Times New Roman"/>
                <a:cs typeface="Times New Roman"/>
              </a:rPr>
              <a:t>main</a:t>
            </a:r>
            <a:r>
              <a:rPr lang="vi-VN" sz="3200" dirty="0">
                <a:latin typeface="Times New Roman"/>
                <a:cs typeface="Times New Roman"/>
              </a:rPr>
              <a:t> </a:t>
            </a:r>
            <a:r>
              <a:rPr lang="vi-VN" sz="3200" dirty="0" err="1">
                <a:latin typeface="Times New Roman"/>
                <a:cs typeface="Times New Roman"/>
              </a:rPr>
              <a:t>types</a:t>
            </a:r>
            <a:r>
              <a:rPr lang="vi-VN" sz="3200" dirty="0">
                <a:latin typeface="Times New Roman"/>
                <a:cs typeface="Times New Roman"/>
              </a:rPr>
              <a:t> : </a:t>
            </a:r>
            <a:r>
              <a:rPr lang="vi-VN" sz="3200" dirty="0" err="1">
                <a:latin typeface="Times New Roman"/>
                <a:cs typeface="Times New Roman"/>
              </a:rPr>
              <a:t>baked</a:t>
            </a:r>
            <a:r>
              <a:rPr lang="vi-VN" sz="3200" dirty="0">
                <a:latin typeface="Times New Roman"/>
                <a:cs typeface="Times New Roman"/>
              </a:rPr>
              <a:t> </a:t>
            </a:r>
            <a:r>
              <a:rPr lang="vi-VN" sz="3200" dirty="0" err="1">
                <a:latin typeface="Times New Roman"/>
                <a:cs typeface="Times New Roman"/>
              </a:rPr>
              <a:t>mooncake</a:t>
            </a:r>
            <a:r>
              <a:rPr lang="vi-VN" sz="3200" dirty="0">
                <a:latin typeface="Times New Roman"/>
                <a:cs typeface="Times New Roman"/>
              </a:rPr>
              <a:t> </a:t>
            </a:r>
            <a:r>
              <a:rPr lang="vi-VN" sz="3200" dirty="0" err="1">
                <a:latin typeface="Times New Roman"/>
                <a:cs typeface="Times New Roman"/>
              </a:rPr>
              <a:t>and</a:t>
            </a:r>
            <a:r>
              <a:rPr lang="vi-VN" sz="3200" dirty="0">
                <a:latin typeface="Times New Roman"/>
                <a:cs typeface="Times New Roman"/>
              </a:rPr>
              <a:t> </a:t>
            </a:r>
            <a:r>
              <a:rPr lang="vi-VN" sz="3200" dirty="0" err="1">
                <a:latin typeface="Times New Roman"/>
                <a:cs typeface="Times New Roman"/>
              </a:rPr>
              <a:t>sticky</a:t>
            </a:r>
            <a:r>
              <a:rPr lang="vi-VN" sz="3200" dirty="0">
                <a:latin typeface="Times New Roman"/>
                <a:cs typeface="Times New Roman"/>
              </a:rPr>
              <a:t> </a:t>
            </a:r>
            <a:r>
              <a:rPr lang="vi-VN" sz="3200" dirty="0" err="1">
                <a:latin typeface="Times New Roman"/>
                <a:cs typeface="Times New Roman"/>
              </a:rPr>
              <a:t>rice</a:t>
            </a:r>
            <a:r>
              <a:rPr lang="vi-VN" sz="3200" dirty="0">
                <a:latin typeface="Times New Roman"/>
                <a:cs typeface="Times New Roman"/>
              </a:rPr>
              <a:t> </a:t>
            </a:r>
            <a:r>
              <a:rPr lang="vi-VN" sz="3200" dirty="0" err="1">
                <a:latin typeface="Times New Roman"/>
                <a:cs typeface="Times New Roman"/>
              </a:rPr>
              <a:t>mooncake</a:t>
            </a:r>
            <a:r>
              <a:rPr lang="vi-VN" sz="3200" dirty="0">
                <a:latin typeface="Times New Roman"/>
                <a:cs typeface="Times New Roman"/>
              </a:rPr>
              <a:t>. </a:t>
            </a:r>
            <a:r>
              <a:rPr lang="vi-VN" sz="3200" dirty="0" err="1">
                <a:latin typeface="Times New Roman"/>
                <a:cs typeface="Times New Roman"/>
              </a:rPr>
              <a:t>It</a:t>
            </a:r>
            <a:r>
              <a:rPr lang="vi-VN" sz="3200" dirty="0">
                <a:latin typeface="Times New Roman"/>
                <a:cs typeface="Times New Roman"/>
              </a:rPr>
              <a:t> </a:t>
            </a:r>
            <a:r>
              <a:rPr lang="vi-VN" sz="3200" dirty="0" err="1">
                <a:latin typeface="Times New Roman"/>
                <a:cs typeface="Times New Roman"/>
              </a:rPr>
              <a:t>has</a:t>
            </a:r>
            <a:r>
              <a:rPr lang="vi-VN" sz="3200" dirty="0">
                <a:latin typeface="Times New Roman"/>
                <a:cs typeface="Times New Roman"/>
              </a:rPr>
              <a:t> a </a:t>
            </a:r>
            <a:r>
              <a:rPr lang="vi-VN" sz="3200" dirty="0" err="1">
                <a:latin typeface="Times New Roman"/>
                <a:cs typeface="Times New Roman"/>
              </a:rPr>
              <a:t>circular</a:t>
            </a:r>
            <a:r>
              <a:rPr lang="vi-VN" sz="3200" dirty="0">
                <a:latin typeface="Times New Roman"/>
                <a:cs typeface="Times New Roman"/>
              </a:rPr>
              <a:t> </a:t>
            </a:r>
            <a:r>
              <a:rPr lang="vi-VN" sz="3200" dirty="0" err="1">
                <a:latin typeface="Times New Roman"/>
                <a:cs typeface="Times New Roman"/>
              </a:rPr>
              <a:t>shape</a:t>
            </a:r>
            <a:r>
              <a:rPr lang="vi-VN" sz="3200" dirty="0">
                <a:latin typeface="Times New Roman"/>
                <a:cs typeface="Times New Roman"/>
              </a:rPr>
              <a:t> </a:t>
            </a:r>
            <a:r>
              <a:rPr lang="vi-VN" sz="3200" dirty="0" err="1">
                <a:latin typeface="Times New Roman"/>
                <a:cs typeface="Times New Roman"/>
              </a:rPr>
              <a:t>typical</a:t>
            </a:r>
            <a:r>
              <a:rPr lang="vi-VN" sz="3200" dirty="0">
                <a:latin typeface="Times New Roman"/>
                <a:cs typeface="Times New Roman"/>
              </a:rPr>
              <a:t> </a:t>
            </a:r>
            <a:r>
              <a:rPr lang="vi-VN" sz="3200" dirty="0" err="1">
                <a:latin typeface="Times New Roman"/>
                <a:cs typeface="Times New Roman"/>
              </a:rPr>
              <a:t>of</a:t>
            </a:r>
            <a:r>
              <a:rPr lang="vi-VN" sz="3200" dirty="0">
                <a:latin typeface="Times New Roman"/>
                <a:cs typeface="Times New Roman"/>
              </a:rPr>
              <a:t> the </a:t>
            </a:r>
            <a:r>
              <a:rPr lang="vi-VN" sz="3200" dirty="0" err="1">
                <a:latin typeface="Times New Roman"/>
                <a:cs typeface="Times New Roman"/>
              </a:rPr>
              <a:t>moon</a:t>
            </a:r>
            <a:r>
              <a:rPr lang="vi-VN" sz="3200" dirty="0"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3461C43-5920-BD37-F324-DF2E3124C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35459" y="3483748"/>
            <a:ext cx="3822189" cy="37427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Times New Roman"/>
                <a:cs typeface="Calibri"/>
              </a:rPr>
              <a:t>  Mooncakes have many </a:t>
            </a:r>
            <a:r>
              <a:rPr lang="en-US" sz="3200" err="1">
                <a:latin typeface="Times New Roman"/>
                <a:cs typeface="Calibri"/>
              </a:rPr>
              <a:t>typles</a:t>
            </a:r>
            <a:r>
              <a:rPr lang="en-US" sz="3200" dirty="0">
                <a:latin typeface="Times New Roman"/>
                <a:cs typeface="Calibri"/>
              </a:rPr>
              <a:t> of fillings such as green beans, durian, lotus seeds, milk coconut, taro, etc.</a:t>
            </a:r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82793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hỗ dành sẵn cho Nội dung 3" descr="Ảnh có chứa phim hoạt hình, trang phục, Hoạt hình, hư cấu&#10;&#10;Mô tả được tự động tạo">
            <a:extLst>
              <a:ext uri="{FF2B5EF4-FFF2-40B4-BE49-F238E27FC236}">
                <a16:creationId xmlns:a16="http://schemas.microsoft.com/office/drawing/2014/main" id="{07849127-8D27-539C-1679-6CE3FA6930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9091" r="19276" b="-1"/>
          <a:stretch/>
        </p:blipFill>
        <p:spPr>
          <a:xfrm>
            <a:off x="3522468" y="10"/>
            <a:ext cx="8669532" cy="6857990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êu đề 1">
            <a:extLst>
              <a:ext uri="{FF2B5EF4-FFF2-40B4-BE49-F238E27FC236}">
                <a16:creationId xmlns:a16="http://schemas.microsoft.com/office/drawing/2014/main" id="{15106573-ED5F-F427-CC2D-DED56ED51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340" y="2215043"/>
            <a:ext cx="4023360" cy="3204134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What do children like do on Mid-Autumn Festival ?</a:t>
            </a:r>
            <a:endParaRPr lang="en-US" sz="6000" dirty="0">
              <a:solidFill>
                <a:schemeClr val="bg1"/>
              </a:solidFill>
              <a:cs typeface="Calibri Light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9165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6CCA5F87-1D1E-45CB-8D83-FC7EEFAD9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hỗ dành sẵn cho Nội dung 3" descr="Ảnh có chứa bức vẽ, phim hoạt hình, bể cá, cá&#10;&#10;Mô tả được tự động tạo">
            <a:extLst>
              <a:ext uri="{FF2B5EF4-FFF2-40B4-BE49-F238E27FC236}">
                <a16:creationId xmlns:a16="http://schemas.microsoft.com/office/drawing/2014/main" id="{5D148264-DCB7-E14A-6E86-7A21C7FF44F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925" t="9091"/>
          <a:stretch/>
        </p:blipFill>
        <p:spPr>
          <a:xfrm>
            <a:off x="20" y="10"/>
            <a:ext cx="8668492" cy="6857990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7CCFC2C6-6238-4A2F-93DE-2ADF74AF6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711652" y="0"/>
            <a:ext cx="8480347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êu đề 1">
            <a:extLst>
              <a:ext uri="{FF2B5EF4-FFF2-40B4-BE49-F238E27FC236}">
                <a16:creationId xmlns:a16="http://schemas.microsoft.com/office/drawing/2014/main" id="{4694CCA6-67D2-6D76-03C5-8422A136A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8600" y="547268"/>
            <a:ext cx="4023360" cy="3204134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200" dirty="0">
                <a:latin typeface="Times New Roman"/>
                <a:cs typeface="Times New Roman"/>
              </a:rPr>
              <a:t>  On Mid-Autumn Festival, lantern parade is one of the indispensable customs and is loved by children</a:t>
            </a:r>
          </a:p>
        </p:txBody>
      </p:sp>
      <p:sp>
        <p:nvSpPr>
          <p:cNvPr id="23" name="Content Placeholder 7">
            <a:extLst>
              <a:ext uri="{FF2B5EF4-FFF2-40B4-BE49-F238E27FC236}">
                <a16:creationId xmlns:a16="http://schemas.microsoft.com/office/drawing/2014/main" id="{E2618428-324C-752C-993F-3F2CA4A9E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48600" y="4110923"/>
            <a:ext cx="4023360" cy="120814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3200" dirty="0">
                <a:latin typeface="Times New Roman"/>
                <a:cs typeface="Times New Roman"/>
              </a:rPr>
              <a:t>  Lanterns come in many shapes such as star lanterns, carp lanterns, </a:t>
            </a:r>
            <a:r>
              <a:rPr lang="en-US" sz="3200" dirty="0" err="1">
                <a:latin typeface="Times New Roman"/>
                <a:cs typeface="Times New Roman"/>
              </a:rPr>
              <a:t>relvoving</a:t>
            </a:r>
            <a:r>
              <a:rPr lang="en-US" sz="3200" dirty="0">
                <a:latin typeface="Times New Roman"/>
                <a:cs typeface="Times New Roman"/>
              </a:rPr>
              <a:t> lantern, etc.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0637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hỗ dành sẵn cho Nội dung 3" descr="Ảnh có chứa phim hoạt hình, trang phục, Hoạt hình, hư cấu&#10;&#10;Mô tả được tự động tạo">
            <a:extLst>
              <a:ext uri="{FF2B5EF4-FFF2-40B4-BE49-F238E27FC236}">
                <a16:creationId xmlns:a16="http://schemas.microsoft.com/office/drawing/2014/main" id="{8568F7A0-99C1-CBCC-48E0-16479D93D5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9091" r="19276" b="-1"/>
          <a:stretch/>
        </p:blipFill>
        <p:spPr>
          <a:xfrm>
            <a:off x="3522468" y="10"/>
            <a:ext cx="8669532" cy="6857990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êu đề 1">
            <a:extLst>
              <a:ext uri="{FF2B5EF4-FFF2-40B4-BE49-F238E27FC236}">
                <a16:creationId xmlns:a16="http://schemas.microsoft.com/office/drawing/2014/main" id="{83F1D80E-7D63-81F8-BFA9-6FA6AD898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811" y="1913117"/>
            <a:ext cx="4023360" cy="3204134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700" dirty="0">
                <a:solidFill>
                  <a:schemeClr val="bg1"/>
                </a:solidFill>
              </a:rPr>
              <a:t>What is the indispensable dance during on Mid-Autumn Festival ?</a:t>
            </a:r>
            <a:endParaRPr lang="en-US" sz="4700">
              <a:solidFill>
                <a:schemeClr val="bg1"/>
              </a:solidFill>
              <a:cs typeface="Calibri Light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3304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4E4D846-3AFC-4F86-8C35-24B0542A2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hỗ dành sẵn cho Nội dung 3" descr="Ảnh có chứa Khiêu vũ, lễ hội, ngoài trời, Tết âm lịch&#10;&#10;Mô tả được tự động tạo">
            <a:extLst>
              <a:ext uri="{FF2B5EF4-FFF2-40B4-BE49-F238E27FC236}">
                <a16:creationId xmlns:a16="http://schemas.microsoft.com/office/drawing/2014/main" id="{20F88C72-2F5F-E5CA-CAE7-FF1C6A1719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673" t="5256" r="1" b="3836"/>
          <a:stretch/>
        </p:blipFill>
        <p:spPr>
          <a:xfrm>
            <a:off x="20" y="10"/>
            <a:ext cx="8668492" cy="685799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84781B9-12CB-45C3-907A-9ED93FF72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435399" y="0"/>
            <a:ext cx="9756601" cy="6858000"/>
          </a:xfrm>
          <a:prstGeom prst="rect">
            <a:avLst/>
          </a:prstGeom>
          <a:gradFill>
            <a:gsLst>
              <a:gs pos="53000">
                <a:schemeClr val="bg1"/>
              </a:gs>
              <a:gs pos="35000">
                <a:schemeClr val="bg1">
                  <a:alpha val="76000"/>
                </a:schemeClr>
              </a:gs>
              <a:gs pos="19000">
                <a:schemeClr val="bg1">
                  <a:alpha val="4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êu đề 1">
            <a:extLst>
              <a:ext uri="{FF2B5EF4-FFF2-40B4-BE49-F238E27FC236}">
                <a16:creationId xmlns:a16="http://schemas.microsoft.com/office/drawing/2014/main" id="{FBEBBF5B-C20C-84A8-B125-56D70F57A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1715" y="2052684"/>
            <a:ext cx="3438144" cy="1124712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vi-VN" sz="2600" dirty="0">
                <a:latin typeface="Times New Roman"/>
                <a:cs typeface="Times New Roman"/>
              </a:rPr>
              <a:t>  </a:t>
            </a:r>
            <a:r>
              <a:rPr lang="vi-VN" sz="2600" dirty="0" err="1">
                <a:latin typeface="Times New Roman"/>
                <a:cs typeface="Times New Roman"/>
              </a:rPr>
              <a:t>Unicorn</a:t>
            </a:r>
            <a:r>
              <a:rPr lang="vi-VN" sz="2600" dirty="0">
                <a:latin typeface="Times New Roman"/>
                <a:cs typeface="Times New Roman"/>
              </a:rPr>
              <a:t> </a:t>
            </a:r>
            <a:r>
              <a:rPr lang="vi-VN" sz="2600" dirty="0" err="1">
                <a:latin typeface="Times New Roman"/>
                <a:cs typeface="Times New Roman"/>
              </a:rPr>
              <a:t>dance</a:t>
            </a:r>
            <a:r>
              <a:rPr lang="vi-VN" sz="2600" dirty="0">
                <a:latin typeface="Times New Roman"/>
                <a:cs typeface="Times New Roman"/>
              </a:rPr>
              <a:t> </a:t>
            </a:r>
            <a:r>
              <a:rPr lang="vi-VN" sz="2600" dirty="0" err="1">
                <a:latin typeface="Times New Roman"/>
                <a:cs typeface="Times New Roman"/>
              </a:rPr>
              <a:t>is</a:t>
            </a:r>
            <a:r>
              <a:rPr lang="vi-VN" sz="2600" dirty="0">
                <a:latin typeface="Times New Roman"/>
                <a:cs typeface="Times New Roman"/>
              </a:rPr>
              <a:t> </a:t>
            </a:r>
            <a:r>
              <a:rPr lang="vi-VN" sz="2600" dirty="0" err="1">
                <a:latin typeface="Times New Roman"/>
                <a:cs typeface="Times New Roman"/>
              </a:rPr>
              <a:t>not</a:t>
            </a:r>
            <a:r>
              <a:rPr lang="vi-VN" sz="2600" dirty="0">
                <a:latin typeface="Times New Roman"/>
                <a:cs typeface="Times New Roman"/>
              </a:rPr>
              <a:t> </a:t>
            </a:r>
            <a:r>
              <a:rPr lang="vi-VN" sz="2600" dirty="0" err="1">
                <a:latin typeface="Times New Roman"/>
                <a:cs typeface="Times New Roman"/>
              </a:rPr>
              <a:t>only</a:t>
            </a:r>
            <a:r>
              <a:rPr lang="vi-VN" sz="2600" dirty="0">
                <a:latin typeface="Times New Roman"/>
                <a:cs typeface="Times New Roman"/>
              </a:rPr>
              <a:t> a </a:t>
            </a:r>
            <a:r>
              <a:rPr lang="vi-VN" sz="2600" dirty="0" err="1">
                <a:latin typeface="Times New Roman"/>
                <a:cs typeface="Times New Roman"/>
              </a:rPr>
              <a:t>folk</a:t>
            </a:r>
            <a:r>
              <a:rPr lang="vi-VN" sz="2600" dirty="0">
                <a:latin typeface="Times New Roman"/>
                <a:cs typeface="Times New Roman"/>
              </a:rPr>
              <a:t> </a:t>
            </a:r>
            <a:r>
              <a:rPr lang="vi-VN" sz="2600" dirty="0" err="1">
                <a:latin typeface="Times New Roman"/>
                <a:cs typeface="Times New Roman"/>
              </a:rPr>
              <a:t>art</a:t>
            </a:r>
            <a:r>
              <a:rPr lang="vi-VN" sz="2600" dirty="0">
                <a:latin typeface="Times New Roman"/>
                <a:cs typeface="Times New Roman"/>
              </a:rPr>
              <a:t> </a:t>
            </a:r>
            <a:r>
              <a:rPr lang="vi-VN" sz="2600" dirty="0" err="1">
                <a:latin typeface="Times New Roman"/>
                <a:cs typeface="Times New Roman"/>
              </a:rPr>
              <a:t>but</a:t>
            </a:r>
            <a:r>
              <a:rPr lang="vi-VN" sz="2600" dirty="0">
                <a:latin typeface="Times New Roman"/>
                <a:cs typeface="Times New Roman"/>
              </a:rPr>
              <a:t> </a:t>
            </a:r>
            <a:r>
              <a:rPr lang="vi-VN" sz="2600" dirty="0" err="1">
                <a:latin typeface="Times New Roman"/>
                <a:cs typeface="Times New Roman"/>
              </a:rPr>
              <a:t>also</a:t>
            </a:r>
            <a:r>
              <a:rPr lang="vi-VN" sz="2600" dirty="0">
                <a:latin typeface="Times New Roman"/>
                <a:cs typeface="Times New Roman"/>
              </a:rPr>
              <a:t> a </a:t>
            </a:r>
            <a:r>
              <a:rPr lang="vi-VN" sz="2600" dirty="0" err="1">
                <a:latin typeface="Times New Roman"/>
                <a:cs typeface="Times New Roman"/>
              </a:rPr>
              <a:t>wish</a:t>
            </a:r>
            <a:r>
              <a:rPr lang="vi-VN" sz="2600" dirty="0">
                <a:latin typeface="Times New Roman"/>
                <a:cs typeface="Times New Roman"/>
              </a:rPr>
              <a:t> </a:t>
            </a:r>
            <a:r>
              <a:rPr lang="vi-VN" sz="2600" dirty="0" err="1">
                <a:latin typeface="Times New Roman"/>
                <a:cs typeface="Times New Roman"/>
              </a:rPr>
              <a:t>for</a:t>
            </a:r>
            <a:r>
              <a:rPr lang="vi-VN" sz="2600" dirty="0">
                <a:latin typeface="Times New Roman"/>
                <a:cs typeface="Times New Roman"/>
              </a:rPr>
              <a:t> </a:t>
            </a:r>
            <a:r>
              <a:rPr lang="vi-VN" sz="2600" dirty="0" err="1">
                <a:latin typeface="Times New Roman"/>
                <a:cs typeface="Times New Roman"/>
              </a:rPr>
              <a:t>happiness</a:t>
            </a:r>
            <a:r>
              <a:rPr lang="vi-VN" sz="2600" dirty="0">
                <a:latin typeface="Times New Roman"/>
                <a:cs typeface="Times New Roman"/>
              </a:rPr>
              <a:t> </a:t>
            </a:r>
            <a:r>
              <a:rPr lang="vi-VN" sz="2600" dirty="0" err="1">
                <a:latin typeface="Times New Roman"/>
                <a:cs typeface="Times New Roman"/>
              </a:rPr>
              <a:t>and</a:t>
            </a:r>
            <a:r>
              <a:rPr lang="vi-VN" sz="2600" dirty="0">
                <a:latin typeface="Times New Roman"/>
                <a:cs typeface="Times New Roman"/>
              </a:rPr>
              <a:t> </a:t>
            </a:r>
            <a:r>
              <a:rPr lang="vi-VN" sz="2600" dirty="0" err="1">
                <a:latin typeface="Times New Roman"/>
                <a:cs typeface="Times New Roman"/>
              </a:rPr>
              <a:t>prosperity</a:t>
            </a:r>
            <a:r>
              <a:rPr lang="vi-VN" sz="2600" dirty="0">
                <a:latin typeface="Times New Roman"/>
                <a:cs typeface="Times New Roman"/>
              </a:rPr>
              <a:t> </a:t>
            </a:r>
            <a:r>
              <a:rPr lang="vi-VN" sz="2600" dirty="0" err="1">
                <a:latin typeface="Times New Roman"/>
                <a:cs typeface="Times New Roman"/>
              </a:rPr>
              <a:t>for</a:t>
            </a:r>
            <a:r>
              <a:rPr lang="vi-VN" sz="2600" dirty="0">
                <a:latin typeface="Times New Roman"/>
                <a:cs typeface="Times New Roman"/>
              </a:rPr>
              <a:t> the </a:t>
            </a:r>
            <a:r>
              <a:rPr lang="vi-VN" sz="2600" dirty="0" err="1">
                <a:latin typeface="Times New Roman"/>
                <a:cs typeface="Times New Roman"/>
              </a:rPr>
              <a:t>remaining</a:t>
            </a:r>
            <a:r>
              <a:rPr lang="vi-VN" sz="2600" dirty="0">
                <a:latin typeface="Times New Roman"/>
                <a:cs typeface="Times New Roman"/>
              </a:rPr>
              <a:t> </a:t>
            </a:r>
            <a:r>
              <a:rPr lang="vi-VN" sz="2600" dirty="0" err="1">
                <a:latin typeface="Times New Roman"/>
                <a:cs typeface="Times New Roman"/>
              </a:rPr>
              <a:t>month</a:t>
            </a:r>
            <a:r>
              <a:rPr lang="vi-VN" sz="2600" dirty="0">
                <a:latin typeface="Times New Roman"/>
                <a:cs typeface="Times New Roman"/>
              </a:rPr>
              <a:t> </a:t>
            </a:r>
            <a:r>
              <a:rPr lang="vi-VN" sz="2600" dirty="0" err="1">
                <a:latin typeface="Times New Roman"/>
                <a:cs typeface="Times New Roman"/>
              </a:rPr>
              <a:t>of</a:t>
            </a:r>
            <a:r>
              <a:rPr lang="vi-VN" sz="2600" dirty="0">
                <a:latin typeface="Times New Roman"/>
                <a:cs typeface="Times New Roman"/>
              </a:rPr>
              <a:t> the </a:t>
            </a:r>
            <a:r>
              <a:rPr lang="vi-VN" sz="2600" dirty="0" err="1">
                <a:latin typeface="Times New Roman"/>
                <a:cs typeface="Times New Roman"/>
              </a:rPr>
              <a:t>year</a:t>
            </a:r>
            <a:r>
              <a:rPr lang="vi-VN" sz="2600" dirty="0"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687333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53018" y="2443480"/>
            <a:ext cx="3218688" cy="9144"/>
          </a:xfrm>
          <a:prstGeom prst="rect">
            <a:avLst/>
          </a:prstGeom>
          <a:solidFill>
            <a:srgbClr val="D5D5D5"/>
          </a:solidFill>
          <a:ln w="31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FEB0D21-C060-1680-2BC9-9796F1F8A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1715" y="3178129"/>
            <a:ext cx="3438906" cy="320725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2600" dirty="0">
                <a:latin typeface="Times New Roman"/>
                <a:cs typeface="Calibri"/>
              </a:rPr>
              <a:t>  The Unicorns appear on the night of Mid-Autumn Festival as a wish of good luck, dispelling bad omens brings good luck for good harvest, budding fruit trees and prosperity for the </a:t>
            </a:r>
            <a:r>
              <a:rPr lang="en-US" sz="2600" dirty="0" err="1">
                <a:latin typeface="Times New Roman"/>
                <a:cs typeface="Calibri"/>
              </a:rPr>
              <a:t>wholeyear</a:t>
            </a:r>
            <a:r>
              <a:rPr lang="en-US" sz="2600" dirty="0">
                <a:latin typeface="Times New Roman"/>
                <a:cs typeface="Calibri"/>
              </a:rPr>
              <a:t>.</a:t>
            </a:r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90732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4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hỗ dành sẵn cho Nội dung 3" descr="Ảnh có chứa phim hoạt hình, Phim hoạt hình, Hoạt hình&#10;&#10;Mô tả được tự động tạo">
            <a:extLst>
              <a:ext uri="{FF2B5EF4-FFF2-40B4-BE49-F238E27FC236}">
                <a16:creationId xmlns:a16="http://schemas.microsoft.com/office/drawing/2014/main" id="{61D75693-2AB5-F9F6-500C-EE6B11F69C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alphaModFix amt="50000"/>
          </a:blip>
          <a:srcRect r="25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êu đề 1">
            <a:extLst>
              <a:ext uri="{FF2B5EF4-FFF2-40B4-BE49-F238E27FC236}">
                <a16:creationId xmlns:a16="http://schemas.microsoft.com/office/drawing/2014/main" id="{253D2592-2773-4888-9757-E572A8CCE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3"/>
            <a:ext cx="9144000" cy="306324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600">
                <a:solidFill>
                  <a:schemeClr val="bg1"/>
                </a:solidFill>
              </a:rPr>
              <a:t>That brings us to the end of my   presentation</a:t>
            </a:r>
            <a:br>
              <a:rPr lang="en-US" sz="6600">
                <a:solidFill>
                  <a:schemeClr val="bg1"/>
                </a:solidFill>
              </a:rPr>
            </a:br>
            <a:r>
              <a:rPr lang="en-US" sz="6600">
                <a:solidFill>
                  <a:schemeClr val="bg1"/>
                </a:solidFill>
              </a:rPr>
              <a:t>Thank you for watching</a:t>
            </a:r>
          </a:p>
        </p:txBody>
      </p:sp>
      <p:sp>
        <p:nvSpPr>
          <p:cNvPr id="27" name="sketchy line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rgbClr val="FFFFFF">
              <a:alpha val="75000"/>
            </a:srgbClr>
          </a:solidFill>
          <a:ln w="44450" cap="rnd">
            <a:solidFill>
              <a:schemeClr val="bg1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562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Văn phòng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Màn hình rộng</PresentationFormat>
  <Paragraphs>0</Paragraphs>
  <Slides>9</Slides>
  <Notes>0</Notes>
  <HiddenSlides>0</HiddenSlides>
  <MMClips>0</MMClips>
  <ScaleCrop>false</ScaleCrop>
  <HeadingPairs>
    <vt:vector size="4" baseType="variant">
      <vt:variant>
        <vt:lpstr>Chủ đề</vt:lpstr>
      </vt:variant>
      <vt:variant>
        <vt:i4>1</vt:i4>
      </vt:variant>
      <vt:variant>
        <vt:lpstr>Tiêu đề Bản chiếu</vt:lpstr>
      </vt:variant>
      <vt:variant>
        <vt:i4>9</vt:i4>
      </vt:variant>
    </vt:vector>
  </HeadingPairs>
  <TitlesOfParts>
    <vt:vector size="10" baseType="lpstr">
      <vt:lpstr>Chủ đề của Office</vt:lpstr>
      <vt:lpstr>Mid-Autumn    Festival</vt:lpstr>
      <vt:lpstr>When does Mid-Autumn take place?</vt:lpstr>
      <vt:lpstr>What is an indispensable cake during the Mid-Autumn Festival ?</vt:lpstr>
      <vt:lpstr>  Mooncakes are two main types : baked mooncake and sticky rice mooncake. It has a circular shape typical of the moon.</vt:lpstr>
      <vt:lpstr>What do children like do on Mid-Autumn Festival ?</vt:lpstr>
      <vt:lpstr>  On Mid-Autumn Festival, lantern parade is one of the indispensable customs and is loved by children</vt:lpstr>
      <vt:lpstr>What is the indispensable dance during on Mid-Autumn Festival ?</vt:lpstr>
      <vt:lpstr>  Unicorn dance is not only a folk art but also a wish for happiness and prosperity for the remaining month of the year.</vt:lpstr>
      <vt:lpstr>That brings us to the end of my   presentation Thank you for watching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/>
  <cp:lastModifiedBy/>
  <cp:revision>484</cp:revision>
  <dcterms:created xsi:type="dcterms:W3CDTF">2023-12-04T13:46:33Z</dcterms:created>
  <dcterms:modified xsi:type="dcterms:W3CDTF">2023-12-08T04:12:06Z</dcterms:modified>
</cp:coreProperties>
</file>