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5" r:id="rId4"/>
    <p:sldId id="260" r:id="rId5"/>
    <p:sldId id="266" r:id="rId6"/>
    <p:sldId id="267" r:id="rId7"/>
    <p:sldId id="268" r:id="rId8"/>
    <p:sldId id="269" r:id="rId9"/>
    <p:sldId id="261" r:id="rId10"/>
    <p:sldId id="262" r:id="rId11"/>
    <p:sldId id="270" r:id="rId12"/>
    <p:sldId id="264" r:id="rId13"/>
    <p:sldId id="263" r:id="rId14"/>
    <p:sldId id="273" r:id="rId15"/>
    <p:sldId id="274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08FC"/>
    <a:srgbClr val="FF0066"/>
    <a:srgbClr val="FF1705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5222161-942E-4318-86EA-EE127969AF2D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1183A51-7055-4771-B8E4-1CFD24488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D60764-9F19-44AC-ADB7-BF3009025CC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B6DB-DD7A-4978-B16A-A9E142D94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8767-77CB-45B0-859F-E9B32EECE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3BD1-C3DA-4013-BBA5-54718F575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EE4E-FF05-4C01-B8D9-072282569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E294B-258B-40DF-9915-B67AF8F58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DA927-1B02-4C6C-ACE1-028F8A0D1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1E9A-DF58-48C7-8A1C-A33E555E9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6463-0FA0-4AC4-B4FF-F9D25C7A0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534C5-154D-418F-A9D3-DD5346568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B8545-1202-4D43-95D7-36EB55B82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5D59-0AC6-446D-8A8C-5FE5A8D5F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C486-C381-49C2-9B8D-A3462EA8C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DF3B0A2-3458-46BD-B690-6B6240B8B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fornian FB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fornian FB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alifornian FB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fornian FB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alifornian FB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Californian FB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hyperlink" Target="../Gi&#225;o%20&#225;n%20&#273;i&#7879;n%20t&#7917;%20d&#7841;y%20HH%202012-2013/DU%20DOAN%20DINH%20LY%201.g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Gi&#225;o%20&#225;n%20&#273;i&#7879;n%20t&#7917;%20d&#7841;y%20HH%202012-2013/DU%20DOAN%20DINH%20LY%201.g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Gi&#225;o%20&#225;n%20&#273;i&#7879;n%20t&#7917;%20d&#7841;y%20HH%202012-2013/DU%20DOAN%20DINH%20LY%201.gs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Gi&#225;o%20&#225;n%20&#273;i&#7879;n%20t&#7917;%20d&#7841;y%20HH%202012-2013/DU%20DOAN%20DINH%20LY%20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Gi&#225;o%20&#225;n%20&#273;i&#7879;n%20t&#7917;%20d&#7841;y%20HH%202012-2013/DU%20DOAN%20DINH%20LY%201.g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Gi&#225;o%20&#225;n%20&#273;i&#7879;n%20t&#7917;%20d&#7841;y%20HH%202012-2013/DU%20DOAN%20DINH%20LY%201.gs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../Gi&#225;o%20&#225;n%20&#273;i&#7879;n%20t&#7917;%20d&#7841;y%20HH%202012-2013/DU%20DOAN%20DINH%20LY%201.gs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1.bin"/><Relationship Id="rId5" Type="http://schemas.openxmlformats.org/officeDocument/2006/relationships/hyperlink" Target="../Gi&#225;o%20&#225;n%20&#273;i&#7879;n%20t&#7917;%20d&#7841;y%20HH%202012-2013/DU%20DOAN%20DINH%20LY%202.gsp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186437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1329" y="3275679"/>
            <a:ext cx="41910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1295400" y="844734"/>
            <a:ext cx="5867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Californian FB" pitchFamily="18" charset="0"/>
              </a:rPr>
              <a:t>HÌNH HỌC  </a:t>
            </a:r>
          </a:p>
        </p:txBody>
      </p:sp>
      <p:sp>
        <p:nvSpPr>
          <p:cNvPr id="1031" name="Text Box 17"/>
          <p:cNvSpPr txBox="1">
            <a:spLocks noChangeArrowheads="1"/>
          </p:cNvSpPr>
          <p:nvPr/>
        </p:nvSpPr>
        <p:spPr bwMode="auto">
          <a:xfrm>
            <a:off x="0" y="-53404"/>
            <a:ext cx="9144000" cy="5238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Californian FB" pitchFamily="18" charset="0"/>
              </a:rPr>
              <a:t>TRƯỜNG </a:t>
            </a:r>
            <a:r>
              <a:rPr lang="en-US" altLang="en-US" sz="2800" b="1" dirty="0" smtClean="0">
                <a:solidFill>
                  <a:srgbClr val="FFFF00"/>
                </a:solidFill>
                <a:latin typeface="Californian FB" pitchFamily="18" charset="0"/>
              </a:rPr>
              <a:t>TH&amp;THCS NHƠN HẢI</a:t>
            </a:r>
            <a:endParaRPr lang="en-US" altLang="en-US" b="1" dirty="0">
              <a:solidFill>
                <a:srgbClr val="FFFF00"/>
              </a:solidFill>
              <a:latin typeface="Californian FB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8087" t="2623" r="44533" b="39171"/>
          <a:stretch>
            <a:fillRect/>
          </a:stretch>
        </p:blipFill>
        <p:spPr bwMode="auto">
          <a:xfrm>
            <a:off x="7808262" y="17907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29367" y="437348"/>
            <a:ext cx="642383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2B08FC"/>
                </a:solidFill>
                <a:latin typeface="Times New Roman" pitchFamily="18" charset="0"/>
              </a:rPr>
              <a:t>1.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32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bình</a:t>
            </a:r>
            <a:r>
              <a:rPr lang="en-US" altLang="en-US" sz="32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2B08FC"/>
                </a:solidFill>
                <a:latin typeface="Times New Roman" pitchFamily="18" charset="0"/>
              </a:rPr>
              <a:t> tam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giác</a:t>
            </a:r>
            <a:endParaRPr lang="en-US" altLang="en-US" sz="3200" b="1" u="sng" dirty="0">
              <a:solidFill>
                <a:srgbClr val="2B08FC"/>
              </a:solidFill>
              <a:latin typeface="Times New Roman" pitchFamily="18" charset="0"/>
            </a:endParaRPr>
          </a:p>
        </p:txBody>
      </p:sp>
      <p:sp>
        <p:nvSpPr>
          <p:cNvPr id="37900" name="Text Box 1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04800" y="1034951"/>
            <a:ext cx="1135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u="sng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u="sng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u="sng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altLang="en-US" sz="2800" dirty="0">
              <a:solidFill>
                <a:srgbClr val="2B08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917" name="Object 29"/>
          <p:cNvGraphicFramePr>
            <a:graphicFrameLocks noChangeAspect="1"/>
          </p:cNvGraphicFramePr>
          <p:nvPr/>
        </p:nvGraphicFramePr>
        <p:xfrm>
          <a:off x="10479088" y="6477000"/>
          <a:ext cx="188913" cy="192234"/>
        </p:xfrm>
        <a:graphic>
          <a:graphicData uri="http://schemas.openxmlformats.org/presentationml/2006/ole">
            <p:oleObj spid="_x0000_s2054" name="Equation" r:id="rId5" imgW="17068800" imgH="17373600" progId="Equation.DSMT4">
              <p:embed/>
            </p:oleObj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661044"/>
            <a:ext cx="43148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1">
            <a:extLst>
              <a:ext uri="{FF2B5EF4-FFF2-40B4-BE49-F238E27FC236}">
                <a16:creationId xmlns:a16="http://schemas.microsoft.com/office/drawing/2014/main" xmlns="" id="{75AA6286-C9FB-47CE-9A2A-6D325757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67" y="43045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 err="1"/>
              <a:t>Chứng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minh</a:t>
            </a:r>
            <a:r>
              <a:rPr lang="en-US" altLang="en-US" sz="2000" b="1" dirty="0"/>
              <a:t>: (</a:t>
            </a:r>
            <a:r>
              <a:rPr lang="en-US" altLang="en-US" sz="2000" b="1" dirty="0" err="1"/>
              <a:t>xem</a:t>
            </a:r>
            <a:r>
              <a:rPr lang="en-US" altLang="en-US" sz="2000" b="1" dirty="0"/>
              <a:t> SGK) 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11916AEE-9FB3-4DD1-BDEF-8C3214E8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4510" t="10925" r="7647" b="10925"/>
          <a:stretch>
            <a:fillRect/>
          </a:stretch>
        </p:blipFill>
        <p:spPr bwMode="auto">
          <a:xfrm>
            <a:off x="3232881" y="3938587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9343" y="528726"/>
            <a:ext cx="635145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2B08FC"/>
                </a:solidFill>
                <a:latin typeface="Times New Roman" pitchFamily="18" charset="0"/>
              </a:rPr>
              <a:t>1.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32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bình</a:t>
            </a:r>
            <a:r>
              <a:rPr lang="en-US" altLang="en-US" sz="32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2B08FC"/>
                </a:solidFill>
                <a:latin typeface="Times New Roman" pitchFamily="18" charset="0"/>
              </a:rPr>
              <a:t> tam </a:t>
            </a:r>
            <a:r>
              <a:rPr lang="en-US" altLang="en-US" sz="3200" b="1" u="sng" dirty="0" err="1">
                <a:solidFill>
                  <a:srgbClr val="2B08FC"/>
                </a:solidFill>
                <a:latin typeface="Times New Roman" pitchFamily="18" charset="0"/>
              </a:rPr>
              <a:t>giác</a:t>
            </a:r>
            <a:endParaRPr lang="en-US" altLang="en-US" sz="3200" b="1" u="sng" dirty="0">
              <a:solidFill>
                <a:srgbClr val="2B08FC"/>
              </a:solidFill>
              <a:latin typeface="Times New Roman" pitchFamily="18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33400" y="1231592"/>
            <a:ext cx="1112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có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chướng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622561" y="2593378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>
                <a:sym typeface="Wingdings" pitchFamily="2" charset="2"/>
              </a:rPr>
              <a:t> </a:t>
            </a:r>
            <a:r>
              <a:rPr lang="en-US" altLang="en-US" sz="2400" b="1" dirty="0" err="1"/>
              <a:t>Giải</a:t>
            </a:r>
            <a:endParaRPr lang="en-US" altLang="en-US" sz="2400" b="1" dirty="0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622561" y="3127285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ym typeface="Symbol" pitchFamily="18" charset="2"/>
              </a:rPr>
              <a:t>ABC, có: </a:t>
            </a:r>
          </a:p>
          <a:p>
            <a:pPr algn="just"/>
            <a:r>
              <a:rPr lang="en-US" altLang="en-US" sz="2400" b="1" dirty="0">
                <a:sym typeface="Symbol" pitchFamily="18" charset="2"/>
              </a:rPr>
              <a:t>AD = DB (</a:t>
            </a:r>
            <a:r>
              <a:rPr lang="en-US" altLang="en-US" sz="2400" b="1" dirty="0" err="1">
                <a:sym typeface="Symbol" pitchFamily="18" charset="2"/>
              </a:rPr>
              <a:t>gt</a:t>
            </a:r>
            <a:r>
              <a:rPr lang="en-US" altLang="en-US" sz="2400" b="1" dirty="0">
                <a:sym typeface="Symbol" pitchFamily="18" charset="2"/>
              </a:rPr>
              <a:t>), </a:t>
            </a:r>
          </a:p>
          <a:p>
            <a:pPr algn="just"/>
            <a:r>
              <a:rPr lang="en-US" altLang="en-US" sz="2400" b="1" dirty="0">
                <a:sym typeface="Symbol" pitchFamily="18" charset="2"/>
              </a:rPr>
              <a:t>AE = EC (</a:t>
            </a:r>
            <a:r>
              <a:rPr lang="en-US" altLang="en-US" sz="2400" b="1" dirty="0" err="1">
                <a:sym typeface="Symbol" pitchFamily="18" charset="2"/>
              </a:rPr>
              <a:t>gt</a:t>
            </a:r>
            <a:r>
              <a:rPr lang="en-US" altLang="en-US" sz="2400" b="1" dirty="0">
                <a:sym typeface="Symbol" pitchFamily="18" charset="2"/>
              </a:rPr>
              <a:t>)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595734" y="4402511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 err="1"/>
              <a:t>Nên</a:t>
            </a:r>
            <a:r>
              <a:rPr lang="en-US" altLang="en-US" sz="2400" b="1" dirty="0"/>
              <a:t> DE là </a:t>
            </a:r>
            <a:r>
              <a:rPr lang="en-US" altLang="en-US" sz="2400" b="1" dirty="0" err="1"/>
              <a:t>đường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trung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bình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của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ym typeface="Symbol" pitchFamily="18" charset="2"/>
              </a:rPr>
              <a:t>ABC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81813" y="501809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>
                <a:sym typeface="Symbol" pitchFamily="18" charset="2"/>
              </a:rPr>
              <a:t>(đl)</a:t>
            </a:r>
          </a:p>
        </p:txBody>
      </p:sp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9906000" y="6970264"/>
          <a:ext cx="533400" cy="268736"/>
        </p:xfrm>
        <a:graphic>
          <a:graphicData uri="http://schemas.openxmlformats.org/presentationml/2006/ole">
            <p:oleObj spid="_x0000_s3078" name="Equation" r:id="rId3" imgW="34442400" imgH="17373600" progId="Equation.DSMT4">
              <p:embed/>
            </p:oleObj>
          </a:graphicData>
        </a:graphic>
      </p:graphicFrame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5105400" y="5638801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>
                <a:sym typeface="Symbol" pitchFamily="18" charset="2"/>
              </a:rPr>
              <a:t> BC = 2 DE </a:t>
            </a:r>
          </a:p>
          <a:p>
            <a:pPr algn="just"/>
            <a:r>
              <a:rPr lang="en-US" altLang="en-US" sz="2400" b="1" dirty="0">
                <a:sym typeface="Symbol" pitchFamily="18" charset="2"/>
              </a:rPr>
              <a:t> BC = 2 . 50 = 100(m) 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5029200" y="640397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 err="1">
                <a:sym typeface="Symbol" pitchFamily="18" charset="2"/>
              </a:rPr>
              <a:t>Vậy</a:t>
            </a:r>
            <a:r>
              <a:rPr lang="en-US" altLang="en-US" sz="2400" b="1" dirty="0">
                <a:sym typeface="Symbol" pitchFamily="18" charset="2"/>
              </a:rPr>
              <a:t> BC = 100m</a:t>
            </a: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454" y="4909484"/>
            <a:ext cx="1495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955" y="2613115"/>
            <a:ext cx="3276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  <p:bldP spid="46093" grpId="0"/>
      <p:bldP spid="46095" grpId="0"/>
      <p:bldP spid="46096" grpId="0"/>
      <p:bldP spid="46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A4A18376-209E-4BBF-9B2C-2035A5F3BBA2}"/>
              </a:ext>
            </a:extLst>
          </p:cNvPr>
          <p:cNvSpPr txBox="1">
            <a:spLocks noChangeArrowheads="1"/>
          </p:cNvSpPr>
          <p:nvPr/>
        </p:nvSpPr>
        <p:spPr>
          <a:xfrm>
            <a:off x="966319" y="1137718"/>
            <a:ext cx="10584593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thang  ABCD (AB//CD).  Qua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E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AD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song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AC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I,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BC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F.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xmlns="" id="{AF6D6A56-0FCA-402A-B81D-3B877DFD3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32" y="4170774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Chứng </a:t>
            </a:r>
            <a:r>
              <a:rPr lang="en-US" altLang="en-US" sz="2000" b="1" i="1" u="sng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: (SGK)</a:t>
            </a:r>
            <a:endParaRPr lang="en-US" altLang="en-US" sz="20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xmlns="" id="{C6BAF9A5-0234-4A8F-BA35-29365622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81" y="1224503"/>
            <a:ext cx="579438" cy="406400"/>
          </a:xfrm>
          <a:prstGeom prst="rect">
            <a:avLst/>
          </a:prstGeom>
          <a:solidFill>
            <a:srgbClr val="CCFF99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?4</a:t>
            </a: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xmlns="" id="{E5E4040F-B4DE-4404-A5FB-40AA7AA0996E}"/>
              </a:ext>
            </a:extLst>
          </p:cNvPr>
          <p:cNvGrpSpPr>
            <a:grpSpLocks/>
          </p:cNvGrpSpPr>
          <p:nvPr/>
        </p:nvGrpSpPr>
        <p:grpSpPr bwMode="auto">
          <a:xfrm>
            <a:off x="6411016" y="2121312"/>
            <a:ext cx="3740150" cy="1968500"/>
            <a:chOff x="399" y="2615"/>
            <a:chExt cx="2356" cy="1240"/>
          </a:xfrm>
        </p:grpSpPr>
        <p:sp>
          <p:nvSpPr>
            <p:cNvPr id="6" name="Line 29">
              <a:extLst>
                <a:ext uri="{FF2B5EF4-FFF2-40B4-BE49-F238E27FC236}">
                  <a16:creationId xmlns:a16="http://schemas.microsoft.com/office/drawing/2014/main" xmlns="" id="{5C3A7225-7D6F-49FF-AF7C-0876CD72E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2855"/>
              <a:ext cx="9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0">
              <a:extLst>
                <a:ext uri="{FF2B5EF4-FFF2-40B4-BE49-F238E27FC236}">
                  <a16:creationId xmlns:a16="http://schemas.microsoft.com/office/drawing/2014/main" xmlns="" id="{69D64EC7-3D25-4734-B4A5-F29B41296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3625"/>
              <a:ext cx="2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31">
              <a:extLst>
                <a:ext uri="{FF2B5EF4-FFF2-40B4-BE49-F238E27FC236}">
                  <a16:creationId xmlns:a16="http://schemas.microsoft.com/office/drawing/2014/main" xmlns="" id="{E50549DA-8671-4785-857E-31832DBB3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" y="2846"/>
              <a:ext cx="348" cy="7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2">
              <a:extLst>
                <a:ext uri="{FF2B5EF4-FFF2-40B4-BE49-F238E27FC236}">
                  <a16:creationId xmlns:a16="http://schemas.microsoft.com/office/drawing/2014/main" xmlns="" id="{1298A0E8-5036-4F1C-BE18-74B160A3E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2" y="2846"/>
              <a:ext cx="839" cy="7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xmlns="" id="{7D7116DC-A3FD-4D90-A34C-A200790DA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" y="2615"/>
              <a:ext cx="2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A</a:t>
              </a:r>
            </a:p>
          </p:txBody>
        </p:sp>
        <p:sp>
          <p:nvSpPr>
            <p:cNvPr id="11" name="Text Box 34">
              <a:extLst>
                <a:ext uri="{FF2B5EF4-FFF2-40B4-BE49-F238E27FC236}">
                  <a16:creationId xmlns:a16="http://schemas.microsoft.com/office/drawing/2014/main" xmlns="" id="{224CC169-B850-465C-87CA-5B9098A21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2644"/>
              <a:ext cx="2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B</a:t>
              </a:r>
            </a:p>
          </p:txBody>
        </p:sp>
        <p:sp>
          <p:nvSpPr>
            <p:cNvPr id="12" name="Text Box 35">
              <a:extLst>
                <a:ext uri="{FF2B5EF4-FFF2-40B4-BE49-F238E27FC236}">
                  <a16:creationId xmlns:a16="http://schemas.microsoft.com/office/drawing/2014/main" xmlns="" id="{B1C7B4E2-2830-4FF3-9D19-B9CB94B6B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" y="3604"/>
              <a:ext cx="2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D</a:t>
              </a:r>
            </a:p>
          </p:txBody>
        </p:sp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xmlns="" id="{44CBF29F-2DC1-47CC-A829-74D9A2A7B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8" y="3605"/>
              <a:ext cx="2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C</a:t>
              </a:r>
            </a:p>
          </p:txBody>
        </p:sp>
      </p:grpSp>
      <p:sp>
        <p:nvSpPr>
          <p:cNvPr id="14" name="Line 39">
            <a:extLst>
              <a:ext uri="{FF2B5EF4-FFF2-40B4-BE49-F238E27FC236}">
                <a16:creationId xmlns:a16="http://schemas.microsoft.com/office/drawing/2014/main" xmlns="" id="{563681AC-78A6-45E4-B2C7-21EFAF534B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7066" y="2500725"/>
            <a:ext cx="538163" cy="1236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xmlns="" id="{E3F29762-A8BF-4159-9A5C-E6C77E83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904" y="2829337"/>
            <a:ext cx="754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E  </a:t>
            </a:r>
            <a:r>
              <a:rPr lang="en-US" altLang="en-US" sz="2000" b="1">
                <a:latin typeface=".VnBodoniH" panose="020B7200000000000000" pitchFamily="34" charset="0"/>
              </a:rPr>
              <a:t>.</a:t>
            </a:r>
          </a:p>
        </p:txBody>
      </p:sp>
      <p:sp>
        <p:nvSpPr>
          <p:cNvPr id="16" name="Line 41">
            <a:extLst>
              <a:ext uri="{FF2B5EF4-FFF2-40B4-BE49-F238E27FC236}">
                <a16:creationId xmlns:a16="http://schemas.microsoft.com/office/drawing/2014/main" xmlns="" id="{F0637BE4-74DC-4615-83FE-BFCCFFF3F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3616" y="2730912"/>
            <a:ext cx="160338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2">
            <a:extLst>
              <a:ext uri="{FF2B5EF4-FFF2-40B4-BE49-F238E27FC236}">
                <a16:creationId xmlns:a16="http://schemas.microsoft.com/office/drawing/2014/main" xmlns="" id="{DAE56105-DC8A-49E1-ACAB-49822CC73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6916" y="3353212"/>
            <a:ext cx="160338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3">
            <a:extLst>
              <a:ext uri="{FF2B5EF4-FFF2-40B4-BE49-F238E27FC236}">
                <a16:creationId xmlns:a16="http://schemas.microsoft.com/office/drawing/2014/main" xmlns="" id="{2CB7DD0A-D326-43B5-B800-8B7814DD3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9641" y="3080162"/>
            <a:ext cx="237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4">
            <a:extLst>
              <a:ext uri="{FF2B5EF4-FFF2-40B4-BE49-F238E27FC236}">
                <a16:creationId xmlns:a16="http://schemas.microsoft.com/office/drawing/2014/main" xmlns="" id="{453BC662-1EDD-4E81-9C2A-D7FE10D71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9516" y="2488025"/>
            <a:ext cx="2770188" cy="1236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xmlns="" id="{4D3921F0-D57F-4214-8A14-9E92CFE9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841" y="2703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I</a:t>
            </a: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xmlns="" id="{DE74517F-61B9-497C-88F9-E4198D8B5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0404" y="272297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F</a:t>
            </a:r>
          </a:p>
        </p:txBody>
      </p:sp>
      <p:sp>
        <p:nvSpPr>
          <p:cNvPr id="22" name="Line 48">
            <a:extLst>
              <a:ext uri="{FF2B5EF4-FFF2-40B4-BE49-F238E27FC236}">
                <a16:creationId xmlns:a16="http://schemas.microsoft.com/office/drawing/2014/main" xmlns="" id="{5D2B5462-AE8E-4AE8-981F-B36478DF8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816" y="2488025"/>
            <a:ext cx="2770188" cy="1236662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9">
            <a:extLst>
              <a:ext uri="{FF2B5EF4-FFF2-40B4-BE49-F238E27FC236}">
                <a16:creationId xmlns:a16="http://schemas.microsoft.com/office/drawing/2014/main" xmlns="" id="{7C4AB432-FEFC-4DF5-903D-3B17FC70C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7479" y="2502312"/>
            <a:ext cx="1317625" cy="1236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50">
            <a:extLst>
              <a:ext uri="{FF2B5EF4-FFF2-40B4-BE49-F238E27FC236}">
                <a16:creationId xmlns:a16="http://schemas.microsoft.com/office/drawing/2014/main" xmlns="" id="{F3A50B7A-F720-4CC9-B298-9B990C20E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235" y="1187021"/>
            <a:ext cx="916512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Đường thẳng đi qua trung điểm một cạnh bên của hình thang và song song với hai đáy thì đi qua trung điểm cạnh bên thứ hai.</a:t>
            </a:r>
          </a:p>
        </p:txBody>
      </p:sp>
      <p:sp>
        <p:nvSpPr>
          <p:cNvPr id="26" name="Rectangle 52">
            <a:extLst>
              <a:ext uri="{FF2B5EF4-FFF2-40B4-BE49-F238E27FC236}">
                <a16:creationId xmlns:a16="http://schemas.microsoft.com/office/drawing/2014/main" xmlns="" id="{9287FF27-4408-499B-8911-96CADFCD5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0" y="1156859"/>
            <a:ext cx="1620957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*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5" name="Text Box 77">
            <a:extLst>
              <a:ext uri="{FF2B5EF4-FFF2-40B4-BE49-F238E27FC236}">
                <a16:creationId xmlns:a16="http://schemas.microsoft.com/office/drawing/2014/main" xmlns="" id="{3B7C00B7-827C-4A06-A90B-50947BBF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154" y="2227675"/>
            <a:ext cx="241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663300"/>
                </a:solidFill>
                <a:latin typeface="Times New Roman" panose="02020603050405020304" pitchFamily="18" charset="0"/>
              </a:rPr>
              <a:t>Hình thang ABCD</a:t>
            </a:r>
            <a:r>
              <a:rPr lang="en-US" altLang="en-US" sz="2000" b="1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36" name="Text Box 78">
            <a:extLst>
              <a:ext uri="{FF2B5EF4-FFF2-40B4-BE49-F238E27FC236}">
                <a16:creationId xmlns:a16="http://schemas.microsoft.com/office/drawing/2014/main" xmlns="" id="{1F3205E8-66B7-4A85-87F5-0680266B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441" y="2227675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663300"/>
                </a:solidFill>
                <a:latin typeface="Times New Roman" panose="02020603050405020304" pitchFamily="18" charset="0"/>
              </a:rPr>
              <a:t>(AB//CD),</a:t>
            </a:r>
          </a:p>
        </p:txBody>
      </p:sp>
      <p:sp>
        <p:nvSpPr>
          <p:cNvPr id="37" name="Text Box 79">
            <a:extLst>
              <a:ext uri="{FF2B5EF4-FFF2-40B4-BE49-F238E27FC236}">
                <a16:creationId xmlns:a16="http://schemas.microsoft.com/office/drawing/2014/main" xmlns="" id="{A15034C1-AA48-4161-80C0-939E42D2E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679" y="2229262"/>
            <a:ext cx="1744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AE=ED,</a:t>
            </a:r>
            <a:r>
              <a:rPr lang="en-US" altLang="en-US" sz="2000" b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38" name="Text Box 80">
            <a:extLst>
              <a:ext uri="{FF2B5EF4-FFF2-40B4-BE49-F238E27FC236}">
                <a16:creationId xmlns:a16="http://schemas.microsoft.com/office/drawing/2014/main" xmlns="" id="{EBC98929-83BA-4545-82B0-18506E375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041" y="2551525"/>
            <a:ext cx="2674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663300"/>
                </a:solidFill>
                <a:latin typeface="Times New Roman" panose="02020603050405020304" pitchFamily="18" charset="0"/>
              </a:rPr>
              <a:t>EF//AB, F thuộc BC;</a:t>
            </a:r>
          </a:p>
        </p:txBody>
      </p:sp>
      <p:sp>
        <p:nvSpPr>
          <p:cNvPr id="39" name="Text Box 81">
            <a:extLst>
              <a:ext uri="{FF2B5EF4-FFF2-40B4-BE49-F238E27FC236}">
                <a16:creationId xmlns:a16="http://schemas.microsoft.com/office/drawing/2014/main" xmlns="" id="{EBA29091-3767-4C9C-A881-D8EF90A5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91" y="2905537"/>
            <a:ext cx="3151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EF//CD; EF cắt AC tai I</a:t>
            </a:r>
          </a:p>
        </p:txBody>
      </p:sp>
      <p:sp>
        <p:nvSpPr>
          <p:cNvPr id="41" name="Text Box 83">
            <a:extLst>
              <a:ext uri="{FF2B5EF4-FFF2-40B4-BE49-F238E27FC236}">
                <a16:creationId xmlns:a16="http://schemas.microsoft.com/office/drawing/2014/main" xmlns="" id="{4F60143F-356C-4A65-BB78-B77ACC08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941" y="3272250"/>
            <a:ext cx="4384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I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F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BC </a:t>
            </a:r>
          </a:p>
        </p:txBody>
      </p:sp>
      <p:sp>
        <p:nvSpPr>
          <p:cNvPr id="43" name="Rectangle 88">
            <a:extLst>
              <a:ext uri="{FF2B5EF4-FFF2-40B4-BE49-F238E27FC236}">
                <a16:creationId xmlns:a16="http://schemas.microsoft.com/office/drawing/2014/main" xmlns="" id="{D378FB7E-5024-4E37-A677-295F3A334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804" y="3318287"/>
            <a:ext cx="99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FB=FC</a:t>
            </a:r>
          </a:p>
        </p:txBody>
      </p:sp>
      <p:sp>
        <p:nvSpPr>
          <p:cNvPr id="45" name="Line 90">
            <a:extLst>
              <a:ext uri="{FF2B5EF4-FFF2-40B4-BE49-F238E27FC236}">
                <a16:creationId xmlns:a16="http://schemas.microsoft.com/office/drawing/2014/main" xmlns="" id="{EB03AAFB-75CC-4212-A39C-D783A7CBF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8404" y="2492787"/>
            <a:ext cx="2797175" cy="1250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91">
            <a:extLst>
              <a:ext uri="{FF2B5EF4-FFF2-40B4-BE49-F238E27FC236}">
                <a16:creationId xmlns:a16="http://schemas.microsoft.com/office/drawing/2014/main" xmlns="" id="{CA12A3E3-5B83-464F-806E-262F2EE6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666" y="2708687"/>
            <a:ext cx="309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I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B2E717D-5649-496D-A929-1A2BC7E1C6D3}"/>
              </a:ext>
            </a:extLst>
          </p:cNvPr>
          <p:cNvGrpSpPr/>
          <p:nvPr/>
        </p:nvGrpSpPr>
        <p:grpSpPr>
          <a:xfrm>
            <a:off x="1203970" y="2224500"/>
            <a:ext cx="5048296" cy="1592262"/>
            <a:chOff x="1203970" y="2224500"/>
            <a:chExt cx="5048296" cy="1592262"/>
          </a:xfrm>
        </p:grpSpPr>
        <p:sp>
          <p:nvSpPr>
            <p:cNvPr id="34" name="Text Box 76">
              <a:extLst>
                <a:ext uri="{FF2B5EF4-FFF2-40B4-BE49-F238E27FC236}">
                  <a16:creationId xmlns:a16="http://schemas.microsoft.com/office/drawing/2014/main" xmlns="" id="{FCCF9DB4-8FF4-4FAB-9F58-F69559F48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4341" y="2224500"/>
              <a:ext cx="63182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663300"/>
                  </a:solidFill>
                  <a:latin typeface="Times New Roman" panose="02020603050405020304" pitchFamily="18" charset="0"/>
                </a:rPr>
                <a:t>GT</a:t>
              </a:r>
            </a:p>
          </p:txBody>
        </p:sp>
        <p:sp>
          <p:nvSpPr>
            <p:cNvPr id="40" name="Text Box 82">
              <a:extLst>
                <a:ext uri="{FF2B5EF4-FFF2-40B4-BE49-F238E27FC236}">
                  <a16:creationId xmlns:a16="http://schemas.microsoft.com/office/drawing/2014/main" xmlns="" id="{854668B8-228E-47ED-81C4-38A18B4FD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3361964"/>
              <a:ext cx="766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663300"/>
                  </a:solidFill>
                </a:rPr>
                <a:t> </a:t>
              </a:r>
              <a:r>
                <a:rPr lang="en-US" altLang="en-US" sz="2000" b="1" dirty="0">
                  <a:solidFill>
                    <a:srgbClr val="663300"/>
                  </a:solidFill>
                  <a:latin typeface="Times New Roman" panose="02020603050405020304" pitchFamily="18" charset="0"/>
                </a:rPr>
                <a:t>KL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464C3E63-209C-4DD6-920B-3EADF5391000}"/>
                </a:ext>
              </a:extLst>
            </p:cNvPr>
            <p:cNvCxnSpPr/>
            <p:nvPr/>
          </p:nvCxnSpPr>
          <p:spPr>
            <a:xfrm>
              <a:off x="1785041" y="2365787"/>
              <a:ext cx="11113" cy="1450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F7ED3956-FBC4-43BC-B21B-104E20D966E7}"/>
                </a:ext>
              </a:extLst>
            </p:cNvPr>
            <p:cNvCxnSpPr/>
            <p:nvPr/>
          </p:nvCxnSpPr>
          <p:spPr>
            <a:xfrm flipV="1">
              <a:off x="1291329" y="3245382"/>
              <a:ext cx="4960937" cy="26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52">
            <a:extLst>
              <a:ext uri="{FF2B5EF4-FFF2-40B4-BE49-F238E27FC236}">
                <a16:creationId xmlns:a16="http://schemas.microsoft.com/office/drawing/2014/main" xmlns="" id="{FDFEB6D5-E3F7-48F7-ACC5-643825E31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46" y="548336"/>
            <a:ext cx="485581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3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4" grpId="0" animBg="1"/>
      <p:bldP spid="4" grpId="1" animBg="1"/>
      <p:bldP spid="15" grpId="0"/>
      <p:bldP spid="20" grpId="0"/>
      <p:bldP spid="20" grpId="1"/>
      <p:bldP spid="21" grpId="0"/>
      <p:bldP spid="24" grpId="0"/>
      <p:bldP spid="26" grpId="0"/>
      <p:bldP spid="35" grpId="0"/>
      <p:bldP spid="36" grpId="0"/>
      <p:bldP spid="37" grpId="0"/>
      <p:bldP spid="38" grpId="0"/>
      <p:bldP spid="39" grpId="0"/>
      <p:bldP spid="41" grpId="0"/>
      <p:bldP spid="41" grpId="1"/>
      <p:bldP spid="43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260CE9A-691E-4099-87BB-25E83EC54583}"/>
              </a:ext>
            </a:extLst>
          </p:cNvPr>
          <p:cNvSpPr txBox="1">
            <a:spLocks noChangeArrowheads="1"/>
          </p:cNvSpPr>
          <p:nvPr/>
        </p:nvSpPr>
        <p:spPr>
          <a:xfrm>
            <a:off x="501650" y="1724061"/>
            <a:ext cx="7451725" cy="663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90513" algn="l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thang.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4F031DC4-444F-4E34-95C5-7011CF78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1245355"/>
            <a:ext cx="198163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73">
            <a:extLst>
              <a:ext uri="{FF2B5EF4-FFF2-40B4-BE49-F238E27FC236}">
                <a16:creationId xmlns:a16="http://schemas.microsoft.com/office/drawing/2014/main" xmlns="" id="{A8110C8D-5A3F-4DAD-A8B4-FC2BF3AD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870995"/>
            <a:ext cx="4787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thang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7" name="Group 142">
            <a:extLst>
              <a:ext uri="{FF2B5EF4-FFF2-40B4-BE49-F238E27FC236}">
                <a16:creationId xmlns:a16="http://schemas.microsoft.com/office/drawing/2014/main" xmlns="" id="{AEB79C0C-2AC0-4E53-A5E3-8A1E685D5BDF}"/>
              </a:ext>
            </a:extLst>
          </p:cNvPr>
          <p:cNvGrpSpPr>
            <a:grpSpLocks/>
          </p:cNvGrpSpPr>
          <p:nvPr/>
        </p:nvGrpSpPr>
        <p:grpSpPr bwMode="auto">
          <a:xfrm>
            <a:off x="1427163" y="3451226"/>
            <a:ext cx="8997950" cy="3263900"/>
            <a:chOff x="195" y="2216"/>
            <a:chExt cx="5668" cy="2056"/>
          </a:xfrm>
        </p:grpSpPr>
        <p:grpSp>
          <p:nvGrpSpPr>
            <p:cNvPr id="28" name="Group 74">
              <a:extLst>
                <a:ext uri="{FF2B5EF4-FFF2-40B4-BE49-F238E27FC236}">
                  <a16:creationId xmlns:a16="http://schemas.microsoft.com/office/drawing/2014/main" xmlns="" id="{C9C419D4-B67A-402A-8C21-541F678D7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" y="2216"/>
              <a:ext cx="1612" cy="1734"/>
              <a:chOff x="392" y="425"/>
              <a:chExt cx="1612" cy="1734"/>
            </a:xfrm>
          </p:grpSpPr>
          <p:sp>
            <p:nvSpPr>
              <p:cNvPr id="73" name="Line 75">
                <a:extLst>
                  <a:ext uri="{FF2B5EF4-FFF2-40B4-BE49-F238E27FC236}">
                    <a16:creationId xmlns:a16="http://schemas.microsoft.com/office/drawing/2014/main" xmlns="" id="{B55DD111-CBBF-4F67-AD33-E8F6713E5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" y="1933"/>
                <a:ext cx="1344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76">
                <a:extLst>
                  <a:ext uri="{FF2B5EF4-FFF2-40B4-BE49-F238E27FC236}">
                    <a16:creationId xmlns:a16="http://schemas.microsoft.com/office/drawing/2014/main" xmlns="" id="{35920B60-5B2F-4D32-9DCE-6A0BB442D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6" y="913"/>
                <a:ext cx="0" cy="1008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77">
                <a:extLst>
                  <a:ext uri="{FF2B5EF4-FFF2-40B4-BE49-F238E27FC236}">
                    <a16:creationId xmlns:a16="http://schemas.microsoft.com/office/drawing/2014/main" xmlns="" id="{7D7224B5-8C86-4EBA-9AC7-9B1134357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" y="1153"/>
                <a:ext cx="0" cy="768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78">
                <a:extLst>
                  <a:ext uri="{FF2B5EF4-FFF2-40B4-BE49-F238E27FC236}">
                    <a16:creationId xmlns:a16="http://schemas.microsoft.com/office/drawing/2014/main" xmlns="" id="{A1685ADF-0318-4638-BBB1-DB943B1E7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8" y="681"/>
                <a:ext cx="0" cy="1248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79">
                <a:extLst>
                  <a:ext uri="{FF2B5EF4-FFF2-40B4-BE49-F238E27FC236}">
                    <a16:creationId xmlns:a16="http://schemas.microsoft.com/office/drawing/2014/main" xmlns="" id="{AC1B657C-3E1D-41D8-B712-326D9978D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4" y="673"/>
                <a:ext cx="1344" cy="48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80">
                <a:extLst>
                  <a:ext uri="{FF2B5EF4-FFF2-40B4-BE49-F238E27FC236}">
                    <a16:creationId xmlns:a16="http://schemas.microsoft.com/office/drawing/2014/main" xmlns="" id="{8A6C1624-B43B-4CE5-A928-A240914B8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8" y="758"/>
                <a:ext cx="108" cy="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81">
                <a:extLst>
                  <a:ext uri="{FF2B5EF4-FFF2-40B4-BE49-F238E27FC236}">
                    <a16:creationId xmlns:a16="http://schemas.microsoft.com/office/drawing/2014/main" xmlns="" id="{74779D02-3847-44D5-B40C-4CC213400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" y="998"/>
                <a:ext cx="109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2">
                <a:extLst>
                  <a:ext uri="{FF2B5EF4-FFF2-40B4-BE49-F238E27FC236}">
                    <a16:creationId xmlns:a16="http://schemas.microsoft.com/office/drawing/2014/main" xmlns="" id="{6422A89F-8CCB-4C9F-BB6A-4957B7564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854"/>
                <a:ext cx="69" cy="69"/>
              </a:xfrm>
              <a:custGeom>
                <a:avLst/>
                <a:gdLst>
                  <a:gd name="T0" fmla="*/ 0 w 80"/>
                  <a:gd name="T1" fmla="*/ 0 h 88"/>
                  <a:gd name="T2" fmla="*/ 45 w 80"/>
                  <a:gd name="T3" fmla="*/ 0 h 88"/>
                  <a:gd name="T4" fmla="*/ 45 w 80"/>
                  <a:gd name="T5" fmla="*/ 33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8">
                    <a:moveTo>
                      <a:pt x="0" y="0"/>
                    </a:moveTo>
                    <a:lnTo>
                      <a:pt x="80" y="0"/>
                    </a:lnTo>
                    <a:lnTo>
                      <a:pt x="80" y="88"/>
                    </a:lnTo>
                  </a:path>
                </a:pathLst>
              </a:custGeom>
              <a:noFill/>
              <a:ln w="349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3">
                <a:extLst>
                  <a:ext uri="{FF2B5EF4-FFF2-40B4-BE49-F238E27FC236}">
                    <a16:creationId xmlns:a16="http://schemas.microsoft.com/office/drawing/2014/main" xmlns="" id="{D5C540F5-D509-4C7C-B7E4-B170FF3DDDF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792" y="1854"/>
                <a:ext cx="69" cy="69"/>
              </a:xfrm>
              <a:custGeom>
                <a:avLst/>
                <a:gdLst>
                  <a:gd name="T0" fmla="*/ 0 w 80"/>
                  <a:gd name="T1" fmla="*/ 0 h 88"/>
                  <a:gd name="T2" fmla="*/ 45 w 80"/>
                  <a:gd name="T3" fmla="*/ 0 h 88"/>
                  <a:gd name="T4" fmla="*/ 45 w 80"/>
                  <a:gd name="T5" fmla="*/ 33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88">
                    <a:moveTo>
                      <a:pt x="0" y="0"/>
                    </a:moveTo>
                    <a:lnTo>
                      <a:pt x="80" y="0"/>
                    </a:lnTo>
                    <a:lnTo>
                      <a:pt x="80" y="88"/>
                    </a:lnTo>
                  </a:path>
                </a:pathLst>
              </a:custGeom>
              <a:noFill/>
              <a:ln w="349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Text Box 84">
                <a:extLst>
                  <a:ext uri="{FF2B5EF4-FFF2-40B4-BE49-F238E27FC236}">
                    <a16:creationId xmlns:a16="http://schemas.microsoft.com/office/drawing/2014/main" xmlns="" id="{943340D0-D3FE-4150-BD46-E5B2A8EB7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" y="905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83" name="Text Box 85">
                <a:extLst>
                  <a:ext uri="{FF2B5EF4-FFF2-40B4-BE49-F238E27FC236}">
                    <a16:creationId xmlns:a16="http://schemas.microsoft.com/office/drawing/2014/main" xmlns="" id="{8B36BAA6-D7AF-40A7-8F7D-B1F029F2C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680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VNI-Avo" pitchFamily="2" charset="0"/>
                  </a:rPr>
                  <a:t>B</a:t>
                </a:r>
              </a:p>
            </p:txBody>
          </p:sp>
          <p:sp>
            <p:nvSpPr>
              <p:cNvPr id="84" name="Text Box 86">
                <a:extLst>
                  <a:ext uri="{FF2B5EF4-FFF2-40B4-BE49-F238E27FC236}">
                    <a16:creationId xmlns:a16="http://schemas.microsoft.com/office/drawing/2014/main" xmlns="" id="{7A98C464-B735-40F8-B5ED-0FC8A6B55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2" y="425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VNI-Avo" pitchFamily="2" charset="0"/>
                  </a:rPr>
                  <a:t>C</a:t>
                </a:r>
              </a:p>
            </p:txBody>
          </p:sp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xmlns="" id="{9709BA01-A62C-4546-AA7B-511318EE80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4" y="1916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VNI-Avo" pitchFamily="2" charset="0"/>
                  </a:rPr>
                  <a:t>H</a:t>
                </a:r>
              </a:p>
            </p:txBody>
          </p:sp>
          <p:sp>
            <p:nvSpPr>
              <p:cNvPr id="86" name="Text Box 88">
                <a:extLst>
                  <a:ext uri="{FF2B5EF4-FFF2-40B4-BE49-F238E27FC236}">
                    <a16:creationId xmlns:a16="http://schemas.microsoft.com/office/drawing/2014/main" xmlns="" id="{5AD9256A-F290-4135-B41A-A02B1B26C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0" y="1928"/>
                <a:ext cx="2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VNI-Avo" pitchFamily="2" charset="0"/>
                  </a:rPr>
                  <a:t>E</a:t>
                </a:r>
              </a:p>
            </p:txBody>
          </p:sp>
          <p:sp>
            <p:nvSpPr>
              <p:cNvPr id="87" name="Text Box 89">
                <a:extLst>
                  <a:ext uri="{FF2B5EF4-FFF2-40B4-BE49-F238E27FC236}">
                    <a16:creationId xmlns:a16="http://schemas.microsoft.com/office/drawing/2014/main" xmlns="" id="{457862A6-D673-4E98-975B-26F7EE54E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" y="1928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VNI-Avo" pitchFamily="2" charset="0"/>
                  </a:rPr>
                  <a:t>D</a:t>
                </a:r>
              </a:p>
            </p:txBody>
          </p:sp>
          <p:sp>
            <p:nvSpPr>
              <p:cNvPr id="88" name="Line 90">
                <a:extLst>
                  <a:ext uri="{FF2B5EF4-FFF2-40B4-BE49-F238E27FC236}">
                    <a16:creationId xmlns:a16="http://schemas.microsoft.com/office/drawing/2014/main" xmlns="" id="{0161AE47-F2D5-4856-9C36-71B30AFC0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" y="1872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91">
                <a:extLst>
                  <a:ext uri="{FF2B5EF4-FFF2-40B4-BE49-F238E27FC236}">
                    <a16:creationId xmlns:a16="http://schemas.microsoft.com/office/drawing/2014/main" xmlns="" id="{670F87EF-DD6B-4DCA-892D-071DD8AE6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" y="1874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92">
                <a:extLst>
                  <a:ext uri="{FF2B5EF4-FFF2-40B4-BE49-F238E27FC236}">
                    <a16:creationId xmlns:a16="http://schemas.microsoft.com/office/drawing/2014/main" xmlns="" id="{C97931FC-64FE-4E44-BE32-8F7141F74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876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93">
                <a:extLst>
                  <a:ext uri="{FF2B5EF4-FFF2-40B4-BE49-F238E27FC236}">
                    <a16:creationId xmlns:a16="http://schemas.microsoft.com/office/drawing/2014/main" xmlns="" id="{7D337DA1-9CAD-4A3D-AD1F-E9AEA207A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" y="1875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Line 94">
              <a:extLst>
                <a:ext uri="{FF2B5EF4-FFF2-40B4-BE49-F238E27FC236}">
                  <a16:creationId xmlns:a16="http://schemas.microsoft.com/office/drawing/2014/main" xmlns="" id="{3652FB06-3D2D-48B0-87A5-4AEFAD1F3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2799"/>
              <a:ext cx="13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95">
              <a:extLst>
                <a:ext uri="{FF2B5EF4-FFF2-40B4-BE49-F238E27FC236}">
                  <a16:creationId xmlns:a16="http://schemas.microsoft.com/office/drawing/2014/main" xmlns="" id="{9CCC8261-B759-49F6-A3EF-9D3CCE76D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2" y="2807"/>
              <a:ext cx="245" cy="8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96">
              <a:extLst>
                <a:ext uri="{FF2B5EF4-FFF2-40B4-BE49-F238E27FC236}">
                  <a16:creationId xmlns:a16="http://schemas.microsoft.com/office/drawing/2014/main" xmlns="" id="{A50930B5-288D-479B-A2F5-39B89513F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4" y="3706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97">
              <a:extLst>
                <a:ext uri="{FF2B5EF4-FFF2-40B4-BE49-F238E27FC236}">
                  <a16:creationId xmlns:a16="http://schemas.microsoft.com/office/drawing/2014/main" xmlns="" id="{7F535EF7-7F7E-47F3-A1BC-67D5C0F6D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2" y="2791"/>
              <a:ext cx="949" cy="9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xmlns="" id="{42C6C957-4B45-47BD-8274-B327C701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791"/>
              <a:ext cx="49" cy="127"/>
            </a:xfrm>
            <a:custGeom>
              <a:avLst/>
              <a:gdLst>
                <a:gd name="T0" fmla="*/ 42 w 49"/>
                <a:gd name="T1" fmla="*/ 0 h 127"/>
                <a:gd name="T2" fmla="*/ 42 w 49"/>
                <a:gd name="T3" fmla="*/ 67 h 127"/>
                <a:gd name="T4" fmla="*/ 0 w 49"/>
                <a:gd name="T5" fmla="*/ 127 h 1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27">
                  <a:moveTo>
                    <a:pt x="42" y="0"/>
                  </a:moveTo>
                  <a:cubicBezTo>
                    <a:pt x="45" y="23"/>
                    <a:pt x="49" y="46"/>
                    <a:pt x="42" y="67"/>
                  </a:cubicBezTo>
                  <a:cubicBezTo>
                    <a:pt x="35" y="88"/>
                    <a:pt x="7" y="117"/>
                    <a:pt x="0" y="1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xmlns="" id="{E34033BC-E81D-4CCF-AC96-0F81CDBE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587"/>
              <a:ext cx="83" cy="110"/>
            </a:xfrm>
            <a:custGeom>
              <a:avLst/>
              <a:gdLst>
                <a:gd name="T0" fmla="*/ 83 w 83"/>
                <a:gd name="T1" fmla="*/ 0 h 110"/>
                <a:gd name="T2" fmla="*/ 7 w 83"/>
                <a:gd name="T3" fmla="*/ 25 h 110"/>
                <a:gd name="T4" fmla="*/ 41 w 83"/>
                <a:gd name="T5" fmla="*/ 110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110">
                  <a:moveTo>
                    <a:pt x="83" y="0"/>
                  </a:moveTo>
                  <a:cubicBezTo>
                    <a:pt x="48" y="3"/>
                    <a:pt x="14" y="7"/>
                    <a:pt x="7" y="25"/>
                  </a:cubicBezTo>
                  <a:cubicBezTo>
                    <a:pt x="0" y="43"/>
                    <a:pt x="35" y="96"/>
                    <a:pt x="41" y="1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00">
              <a:extLst>
                <a:ext uri="{FF2B5EF4-FFF2-40B4-BE49-F238E27FC236}">
                  <a16:creationId xmlns:a16="http://schemas.microsoft.com/office/drawing/2014/main" xmlns="" id="{5C97D707-4901-41C3-802B-28717E0A7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" y="3248"/>
              <a:ext cx="12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01">
              <a:extLst>
                <a:ext uri="{FF2B5EF4-FFF2-40B4-BE49-F238E27FC236}">
                  <a16:creationId xmlns:a16="http://schemas.microsoft.com/office/drawing/2014/main" xmlns="" id="{48FDCC0E-5B80-423B-B581-C2FE56D0D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" y="2561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M</a:t>
              </a:r>
            </a:p>
          </p:txBody>
        </p:sp>
        <p:sp>
          <p:nvSpPr>
            <p:cNvPr id="37" name="Text Box 102">
              <a:extLst>
                <a:ext uri="{FF2B5EF4-FFF2-40B4-BE49-F238E27FC236}">
                  <a16:creationId xmlns:a16="http://schemas.microsoft.com/office/drawing/2014/main" xmlns="" id="{7ED0CFD5-C366-4083-B572-99539201C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" y="2580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N</a:t>
              </a:r>
            </a:p>
          </p:txBody>
        </p:sp>
        <p:sp>
          <p:nvSpPr>
            <p:cNvPr id="38" name="Text Box 103">
              <a:extLst>
                <a:ext uri="{FF2B5EF4-FFF2-40B4-BE49-F238E27FC236}">
                  <a16:creationId xmlns:a16="http://schemas.microsoft.com/office/drawing/2014/main" xmlns="" id="{55CBCE43-849B-48E7-9DBB-1E735E6E3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" y="3707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P</a:t>
              </a:r>
            </a:p>
          </p:txBody>
        </p:sp>
        <p:sp>
          <p:nvSpPr>
            <p:cNvPr id="39" name="Text Box 104">
              <a:extLst>
                <a:ext uri="{FF2B5EF4-FFF2-40B4-BE49-F238E27FC236}">
                  <a16:creationId xmlns:a16="http://schemas.microsoft.com/office/drawing/2014/main" xmlns="" id="{5E0F6396-34D7-4E5C-B833-97508854F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8" y="3681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Q</a:t>
              </a:r>
            </a:p>
          </p:txBody>
        </p:sp>
        <p:sp>
          <p:nvSpPr>
            <p:cNvPr id="40" name="Text Box 105">
              <a:extLst>
                <a:ext uri="{FF2B5EF4-FFF2-40B4-BE49-F238E27FC236}">
                  <a16:creationId xmlns:a16="http://schemas.microsoft.com/office/drawing/2014/main" xmlns="" id="{F8101249-EFD4-4182-BD0C-3FC3F0E09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6" y="3081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K</a:t>
              </a:r>
            </a:p>
          </p:txBody>
        </p:sp>
        <p:sp>
          <p:nvSpPr>
            <p:cNvPr id="41" name="Text Box 106">
              <a:extLst>
                <a:ext uri="{FF2B5EF4-FFF2-40B4-BE49-F238E27FC236}">
                  <a16:creationId xmlns:a16="http://schemas.microsoft.com/office/drawing/2014/main" xmlns="" id="{D17C19F1-94FE-4D5D-97BB-48957C382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4" y="3097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H</a:t>
              </a:r>
            </a:p>
          </p:txBody>
        </p:sp>
        <p:sp>
          <p:nvSpPr>
            <p:cNvPr id="42" name="Line 107">
              <a:extLst>
                <a:ext uri="{FF2B5EF4-FFF2-40B4-BE49-F238E27FC236}">
                  <a16:creationId xmlns:a16="http://schemas.microsoft.com/office/drawing/2014/main" xmlns="" id="{B486EE67-7DFC-49EA-A8D6-297676EB0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8" y="2960"/>
              <a:ext cx="94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08">
              <a:extLst>
                <a:ext uri="{FF2B5EF4-FFF2-40B4-BE49-F238E27FC236}">
                  <a16:creationId xmlns:a16="http://schemas.microsoft.com/office/drawing/2014/main" xmlns="" id="{DC34D0B2-D389-46FE-9787-5DE456C7B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1" y="3395"/>
              <a:ext cx="94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109">
              <a:extLst>
                <a:ext uri="{FF2B5EF4-FFF2-40B4-BE49-F238E27FC236}">
                  <a16:creationId xmlns:a16="http://schemas.microsoft.com/office/drawing/2014/main" xmlns="" id="{FB9CA599-1D9D-4DDE-B421-8B04721C2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8" y="2851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2cm</a:t>
              </a:r>
            </a:p>
          </p:txBody>
        </p:sp>
        <p:sp>
          <p:nvSpPr>
            <p:cNvPr id="45" name="Text Box 110">
              <a:extLst>
                <a:ext uri="{FF2B5EF4-FFF2-40B4-BE49-F238E27FC236}">
                  <a16:creationId xmlns:a16="http://schemas.microsoft.com/office/drawing/2014/main" xmlns="" id="{6DDF3D75-E052-4D16-A2E4-14118210F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6" y="3319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2cm</a:t>
              </a:r>
            </a:p>
          </p:txBody>
        </p:sp>
        <p:sp>
          <p:nvSpPr>
            <p:cNvPr id="46" name="Text Box 111">
              <a:extLst>
                <a:ext uri="{FF2B5EF4-FFF2-40B4-BE49-F238E27FC236}">
                  <a16:creationId xmlns:a16="http://schemas.microsoft.com/office/drawing/2014/main" xmlns="" id="{0236A2FD-8110-46E2-ABC2-8E6130AEB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4022"/>
              <a:ext cx="7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Hình 1</a:t>
              </a:r>
            </a:p>
          </p:txBody>
        </p:sp>
        <p:sp>
          <p:nvSpPr>
            <p:cNvPr id="47" name="Text Box 112">
              <a:extLst>
                <a:ext uri="{FF2B5EF4-FFF2-40B4-BE49-F238E27FC236}">
                  <a16:creationId xmlns:a16="http://schemas.microsoft.com/office/drawing/2014/main" xmlns="" id="{AC46DE05-659B-47FE-AEB3-BA13B1951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981"/>
              <a:ext cx="7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Hình 2</a:t>
              </a:r>
            </a:p>
          </p:txBody>
        </p:sp>
        <p:sp>
          <p:nvSpPr>
            <p:cNvPr id="48" name="Line 114">
              <a:extLst>
                <a:ext uri="{FF2B5EF4-FFF2-40B4-BE49-F238E27FC236}">
                  <a16:creationId xmlns:a16="http://schemas.microsoft.com/office/drawing/2014/main" xmlns="" id="{C9789663-7282-46C7-8931-1506CD998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3659"/>
              <a:ext cx="9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15">
              <a:extLst>
                <a:ext uri="{FF2B5EF4-FFF2-40B4-BE49-F238E27FC236}">
                  <a16:creationId xmlns:a16="http://schemas.microsoft.com/office/drawing/2014/main" xmlns="" id="{BA9BAEB1-A3C5-491B-9A14-273DBF6C7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53" y="2490"/>
              <a:ext cx="508" cy="1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6">
              <a:extLst>
                <a:ext uri="{FF2B5EF4-FFF2-40B4-BE49-F238E27FC236}">
                  <a16:creationId xmlns:a16="http://schemas.microsoft.com/office/drawing/2014/main" xmlns="" id="{AD02FDD1-6D55-43C4-A053-141417FD8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5" y="2778"/>
              <a:ext cx="85" cy="8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17">
              <a:extLst>
                <a:ext uri="{FF2B5EF4-FFF2-40B4-BE49-F238E27FC236}">
                  <a16:creationId xmlns:a16="http://schemas.microsoft.com/office/drawing/2014/main" xmlns="" id="{1F3F10DD-315A-454A-93D6-4F55F43B5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3" y="2490"/>
              <a:ext cx="1575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18">
              <a:extLst>
                <a:ext uri="{FF2B5EF4-FFF2-40B4-BE49-F238E27FC236}">
                  <a16:creationId xmlns:a16="http://schemas.microsoft.com/office/drawing/2014/main" xmlns="" id="{62BB7633-1754-4EEB-83DE-4DF2750B0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5" y="3100"/>
              <a:ext cx="1254" cy="1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119">
              <a:extLst>
                <a:ext uri="{FF2B5EF4-FFF2-40B4-BE49-F238E27FC236}">
                  <a16:creationId xmlns:a16="http://schemas.microsoft.com/office/drawing/2014/main" xmlns="" id="{C06C8D65-D3F8-48F7-B955-DFBFAB4AC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" y="3943"/>
              <a:ext cx="7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Hình 3</a:t>
              </a:r>
            </a:p>
          </p:txBody>
        </p:sp>
        <p:sp>
          <p:nvSpPr>
            <p:cNvPr id="54" name="Text Box 120">
              <a:extLst>
                <a:ext uri="{FF2B5EF4-FFF2-40B4-BE49-F238E27FC236}">
                  <a16:creationId xmlns:a16="http://schemas.microsoft.com/office/drawing/2014/main" xmlns="" id="{FC917ED7-25E8-4F41-9ECD-44F36E667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267"/>
              <a:ext cx="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E</a:t>
              </a:r>
            </a:p>
          </p:txBody>
        </p:sp>
        <p:sp>
          <p:nvSpPr>
            <p:cNvPr id="55" name="Text Box 121">
              <a:extLst>
                <a:ext uri="{FF2B5EF4-FFF2-40B4-BE49-F238E27FC236}">
                  <a16:creationId xmlns:a16="http://schemas.microsoft.com/office/drawing/2014/main" xmlns="" id="{3B7F60A7-A2AC-42CA-B8A9-4718C3016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4" y="2549"/>
              <a:ext cx="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F</a:t>
              </a:r>
            </a:p>
          </p:txBody>
        </p:sp>
        <p:sp>
          <p:nvSpPr>
            <p:cNvPr id="56" name="Text Box 122">
              <a:extLst>
                <a:ext uri="{FF2B5EF4-FFF2-40B4-BE49-F238E27FC236}">
                  <a16:creationId xmlns:a16="http://schemas.microsoft.com/office/drawing/2014/main" xmlns="" id="{018560C4-81EE-41A1-893A-DCA60EED0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1" y="3623"/>
              <a:ext cx="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G</a:t>
              </a:r>
            </a:p>
          </p:txBody>
        </p:sp>
        <p:sp>
          <p:nvSpPr>
            <p:cNvPr id="57" name="Text Box 123">
              <a:extLst>
                <a:ext uri="{FF2B5EF4-FFF2-40B4-BE49-F238E27FC236}">
                  <a16:creationId xmlns:a16="http://schemas.microsoft.com/office/drawing/2014/main" xmlns="" id="{9730F462-2D2E-43A5-A49B-8C571FCDC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" y="3649"/>
              <a:ext cx="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H</a:t>
              </a:r>
            </a:p>
          </p:txBody>
        </p:sp>
        <p:sp>
          <p:nvSpPr>
            <p:cNvPr id="58" name="Text Box 124">
              <a:extLst>
                <a:ext uri="{FF2B5EF4-FFF2-40B4-BE49-F238E27FC236}">
                  <a16:creationId xmlns:a16="http://schemas.microsoft.com/office/drawing/2014/main" xmlns="" id="{D21E4965-581E-4B14-B4F6-DE58E1C2D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2966"/>
              <a:ext cx="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X</a:t>
              </a:r>
            </a:p>
          </p:txBody>
        </p:sp>
        <p:sp>
          <p:nvSpPr>
            <p:cNvPr id="59" name="Text Box 125">
              <a:extLst>
                <a:ext uri="{FF2B5EF4-FFF2-40B4-BE49-F238E27FC236}">
                  <a16:creationId xmlns:a16="http://schemas.microsoft.com/office/drawing/2014/main" xmlns="" id="{FFB9C54F-2980-40E9-AF82-F79094008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8" y="3125"/>
              <a:ext cx="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Y</a:t>
              </a:r>
            </a:p>
          </p:txBody>
        </p:sp>
        <p:sp>
          <p:nvSpPr>
            <p:cNvPr id="60" name="Line 126">
              <a:extLst>
                <a:ext uri="{FF2B5EF4-FFF2-40B4-BE49-F238E27FC236}">
                  <a16:creationId xmlns:a16="http://schemas.microsoft.com/office/drawing/2014/main" xmlns="" id="{7BAAD581-C068-4A3C-8677-7D8ECF92C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3" y="2789"/>
              <a:ext cx="11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27">
              <a:extLst>
                <a:ext uri="{FF2B5EF4-FFF2-40B4-BE49-F238E27FC236}">
                  <a16:creationId xmlns:a16="http://schemas.microsoft.com/office/drawing/2014/main" xmlns="" id="{95D747B3-0766-475B-A280-3C71B6CF2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9" y="2829"/>
              <a:ext cx="11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28">
              <a:extLst>
                <a:ext uri="{FF2B5EF4-FFF2-40B4-BE49-F238E27FC236}">
                  <a16:creationId xmlns:a16="http://schemas.microsoft.com/office/drawing/2014/main" xmlns="" id="{1F86061B-2497-429A-B8F7-8BAE0F9B3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2" y="3298"/>
              <a:ext cx="11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29">
              <a:extLst>
                <a:ext uri="{FF2B5EF4-FFF2-40B4-BE49-F238E27FC236}">
                  <a16:creationId xmlns:a16="http://schemas.microsoft.com/office/drawing/2014/main" xmlns="" id="{80DD141A-77AC-48D4-9C6E-D1EDEF583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9" y="3333"/>
              <a:ext cx="11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30">
              <a:extLst>
                <a:ext uri="{FF2B5EF4-FFF2-40B4-BE49-F238E27FC236}">
                  <a16:creationId xmlns:a16="http://schemas.microsoft.com/office/drawing/2014/main" xmlns="" id="{CEFDDB8D-422F-4A24-812E-6D41D497A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56"/>
              <a:ext cx="127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2">
              <a:extLst>
                <a:ext uri="{FF2B5EF4-FFF2-40B4-BE49-F238E27FC236}">
                  <a16:creationId xmlns:a16="http://schemas.microsoft.com/office/drawing/2014/main" xmlns="" id="{5F67A0D4-85C5-4E3D-93FD-4521D7B0C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8" y="3416"/>
              <a:ext cx="127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xmlns="" id="{B6E1ACE2-354D-4114-9BF7-3311EC543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3562"/>
              <a:ext cx="135" cy="97"/>
            </a:xfrm>
            <a:custGeom>
              <a:avLst/>
              <a:gdLst>
                <a:gd name="T0" fmla="*/ 0 w 135"/>
                <a:gd name="T1" fmla="*/ 21 h 97"/>
                <a:gd name="T2" fmla="*/ 84 w 135"/>
                <a:gd name="T3" fmla="*/ 13 h 97"/>
                <a:gd name="T4" fmla="*/ 135 w 135"/>
                <a:gd name="T5" fmla="*/ 97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" h="97">
                  <a:moveTo>
                    <a:pt x="0" y="21"/>
                  </a:moveTo>
                  <a:cubicBezTo>
                    <a:pt x="31" y="10"/>
                    <a:pt x="62" y="0"/>
                    <a:pt x="84" y="13"/>
                  </a:cubicBezTo>
                  <a:cubicBezTo>
                    <a:pt x="106" y="26"/>
                    <a:pt x="127" y="83"/>
                    <a:pt x="135" y="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xmlns="" id="{9FA5716E-9D2A-40F3-88BD-064964E2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2524"/>
              <a:ext cx="89" cy="93"/>
            </a:xfrm>
            <a:custGeom>
              <a:avLst/>
              <a:gdLst>
                <a:gd name="T0" fmla="*/ 76 w 89"/>
                <a:gd name="T1" fmla="*/ 0 h 93"/>
                <a:gd name="T2" fmla="*/ 76 w 89"/>
                <a:gd name="T3" fmla="*/ 68 h 93"/>
                <a:gd name="T4" fmla="*/ 0 w 89"/>
                <a:gd name="T5" fmla="*/ 93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93">
                  <a:moveTo>
                    <a:pt x="76" y="0"/>
                  </a:moveTo>
                  <a:cubicBezTo>
                    <a:pt x="82" y="26"/>
                    <a:pt x="89" y="53"/>
                    <a:pt x="76" y="68"/>
                  </a:cubicBezTo>
                  <a:cubicBezTo>
                    <a:pt x="63" y="83"/>
                    <a:pt x="13" y="89"/>
                    <a:pt x="0" y="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5">
              <a:extLst>
                <a:ext uri="{FF2B5EF4-FFF2-40B4-BE49-F238E27FC236}">
                  <a16:creationId xmlns:a16="http://schemas.microsoft.com/office/drawing/2014/main" xmlns="" id="{76E17E56-568A-4BCD-880D-62A76746F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516"/>
              <a:ext cx="120" cy="127"/>
            </a:xfrm>
            <a:custGeom>
              <a:avLst/>
              <a:gdLst>
                <a:gd name="T0" fmla="*/ 110 w 120"/>
                <a:gd name="T1" fmla="*/ 0 h 127"/>
                <a:gd name="T2" fmla="*/ 102 w 120"/>
                <a:gd name="T3" fmla="*/ 102 h 127"/>
                <a:gd name="T4" fmla="*/ 0 w 120"/>
                <a:gd name="T5" fmla="*/ 127 h 1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27">
                  <a:moveTo>
                    <a:pt x="110" y="0"/>
                  </a:moveTo>
                  <a:cubicBezTo>
                    <a:pt x="115" y="40"/>
                    <a:pt x="120" y="81"/>
                    <a:pt x="102" y="102"/>
                  </a:cubicBezTo>
                  <a:cubicBezTo>
                    <a:pt x="84" y="123"/>
                    <a:pt x="17" y="123"/>
                    <a:pt x="0" y="1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 Box 136">
              <a:extLst>
                <a:ext uri="{FF2B5EF4-FFF2-40B4-BE49-F238E27FC236}">
                  <a16:creationId xmlns:a16="http://schemas.microsoft.com/office/drawing/2014/main" xmlns="" id="{74330469-9ECF-43B9-B0DA-B4FBB1D4C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3" y="2545"/>
              <a:ext cx="4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75</a:t>
              </a:r>
              <a:r>
                <a:rPr lang="en-US" altLang="en-US" sz="1800" b="1" baseline="30000"/>
                <a:t>0</a:t>
              </a:r>
              <a:endParaRPr lang="en-US" altLang="en-US" sz="1800" b="1"/>
            </a:p>
          </p:txBody>
        </p:sp>
        <p:sp>
          <p:nvSpPr>
            <p:cNvPr id="70" name="Text Box 137">
              <a:extLst>
                <a:ext uri="{FF2B5EF4-FFF2-40B4-BE49-F238E27FC236}">
                  <a16:creationId xmlns:a16="http://schemas.microsoft.com/office/drawing/2014/main" xmlns="" id="{A0A19B7E-9D21-4D30-BC97-20DDC253C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4" y="3421"/>
              <a:ext cx="4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110</a:t>
              </a:r>
              <a:r>
                <a:rPr lang="en-US" altLang="en-US" sz="1800" b="1" baseline="30000"/>
                <a:t>0</a:t>
              </a:r>
              <a:endParaRPr lang="en-US" altLang="en-US" sz="1800" b="1"/>
            </a:p>
          </p:txBody>
        </p:sp>
        <p:sp>
          <p:nvSpPr>
            <p:cNvPr id="71" name="Text Box 140">
              <a:extLst>
                <a:ext uri="{FF2B5EF4-FFF2-40B4-BE49-F238E27FC236}">
                  <a16:creationId xmlns:a16="http://schemas.microsoft.com/office/drawing/2014/main" xmlns="" id="{60E21BA2-7249-461A-BCF1-2E5AD4E8D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2786"/>
              <a:ext cx="4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70</a:t>
              </a:r>
              <a:r>
                <a:rPr lang="en-US" altLang="en-US" sz="1800" b="1" baseline="30000"/>
                <a:t>0</a:t>
              </a:r>
              <a:endParaRPr lang="en-US" altLang="en-US" sz="1800" b="1"/>
            </a:p>
          </p:txBody>
        </p:sp>
        <p:sp>
          <p:nvSpPr>
            <p:cNvPr id="72" name="Text Box 141">
              <a:extLst>
                <a:ext uri="{FF2B5EF4-FFF2-40B4-BE49-F238E27FC236}">
                  <a16:creationId xmlns:a16="http://schemas.microsoft.com/office/drawing/2014/main" xmlns="" id="{7246542A-62F5-4FBD-A40F-79ECB89AC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" y="3497"/>
              <a:ext cx="4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70</a:t>
              </a:r>
              <a:r>
                <a:rPr lang="en-US" altLang="en-US" sz="1800" b="1" baseline="30000"/>
                <a:t>0</a:t>
              </a:r>
              <a:endParaRPr lang="en-US" altLang="en-US" sz="1800" b="1"/>
            </a:p>
          </p:txBody>
        </p:sp>
      </p:grpSp>
      <p:sp>
        <p:nvSpPr>
          <p:cNvPr id="97" name="Rectangle 52">
            <a:extLst>
              <a:ext uri="{FF2B5EF4-FFF2-40B4-BE49-F238E27FC236}">
                <a16:creationId xmlns:a16="http://schemas.microsoft.com/office/drawing/2014/main" xmlns="" id="{3BF30046-995A-4856-AD30-EB4C4AF04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60" y="653551"/>
            <a:ext cx="485581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" name="Picture 3" descr="D:\NBINH\NH 16-17\Toan 8 PP\duong tb hinh thang\anh 6.png">
            <a:extLst>
              <a:ext uri="{FF2B5EF4-FFF2-40B4-BE49-F238E27FC236}">
                <a16:creationId xmlns:a16="http://schemas.microsoft.com/office/drawing/2014/main" xmlns="" id="{7CF5203A-3625-472A-9D4A-90AB6FAA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9480" y="2713317"/>
            <a:ext cx="3405652" cy="2057400"/>
          </a:xfrm>
          <a:prstGeom prst="rect">
            <a:avLst/>
          </a:prstGeom>
          <a:noFill/>
        </p:spPr>
      </p:pic>
      <p:pic>
        <p:nvPicPr>
          <p:cNvPr id="118" name="Picture 3" descr="D:\NBINH\NH 16-17\Toan 8 PP\duong tb hinh thang\anh 2.png">
            <a:extLst>
              <a:ext uri="{FF2B5EF4-FFF2-40B4-BE49-F238E27FC236}">
                <a16:creationId xmlns:a16="http://schemas.microsoft.com/office/drawing/2014/main" xmlns="" id="{0B7BB054-9454-4B86-AC3C-B6A9591E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9881" y="1078283"/>
            <a:ext cx="3611563" cy="227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56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961906D-00D1-4EED-8DFB-994AAEC3380D}"/>
              </a:ext>
            </a:extLst>
          </p:cNvPr>
          <p:cNvSpPr txBox="1">
            <a:spLocks noChangeArrowheads="1"/>
          </p:cNvSpPr>
          <p:nvPr/>
        </p:nvSpPr>
        <p:spPr>
          <a:xfrm>
            <a:off x="1914452" y="1118611"/>
            <a:ext cx="5486400" cy="66357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90513" algn="l"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</a:rPr>
              <a:t> thang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</a:rPr>
              <a:t> thang.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18E13A6-8087-4F27-80BC-1C47432C6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93" y="1034054"/>
            <a:ext cx="198163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68739076-7C18-4381-9819-67BD449F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189" y="2216150"/>
            <a:ext cx="4065588" cy="1393825"/>
          </a:xfrm>
          <a:prstGeom prst="wedgeEllipseCallout">
            <a:avLst>
              <a:gd name="adj1" fmla="val 62259"/>
              <a:gd name="adj2" fmla="val -2915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A50021"/>
                </a:solidFill>
                <a:latin typeface="Times New Roman" panose="02020603050405020304" pitchFamily="18" charset="0"/>
              </a:rPr>
              <a:t>Đường trung bình của hình thang có quan hệ gì với hai đáy hình thang?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xmlns="" id="{0A4BC923-B6BA-4BE9-940B-F1BD48D58C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8202" y="4922838"/>
            <a:ext cx="477837" cy="1004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xmlns="" id="{548ECEC5-E183-4C99-A5E1-1C601CE8C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039" y="4922838"/>
            <a:ext cx="11953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xmlns="" id="{93FFA9CA-EE81-4048-8ADD-3642B37BE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1427" y="4922838"/>
            <a:ext cx="717550" cy="1004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xmlns="" id="{B071F7BC-C744-4A2D-9D60-17788EB77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8202" y="5927725"/>
            <a:ext cx="2390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xmlns="" id="{1C9388B8-00B6-4FD2-B5B7-154BB4B06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327" y="5424488"/>
            <a:ext cx="17938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84B779EC-A8D1-4235-A1E1-84AE35F59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352" y="460057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xmlns="" id="{03ECA74C-4179-41BF-B47D-1820B64E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452" y="45894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B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F8E2AC0C-40C8-472C-8230-78F4A7FD3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02" y="58848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B95C092C-6A07-4B54-A33D-5FB728620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964" y="58848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D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xmlns="" id="{114A982B-2502-4A12-9FF3-62D8EC63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77" y="516731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E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xmlns="" id="{CD13C270-CF5E-44D0-8DB0-7B3BA8622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039" y="516731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F</a:t>
            </a: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xmlns="" id="{3E4899CC-9151-4FFA-A659-F561BADEF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402" y="4786313"/>
            <a:ext cx="0" cy="381000"/>
          </a:xfrm>
          <a:prstGeom prst="line">
            <a:avLst/>
          </a:prstGeom>
          <a:noFill/>
          <a:ln w="19050">
            <a:solidFill>
              <a:srgbClr val="A5002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xmlns="" id="{D4E60874-ABBD-4F80-9B00-9EF2844D6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90139" y="4721225"/>
            <a:ext cx="0" cy="381000"/>
          </a:xfrm>
          <a:prstGeom prst="line">
            <a:avLst/>
          </a:prstGeom>
          <a:noFill/>
          <a:ln w="19050">
            <a:solidFill>
              <a:srgbClr val="A5002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xmlns="" id="{4C1A51BC-B024-4A90-ADE8-41EDBF6D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502" y="4674843"/>
            <a:ext cx="60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M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xmlns="" id="{85995EEE-AFB4-4C52-8D75-9A162C1F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69" y="4397583"/>
            <a:ext cx="4711701" cy="14287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xmlns="" id="{51BF7724-75AD-4F6E-8441-74AF6481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08" y="3690938"/>
            <a:ext cx="164660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23">
            <a:extLst>
              <a:ext uri="{FF2B5EF4-FFF2-40B4-BE49-F238E27FC236}">
                <a16:creationId xmlns:a16="http://schemas.microsoft.com/office/drawing/2014/main" xmlns="" id="{4A742737-2E93-4D69-B116-C6F487181FC7}"/>
              </a:ext>
            </a:extLst>
          </p:cNvPr>
          <p:cNvGrpSpPr>
            <a:grpSpLocks/>
          </p:cNvGrpSpPr>
          <p:nvPr/>
        </p:nvGrpSpPr>
        <p:grpSpPr bwMode="auto">
          <a:xfrm>
            <a:off x="7537377" y="1336675"/>
            <a:ext cx="3751262" cy="1968500"/>
            <a:chOff x="3429" y="842"/>
            <a:chExt cx="2363" cy="1240"/>
          </a:xfrm>
        </p:grpSpPr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xmlns="" id="{76329D88-0CB6-472C-AB86-093E6D6BA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6" y="842"/>
              <a:ext cx="2356" cy="1240"/>
              <a:chOff x="399" y="2615"/>
              <a:chExt cx="2356" cy="1240"/>
            </a:xfrm>
          </p:grpSpPr>
          <p:sp>
            <p:nvSpPr>
              <p:cNvPr id="34" name="Line 25">
                <a:extLst>
                  <a:ext uri="{FF2B5EF4-FFF2-40B4-BE49-F238E27FC236}">
                    <a16:creationId xmlns:a16="http://schemas.microsoft.com/office/drawing/2014/main" xmlns="" id="{B425BB3B-0B5E-4B3A-B735-107CBBB12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2855"/>
                <a:ext cx="9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6">
                <a:extLst>
                  <a:ext uri="{FF2B5EF4-FFF2-40B4-BE49-F238E27FC236}">
                    <a16:creationId xmlns:a16="http://schemas.microsoft.com/office/drawing/2014/main" xmlns="" id="{931FB267-EA91-468D-9814-BF57DB6C4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" y="3625"/>
                <a:ext cx="21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7">
                <a:extLst>
                  <a:ext uri="{FF2B5EF4-FFF2-40B4-BE49-F238E27FC236}">
                    <a16:creationId xmlns:a16="http://schemas.microsoft.com/office/drawing/2014/main" xmlns="" id="{C572534C-C522-4B62-B5A3-8E8EAA0BC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" y="2846"/>
                <a:ext cx="348" cy="7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8">
                <a:extLst>
                  <a:ext uri="{FF2B5EF4-FFF2-40B4-BE49-F238E27FC236}">
                    <a16:creationId xmlns:a16="http://schemas.microsoft.com/office/drawing/2014/main" xmlns="" id="{16861901-2943-4039-B9F7-90453C540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" y="2846"/>
                <a:ext cx="839" cy="7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29">
                <a:extLst>
                  <a:ext uri="{FF2B5EF4-FFF2-40B4-BE49-F238E27FC236}">
                    <a16:creationId xmlns:a16="http://schemas.microsoft.com/office/drawing/2014/main" xmlns="" id="{F937B9BA-0AF3-4164-B076-8AFBA418BB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" y="2615"/>
                <a:ext cx="2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/>
                  <a:t>A</a:t>
                </a:r>
              </a:p>
            </p:txBody>
          </p:sp>
          <p:sp>
            <p:nvSpPr>
              <p:cNvPr id="39" name="Text Box 30">
                <a:extLst>
                  <a:ext uri="{FF2B5EF4-FFF2-40B4-BE49-F238E27FC236}">
                    <a16:creationId xmlns:a16="http://schemas.microsoft.com/office/drawing/2014/main" xmlns="" id="{C592D389-7F0F-4A5C-A11D-77E2F3EC3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6" y="2644"/>
                <a:ext cx="2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/>
                  <a:t>B</a:t>
                </a:r>
              </a:p>
            </p:txBody>
          </p:sp>
          <p:sp>
            <p:nvSpPr>
              <p:cNvPr id="40" name="Text Box 31">
                <a:extLst>
                  <a:ext uri="{FF2B5EF4-FFF2-40B4-BE49-F238E27FC236}">
                    <a16:creationId xmlns:a16="http://schemas.microsoft.com/office/drawing/2014/main" xmlns="" id="{844C9DE3-DE94-4EB7-8927-700C4CE6B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" y="3604"/>
                <a:ext cx="2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41" name="Text Box 32">
                <a:extLst>
                  <a:ext uri="{FF2B5EF4-FFF2-40B4-BE49-F238E27FC236}">
                    <a16:creationId xmlns:a16="http://schemas.microsoft.com/office/drawing/2014/main" xmlns="" id="{7F27F976-62A6-4DEF-B4C8-5FCCE3990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8" y="3605"/>
                <a:ext cx="2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/>
                  <a:t>C</a:t>
                </a:r>
              </a:p>
            </p:txBody>
          </p:sp>
        </p:grpSp>
        <p:sp>
          <p:nvSpPr>
            <p:cNvPr id="23" name="Line 33">
              <a:extLst>
                <a:ext uri="{FF2B5EF4-FFF2-40B4-BE49-F238E27FC236}">
                  <a16:creationId xmlns:a16="http://schemas.microsoft.com/office/drawing/2014/main" xmlns="" id="{416CB1B7-A2B3-4425-B8FD-65DBAF248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8" y="1081"/>
              <a:ext cx="339" cy="7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xmlns="" id="{7ADC1F5D-3B68-4EB9-B45E-4D5F0FB3E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1288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E  </a:t>
              </a:r>
              <a:r>
                <a:rPr lang="en-US" altLang="en-US" sz="2000" b="1">
                  <a:latin typeface=".VnBodoniH" panose="020B7200000000000000" pitchFamily="34" charset="0"/>
                </a:rPr>
                <a:t>.</a:t>
              </a:r>
            </a:p>
          </p:txBody>
        </p:sp>
        <p:sp>
          <p:nvSpPr>
            <p:cNvPr id="25" name="Line 35">
              <a:extLst>
                <a:ext uri="{FF2B5EF4-FFF2-40B4-BE49-F238E27FC236}">
                  <a16:creationId xmlns:a16="http://schemas.microsoft.com/office/drawing/2014/main" xmlns="" id="{1E0A52DB-8A74-461D-BC83-B688CD8BA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0" y="1226"/>
              <a:ext cx="101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xmlns="" id="{F33D4F0B-AF94-4FE3-B836-CB2A4141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2" y="1618"/>
              <a:ext cx="101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7">
              <a:extLst>
                <a:ext uri="{FF2B5EF4-FFF2-40B4-BE49-F238E27FC236}">
                  <a16:creationId xmlns:a16="http://schemas.microsoft.com/office/drawing/2014/main" xmlns="" id="{8DE103A4-BC05-436B-B427-1E4AC84D9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6" y="1446"/>
              <a:ext cx="149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38">
              <a:extLst>
                <a:ext uri="{FF2B5EF4-FFF2-40B4-BE49-F238E27FC236}">
                  <a16:creationId xmlns:a16="http://schemas.microsoft.com/office/drawing/2014/main" xmlns="" id="{B2E233D4-2AC2-401D-974E-9084DF2BF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9" y="1221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F</a:t>
              </a:r>
            </a:p>
          </p:txBody>
        </p:sp>
        <p:sp>
          <p:nvSpPr>
            <p:cNvPr id="29" name="Line 39">
              <a:extLst>
                <a:ext uri="{FF2B5EF4-FFF2-40B4-BE49-F238E27FC236}">
                  <a16:creationId xmlns:a16="http://schemas.microsoft.com/office/drawing/2014/main" xmlns="" id="{8391ADB3-BE20-4C7D-B67D-7A1F17023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" y="1082"/>
              <a:ext cx="830" cy="7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0">
              <a:extLst>
                <a:ext uri="{FF2B5EF4-FFF2-40B4-BE49-F238E27FC236}">
                  <a16:creationId xmlns:a16="http://schemas.microsoft.com/office/drawing/2014/main" xmlns="" id="{F9430A54-CF5A-4222-9BB9-7E6FEE43A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5" y="1178"/>
              <a:ext cx="102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1">
              <a:extLst>
                <a:ext uri="{FF2B5EF4-FFF2-40B4-BE49-F238E27FC236}">
                  <a16:creationId xmlns:a16="http://schemas.microsoft.com/office/drawing/2014/main" xmlns="" id="{E18C6E59-C7BB-4C65-8817-F72D3595D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7" y="1210"/>
              <a:ext cx="102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2">
              <a:extLst>
                <a:ext uri="{FF2B5EF4-FFF2-40B4-BE49-F238E27FC236}">
                  <a16:creationId xmlns:a16="http://schemas.microsoft.com/office/drawing/2014/main" xmlns="" id="{0E56D597-007B-47C0-BCF2-508033E3B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4" y="1563"/>
              <a:ext cx="102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3">
              <a:extLst>
                <a:ext uri="{FF2B5EF4-FFF2-40B4-BE49-F238E27FC236}">
                  <a16:creationId xmlns:a16="http://schemas.microsoft.com/office/drawing/2014/main" xmlns="" id="{977EE1A4-363E-4137-A2F4-9C4836135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2" y="1532"/>
              <a:ext cx="102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Line 46">
            <a:extLst>
              <a:ext uri="{FF2B5EF4-FFF2-40B4-BE49-F238E27FC236}">
                <a16:creationId xmlns:a16="http://schemas.microsoft.com/office/drawing/2014/main" xmlns="" id="{9B97B66D-5119-43F3-99A3-850ED1606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4552" y="5932488"/>
            <a:ext cx="2390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7">
            <a:extLst>
              <a:ext uri="{FF2B5EF4-FFF2-40B4-BE49-F238E27FC236}">
                <a16:creationId xmlns:a16="http://schemas.microsoft.com/office/drawing/2014/main" xmlns="" id="{9D60BBC3-2025-45F3-AE5B-DADC0C12C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9502" y="5434013"/>
            <a:ext cx="177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8">
            <a:extLst>
              <a:ext uri="{FF2B5EF4-FFF2-40B4-BE49-F238E27FC236}">
                <a16:creationId xmlns:a16="http://schemas.microsoft.com/office/drawing/2014/main" xmlns="" id="{0532F176-86D5-439F-AF70-6E1321F2C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5689" y="5427663"/>
            <a:ext cx="17938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9">
            <a:extLst>
              <a:ext uri="{FF2B5EF4-FFF2-40B4-BE49-F238E27FC236}">
                <a16:creationId xmlns:a16="http://schemas.microsoft.com/office/drawing/2014/main" xmlns="" id="{895AE255-5294-425E-923B-D860D1B0E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677" y="5106988"/>
            <a:ext cx="2159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0">
            <a:extLst>
              <a:ext uri="{FF2B5EF4-FFF2-40B4-BE49-F238E27FC236}">
                <a16:creationId xmlns:a16="http://schemas.microsoft.com/office/drawing/2014/main" xmlns="" id="{32B102B4-BF56-427D-9CC7-3FB2BB7A4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4077" y="5626100"/>
            <a:ext cx="2159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1">
            <a:extLst>
              <a:ext uri="{FF2B5EF4-FFF2-40B4-BE49-F238E27FC236}">
                <a16:creationId xmlns:a16="http://schemas.microsoft.com/office/drawing/2014/main" xmlns="" id="{B3BE382F-03A3-4629-BD4D-793668D457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3814" y="5087938"/>
            <a:ext cx="1746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2">
            <a:extLst>
              <a:ext uri="{FF2B5EF4-FFF2-40B4-BE49-F238E27FC236}">
                <a16:creationId xmlns:a16="http://schemas.microsoft.com/office/drawing/2014/main" xmlns="" id="{6E20CF8A-0BEF-4E85-A1A3-8B4D57555E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94614" y="5138738"/>
            <a:ext cx="1746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3">
            <a:extLst>
              <a:ext uri="{FF2B5EF4-FFF2-40B4-BE49-F238E27FC236}">
                <a16:creationId xmlns:a16="http://schemas.microsoft.com/office/drawing/2014/main" xmlns="" id="{CA331A5E-6DA8-4382-9DC1-4E51958A14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6239" y="5586413"/>
            <a:ext cx="1746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4">
            <a:extLst>
              <a:ext uri="{FF2B5EF4-FFF2-40B4-BE49-F238E27FC236}">
                <a16:creationId xmlns:a16="http://schemas.microsoft.com/office/drawing/2014/main" xmlns="" id="{E4C0958B-8999-41F7-B1D6-134001DCD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47039" y="5637213"/>
            <a:ext cx="1746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55">
            <a:extLst>
              <a:ext uri="{FF2B5EF4-FFF2-40B4-BE49-F238E27FC236}">
                <a16:creationId xmlns:a16="http://schemas.microsoft.com/office/drawing/2014/main" xmlns="" id="{C67691C9-9F40-4779-9CD0-6BEFE05C9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77" y="3626920"/>
            <a:ext cx="2174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/>
              <a:t>EF// AB, EF// CD</a:t>
            </a:r>
          </a:p>
        </p:txBody>
      </p:sp>
      <p:sp>
        <p:nvSpPr>
          <p:cNvPr id="53" name="Text Box 56">
            <a:extLst>
              <a:ext uri="{FF2B5EF4-FFF2-40B4-BE49-F238E27FC236}">
                <a16:creationId xmlns:a16="http://schemas.microsoft.com/office/drawing/2014/main" xmlns="" id="{413412F9-1B3C-4190-B51C-80606784C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457" y="3606522"/>
            <a:ext cx="658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và</a:t>
            </a:r>
          </a:p>
        </p:txBody>
      </p:sp>
      <p:graphicFrame>
        <p:nvGraphicFramePr>
          <p:cNvPr id="54" name="Object 57">
            <a:extLst>
              <a:ext uri="{FF2B5EF4-FFF2-40B4-BE49-F238E27FC236}">
                <a16:creationId xmlns:a16="http://schemas.microsoft.com/office/drawing/2014/main" xmlns="" id="{EF318F5F-29EC-40F0-8B3A-FE7031A080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7402" y="3504691"/>
          <a:ext cx="1663700" cy="667259"/>
        </p:xfrm>
        <a:graphic>
          <a:graphicData uri="http://schemas.openxmlformats.org/presentationml/2006/ole">
            <p:oleObj spid="_x0000_s5125" name="Equation" r:id="rId3" imgW="914400" imgH="393700" progId="Equation.DSMT4">
              <p:embed/>
            </p:oleObj>
          </a:graphicData>
        </a:graphic>
      </p:graphicFrame>
      <p:sp>
        <p:nvSpPr>
          <p:cNvPr id="60" name="Rectangle 52">
            <a:extLst>
              <a:ext uri="{FF2B5EF4-FFF2-40B4-BE49-F238E27FC236}">
                <a16:creationId xmlns:a16="http://schemas.microsoft.com/office/drawing/2014/main" xmlns="" id="{E2045A01-1F9E-4254-A63A-C874158A5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3923"/>
            <a:ext cx="485581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9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7" presetClass="emph" presetSubtype="1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7" presetClass="emph" presetSubtype="1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4.375E-6 -0.123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12384 L -4.375E-6 0.11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10996 L -4.375E-6 -0.0020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1336 -0.1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208 L 0.02566 -0.0715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7174 -0.0722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43" grpId="0" animBg="1"/>
      <p:bldP spid="44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xmlns="" id="{85995EEE-AFB4-4C52-8D75-9A162C1F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346" y="1306594"/>
            <a:ext cx="9498854" cy="424733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xmlns="" id="{51BF7724-75AD-4F6E-8441-74AF6481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57" y="1280546"/>
            <a:ext cx="156966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B99DD24-6AAC-4E30-83C8-ED39B44B2C76}"/>
              </a:ext>
            </a:extLst>
          </p:cNvPr>
          <p:cNvSpPr txBox="1"/>
          <p:nvPr/>
        </p:nvSpPr>
        <p:spPr>
          <a:xfrm>
            <a:off x="565899" y="1907959"/>
            <a:ext cx="449580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GT  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thang ABCD (AB // CD)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AE = DE; BF = CF</a:t>
            </a:r>
          </a:p>
          <a:p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graphicFrame>
        <p:nvGraphicFramePr>
          <p:cNvPr id="68" name="Object 1">
            <a:extLst>
              <a:ext uri="{FF2B5EF4-FFF2-40B4-BE49-F238E27FC236}">
                <a16:creationId xmlns:a16="http://schemas.microsoft.com/office/drawing/2014/main" xmlns="" id="{59D46144-3B88-419C-A9FD-96F8ADD40B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1699" y="2746159"/>
          <a:ext cx="1752600" cy="1051560"/>
        </p:xfrm>
        <a:graphic>
          <a:graphicData uri="http://schemas.openxmlformats.org/presentationml/2006/ole">
            <p:oleObj spid="_x0000_s6155" name="Equation" r:id="rId3" imgW="24384000" imgH="14630400" progId="Equation.DSMT4">
              <p:embed/>
            </p:oleObj>
          </a:graphicData>
        </a:graphic>
      </p:graphicFrame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7B85E65-47FC-448F-BA59-D890F1859725}"/>
              </a:ext>
            </a:extLst>
          </p:cNvPr>
          <p:cNvCxnSpPr/>
          <p:nvPr/>
        </p:nvCxnSpPr>
        <p:spPr>
          <a:xfrm rot="5400000">
            <a:off x="299199" y="2784259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0C168D29-9F6B-4E8C-A4C0-CDF4F9BB3512}"/>
              </a:ext>
            </a:extLst>
          </p:cNvPr>
          <p:cNvCxnSpPr/>
          <p:nvPr/>
        </p:nvCxnSpPr>
        <p:spPr>
          <a:xfrm rot="10800000" flipH="1">
            <a:off x="565899" y="2669959"/>
            <a:ext cx="4343400" cy="3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52">
            <a:extLst>
              <a:ext uri="{FF2B5EF4-FFF2-40B4-BE49-F238E27FC236}">
                <a16:creationId xmlns:a16="http://schemas.microsoft.com/office/drawing/2014/main" xmlns="" id="{B5FAB70E-1A5A-4B30-B80F-D3E911BF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791457"/>
            <a:ext cx="485581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xmlns="" id="{128F28B2-0EB6-4EBC-AE5B-4FD2148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521" y="1811291"/>
            <a:ext cx="2809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35">
            <a:extLst>
              <a:ext uri="{FF2B5EF4-FFF2-40B4-BE49-F238E27FC236}">
                <a16:creationId xmlns:a16="http://schemas.microsoft.com/office/drawing/2014/main" xmlns="" id="{A00B3472-F6A2-48DD-9585-D7FCB01CE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5046" y="3246391"/>
            <a:ext cx="1435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6">
            <a:extLst>
              <a:ext uri="{FF2B5EF4-FFF2-40B4-BE49-F238E27FC236}">
                <a16:creationId xmlns:a16="http://schemas.microsoft.com/office/drawing/2014/main" xmlns="" id="{3DFB426A-09C1-4A58-BF52-92F4E2E62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608" y="2098628"/>
            <a:ext cx="3157538" cy="1147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37">
            <a:extLst>
              <a:ext uri="{FF2B5EF4-FFF2-40B4-BE49-F238E27FC236}">
                <a16:creationId xmlns:a16="http://schemas.microsoft.com/office/drawing/2014/main" xmlns="" id="{84166693-53BA-4C85-B83D-69FF2E881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7896" y="3240041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52" name="Text Box 39">
            <a:extLst>
              <a:ext uri="{FF2B5EF4-FFF2-40B4-BE49-F238E27FC236}">
                <a16:creationId xmlns:a16="http://schemas.microsoft.com/office/drawing/2014/main" xmlns="" id="{6D4F289D-7080-42B8-A3B6-08DA5E32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683" y="2330403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1</a:t>
            </a: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xmlns="" id="{5A0368EA-646C-4F97-970C-226338C4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971" y="2689178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2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xmlns="" id="{5A2FC969-4F88-4151-96D6-D4B315C3A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246" y="2984453"/>
            <a:ext cx="503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/>
              <a:t>1</a:t>
            </a:r>
          </a:p>
        </p:txBody>
      </p:sp>
      <p:pic>
        <p:nvPicPr>
          <p:cNvPr id="76" name="Picture 42">
            <a:extLst>
              <a:ext uri="{FF2B5EF4-FFF2-40B4-BE49-F238E27FC236}">
                <a16:creationId xmlns:a16="http://schemas.microsoft.com/office/drawing/2014/main" xmlns="" id="{55DBB55D-6C4A-41F6-A3C9-41376E8F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0283" y="1806528"/>
            <a:ext cx="408463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" name="Object 1">
            <a:extLst>
              <a:ext uri="{FF2B5EF4-FFF2-40B4-BE49-F238E27FC236}">
                <a16:creationId xmlns:a16="http://schemas.microsoft.com/office/drawing/2014/main" xmlns="" id="{F98B62A4-487E-4D76-B37F-51D67CCFDC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5662" y="3652403"/>
          <a:ext cx="1665287" cy="307975"/>
        </p:xfrm>
        <a:graphic>
          <a:graphicData uri="http://schemas.openxmlformats.org/presentationml/2006/ole">
            <p:oleObj spid="_x0000_s6156" name="Equation" r:id="rId6" imgW="965160" imgH="177480" progId="Equation.DSMT4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71BF539-4D1A-40DC-AC71-BABE038DE957}"/>
                  </a:ext>
                </a:extLst>
              </p:cNvPr>
              <p:cNvSpPr txBox="1"/>
              <p:nvPr/>
            </p:nvSpPr>
            <p:spPr>
              <a:xfrm>
                <a:off x="1077736" y="4234306"/>
                <a:ext cx="3683604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EF </a:t>
                </a:r>
                <a:r>
                  <a:rPr lang="en-US" sz="2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trunh</a:t>
                </a:r>
                <a:r>
                  <a:rPr lang="en-US" sz="2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sz="22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𝐴𝐷𝐾</m:t>
                    </m:r>
                  </m:oMath>
                </a14:m>
                <a:endParaRPr lang="en-US" sz="22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1BF539-4D1A-40DC-AC71-BABE038DE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36" y="4234306"/>
                <a:ext cx="3683604" cy="430887"/>
              </a:xfrm>
              <a:prstGeom prst="rect">
                <a:avLst/>
              </a:prstGeom>
              <a:blipFill>
                <a:blip r:embed="rId7"/>
                <a:stretch>
                  <a:fillRect l="-2152" t="-10000" b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 Box 51">
            <a:extLst>
              <a:ext uri="{FF2B5EF4-FFF2-40B4-BE49-F238E27FC236}">
                <a16:creationId xmlns:a16="http://schemas.microsoft.com/office/drawing/2014/main" xmlns="" id="{6B3DA5AF-EA96-4E7C-9805-F14BCAAF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219" y="4882161"/>
            <a:ext cx="11336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AF = KF</a:t>
            </a:r>
            <a:endParaRPr lang="vi-VN" altLang="en-US" dirty="0">
              <a:solidFill>
                <a:srgbClr val="7030A0"/>
              </a:solidFill>
              <a:sym typeface="Symbol" panose="05050102010706020507" pitchFamily="18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C264C17-7094-4FBA-8407-DC18459C1404}"/>
              </a:ext>
            </a:extLst>
          </p:cNvPr>
          <p:cNvGrpSpPr/>
          <p:nvPr/>
        </p:nvGrpSpPr>
        <p:grpSpPr>
          <a:xfrm>
            <a:off x="1527319" y="5358772"/>
            <a:ext cx="2287449" cy="368557"/>
            <a:chOff x="1251699" y="5346876"/>
            <a:chExt cx="2287449" cy="368557"/>
          </a:xfrm>
        </p:grpSpPr>
        <p:sp>
          <p:nvSpPr>
            <p:cNvPr id="82" name="Text Box 25">
              <a:extLst>
                <a:ext uri="{FF2B5EF4-FFF2-40B4-BE49-F238E27FC236}">
                  <a16:creationId xmlns:a16="http://schemas.microsoft.com/office/drawing/2014/main" xmlns="" id="{26817CC3-143E-4BD7-B1F3-60A018524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699" y="5378883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>
                  <a:sym typeface="Wingdings 3" panose="05040102010807070707" pitchFamily="18" charset="2"/>
                </a:rPr>
                <a:t>AFB</a:t>
              </a:r>
              <a:r>
                <a:rPr lang="en-US" altLang="en-US" sz="1600" dirty="0"/>
                <a:t>= </a:t>
              </a:r>
              <a:r>
                <a:rPr lang="en-US" altLang="en-US" sz="1600" dirty="0">
                  <a:sym typeface="Wingdings 3" panose="05040102010807070707" pitchFamily="18" charset="2"/>
                </a:rPr>
                <a:t>KFC </a:t>
              </a:r>
              <a:r>
                <a:rPr lang="en-US" altLang="en-US" sz="1600" dirty="0"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xmlns="" id="{459D17A0-2F4C-4723-B1BD-2A03101E5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948" y="5346876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dirty="0"/>
                <a:t>(</a:t>
              </a:r>
              <a:r>
                <a:rPr lang="en-US" altLang="en-US" sz="1600" dirty="0" err="1"/>
                <a:t>g.c.g</a:t>
              </a:r>
              <a:r>
                <a:rPr lang="en-US" altLang="en-US" sz="1600" dirty="0"/>
                <a:t>)</a:t>
              </a:r>
            </a:p>
          </p:txBody>
        </p:sp>
      </p:grpSp>
      <p:sp>
        <p:nvSpPr>
          <p:cNvPr id="86" name="Text Box 38">
            <a:extLst>
              <a:ext uri="{FF2B5EF4-FFF2-40B4-BE49-F238E27FC236}">
                <a16:creationId xmlns:a16="http://schemas.microsoft.com/office/drawing/2014/main" xmlns="" id="{0FE95D07-A60B-443E-84DB-C22E25F4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957" y="5934536"/>
            <a:ext cx="604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/>
              <a:t>(</a:t>
            </a:r>
            <a:r>
              <a:rPr lang="en-US" altLang="en-US" b="0" dirty="0" err="1"/>
              <a:t>gt</a:t>
            </a:r>
            <a:r>
              <a:rPr lang="en-US" altLang="en-US" b="0" dirty="0"/>
              <a:t>)</a:t>
            </a:r>
          </a:p>
        </p:txBody>
      </p:sp>
      <p:sp>
        <p:nvSpPr>
          <p:cNvPr id="87" name="Text Box 48">
            <a:extLst>
              <a:ext uri="{FF2B5EF4-FFF2-40B4-BE49-F238E27FC236}">
                <a16:creationId xmlns:a16="http://schemas.microsoft.com/office/drawing/2014/main" xmlns="" id="{F3E844DA-71CE-402D-9F04-A13885AC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781" y="5957199"/>
            <a:ext cx="957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ym typeface="Wingdings 3" panose="05040102010807070707" pitchFamily="18" charset="2"/>
              </a:rPr>
              <a:t>BF = FC</a:t>
            </a:r>
            <a:endParaRPr lang="vi-VN" altLang="en-US" dirty="0"/>
          </a:p>
        </p:txBody>
      </p:sp>
      <p:sp>
        <p:nvSpPr>
          <p:cNvPr id="88" name="Text Box 50">
            <a:extLst>
              <a:ext uri="{FF2B5EF4-FFF2-40B4-BE49-F238E27FC236}">
                <a16:creationId xmlns:a16="http://schemas.microsoft.com/office/drawing/2014/main" xmlns="" id="{FA0E9E4F-485E-46E6-86DE-C90220A8A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343" y="5974717"/>
            <a:ext cx="1485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ym typeface="Wingdings 3" panose="05040102010807070707" pitchFamily="18" charset="2"/>
              </a:rPr>
              <a:t>(</a:t>
            </a:r>
            <a:r>
              <a:rPr lang="en-US" altLang="en-US" sz="1600" dirty="0" err="1">
                <a:sym typeface="Wingdings 3" panose="05040102010807070707" pitchFamily="18" charset="2"/>
              </a:rPr>
              <a:t>slt</a:t>
            </a:r>
            <a:r>
              <a:rPr lang="en-US" altLang="en-US" sz="1600" dirty="0">
                <a:sym typeface="Wingdings 3" panose="05040102010807070707" pitchFamily="18" charset="2"/>
              </a:rPr>
              <a:t>, AB // DK)</a:t>
            </a:r>
            <a:endParaRPr lang="vi-VN" altLang="en-US" dirty="0"/>
          </a:p>
        </p:txBody>
      </p:sp>
      <p:graphicFrame>
        <p:nvGraphicFramePr>
          <p:cNvPr id="93" name="Object 1">
            <a:extLst>
              <a:ext uri="{FF2B5EF4-FFF2-40B4-BE49-F238E27FC236}">
                <a16:creationId xmlns:a16="http://schemas.microsoft.com/office/drawing/2014/main" xmlns="" id="{8C137AEA-0258-42D9-B5DA-9C1342A45F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8777" y="5906628"/>
          <a:ext cx="1752600" cy="679450"/>
        </p:xfrm>
        <a:graphic>
          <a:graphicData uri="http://schemas.openxmlformats.org/presentationml/2006/ole">
            <p:oleObj spid="_x0000_s6157" name="Equation" r:id="rId8" imgW="1015920" imgH="393480" progId="Equation.DSMT4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328CDDA-125B-4077-8357-8DECE3951B78}"/>
                  </a:ext>
                </a:extLst>
              </p:cNvPr>
              <p:cNvSpPr txBox="1"/>
              <p:nvPr/>
            </p:nvSpPr>
            <p:spPr>
              <a:xfrm>
                <a:off x="6151697" y="4130339"/>
                <a:ext cx="1315167" cy="5713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EF=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𝐷𝐾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28CDDA-125B-4077-8357-8DECE395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697" y="4130339"/>
                <a:ext cx="1315167" cy="571310"/>
              </a:xfrm>
              <a:prstGeom prst="rect">
                <a:avLst/>
              </a:prstGeom>
              <a:blipFill>
                <a:blip r:embed="rId9"/>
                <a:stretch>
                  <a:fillRect l="-6019" b="-86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A19F84C-CFC6-4580-86C6-678D3B59F61C}"/>
              </a:ext>
            </a:extLst>
          </p:cNvPr>
          <p:cNvSpPr txBox="1"/>
          <p:nvPr/>
        </p:nvSpPr>
        <p:spPr>
          <a:xfrm>
            <a:off x="5855446" y="5203411"/>
            <a:ext cx="213504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DK = KC+CD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30466482-B66B-434A-834E-463153758531}"/>
              </a:ext>
            </a:extLst>
          </p:cNvPr>
          <p:cNvSpPr txBox="1"/>
          <p:nvPr/>
        </p:nvSpPr>
        <p:spPr>
          <a:xfrm>
            <a:off x="7594668" y="5203411"/>
            <a:ext cx="169201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=AB + CD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74D5708-05F6-41F8-AA14-96859EDFE3A9}"/>
              </a:ext>
            </a:extLst>
          </p:cNvPr>
          <p:cNvCxnSpPr>
            <a:cxnSpLocks/>
          </p:cNvCxnSpPr>
          <p:nvPr/>
        </p:nvCxnSpPr>
        <p:spPr>
          <a:xfrm flipH="1">
            <a:off x="3462095" y="3960378"/>
            <a:ext cx="468907" cy="33992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DBA9ED67-0663-4493-A355-0F660D43976D}"/>
              </a:ext>
            </a:extLst>
          </p:cNvPr>
          <p:cNvCxnSpPr>
            <a:cxnSpLocks/>
          </p:cNvCxnSpPr>
          <p:nvPr/>
        </p:nvCxnSpPr>
        <p:spPr>
          <a:xfrm>
            <a:off x="4761340" y="4449749"/>
            <a:ext cx="133466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FA340374-CCF8-401E-98F8-6F747B9DD151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6922971" y="4730588"/>
            <a:ext cx="8126" cy="47282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C20EEC29-56F7-4A6F-8669-4291ABBFE7B5}"/>
              </a:ext>
            </a:extLst>
          </p:cNvPr>
          <p:cNvCxnSpPr>
            <a:cxnSpLocks/>
          </p:cNvCxnSpPr>
          <p:nvPr/>
        </p:nvCxnSpPr>
        <p:spPr>
          <a:xfrm flipH="1">
            <a:off x="7702901" y="5581045"/>
            <a:ext cx="8126" cy="47282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378A390B-B2BC-4775-98EB-6CB7834EC9CA}"/>
              </a:ext>
            </a:extLst>
          </p:cNvPr>
          <p:cNvCxnSpPr>
            <a:cxnSpLocks/>
          </p:cNvCxnSpPr>
          <p:nvPr/>
        </p:nvCxnSpPr>
        <p:spPr>
          <a:xfrm>
            <a:off x="2676870" y="4600051"/>
            <a:ext cx="0" cy="31967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907EFC8D-B7E5-414D-886D-6B00439FBBA4}"/>
              </a:ext>
            </a:extLst>
          </p:cNvPr>
          <p:cNvCxnSpPr>
            <a:cxnSpLocks/>
          </p:cNvCxnSpPr>
          <p:nvPr/>
        </p:nvCxnSpPr>
        <p:spPr>
          <a:xfrm>
            <a:off x="2671044" y="5118144"/>
            <a:ext cx="0" cy="31967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29268FCC-0905-4A8F-8CC9-F899A1C9FB4B}"/>
              </a:ext>
            </a:extLst>
          </p:cNvPr>
          <p:cNvCxnSpPr>
            <a:cxnSpLocks/>
          </p:cNvCxnSpPr>
          <p:nvPr/>
        </p:nvCxnSpPr>
        <p:spPr>
          <a:xfrm>
            <a:off x="2571342" y="5655043"/>
            <a:ext cx="0" cy="31967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xmlns="" id="{80CC99D2-3667-464E-A0E2-5445400AB2F9}"/>
              </a:ext>
            </a:extLst>
          </p:cNvPr>
          <p:cNvCxnSpPr>
            <a:cxnSpLocks/>
          </p:cNvCxnSpPr>
          <p:nvPr/>
        </p:nvCxnSpPr>
        <p:spPr>
          <a:xfrm flipH="1">
            <a:off x="1331526" y="5681739"/>
            <a:ext cx="1226983" cy="26483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EF43909F-39A6-49CF-868E-2C47BEFCA049}"/>
              </a:ext>
            </a:extLst>
          </p:cNvPr>
          <p:cNvCxnSpPr>
            <a:cxnSpLocks/>
          </p:cNvCxnSpPr>
          <p:nvPr/>
        </p:nvCxnSpPr>
        <p:spPr>
          <a:xfrm>
            <a:off x="2595963" y="5695322"/>
            <a:ext cx="761209" cy="25551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D46D93-1AC6-4E4E-B746-AF029448BDBF}"/>
                  </a:ext>
                </a:extLst>
              </p:cNvPr>
              <p:cNvSpPr txBox="1"/>
              <p:nvPr/>
            </p:nvSpPr>
            <p:spPr>
              <a:xfrm>
                <a:off x="365057" y="5974717"/>
                <a:ext cx="1579961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D46D93-1AC6-4E4E-B746-AF029448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57" y="5974717"/>
                <a:ext cx="1579961" cy="376770"/>
              </a:xfrm>
              <a:prstGeom prst="rect">
                <a:avLst/>
              </a:prstGeom>
              <a:blipFill>
                <a:blip r:embed="rId10"/>
                <a:stretch>
                  <a:fillRect t="-1613" r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7A587AB-B101-4CA2-9B95-EF91E45F66CF}"/>
                  </a:ext>
                </a:extLst>
              </p:cNvPr>
              <p:cNvSpPr txBox="1"/>
              <p:nvPr/>
            </p:nvSpPr>
            <p:spPr>
              <a:xfrm>
                <a:off x="2787956" y="5974717"/>
                <a:ext cx="1579961" cy="37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𝐴𝐵𝐹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A587AB-B101-4CA2-9B95-EF91E45F6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956" y="5974717"/>
                <a:ext cx="1579961" cy="378630"/>
              </a:xfrm>
              <a:prstGeom prst="rect">
                <a:avLst/>
              </a:prstGeom>
              <a:blipFill>
                <a:blip r:embed="rId11"/>
                <a:stretch>
                  <a:fillRect t="-1613" r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88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  <p:bldP spid="52" grpId="0" autoUpdateAnimBg="0"/>
      <p:bldP spid="53" grpId="0" autoUpdateAnimBg="0"/>
      <p:bldP spid="54" grpId="0" autoUpdateAnimBg="0"/>
      <p:bldP spid="80" grpId="0" animBg="1"/>
      <p:bldP spid="81" grpId="0"/>
      <p:bldP spid="86" grpId="0" autoUpdateAnimBg="0"/>
      <p:bldP spid="87" grpId="0"/>
      <p:bldP spid="88" grpId="0"/>
      <p:bldP spid="94" grpId="0" animBg="1"/>
      <p:bldP spid="95" grpId="0"/>
      <p:bldP spid="96" grpId="0"/>
      <p:bldP spid="3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F47149-91E2-49FC-8C0B-AA4EF68F3E9A}"/>
              </a:ext>
            </a:extLst>
          </p:cNvPr>
          <p:cNvSpPr txBox="1"/>
          <p:nvPr/>
        </p:nvSpPr>
        <p:spPr>
          <a:xfrm>
            <a:off x="365057" y="1454346"/>
            <a:ext cx="3788602" cy="5799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?5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8B953C-A908-4D5B-91B9-45A4694A6414}"/>
              </a:ext>
            </a:extLst>
          </p:cNvPr>
          <p:cNvSpPr txBox="1"/>
          <p:nvPr/>
        </p:nvSpPr>
        <p:spPr>
          <a:xfrm>
            <a:off x="456803" y="2036014"/>
            <a:ext cx="8077200" cy="57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AD // BE // CH  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DH) (1)</a:t>
            </a:r>
          </a:p>
        </p:txBody>
      </p:sp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xmlns="" id="{EAF8BF47-3F09-4337-B5CC-6B1D9BB62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2555" y="4568005"/>
          <a:ext cx="2624137" cy="822325"/>
        </p:xfrm>
        <a:graphic>
          <a:graphicData uri="http://schemas.openxmlformats.org/presentationml/2006/ole">
            <p:oleObj spid="_x0000_s7179" name="Equation" r:id="rId3" imgW="1257120" imgH="393480" progId="Equation.DSMT4">
              <p:embed/>
            </p:oleObj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92856F6-BBF0-4206-A291-43EFAB3EE2F3}"/>
              </a:ext>
            </a:extLst>
          </p:cNvPr>
          <p:cNvGrpSpPr/>
          <p:nvPr/>
        </p:nvGrpSpPr>
        <p:grpSpPr>
          <a:xfrm>
            <a:off x="8361819" y="1676596"/>
            <a:ext cx="3306096" cy="2520950"/>
            <a:chOff x="5837904" y="1066800"/>
            <a:chExt cx="3306096" cy="2520950"/>
          </a:xfrm>
        </p:grpSpPr>
        <p:pic>
          <p:nvPicPr>
            <p:cNvPr id="10" name="Picture 3" descr="D:\NBINH\NH 16-17\Toan 8 PP\duong tb hinh thang\ANH 7.png">
              <a:extLst>
                <a:ext uri="{FF2B5EF4-FFF2-40B4-BE49-F238E27FC236}">
                  <a16:creationId xmlns:a16="http://schemas.microsoft.com/office/drawing/2014/main" xmlns="" id="{1152020E-FD01-42F8-AA04-01A273788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1066800"/>
              <a:ext cx="2374900" cy="2520950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B1AF7D8-D803-4CCA-BBA5-E68A0ADD0416}"/>
                </a:ext>
              </a:extLst>
            </p:cNvPr>
            <p:cNvSpPr txBox="1"/>
            <p:nvPr/>
          </p:nvSpPr>
          <p:spPr>
            <a:xfrm>
              <a:off x="5837904" y="2362200"/>
              <a:ext cx="9906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24 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11509E5-BB22-434C-8A5D-BD0D0A164BA6}"/>
                </a:ext>
              </a:extLst>
            </p:cNvPr>
            <p:cNvSpPr txBox="1"/>
            <p:nvPr/>
          </p:nvSpPr>
          <p:spPr>
            <a:xfrm>
              <a:off x="7514304" y="2209800"/>
              <a:ext cx="9144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32 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1283AC5-78E4-4D2A-81A8-D5BA1FD017ED}"/>
                </a:ext>
              </a:extLst>
            </p:cNvPr>
            <p:cNvSpPr txBox="1"/>
            <p:nvPr/>
          </p:nvSpPr>
          <p:spPr>
            <a:xfrm>
              <a:off x="8610600" y="2057400"/>
              <a:ext cx="5334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9FD0BA-7E1D-490B-8305-F3260B404E92}"/>
              </a:ext>
            </a:extLst>
          </p:cNvPr>
          <p:cNvSpPr txBox="1"/>
          <p:nvPr/>
        </p:nvSpPr>
        <p:spPr>
          <a:xfrm>
            <a:off x="627806" y="3999116"/>
            <a:ext cx="8077200" cy="57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thang ADHC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912D12A-EED0-47F8-ACD1-FBB7DD09096C}"/>
              </a:ext>
            </a:extLst>
          </p:cNvPr>
          <p:cNvSpPr txBox="1"/>
          <p:nvPr/>
        </p:nvSpPr>
        <p:spPr>
          <a:xfrm>
            <a:off x="738096" y="2526384"/>
            <a:ext cx="8077200" cy="57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ADHC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thang.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BD294D-8F65-48E9-8BCC-C49109C45F5E}"/>
              </a:ext>
            </a:extLst>
          </p:cNvPr>
          <p:cNvSpPr txBox="1"/>
          <p:nvPr/>
        </p:nvSpPr>
        <p:spPr>
          <a:xfrm>
            <a:off x="1019389" y="2971996"/>
            <a:ext cx="8077200" cy="57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BA = BC 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79B4D8-0F6E-4B11-9534-12A4060596BA}"/>
              </a:ext>
            </a:extLst>
          </p:cNvPr>
          <p:cNvSpPr txBox="1"/>
          <p:nvPr/>
        </p:nvSpPr>
        <p:spPr>
          <a:xfrm>
            <a:off x="706869" y="3439611"/>
            <a:ext cx="8077200" cy="57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ra ED = EH 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9" name="Object 1">
            <a:extLst>
              <a:ext uri="{FF2B5EF4-FFF2-40B4-BE49-F238E27FC236}">
                <a16:creationId xmlns:a16="http://schemas.microsoft.com/office/drawing/2014/main" xmlns="" id="{B4281D6D-0E60-420C-A84C-93AE902A3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2555" y="6101951"/>
          <a:ext cx="5486400" cy="371475"/>
        </p:xfrm>
        <a:graphic>
          <a:graphicData uri="http://schemas.openxmlformats.org/presentationml/2006/ole">
            <p:oleObj spid="_x0000_s7180" name="Equation" r:id="rId5" imgW="2628720" imgH="177480" progId="Equation.DSMT4">
              <p:embed/>
            </p:oleObj>
          </a:graphicData>
        </a:graphic>
      </p:graphicFrame>
      <p:graphicFrame>
        <p:nvGraphicFramePr>
          <p:cNvPr id="20" name="Object 1">
            <a:extLst>
              <a:ext uri="{FF2B5EF4-FFF2-40B4-BE49-F238E27FC236}">
                <a16:creationId xmlns:a16="http://schemas.microsoft.com/office/drawing/2014/main" xmlns="" id="{C99ECC53-BD24-4EBE-B89A-70E1DE30B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2555" y="5470806"/>
          <a:ext cx="2624138" cy="371475"/>
        </p:xfrm>
        <a:graphic>
          <a:graphicData uri="http://schemas.openxmlformats.org/presentationml/2006/ole">
            <p:oleObj spid="_x0000_s7181" name="Equation" r:id="rId6" imgW="1257120" imgH="177480" progId="Equation.DSMT4">
              <p:embed/>
            </p:oleObj>
          </a:graphicData>
        </a:graphic>
      </p:graphicFrame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BAA1A519-43E7-430F-9E8E-AF463C8C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75" y="865589"/>
            <a:ext cx="9507340" cy="43770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C521AD16-EE39-4F0D-9511-64171495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57" y="922695"/>
            <a:ext cx="1401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0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0097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00875" y="552869"/>
            <a:ext cx="5142725" cy="457200"/>
            <a:chOff x="152400" y="2209800"/>
            <a:chExt cx="5142725" cy="457200"/>
          </a:xfrm>
        </p:grpSpPr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152400" y="2209800"/>
              <a:ext cx="3124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en-US" sz="2400" b="1" u="sng" dirty="0" err="1"/>
                <a:t>Bài</a:t>
              </a:r>
              <a:r>
                <a:rPr lang="en-US" altLang="en-US" sz="2400" b="1" u="sng" dirty="0"/>
                <a:t> 20/79 SGK:</a:t>
              </a:r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2399525" y="2209800"/>
              <a:ext cx="2895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en-US" sz="2400" b="1" dirty="0" err="1"/>
                <a:t>Tìm</a:t>
              </a:r>
              <a:r>
                <a:rPr lang="en-US" altLang="en-US" sz="2400" b="1" dirty="0"/>
                <a:t> x </a:t>
              </a:r>
              <a:r>
                <a:rPr lang="en-US" altLang="en-US" sz="2400" b="1" dirty="0" err="1"/>
                <a:t>trên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hình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vẽ</a:t>
              </a:r>
              <a:r>
                <a:rPr lang="en-US" altLang="en-US" sz="2400" b="1" dirty="0"/>
                <a:t>: </a:t>
              </a:r>
            </a:p>
          </p:txBody>
        </p:sp>
      </p:grp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638800" y="3337545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/>
              <a:t>mà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góc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này</a:t>
            </a:r>
            <a:r>
              <a:rPr lang="en-US" altLang="en-US" sz="2400" b="1" dirty="0"/>
              <a:t> ở vị trí </a:t>
            </a:r>
            <a:r>
              <a:rPr lang="en-US" altLang="en-US" sz="2400" b="1" dirty="0" err="1"/>
              <a:t>đồng</a:t>
            </a:r>
            <a:r>
              <a:rPr lang="en-US" altLang="en-US" sz="2400" b="1" dirty="0"/>
              <a:t> vị </a:t>
            </a:r>
            <a:r>
              <a:rPr lang="en-US" altLang="en-US" sz="2400" b="1" dirty="0" err="1"/>
              <a:t>nên</a:t>
            </a:r>
            <a:r>
              <a:rPr lang="en-US" altLang="en-US" sz="2400" b="1" dirty="0"/>
              <a:t>: KI // BC</a:t>
            </a:r>
            <a:endParaRPr lang="en-US" altLang="en-US" sz="2400" b="1" dirty="0">
              <a:sym typeface="Symbol" pitchFamily="18" charset="2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5829300" y="434475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>
                <a:sym typeface="Symbol" pitchFamily="18" charset="2"/>
              </a:rPr>
              <a:t>Ta </a:t>
            </a:r>
            <a:r>
              <a:rPr lang="en-US" altLang="en-US" sz="2400" b="1" dirty="0" err="1">
                <a:sym typeface="Symbol" pitchFamily="18" charset="2"/>
              </a:rPr>
              <a:t>lại</a:t>
            </a:r>
            <a:r>
              <a:rPr lang="en-US" altLang="en-US" sz="2400" b="1" dirty="0">
                <a:sym typeface="Symbol" pitchFamily="18" charset="2"/>
              </a:rPr>
              <a:t> có: AK = KC 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5715000" y="5015089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 err="1">
                <a:sym typeface="Symbol" pitchFamily="18" charset="2"/>
              </a:rPr>
              <a:t>Nên</a:t>
            </a:r>
            <a:r>
              <a:rPr lang="en-US" altLang="en-US" sz="2400" b="1" dirty="0">
                <a:sym typeface="Symbol" pitchFamily="18" charset="2"/>
              </a:rPr>
              <a:t> AI = IB (</a:t>
            </a:r>
            <a:r>
              <a:rPr lang="en-US" altLang="en-US" sz="2400" b="1" dirty="0" err="1">
                <a:sym typeface="Symbol" pitchFamily="18" charset="2"/>
              </a:rPr>
              <a:t>định</a:t>
            </a:r>
            <a:r>
              <a:rPr lang="en-US" altLang="en-US" sz="2400" b="1" dirty="0">
                <a:sym typeface="Symbol" pitchFamily="18" charset="2"/>
              </a:rPr>
              <a:t> </a:t>
            </a:r>
            <a:r>
              <a:rPr lang="en-US" altLang="en-US" sz="2400" b="1" dirty="0" err="1">
                <a:sym typeface="Symbol" pitchFamily="18" charset="2"/>
              </a:rPr>
              <a:t>lý</a:t>
            </a:r>
            <a:r>
              <a:rPr lang="en-US" altLang="en-US" sz="2400" b="1" dirty="0">
                <a:sym typeface="Symbol" pitchFamily="18" charset="2"/>
              </a:rPr>
              <a:t> 1) 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5029200" y="5614866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ym typeface="Symbol" pitchFamily="18" charset="2"/>
              </a:rPr>
              <a:t>Vì IB = 10cm </a:t>
            </a:r>
            <a:r>
              <a:rPr lang="en-US" altLang="en-US" sz="2400" b="1" dirty="0" err="1">
                <a:sym typeface="Symbol" pitchFamily="18" charset="2"/>
              </a:rPr>
              <a:t>Vậy</a:t>
            </a:r>
            <a:r>
              <a:rPr lang="en-US" altLang="en-US" sz="2400" b="1" dirty="0">
                <a:sym typeface="Symbol" pitchFamily="18" charset="2"/>
              </a:rPr>
              <a:t> AI = 10cm hay x = 10cm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1810" t="3252" r="4072" b="5691"/>
          <a:stretch>
            <a:fillRect/>
          </a:stretch>
        </p:blipFill>
        <p:spPr bwMode="auto">
          <a:xfrm>
            <a:off x="609600" y="1295400"/>
            <a:ext cx="396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1BD75B-F19E-444D-B58F-6FB0CAF4C036}"/>
                  </a:ext>
                </a:extLst>
              </p:cNvPr>
              <p:cNvSpPr txBox="1"/>
              <p:nvPr/>
            </p:nvSpPr>
            <p:spPr>
              <a:xfrm>
                <a:off x="6248400" y="2077176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1BD75B-F19E-444D-B58F-6FB0CAF4C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077176"/>
                <a:ext cx="3352800" cy="523220"/>
              </a:xfrm>
              <a:prstGeom prst="rect">
                <a:avLst/>
              </a:prstGeom>
              <a:blipFill>
                <a:blip r:embed="rId3"/>
                <a:stretch>
                  <a:fillRect l="-3636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4D4E34-389B-4E7D-ACA2-0C81F34AEF17}"/>
                  </a:ext>
                </a:extLst>
              </p:cNvPr>
              <p:cNvSpPr txBox="1"/>
              <p:nvPr/>
            </p:nvSpPr>
            <p:spPr>
              <a:xfrm>
                <a:off x="6110991" y="2712315"/>
                <a:ext cx="3352800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𝐴𝐾𝐼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𝐴𝐶𝐵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4D4E34-389B-4E7D-ACA2-0C81F34AE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1" y="2712315"/>
                <a:ext cx="3352800" cy="537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6" grpId="0"/>
      <p:bldP spid="48147" grpId="0"/>
      <p:bldP spid="48149" grpId="0"/>
      <p:bldP spid="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4278" y="-20637"/>
            <a:ext cx="4992767" cy="592138"/>
            <a:chOff x="-1035" y="107"/>
            <a:chExt cx="6507" cy="373"/>
          </a:xfrm>
        </p:grpSpPr>
        <p:sp>
          <p:nvSpPr>
            <p:cNvPr id="7175" name="Rectangle 5"/>
            <p:cNvSpPr>
              <a:spLocks noChangeArrowheads="1"/>
            </p:cNvSpPr>
            <p:nvPr/>
          </p:nvSpPr>
          <p:spPr bwMode="auto">
            <a:xfrm>
              <a:off x="-1035" y="107"/>
              <a:ext cx="52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EE0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LẠI BÀI CŨ:</a:t>
              </a:r>
            </a:p>
          </p:txBody>
        </p:sp>
        <p:sp>
          <p:nvSpPr>
            <p:cNvPr id="7177" name="Line 7"/>
            <p:cNvSpPr>
              <a:spLocks noChangeShapeType="1"/>
            </p:cNvSpPr>
            <p:nvPr/>
          </p:nvSpPr>
          <p:spPr bwMode="auto">
            <a:xfrm>
              <a:off x="240" y="480"/>
              <a:ext cx="52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610851"/>
            <a:ext cx="85344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noAutofit/>
          </a:bodyPr>
          <a:lstStyle/>
          <a:p>
            <a:pPr indent="457200" algn="just" eaLnBrk="1" hangingPunct="1">
              <a:spcBef>
                <a:spcPts val="600"/>
              </a:spcBef>
            </a:pP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thang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 algn="just" eaLnBrk="1" hangingPunct="1">
              <a:spcBef>
                <a:spcPts val="600"/>
              </a:spcBef>
            </a:pP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thang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 eaLnBrk="1" hangingPunct="1">
              <a:spcBef>
                <a:spcPts val="600"/>
              </a:spcBef>
            </a:pP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thang </a:t>
            </a:r>
            <a:r>
              <a:rPr lang="en-US" alt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33400" y="3234087"/>
            <a:ext cx="11125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có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dirty="0">
              <a:solidFill>
                <a:srgbClr val="2B08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chất:Trong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chéo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4827" name="Text Box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31110" y="2450642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 LỜI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23545" y="5181600"/>
            <a:ext cx="10287000" cy="1384995"/>
          </a:xfrm>
          <a:prstGeom prst="rect">
            <a:avLst/>
          </a:prstGeom>
          <a:noFill/>
          <a:ln w="9525">
            <a:solidFill>
              <a:srgbClr val="2B08FC">
                <a:alpha val="93000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4320" algn="just"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274320" algn="just" eaLnBrk="1" hangingPunct="1">
              <a:spcBef>
                <a:spcPts val="0"/>
              </a:spcBef>
            </a:pP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có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4320" algn="just" eaLnBrk="1" hangingPunct="1">
              <a:spcBef>
                <a:spcPts val="0"/>
              </a:spcBef>
            </a:pP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có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chéo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00"/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1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7" grpId="0"/>
      <p:bldP spid="348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09927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có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chướng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có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khoảng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3200" b="1" i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-1"/>
            <a:ext cx="4572001" cy="39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3643" y="665259"/>
            <a:ext cx="5981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2B08FC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Đường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bình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của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tam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giác</a:t>
            </a:r>
            <a:endParaRPr lang="en-US" altLang="en-US" sz="2800" b="1" u="sng" dirty="0">
              <a:solidFill>
                <a:srgbClr val="2B08FC"/>
              </a:solidFill>
              <a:latin typeface="Times New Roman" pitchFamily="18" charset="0"/>
            </a:endParaRPr>
          </a:p>
        </p:txBody>
      </p:sp>
      <p:sp>
        <p:nvSpPr>
          <p:cNvPr id="35847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28600" y="1294980"/>
            <a:ext cx="1165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 algn="just"/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bất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 Qua D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đoán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vị trí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33400" y="3463417"/>
            <a:ext cx="906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DE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qua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điểm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1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cạnh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, </a:t>
            </a:r>
          </a:p>
          <a:p>
            <a:pPr algn="just" eaLnBrk="1" hangingPunct="1"/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DE song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song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với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cạnh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thư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́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hai</a:t>
            </a:r>
            <a:endParaRPr lang="en-US" altLang="en-US" sz="3200" dirty="0">
              <a:solidFill>
                <a:srgbClr val="2B08FC"/>
              </a:solidFill>
              <a:latin typeface="Times New Roman" pitchFamily="18" charset="0"/>
            </a:endParaRPr>
          </a:p>
          <a:p>
            <a:pPr algn="just" eaLnBrk="1" hangingPunct="1"/>
            <a:endParaRPr lang="en-US" altLang="en-US" sz="3200" dirty="0">
              <a:solidFill>
                <a:srgbClr val="2B08FC"/>
              </a:solidFill>
              <a:latin typeface="Times New Roman" pitchFamily="18" charset="0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533400" y="5760662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600" b="1" dirty="0">
                <a:solidFill>
                  <a:srgbClr val="2B08FC"/>
                </a:solidFill>
                <a:sym typeface="Symbol" pitchFamily="18" charset="2"/>
              </a:rPr>
              <a:t> 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DE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qua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điểm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cạnh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thứ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ba</a:t>
            </a:r>
            <a:endParaRPr lang="en-US" altLang="en-US" sz="3200" dirty="0">
              <a:solidFill>
                <a:srgbClr val="2B08FC"/>
              </a:solidFill>
              <a:latin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6310" t="14805" r="25399" b="33757"/>
          <a:stretch>
            <a:fillRect/>
          </a:stretch>
        </p:blipFill>
        <p:spPr bwMode="auto">
          <a:xfrm>
            <a:off x="6781800" y="3081068"/>
            <a:ext cx="3886200" cy="27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Chủ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đề</a:t>
            </a:r>
            <a:r>
              <a:rPr lang="en-US" sz="2400" b="1" dirty="0" smtClean="0"/>
              <a:t> 2</a:t>
            </a:r>
            <a:r>
              <a:rPr lang="en-US" sz="2400" b="1" dirty="0" smtClean="0"/>
              <a:t>:  </a:t>
            </a:r>
            <a:r>
              <a:rPr lang="en-US" sz="2400" b="1" dirty="0" smtClean="0"/>
              <a:t>ĐƯỜNG TRUNG BÌNH CỦA TAM </a:t>
            </a:r>
            <a:r>
              <a:rPr lang="en-US" sz="2400" b="1" dirty="0" smtClean="0"/>
              <a:t>GIÁC</a:t>
            </a:r>
            <a:endParaRPr lang="en-US" sz="2400" dirty="0" smtClean="0"/>
          </a:p>
          <a:p>
            <a:r>
              <a:rPr lang="en-US" sz="2400" b="1" dirty="0" smtClean="0"/>
              <a:t>                  ĐƯỜNG TRUNG BÌNH CỦA HÌNH THANG</a:t>
            </a:r>
            <a:r>
              <a:rPr lang="en-US" sz="2400" b="1" i="1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3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35847" grpId="0"/>
      <p:bldP spid="35859" grpId="0"/>
      <p:bldP spid="358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 l="26310" t="14805" r="25399" b="33757"/>
          <a:stretch>
            <a:fillRect/>
          </a:stretch>
        </p:blipFill>
        <p:spPr bwMode="auto">
          <a:xfrm>
            <a:off x="6934200" y="2438400"/>
            <a:ext cx="3505200" cy="25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748" y="422648"/>
            <a:ext cx="596158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2B08FC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Đường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bình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của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tam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giác</a:t>
            </a:r>
            <a:endParaRPr lang="en-US" altLang="en-US" sz="2800" b="1" u="sng" dirty="0">
              <a:solidFill>
                <a:srgbClr val="2B08FC"/>
              </a:solidFill>
              <a:latin typeface="Times New Roman" pitchFamily="18" charset="0"/>
            </a:endParaRPr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1099037" y="5272335"/>
            <a:ext cx="101971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song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 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8" name="Text Box 2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63020" y="914400"/>
            <a:ext cx="113717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200" u="sng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u="sng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u="sng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200" y="2781300"/>
            <a:ext cx="508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509588"/>
            <a:ext cx="6705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2B08FC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Đường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bình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của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tam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giác</a:t>
            </a:r>
            <a:endParaRPr lang="en-US" altLang="en-US" sz="2800" b="1" u="sng" dirty="0">
              <a:solidFill>
                <a:srgbClr val="2B08FC"/>
              </a:solidFill>
              <a:latin typeface="Times New Roman" pitchFamily="18" charset="0"/>
            </a:endParaRPr>
          </a:p>
        </p:txBody>
      </p:sp>
      <p:sp>
        <p:nvSpPr>
          <p:cNvPr id="11268" name="Text Box 20">
            <a:hlinkClick r:id="rId2"/>
          </p:cNvPr>
          <p:cNvSpPr txBox="1">
            <a:spLocks noChangeArrowheads="1"/>
          </p:cNvSpPr>
          <p:nvPr/>
        </p:nvSpPr>
        <p:spPr bwMode="auto">
          <a:xfrm>
            <a:off x="83426" y="1051852"/>
            <a:ext cx="28883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u="sng" dirty="0" err="1">
                <a:solidFill>
                  <a:srgbClr val="2B08FC"/>
                </a:solidFill>
                <a:latin typeface="Californian FB" pitchFamily="18" charset="0"/>
              </a:rPr>
              <a:t>Định</a:t>
            </a:r>
            <a:r>
              <a:rPr lang="en-US" altLang="en-US" sz="2800" u="sng" dirty="0">
                <a:solidFill>
                  <a:srgbClr val="2B08FC"/>
                </a:solidFill>
                <a:latin typeface="Californian FB" pitchFamily="18" charset="0"/>
              </a:rPr>
              <a:t> </a:t>
            </a:r>
            <a:r>
              <a:rPr lang="en-US" altLang="en-US" sz="2800" u="sng" dirty="0" err="1">
                <a:solidFill>
                  <a:srgbClr val="2B08FC"/>
                </a:solidFill>
                <a:latin typeface="Californian FB" pitchFamily="18" charset="0"/>
              </a:rPr>
              <a:t>lí</a:t>
            </a:r>
            <a:r>
              <a:rPr lang="en-US" altLang="en-US" sz="2800" u="sng" dirty="0">
                <a:solidFill>
                  <a:srgbClr val="2B08FC"/>
                </a:solidFill>
                <a:latin typeface="Californian FB" pitchFamily="18" charset="0"/>
              </a:rPr>
              <a:t> 1</a:t>
            </a:r>
            <a:r>
              <a:rPr lang="en-US" altLang="en-US" sz="2800" dirty="0">
                <a:solidFill>
                  <a:srgbClr val="2B08FC"/>
                </a:solidFill>
                <a:latin typeface="Californian FB" pitchFamily="18" charset="0"/>
              </a:rPr>
              <a:t>: (SGK)</a:t>
            </a: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214313" y="2796095"/>
            <a:ext cx="381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dirty="0"/>
              <a:t>Qua E, </a:t>
            </a:r>
            <a:r>
              <a:rPr lang="en-US" altLang="en-US" sz="2200" dirty="0" err="1"/>
              <a:t>kẻ</a:t>
            </a:r>
            <a:r>
              <a:rPr lang="en-US" altLang="en-US" sz="2200" dirty="0"/>
              <a:t>  EF // AB (F</a:t>
            </a:r>
            <a:r>
              <a:rPr lang="en-US" altLang="en-US" sz="2200" dirty="0">
                <a:sym typeface="Symbol" pitchFamily="18" charset="2"/>
              </a:rPr>
              <a:t> BC)</a:t>
            </a: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30" y="1717947"/>
            <a:ext cx="3962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 l="20220" t="21574" r="9391" b="25634"/>
          <a:stretch>
            <a:fillRect/>
          </a:stretch>
        </p:blipFill>
        <p:spPr bwMode="auto">
          <a:xfrm>
            <a:off x="7391400" y="2133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0">
            <a:hlinkClick r:id="rId2"/>
            <a:extLst>
              <a:ext uri="{FF2B5EF4-FFF2-40B4-BE49-F238E27FC236}">
                <a16:creationId xmlns:a16="http://schemas.microsoft.com/office/drawing/2014/main" xmlns="" id="{E21450FA-9001-42FA-9FBE-63EADE48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092" y="2282393"/>
            <a:ext cx="42909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u="sng" dirty="0" err="1">
                <a:solidFill>
                  <a:srgbClr val="2B08FC"/>
                </a:solidFill>
                <a:latin typeface="Californian FB" pitchFamily="18" charset="0"/>
              </a:rPr>
              <a:t>Chứng</a:t>
            </a:r>
            <a:r>
              <a:rPr lang="en-US" altLang="en-US" sz="2800" u="sng" dirty="0">
                <a:solidFill>
                  <a:srgbClr val="2B08FC"/>
                </a:solidFill>
                <a:latin typeface="Californian FB" pitchFamily="18" charset="0"/>
              </a:rPr>
              <a:t> </a:t>
            </a:r>
            <a:r>
              <a:rPr lang="en-US" altLang="en-US" sz="2800" u="sng" dirty="0" err="1">
                <a:solidFill>
                  <a:srgbClr val="2B08FC"/>
                </a:solidFill>
                <a:latin typeface="Californian FB" pitchFamily="18" charset="0"/>
              </a:rPr>
              <a:t>minh</a:t>
            </a:r>
            <a:r>
              <a:rPr lang="en-US" altLang="en-US" sz="2800" dirty="0">
                <a:solidFill>
                  <a:srgbClr val="2B08FC"/>
                </a:solidFill>
                <a:latin typeface="Californian FB" pitchFamily="18" charset="0"/>
              </a:rPr>
              <a:t>: (SGK)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l="15376" t="35110" r="32688" b="12098"/>
          <a:stretch>
            <a:fillRect/>
          </a:stretch>
        </p:blipFill>
        <p:spPr bwMode="auto">
          <a:xfrm>
            <a:off x="838200" y="3493782"/>
            <a:ext cx="3276600" cy="22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 l="2733" t="35195" r="46241" b="12013"/>
          <a:stretch>
            <a:fillRect/>
          </a:stretch>
        </p:blipFill>
        <p:spPr bwMode="auto">
          <a:xfrm>
            <a:off x="7467600" y="3312741"/>
            <a:ext cx="2819400" cy="196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366713"/>
            <a:ext cx="5410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2B08FC"/>
                </a:solidFill>
                <a:latin typeface="Times New Roman" pitchFamily="18" charset="0"/>
              </a:rPr>
              <a:t>1.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Đường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bình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của</a:t>
            </a:r>
            <a:r>
              <a:rPr lang="en-US" altLang="en-US" sz="2800" b="1" u="sng" dirty="0">
                <a:solidFill>
                  <a:srgbClr val="2B08FC"/>
                </a:solidFill>
                <a:latin typeface="Times New Roman" pitchFamily="18" charset="0"/>
              </a:rPr>
              <a:t> tam </a:t>
            </a:r>
            <a:r>
              <a:rPr lang="en-US" altLang="en-US" sz="2800" b="1" u="sng" dirty="0" err="1">
                <a:solidFill>
                  <a:srgbClr val="2B08FC"/>
                </a:solidFill>
                <a:latin typeface="Times New Roman" pitchFamily="18" charset="0"/>
              </a:rPr>
              <a:t>giác</a:t>
            </a:r>
            <a:endParaRPr lang="en-US" altLang="en-US" sz="2800" b="1" u="sng" dirty="0">
              <a:solidFill>
                <a:srgbClr val="2B08FC"/>
              </a:solidFill>
              <a:latin typeface="Times New Roman" pitchFamily="18" charset="0"/>
            </a:endParaRPr>
          </a:p>
        </p:txBody>
      </p:sp>
      <p:sp>
        <p:nvSpPr>
          <p:cNvPr id="12293" name="Text Box 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1158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200" u="sng" dirty="0" err="1">
                <a:solidFill>
                  <a:srgbClr val="2B08FC"/>
                </a:solidFill>
                <a:latin typeface="Times New Roman" pitchFamily="18" charset="0"/>
              </a:rPr>
              <a:t>Định</a:t>
            </a:r>
            <a:r>
              <a:rPr lang="en-US" altLang="en-US" sz="3200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u="sng" dirty="0" err="1">
                <a:solidFill>
                  <a:srgbClr val="2B08FC"/>
                </a:solidFill>
                <a:latin typeface="Times New Roman" pitchFamily="18" charset="0"/>
              </a:rPr>
              <a:t>lí</a:t>
            </a:r>
            <a:r>
              <a:rPr lang="en-US" altLang="en-US" sz="3200" u="sng" dirty="0">
                <a:solidFill>
                  <a:srgbClr val="2B08FC"/>
                </a:solidFill>
                <a:latin typeface="Times New Roman" pitchFamily="18" charset="0"/>
              </a:rPr>
              <a:t> 1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: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Đường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thẳng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qua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điểm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cạnh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tam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giác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song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song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với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cạnh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thứ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thì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qua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điểm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cạnh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thứ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itchFamily="18" charset="0"/>
              </a:rPr>
              <a:t>ba</a:t>
            </a:r>
            <a:r>
              <a:rPr lang="en-US" altLang="en-US" sz="3200" dirty="0">
                <a:solidFill>
                  <a:srgbClr val="2B08F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04800" y="2199382"/>
            <a:ext cx="1021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sung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2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2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EA = EC? 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057900" y="54864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// BC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AE = EC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04800" y="6191633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= DB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AE = 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2" grpId="0"/>
      <p:bldP spid="440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7198" t="48646" r="48178" b="13452"/>
          <a:stretch>
            <a:fillRect/>
          </a:stretch>
        </p:blipFill>
        <p:spPr bwMode="auto">
          <a:xfrm>
            <a:off x="8305800" y="792219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6287" t="48646" r="48178" b="14806"/>
          <a:stretch>
            <a:fillRect/>
          </a:stretch>
        </p:blipFill>
        <p:spPr bwMode="auto">
          <a:xfrm>
            <a:off x="8077200" y="44958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8712" y="594051"/>
            <a:ext cx="472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2B08FC"/>
                </a:solidFill>
                <a:latin typeface="Times New Roman" pitchFamily="18" charset="0"/>
              </a:rPr>
              <a:t>1. </a:t>
            </a:r>
            <a:r>
              <a:rPr lang="en-US" altLang="en-US" sz="2400" b="1" u="sng" dirty="0" err="1">
                <a:solidFill>
                  <a:srgbClr val="2B08FC"/>
                </a:solidFill>
                <a:latin typeface="Times New Roman" pitchFamily="18" charset="0"/>
              </a:rPr>
              <a:t>Đường</a:t>
            </a:r>
            <a:r>
              <a:rPr lang="en-US" altLang="en-US" sz="24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2B08FC"/>
                </a:solidFill>
                <a:latin typeface="Times New Roman" pitchFamily="18" charset="0"/>
              </a:rPr>
              <a:t>trung</a:t>
            </a:r>
            <a:r>
              <a:rPr lang="en-US" altLang="en-US" sz="24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2B08FC"/>
                </a:solidFill>
                <a:latin typeface="Times New Roman" pitchFamily="18" charset="0"/>
              </a:rPr>
              <a:t>bình</a:t>
            </a:r>
            <a:r>
              <a:rPr lang="en-US" altLang="en-US" sz="2400" b="1" u="sng" dirty="0">
                <a:solidFill>
                  <a:srgbClr val="2B08FC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2B08FC"/>
                </a:solidFill>
                <a:latin typeface="Times New Roman" pitchFamily="18" charset="0"/>
              </a:rPr>
              <a:t>của</a:t>
            </a:r>
            <a:r>
              <a:rPr lang="en-US" altLang="en-US" sz="2400" b="1" u="sng" dirty="0">
                <a:solidFill>
                  <a:srgbClr val="2B08FC"/>
                </a:solidFill>
                <a:latin typeface="Times New Roman" pitchFamily="18" charset="0"/>
              </a:rPr>
              <a:t> tam </a:t>
            </a:r>
            <a:r>
              <a:rPr lang="en-US" altLang="en-US" sz="2400" b="1" u="sng" dirty="0" err="1">
                <a:solidFill>
                  <a:srgbClr val="2B08FC"/>
                </a:solidFill>
                <a:latin typeface="Times New Roman" pitchFamily="18" charset="0"/>
              </a:rPr>
              <a:t>giác</a:t>
            </a:r>
            <a:endParaRPr lang="en-US" altLang="en-US" sz="2400" b="1" u="sng" dirty="0">
              <a:solidFill>
                <a:srgbClr val="2B08FC"/>
              </a:solidFill>
              <a:latin typeface="Times New Roman" pitchFamily="18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1141139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u="sng" dirty="0">
                <a:sym typeface="Wingdings" pitchFamily="2" charset="2"/>
              </a:rPr>
              <a:t> </a:t>
            </a:r>
            <a:r>
              <a:rPr lang="en-US" altLang="en-US" sz="2400" b="1" u="sng" dirty="0" err="1"/>
              <a:t>Định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nghĩa</a:t>
            </a:r>
            <a:r>
              <a:rPr lang="en-US" altLang="en-US" sz="2400" b="1" u="sng" dirty="0"/>
              <a:t>: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81000" y="1619399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800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072" name="Text Box 1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277911" y="4669015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>
                <a:solidFill>
                  <a:srgbClr val="2B08FC"/>
                </a:solidFill>
              </a:rPr>
              <a:t>Trong</a:t>
            </a:r>
            <a:r>
              <a:rPr lang="en-US" altLang="en-US" sz="2400" dirty="0">
                <a:solidFill>
                  <a:srgbClr val="2B08FC"/>
                </a:solidFill>
              </a:rPr>
              <a:t> tam </a:t>
            </a:r>
            <a:r>
              <a:rPr lang="en-US" altLang="en-US" sz="2400" dirty="0" err="1">
                <a:solidFill>
                  <a:srgbClr val="2B08FC"/>
                </a:solidFill>
              </a:rPr>
              <a:t>giác</a:t>
            </a:r>
            <a:r>
              <a:rPr lang="en-US" altLang="en-US" sz="2400" dirty="0">
                <a:solidFill>
                  <a:srgbClr val="2B08FC"/>
                </a:solidFill>
              </a:rPr>
              <a:t> có </a:t>
            </a:r>
            <a:r>
              <a:rPr lang="en-US" altLang="en-US" sz="2400" dirty="0" err="1">
                <a:solidFill>
                  <a:srgbClr val="2B08FC"/>
                </a:solidFill>
              </a:rPr>
              <a:t>mấy</a:t>
            </a:r>
            <a:r>
              <a:rPr lang="en-US" altLang="en-US" sz="2400" dirty="0">
                <a:solidFill>
                  <a:srgbClr val="2B08FC"/>
                </a:solidFill>
              </a:rPr>
              <a:t> </a:t>
            </a:r>
            <a:r>
              <a:rPr lang="en-US" altLang="en-US" sz="2400" dirty="0" err="1">
                <a:solidFill>
                  <a:srgbClr val="2B08FC"/>
                </a:solidFill>
              </a:rPr>
              <a:t>đường</a:t>
            </a:r>
            <a:r>
              <a:rPr lang="en-US" altLang="en-US" sz="2400" dirty="0">
                <a:solidFill>
                  <a:srgbClr val="2B08FC"/>
                </a:solidFill>
              </a:rPr>
              <a:t> </a:t>
            </a:r>
            <a:r>
              <a:rPr lang="en-US" altLang="en-US" sz="2400" dirty="0" err="1">
                <a:solidFill>
                  <a:srgbClr val="2B08FC"/>
                </a:solidFill>
              </a:rPr>
              <a:t>trung</a:t>
            </a:r>
            <a:r>
              <a:rPr lang="en-US" altLang="en-US" sz="2400" dirty="0">
                <a:solidFill>
                  <a:srgbClr val="2B08FC"/>
                </a:solidFill>
              </a:rPr>
              <a:t> </a:t>
            </a:r>
            <a:r>
              <a:rPr lang="en-US" altLang="en-US" sz="2400" dirty="0" err="1">
                <a:solidFill>
                  <a:srgbClr val="2B08FC"/>
                </a:solidFill>
              </a:rPr>
              <a:t>bình</a:t>
            </a:r>
            <a:r>
              <a:rPr lang="en-US" altLang="en-US" sz="2400" dirty="0">
                <a:solidFill>
                  <a:srgbClr val="2B08FC"/>
                </a:solidFill>
              </a:rPr>
              <a:t>?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409700" y="5604116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>
                <a:solidFill>
                  <a:srgbClr val="2B08FC"/>
                </a:solidFill>
              </a:rPr>
              <a:t>Trong</a:t>
            </a:r>
            <a:r>
              <a:rPr lang="en-US" altLang="en-US" sz="2400" dirty="0">
                <a:solidFill>
                  <a:srgbClr val="2B08FC"/>
                </a:solidFill>
              </a:rPr>
              <a:t> tam </a:t>
            </a:r>
            <a:r>
              <a:rPr lang="en-US" altLang="en-US" sz="2400" dirty="0" err="1">
                <a:solidFill>
                  <a:srgbClr val="2B08FC"/>
                </a:solidFill>
              </a:rPr>
              <a:t>giác</a:t>
            </a:r>
            <a:r>
              <a:rPr lang="en-US" altLang="en-US" sz="2400" dirty="0">
                <a:solidFill>
                  <a:srgbClr val="2B08FC"/>
                </a:solidFill>
              </a:rPr>
              <a:t> có 3 </a:t>
            </a:r>
            <a:r>
              <a:rPr lang="en-US" altLang="en-US" sz="2400" dirty="0" err="1">
                <a:solidFill>
                  <a:srgbClr val="2B08FC"/>
                </a:solidFill>
              </a:rPr>
              <a:t>đường</a:t>
            </a:r>
            <a:r>
              <a:rPr lang="en-US" altLang="en-US" sz="2400" dirty="0">
                <a:solidFill>
                  <a:srgbClr val="2B08FC"/>
                </a:solidFill>
              </a:rPr>
              <a:t> </a:t>
            </a:r>
            <a:r>
              <a:rPr lang="en-US" altLang="en-US" sz="2400" dirty="0" err="1">
                <a:solidFill>
                  <a:srgbClr val="2B08FC"/>
                </a:solidFill>
              </a:rPr>
              <a:t>trung</a:t>
            </a:r>
            <a:r>
              <a:rPr lang="en-US" altLang="en-US" sz="2400" dirty="0">
                <a:solidFill>
                  <a:srgbClr val="2B08FC"/>
                </a:solidFill>
              </a:rPr>
              <a:t> </a:t>
            </a:r>
            <a:r>
              <a:rPr lang="en-US" altLang="en-US" sz="2400" dirty="0" err="1">
                <a:solidFill>
                  <a:srgbClr val="2B08FC"/>
                </a:solidFill>
              </a:rPr>
              <a:t>bình</a:t>
            </a:r>
            <a:endParaRPr lang="en-US" altLang="en-US" sz="2400" dirty="0">
              <a:solidFill>
                <a:srgbClr val="2B08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4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45067" grpId="0"/>
      <p:bldP spid="45072" grpId="0"/>
      <p:bldP spid="45072" grpId="1"/>
      <p:bldP spid="450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15" y="2021664"/>
            <a:ext cx="1474753" cy="4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719" y="1898596"/>
            <a:ext cx="1489883" cy="74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-1" y="495653"/>
            <a:ext cx="645080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solidFill>
                  <a:srgbClr val="2B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3200" b="1" dirty="0">
              <a:solidFill>
                <a:srgbClr val="2B08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Text Box 11">
            <a:hlinkClick r:id="rId5"/>
          </p:cNvPr>
          <p:cNvSpPr txBox="1">
            <a:spLocks noChangeArrowheads="1"/>
          </p:cNvSpPr>
          <p:nvPr/>
        </p:nvSpPr>
        <p:spPr bwMode="auto">
          <a:xfrm>
            <a:off x="212191" y="993933"/>
            <a:ext cx="114628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7031038" algn="l"/>
              </a:tabLst>
            </a:pPr>
            <a:r>
              <a:rPr lang="en-US" altLang="en-US" sz="2800" dirty="0">
                <a:latin typeface="Times New Roman" pitchFamily="18" charset="0"/>
              </a:rPr>
              <a:t>?2 Cho tam </a:t>
            </a:r>
            <a:r>
              <a:rPr lang="en-US" altLang="en-US" sz="2800" dirty="0" err="1">
                <a:latin typeface="Times New Roman" pitchFamily="18" charset="0"/>
              </a:rPr>
              <a:t>giác</a:t>
            </a:r>
            <a:r>
              <a:rPr lang="en-US" altLang="en-US" sz="2800" dirty="0">
                <a:latin typeface="Times New Roman" pitchFamily="18" charset="0"/>
              </a:rPr>
              <a:t> ABC </a:t>
            </a:r>
            <a:r>
              <a:rPr lang="en-US" altLang="en-US" sz="2800" dirty="0" err="1">
                <a:latin typeface="Times New Roman" pitchFamily="18" charset="0"/>
              </a:rPr>
              <a:t>lấy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trung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điểm</a:t>
            </a:r>
            <a:r>
              <a:rPr lang="en-US" altLang="en-US" sz="2800" dirty="0">
                <a:latin typeface="Times New Roman" pitchFamily="18" charset="0"/>
              </a:rPr>
              <a:t> D </a:t>
            </a:r>
            <a:r>
              <a:rPr lang="en-US" altLang="en-US" sz="2800" dirty="0" err="1">
                <a:latin typeface="Times New Roman" pitchFamily="18" charset="0"/>
              </a:rPr>
              <a:t>của</a:t>
            </a:r>
            <a:r>
              <a:rPr lang="en-US" altLang="en-US" sz="2800" dirty="0">
                <a:latin typeface="Times New Roman" pitchFamily="18" charset="0"/>
              </a:rPr>
              <a:t> AB, </a:t>
            </a:r>
            <a:r>
              <a:rPr lang="en-US" altLang="en-US" sz="2800" dirty="0" err="1">
                <a:latin typeface="Times New Roman" pitchFamily="18" charset="0"/>
              </a:rPr>
              <a:t>trung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điểm</a:t>
            </a:r>
            <a:r>
              <a:rPr lang="en-US" altLang="en-US" sz="2800" dirty="0">
                <a:latin typeface="Times New Roman" pitchFamily="18" charset="0"/>
              </a:rPr>
              <a:t> E </a:t>
            </a:r>
            <a:r>
              <a:rPr lang="en-US" altLang="en-US" sz="2800" dirty="0" err="1">
                <a:latin typeface="Times New Roman" pitchFamily="18" charset="0"/>
              </a:rPr>
              <a:t>của</a:t>
            </a:r>
            <a:r>
              <a:rPr lang="en-US" altLang="en-US" sz="2800" dirty="0">
                <a:latin typeface="Times New Roman" pitchFamily="18" charset="0"/>
              </a:rPr>
              <a:t> AC. </a:t>
            </a:r>
            <a:r>
              <a:rPr lang="en-US" altLang="en-US" sz="2800" dirty="0" err="1">
                <a:latin typeface="Times New Roman" pitchFamily="18" charset="0"/>
              </a:rPr>
              <a:t>Dùng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thước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góc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thước</a:t>
            </a:r>
            <a:r>
              <a:rPr lang="en-US" altLang="en-US" sz="2800" dirty="0">
                <a:latin typeface="Times New Roman" pitchFamily="18" charset="0"/>
              </a:rPr>
              <a:t> chia </a:t>
            </a:r>
            <a:r>
              <a:rPr lang="en-US" altLang="en-US" sz="2800" dirty="0" err="1">
                <a:latin typeface="Times New Roman" pitchFamily="18" charset="0"/>
              </a:rPr>
              <a:t>khoảng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đê</a:t>
            </a:r>
            <a:r>
              <a:rPr lang="en-US" altLang="en-US" sz="2800" dirty="0">
                <a:latin typeface="Times New Roman" pitchFamily="18" charset="0"/>
              </a:rPr>
              <a:t>̉ </a:t>
            </a:r>
            <a:r>
              <a:rPr lang="en-US" altLang="en-US" sz="2800" dirty="0" err="1">
                <a:latin typeface="Times New Roman" pitchFamily="18" charset="0"/>
              </a:rPr>
              <a:t>kiểm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rằng</a:t>
            </a:r>
            <a:r>
              <a:rPr lang="en-US" altLang="en-US" sz="2800" dirty="0">
                <a:latin typeface="Times New Roman" pitchFamily="18" charset="0"/>
              </a:rPr>
              <a:t>:    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124200" y="3686175"/>
            <a:ext cx="3124200" cy="2438400"/>
          </a:xfrm>
          <a:prstGeom prst="triangle">
            <a:avLst>
              <a:gd name="adj" fmla="val 754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4298950" y="49053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257801" y="33051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/>
              <a:t>A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667001" y="58197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/>
              <a:t>B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6248401" y="58959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/>
              <a:t>C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910263" y="43719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/>
              <a:t>E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733801" y="44481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/>
              <a:t>D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3673475" y="543877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4784725" y="42799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5594350" y="42957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5626100" y="4352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5911850" y="53022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943600" y="53625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2561667" y="3204516"/>
            <a:ext cx="3497263" cy="1747838"/>
            <a:chOff x="968" y="965"/>
            <a:chExt cx="3424" cy="1824"/>
          </a:xfrm>
        </p:grpSpPr>
        <p:pic>
          <p:nvPicPr>
            <p:cNvPr id="2082" name="Picture 85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968" y="965"/>
              <a:ext cx="3424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Line 86"/>
            <p:cNvSpPr>
              <a:spLocks noChangeShapeType="1"/>
            </p:cNvSpPr>
            <p:nvPr/>
          </p:nvSpPr>
          <p:spPr bwMode="auto">
            <a:xfrm>
              <a:off x="968" y="2781"/>
              <a:ext cx="3394" cy="0"/>
            </a:xfrm>
            <a:prstGeom prst="line">
              <a:avLst/>
            </a:prstGeom>
            <a:noFill/>
            <a:ln w="12700" cap="sq">
              <a:solidFill>
                <a:srgbClr val="33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1498601" y="4421658"/>
            <a:ext cx="3497263" cy="1747838"/>
            <a:chOff x="968" y="965"/>
            <a:chExt cx="3424" cy="1824"/>
          </a:xfrm>
        </p:grpSpPr>
        <p:pic>
          <p:nvPicPr>
            <p:cNvPr id="2080" name="Picture 85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968" y="965"/>
              <a:ext cx="3424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1" name="Line 86"/>
            <p:cNvSpPr>
              <a:spLocks noChangeShapeType="1"/>
            </p:cNvSpPr>
            <p:nvPr/>
          </p:nvSpPr>
          <p:spPr bwMode="auto">
            <a:xfrm>
              <a:off x="968" y="2781"/>
              <a:ext cx="3394" cy="0"/>
            </a:xfrm>
            <a:prstGeom prst="line">
              <a:avLst/>
            </a:prstGeom>
            <a:noFill/>
            <a:ln w="12700" cap="sq">
              <a:solidFill>
                <a:srgbClr val="33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6" name="Text Box 32">
            <a:hlinkClick r:id="rId7"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858001" y="4705592"/>
            <a:ext cx="3197225" cy="875817"/>
          </a:xfrm>
          <a:prstGeom prst="rect">
            <a:avLst/>
          </a:prstGeom>
          <a:blipFill rotWithShape="0">
            <a:blip r:embed="rId8" cstate="print"/>
            <a:stretch>
              <a:fillRect l="-2863" t="-3472" b="-11806"/>
            </a:stretch>
          </a:blip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6897" name="Text Box 33">
            <a:hlinkClick r:id="rId7"/>
          </p:cNvPr>
          <p:cNvSpPr txBox="1">
            <a:spLocks noChangeArrowheads="1"/>
          </p:cNvSpPr>
          <p:nvPr/>
        </p:nvSpPr>
        <p:spPr bwMode="auto">
          <a:xfrm>
            <a:off x="6477000" y="2765574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>
                <a:sym typeface="Symbol" pitchFamily="18" charset="2"/>
              </a:rPr>
              <a:t>ABC, có: AD = DB(</a:t>
            </a:r>
            <a:r>
              <a:rPr lang="en-US" altLang="en-US" sz="2400" b="1" dirty="0" err="1">
                <a:sym typeface="Symbol" pitchFamily="18" charset="2"/>
              </a:rPr>
              <a:t>gt</a:t>
            </a:r>
            <a:r>
              <a:rPr lang="en-US" altLang="en-US" sz="2400" b="1" dirty="0">
                <a:sym typeface="Symbol" pitchFamily="18" charset="2"/>
              </a:rPr>
              <a:t>)</a:t>
            </a:r>
          </a:p>
        </p:txBody>
      </p:sp>
      <p:sp>
        <p:nvSpPr>
          <p:cNvPr id="36898" name="Text Box 34">
            <a:hlinkClick r:id="rId7"/>
          </p:cNvPr>
          <p:cNvSpPr txBox="1">
            <a:spLocks noChangeArrowheads="1"/>
          </p:cNvSpPr>
          <p:nvPr/>
        </p:nvSpPr>
        <p:spPr bwMode="auto">
          <a:xfrm>
            <a:off x="6858001" y="22344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 err="1">
                <a:sym typeface="Symbol" pitchFamily="18" charset="2"/>
              </a:rPr>
              <a:t>Giải</a:t>
            </a:r>
            <a:r>
              <a:rPr lang="en-US" altLang="en-US" sz="2400" b="1" dirty="0">
                <a:sym typeface="Symbol" pitchFamily="18" charset="2"/>
              </a:rPr>
              <a:t> </a:t>
            </a:r>
          </a:p>
        </p:txBody>
      </p:sp>
      <p:sp>
        <p:nvSpPr>
          <p:cNvPr id="36899" name="Text Box 35">
            <a:hlinkClick r:id="rId7"/>
          </p:cNvPr>
          <p:cNvSpPr txBox="1">
            <a:spLocks noChangeArrowheads="1"/>
          </p:cNvSpPr>
          <p:nvPr/>
        </p:nvSpPr>
        <p:spPr bwMode="auto">
          <a:xfrm>
            <a:off x="6450807" y="3375982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>
                <a:sym typeface="Symbol" pitchFamily="18" charset="2"/>
              </a:rPr>
              <a:t>                   AE = EC(</a:t>
            </a:r>
            <a:r>
              <a:rPr lang="en-US" altLang="en-US" sz="2400" b="1" dirty="0" err="1">
                <a:sym typeface="Symbol" pitchFamily="18" charset="2"/>
              </a:rPr>
              <a:t>gt</a:t>
            </a:r>
            <a:r>
              <a:rPr lang="en-US" altLang="en-US" sz="2400" b="1" dirty="0">
                <a:sym typeface="Symbol" pitchFamily="18" charset="2"/>
              </a:rPr>
              <a:t>)</a:t>
            </a:r>
          </a:p>
        </p:txBody>
      </p:sp>
      <p:sp>
        <p:nvSpPr>
          <p:cNvPr id="36900" name="Text Box 3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6282623" y="3821255"/>
            <a:ext cx="5258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err="1">
                <a:sym typeface="Symbol" pitchFamily="18" charset="2"/>
              </a:rPr>
              <a:t>Nên</a:t>
            </a:r>
            <a:r>
              <a:rPr lang="en-US" altLang="en-US" sz="2400" b="1" dirty="0">
                <a:sym typeface="Symbol" pitchFamily="18" charset="2"/>
              </a:rPr>
              <a:t> DE là </a:t>
            </a:r>
            <a:r>
              <a:rPr lang="en-US" altLang="en-US" sz="2400" b="1" dirty="0" err="1">
                <a:sym typeface="Symbol" pitchFamily="18" charset="2"/>
              </a:rPr>
              <a:t>đường</a:t>
            </a:r>
            <a:r>
              <a:rPr lang="en-US" altLang="en-US" sz="2400" b="1" dirty="0">
                <a:sym typeface="Symbol" pitchFamily="18" charset="2"/>
              </a:rPr>
              <a:t> </a:t>
            </a:r>
            <a:r>
              <a:rPr lang="en-US" altLang="en-US" sz="2400" b="1" dirty="0" err="1">
                <a:sym typeface="Symbol" pitchFamily="18" charset="2"/>
              </a:rPr>
              <a:t>trung</a:t>
            </a:r>
            <a:r>
              <a:rPr lang="en-US" altLang="en-US" sz="2400" b="1" dirty="0">
                <a:sym typeface="Symbol" pitchFamily="18" charset="2"/>
              </a:rPr>
              <a:t> </a:t>
            </a:r>
            <a:r>
              <a:rPr lang="en-US" altLang="en-US" sz="2400" b="1" dirty="0" err="1">
                <a:sym typeface="Symbol" pitchFamily="18" charset="2"/>
              </a:rPr>
              <a:t>bình</a:t>
            </a:r>
            <a:r>
              <a:rPr lang="en-US" altLang="en-US" sz="2400" b="1" dirty="0">
                <a:sym typeface="Symbol" pitchFamily="18" charset="2"/>
              </a:rPr>
              <a:t> </a:t>
            </a:r>
            <a:r>
              <a:rPr lang="en-US" altLang="en-US" sz="2400" b="1" dirty="0" err="1">
                <a:sym typeface="Symbol" pitchFamily="18" charset="2"/>
              </a:rPr>
              <a:t>của</a:t>
            </a:r>
            <a:r>
              <a:rPr lang="en-US" altLang="en-US" sz="2400" b="1" dirty="0">
                <a:sym typeface="Symbol" pitchFamily="18" charset="2"/>
              </a:rPr>
              <a:t> tam </a:t>
            </a:r>
            <a:r>
              <a:rPr lang="en-US" altLang="en-US" sz="2400" b="1" dirty="0" err="1">
                <a:sym typeface="Symbol" pitchFamily="18" charset="2"/>
              </a:rPr>
              <a:t>giác</a:t>
            </a:r>
            <a:r>
              <a:rPr lang="en-US" altLang="en-US" sz="2400" b="1" dirty="0">
                <a:sym typeface="Symbol" pitchFamily="18" charset="2"/>
              </a:rPr>
              <a:t> ABC</a:t>
            </a:r>
          </a:p>
        </p:txBody>
      </p:sp>
      <p:pic>
        <p:nvPicPr>
          <p:cNvPr id="22611" name="Picture 83" descr="thuoc"/>
          <p:cNvPicPr>
            <a:picLocks noChangeAspect="1" noChangeArrowheads="1"/>
          </p:cNvPicPr>
          <p:nvPr/>
        </p:nvPicPr>
        <p:blipFill>
          <a:blip r:embed="rId9" cstate="print">
            <a:lum bright="-6000" contrast="30000"/>
          </a:blip>
          <a:srcRect r="23192"/>
          <a:stretch>
            <a:fillRect/>
          </a:stretch>
        </p:blipFill>
        <p:spPr bwMode="auto">
          <a:xfrm>
            <a:off x="3881439" y="4918075"/>
            <a:ext cx="64849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3" descr="thuoc"/>
          <p:cNvPicPr>
            <a:picLocks noChangeAspect="1" noChangeArrowheads="1"/>
          </p:cNvPicPr>
          <p:nvPr/>
        </p:nvPicPr>
        <p:blipFill>
          <a:blip r:embed="rId9" cstate="print">
            <a:lum bright="-6000" contrast="30000"/>
          </a:blip>
          <a:srcRect r="23192"/>
          <a:stretch>
            <a:fillRect/>
          </a:stretch>
        </p:blipFill>
        <p:spPr bwMode="auto">
          <a:xfrm>
            <a:off x="2752725" y="6156325"/>
            <a:ext cx="64849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03" name="Text Box 39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089775" y="54387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/>
              <a:t>DE = 2cm</a:t>
            </a:r>
          </a:p>
        </p:txBody>
      </p:sp>
      <p:sp>
        <p:nvSpPr>
          <p:cNvPr id="36904" name="Text Box 40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089775" y="58197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/>
              <a:t> BC = 4cm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352800" y="4889157"/>
            <a:ext cx="312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24200" y="6096000"/>
            <a:ext cx="312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1600" y="57150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41"/>
          <p:cNvGraphicFramePr>
            <a:graphicFrameLocks noChangeAspect="1"/>
          </p:cNvGraphicFramePr>
          <p:nvPr/>
        </p:nvGraphicFramePr>
        <p:xfrm>
          <a:off x="4343400" y="7308850"/>
          <a:ext cx="1282700" cy="431800"/>
        </p:xfrm>
        <a:graphic>
          <a:graphicData uri="http://schemas.openxmlformats.org/presentationml/2006/ole">
            <p:oleObj spid="_x0000_s1030" name="Equation" r:id="rId11" imgW="30784800" imgH="1036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 animBg="1"/>
      <p:bldP spid="36877" grpId="0" animBg="1"/>
      <p:bldP spid="36878" grpId="0"/>
      <p:bldP spid="36879" grpId="0"/>
      <p:bldP spid="36880" grpId="0"/>
      <p:bldP spid="36881" grpId="0"/>
      <p:bldP spid="36882" grpId="0"/>
      <p:bldP spid="36883" grpId="0" animBg="1"/>
      <p:bldP spid="36884" grpId="0" animBg="1"/>
      <p:bldP spid="36885" grpId="0" animBg="1"/>
      <p:bldP spid="36886" grpId="0" animBg="1"/>
      <p:bldP spid="36887" grpId="0" animBg="1"/>
      <p:bldP spid="36888" grpId="0" animBg="1"/>
      <p:bldP spid="36897" grpId="0"/>
      <p:bldP spid="36898" grpId="0"/>
      <p:bldP spid="36899" grpId="0"/>
      <p:bldP spid="36900" grpId="0"/>
      <p:bldP spid="36903" grpId="0"/>
      <p:bldP spid="36903" grpId="1"/>
      <p:bldP spid="36904" grpId="0"/>
      <p:bldP spid="36904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1233</Words>
  <Application>Microsoft Office PowerPoint</Application>
  <PresentationFormat>Custom</PresentationFormat>
  <Paragraphs>184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VNPT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Truong son cao</cp:lastModifiedBy>
  <cp:revision>137</cp:revision>
  <dcterms:created xsi:type="dcterms:W3CDTF">2008-05-20T09:31:48Z</dcterms:created>
  <dcterms:modified xsi:type="dcterms:W3CDTF">2023-02-28T08:17:38Z</dcterms:modified>
</cp:coreProperties>
</file>