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72" r:id="rId4"/>
    <p:sldId id="273" r:id="rId5"/>
    <p:sldId id="286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7" r:id="rId15"/>
    <p:sldId id="268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CC99"/>
    <a:srgbClr val="C0F5D9"/>
    <a:srgbClr val="CC33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6" autoAdjust="0"/>
    <p:restoredTop sz="93072" autoAdjust="0"/>
  </p:normalViewPr>
  <p:slideViewPr>
    <p:cSldViewPr>
      <p:cViewPr varScale="1">
        <p:scale>
          <a:sx n="116" d="100"/>
          <a:sy n="116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FFDA9-3841-49A7-983C-7E196437384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2F130-F93D-4A7B-AE8B-825F9FA46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0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2F130-F93D-4A7B-AE8B-825F9FA469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9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2F130-F93D-4A7B-AE8B-825F9FA469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9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2F130-F93D-4A7B-AE8B-825F9FA469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9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2F130-F93D-4A7B-AE8B-825F9FA469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9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2F130-F93D-4A7B-AE8B-825F9FA469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90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2F130-F93D-4A7B-AE8B-825F9FA469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90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2F130-F93D-4A7B-AE8B-825F9FA469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9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658D-DFDD-4D50-8D7A-957BEF2558A8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6BF0-5565-47E2-99DF-13CFEDF1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8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658D-DFDD-4D50-8D7A-957BEF2558A8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6BF0-5565-47E2-99DF-13CFEDF1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658D-DFDD-4D50-8D7A-957BEF2558A8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6BF0-5565-47E2-99DF-13CFEDF1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658D-DFDD-4D50-8D7A-957BEF2558A8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6BF0-5565-47E2-99DF-13CFEDF1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4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658D-DFDD-4D50-8D7A-957BEF2558A8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6BF0-5565-47E2-99DF-13CFEDF1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658D-DFDD-4D50-8D7A-957BEF2558A8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6BF0-5565-47E2-99DF-13CFEDF1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658D-DFDD-4D50-8D7A-957BEF2558A8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6BF0-5565-47E2-99DF-13CFEDF1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3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658D-DFDD-4D50-8D7A-957BEF2558A8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6BF0-5565-47E2-99DF-13CFEDF1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658D-DFDD-4D50-8D7A-957BEF2558A8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6BF0-5565-47E2-99DF-13CFEDF1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658D-DFDD-4D50-8D7A-957BEF2558A8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6BF0-5565-47E2-99DF-13CFEDF1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5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658D-DFDD-4D50-8D7A-957BEF2558A8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6BF0-5565-47E2-99DF-13CFEDF1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658D-DFDD-4D50-8D7A-957BEF2558A8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E6BF0-5565-47E2-99DF-13CFEDF1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5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3810000"/>
          </a:xfrm>
        </p:spPr>
        <p:txBody>
          <a:bodyPr>
            <a:no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TẬP 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solidFill>
                  <a:schemeClr val="tx1"/>
                </a:solidFill>
              </a:rPr>
              <a:t/>
            </a:r>
            <a:br>
              <a:rPr lang="en-US" sz="3000" dirty="0" smtClean="0">
                <a:solidFill>
                  <a:schemeClr val="tx1"/>
                </a:solidFill>
              </a:rPr>
            </a:br>
            <a:r>
              <a:rPr lang="vi-V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26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Muôn loài </a:t>
            </a:r>
            <a:r>
              <a:rPr lang="vi-V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Hượu </a:t>
            </a:r>
            <a:r>
              <a:rPr lang="vi-VN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cao cổ</a:t>
            </a:r>
            <a:endParaRPr lang="en-US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5968" y="2551320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8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753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6112" y="16406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1353" y="1197114"/>
            <a:ext cx="7950648" cy="70788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Con hươu cao cổ cao nhất cao tới gần 6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mét, có thể ngó được vào cửa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sổ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tầng 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của một ngôi nhà.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1352" y="739914"/>
            <a:ext cx="4445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1. Hươu cao cổ cao như thế nào?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5334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9800"/>
            <a:ext cx="2516659" cy="4199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19400"/>
            <a:ext cx="4466395" cy="33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2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1397675"/>
            <a:ext cx="3810000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vi-VN" dirty="0"/>
              <a:t>-&gt; </a:t>
            </a:r>
            <a:r>
              <a:rPr lang="vi-VN" b="1" dirty="0">
                <a:solidFill>
                  <a:srgbClr val="0070C0"/>
                </a:solidFill>
              </a:rPr>
              <a:t>Thuận tiện: </a:t>
            </a:r>
            <a:r>
              <a:rPr lang="vi-VN" dirty="0">
                <a:solidFill>
                  <a:srgbClr val="0070C0"/>
                </a:solidFill>
              </a:rPr>
              <a:t>Chiếc cổ dài của hươu cao </a:t>
            </a:r>
            <a:r>
              <a:rPr lang="vi-VN" dirty="0" smtClean="0">
                <a:solidFill>
                  <a:srgbClr val="0070C0"/>
                </a:solidFill>
              </a:rPr>
              <a:t>cổ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vi-VN" dirty="0" smtClean="0">
                <a:solidFill>
                  <a:srgbClr val="0070C0"/>
                </a:solidFill>
              </a:rPr>
              <a:t>giúp </a:t>
            </a:r>
            <a:r>
              <a:rPr lang="vi-VN" dirty="0">
                <a:solidFill>
                  <a:srgbClr val="0070C0"/>
                </a:solidFill>
              </a:rPr>
              <a:t>hươu với tới những cành lá trên cao </a:t>
            </a:r>
            <a:r>
              <a:rPr lang="vi-VN" dirty="0" smtClean="0">
                <a:solidFill>
                  <a:srgbClr val="0070C0"/>
                </a:solidFill>
              </a:rPr>
              <a:t>và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vi-VN" dirty="0" smtClean="0">
                <a:solidFill>
                  <a:srgbClr val="0070C0"/>
                </a:solidFill>
              </a:rPr>
              <a:t>cũng </a:t>
            </a:r>
            <a:r>
              <a:rPr lang="vi-VN" dirty="0">
                <a:solidFill>
                  <a:srgbClr val="0070C0"/>
                </a:solidFill>
              </a:rPr>
              <a:t>dễ phát hiện kẻ thù</a:t>
            </a:r>
            <a:r>
              <a:rPr lang="vi-VN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vi-VN" dirty="0" smtClean="0"/>
              <a:t>-&gt; </a:t>
            </a:r>
            <a:r>
              <a:rPr lang="vi-VN" b="1" dirty="0">
                <a:solidFill>
                  <a:srgbClr val="0070C0"/>
                </a:solidFill>
              </a:rPr>
              <a:t>Bất tiện: </a:t>
            </a:r>
            <a:r>
              <a:rPr lang="vi-VN" dirty="0">
                <a:solidFill>
                  <a:srgbClr val="0070C0"/>
                </a:solidFill>
              </a:rPr>
              <a:t>Khi muốn cúi xuống thấp, </a:t>
            </a:r>
            <a:r>
              <a:rPr lang="vi-VN" dirty="0" smtClean="0">
                <a:solidFill>
                  <a:srgbClr val="0070C0"/>
                </a:solidFill>
              </a:rPr>
              <a:t>hươu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vi-VN" dirty="0" smtClean="0">
                <a:solidFill>
                  <a:srgbClr val="0070C0"/>
                </a:solidFill>
              </a:rPr>
              <a:t>phải </a:t>
            </a:r>
            <a:r>
              <a:rPr lang="vi-VN" dirty="0">
                <a:solidFill>
                  <a:srgbClr val="0070C0"/>
                </a:solidFill>
              </a:rPr>
              <a:t>xoạc hai chân trước thật rộng mới </a:t>
            </a:r>
            <a:r>
              <a:rPr lang="vi-VN" dirty="0" smtClean="0">
                <a:solidFill>
                  <a:srgbClr val="0070C0"/>
                </a:solidFill>
              </a:rPr>
              <a:t>cúi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vi-VN" dirty="0" smtClean="0">
                <a:solidFill>
                  <a:srgbClr val="0070C0"/>
                </a:solidFill>
              </a:rPr>
              <a:t>được </a:t>
            </a:r>
            <a:r>
              <a:rPr lang="vi-VN" dirty="0">
                <a:solidFill>
                  <a:srgbClr val="0070C0"/>
                </a:solidFill>
              </a:rPr>
              <a:t>đầu xuống vũng nước để uống.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352" y="711875"/>
            <a:ext cx="8275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2. Chiều cao của hươu cao cổ có gì thuận tiện và có gì bất tiện?</a:t>
            </a:r>
          </a:p>
        </p:txBody>
      </p:sp>
      <p:sp>
        <p:nvSpPr>
          <p:cNvPr id="8" name="Rectangle 7"/>
          <p:cNvSpPr/>
          <p:nvPr/>
        </p:nvSpPr>
        <p:spPr>
          <a:xfrm>
            <a:off x="847445" y="1624549"/>
            <a:ext cx="40293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Chiếc cổ dài của hươu cao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giúp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hươu với tới những cành lá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dàng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phát hiện kẻ thù.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bất tiện khi hươu cúi xuống thấp.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, hươu cao cổ phải xoạc hai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thật rộng mới cúi được đầu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vũng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nước để uống.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753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6112" y="16406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533400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38" y="3721482"/>
            <a:ext cx="3849339" cy="2310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2" y="3505200"/>
            <a:ext cx="4111288" cy="27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680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" y="4555338"/>
            <a:ext cx="3121152" cy="207873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47445" y="1674674"/>
            <a:ext cx="3825815" cy="1754326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cao cổ không bao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giành thức ăn hay nơi ở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ới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bất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loài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vật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nào.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đồng cỏ,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u cao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cổ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sống hoà bình với nhiều loài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cỏ khác như linh dương, đà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điểu,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ngựa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vằn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,...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352" y="762000"/>
            <a:ext cx="7266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3. Hươu cao cổ sống với các loài vật khác như thế nào?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53000" y="197227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vi-VN" dirty="0">
                <a:solidFill>
                  <a:srgbClr val="0070C0"/>
                </a:solidFill>
              </a:rPr>
              <a:t>-&gt;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vi-VN" dirty="0">
                <a:solidFill>
                  <a:srgbClr val="0070C0"/>
                </a:solidFill>
              </a:rPr>
              <a:t>Hươu cao cổ là loài vật hiền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vi-VN" dirty="0">
                <a:solidFill>
                  <a:srgbClr val="0070C0"/>
                </a:solidFill>
              </a:rPr>
              <a:t>lành, sống hòa bình với các loài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vi-VN" dirty="0">
                <a:solidFill>
                  <a:srgbClr val="0070C0"/>
                </a:solidFill>
              </a:rPr>
              <a:t>vật ăn cỏ khác.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753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6112" y="16406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53340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98" y="2896030"/>
            <a:ext cx="3369056" cy="18950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01514"/>
            <a:ext cx="2514600" cy="18323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192" y="3200400"/>
            <a:ext cx="2918254" cy="1930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92" y="5248858"/>
            <a:ext cx="2059800" cy="13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837"/>
            <a:ext cx="8229600" cy="1096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2000" b="1" dirty="0" smtClean="0">
                <a:solidFill>
                  <a:srgbClr val="CC3300"/>
                </a:solidFill>
                <a:latin typeface="+mj-lt"/>
              </a:rPr>
              <a:t>Nội dung bài học: </a:t>
            </a:r>
            <a:r>
              <a:rPr lang="vi-VN" sz="2000" dirty="0" smtClean="0">
                <a:solidFill>
                  <a:srgbClr val="0070C0"/>
                </a:solidFill>
                <a:latin typeface="+mj-lt"/>
              </a:rPr>
              <a:t>Bài học giúp em biết được đặc điểm hình dáng của </a:t>
            </a:r>
            <a:r>
              <a:rPr lang="vi-VN" sz="2000" dirty="0" smtClean="0">
                <a:solidFill>
                  <a:srgbClr val="0070C0"/>
                </a:solidFill>
                <a:latin typeface="+mj-lt"/>
              </a:rPr>
              <a:t>hươu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2000" dirty="0" smtClean="0">
                <a:solidFill>
                  <a:srgbClr val="0070C0"/>
                </a:solidFill>
                <a:latin typeface="+mj-lt"/>
              </a:rPr>
              <a:t>cao </a:t>
            </a:r>
            <a:r>
              <a:rPr lang="vi-VN" sz="2000" dirty="0" smtClean="0">
                <a:solidFill>
                  <a:srgbClr val="0070C0"/>
                </a:solidFill>
                <a:latin typeface="+mj-lt"/>
              </a:rPr>
              <a:t>cổ và lối sống hiền lành, thân thiện, hòa bình của loài vật này với các </a:t>
            </a:r>
            <a:r>
              <a:rPr lang="vi-VN" sz="2000" dirty="0" smtClean="0">
                <a:solidFill>
                  <a:srgbClr val="0070C0"/>
                </a:solidFill>
                <a:latin typeface="+mj-lt"/>
              </a:rPr>
              <a:t>loài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2000" dirty="0" smtClean="0">
                <a:solidFill>
                  <a:srgbClr val="0070C0"/>
                </a:solidFill>
                <a:latin typeface="+mj-lt"/>
              </a:rPr>
              <a:t>thú </a:t>
            </a:r>
            <a:r>
              <a:rPr lang="vi-VN" sz="2000" dirty="0" smtClean="0">
                <a:solidFill>
                  <a:srgbClr val="0070C0"/>
                </a:solidFill>
                <a:latin typeface="+mj-lt"/>
              </a:rPr>
              <a:t>ăn cỏ khác.</a:t>
            </a:r>
            <a:endParaRPr lang="en-US" sz="2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6" y="1524000"/>
            <a:ext cx="4324907" cy="2093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29" y="1524000"/>
            <a:ext cx="3037498" cy="2488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7" y="3617976"/>
            <a:ext cx="3276600" cy="2772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57" y="3617976"/>
            <a:ext cx="4751381" cy="3163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8" y="2868675"/>
            <a:ext cx="2362201" cy="15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7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50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5053" y="2265405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5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53388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F5D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9202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838201"/>
            <a:ext cx="8229600" cy="38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1. </a:t>
            </a:r>
            <a:r>
              <a:rPr lang="vi-VN" sz="1800" dirty="0" smtClean="0">
                <a:latin typeface="+mj-lt"/>
              </a:rPr>
              <a:t>Dấu câu nào phù hợp với ô trống: </a:t>
            </a:r>
            <a:r>
              <a:rPr lang="vi-VN" sz="1800" b="1" dirty="0" smtClean="0">
                <a:solidFill>
                  <a:srgbClr val="CC3300"/>
                </a:solidFill>
                <a:latin typeface="+mj-lt"/>
              </a:rPr>
              <a:t>dấu chấm </a:t>
            </a:r>
            <a:r>
              <a:rPr lang="vi-VN" sz="1800" dirty="0" smtClean="0">
                <a:latin typeface="+mj-lt"/>
              </a:rPr>
              <a:t>hay </a:t>
            </a:r>
            <a:r>
              <a:rPr lang="vi-VN" sz="1800" b="1" dirty="0" smtClean="0">
                <a:solidFill>
                  <a:srgbClr val="CC3300"/>
                </a:solidFill>
                <a:latin typeface="+mj-lt"/>
              </a:rPr>
              <a:t>dấu phẩy</a:t>
            </a:r>
            <a:r>
              <a:rPr lang="vi-VN" sz="1800" dirty="0" smtClean="0">
                <a:latin typeface="+mj-lt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" y="1247955"/>
            <a:ext cx="7086599" cy="733245"/>
            <a:chOff x="533400" y="1247955"/>
            <a:chExt cx="7086599" cy="733245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533400" y="1247955"/>
              <a:ext cx="7086599" cy="7332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latin typeface="+mj-lt"/>
                </a:rPr>
                <a:t>	</a:t>
              </a:r>
              <a:r>
                <a:rPr lang="vi-VN" sz="1800" dirty="0" smtClean="0">
                  <a:latin typeface="+mj-lt"/>
                </a:rPr>
                <a:t>Hươu cao cổ rất hiền làn</a:t>
              </a:r>
              <a:r>
                <a:rPr lang="en-US" sz="1800" dirty="0" smtClean="0">
                  <a:latin typeface="+mj-lt"/>
                </a:rPr>
                <a:t>h    </a:t>
              </a:r>
              <a:r>
                <a:rPr lang="vi-VN" sz="1800" dirty="0" smtClean="0">
                  <a:latin typeface="+mj-lt"/>
                </a:rPr>
                <a:t> </a:t>
              </a:r>
              <a:r>
                <a:rPr lang="en-US" sz="1800" dirty="0" smtClean="0">
                  <a:latin typeface="+mj-lt"/>
                </a:rPr>
                <a:t> </a:t>
              </a:r>
              <a:r>
                <a:rPr lang="vi-VN" sz="1800" dirty="0" smtClean="0">
                  <a:latin typeface="+mj-lt"/>
                </a:rPr>
                <a:t>nó sống hoà bình</a:t>
              </a:r>
              <a:r>
                <a:rPr lang="en-US" sz="1800" dirty="0" smtClean="0">
                  <a:latin typeface="+mj-lt"/>
                </a:rPr>
                <a:t>    </a:t>
              </a:r>
              <a:r>
                <a:rPr lang="vi-VN" sz="1800" dirty="0" smtClean="0">
                  <a:latin typeface="+mj-lt"/>
                </a:rPr>
                <a:t> </a:t>
              </a:r>
              <a:r>
                <a:rPr lang="en-US" sz="1800" dirty="0" smtClean="0">
                  <a:latin typeface="+mj-lt"/>
                </a:rPr>
                <a:t> </a:t>
              </a:r>
              <a:r>
                <a:rPr lang="vi-VN" sz="1800" dirty="0" smtClean="0">
                  <a:latin typeface="+mj-lt"/>
                </a:rPr>
                <a:t>thân thiện với nhiều loài</a:t>
              </a:r>
              <a:r>
                <a:rPr lang="en-US" sz="1800" dirty="0" smtClean="0">
                  <a:latin typeface="+mj-lt"/>
                </a:rPr>
                <a:t> </a:t>
              </a:r>
              <a:r>
                <a:rPr lang="vi-VN" sz="1800" dirty="0" smtClean="0">
                  <a:latin typeface="+mj-lt"/>
                </a:rPr>
                <a:t>vật ăn cỏ</a:t>
              </a:r>
              <a:r>
                <a:rPr lang="en-US" sz="1800" dirty="0" smtClean="0">
                  <a:latin typeface="+mj-lt"/>
                </a:rPr>
                <a:t> </a:t>
              </a:r>
              <a:r>
                <a:rPr lang="vi-VN" sz="1800" dirty="0" smtClean="0">
                  <a:latin typeface="+mj-lt"/>
                </a:rPr>
                <a:t>khác.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962400" y="1295400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?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67400" y="1295400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?</a:t>
              </a:r>
              <a:endParaRPr lang="en-US" dirty="0"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519023" y="1976887"/>
            <a:ext cx="8229600" cy="766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	</a:t>
            </a:r>
            <a:r>
              <a:rPr lang="vi-VN" sz="1800" dirty="0" smtClean="0">
                <a:solidFill>
                  <a:srgbClr val="0070C0"/>
                </a:solidFill>
                <a:latin typeface="+mj-lt"/>
              </a:rPr>
              <a:t>-&gt; Hươu cao cổ rất hiền lành</a:t>
            </a:r>
            <a:r>
              <a:rPr lang="vi-VN" sz="1800" b="1" dirty="0" smtClean="0">
                <a:solidFill>
                  <a:srgbClr val="CC3300"/>
                </a:solidFill>
                <a:latin typeface="+mj-lt"/>
              </a:rPr>
              <a:t>.</a:t>
            </a:r>
            <a:r>
              <a:rPr lang="vi-VN" sz="18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1800" dirty="0" smtClean="0">
                <a:solidFill>
                  <a:srgbClr val="0070C0"/>
                </a:solidFill>
                <a:latin typeface="+mj-lt"/>
              </a:rPr>
              <a:t>Nó sống hòa bình</a:t>
            </a:r>
            <a:r>
              <a:rPr lang="vi-VN" sz="1800" b="1" dirty="0" smtClean="0">
                <a:solidFill>
                  <a:srgbClr val="CC3300"/>
                </a:solidFill>
                <a:latin typeface="+mj-lt"/>
              </a:rPr>
              <a:t>, </a:t>
            </a:r>
            <a:r>
              <a:rPr lang="vi-VN" sz="1800" dirty="0" smtClean="0">
                <a:solidFill>
                  <a:srgbClr val="0070C0"/>
                </a:solidFill>
                <a:latin typeface="+mj-lt"/>
              </a:rPr>
              <a:t>thân thiện với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1800" dirty="0" smtClean="0">
                <a:solidFill>
                  <a:srgbClr val="0070C0"/>
                </a:solidFill>
                <a:latin typeface="+mj-lt"/>
              </a:rPr>
              <a:t>nhiều loài vật ăn cỏ khác.</a:t>
            </a:r>
            <a:endParaRPr lang="en-US" sz="1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9" y="89945"/>
            <a:ext cx="573497" cy="5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1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4453" y="2362201"/>
            <a:ext cx="8229600" cy="12192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	</a:t>
            </a:r>
            <a:r>
              <a:rPr lang="vi-VN" sz="1800" dirty="0" smtClean="0">
                <a:solidFill>
                  <a:srgbClr val="0070C0"/>
                </a:solidFill>
                <a:latin typeface="+mj-lt"/>
              </a:rPr>
              <a:t>-&gt; </a:t>
            </a:r>
            <a:r>
              <a:rPr lang="vi-VN" sz="1800" dirty="0">
                <a:solidFill>
                  <a:srgbClr val="0070C0"/>
                </a:solidFill>
                <a:latin typeface="+mj-lt"/>
              </a:rPr>
              <a:t>Một năm, Trời làm hạn hán</a:t>
            </a:r>
            <a:r>
              <a:rPr lang="vi-VN" sz="1800" b="1" dirty="0">
                <a:solidFill>
                  <a:srgbClr val="CC3300"/>
                </a:solidFill>
                <a:latin typeface="+mj-lt"/>
              </a:rPr>
              <a:t>,</a:t>
            </a:r>
            <a:r>
              <a:rPr lang="vi-VN" sz="1800" dirty="0">
                <a:solidFill>
                  <a:srgbClr val="0070C0"/>
                </a:solidFill>
                <a:latin typeface="+mj-lt"/>
              </a:rPr>
              <a:t> cây cỏ</a:t>
            </a:r>
            <a:r>
              <a:rPr lang="vi-VN" sz="1800" b="1" dirty="0">
                <a:solidFill>
                  <a:srgbClr val="CC3300"/>
                </a:solidFill>
                <a:latin typeface="+mj-lt"/>
              </a:rPr>
              <a:t>,</a:t>
            </a:r>
            <a:r>
              <a:rPr lang="vi-VN" sz="1800" dirty="0">
                <a:solidFill>
                  <a:srgbClr val="0070C0"/>
                </a:solidFill>
                <a:latin typeface="+mj-lt"/>
              </a:rPr>
              <a:t> chim chóc</a:t>
            </a:r>
            <a:r>
              <a:rPr lang="vi-VN" sz="1800" b="1" dirty="0">
                <a:solidFill>
                  <a:srgbClr val="CC3300"/>
                </a:solidFill>
                <a:latin typeface="+mj-lt"/>
              </a:rPr>
              <a:t>,</a:t>
            </a:r>
            <a:r>
              <a:rPr lang="vi-VN" sz="1800" dirty="0">
                <a:solidFill>
                  <a:srgbClr val="0070C0"/>
                </a:solidFill>
                <a:latin typeface="+mj-lt"/>
              </a:rPr>
              <a:t> muông </a:t>
            </a:r>
            <a:r>
              <a:rPr lang="vi-VN" sz="1800" dirty="0" smtClean="0">
                <a:solidFill>
                  <a:srgbClr val="0070C0"/>
                </a:solidFill>
                <a:latin typeface="+mj-lt"/>
              </a:rPr>
              <a:t>thú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1800" dirty="0" smtClean="0">
                <a:solidFill>
                  <a:srgbClr val="0070C0"/>
                </a:solidFill>
                <a:latin typeface="+mj-lt"/>
              </a:rPr>
              <a:t>đều </a:t>
            </a:r>
            <a:r>
              <a:rPr lang="vi-VN" sz="1800" dirty="0">
                <a:solidFill>
                  <a:srgbClr val="0070C0"/>
                </a:solidFill>
                <a:latin typeface="+mj-lt"/>
              </a:rPr>
              <a:t>khát nước. Cóc cùng các bạn cua</a:t>
            </a:r>
            <a:r>
              <a:rPr lang="vi-VN" sz="1800" b="1" dirty="0">
                <a:solidFill>
                  <a:srgbClr val="CC3300"/>
                </a:solidFill>
                <a:latin typeface="+mj-lt"/>
              </a:rPr>
              <a:t>,</a:t>
            </a:r>
            <a:r>
              <a:rPr lang="vi-VN" sz="1800" dirty="0">
                <a:solidFill>
                  <a:srgbClr val="0070C0"/>
                </a:solidFill>
                <a:latin typeface="+mj-lt"/>
              </a:rPr>
              <a:t> ong</a:t>
            </a:r>
            <a:r>
              <a:rPr lang="vi-VN" sz="1800" b="1" dirty="0">
                <a:solidFill>
                  <a:srgbClr val="CC3300"/>
                </a:solidFill>
                <a:latin typeface="+mj-lt"/>
              </a:rPr>
              <a:t>,</a:t>
            </a:r>
            <a:r>
              <a:rPr lang="vi-VN" sz="1800" dirty="0">
                <a:solidFill>
                  <a:srgbClr val="0070C0"/>
                </a:solidFill>
                <a:latin typeface="+mj-lt"/>
              </a:rPr>
              <a:t> cáo</a:t>
            </a:r>
            <a:r>
              <a:rPr lang="vi-VN" sz="1800" b="1" dirty="0">
                <a:solidFill>
                  <a:srgbClr val="CC3300"/>
                </a:solidFill>
                <a:latin typeface="+mj-lt"/>
              </a:rPr>
              <a:t>,</a:t>
            </a:r>
            <a:r>
              <a:rPr lang="vi-VN" sz="1800" dirty="0">
                <a:solidFill>
                  <a:srgbClr val="0070C0"/>
                </a:solidFill>
                <a:latin typeface="+mj-lt"/>
              </a:rPr>
              <a:t> gấu và </a:t>
            </a:r>
            <a:r>
              <a:rPr lang="vi-VN" sz="1800" dirty="0" smtClean="0">
                <a:solidFill>
                  <a:srgbClr val="0070C0"/>
                </a:solidFill>
                <a:latin typeface="+mj-lt"/>
              </a:rPr>
              <a:t>cọp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1800" dirty="0" smtClean="0">
                <a:solidFill>
                  <a:srgbClr val="0070C0"/>
                </a:solidFill>
                <a:latin typeface="+mj-lt"/>
              </a:rPr>
              <a:t>quyết </a:t>
            </a:r>
            <a:r>
              <a:rPr lang="vi-VN" sz="1800" dirty="0">
                <a:solidFill>
                  <a:srgbClr val="0070C0"/>
                </a:solidFill>
                <a:latin typeface="+mj-lt"/>
              </a:rPr>
              <a:t>lên thiên đình kiện Trời. Cuối cùng, Tròời phải cho </a:t>
            </a:r>
            <a:r>
              <a:rPr lang="vi-VN" sz="1800" dirty="0" smtClean="0">
                <a:solidFill>
                  <a:srgbClr val="0070C0"/>
                </a:solidFill>
                <a:latin typeface="+mj-lt"/>
              </a:rPr>
              <a:t>mưa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1800" dirty="0" smtClean="0">
                <a:solidFill>
                  <a:srgbClr val="0070C0"/>
                </a:solidFill>
                <a:latin typeface="+mj-lt"/>
              </a:rPr>
              <a:t>xuống </a:t>
            </a:r>
            <a:r>
              <a:rPr lang="vi-VN" sz="1800" dirty="0">
                <a:solidFill>
                  <a:srgbClr val="0070C0"/>
                </a:solidFill>
                <a:latin typeface="+mj-lt"/>
              </a:rPr>
              <a:t>khắp trần gian.</a:t>
            </a:r>
            <a:endParaRPr lang="en-US" sz="1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838201"/>
            <a:ext cx="7366958" cy="380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b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vi-VN" dirty="0"/>
              <a:t>2. </a:t>
            </a:r>
            <a:r>
              <a:rPr lang="vi-VN" b="0" dirty="0">
                <a:solidFill>
                  <a:schemeClr val="tx1"/>
                </a:solidFill>
              </a:rPr>
              <a:t>Em cần đặt</a:t>
            </a:r>
            <a:r>
              <a:rPr lang="vi-VN" b="0" dirty="0"/>
              <a:t> </a:t>
            </a:r>
            <a:r>
              <a:rPr lang="vi-VN" dirty="0">
                <a:solidFill>
                  <a:srgbClr val="CC3300"/>
                </a:solidFill>
              </a:rPr>
              <a:t>dấu phẩy </a:t>
            </a:r>
            <a:r>
              <a:rPr lang="vi-VN" b="0" dirty="0">
                <a:solidFill>
                  <a:schemeClr val="tx1"/>
                </a:solidFill>
              </a:rPr>
              <a:t>còn thiếu vào những chỗ nào trong đoạn văn sau?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295400"/>
            <a:ext cx="7366958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b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just"/>
            <a:r>
              <a:rPr lang="en-US" b="0" dirty="0" smtClean="0">
                <a:solidFill>
                  <a:schemeClr val="tx1"/>
                </a:solidFill>
              </a:rPr>
              <a:t>	</a:t>
            </a:r>
            <a:r>
              <a:rPr lang="vi-VN" b="0" dirty="0" smtClean="0">
                <a:solidFill>
                  <a:schemeClr val="tx1"/>
                </a:solidFill>
              </a:rPr>
              <a:t>Một </a:t>
            </a:r>
            <a:r>
              <a:rPr lang="vi-VN" b="0" dirty="0">
                <a:solidFill>
                  <a:schemeClr val="tx1"/>
                </a:solidFill>
              </a:rPr>
              <a:t>năm, Trời làm hạn hán, cây cỏ chim chóc muông thú đều khát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b="0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vi-VN" b="0" dirty="0">
                <a:solidFill>
                  <a:schemeClr val="tx1"/>
                </a:solidFill>
              </a:rPr>
              <a:t> Cóc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vi-VN" b="0" dirty="0">
                <a:solidFill>
                  <a:schemeClr val="tx1"/>
                </a:solidFill>
              </a:rPr>
              <a:t>cùng các bạn cua ong cáo gấu và cọp quyết lên thiên đình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vi-VN" b="0" dirty="0">
                <a:solidFill>
                  <a:schemeClr val="tx1"/>
                </a:solidFill>
              </a:rPr>
              <a:t>kiện Trời. Cuối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vi-VN" b="0" dirty="0">
                <a:solidFill>
                  <a:schemeClr val="tx1"/>
                </a:solidFill>
              </a:rPr>
              <a:t>cùng, Trời phải cho mưa xuống khắp trần gian.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753388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F5D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19202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9" y="89945"/>
            <a:ext cx="573497" cy="5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5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7033" y="2590800"/>
            <a:ext cx="25699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endParaRPr lang="en-US" sz="8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7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2819400"/>
            <a:ext cx="2458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552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753388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8901" y="392668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i="1" dirty="0">
              <a:solidFill>
                <a:srgbClr val="CC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777" y="15240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73674" y="1138761"/>
            <a:ext cx="2195887" cy="1235552"/>
            <a:chOff x="609600" y="990600"/>
            <a:chExt cx="3719887" cy="20930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990600"/>
              <a:ext cx="3719887" cy="209305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3928045" y="990600"/>
              <a:ext cx="345344" cy="34534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720604" y="1012797"/>
            <a:ext cx="1776198" cy="1259486"/>
            <a:chOff x="4876800" y="950056"/>
            <a:chExt cx="3008923" cy="2133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950056"/>
              <a:ext cx="3008923" cy="21336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Oval 11"/>
            <p:cNvSpPr/>
            <p:nvPr/>
          </p:nvSpPr>
          <p:spPr>
            <a:xfrm>
              <a:off x="7540379" y="950056"/>
              <a:ext cx="345344" cy="34534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38600" y="3532298"/>
            <a:ext cx="2249083" cy="1259486"/>
            <a:chOff x="817357" y="3937038"/>
            <a:chExt cx="3810002" cy="21336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357" y="3937038"/>
              <a:ext cx="3810002" cy="213360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Oval 12"/>
            <p:cNvSpPr/>
            <p:nvPr/>
          </p:nvSpPr>
          <p:spPr>
            <a:xfrm>
              <a:off x="4273389" y="4090876"/>
              <a:ext cx="345344" cy="34534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86600" y="3590042"/>
            <a:ext cx="1529375" cy="1359113"/>
            <a:chOff x="5334000" y="3805648"/>
            <a:chExt cx="2590800" cy="23023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3805648"/>
              <a:ext cx="2590800" cy="230237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Oval 13"/>
            <p:cNvSpPr/>
            <p:nvPr/>
          </p:nvSpPr>
          <p:spPr>
            <a:xfrm>
              <a:off x="7579456" y="3962361"/>
              <a:ext cx="345344" cy="34534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668343" y="2640710"/>
            <a:ext cx="989596" cy="2249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Lạc</a:t>
            </a:r>
            <a:r>
              <a:rPr lang="en-US" dirty="0" smtClean="0"/>
              <a:t> </a:t>
            </a:r>
            <a:r>
              <a:rPr lang="en-US" dirty="0" err="1" smtClean="0"/>
              <a:t>đà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13905" y="2575188"/>
            <a:ext cx="989596" cy="2249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Sóc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6819" y="5181600"/>
            <a:ext cx="989596" cy="2249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Tê</a:t>
            </a:r>
            <a:r>
              <a:rPr lang="en-US" dirty="0"/>
              <a:t> </a:t>
            </a:r>
            <a:r>
              <a:rPr lang="en-US" dirty="0" err="1" smtClean="0"/>
              <a:t>giác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451705" y="5215492"/>
            <a:ext cx="989596" cy="2249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Thỏ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52401" y="4466601"/>
            <a:ext cx="3505200" cy="1497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1800" dirty="0" smtClean="0">
                <a:latin typeface="+mj-lt"/>
              </a:rPr>
              <a:t>d) Chuyền cành mau lẹ</a:t>
            </a:r>
          </a:p>
          <a:p>
            <a:pPr marL="0" indent="0">
              <a:buNone/>
            </a:pPr>
            <a:r>
              <a:rPr lang="vi-VN" sz="1800" dirty="0" smtClean="0">
                <a:latin typeface="+mj-lt"/>
              </a:rPr>
              <a:t>Có cái đuôi bông</a:t>
            </a:r>
          </a:p>
          <a:p>
            <a:pPr marL="0" indent="0">
              <a:buNone/>
            </a:pPr>
            <a:r>
              <a:rPr lang="vi-VN" sz="1800" dirty="0" smtClean="0">
                <a:latin typeface="+mj-lt"/>
              </a:rPr>
              <a:t>Hạt dẻ thích ăn</a:t>
            </a:r>
          </a:p>
          <a:p>
            <a:pPr marL="0" indent="0">
              <a:buNone/>
            </a:pPr>
            <a:r>
              <a:rPr lang="vi-VN" sz="1800" dirty="0" smtClean="0">
                <a:latin typeface="+mj-lt"/>
              </a:rPr>
              <a:t>Con gì thế nhỉ?</a:t>
            </a:r>
            <a:endParaRPr lang="en-US" sz="18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1" y="1012797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a) Con gì có bướu trên lưng</a:t>
            </a:r>
          </a:p>
          <a:p>
            <a:r>
              <a:rPr lang="vi-VN" dirty="0">
                <a:latin typeface="+mj-lt"/>
              </a:rPr>
              <a:t>Trời nắng cổ khát, vẫn băng đường dài?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1" y="2164065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b) Con gì sống mũi mọc sừng</a:t>
            </a:r>
          </a:p>
          <a:p>
            <a:r>
              <a:rPr lang="vi-VN" dirty="0">
                <a:latin typeface="+mj-lt"/>
              </a:rPr>
              <a:t>Mình mặc áo giáp, khỏe không ai bằng?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2401" y="3315333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c) Con gì đuôi ngắn tai dài</a:t>
            </a:r>
          </a:p>
          <a:p>
            <a:r>
              <a:rPr lang="vi-VN" dirty="0">
                <a:latin typeface="+mj-lt"/>
              </a:rPr>
              <a:t>Mắt hồng, lông mượt, có tài chạy nhanh?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1824282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C3300"/>
                </a:solidFill>
              </a:rPr>
              <a:t>Lạc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đà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57245" y="1944429"/>
            <a:ext cx="239874" cy="168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9600" y="3027125"/>
            <a:ext cx="81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C3300"/>
                </a:solidFill>
              </a:rPr>
              <a:t>Tê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</a:rPr>
              <a:t>giác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57245" y="3147272"/>
            <a:ext cx="239874" cy="168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" y="415774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C3300"/>
                </a:solidFill>
              </a:rPr>
              <a:t>Thỏ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257245" y="4277893"/>
            <a:ext cx="239874" cy="168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9600" y="5791200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C3300"/>
                </a:solidFill>
              </a:rPr>
              <a:t>S</a:t>
            </a:r>
            <a:r>
              <a:rPr lang="en-US" b="1" dirty="0" err="1" smtClean="0">
                <a:solidFill>
                  <a:srgbClr val="CC3300"/>
                </a:solidFill>
              </a:rPr>
              <a:t>óc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257245" y="5911347"/>
            <a:ext cx="239874" cy="168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3849"/>
            <a:ext cx="463830" cy="4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53388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4777" y="15240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3849"/>
            <a:ext cx="463830" cy="4638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381000"/>
            <a:ext cx="532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>
              <a:solidFill>
                <a:srgbClr val="CC33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012797"/>
            <a:ext cx="556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+mj-lt"/>
              </a:rPr>
              <a:t>-&gt; Bài hát “Chú voi con ở Bản Đôn" (Phạm Tuyên).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1447800"/>
            <a:ext cx="518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+mj-lt"/>
              </a:rPr>
              <a:t>-&gt; Bài thơ "Bác gấu đen và hai chú thỏ" (Hoàng Hà).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7739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36" y="0"/>
            <a:ext cx="9238736" cy="7648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2632" y="2890218"/>
            <a:ext cx="35541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30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53388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291723"/>
            <a:ext cx="183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2400" b="1" i="1" dirty="0">
              <a:solidFill>
                <a:srgbClr val="CC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0384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4902" y="838201"/>
            <a:ext cx="6236898" cy="838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 smtClean="0">
                <a:latin typeface="+mj-lt"/>
              </a:rPr>
              <a:t>	</a:t>
            </a:r>
            <a:r>
              <a:rPr lang="vi-VN" sz="1600" dirty="0" smtClean="0">
                <a:latin typeface="+mj-lt"/>
              </a:rPr>
              <a:t>1. Không con vật nào trên Trái Đất thời nay có thể sánh với hươu</a:t>
            </a:r>
            <a:r>
              <a:rPr lang="en-US" sz="1600" dirty="0" smtClean="0">
                <a:latin typeface="+mj-lt"/>
              </a:rPr>
              <a:t> </a:t>
            </a:r>
            <a:r>
              <a:rPr lang="vi-VN" sz="1600" dirty="0" smtClean="0">
                <a:latin typeface="+mj-lt"/>
              </a:rPr>
              <a:t>cao</a:t>
            </a:r>
            <a:r>
              <a:rPr lang="en-US" sz="1600" dirty="0" smtClean="0">
                <a:latin typeface="+mj-lt"/>
              </a:rPr>
              <a:t> </a:t>
            </a:r>
            <a:r>
              <a:rPr lang="vi-VN" sz="1600" dirty="0" smtClean="0">
                <a:latin typeface="+mj-lt"/>
              </a:rPr>
              <a:t>cổ về chiều cao. Chú hươu cao nhất cao tới gån... 6 mét, tức là</a:t>
            </a:r>
            <a:r>
              <a:rPr lang="en-US" sz="1600" dirty="0" smtClean="0">
                <a:latin typeface="+mj-lt"/>
              </a:rPr>
              <a:t> </a:t>
            </a:r>
            <a:r>
              <a:rPr lang="vi-VN" sz="1600" dirty="0" smtClean="0">
                <a:latin typeface="+mj-lt"/>
              </a:rPr>
              <a:t>chú ta có thể ngó được vào cửa sổ tảng hai của một ngôi nhà.</a:t>
            </a:r>
          </a:p>
          <a:p>
            <a:pPr marL="0" indent="0" algn="just">
              <a:buNone/>
            </a:pPr>
            <a:endParaRPr lang="en-US" sz="1600" dirty="0"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4902" y="1690457"/>
            <a:ext cx="3722298" cy="1572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1600">
                <a:latin typeface="+mj-lt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	</a:t>
            </a:r>
            <a:r>
              <a:rPr lang="vi-VN" dirty="0"/>
              <a:t>2. Chiếc cổ dài của hươu cao </a:t>
            </a:r>
            <a:r>
              <a:rPr lang="vi-VN" dirty="0" smtClean="0"/>
              <a:t>cổ</a:t>
            </a:r>
            <a:r>
              <a:rPr lang="en-US" dirty="0" smtClean="0"/>
              <a:t> </a:t>
            </a:r>
            <a:r>
              <a:rPr lang="vi-VN" dirty="0" smtClean="0"/>
              <a:t>giúp </a:t>
            </a:r>
            <a:r>
              <a:rPr lang="vi-VN" dirty="0"/>
              <a:t>hươu với tới những cành lá </a:t>
            </a:r>
            <a:r>
              <a:rPr lang="vi-VN" dirty="0" smtClean="0"/>
              <a:t>trên</a:t>
            </a:r>
            <a:r>
              <a:rPr lang="en-US" dirty="0" smtClean="0"/>
              <a:t> </a:t>
            </a:r>
            <a:r>
              <a:rPr lang="vi-VN" dirty="0" smtClean="0"/>
              <a:t>cao</a:t>
            </a:r>
            <a:r>
              <a:rPr lang="en-US" dirty="0" smtClean="0"/>
              <a:t> </a:t>
            </a:r>
            <a:r>
              <a:rPr lang="vi-VN" dirty="0" smtClean="0"/>
              <a:t>và </a:t>
            </a:r>
            <a:r>
              <a:rPr lang="vi-VN" dirty="0"/>
              <a:t>dễ dàng phát hiện kẻ thù. </a:t>
            </a:r>
            <a:r>
              <a:rPr lang="vi-VN" dirty="0" smtClean="0"/>
              <a:t>Nó</a:t>
            </a:r>
            <a:r>
              <a:rPr lang="en-US" dirty="0" smtClean="0"/>
              <a:t> </a:t>
            </a:r>
            <a:r>
              <a:rPr lang="vi-VN" dirty="0" smtClean="0"/>
              <a:t>chỉ bất</a:t>
            </a:r>
            <a:r>
              <a:rPr lang="en-US" dirty="0" smtClean="0"/>
              <a:t> </a:t>
            </a:r>
            <a:r>
              <a:rPr lang="vi-VN" dirty="0" smtClean="0"/>
              <a:t>tiện</a:t>
            </a:r>
            <a:r>
              <a:rPr lang="en-US" dirty="0" smtClean="0"/>
              <a:t> </a:t>
            </a:r>
            <a:r>
              <a:rPr lang="vi-VN" dirty="0" smtClean="0"/>
              <a:t>khi </a:t>
            </a:r>
            <a:r>
              <a:rPr lang="vi-VN" dirty="0"/>
              <a:t>hươu cúi xuống thấp. </a:t>
            </a:r>
            <a:r>
              <a:rPr lang="vi-VN" dirty="0" smtClean="0"/>
              <a:t>Khi</a:t>
            </a:r>
            <a:r>
              <a:rPr lang="en-US" dirty="0" smtClean="0"/>
              <a:t> </a:t>
            </a:r>
            <a:r>
              <a:rPr lang="vi-VN" dirty="0" smtClean="0"/>
              <a:t>đó</a:t>
            </a:r>
            <a:r>
              <a:rPr lang="vi-VN" dirty="0"/>
              <a:t>, hươu </a:t>
            </a:r>
            <a:r>
              <a:rPr lang="vi-VN" dirty="0" smtClean="0"/>
              <a:t>cao</a:t>
            </a:r>
            <a:r>
              <a:rPr lang="en-US" dirty="0" smtClean="0"/>
              <a:t> </a:t>
            </a:r>
            <a:r>
              <a:rPr lang="vi-VN" dirty="0" smtClean="0"/>
              <a:t>cổ </a:t>
            </a:r>
            <a:r>
              <a:rPr lang="vi-VN" dirty="0"/>
              <a:t>phải xoạc hai </a:t>
            </a:r>
            <a:r>
              <a:rPr lang="vi-VN" dirty="0" smtClean="0"/>
              <a:t>chân</a:t>
            </a:r>
            <a:r>
              <a:rPr lang="en-US" dirty="0" smtClean="0"/>
              <a:t> </a:t>
            </a:r>
            <a:r>
              <a:rPr lang="vi-VN" dirty="0" smtClean="0"/>
              <a:t>trước </a:t>
            </a:r>
            <a:r>
              <a:rPr lang="vi-VN" dirty="0"/>
              <a:t>thật rộng </a:t>
            </a:r>
            <a:r>
              <a:rPr lang="vi-VN" dirty="0" smtClean="0"/>
              <a:t>mới</a:t>
            </a:r>
            <a:r>
              <a:rPr lang="en-US" dirty="0" smtClean="0"/>
              <a:t> </a:t>
            </a:r>
            <a:r>
              <a:rPr lang="vi-VN" dirty="0" smtClean="0"/>
              <a:t>cúi </a:t>
            </a:r>
            <a:r>
              <a:rPr lang="vi-VN" dirty="0"/>
              <a:t>được đầu </a:t>
            </a:r>
            <a:r>
              <a:rPr lang="vi-VN" dirty="0" smtClean="0"/>
              <a:t>xuống</a:t>
            </a:r>
            <a:r>
              <a:rPr lang="en-US" dirty="0" smtClean="0"/>
              <a:t> </a:t>
            </a:r>
            <a:r>
              <a:rPr lang="vi-VN" dirty="0" smtClean="0"/>
              <a:t>vũng </a:t>
            </a:r>
            <a:r>
              <a:rPr lang="vi-VN" dirty="0"/>
              <a:t>nước để uống.</a:t>
            </a:r>
          </a:p>
          <a:p>
            <a:r>
              <a:rPr lang="en-US" dirty="0"/>
              <a:t>	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4902" y="3276601"/>
            <a:ext cx="38100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1600">
                <a:latin typeface="+mj-lt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	</a:t>
            </a:r>
            <a:r>
              <a:rPr lang="vi-VN" dirty="0"/>
              <a:t>3. Hươu cao cổ không bao </a:t>
            </a:r>
            <a:r>
              <a:rPr lang="vi-VN" dirty="0" smtClean="0"/>
              <a:t>giờ</a:t>
            </a:r>
            <a:r>
              <a:rPr lang="en-US" dirty="0" smtClean="0"/>
              <a:t> </a:t>
            </a:r>
            <a:r>
              <a:rPr lang="vi-VN" dirty="0" smtClean="0"/>
              <a:t>tranh </a:t>
            </a:r>
            <a:r>
              <a:rPr lang="vi-VN" dirty="0"/>
              <a:t>giành thức ăn hay nơi ở với bất </a:t>
            </a:r>
            <a:r>
              <a:rPr lang="vi-VN" dirty="0" smtClean="0"/>
              <a:t>kì</a:t>
            </a:r>
            <a:r>
              <a:rPr lang="en-US" dirty="0" smtClean="0"/>
              <a:t> </a:t>
            </a:r>
            <a:r>
              <a:rPr lang="vi-VN" dirty="0" smtClean="0"/>
              <a:t>loài</a:t>
            </a:r>
            <a:r>
              <a:rPr lang="en-US" dirty="0" smtClean="0"/>
              <a:t> </a:t>
            </a:r>
            <a:r>
              <a:rPr lang="vi-VN" dirty="0" smtClean="0"/>
              <a:t>vật </a:t>
            </a:r>
            <a:r>
              <a:rPr lang="vi-VN" dirty="0"/>
              <a:t>nào. Trên đồng cỏ, hươu </a:t>
            </a:r>
            <a:r>
              <a:rPr lang="vi-VN" dirty="0" smtClean="0"/>
              <a:t>cao</a:t>
            </a:r>
            <a:r>
              <a:rPr lang="en-US" dirty="0" smtClean="0"/>
              <a:t> </a:t>
            </a:r>
            <a:r>
              <a:rPr lang="vi-VN" dirty="0" smtClean="0"/>
              <a:t>cổ sống</a:t>
            </a:r>
            <a:r>
              <a:rPr lang="en-US" dirty="0" smtClean="0"/>
              <a:t> </a:t>
            </a:r>
            <a:r>
              <a:rPr lang="vi-VN" dirty="0" smtClean="0"/>
              <a:t>hoà </a:t>
            </a:r>
            <a:r>
              <a:rPr lang="vi-VN" dirty="0"/>
              <a:t>bình với nhiều loài </a:t>
            </a:r>
            <a:r>
              <a:rPr lang="vi-VN" dirty="0" smtClean="0"/>
              <a:t>vật</a:t>
            </a:r>
            <a:r>
              <a:rPr lang="en-US" dirty="0" smtClean="0"/>
              <a:t> </a:t>
            </a:r>
            <a:r>
              <a:rPr lang="vi-VN" dirty="0" smtClean="0"/>
              <a:t>ăn </a:t>
            </a:r>
            <a:r>
              <a:rPr lang="vi-VN" dirty="0"/>
              <a:t>cỏ khác </a:t>
            </a:r>
            <a:r>
              <a:rPr lang="vi-VN" dirty="0" smtClean="0"/>
              <a:t>như</a:t>
            </a:r>
            <a:r>
              <a:rPr lang="en-US" dirty="0" smtClean="0"/>
              <a:t> </a:t>
            </a:r>
            <a:r>
              <a:rPr lang="vi-VN" dirty="0" smtClean="0"/>
              <a:t>linh </a:t>
            </a:r>
            <a:r>
              <a:rPr lang="vi-VN" dirty="0"/>
              <a:t>dương, đà </a:t>
            </a:r>
            <a:r>
              <a:rPr lang="vi-VN" dirty="0" smtClean="0"/>
              <a:t>điểu,</a:t>
            </a:r>
            <a:r>
              <a:rPr lang="en-US" dirty="0" smtClean="0"/>
              <a:t> </a:t>
            </a:r>
            <a:r>
              <a:rPr lang="vi-VN" dirty="0" smtClean="0"/>
              <a:t>ngực </a:t>
            </a:r>
            <a:r>
              <a:rPr lang="vi-VN" dirty="0"/>
              <a:t>vần,...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8790"/>
            <a:ext cx="4791910" cy="45373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8" y="68188"/>
            <a:ext cx="465212" cy="4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81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53388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400" y="291723"/>
            <a:ext cx="4036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400" b="1" i="1" dirty="0">
              <a:solidFill>
                <a:srgbClr val="CC33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066801"/>
            <a:ext cx="8382000" cy="167639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+mj-lt"/>
              </a:rPr>
              <a:t>	</a:t>
            </a:r>
            <a:r>
              <a:rPr lang="vi-VN" dirty="0" smtClean="0">
                <a:latin typeface="+mj-lt"/>
              </a:rPr>
              <a:t>Nó </a:t>
            </a:r>
            <a:r>
              <a:rPr lang="vi-VN" dirty="0">
                <a:latin typeface="+mj-lt"/>
              </a:rPr>
              <a:t>chỉ bất </a:t>
            </a:r>
            <a:r>
              <a:rPr lang="vi-VN" dirty="0" smtClean="0">
                <a:latin typeface="+mj-lt"/>
              </a:rPr>
              <a:t>tiện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+mj-lt"/>
              </a:rPr>
              <a:t>|</a:t>
            </a: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khi hươu cúi xuống thấp</a:t>
            </a:r>
            <a:r>
              <a:rPr lang="vi-VN" dirty="0" smtClean="0">
                <a:latin typeface="+mj-lt"/>
              </a:rPr>
              <a:t>.</a:t>
            </a:r>
            <a:r>
              <a:rPr lang="en-US" b="1" dirty="0" smtClean="0">
                <a:solidFill>
                  <a:srgbClr val="FFC000"/>
                </a:solidFill>
                <a:latin typeface="+mj-lt"/>
              </a:rPr>
              <a:t>||</a:t>
            </a: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Khi đó</a:t>
            </a:r>
            <a:r>
              <a:rPr lang="vi-VN" dirty="0" smtClean="0">
                <a:latin typeface="+mj-lt"/>
              </a:rPr>
              <a:t>,</a:t>
            </a:r>
            <a:r>
              <a:rPr lang="en-US" b="1" dirty="0" smtClean="0">
                <a:solidFill>
                  <a:srgbClr val="FFC000"/>
                </a:solidFill>
                <a:latin typeface="+mj-lt"/>
              </a:rPr>
              <a:t>|</a:t>
            </a:r>
            <a:r>
              <a:rPr lang="vi-VN" b="1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vi-VN" dirty="0">
                <a:latin typeface="+mj-lt"/>
              </a:rPr>
              <a:t>hươu cao cổ </a:t>
            </a:r>
            <a:r>
              <a:rPr lang="vi-VN" dirty="0" smtClean="0">
                <a:latin typeface="+mj-lt"/>
              </a:rPr>
              <a:t>phải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dirty="0" smtClean="0">
                <a:latin typeface="+mj-lt"/>
              </a:rPr>
              <a:t>oạc </a:t>
            </a:r>
            <a:r>
              <a:rPr lang="vi-VN" dirty="0">
                <a:latin typeface="+mj-lt"/>
              </a:rPr>
              <a:t>hai chân trước thật</a:t>
            </a:r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rộng </a:t>
            </a:r>
            <a:r>
              <a:rPr lang="en-US" b="1" dirty="0" smtClean="0">
                <a:solidFill>
                  <a:srgbClr val="FFC000"/>
                </a:solidFill>
                <a:latin typeface="+mj-lt"/>
              </a:rPr>
              <a:t>|</a:t>
            </a:r>
            <a:r>
              <a:rPr lang="vi-VN" dirty="0" smtClean="0">
                <a:latin typeface="+mj-lt"/>
              </a:rPr>
              <a:t>mới </a:t>
            </a:r>
            <a:r>
              <a:rPr lang="vi-VN" dirty="0">
                <a:latin typeface="+mj-lt"/>
              </a:rPr>
              <a:t>cúi được đầu xuống vũng </a:t>
            </a:r>
            <a:r>
              <a:rPr lang="vi-VN" dirty="0" smtClean="0">
                <a:latin typeface="+mj-lt"/>
              </a:rPr>
              <a:t>nước</a:t>
            </a:r>
            <a:r>
              <a:rPr lang="en-US" b="1" dirty="0" smtClean="0">
                <a:solidFill>
                  <a:srgbClr val="FFC000"/>
                </a:solidFill>
                <a:latin typeface="+mj-lt"/>
              </a:rPr>
              <a:t>|</a:t>
            </a: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để</a:t>
            </a:r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uống</a:t>
            </a:r>
            <a:r>
              <a:rPr lang="vi-VN" dirty="0" smtClean="0">
                <a:latin typeface="+mj-lt"/>
              </a:rPr>
              <a:t>.</a:t>
            </a:r>
            <a:r>
              <a:rPr lang="en-US" b="1" dirty="0" smtClean="0">
                <a:solidFill>
                  <a:srgbClr val="FFC000"/>
                </a:solidFill>
                <a:latin typeface="+mj-lt"/>
              </a:rPr>
              <a:t>||</a:t>
            </a:r>
            <a:endParaRPr lang="vi-VN" b="1" dirty="0">
              <a:solidFill>
                <a:srgbClr val="FFC000"/>
              </a:solidFill>
              <a:latin typeface="+mj-lt"/>
            </a:endParaRPr>
          </a:p>
          <a:p>
            <a:pPr marL="0" indent="0" algn="just">
              <a:buNone/>
            </a:pPr>
            <a:endParaRPr lang="en-US" dirty="0">
              <a:latin typeface="+mj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3276600"/>
            <a:ext cx="8382000" cy="1066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3200">
                <a:latin typeface="+mj-lt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	</a:t>
            </a:r>
            <a:r>
              <a:rPr lang="vi-VN" dirty="0"/>
              <a:t>Hươu cao cổ không bao giờ</a:t>
            </a:r>
            <a:r>
              <a:rPr lang="en-US" b="1" dirty="0">
                <a:solidFill>
                  <a:srgbClr val="FFC000"/>
                </a:solidFill>
              </a:rPr>
              <a:t>|</a:t>
            </a:r>
            <a:r>
              <a:rPr lang="vi-VN" dirty="0"/>
              <a:t> tranh giành thức ăn hay nơi ở</a:t>
            </a:r>
            <a:r>
              <a:rPr lang="en-US" b="1" dirty="0">
                <a:solidFill>
                  <a:srgbClr val="FFC000"/>
                </a:solidFill>
              </a:rPr>
              <a:t>|</a:t>
            </a:r>
            <a:r>
              <a:rPr lang="vi-VN" dirty="0"/>
              <a:t> với bất kì</a:t>
            </a:r>
            <a:r>
              <a:rPr lang="en-US" dirty="0"/>
              <a:t> l</a:t>
            </a:r>
            <a:r>
              <a:rPr lang="vi-VN" dirty="0"/>
              <a:t>oài vật nào.</a:t>
            </a:r>
            <a:r>
              <a:rPr lang="en-US" b="1" dirty="0">
                <a:solidFill>
                  <a:srgbClr val="FFC000"/>
                </a:solidFill>
              </a:rPr>
              <a:t>||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8" y="68188"/>
            <a:ext cx="465212" cy="4652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10384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788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753388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400" y="291723"/>
            <a:ext cx="3193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b="1" i="1" dirty="0">
              <a:solidFill>
                <a:srgbClr val="CC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1066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+mj-lt"/>
              </a:defRPr>
            </a:lvl1pPr>
          </a:lstStyle>
          <a:p>
            <a:r>
              <a:rPr lang="vi-VN" i="1" dirty="0"/>
              <a:t>không thuận tiện</a:t>
            </a:r>
            <a:r>
              <a:rPr lang="vi-VN" i="1" dirty="0"/>
              <a:t>.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94197" y="1625600"/>
            <a:ext cx="2147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+mj-lt"/>
              </a:defRPr>
            </a:lvl1pPr>
          </a:lstStyle>
          <a:p>
            <a:r>
              <a:rPr lang="vi-VN" b="1" dirty="0" smtClean="0">
                <a:solidFill>
                  <a:schemeClr val="tx2"/>
                </a:solidFill>
              </a:rPr>
              <a:t>Tranh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vi-VN" b="1" dirty="0" smtClean="0">
                <a:solidFill>
                  <a:schemeClr val="tx2"/>
                </a:solidFill>
              </a:rPr>
              <a:t>giành</a:t>
            </a:r>
            <a:r>
              <a:rPr lang="vi-VN" b="1" dirty="0">
                <a:solidFill>
                  <a:schemeClr val="tx2"/>
                </a:solidFill>
              </a:rPr>
              <a:t>:</a:t>
            </a:r>
            <a:r>
              <a:rPr lang="vi-VN" b="1" dirty="0">
                <a:solidFill>
                  <a:schemeClr val="tx2"/>
                </a:solidFill>
              </a:rPr>
              <a:t> </a:t>
            </a:r>
            <a:r>
              <a:rPr lang="vi-VN" b="1" dirty="0">
                <a:solidFill>
                  <a:schemeClr val="tx2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1625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+mj-lt"/>
              </a:defRPr>
            </a:lvl1pPr>
          </a:lstStyle>
          <a:p>
            <a:r>
              <a:rPr lang="vi-VN" i="1" dirty="0"/>
              <a:t>tranh nhau để giành lấy</a:t>
            </a:r>
            <a:r>
              <a:rPr lang="vi-VN" i="1" dirty="0"/>
              <a:t>.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4198" y="1066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+mj-lt"/>
              </a:defRPr>
            </a:lvl1pPr>
          </a:lstStyle>
          <a:p>
            <a:r>
              <a:rPr lang="vi-VN" b="1" dirty="0">
                <a:solidFill>
                  <a:schemeClr val="tx2"/>
                </a:solidFill>
              </a:rPr>
              <a:t>Bất tiện</a:t>
            </a:r>
            <a:r>
              <a:rPr lang="vi-VN" b="1" dirty="0">
                <a:solidFill>
                  <a:schemeClr val="tx2"/>
                </a:solidFill>
              </a:rPr>
              <a:t>: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8" y="68188"/>
            <a:ext cx="465212" cy="4652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9600" y="10384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500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753388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400" y="291723"/>
            <a:ext cx="3193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b="1" i="1" dirty="0">
              <a:solidFill>
                <a:srgbClr val="CC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198" y="1041400"/>
            <a:ext cx="228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+mj-lt"/>
              </a:defRPr>
            </a:lvl1pPr>
          </a:lstStyle>
          <a:p>
            <a:r>
              <a:rPr lang="vi-VN" b="1" dirty="0">
                <a:solidFill>
                  <a:schemeClr val="tx2"/>
                </a:solidFill>
              </a:rPr>
              <a:t>Linh dương: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0980" y="1041400"/>
            <a:ext cx="5525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+mj-lt"/>
              </a:defRPr>
            </a:lvl1pPr>
          </a:lstStyle>
          <a:p>
            <a:r>
              <a:rPr lang="vi-VN" i="1" dirty="0"/>
              <a:t>là loài thú rừng nửa giống dê,</a:t>
            </a:r>
            <a:r>
              <a:rPr lang="en-US" i="1" dirty="0"/>
              <a:t> </a:t>
            </a:r>
            <a:r>
              <a:rPr lang="vi-VN" i="1" dirty="0"/>
              <a:t>nửa giống hươu, chân cao, chạy</a:t>
            </a:r>
            <a:r>
              <a:rPr lang="en-US" i="1" dirty="0"/>
              <a:t> </a:t>
            </a:r>
            <a:r>
              <a:rPr lang="vi-VN" i="1" dirty="0"/>
              <a:t>mau</a:t>
            </a:r>
            <a:r>
              <a:rPr lang="vi-VN" i="1" dirty="0"/>
              <a:t>.</a:t>
            </a:r>
            <a:endParaRPr lang="vi-VN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4197" y="1912203"/>
            <a:ext cx="179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+mj-lt"/>
              </a:defRPr>
            </a:lvl1pPr>
          </a:lstStyle>
          <a:p>
            <a:r>
              <a:rPr lang="vi-VN" b="1" dirty="0">
                <a:solidFill>
                  <a:schemeClr val="tx2"/>
                </a:solidFill>
              </a:rPr>
              <a:t>Đà điểu: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7580" y="191220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+mj-lt"/>
              </a:defRPr>
            </a:lvl1pPr>
          </a:lstStyle>
          <a:p>
            <a:r>
              <a:rPr lang="vi-VN" i="1" dirty="0"/>
              <a:t>là một loài chim lớn sống ở một số</a:t>
            </a:r>
            <a:r>
              <a:rPr lang="en-US" i="1" dirty="0"/>
              <a:t> </a:t>
            </a:r>
            <a:r>
              <a:rPr lang="vi-VN" i="1" dirty="0"/>
              <a:t>vùng nhiệt đới, cổ dài, chân</a:t>
            </a:r>
            <a:r>
              <a:rPr lang="en-US" i="1" dirty="0"/>
              <a:t> </a:t>
            </a:r>
            <a:r>
              <a:rPr lang="vi-VN" i="1" dirty="0"/>
              <a:t>cao, chạy nhanh.</a:t>
            </a:r>
            <a:endParaRPr lang="en-US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99355" y="2896711"/>
            <a:ext cx="3143250" cy="3580289"/>
            <a:chOff x="599355" y="2896711"/>
            <a:chExt cx="3143250" cy="35802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55" y="2896711"/>
              <a:ext cx="3143250" cy="314325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1543067" y="6172200"/>
              <a:ext cx="1200133" cy="304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Đà</a:t>
              </a:r>
              <a:r>
                <a:rPr lang="en-US" dirty="0" smtClean="0"/>
                <a:t> </a:t>
              </a:r>
              <a:r>
                <a:rPr lang="en-US" dirty="0" err="1" smtClean="0"/>
                <a:t>điểu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43400" y="2971799"/>
            <a:ext cx="4191000" cy="3461563"/>
            <a:chOff x="4343400" y="2971799"/>
            <a:chExt cx="4191000" cy="34615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2971799"/>
              <a:ext cx="4191000" cy="299307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5791200" y="6096000"/>
              <a:ext cx="1524000" cy="33736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Linh</a:t>
              </a:r>
              <a:r>
                <a:rPr lang="en-US" dirty="0" smtClean="0"/>
                <a:t> </a:t>
              </a:r>
              <a:r>
                <a:rPr lang="en-US" dirty="0" err="1" smtClean="0"/>
                <a:t>dương</a:t>
              </a:r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8" y="68188"/>
            <a:ext cx="465212" cy="4652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9600" y="10384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8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615</Words>
  <Application>Microsoft Office PowerPoint</Application>
  <PresentationFormat>On-screen Show (4:3)</PresentationFormat>
  <Paragraphs>88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TẬP ĐỌC  Bài 26  Muôn loài chung sống  Hượu cao cổ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MSI-LAP</dc:creator>
  <cp:lastModifiedBy>MSI-LAP</cp:lastModifiedBy>
  <cp:revision>31</cp:revision>
  <dcterms:created xsi:type="dcterms:W3CDTF">2022-03-11T15:09:03Z</dcterms:created>
  <dcterms:modified xsi:type="dcterms:W3CDTF">2022-03-12T11:38:49Z</dcterms:modified>
</cp:coreProperties>
</file>