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5"/>
  </p:notesMasterIdLst>
  <p:sldIdLst>
    <p:sldId id="256" r:id="rId2"/>
    <p:sldId id="257" r:id="rId3"/>
    <p:sldId id="259" r:id="rId4"/>
    <p:sldId id="260" r:id="rId5"/>
    <p:sldId id="337" r:id="rId6"/>
    <p:sldId id="261" r:id="rId7"/>
    <p:sldId id="262" r:id="rId8"/>
    <p:sldId id="263" r:id="rId9"/>
    <p:sldId id="329" r:id="rId10"/>
    <p:sldId id="328" r:id="rId11"/>
    <p:sldId id="330" r:id="rId12"/>
    <p:sldId id="322" r:id="rId13"/>
    <p:sldId id="333" r:id="rId14"/>
    <p:sldId id="302" r:id="rId15"/>
    <p:sldId id="332" r:id="rId16"/>
    <p:sldId id="323" r:id="rId17"/>
    <p:sldId id="331" r:id="rId18"/>
    <p:sldId id="324" r:id="rId19"/>
    <p:sldId id="325" r:id="rId20"/>
    <p:sldId id="326" r:id="rId21"/>
    <p:sldId id="334" r:id="rId22"/>
    <p:sldId id="335" r:id="rId23"/>
    <p:sldId id="336" r:id="rId24"/>
  </p:sldIdLst>
  <p:sldSz cx="9144000" cy="5143500" type="screen16x9"/>
  <p:notesSz cx="6858000" cy="9144000"/>
  <p:embeddedFontLst>
    <p:embeddedFont>
      <p:font typeface="Century Gothic" pitchFamily="34" charset="0"/>
      <p:regular r:id="rId26"/>
      <p:bold r:id="rId27"/>
      <p:italic r:id="rId28"/>
      <p:boldItalic r:id="rId29"/>
    </p:embeddedFont>
    <p:embeddedFont>
      <p:font typeface="Verdana" pitchFamily="34" charset="0"/>
      <p:regular r:id="rId30"/>
      <p:bold r:id="rId31"/>
      <p:italic r:id="rId32"/>
      <p:boldItalic r:id="rId33"/>
    </p:embeddedFont>
    <p:embeddedFont>
      <p:font typeface="Book Antiqua"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DBB39A4-D847-4006-8895-CBFFF2CF0A0C}">
  <a:tblStyle styleId="{6DBB39A4-D847-4006-8895-CBFFF2CF0A0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6E58F70-66DC-416F-A908-DE91E2DBD6A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90" d="100"/>
          <a:sy n="90" d="100"/>
        </p:scale>
        <p:origin x="-16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525994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2/28/2025</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1" y="2206952"/>
            <a:ext cx="7147931"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208476"/>
            <a:ext cx="1190348" cy="184480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2352494"/>
            <a:ext cx="910224" cy="1556766"/>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4" y="2291716"/>
            <a:ext cx="6947845"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3468951"/>
            <a:ext cx="762000" cy="342900"/>
          </a:xfrm>
        </p:spPr>
        <p:txBody>
          <a:bodyPr/>
          <a:lstStyle>
            <a:lvl1pPr algn="ctr">
              <a:defRPr sz="2800">
                <a:solidFill>
                  <a:schemeClr val="accent1">
                    <a:lumMod val="5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11" name="Rectangle 10"/>
          <p:cNvSpPr/>
          <p:nvPr/>
        </p:nvSpPr>
        <p:spPr>
          <a:xfrm>
            <a:off x="541822" y="3419458"/>
            <a:ext cx="6755166"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2354580"/>
            <a:ext cx="6760868"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3486150"/>
            <a:ext cx="6553200" cy="3429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2420275"/>
            <a:ext cx="6629400" cy="9144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171450"/>
            <a:ext cx="1859280" cy="4591976"/>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6" y="263557"/>
            <a:ext cx="1672235" cy="440776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8" y="296571"/>
            <a:ext cx="1485531" cy="43417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85750"/>
            <a:ext cx="6172200" cy="43434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45" name="Google Shape;45;p2"/>
          <p:cNvSpPr txBox="1">
            <a:spLocks noGrp="1"/>
          </p:cNvSpPr>
          <p:nvPr>
            <p:ph type="ctrTitle"/>
          </p:nvPr>
        </p:nvSpPr>
        <p:spPr>
          <a:xfrm>
            <a:off x="975350" y="1133950"/>
            <a:ext cx="5701800" cy="287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6000"/>
              <a:buNone/>
              <a:defRPr sz="6000">
                <a:solidFill>
                  <a:schemeClr val="dk1"/>
                </a:solidFill>
              </a:defRPr>
            </a:lvl1pPr>
            <a:lvl2pPr lvl="1">
              <a:spcBef>
                <a:spcPts val="0"/>
              </a:spcBef>
              <a:spcAft>
                <a:spcPts val="0"/>
              </a:spcAft>
              <a:buClr>
                <a:schemeClr val="dk1"/>
              </a:buClr>
              <a:buSzPts val="6000"/>
              <a:buNone/>
              <a:defRPr sz="6000">
                <a:solidFill>
                  <a:schemeClr val="dk1"/>
                </a:solidFill>
              </a:defRPr>
            </a:lvl2pPr>
            <a:lvl3pPr lvl="2">
              <a:spcBef>
                <a:spcPts val="0"/>
              </a:spcBef>
              <a:spcAft>
                <a:spcPts val="0"/>
              </a:spcAft>
              <a:buClr>
                <a:schemeClr val="dk1"/>
              </a:buClr>
              <a:buSzPts val="6000"/>
              <a:buNone/>
              <a:defRPr sz="6000">
                <a:solidFill>
                  <a:schemeClr val="dk1"/>
                </a:solidFill>
              </a:defRPr>
            </a:lvl3pPr>
            <a:lvl4pPr lvl="3">
              <a:spcBef>
                <a:spcPts val="0"/>
              </a:spcBef>
              <a:spcAft>
                <a:spcPts val="0"/>
              </a:spcAft>
              <a:buClr>
                <a:schemeClr val="dk1"/>
              </a:buClr>
              <a:buSzPts val="6000"/>
              <a:buNone/>
              <a:defRPr sz="6000">
                <a:solidFill>
                  <a:schemeClr val="dk1"/>
                </a:solidFill>
              </a:defRPr>
            </a:lvl4pPr>
            <a:lvl5pPr lvl="4">
              <a:spcBef>
                <a:spcPts val="0"/>
              </a:spcBef>
              <a:spcAft>
                <a:spcPts val="0"/>
              </a:spcAft>
              <a:buClr>
                <a:schemeClr val="dk1"/>
              </a:buClr>
              <a:buSzPts val="6000"/>
              <a:buNone/>
              <a:defRPr sz="6000">
                <a:solidFill>
                  <a:schemeClr val="dk1"/>
                </a:solidFill>
              </a:defRPr>
            </a:lvl5pPr>
            <a:lvl6pPr lvl="5">
              <a:spcBef>
                <a:spcPts val="0"/>
              </a:spcBef>
              <a:spcAft>
                <a:spcPts val="0"/>
              </a:spcAft>
              <a:buClr>
                <a:schemeClr val="dk1"/>
              </a:buClr>
              <a:buSzPts val="6000"/>
              <a:buNone/>
              <a:defRPr sz="6000">
                <a:solidFill>
                  <a:schemeClr val="dk1"/>
                </a:solidFill>
              </a:defRPr>
            </a:lvl6pPr>
            <a:lvl7pPr lvl="6">
              <a:spcBef>
                <a:spcPts val="0"/>
              </a:spcBef>
              <a:spcAft>
                <a:spcPts val="0"/>
              </a:spcAft>
              <a:buClr>
                <a:schemeClr val="dk1"/>
              </a:buClr>
              <a:buSzPts val="6000"/>
              <a:buNone/>
              <a:defRPr sz="6000">
                <a:solidFill>
                  <a:schemeClr val="dk1"/>
                </a:solidFill>
              </a:defRPr>
            </a:lvl7pPr>
            <a:lvl8pPr lvl="7">
              <a:spcBef>
                <a:spcPts val="0"/>
              </a:spcBef>
              <a:spcAft>
                <a:spcPts val="0"/>
              </a:spcAft>
              <a:buClr>
                <a:schemeClr val="dk1"/>
              </a:buClr>
              <a:buSzPts val="6000"/>
              <a:buNone/>
              <a:defRPr sz="6000">
                <a:solidFill>
                  <a:schemeClr val="dk1"/>
                </a:solidFill>
              </a:defRPr>
            </a:lvl8pPr>
            <a:lvl9pPr lvl="8">
              <a:spcBef>
                <a:spcPts val="0"/>
              </a:spcBef>
              <a:spcAft>
                <a:spcPts val="0"/>
              </a:spcAft>
              <a:buClr>
                <a:schemeClr val="dk1"/>
              </a:buClr>
              <a:buSzPts val="6000"/>
              <a:buNone/>
              <a:defRPr sz="60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30"/>
        <p:cNvGrpSpPr/>
        <p:nvPr/>
      </p:nvGrpSpPr>
      <p:grpSpPr>
        <a:xfrm>
          <a:off x="0" y="0"/>
          <a:ext cx="0" cy="0"/>
          <a:chOff x="0" y="0"/>
          <a:chExt cx="0" cy="0"/>
        </a:xfrm>
      </p:grpSpPr>
      <p:sp>
        <p:nvSpPr>
          <p:cNvPr id="134" name="Google Shape;134;p5"/>
          <p:cNvSpPr txBox="1">
            <a:spLocks noGrp="1"/>
          </p:cNvSpPr>
          <p:nvPr>
            <p:ph type="title"/>
          </p:nvPr>
        </p:nvSpPr>
        <p:spPr>
          <a:xfrm>
            <a:off x="388375" y="0"/>
            <a:ext cx="6923400" cy="852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35" name="Google Shape;135;p5"/>
          <p:cNvSpPr txBox="1">
            <a:spLocks noGrp="1"/>
          </p:cNvSpPr>
          <p:nvPr>
            <p:ph type="body" idx="1"/>
          </p:nvPr>
        </p:nvSpPr>
        <p:spPr>
          <a:xfrm>
            <a:off x="582200" y="1040900"/>
            <a:ext cx="6525300" cy="36432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71" name="Google Shape;171;p5"/>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6"/>
        <p:cNvGrpSpPr/>
        <p:nvPr/>
      </p:nvGrpSpPr>
      <p:grpSpPr>
        <a:xfrm>
          <a:off x="0" y="0"/>
          <a:ext cx="0" cy="0"/>
          <a:chOff x="0" y="0"/>
          <a:chExt cx="0" cy="0"/>
        </a:xfrm>
      </p:grpSpPr>
      <p:sp>
        <p:nvSpPr>
          <p:cNvPr id="80" name="Google Shape;80;p3"/>
          <p:cNvSpPr txBox="1">
            <a:spLocks noGrp="1"/>
          </p:cNvSpPr>
          <p:nvPr>
            <p:ph type="ctrTitle"/>
          </p:nvPr>
        </p:nvSpPr>
        <p:spPr>
          <a:xfrm>
            <a:off x="967600" y="1583350"/>
            <a:ext cx="5711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81" name="Google Shape;81;p3"/>
          <p:cNvSpPr txBox="1">
            <a:spLocks noGrp="1"/>
          </p:cNvSpPr>
          <p:nvPr>
            <p:ph type="subTitle" idx="1"/>
          </p:nvPr>
        </p:nvSpPr>
        <p:spPr>
          <a:xfrm>
            <a:off x="967600" y="2840052"/>
            <a:ext cx="571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3000"/>
              <a:buNone/>
              <a:defRPr>
                <a:solidFill>
                  <a:schemeClr val="accent4"/>
                </a:solidFill>
              </a:defRPr>
            </a:lvl1pPr>
            <a:lvl2pPr lvl="1" rtl="0">
              <a:spcBef>
                <a:spcPts val="0"/>
              </a:spcBef>
              <a:spcAft>
                <a:spcPts val="0"/>
              </a:spcAft>
              <a:buClr>
                <a:schemeClr val="accent4"/>
              </a:buClr>
              <a:buSzPts val="3000"/>
              <a:buNone/>
              <a:defRPr sz="3000">
                <a:solidFill>
                  <a:schemeClr val="accent4"/>
                </a:solidFill>
              </a:defRPr>
            </a:lvl2pPr>
            <a:lvl3pPr lvl="2" rtl="0">
              <a:spcBef>
                <a:spcPts val="0"/>
              </a:spcBef>
              <a:spcAft>
                <a:spcPts val="0"/>
              </a:spcAft>
              <a:buClr>
                <a:schemeClr val="accent4"/>
              </a:buClr>
              <a:buSzPts val="3000"/>
              <a:buNone/>
              <a:defRPr sz="3000">
                <a:solidFill>
                  <a:schemeClr val="accent4"/>
                </a:solidFill>
              </a:defRPr>
            </a:lvl3pPr>
            <a:lvl4pPr lvl="3" rtl="0">
              <a:spcBef>
                <a:spcPts val="0"/>
              </a:spcBef>
              <a:spcAft>
                <a:spcPts val="0"/>
              </a:spcAft>
              <a:buClr>
                <a:schemeClr val="accent4"/>
              </a:buClr>
              <a:buSzPts val="3000"/>
              <a:buNone/>
              <a:defRPr sz="3000">
                <a:solidFill>
                  <a:schemeClr val="accent4"/>
                </a:solidFill>
              </a:defRPr>
            </a:lvl4pPr>
            <a:lvl5pPr lvl="4" rtl="0">
              <a:spcBef>
                <a:spcPts val="0"/>
              </a:spcBef>
              <a:spcAft>
                <a:spcPts val="0"/>
              </a:spcAft>
              <a:buClr>
                <a:schemeClr val="accent4"/>
              </a:buClr>
              <a:buSzPts val="3000"/>
              <a:buNone/>
              <a:defRPr sz="3000">
                <a:solidFill>
                  <a:schemeClr val="accent4"/>
                </a:solidFill>
              </a:defRPr>
            </a:lvl5pPr>
            <a:lvl6pPr lvl="5" rtl="0">
              <a:spcBef>
                <a:spcPts val="0"/>
              </a:spcBef>
              <a:spcAft>
                <a:spcPts val="0"/>
              </a:spcAft>
              <a:buClr>
                <a:schemeClr val="accent4"/>
              </a:buClr>
              <a:buSzPts val="3000"/>
              <a:buNone/>
              <a:defRPr sz="3000">
                <a:solidFill>
                  <a:schemeClr val="accent4"/>
                </a:solidFill>
              </a:defRPr>
            </a:lvl6pPr>
            <a:lvl7pPr lvl="6" rtl="0">
              <a:spcBef>
                <a:spcPts val="0"/>
              </a:spcBef>
              <a:spcAft>
                <a:spcPts val="0"/>
              </a:spcAft>
              <a:buClr>
                <a:schemeClr val="accent4"/>
              </a:buClr>
              <a:buSzPts val="3000"/>
              <a:buNone/>
              <a:defRPr sz="3000">
                <a:solidFill>
                  <a:schemeClr val="accent4"/>
                </a:solidFill>
              </a:defRPr>
            </a:lvl7pPr>
            <a:lvl8pPr lvl="7" rtl="0">
              <a:spcBef>
                <a:spcPts val="0"/>
              </a:spcBef>
              <a:spcAft>
                <a:spcPts val="0"/>
              </a:spcAft>
              <a:buClr>
                <a:schemeClr val="accent4"/>
              </a:buClr>
              <a:buSzPts val="3000"/>
              <a:buNone/>
              <a:defRPr sz="3000">
                <a:solidFill>
                  <a:schemeClr val="accent4"/>
                </a:solidFill>
              </a:defRPr>
            </a:lvl8pPr>
            <a:lvl9pPr lvl="8" rtl="0">
              <a:spcBef>
                <a:spcPts val="0"/>
              </a:spcBef>
              <a:spcAft>
                <a:spcPts val="0"/>
              </a:spcAft>
              <a:buClr>
                <a:schemeClr val="accent4"/>
              </a:buClr>
              <a:buSzPts val="3000"/>
              <a:buNone/>
              <a:defRPr sz="3000">
                <a:solidFill>
                  <a:schemeClr val="accent4"/>
                </a:solidFill>
              </a:defRPr>
            </a:lvl9pPr>
          </a:lstStyle>
          <a:p>
            <a:endParaRPr/>
          </a:p>
        </p:txBody>
      </p:sp>
      <p:sp>
        <p:nvSpPr>
          <p:cNvPr id="82" name="Google Shape;82;p3"/>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3"/>
        <p:cNvGrpSpPr/>
        <p:nvPr/>
      </p:nvGrpSpPr>
      <p:grpSpPr>
        <a:xfrm>
          <a:off x="0" y="0"/>
          <a:ext cx="0" cy="0"/>
          <a:chOff x="0" y="0"/>
          <a:chExt cx="0" cy="0"/>
        </a:xfrm>
      </p:grpSpPr>
      <p:sp>
        <p:nvSpPr>
          <p:cNvPr id="127" name="Google Shape;127;p4"/>
          <p:cNvSpPr txBox="1">
            <a:spLocks noGrp="1"/>
          </p:cNvSpPr>
          <p:nvPr>
            <p:ph type="body" idx="1"/>
          </p:nvPr>
        </p:nvSpPr>
        <p:spPr>
          <a:xfrm>
            <a:off x="1133025" y="1018800"/>
            <a:ext cx="54573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i="1"/>
            </a:lvl1pPr>
            <a:lvl2pPr marL="914400" lvl="1" indent="-381000" rtl="0">
              <a:spcBef>
                <a:spcPts val="0"/>
              </a:spcBef>
              <a:spcAft>
                <a:spcPts val="0"/>
              </a:spcAft>
              <a:buSzPts val="2400"/>
              <a:buChar char="○"/>
              <a:defRPr i="1"/>
            </a:lvl2pPr>
            <a:lvl3pPr marL="1371600" lvl="2" indent="-381000" rtl="0">
              <a:spcBef>
                <a:spcPts val="0"/>
              </a:spcBef>
              <a:spcAft>
                <a:spcPts val="0"/>
              </a:spcAft>
              <a:buSzPts val="2400"/>
              <a:buChar char="■"/>
              <a:defRPr i="1"/>
            </a:lvl3pPr>
            <a:lvl4pPr marL="1828800" lvl="3" indent="-342900" rtl="0">
              <a:spcBef>
                <a:spcPts val="0"/>
              </a:spcBef>
              <a:spcAft>
                <a:spcPts val="0"/>
              </a:spcAft>
              <a:buSzPts val="1800"/>
              <a:buChar char="●"/>
              <a:defRPr i="1"/>
            </a:lvl4pPr>
            <a:lvl5pPr marL="2286000" lvl="4" indent="-342900" rtl="0">
              <a:spcBef>
                <a:spcPts val="0"/>
              </a:spcBef>
              <a:spcAft>
                <a:spcPts val="0"/>
              </a:spcAft>
              <a:buSzPts val="1800"/>
              <a:buChar char="○"/>
              <a:defRPr i="1"/>
            </a:lvl5pPr>
            <a:lvl6pPr marL="2743200" lvl="5" indent="-342900" rtl="0">
              <a:spcBef>
                <a:spcPts val="0"/>
              </a:spcBef>
              <a:spcAft>
                <a:spcPts val="0"/>
              </a:spcAft>
              <a:buSzPts val="1800"/>
              <a:buChar char="■"/>
              <a:defRPr i="1"/>
            </a:lvl6pPr>
            <a:lvl7pPr marL="3200400" lvl="6" indent="-342900" rtl="0">
              <a:spcBef>
                <a:spcPts val="0"/>
              </a:spcBef>
              <a:spcAft>
                <a:spcPts val="0"/>
              </a:spcAft>
              <a:buSzPts val="1800"/>
              <a:buChar char="●"/>
              <a:defRPr i="1"/>
            </a:lvl7pPr>
            <a:lvl8pPr marL="3657600" lvl="7" indent="-342900" rtl="0">
              <a:spcBef>
                <a:spcPts val="0"/>
              </a:spcBef>
              <a:spcAft>
                <a:spcPts val="0"/>
              </a:spcAft>
              <a:buSzPts val="1800"/>
              <a:buChar char="○"/>
              <a:defRPr i="1"/>
            </a:lvl8pPr>
            <a:lvl9pPr marL="4114800" lvl="8" indent="-342900">
              <a:spcBef>
                <a:spcPts val="0"/>
              </a:spcBef>
              <a:spcAft>
                <a:spcPts val="0"/>
              </a:spcAft>
              <a:buSzPts val="1800"/>
              <a:buChar char="■"/>
              <a:defRPr i="1"/>
            </a:lvl9pPr>
          </a:lstStyle>
          <a:p>
            <a:endParaRPr/>
          </a:p>
        </p:txBody>
      </p:sp>
      <p:sp>
        <p:nvSpPr>
          <p:cNvPr id="129" name="Google Shape;129;p4"/>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Cat)">
  <p:cSld name="Blank (Cat)">
    <p:spTree>
      <p:nvGrpSpPr>
        <p:cNvPr id="1" name="Shape 370"/>
        <p:cNvGrpSpPr/>
        <p:nvPr/>
      </p:nvGrpSpPr>
      <p:grpSpPr>
        <a:xfrm>
          <a:off x="0" y="0"/>
          <a:ext cx="0" cy="0"/>
          <a:chOff x="0" y="0"/>
          <a:chExt cx="0" cy="0"/>
        </a:xfrm>
      </p:grpSpPr>
      <p:sp>
        <p:nvSpPr>
          <p:cNvPr id="401" name="Google Shape;401;p11"/>
          <p:cNvSpPr txBox="1">
            <a:spLocks noGrp="1"/>
          </p:cNvSpPr>
          <p:nvPr>
            <p:ph type="sldNum" idx="12"/>
          </p:nvPr>
        </p:nvSpPr>
        <p:spPr>
          <a:xfrm>
            <a:off x="8529670" y="32126"/>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pPr/>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2/28/2025</a:t>
            </a:fld>
            <a:endParaRPr lang="en-US" dirty="0"/>
          </a:p>
        </p:txBody>
      </p:sp>
      <p:sp>
        <p:nvSpPr>
          <p:cNvPr id="13" name="Rectangle 12"/>
          <p:cNvSpPr/>
          <p:nvPr/>
        </p:nvSpPr>
        <p:spPr>
          <a:xfrm>
            <a:off x="451976" y="2209800"/>
            <a:ext cx="8265160" cy="184785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2286001"/>
            <a:ext cx="8033800" cy="168401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736456" y="2400300"/>
            <a:ext cx="7696200" cy="97155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3406141"/>
            <a:ext cx="7818120" cy="4982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3455633"/>
            <a:ext cx="7696200" cy="392837"/>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8" y="2343150"/>
            <a:ext cx="7817599" cy="155829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89303"/>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306280"/>
            <a:ext cx="8260672" cy="77957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291828"/>
            <a:ext cx="4040188"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291828"/>
            <a:ext cx="4041775" cy="47982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514350"/>
            <a:ext cx="4572000" cy="39433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8" name="Rectangle 7"/>
          <p:cNvSpPr/>
          <p:nvPr/>
        </p:nvSpPr>
        <p:spPr>
          <a:xfrm>
            <a:off x="560034" y="1129284"/>
            <a:ext cx="2716566" cy="264261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231854"/>
            <a:ext cx="2483254" cy="2425746"/>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228850"/>
            <a:ext cx="2298634" cy="131445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300734"/>
            <a:ext cx="2298634" cy="893715"/>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466078"/>
            <a:ext cx="7772400" cy="3248673"/>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2/28/2025</a:t>
            </a:fld>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10" name="Rectangle 9"/>
          <p:cNvSpPr/>
          <p:nvPr/>
        </p:nvSpPr>
        <p:spPr>
          <a:xfrm>
            <a:off x="685800" y="3714750"/>
            <a:ext cx="7772400" cy="10287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771900"/>
            <a:ext cx="7600765" cy="902193"/>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4229100"/>
            <a:ext cx="7328514" cy="338772"/>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3806190"/>
            <a:ext cx="7946136" cy="82296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4242418"/>
            <a:ext cx="7244736" cy="301286"/>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3829051"/>
            <a:ext cx="7328514" cy="392282"/>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76200"/>
            <a:ext cx="8961120" cy="499872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14451"/>
            <a:ext cx="8229600" cy="32801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2/28/2025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Rectangle 8"/>
          <p:cNvSpPr/>
          <p:nvPr/>
        </p:nvSpPr>
        <p:spPr>
          <a:xfrm>
            <a:off x="274320" y="208625"/>
            <a:ext cx="8595360" cy="99441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279647"/>
            <a:ext cx="8380520" cy="83894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306280"/>
            <a:ext cx="8260672" cy="77957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IG60mA58cF4?feature=shared"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hyperlink" Target="https://youtu.be/lCCc0vcG2ww?feature=shared" TargetMode="External"/><Relationship Id="rId4" Type="http://schemas.openxmlformats.org/officeDocument/2006/relationships/hyperlink" Target="https://youtu.be/m4ciQbfo0wU?feature=shared"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QdSIqiDpbHg?feature=shared"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4"/>
          <p:cNvSpPr txBox="1">
            <a:spLocks noGrp="1"/>
          </p:cNvSpPr>
          <p:nvPr>
            <p:ph type="ctrTitle"/>
          </p:nvPr>
        </p:nvSpPr>
        <p:spPr>
          <a:xfrm>
            <a:off x="304800" y="590550"/>
            <a:ext cx="7391400" cy="341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smtClean="0"/>
              <a:t>TRƯỜNG THCS NHƠN BÌNH</a:t>
            </a:r>
            <a:br>
              <a:rPr lang="en" sz="4000" dirty="0" smtClean="0"/>
            </a:br>
            <a:r>
              <a:rPr lang="en" sz="3000" dirty="0" smtClean="0"/>
              <a:t>MÔN: GIÁO DỤC ĐỊA PHƯƠNG 7</a:t>
            </a:r>
            <a:br>
              <a:rPr lang="en" sz="3000" dirty="0" smtClean="0"/>
            </a:br>
            <a:r>
              <a:rPr lang="en" sz="3000" dirty="0" smtClean="0"/>
              <a:t>GIÁO VIÊN: NGUYỄN THỊ ANH VÂN</a:t>
            </a:r>
            <a:endParaRPr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21"/>
          <p:cNvSpPr txBox="1">
            <a:spLocks noGrp="1"/>
          </p:cNvSpPr>
          <p:nvPr>
            <p:ph type="title"/>
          </p:nvPr>
        </p:nvSpPr>
        <p:spPr>
          <a:xfrm>
            <a:off x="381000" y="209550"/>
            <a:ext cx="82296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solidFill>
                  <a:schemeClr val="tx1">
                    <a:lumMod val="50000"/>
                  </a:schemeClr>
                </a:solidFill>
              </a:rPr>
              <a:t>ĐỌC SÁCH GIÁO KHOA, SUY NGHĨ VÀ TRẢ LỜI (3 PHÚT)</a:t>
            </a:r>
            <a:endParaRPr sz="2600" dirty="0">
              <a:solidFill>
                <a:schemeClr val="tx1">
                  <a:lumMod val="50000"/>
                </a:schemeClr>
              </a:solidFill>
            </a:endParaRPr>
          </a:p>
        </p:txBody>
      </p:sp>
      <p:sp>
        <p:nvSpPr>
          <p:cNvPr id="538" name="Google Shape;538;p21"/>
          <p:cNvSpPr txBox="1">
            <a:spLocks noGrp="1"/>
          </p:cNvSpPr>
          <p:nvPr>
            <p:ph type="body" idx="1"/>
          </p:nvPr>
        </p:nvSpPr>
        <p:spPr>
          <a:xfrm>
            <a:off x="304800" y="3782525"/>
            <a:ext cx="8534400" cy="2721950"/>
          </a:xfrm>
          <a:prstGeom prst="rect">
            <a:avLst/>
          </a:prstGeom>
        </p:spPr>
        <p:txBody>
          <a:bodyPr spcFirstLastPara="1" wrap="square" lIns="91425" tIns="91425" rIns="91425" bIns="91425" anchor="t" anchorCtr="0">
            <a:noAutofit/>
          </a:bodyPr>
          <a:lstStyle/>
          <a:p>
            <a:pPr marL="38100" indent="0">
              <a:buNone/>
            </a:pPr>
            <a:r>
              <a:rPr lang="vi-VN" sz="2200" dirty="0"/>
              <a:t>Em nhận xét như thế nào về tỉ lệ vi phạm tệ nạn của thanh thiếu niên ở tỉnh Bình Định trong </a:t>
            </a:r>
            <a:r>
              <a:rPr lang="vi-VN" sz="2200" dirty="0" smtClean="0"/>
              <a:t>thông </a:t>
            </a:r>
            <a:r>
              <a:rPr lang="vi-VN" sz="2200" dirty="0"/>
              <a:t>tin 4?</a:t>
            </a:r>
            <a:endParaRPr lang="en-US" sz="2200" dirty="0"/>
          </a:p>
        </p:txBody>
      </p:sp>
      <p:sp>
        <p:nvSpPr>
          <p:cNvPr id="541" name="Google Shape;541;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2050" name="Picture 2" descr="C:\Users\asus\Desktop\z6358632412366_edfa32b1a6f545c7280fba509beeb416.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50" r="5432"/>
          <a:stretch/>
        </p:blipFill>
        <p:spPr bwMode="auto">
          <a:xfrm>
            <a:off x="228600" y="1123950"/>
            <a:ext cx="850604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 calcmode="lin" valueType="num">
                                      <p:cBhvr additive="base">
                                        <p:cTn id="7" dur="500" fill="hold"/>
                                        <p:tgtEl>
                                          <p:spTgt spid="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21"/>
          <p:cNvSpPr txBox="1">
            <a:spLocks noGrp="1"/>
          </p:cNvSpPr>
          <p:nvPr>
            <p:ph type="title"/>
          </p:nvPr>
        </p:nvSpPr>
        <p:spPr>
          <a:xfrm>
            <a:off x="381000" y="209550"/>
            <a:ext cx="82296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solidFill>
                  <a:schemeClr val="tx1">
                    <a:lumMod val="50000"/>
                  </a:schemeClr>
                </a:solidFill>
              </a:rPr>
              <a:t>ĐỌC SÁCH GIÁO KHOA, SUY NGHĨ VÀ TRẢ LỜI (3 PHÚT)</a:t>
            </a:r>
            <a:endParaRPr sz="2600" dirty="0">
              <a:solidFill>
                <a:schemeClr val="tx1">
                  <a:lumMod val="50000"/>
                </a:schemeClr>
              </a:solidFill>
            </a:endParaRPr>
          </a:p>
        </p:txBody>
      </p:sp>
      <p:sp>
        <p:nvSpPr>
          <p:cNvPr id="538" name="Google Shape;538;p21"/>
          <p:cNvSpPr txBox="1">
            <a:spLocks noGrp="1"/>
          </p:cNvSpPr>
          <p:nvPr>
            <p:ph type="body" idx="1"/>
          </p:nvPr>
        </p:nvSpPr>
        <p:spPr>
          <a:xfrm>
            <a:off x="304800" y="3782525"/>
            <a:ext cx="8534400" cy="2721950"/>
          </a:xfrm>
          <a:prstGeom prst="rect">
            <a:avLst/>
          </a:prstGeom>
        </p:spPr>
        <p:txBody>
          <a:bodyPr spcFirstLastPara="1" wrap="square" lIns="91425" tIns="91425" rIns="91425" bIns="91425" anchor="t" anchorCtr="0">
            <a:noAutofit/>
          </a:bodyPr>
          <a:lstStyle/>
          <a:p>
            <a:pPr marL="38100" indent="0">
              <a:buNone/>
            </a:pPr>
            <a:r>
              <a:rPr lang="vi-VN" sz="2200" b="1" i="1" dirty="0">
                <a:solidFill>
                  <a:srgbClr val="C00000"/>
                </a:solidFill>
                <a:latin typeface="Times New Roman" pitchFamily="18" charset="0"/>
                <a:cs typeface="Times New Roman" pitchFamily="18" charset="0"/>
              </a:rPr>
              <a:t>Tỉ lệ vi phạm tệ nạn xã hội của thanh thiếu niên ở Bình Định chiếm tỉ lệ ngày càng cao ( hơn 70%).</a:t>
            </a:r>
            <a:endParaRPr lang="en-US" sz="2200" b="1" dirty="0">
              <a:solidFill>
                <a:srgbClr val="C00000"/>
              </a:solidFill>
              <a:latin typeface="Times New Roman" pitchFamily="18" charset="0"/>
              <a:cs typeface="Times New Roman" pitchFamily="18" charset="0"/>
            </a:endParaRPr>
          </a:p>
        </p:txBody>
      </p:sp>
      <p:sp>
        <p:nvSpPr>
          <p:cNvPr id="541" name="Google Shape;541;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2050" name="Picture 2" descr="C:\Users\asus\Desktop\z6358632412366_edfa32b1a6f545c7280fba509beeb416.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50" r="5432"/>
          <a:stretch/>
        </p:blipFill>
        <p:spPr bwMode="auto">
          <a:xfrm>
            <a:off x="228600" y="1123950"/>
            <a:ext cx="8506047"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4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 calcmode="lin" valueType="num">
                                      <p:cBhvr additive="base">
                                        <p:cTn id="7" dur="500" fill="hold"/>
                                        <p:tgtEl>
                                          <p:spTgt spid="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421758" y="742950"/>
            <a:ext cx="8686800" cy="438150"/>
          </a:xfrm>
          <a:prstGeom prst="rect">
            <a:avLst/>
          </a:prstGeom>
        </p:spPr>
        <p:txBody>
          <a:bodyPr spcFirstLastPara="1" wrap="square" lIns="91425" tIns="91425" rIns="91425" bIns="91425" anchor="b" anchorCtr="0">
            <a:noAutofit/>
          </a:bodyPr>
          <a:lstStyle/>
          <a:p>
            <a:pPr lvl="0"/>
            <a:r>
              <a:rPr lang="en-US" sz="3200" dirty="0" err="1">
                <a:solidFill>
                  <a:schemeClr val="tx1">
                    <a:lumMod val="50000"/>
                  </a:schemeClr>
                </a:solidFill>
              </a:rPr>
              <a:t>Chủ</a:t>
            </a:r>
            <a:r>
              <a:rPr lang="en-US" sz="3200" dirty="0">
                <a:solidFill>
                  <a:schemeClr val="tx1">
                    <a:lumMod val="50000"/>
                  </a:schemeClr>
                </a:solidFill>
              </a:rPr>
              <a:t> </a:t>
            </a:r>
            <a:r>
              <a:rPr lang="en-US" sz="3200" dirty="0" err="1">
                <a:solidFill>
                  <a:schemeClr val="tx1">
                    <a:lumMod val="50000"/>
                  </a:schemeClr>
                </a:solidFill>
              </a:rPr>
              <a:t>đề</a:t>
            </a:r>
            <a:r>
              <a:rPr lang="en-US" sz="3200" dirty="0">
                <a:solidFill>
                  <a:schemeClr val="tx1">
                    <a:lumMod val="50000"/>
                  </a:schemeClr>
                </a:solidFill>
              </a:rPr>
              <a:t> 5: </a:t>
            </a:r>
            <a:r>
              <a:rPr lang="vi-VN" sz="3200" dirty="0">
                <a:solidFill>
                  <a:schemeClr val="tx1">
                    <a:lumMod val="50000"/>
                  </a:schemeClr>
                </a:solidFill>
              </a:rPr>
              <a:t>HỌC SINH BÌNH ĐỊNH VỚI VẤN ĐỀ PHÒNG, CHỐNG TỆ NẠN XÃ HỘI</a:t>
            </a:r>
            <a:r>
              <a:rPr lang="en-US" sz="3200" dirty="0">
                <a:solidFill>
                  <a:schemeClr val="tx1">
                    <a:lumMod val="50000"/>
                  </a:schemeClr>
                </a:solidFill>
              </a:rPr>
              <a:t> </a:t>
            </a:r>
            <a:endParaRPr sz="3000" dirty="0">
              <a:solidFill>
                <a:schemeClr val="tx1">
                  <a:lumMod val="50000"/>
                </a:schemeClr>
              </a:solidFill>
            </a:endParaRPr>
          </a:p>
        </p:txBody>
      </p:sp>
      <p:sp>
        <p:nvSpPr>
          <p:cNvPr id="548" name="Google Shape;548;p22"/>
          <p:cNvSpPr txBox="1">
            <a:spLocks noGrp="1"/>
          </p:cNvSpPr>
          <p:nvPr>
            <p:ph type="body" idx="1"/>
          </p:nvPr>
        </p:nvSpPr>
        <p:spPr>
          <a:xfrm>
            <a:off x="152400" y="1047750"/>
            <a:ext cx="8763000" cy="4572000"/>
          </a:xfrm>
          <a:prstGeom prst="rect">
            <a:avLst/>
          </a:prstGeom>
        </p:spPr>
        <p:txBody>
          <a:bodyPr spcFirstLastPara="1" wrap="square" lIns="91425" tIns="91425" rIns="91425" bIns="91425" anchor="t" anchorCtr="0">
            <a:noAutofit/>
          </a:bodyPr>
          <a:lstStyle/>
          <a:p>
            <a:pPr marL="38100" indent="0">
              <a:buNone/>
            </a:pPr>
            <a:r>
              <a:rPr lang="en-US" b="1" dirty="0">
                <a:solidFill>
                  <a:schemeClr val="tx1"/>
                </a:solidFill>
                <a:latin typeface="Times New Roman" pitchFamily="18" charset="0"/>
                <a:cs typeface="Times New Roman" pitchFamily="18" charset="0"/>
              </a:rPr>
              <a:t>I. </a:t>
            </a:r>
            <a:r>
              <a:rPr lang="vi-VN" b="1" dirty="0">
                <a:solidFill>
                  <a:schemeClr val="tx1"/>
                </a:solidFill>
                <a:latin typeface="Times New Roman" pitchFamily="18" charset="0"/>
                <a:cs typeface="Times New Roman" pitchFamily="18" charset="0"/>
              </a:rPr>
              <a:t>TÌNH HÌNH TỆ NẠN XÃ HỘI Ở TỈNH BÌNH ĐỊNH </a:t>
            </a:r>
            <a:endParaRPr lang="en-US" dirty="0">
              <a:solidFill>
                <a:schemeClr val="tx1"/>
              </a:solidFill>
              <a:latin typeface="Times New Roman" pitchFamily="18" charset="0"/>
              <a:cs typeface="Times New Roman" pitchFamily="18" charset="0"/>
            </a:endParaRPr>
          </a:p>
          <a:p>
            <a:pPr marL="38100" indent="0">
              <a:buNone/>
            </a:pPr>
            <a:r>
              <a:rPr lang="vi-VN" b="1" dirty="0">
                <a:solidFill>
                  <a:schemeClr val="tx1"/>
                </a:solidFill>
                <a:latin typeface="Times New Roman" pitchFamily="18" charset="0"/>
                <a:cs typeface="Times New Roman" pitchFamily="18" charset="0"/>
              </a:rPr>
              <a:t>1. Thực trạng tệ nạn xã hội ở tỉnh Bình Định</a:t>
            </a:r>
            <a:endParaRPr lang="en-US" dirty="0">
              <a:solidFill>
                <a:schemeClr val="tx1"/>
              </a:solidFill>
              <a:latin typeface="Times New Roman" pitchFamily="18" charset="0"/>
              <a:cs typeface="Times New Roman" pitchFamily="18" charset="0"/>
            </a:endParaRPr>
          </a:p>
          <a:p>
            <a:pPr marL="38100" indent="0">
              <a:buNone/>
            </a:pPr>
            <a:r>
              <a:rPr lang="vi-VN" i="1" dirty="0">
                <a:solidFill>
                  <a:schemeClr val="tx1"/>
                </a:solidFill>
                <a:latin typeface="Times New Roman" pitchFamily="18" charset="0"/>
                <a:cs typeface="Times New Roman" pitchFamily="18" charset="0"/>
              </a:rPr>
              <a:t>-Thời gian gần đây, tệ nạn xã hội ở Bình Định có chiều hướng giảm, nhưng diễn biến phức tạp và khá đa </a:t>
            </a:r>
            <a:r>
              <a:rPr lang="vi-VN" i="1" dirty="0" smtClean="0">
                <a:solidFill>
                  <a:schemeClr val="tx1"/>
                </a:solidFill>
                <a:latin typeface="Times New Roman" pitchFamily="18" charset="0"/>
                <a:cs typeface="Times New Roman" pitchFamily="18" charset="0"/>
              </a:rPr>
              <a:t>dạng</a:t>
            </a:r>
            <a:r>
              <a:rPr lang="en-US" i="1" dirty="0" smtClean="0">
                <a:solidFill>
                  <a:schemeClr val="tx1"/>
                </a:solidFill>
                <a:latin typeface="Times New Roman" pitchFamily="18" charset="0"/>
                <a:cs typeface="Times New Roman" pitchFamily="18" charset="0"/>
              </a:rPr>
              <a:t>. </a:t>
            </a:r>
            <a:r>
              <a:rPr lang="vi-VN" i="1" dirty="0" smtClean="0">
                <a:solidFill>
                  <a:schemeClr val="tx1"/>
                </a:solidFill>
                <a:latin typeface="Times New Roman" pitchFamily="18" charset="0"/>
                <a:cs typeface="Times New Roman" pitchFamily="18" charset="0"/>
              </a:rPr>
              <a:t>Các </a:t>
            </a:r>
            <a:r>
              <a:rPr lang="vi-VN" i="1" dirty="0">
                <a:solidFill>
                  <a:schemeClr val="tx1"/>
                </a:solidFill>
                <a:latin typeface="Times New Roman" pitchFamily="18" charset="0"/>
                <a:cs typeface="Times New Roman" pitchFamily="18" charset="0"/>
              </a:rPr>
              <a:t>tệ nạn xã hội này có mối quan hệ mật thiết với </a:t>
            </a:r>
            <a:r>
              <a:rPr lang="vi-VN" i="1" dirty="0" smtClean="0">
                <a:solidFill>
                  <a:schemeClr val="tx1"/>
                </a:solidFill>
                <a:latin typeface="Times New Roman" pitchFamily="18" charset="0"/>
                <a:cs typeface="Times New Roman" pitchFamily="18" charset="0"/>
              </a:rPr>
              <a:t>nhau</a:t>
            </a:r>
            <a:r>
              <a:rPr lang="en-US" i="1"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38100" indent="0">
              <a:buNone/>
            </a:pPr>
            <a:r>
              <a:rPr lang="vi-VN" i="1" dirty="0">
                <a:solidFill>
                  <a:schemeClr val="tx1"/>
                </a:solidFill>
                <a:latin typeface="Times New Roman" pitchFamily="18" charset="0"/>
                <a:cs typeface="Times New Roman" pitchFamily="18" charset="0"/>
              </a:rPr>
              <a:t>-Tỉ lệ vi phạm tệ nạn xã hội của thanh thiếu niên ở Bình Định chiếm tỉ lệ ngày càng cao ( hơn 70%).</a:t>
            </a:r>
            <a:endParaRPr lang="en-US" dirty="0">
              <a:solidFill>
                <a:schemeClr val="tx1"/>
              </a:solidFill>
              <a:latin typeface="Times New Roman" pitchFamily="18" charset="0"/>
              <a:cs typeface="Times New Roman" pitchFamily="18" charset="0"/>
            </a:endParaRPr>
          </a:p>
        </p:txBody>
      </p:sp>
      <p:sp>
        <p:nvSpPr>
          <p:cNvPr id="550" name="Google Shape;55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8912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6"/>
                                        </p:tgtEl>
                                        <p:attrNameLst>
                                          <p:attrName>style.visibility</p:attrName>
                                        </p:attrNameLst>
                                      </p:cBhvr>
                                      <p:to>
                                        <p:strVal val="visible"/>
                                      </p:to>
                                    </p:set>
                                    <p:anim calcmode="lin" valueType="num">
                                      <p:cBhvr additive="base">
                                        <p:cTn id="7" dur="500" fill="hold"/>
                                        <p:tgtEl>
                                          <p:spTgt spid="546"/>
                                        </p:tgtEl>
                                        <p:attrNameLst>
                                          <p:attrName>ppt_x</p:attrName>
                                        </p:attrNameLst>
                                      </p:cBhvr>
                                      <p:tavLst>
                                        <p:tav tm="0">
                                          <p:val>
                                            <p:strVal val="#ppt_x"/>
                                          </p:val>
                                        </p:tav>
                                        <p:tav tm="100000">
                                          <p:val>
                                            <p:strVal val="#ppt_x"/>
                                          </p:val>
                                        </p:tav>
                                      </p:tavLst>
                                    </p:anim>
                                    <p:anim calcmode="lin" valueType="num">
                                      <p:cBhvr additive="base">
                                        <p:cTn id="8"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8">
                                            <p:txEl>
                                              <p:pRg st="0" end="0"/>
                                            </p:txEl>
                                          </p:spTgt>
                                        </p:tgtEl>
                                        <p:attrNameLst>
                                          <p:attrName>style.visibility</p:attrName>
                                        </p:attrNameLst>
                                      </p:cBhvr>
                                      <p:to>
                                        <p:strVal val="visible"/>
                                      </p:to>
                                    </p:set>
                                    <p:anim calcmode="lin" valueType="num">
                                      <p:cBhvr additive="base">
                                        <p:cTn id="13" dur="500" fill="hold"/>
                                        <p:tgtEl>
                                          <p:spTgt spid="5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8">
                                            <p:txEl>
                                              <p:pRg st="1" end="1"/>
                                            </p:txEl>
                                          </p:spTgt>
                                        </p:tgtEl>
                                        <p:attrNameLst>
                                          <p:attrName>style.visibility</p:attrName>
                                        </p:attrNameLst>
                                      </p:cBhvr>
                                      <p:to>
                                        <p:strVal val="visible"/>
                                      </p:to>
                                    </p:set>
                                    <p:anim calcmode="lin" valueType="num">
                                      <p:cBhvr additive="base">
                                        <p:cTn id="19" dur="500" fill="hold"/>
                                        <p:tgtEl>
                                          <p:spTgt spid="5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8">
                                            <p:txEl>
                                              <p:pRg st="2" end="2"/>
                                            </p:txEl>
                                          </p:spTgt>
                                        </p:tgtEl>
                                        <p:attrNameLst>
                                          <p:attrName>style.visibility</p:attrName>
                                        </p:attrNameLst>
                                      </p:cBhvr>
                                      <p:to>
                                        <p:strVal val="visible"/>
                                      </p:to>
                                    </p:set>
                                    <p:anim calcmode="lin" valueType="num">
                                      <p:cBhvr additive="base">
                                        <p:cTn id="25" dur="500" fill="hold"/>
                                        <p:tgtEl>
                                          <p:spTgt spid="5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8">
                                            <p:txEl>
                                              <p:pRg st="3" end="3"/>
                                            </p:txEl>
                                          </p:spTgt>
                                        </p:tgtEl>
                                        <p:attrNameLst>
                                          <p:attrName>style.visibility</p:attrName>
                                        </p:attrNameLst>
                                      </p:cBhvr>
                                      <p:to>
                                        <p:strVal val="visible"/>
                                      </p:to>
                                    </p:set>
                                    <p:anim calcmode="lin" valueType="num">
                                      <p:cBhvr additive="base">
                                        <p:cTn id="31" dur="500" fill="hold"/>
                                        <p:tgtEl>
                                          <p:spTgt spid="54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333153" y="1428750"/>
            <a:ext cx="8839200" cy="1676400"/>
          </a:xfrm>
          <a:prstGeom prst="rect">
            <a:avLst/>
          </a:prstGeom>
        </p:spPr>
        <p:txBody>
          <a:bodyPr spcFirstLastPara="1" wrap="square" lIns="91425" tIns="91425" rIns="91425" bIns="91425" anchor="t" anchorCtr="0">
            <a:noAutofit/>
          </a:bodyPr>
          <a:lstStyle/>
          <a:p>
            <a:r>
              <a:rPr lang="nl-NL" dirty="0" smtClean="0"/>
              <a:t>Đọc </a:t>
            </a:r>
            <a:r>
              <a:rPr lang="nl-NL" dirty="0"/>
              <a:t>thông tin</a:t>
            </a:r>
            <a:r>
              <a:rPr lang="vi-VN" dirty="0"/>
              <a:t>  mục 2 </a:t>
            </a:r>
            <a:r>
              <a:rPr lang="nl-NL" smtClean="0"/>
              <a:t>sgk trang 38</a:t>
            </a:r>
            <a:r>
              <a:rPr lang="vi-VN" smtClean="0"/>
              <a:t>, </a:t>
            </a:r>
            <a:r>
              <a:rPr lang="vi-VN" dirty="0"/>
              <a:t>hãy xác định nguyên nhân dẫn đến các tệ nạn xã hội ở tỉnh Bình Định. Theo em nguyên nhân nào là chủ yếu ? Vì sao</a:t>
            </a:r>
            <a:r>
              <a:rPr lang="vi-VN" dirty="0" smtClean="0"/>
              <a:t>?</a:t>
            </a:r>
            <a:endParaRPr lang="en-US" sz="2400" b="1" dirty="0">
              <a:solidFill>
                <a:srgbClr val="C00000"/>
              </a:solidFill>
            </a:endParaRPr>
          </a:p>
        </p:txBody>
      </p:sp>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182432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421758" y="742950"/>
            <a:ext cx="8686800" cy="438150"/>
          </a:xfrm>
          <a:prstGeom prst="rect">
            <a:avLst/>
          </a:prstGeom>
        </p:spPr>
        <p:txBody>
          <a:bodyPr spcFirstLastPara="1" wrap="square" lIns="91425" tIns="91425" rIns="91425" bIns="91425" anchor="b" anchorCtr="0">
            <a:noAutofit/>
          </a:bodyPr>
          <a:lstStyle/>
          <a:p>
            <a:pPr lvl="0"/>
            <a:r>
              <a:rPr lang="en-US" sz="3200" dirty="0" err="1">
                <a:solidFill>
                  <a:schemeClr val="tx1">
                    <a:lumMod val="50000"/>
                  </a:schemeClr>
                </a:solidFill>
              </a:rPr>
              <a:t>Chủ</a:t>
            </a:r>
            <a:r>
              <a:rPr lang="en-US" sz="3200" dirty="0">
                <a:solidFill>
                  <a:schemeClr val="tx1">
                    <a:lumMod val="50000"/>
                  </a:schemeClr>
                </a:solidFill>
              </a:rPr>
              <a:t> </a:t>
            </a:r>
            <a:r>
              <a:rPr lang="en-US" sz="3200" dirty="0" err="1">
                <a:solidFill>
                  <a:schemeClr val="tx1">
                    <a:lumMod val="50000"/>
                  </a:schemeClr>
                </a:solidFill>
              </a:rPr>
              <a:t>đề</a:t>
            </a:r>
            <a:r>
              <a:rPr lang="en-US" sz="3200" dirty="0">
                <a:solidFill>
                  <a:schemeClr val="tx1">
                    <a:lumMod val="50000"/>
                  </a:schemeClr>
                </a:solidFill>
              </a:rPr>
              <a:t> 5: </a:t>
            </a:r>
            <a:r>
              <a:rPr lang="vi-VN" sz="3200" dirty="0">
                <a:solidFill>
                  <a:schemeClr val="tx1">
                    <a:lumMod val="50000"/>
                  </a:schemeClr>
                </a:solidFill>
              </a:rPr>
              <a:t>HỌC SINH BÌNH ĐỊNH VỚI VẤN ĐỀ PHÒNG, CHỐNG TỆ NẠN XÃ HỘI</a:t>
            </a:r>
            <a:r>
              <a:rPr lang="en-US" sz="3200" dirty="0">
                <a:solidFill>
                  <a:schemeClr val="tx1">
                    <a:lumMod val="50000"/>
                  </a:schemeClr>
                </a:solidFill>
              </a:rPr>
              <a:t> </a:t>
            </a:r>
            <a:endParaRPr sz="3000" dirty="0">
              <a:solidFill>
                <a:schemeClr val="tx1">
                  <a:lumMod val="50000"/>
                </a:schemeClr>
              </a:solidFill>
            </a:endParaRPr>
          </a:p>
        </p:txBody>
      </p:sp>
      <p:sp>
        <p:nvSpPr>
          <p:cNvPr id="548" name="Google Shape;548;p22"/>
          <p:cNvSpPr txBox="1">
            <a:spLocks noGrp="1"/>
          </p:cNvSpPr>
          <p:nvPr>
            <p:ph type="body" idx="1"/>
          </p:nvPr>
        </p:nvSpPr>
        <p:spPr>
          <a:xfrm>
            <a:off x="152400" y="895350"/>
            <a:ext cx="8763000" cy="4572000"/>
          </a:xfrm>
          <a:prstGeom prst="rect">
            <a:avLst/>
          </a:prstGeom>
        </p:spPr>
        <p:txBody>
          <a:bodyPr spcFirstLastPara="1" wrap="square" lIns="91425" tIns="91425" rIns="91425" bIns="91425" anchor="t" anchorCtr="0">
            <a:noAutofit/>
          </a:bodyPr>
          <a:lstStyle/>
          <a:p>
            <a:pPr marL="38100" indent="0">
              <a:buNone/>
            </a:pPr>
            <a:r>
              <a:rPr lang="en-US" b="1" dirty="0" smtClean="0">
                <a:solidFill>
                  <a:schemeClr val="tx1"/>
                </a:solidFill>
                <a:latin typeface="Times New Roman" pitchFamily="18" charset="0"/>
                <a:cs typeface="Times New Roman" pitchFamily="18" charset="0"/>
              </a:rPr>
              <a:t>I. </a:t>
            </a:r>
            <a:r>
              <a:rPr lang="vi-VN" b="1" dirty="0" smtClean="0">
                <a:solidFill>
                  <a:schemeClr val="tx1"/>
                </a:solidFill>
                <a:latin typeface="Times New Roman" pitchFamily="18" charset="0"/>
                <a:cs typeface="Times New Roman" pitchFamily="18" charset="0"/>
              </a:rPr>
              <a:t>TÌNH </a:t>
            </a:r>
            <a:r>
              <a:rPr lang="vi-VN" b="1" dirty="0">
                <a:solidFill>
                  <a:schemeClr val="tx1"/>
                </a:solidFill>
                <a:latin typeface="Times New Roman" pitchFamily="18" charset="0"/>
                <a:cs typeface="Times New Roman" pitchFamily="18" charset="0"/>
              </a:rPr>
              <a:t>HÌNH TỆ NẠN XÃ HỘI Ở TỈNH BÌNH ĐỊNH </a:t>
            </a:r>
            <a:endParaRPr lang="en-US" b="1" dirty="0" smtClean="0">
              <a:solidFill>
                <a:schemeClr val="tx1"/>
              </a:solidFill>
              <a:latin typeface="Times New Roman" pitchFamily="18" charset="0"/>
              <a:cs typeface="Times New Roman" pitchFamily="18" charset="0"/>
            </a:endParaRPr>
          </a:p>
          <a:p>
            <a:pPr marL="38100" indent="0">
              <a:buNone/>
            </a:pPr>
            <a:r>
              <a:rPr lang="vi-VN" b="1" dirty="0" smtClean="0">
                <a:solidFill>
                  <a:schemeClr val="tx1"/>
                </a:solidFill>
                <a:latin typeface="Times New Roman" pitchFamily="18" charset="0"/>
                <a:cs typeface="Times New Roman" pitchFamily="18" charset="0"/>
              </a:rPr>
              <a:t>2</a:t>
            </a:r>
            <a:r>
              <a:rPr lang="en-US" b="1" dirty="0">
                <a:solidFill>
                  <a:schemeClr val="tx1"/>
                </a:solidFill>
                <a:latin typeface="Times New Roman" pitchFamily="18" charset="0"/>
                <a:cs typeface="Times New Roman" pitchFamily="18" charset="0"/>
              </a:rPr>
              <a:t>.</a:t>
            </a:r>
            <a:r>
              <a:rPr lang="vi-VN" b="1" dirty="0">
                <a:solidFill>
                  <a:schemeClr val="tx1"/>
                </a:solidFill>
                <a:latin typeface="Times New Roman" pitchFamily="18" charset="0"/>
                <a:cs typeface="Times New Roman" pitchFamily="18" charset="0"/>
              </a:rPr>
              <a:t> Nguyên nhân dẫn đến các tệ nạn xã hội ở tỉnh Bình Định</a:t>
            </a:r>
            <a:r>
              <a:rPr lang="en-US" b="1" dirty="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a:p>
            <a:pPr marL="38100" indent="0">
              <a:buNone/>
            </a:pPr>
            <a:r>
              <a:rPr lang="en-US" i="1" dirty="0">
                <a:solidFill>
                  <a:schemeClr val="tx1"/>
                </a:solidFill>
                <a:latin typeface="Times New Roman" pitchFamily="18" charset="0"/>
                <a:cs typeface="Times New Roman" pitchFamily="18" charset="0"/>
              </a:rPr>
              <a:t>- K</a:t>
            </a:r>
            <a:r>
              <a:rPr lang="vi-VN" i="1" dirty="0">
                <a:solidFill>
                  <a:schemeClr val="tx1"/>
                </a:solidFill>
                <a:latin typeface="Times New Roman" pitchFamily="18" charset="0"/>
                <a:cs typeface="Times New Roman" pitchFamily="18" charset="0"/>
              </a:rPr>
              <a:t>inh tế, đời sống vật chất của người dân chưa được đảm bảo</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marL="38100" indent="0">
              <a:buNone/>
            </a:pPr>
            <a:r>
              <a:rPr lang="en-US" i="1" dirty="0">
                <a:solidFill>
                  <a:schemeClr val="tx1"/>
                </a:solidFill>
                <a:latin typeface="Times New Roman" pitchFamily="18" charset="0"/>
                <a:cs typeface="Times New Roman" pitchFamily="18" charset="0"/>
              </a:rPr>
              <a:t>- T</a:t>
            </a:r>
            <a:r>
              <a:rPr lang="vi-VN" i="1" dirty="0">
                <a:solidFill>
                  <a:schemeClr val="tx1"/>
                </a:solidFill>
                <a:latin typeface="Times New Roman" pitchFamily="18" charset="0"/>
                <a:cs typeface="Times New Roman" pitchFamily="18" charset="0"/>
              </a:rPr>
              <a:t>hiếu hiểu biết về pháp luật hoặc nhận thức chưa đầy đủ về hành vi và hậu quả của các tệ nạn xã hội.</a:t>
            </a:r>
            <a:endParaRPr lang="en-US" dirty="0">
              <a:solidFill>
                <a:schemeClr val="tx1"/>
              </a:solidFill>
              <a:latin typeface="Times New Roman" pitchFamily="18" charset="0"/>
              <a:cs typeface="Times New Roman" pitchFamily="18" charset="0"/>
            </a:endParaRPr>
          </a:p>
          <a:p>
            <a:pPr marL="38100" indent="0">
              <a:buNone/>
            </a:pPr>
            <a:r>
              <a:rPr lang="en-US" i="1" dirty="0">
                <a:solidFill>
                  <a:schemeClr val="tx1"/>
                </a:solidFill>
                <a:latin typeface="Times New Roman" pitchFamily="18" charset="0"/>
                <a:cs typeface="Times New Roman" pitchFamily="18" charset="0"/>
              </a:rPr>
              <a:t>- C</a:t>
            </a:r>
            <a:r>
              <a:rPr lang="vi-VN" i="1" dirty="0">
                <a:solidFill>
                  <a:schemeClr val="tx1"/>
                </a:solidFill>
                <a:latin typeface="Times New Roman" pitchFamily="18" charset="0"/>
                <a:cs typeface="Times New Roman" pitchFamily="18" charset="0"/>
              </a:rPr>
              <a:t>ông tác phòng, chống tệ nạn xã hội của một bộ phận cán bộ địa phương thiếu quyết liệt.</a:t>
            </a:r>
            <a:endParaRPr lang="en-US" dirty="0">
              <a:solidFill>
                <a:schemeClr val="tx1"/>
              </a:solidFill>
              <a:latin typeface="Times New Roman" pitchFamily="18" charset="0"/>
              <a:cs typeface="Times New Roman" pitchFamily="18" charset="0"/>
            </a:endParaRPr>
          </a:p>
          <a:p>
            <a:pPr marL="38100" indent="0">
              <a:buNone/>
            </a:pPr>
            <a:r>
              <a:rPr lang="en-US" i="1" dirty="0">
                <a:solidFill>
                  <a:schemeClr val="tx1"/>
                </a:solidFill>
                <a:latin typeface="Times New Roman" pitchFamily="18" charset="0"/>
                <a:cs typeface="Times New Roman" pitchFamily="18" charset="0"/>
              </a:rPr>
              <a:t>- </a:t>
            </a:r>
            <a:r>
              <a:rPr lang="vi-VN" i="1" dirty="0">
                <a:solidFill>
                  <a:schemeClr val="tx1"/>
                </a:solidFill>
                <a:latin typeface="Times New Roman" pitchFamily="18" charset="0"/>
                <a:cs typeface="Times New Roman" pitchFamily="18" charset="0"/>
              </a:rPr>
              <a:t>Công tác phối hợp giữa ba môi trường gia đình, nhà trường và xã hội trong việc quản lí, giáo dục con em, học sinh có lúc chưa chặt chẽ, còn thờ ơ, vô cảm trước các tệ nạn xã hội</a:t>
            </a:r>
            <a:r>
              <a:rPr lang="vi-VN"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550" name="Google Shape;55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3092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6"/>
                                        </p:tgtEl>
                                        <p:attrNameLst>
                                          <p:attrName>style.visibility</p:attrName>
                                        </p:attrNameLst>
                                      </p:cBhvr>
                                      <p:to>
                                        <p:strVal val="visible"/>
                                      </p:to>
                                    </p:set>
                                    <p:anim calcmode="lin" valueType="num">
                                      <p:cBhvr additive="base">
                                        <p:cTn id="7" dur="500" fill="hold"/>
                                        <p:tgtEl>
                                          <p:spTgt spid="546"/>
                                        </p:tgtEl>
                                        <p:attrNameLst>
                                          <p:attrName>ppt_x</p:attrName>
                                        </p:attrNameLst>
                                      </p:cBhvr>
                                      <p:tavLst>
                                        <p:tav tm="0">
                                          <p:val>
                                            <p:strVal val="#ppt_x"/>
                                          </p:val>
                                        </p:tav>
                                        <p:tav tm="100000">
                                          <p:val>
                                            <p:strVal val="#ppt_x"/>
                                          </p:val>
                                        </p:tav>
                                      </p:tavLst>
                                    </p:anim>
                                    <p:anim calcmode="lin" valueType="num">
                                      <p:cBhvr additive="base">
                                        <p:cTn id="8"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8">
                                            <p:txEl>
                                              <p:pRg st="0" end="0"/>
                                            </p:txEl>
                                          </p:spTgt>
                                        </p:tgtEl>
                                        <p:attrNameLst>
                                          <p:attrName>style.visibility</p:attrName>
                                        </p:attrNameLst>
                                      </p:cBhvr>
                                      <p:to>
                                        <p:strVal val="visible"/>
                                      </p:to>
                                    </p:set>
                                    <p:anim calcmode="lin" valueType="num">
                                      <p:cBhvr additive="base">
                                        <p:cTn id="13" dur="500" fill="hold"/>
                                        <p:tgtEl>
                                          <p:spTgt spid="5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8">
                                            <p:txEl>
                                              <p:pRg st="1" end="1"/>
                                            </p:txEl>
                                          </p:spTgt>
                                        </p:tgtEl>
                                        <p:attrNameLst>
                                          <p:attrName>style.visibility</p:attrName>
                                        </p:attrNameLst>
                                      </p:cBhvr>
                                      <p:to>
                                        <p:strVal val="visible"/>
                                      </p:to>
                                    </p:set>
                                    <p:anim calcmode="lin" valueType="num">
                                      <p:cBhvr additive="base">
                                        <p:cTn id="19" dur="500" fill="hold"/>
                                        <p:tgtEl>
                                          <p:spTgt spid="5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304801" y="133350"/>
            <a:ext cx="8839200" cy="1676400"/>
          </a:xfrm>
          <a:prstGeom prst="rect">
            <a:avLst/>
          </a:prstGeom>
        </p:spPr>
        <p:txBody>
          <a:bodyPr spcFirstLastPara="1" wrap="square" lIns="91425" tIns="91425" rIns="91425" bIns="91425" anchor="t" anchorCtr="0">
            <a:noAutofit/>
          </a:bodyPr>
          <a:lstStyle/>
          <a:p>
            <a:r>
              <a:rPr lang="en-US" dirty="0" err="1" smtClean="0"/>
              <a:t>Xem</a:t>
            </a:r>
            <a:r>
              <a:rPr lang="en-US" dirty="0" smtClean="0"/>
              <a:t> video </a:t>
            </a:r>
            <a:r>
              <a:rPr lang="en-US" dirty="0" err="1" smtClean="0"/>
              <a:t>sau</a:t>
            </a:r>
            <a:r>
              <a:rPr lang="en-US" dirty="0" smtClean="0"/>
              <a:t> </a:t>
            </a:r>
            <a:r>
              <a:rPr lang="vi-VN" dirty="0" smtClean="0"/>
              <a:t>kết </a:t>
            </a:r>
            <a:r>
              <a:rPr lang="vi-VN" dirty="0"/>
              <a:t>hợp với sự hiểu biết của bản </a:t>
            </a:r>
            <a:r>
              <a:rPr lang="vi-VN" dirty="0" smtClean="0"/>
              <a:t>th</a:t>
            </a:r>
            <a:r>
              <a:rPr lang="en-US" dirty="0"/>
              <a:t>â</a:t>
            </a:r>
            <a:r>
              <a:rPr lang="vi-VN" dirty="0" smtClean="0"/>
              <a:t>n </a:t>
            </a:r>
            <a:r>
              <a:rPr lang="vi-VN" dirty="0"/>
              <a:t>hãy: Liệt kê hậu quả của các tệ nạn xã hội từ các thông tin, trường hợp trên. Kể thêm những hậu quả khác của tệ nạn xã hội mà em biết</a:t>
            </a:r>
            <a:r>
              <a:rPr lang="vi-VN" dirty="0" smtClean="0"/>
              <a:t>.</a:t>
            </a:r>
            <a:endParaRPr lang="en-US" dirty="0" smtClean="0"/>
          </a:p>
          <a:p>
            <a:r>
              <a:rPr lang="en-US" sz="2400" b="1" dirty="0" smtClean="0">
                <a:solidFill>
                  <a:srgbClr val="C00000"/>
                </a:solidFill>
                <a:hlinkClick r:id="rId3"/>
              </a:rPr>
              <a:t>Video 1</a:t>
            </a:r>
            <a:endParaRPr lang="en-US" sz="2400" b="1" dirty="0" smtClean="0">
              <a:solidFill>
                <a:srgbClr val="C00000"/>
              </a:solidFill>
            </a:endParaRPr>
          </a:p>
          <a:p>
            <a:r>
              <a:rPr lang="en-US" b="1" dirty="0" smtClean="0">
                <a:solidFill>
                  <a:srgbClr val="C00000"/>
                </a:solidFill>
                <a:hlinkClick r:id="rId4"/>
              </a:rPr>
              <a:t>Video 2</a:t>
            </a:r>
            <a:endParaRPr lang="en-US" b="1" dirty="0" smtClean="0">
              <a:solidFill>
                <a:srgbClr val="C00000"/>
              </a:solidFill>
            </a:endParaRPr>
          </a:p>
          <a:p>
            <a:r>
              <a:rPr lang="en-US" sz="2400" b="1" dirty="0" smtClean="0">
                <a:solidFill>
                  <a:srgbClr val="C00000"/>
                </a:solidFill>
                <a:hlinkClick r:id="rId5"/>
              </a:rPr>
              <a:t>Video 3</a:t>
            </a:r>
            <a:endParaRPr lang="en-US" sz="2400" b="1" dirty="0">
              <a:solidFill>
                <a:srgbClr val="C00000"/>
              </a:solidFill>
            </a:endParaRPr>
          </a:p>
        </p:txBody>
      </p:sp>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521381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421758" y="742950"/>
            <a:ext cx="8686800" cy="438150"/>
          </a:xfrm>
          <a:prstGeom prst="rect">
            <a:avLst/>
          </a:prstGeom>
        </p:spPr>
        <p:txBody>
          <a:bodyPr spcFirstLastPara="1" wrap="square" lIns="91425" tIns="91425" rIns="91425" bIns="91425" anchor="b" anchorCtr="0">
            <a:noAutofit/>
          </a:bodyPr>
          <a:lstStyle/>
          <a:p>
            <a:pPr lvl="0"/>
            <a:r>
              <a:rPr lang="en-US" sz="3200" dirty="0" err="1">
                <a:solidFill>
                  <a:schemeClr val="tx1">
                    <a:lumMod val="50000"/>
                  </a:schemeClr>
                </a:solidFill>
              </a:rPr>
              <a:t>Chủ</a:t>
            </a:r>
            <a:r>
              <a:rPr lang="en-US" sz="3200" dirty="0">
                <a:solidFill>
                  <a:schemeClr val="tx1">
                    <a:lumMod val="50000"/>
                  </a:schemeClr>
                </a:solidFill>
              </a:rPr>
              <a:t> </a:t>
            </a:r>
            <a:r>
              <a:rPr lang="en-US" sz="3200" dirty="0" err="1">
                <a:solidFill>
                  <a:schemeClr val="tx1">
                    <a:lumMod val="50000"/>
                  </a:schemeClr>
                </a:solidFill>
              </a:rPr>
              <a:t>đề</a:t>
            </a:r>
            <a:r>
              <a:rPr lang="en-US" sz="3200" dirty="0">
                <a:solidFill>
                  <a:schemeClr val="tx1">
                    <a:lumMod val="50000"/>
                  </a:schemeClr>
                </a:solidFill>
              </a:rPr>
              <a:t> 5: </a:t>
            </a:r>
            <a:r>
              <a:rPr lang="vi-VN" sz="3200" dirty="0">
                <a:solidFill>
                  <a:schemeClr val="tx1">
                    <a:lumMod val="50000"/>
                  </a:schemeClr>
                </a:solidFill>
              </a:rPr>
              <a:t>HỌC SINH BÌNH ĐỊNH VỚI VẤN ĐỀ PHÒNG, CHỐNG TỆ NẠN XÃ HỘI</a:t>
            </a:r>
            <a:r>
              <a:rPr lang="en-US" sz="3200" dirty="0">
                <a:solidFill>
                  <a:schemeClr val="tx1">
                    <a:lumMod val="50000"/>
                  </a:schemeClr>
                </a:solidFill>
              </a:rPr>
              <a:t> </a:t>
            </a:r>
            <a:endParaRPr sz="3000" dirty="0">
              <a:solidFill>
                <a:schemeClr val="tx1">
                  <a:lumMod val="50000"/>
                </a:schemeClr>
              </a:solidFill>
            </a:endParaRPr>
          </a:p>
        </p:txBody>
      </p:sp>
      <p:sp>
        <p:nvSpPr>
          <p:cNvPr id="548" name="Google Shape;548;p22"/>
          <p:cNvSpPr txBox="1">
            <a:spLocks noGrp="1"/>
          </p:cNvSpPr>
          <p:nvPr>
            <p:ph type="body" idx="1"/>
          </p:nvPr>
        </p:nvSpPr>
        <p:spPr>
          <a:xfrm>
            <a:off x="152400" y="1047750"/>
            <a:ext cx="8763000" cy="4572000"/>
          </a:xfrm>
          <a:prstGeom prst="rect">
            <a:avLst/>
          </a:prstGeom>
        </p:spPr>
        <p:txBody>
          <a:bodyPr spcFirstLastPara="1" wrap="square" lIns="91425" tIns="91425" rIns="91425" bIns="91425" anchor="t" anchorCtr="0">
            <a:noAutofit/>
          </a:bodyPr>
          <a:lstStyle/>
          <a:p>
            <a:pPr marL="38100" indent="0">
              <a:buNone/>
            </a:pPr>
            <a:r>
              <a:rPr lang="en-US" b="1" dirty="0" smtClean="0">
                <a:solidFill>
                  <a:schemeClr val="tx1"/>
                </a:solidFill>
                <a:latin typeface="Times New Roman" pitchFamily="18" charset="0"/>
                <a:cs typeface="Times New Roman" pitchFamily="18" charset="0"/>
              </a:rPr>
              <a:t>I. </a:t>
            </a:r>
            <a:r>
              <a:rPr lang="vi-VN" b="1" dirty="0" smtClean="0">
                <a:solidFill>
                  <a:schemeClr val="tx1"/>
                </a:solidFill>
                <a:latin typeface="Times New Roman" pitchFamily="18" charset="0"/>
                <a:cs typeface="Times New Roman" pitchFamily="18" charset="0"/>
              </a:rPr>
              <a:t>TÌNH </a:t>
            </a:r>
            <a:r>
              <a:rPr lang="vi-VN" b="1" dirty="0">
                <a:solidFill>
                  <a:schemeClr val="tx1"/>
                </a:solidFill>
                <a:latin typeface="Times New Roman" pitchFamily="18" charset="0"/>
                <a:cs typeface="Times New Roman" pitchFamily="18" charset="0"/>
              </a:rPr>
              <a:t>HÌNH TỆ NẠN XÃ HỘI Ở TỈNH BÌNH ĐỊNH </a:t>
            </a:r>
            <a:endParaRPr lang="en-US" b="1" dirty="0">
              <a:solidFill>
                <a:schemeClr val="tx1"/>
              </a:solidFill>
              <a:latin typeface="Times New Roman" pitchFamily="18" charset="0"/>
              <a:cs typeface="Times New Roman" pitchFamily="18" charset="0"/>
            </a:endParaRPr>
          </a:p>
          <a:p>
            <a:pPr marL="38100" indent="0">
              <a:buNone/>
            </a:pPr>
            <a:r>
              <a:rPr lang="en-US" b="1" dirty="0" smtClean="0">
                <a:solidFill>
                  <a:schemeClr val="tx1"/>
                </a:solidFill>
                <a:latin typeface="Times New Roman" pitchFamily="18" charset="0"/>
                <a:cs typeface="Times New Roman" pitchFamily="18" charset="0"/>
              </a:rPr>
              <a:t>3.</a:t>
            </a:r>
            <a:r>
              <a:rPr lang="vi-VN" b="1" dirty="0" smtClean="0">
                <a:solidFill>
                  <a:schemeClr val="tx1"/>
                </a:solidFill>
                <a:latin typeface="Times New Roman" pitchFamily="18" charset="0"/>
                <a:cs typeface="Times New Roman" pitchFamily="18" charset="0"/>
              </a:rPr>
              <a:t>Hậu </a:t>
            </a:r>
            <a:r>
              <a:rPr lang="vi-VN" b="1" dirty="0">
                <a:solidFill>
                  <a:schemeClr val="tx1"/>
                </a:solidFill>
                <a:latin typeface="Times New Roman" pitchFamily="18" charset="0"/>
                <a:cs typeface="Times New Roman" pitchFamily="18" charset="0"/>
              </a:rPr>
              <a:t>quả của các tệ nạn xã hội</a:t>
            </a:r>
            <a:r>
              <a:rPr lang="en-US" b="1" dirty="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a:p>
            <a:pPr marL="38100" indent="0">
              <a:buNone/>
            </a:pPr>
            <a:r>
              <a:rPr lang="vi-VN" i="1" dirty="0">
                <a:solidFill>
                  <a:schemeClr val="tx1"/>
                </a:solidFill>
                <a:latin typeface="Times New Roman" pitchFamily="18" charset="0"/>
                <a:cs typeface="Times New Roman" pitchFamily="18" charset="0"/>
              </a:rPr>
              <a:t>Tệ nạn xã hội gây ra nhiều hậu quả nghiêm trọng đối với đời sống của con người từ kinh tế, chính trị, xã hội, giáo dục, y tế đến hạnh phúc, giống nòi, làm suy thoái về đạo đức, lối sống của mỗi cá nhân là nguyên nhân dẫn đến các loại tội phạm</a:t>
            </a:r>
            <a:r>
              <a:rPr lang="en-US" i="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550" name="Google Shape;55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00689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6"/>
                                        </p:tgtEl>
                                        <p:attrNameLst>
                                          <p:attrName>style.visibility</p:attrName>
                                        </p:attrNameLst>
                                      </p:cBhvr>
                                      <p:to>
                                        <p:strVal val="visible"/>
                                      </p:to>
                                    </p:set>
                                    <p:anim calcmode="lin" valueType="num">
                                      <p:cBhvr additive="base">
                                        <p:cTn id="7" dur="500" fill="hold"/>
                                        <p:tgtEl>
                                          <p:spTgt spid="546"/>
                                        </p:tgtEl>
                                        <p:attrNameLst>
                                          <p:attrName>ppt_x</p:attrName>
                                        </p:attrNameLst>
                                      </p:cBhvr>
                                      <p:tavLst>
                                        <p:tav tm="0">
                                          <p:val>
                                            <p:strVal val="#ppt_x"/>
                                          </p:val>
                                        </p:tav>
                                        <p:tav tm="100000">
                                          <p:val>
                                            <p:strVal val="#ppt_x"/>
                                          </p:val>
                                        </p:tav>
                                      </p:tavLst>
                                    </p:anim>
                                    <p:anim calcmode="lin" valueType="num">
                                      <p:cBhvr additive="base">
                                        <p:cTn id="8"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8">
                                            <p:txEl>
                                              <p:pRg st="0" end="0"/>
                                            </p:txEl>
                                          </p:spTgt>
                                        </p:tgtEl>
                                        <p:attrNameLst>
                                          <p:attrName>style.visibility</p:attrName>
                                        </p:attrNameLst>
                                      </p:cBhvr>
                                      <p:to>
                                        <p:strVal val="visible"/>
                                      </p:to>
                                    </p:set>
                                    <p:anim calcmode="lin" valueType="num">
                                      <p:cBhvr additive="base">
                                        <p:cTn id="13" dur="500" fill="hold"/>
                                        <p:tgtEl>
                                          <p:spTgt spid="5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8">
                                            <p:txEl>
                                              <p:pRg st="1" end="1"/>
                                            </p:txEl>
                                          </p:spTgt>
                                        </p:tgtEl>
                                        <p:attrNameLst>
                                          <p:attrName>style.visibility</p:attrName>
                                        </p:attrNameLst>
                                      </p:cBhvr>
                                      <p:to>
                                        <p:strVal val="visible"/>
                                      </p:to>
                                    </p:set>
                                    <p:anim calcmode="lin" valueType="num">
                                      <p:cBhvr additive="base">
                                        <p:cTn id="19" dur="500" fill="hold"/>
                                        <p:tgtEl>
                                          <p:spTgt spid="5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8">
                                            <p:txEl>
                                              <p:pRg st="2" end="2"/>
                                            </p:txEl>
                                          </p:spTgt>
                                        </p:tgtEl>
                                        <p:attrNameLst>
                                          <p:attrName>style.visibility</p:attrName>
                                        </p:attrNameLst>
                                      </p:cBhvr>
                                      <p:to>
                                        <p:strVal val="visible"/>
                                      </p:to>
                                    </p:set>
                                    <p:anim calcmode="lin" valueType="num">
                                      <p:cBhvr additive="base">
                                        <p:cTn id="25" dur="500" fill="hold"/>
                                        <p:tgtEl>
                                          <p:spTgt spid="5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358627" y="3333750"/>
            <a:ext cx="8915400" cy="1676400"/>
          </a:xfrm>
          <a:prstGeom prst="rect">
            <a:avLst/>
          </a:prstGeom>
        </p:spPr>
        <p:txBody>
          <a:bodyPr spcFirstLastPara="1" wrap="square" lIns="91425" tIns="91425" rIns="91425" bIns="91425" anchor="t" anchorCtr="0">
            <a:noAutofit/>
          </a:bodyPr>
          <a:lstStyle/>
          <a:p>
            <a:r>
              <a:rPr lang="en-US" dirty="0" smtClean="0"/>
              <a:t>Q</a:t>
            </a:r>
            <a:r>
              <a:rPr lang="vi-VN" dirty="0" smtClean="0"/>
              <a:t>uan </a:t>
            </a:r>
            <a:r>
              <a:rPr lang="vi-VN" dirty="0"/>
              <a:t>sát  hình 5.7 đến 5.9  và  </a:t>
            </a:r>
            <a:r>
              <a:rPr lang="nl-NL" dirty="0"/>
              <a:t>thông tin</a:t>
            </a:r>
            <a:r>
              <a:rPr lang="vi-VN" dirty="0"/>
              <a:t> trong mục, kết hợp với sự hiểu biết của bản thân hãy nêu những hoạt động mà học sinh tỉnh Bình Định đã tham gia để phòng, chống các tệ nạn xã hội.</a:t>
            </a:r>
            <a:endParaRPr lang="en-US" sz="2400" b="1" dirty="0">
              <a:solidFill>
                <a:srgbClr val="C00000"/>
              </a:solidFill>
            </a:endParaRPr>
          </a:p>
        </p:txBody>
      </p:sp>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1026" name="Picture 2" descr="C:\Users\asus\Desktop\z6359442640263_a6eb718a85aecc3b27775eb736eb14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41"/>
            <a:ext cx="93059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478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421758" y="742950"/>
            <a:ext cx="8686800" cy="438150"/>
          </a:xfrm>
          <a:prstGeom prst="rect">
            <a:avLst/>
          </a:prstGeom>
        </p:spPr>
        <p:txBody>
          <a:bodyPr spcFirstLastPara="1" wrap="square" lIns="91425" tIns="91425" rIns="91425" bIns="91425" anchor="b" anchorCtr="0">
            <a:noAutofit/>
          </a:bodyPr>
          <a:lstStyle/>
          <a:p>
            <a:pPr lvl="0"/>
            <a:r>
              <a:rPr lang="en-US" sz="3200" dirty="0" err="1">
                <a:solidFill>
                  <a:schemeClr val="tx1">
                    <a:lumMod val="50000"/>
                  </a:schemeClr>
                </a:solidFill>
              </a:rPr>
              <a:t>Chủ</a:t>
            </a:r>
            <a:r>
              <a:rPr lang="en-US" sz="3200" dirty="0">
                <a:solidFill>
                  <a:schemeClr val="tx1">
                    <a:lumMod val="50000"/>
                  </a:schemeClr>
                </a:solidFill>
              </a:rPr>
              <a:t> </a:t>
            </a:r>
            <a:r>
              <a:rPr lang="en-US" sz="3200" dirty="0" err="1">
                <a:solidFill>
                  <a:schemeClr val="tx1">
                    <a:lumMod val="50000"/>
                  </a:schemeClr>
                </a:solidFill>
              </a:rPr>
              <a:t>đề</a:t>
            </a:r>
            <a:r>
              <a:rPr lang="en-US" sz="3200" dirty="0">
                <a:solidFill>
                  <a:schemeClr val="tx1">
                    <a:lumMod val="50000"/>
                  </a:schemeClr>
                </a:solidFill>
              </a:rPr>
              <a:t> 5: </a:t>
            </a:r>
            <a:r>
              <a:rPr lang="vi-VN" sz="3200" dirty="0">
                <a:solidFill>
                  <a:schemeClr val="tx1">
                    <a:lumMod val="50000"/>
                  </a:schemeClr>
                </a:solidFill>
              </a:rPr>
              <a:t>HỌC SINH BÌNH ĐỊNH VỚI VẤN ĐỀ PHÒNG, CHỐNG TỆ NẠN XÃ HỘI</a:t>
            </a:r>
            <a:r>
              <a:rPr lang="en-US" sz="3200" dirty="0">
                <a:solidFill>
                  <a:schemeClr val="tx1">
                    <a:lumMod val="50000"/>
                  </a:schemeClr>
                </a:solidFill>
              </a:rPr>
              <a:t> </a:t>
            </a:r>
            <a:endParaRPr sz="3000" dirty="0">
              <a:solidFill>
                <a:schemeClr val="tx1">
                  <a:lumMod val="50000"/>
                </a:schemeClr>
              </a:solidFill>
            </a:endParaRPr>
          </a:p>
        </p:txBody>
      </p:sp>
      <p:sp>
        <p:nvSpPr>
          <p:cNvPr id="548" name="Google Shape;548;p22"/>
          <p:cNvSpPr txBox="1">
            <a:spLocks noGrp="1"/>
          </p:cNvSpPr>
          <p:nvPr>
            <p:ph type="body" idx="1"/>
          </p:nvPr>
        </p:nvSpPr>
        <p:spPr>
          <a:xfrm>
            <a:off x="152400" y="1047750"/>
            <a:ext cx="8763000" cy="4572000"/>
          </a:xfrm>
          <a:prstGeom prst="rect">
            <a:avLst/>
          </a:prstGeom>
        </p:spPr>
        <p:txBody>
          <a:bodyPr spcFirstLastPara="1" wrap="square" lIns="91425" tIns="91425" rIns="91425" bIns="91425" anchor="t" anchorCtr="0">
            <a:noAutofit/>
          </a:bodyPr>
          <a:lstStyle/>
          <a:p>
            <a:pPr marL="38100" indent="0">
              <a:buNone/>
            </a:pPr>
            <a:r>
              <a:rPr lang="en-US" b="1" dirty="0">
                <a:solidFill>
                  <a:schemeClr val="tx1"/>
                </a:solidFill>
                <a:latin typeface="Times New Roman" pitchFamily="18" charset="0"/>
                <a:cs typeface="Times New Roman" pitchFamily="18" charset="0"/>
              </a:rPr>
              <a:t>II.</a:t>
            </a:r>
            <a:r>
              <a:rPr lang="vi-VN" b="1" dirty="0">
                <a:solidFill>
                  <a:schemeClr val="tx1"/>
                </a:solidFill>
                <a:latin typeface="Times New Roman" pitchFamily="18" charset="0"/>
                <a:cs typeface="Times New Roman" pitchFamily="18" charset="0"/>
              </a:rPr>
              <a:t> HOẠT ĐỘNG PHÒNG, CHỐNG CÁC TỆ NẠN XÃ HỘI Ở TỈNH BÌNH ĐỊNH VÀ Ý NGHĨA</a:t>
            </a:r>
            <a:endParaRPr lang="en-US" dirty="0">
              <a:solidFill>
                <a:schemeClr val="tx1"/>
              </a:solidFill>
              <a:latin typeface="Times New Roman" pitchFamily="18" charset="0"/>
              <a:cs typeface="Times New Roman" pitchFamily="18" charset="0"/>
            </a:endParaRPr>
          </a:p>
          <a:p>
            <a:pPr marL="38100" indent="0">
              <a:buNone/>
            </a:pPr>
            <a:r>
              <a:rPr lang="vi-VN" b="1" dirty="0">
                <a:solidFill>
                  <a:schemeClr val="tx1"/>
                </a:solidFill>
                <a:latin typeface="Times New Roman" pitchFamily="18" charset="0"/>
                <a:cs typeface="Times New Roman" pitchFamily="18" charset="0"/>
              </a:rPr>
              <a:t>1. Một số hoạt động phòng, chống tệ nạn xã hội ở Bình Định.</a:t>
            </a:r>
            <a:r>
              <a:rPr lang="vi-VN" i="1" dirty="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a:p>
            <a:pPr marL="38100" indent="0">
              <a:buNone/>
            </a:pPr>
            <a:r>
              <a:rPr lang="en-US" i="1" dirty="0">
                <a:solidFill>
                  <a:schemeClr val="tx1"/>
                </a:solidFill>
                <a:latin typeface="Times New Roman" pitchFamily="18" charset="0"/>
                <a:cs typeface="Times New Roman" pitchFamily="18" charset="0"/>
              </a:rPr>
              <a:t>- </a:t>
            </a:r>
            <a:r>
              <a:rPr lang="vi-VN" i="1" dirty="0">
                <a:solidFill>
                  <a:schemeClr val="tx1"/>
                </a:solidFill>
                <a:latin typeface="Times New Roman" pitchFamily="18" charset="0"/>
                <a:cs typeface="Times New Roman" pitchFamily="18" charset="0"/>
              </a:rPr>
              <a:t>Xây dựng đôi bạn cùng tiến, tình bạn đẹp .. giúp đỡ nhau trong học </a:t>
            </a:r>
            <a:r>
              <a:rPr lang="vi-VN" i="1" dirty="0" smtClean="0">
                <a:solidFill>
                  <a:schemeClr val="tx1"/>
                </a:solidFill>
                <a:latin typeface="Times New Roman" pitchFamily="18" charset="0"/>
                <a:cs typeface="Times New Roman" pitchFamily="18" charset="0"/>
              </a:rPr>
              <a:t>tập</a:t>
            </a:r>
            <a:r>
              <a:rPr lang="en-US" i="1" dirty="0" smtClean="0">
                <a:solidFill>
                  <a:schemeClr val="tx1"/>
                </a:solidFill>
                <a:latin typeface="Times New Roman" pitchFamily="18" charset="0"/>
                <a:cs typeface="Times New Roman" pitchFamily="18" charset="0"/>
              </a:rPr>
              <a:t>, t</a:t>
            </a:r>
            <a:r>
              <a:rPr lang="vi-VN" i="1" dirty="0" smtClean="0">
                <a:solidFill>
                  <a:schemeClr val="tx1"/>
                </a:solidFill>
                <a:latin typeface="Times New Roman" pitchFamily="18" charset="0"/>
                <a:cs typeface="Times New Roman" pitchFamily="18" charset="0"/>
              </a:rPr>
              <a:t>ích </a:t>
            </a:r>
            <a:r>
              <a:rPr lang="vi-VN" i="1" dirty="0">
                <a:solidFill>
                  <a:schemeClr val="tx1"/>
                </a:solidFill>
                <a:latin typeface="Times New Roman" pitchFamily="18" charset="0"/>
                <a:cs typeface="Times New Roman" pitchFamily="18" charset="0"/>
              </a:rPr>
              <a:t>cực tham gia các câu lạc bộ học tập, thể thao và hoạt động ngoại khóa trong Nhà trường và Đoàn –Đội tổ </a:t>
            </a:r>
            <a:r>
              <a:rPr lang="vi-VN" i="1" dirty="0" smtClean="0">
                <a:solidFill>
                  <a:schemeClr val="tx1"/>
                </a:solidFill>
                <a:latin typeface="Times New Roman" pitchFamily="18" charset="0"/>
                <a:cs typeface="Times New Roman" pitchFamily="18" charset="0"/>
              </a:rPr>
              <a:t>chức</a:t>
            </a:r>
            <a:r>
              <a:rPr lang="en-US" i="1" dirty="0" smtClean="0">
                <a:solidFill>
                  <a:schemeClr val="tx1"/>
                </a:solidFill>
                <a:latin typeface="Times New Roman" pitchFamily="18" charset="0"/>
                <a:cs typeface="Times New Roman" pitchFamily="18" charset="0"/>
              </a:rPr>
              <a:t>, </a:t>
            </a:r>
            <a:r>
              <a:rPr lang="en-US" i="1" dirty="0">
                <a:solidFill>
                  <a:schemeClr val="tx1"/>
                </a:solidFill>
                <a:latin typeface="Times New Roman" pitchFamily="18" charset="0"/>
                <a:cs typeface="Times New Roman" pitchFamily="18" charset="0"/>
              </a:rPr>
              <a:t>t</a:t>
            </a:r>
            <a:r>
              <a:rPr lang="vi-VN" i="1" dirty="0" smtClean="0">
                <a:solidFill>
                  <a:schemeClr val="tx1"/>
                </a:solidFill>
                <a:latin typeface="Times New Roman" pitchFamily="18" charset="0"/>
                <a:cs typeface="Times New Roman" pitchFamily="18" charset="0"/>
              </a:rPr>
              <a:t>ham </a:t>
            </a:r>
            <a:r>
              <a:rPr lang="vi-VN" i="1" dirty="0">
                <a:solidFill>
                  <a:schemeClr val="tx1"/>
                </a:solidFill>
                <a:latin typeface="Times New Roman" pitchFamily="18" charset="0"/>
                <a:cs typeface="Times New Roman" pitchFamily="18" charset="0"/>
              </a:rPr>
              <a:t>gia các buổi tuyên truyền pháp luật; các kĩ năng phòng, chống bạo lực, xâm hại trẻ em, cờ bạc thuốc lá, phòng chống ma túy trong học đường  và địa </a:t>
            </a:r>
            <a:r>
              <a:rPr lang="vi-VN" i="1" dirty="0" smtClean="0">
                <a:solidFill>
                  <a:schemeClr val="tx1"/>
                </a:solidFill>
                <a:latin typeface="Times New Roman" pitchFamily="18" charset="0"/>
                <a:cs typeface="Times New Roman" pitchFamily="18" charset="0"/>
              </a:rPr>
              <a:t>phương</a:t>
            </a:r>
            <a:r>
              <a:rPr lang="en-US" i="1" dirty="0" smtClean="0">
                <a:solidFill>
                  <a:schemeClr val="tx1"/>
                </a:solidFill>
                <a:latin typeface="Times New Roman" pitchFamily="18" charset="0"/>
                <a:cs typeface="Times New Roman" pitchFamily="18" charset="0"/>
              </a:rPr>
              <a:t>, t</a:t>
            </a:r>
            <a:r>
              <a:rPr lang="vi-VN" i="1" dirty="0" smtClean="0">
                <a:solidFill>
                  <a:schemeClr val="tx1"/>
                </a:solidFill>
                <a:latin typeface="Times New Roman" pitchFamily="18" charset="0"/>
                <a:cs typeface="Times New Roman" pitchFamily="18" charset="0"/>
              </a:rPr>
              <a:t>uyên </a:t>
            </a:r>
            <a:r>
              <a:rPr lang="vi-VN" i="1" dirty="0">
                <a:solidFill>
                  <a:schemeClr val="tx1"/>
                </a:solidFill>
                <a:latin typeface="Times New Roman" pitchFamily="18" charset="0"/>
                <a:cs typeface="Times New Roman" pitchFamily="18" charset="0"/>
              </a:rPr>
              <a:t>truyền và vận động mọi người thực hiện công tác phòng, chống các tệ nạn xã </a:t>
            </a:r>
            <a:r>
              <a:rPr lang="vi-VN" i="1" dirty="0" smtClean="0">
                <a:solidFill>
                  <a:schemeClr val="tx1"/>
                </a:solidFill>
                <a:latin typeface="Times New Roman" pitchFamily="18" charset="0"/>
                <a:cs typeface="Times New Roman" pitchFamily="18" charset="0"/>
              </a:rPr>
              <a:t>hội</a:t>
            </a:r>
            <a:r>
              <a:rPr lang="en-US" i="1"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550" name="Google Shape;55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7573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6"/>
                                        </p:tgtEl>
                                        <p:attrNameLst>
                                          <p:attrName>style.visibility</p:attrName>
                                        </p:attrNameLst>
                                      </p:cBhvr>
                                      <p:to>
                                        <p:strVal val="visible"/>
                                      </p:to>
                                    </p:set>
                                    <p:anim calcmode="lin" valueType="num">
                                      <p:cBhvr additive="base">
                                        <p:cTn id="7" dur="500" fill="hold"/>
                                        <p:tgtEl>
                                          <p:spTgt spid="546"/>
                                        </p:tgtEl>
                                        <p:attrNameLst>
                                          <p:attrName>ppt_x</p:attrName>
                                        </p:attrNameLst>
                                      </p:cBhvr>
                                      <p:tavLst>
                                        <p:tav tm="0">
                                          <p:val>
                                            <p:strVal val="#ppt_x"/>
                                          </p:val>
                                        </p:tav>
                                        <p:tav tm="100000">
                                          <p:val>
                                            <p:strVal val="#ppt_x"/>
                                          </p:val>
                                        </p:tav>
                                      </p:tavLst>
                                    </p:anim>
                                    <p:anim calcmode="lin" valueType="num">
                                      <p:cBhvr additive="base">
                                        <p:cTn id="8"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8">
                                            <p:txEl>
                                              <p:pRg st="0" end="0"/>
                                            </p:txEl>
                                          </p:spTgt>
                                        </p:tgtEl>
                                        <p:attrNameLst>
                                          <p:attrName>style.visibility</p:attrName>
                                        </p:attrNameLst>
                                      </p:cBhvr>
                                      <p:to>
                                        <p:strVal val="visible"/>
                                      </p:to>
                                    </p:set>
                                    <p:anim calcmode="lin" valueType="num">
                                      <p:cBhvr additive="base">
                                        <p:cTn id="13" dur="500" fill="hold"/>
                                        <p:tgtEl>
                                          <p:spTgt spid="5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8">
                                            <p:txEl>
                                              <p:pRg st="1" end="1"/>
                                            </p:txEl>
                                          </p:spTgt>
                                        </p:tgtEl>
                                        <p:attrNameLst>
                                          <p:attrName>style.visibility</p:attrName>
                                        </p:attrNameLst>
                                      </p:cBhvr>
                                      <p:to>
                                        <p:strVal val="visible"/>
                                      </p:to>
                                    </p:set>
                                    <p:anim calcmode="lin" valueType="num">
                                      <p:cBhvr additive="base">
                                        <p:cTn id="19" dur="500" fill="hold"/>
                                        <p:tgtEl>
                                          <p:spTgt spid="5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8">
                                            <p:txEl>
                                              <p:pRg st="2" end="2"/>
                                            </p:txEl>
                                          </p:spTgt>
                                        </p:tgtEl>
                                        <p:attrNameLst>
                                          <p:attrName>style.visibility</p:attrName>
                                        </p:attrNameLst>
                                      </p:cBhvr>
                                      <p:to>
                                        <p:strVal val="visible"/>
                                      </p:to>
                                    </p:set>
                                    <p:anim calcmode="lin" valueType="num">
                                      <p:cBhvr additive="base">
                                        <p:cTn id="25" dur="500" fill="hold"/>
                                        <p:tgtEl>
                                          <p:spTgt spid="5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421758" y="742950"/>
            <a:ext cx="8686800" cy="438150"/>
          </a:xfrm>
          <a:prstGeom prst="rect">
            <a:avLst/>
          </a:prstGeom>
        </p:spPr>
        <p:txBody>
          <a:bodyPr spcFirstLastPara="1" wrap="square" lIns="91425" tIns="91425" rIns="91425" bIns="91425" anchor="b" anchorCtr="0">
            <a:noAutofit/>
          </a:bodyPr>
          <a:lstStyle/>
          <a:p>
            <a:pPr lvl="0"/>
            <a:r>
              <a:rPr lang="en-US" sz="3200" dirty="0" err="1">
                <a:solidFill>
                  <a:schemeClr val="tx1">
                    <a:lumMod val="50000"/>
                  </a:schemeClr>
                </a:solidFill>
              </a:rPr>
              <a:t>Chủ</a:t>
            </a:r>
            <a:r>
              <a:rPr lang="en-US" sz="3200" dirty="0">
                <a:solidFill>
                  <a:schemeClr val="tx1">
                    <a:lumMod val="50000"/>
                  </a:schemeClr>
                </a:solidFill>
              </a:rPr>
              <a:t> </a:t>
            </a:r>
            <a:r>
              <a:rPr lang="en-US" sz="3200" dirty="0" err="1">
                <a:solidFill>
                  <a:schemeClr val="tx1">
                    <a:lumMod val="50000"/>
                  </a:schemeClr>
                </a:solidFill>
              </a:rPr>
              <a:t>đề</a:t>
            </a:r>
            <a:r>
              <a:rPr lang="en-US" sz="3200" dirty="0">
                <a:solidFill>
                  <a:schemeClr val="tx1">
                    <a:lumMod val="50000"/>
                  </a:schemeClr>
                </a:solidFill>
              </a:rPr>
              <a:t> 5: </a:t>
            </a:r>
            <a:r>
              <a:rPr lang="vi-VN" sz="3200" dirty="0">
                <a:solidFill>
                  <a:schemeClr val="tx1">
                    <a:lumMod val="50000"/>
                  </a:schemeClr>
                </a:solidFill>
              </a:rPr>
              <a:t>HỌC SINH BÌNH ĐỊNH VỚI VẤN ĐỀ PHÒNG, CHỐNG TỆ NẠN XÃ HỘI</a:t>
            </a:r>
            <a:r>
              <a:rPr lang="en-US" sz="3200" dirty="0">
                <a:solidFill>
                  <a:schemeClr val="tx1">
                    <a:lumMod val="50000"/>
                  </a:schemeClr>
                </a:solidFill>
              </a:rPr>
              <a:t> </a:t>
            </a:r>
            <a:endParaRPr sz="3000" dirty="0">
              <a:solidFill>
                <a:schemeClr val="tx1">
                  <a:lumMod val="50000"/>
                </a:schemeClr>
              </a:solidFill>
            </a:endParaRPr>
          </a:p>
        </p:txBody>
      </p:sp>
      <p:sp>
        <p:nvSpPr>
          <p:cNvPr id="548" name="Google Shape;548;p22"/>
          <p:cNvSpPr txBox="1">
            <a:spLocks noGrp="1"/>
          </p:cNvSpPr>
          <p:nvPr>
            <p:ph type="body" idx="1"/>
          </p:nvPr>
        </p:nvSpPr>
        <p:spPr>
          <a:xfrm>
            <a:off x="152400" y="1047750"/>
            <a:ext cx="8763000" cy="4572000"/>
          </a:xfrm>
          <a:prstGeom prst="rect">
            <a:avLst/>
          </a:prstGeom>
        </p:spPr>
        <p:txBody>
          <a:bodyPr spcFirstLastPara="1" wrap="square" lIns="91425" tIns="91425" rIns="91425" bIns="91425" anchor="t" anchorCtr="0">
            <a:noAutofit/>
          </a:bodyPr>
          <a:lstStyle/>
          <a:p>
            <a:pPr marL="38100" indent="0">
              <a:buNone/>
            </a:pPr>
            <a:r>
              <a:rPr lang="en-US" b="1" dirty="0">
                <a:solidFill>
                  <a:schemeClr val="tx1"/>
                </a:solidFill>
                <a:latin typeface="Times New Roman" pitchFamily="18" charset="0"/>
                <a:cs typeface="Times New Roman" pitchFamily="18" charset="0"/>
              </a:rPr>
              <a:t>II.</a:t>
            </a:r>
            <a:r>
              <a:rPr lang="vi-VN" b="1" dirty="0">
                <a:solidFill>
                  <a:schemeClr val="tx1"/>
                </a:solidFill>
                <a:latin typeface="Times New Roman" pitchFamily="18" charset="0"/>
                <a:cs typeface="Times New Roman" pitchFamily="18" charset="0"/>
              </a:rPr>
              <a:t> HOẠT ĐỘNG PHÒNG, CHỐNG CÁC TỆ NẠN XÃ HỘI Ở TỈNH BÌNH ĐỊNH VÀ Ý NGHĨA</a:t>
            </a:r>
            <a:endParaRPr lang="en-US" dirty="0">
              <a:solidFill>
                <a:schemeClr val="tx1"/>
              </a:solidFill>
              <a:latin typeface="Times New Roman" pitchFamily="18" charset="0"/>
              <a:cs typeface="Times New Roman" pitchFamily="18" charset="0"/>
            </a:endParaRPr>
          </a:p>
          <a:p>
            <a:pPr marL="38100" indent="0">
              <a:buNone/>
            </a:pPr>
            <a:r>
              <a:rPr lang="vi-VN" b="1" dirty="0">
                <a:solidFill>
                  <a:schemeClr val="tx1"/>
                </a:solidFill>
                <a:latin typeface="Times New Roman" pitchFamily="18" charset="0"/>
                <a:cs typeface="Times New Roman" pitchFamily="18" charset="0"/>
              </a:rPr>
              <a:t>2</a:t>
            </a:r>
            <a:r>
              <a:rPr lang="en-US" b="1" dirty="0">
                <a:solidFill>
                  <a:schemeClr val="tx1"/>
                </a:solidFill>
                <a:latin typeface="Times New Roman" pitchFamily="18" charset="0"/>
                <a:cs typeface="Times New Roman" pitchFamily="18" charset="0"/>
              </a:rPr>
              <a:t>.</a:t>
            </a:r>
            <a:r>
              <a:rPr lang="vi-VN" b="1" dirty="0">
                <a:solidFill>
                  <a:schemeClr val="tx1"/>
                </a:solidFill>
                <a:latin typeface="Times New Roman" pitchFamily="18" charset="0"/>
                <a:cs typeface="Times New Roman" pitchFamily="18" charset="0"/>
              </a:rPr>
              <a:t>Ý  nghĩa của hoạt động phòng, chống tệ nạn xã hội.</a:t>
            </a:r>
            <a:endParaRPr lang="en-US" dirty="0">
              <a:solidFill>
                <a:schemeClr val="tx1"/>
              </a:solidFill>
              <a:latin typeface="Times New Roman" pitchFamily="18" charset="0"/>
              <a:cs typeface="Times New Roman" pitchFamily="18" charset="0"/>
            </a:endParaRPr>
          </a:p>
          <a:p>
            <a:pPr marL="38100" indent="0">
              <a:buNone/>
            </a:pPr>
            <a:r>
              <a:rPr lang="vi-VN" i="1" dirty="0">
                <a:solidFill>
                  <a:schemeClr val="tx1"/>
                </a:solidFill>
                <a:latin typeface="Times New Roman" pitchFamily="18" charset="0"/>
                <a:cs typeface="Times New Roman" pitchFamily="18" charset="0"/>
              </a:rPr>
              <a:t>Tạo</a:t>
            </a:r>
            <a:r>
              <a:rPr lang="vi-VN" b="1" i="1" dirty="0">
                <a:solidFill>
                  <a:schemeClr val="tx1"/>
                </a:solidFill>
                <a:latin typeface="Times New Roman" pitchFamily="18" charset="0"/>
                <a:cs typeface="Times New Roman" pitchFamily="18" charset="0"/>
              </a:rPr>
              <a:t> </a:t>
            </a:r>
            <a:r>
              <a:rPr lang="vi-VN" i="1" dirty="0">
                <a:solidFill>
                  <a:schemeClr val="tx1"/>
                </a:solidFill>
                <a:latin typeface="Times New Roman" pitchFamily="18" charset="0"/>
                <a:cs typeface="Times New Roman" pitchFamily="18" charset="0"/>
              </a:rPr>
              <a:t>môi trường thuận lợi cho học sinh học tập, rèn luyện, phấn đấu và trưởng thành.</a:t>
            </a:r>
            <a:endParaRPr lang="en-US" dirty="0">
              <a:solidFill>
                <a:schemeClr val="tx1"/>
              </a:solidFill>
              <a:latin typeface="Times New Roman" pitchFamily="18" charset="0"/>
              <a:cs typeface="Times New Roman" pitchFamily="18" charset="0"/>
            </a:endParaRPr>
          </a:p>
          <a:p>
            <a:pPr marL="38100" indent="0">
              <a:buNone/>
            </a:pPr>
            <a:r>
              <a:rPr lang="vi-VN" i="1" dirty="0">
                <a:solidFill>
                  <a:schemeClr val="tx1"/>
                </a:solidFill>
                <a:latin typeface="Times New Roman" pitchFamily="18" charset="0"/>
                <a:cs typeface="Times New Roman" pitchFamily="18" charset="0"/>
              </a:rPr>
              <a:t>Giúp học sinh có những hiểu biết đúng đắn về pháp luật, tác hại của các tệ nạn xã hội và có kĩ năng tự phòng ngừa.</a:t>
            </a:r>
            <a:endParaRPr lang="en-US" dirty="0">
              <a:solidFill>
                <a:schemeClr val="tx1"/>
              </a:solidFill>
              <a:latin typeface="Times New Roman" pitchFamily="18" charset="0"/>
              <a:cs typeface="Times New Roman" pitchFamily="18" charset="0"/>
            </a:endParaRPr>
          </a:p>
          <a:p>
            <a:pPr marL="38100" indent="0">
              <a:buNone/>
            </a:pPr>
            <a:r>
              <a:rPr lang="vi-VN" i="1" dirty="0">
                <a:solidFill>
                  <a:schemeClr val="tx1"/>
                </a:solidFill>
                <a:latin typeface="Times New Roman" pitchFamily="18" charset="0"/>
                <a:cs typeface="Times New Roman" pitchFamily="18" charset="0"/>
              </a:rPr>
              <a:t>Trau dồi kĩ năng sống, được giáo dục ý thức và trách nhiệm để trở thành công dân tốt trong tương lai.</a:t>
            </a:r>
            <a:endParaRPr lang="en-US" dirty="0">
              <a:solidFill>
                <a:schemeClr val="tx1"/>
              </a:solidFill>
              <a:latin typeface="Times New Roman" pitchFamily="18" charset="0"/>
              <a:cs typeface="Times New Roman" pitchFamily="18" charset="0"/>
            </a:endParaRPr>
          </a:p>
        </p:txBody>
      </p:sp>
      <p:sp>
        <p:nvSpPr>
          <p:cNvPr id="550" name="Google Shape;55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45560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6"/>
                                        </p:tgtEl>
                                        <p:attrNameLst>
                                          <p:attrName>style.visibility</p:attrName>
                                        </p:attrNameLst>
                                      </p:cBhvr>
                                      <p:to>
                                        <p:strVal val="visible"/>
                                      </p:to>
                                    </p:set>
                                    <p:anim calcmode="lin" valueType="num">
                                      <p:cBhvr additive="base">
                                        <p:cTn id="7" dur="500" fill="hold"/>
                                        <p:tgtEl>
                                          <p:spTgt spid="546"/>
                                        </p:tgtEl>
                                        <p:attrNameLst>
                                          <p:attrName>ppt_x</p:attrName>
                                        </p:attrNameLst>
                                      </p:cBhvr>
                                      <p:tavLst>
                                        <p:tav tm="0">
                                          <p:val>
                                            <p:strVal val="#ppt_x"/>
                                          </p:val>
                                        </p:tav>
                                        <p:tav tm="100000">
                                          <p:val>
                                            <p:strVal val="#ppt_x"/>
                                          </p:val>
                                        </p:tav>
                                      </p:tavLst>
                                    </p:anim>
                                    <p:anim calcmode="lin" valueType="num">
                                      <p:cBhvr additive="base">
                                        <p:cTn id="8"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8">
                                            <p:txEl>
                                              <p:pRg st="0" end="0"/>
                                            </p:txEl>
                                          </p:spTgt>
                                        </p:tgtEl>
                                        <p:attrNameLst>
                                          <p:attrName>style.visibility</p:attrName>
                                        </p:attrNameLst>
                                      </p:cBhvr>
                                      <p:to>
                                        <p:strVal val="visible"/>
                                      </p:to>
                                    </p:set>
                                    <p:anim calcmode="lin" valueType="num">
                                      <p:cBhvr additive="base">
                                        <p:cTn id="13" dur="500" fill="hold"/>
                                        <p:tgtEl>
                                          <p:spTgt spid="5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15"/>
          <p:cNvSpPr txBox="1">
            <a:spLocks noGrp="1"/>
          </p:cNvSpPr>
          <p:nvPr>
            <p:ph type="title"/>
          </p:nvPr>
        </p:nvSpPr>
        <p:spPr>
          <a:xfrm>
            <a:off x="381000" y="0"/>
            <a:ext cx="8153400" cy="895350"/>
          </a:xfrm>
          <a:prstGeom prst="rect">
            <a:avLst/>
          </a:prstGeom>
        </p:spPr>
        <p:txBody>
          <a:bodyPr spcFirstLastPara="1" wrap="square" lIns="91425" tIns="91425" rIns="91425" bIns="91425" anchor="b" anchorCtr="0">
            <a:noAutofit/>
          </a:bodyPr>
          <a:lstStyle/>
          <a:p>
            <a:r>
              <a:rPr lang="en-US" sz="3600" dirty="0" smtClean="0">
                <a:solidFill>
                  <a:schemeClr val="tx1">
                    <a:lumMod val="50000"/>
                  </a:schemeClr>
                </a:solidFill>
              </a:rPr>
              <a:t>THỜI GIAN SUY NGHĨ 3 PHÚT</a:t>
            </a:r>
            <a:endParaRPr lang="en-US" sz="3600" dirty="0">
              <a:solidFill>
                <a:schemeClr val="tx1">
                  <a:lumMod val="50000"/>
                </a:schemeClr>
              </a:solidFill>
            </a:endParaRPr>
          </a:p>
        </p:txBody>
      </p:sp>
      <p:sp>
        <p:nvSpPr>
          <p:cNvPr id="492" name="Google Shape;492;p15"/>
          <p:cNvSpPr txBox="1">
            <a:spLocks noGrp="1"/>
          </p:cNvSpPr>
          <p:nvPr>
            <p:ph type="body" idx="1"/>
          </p:nvPr>
        </p:nvSpPr>
        <p:spPr>
          <a:xfrm>
            <a:off x="533400" y="1962150"/>
            <a:ext cx="3505200" cy="1590674"/>
          </a:xfrm>
          <a:prstGeom prst="rect">
            <a:avLst/>
          </a:prstGeom>
        </p:spPr>
        <p:txBody>
          <a:bodyPr spcFirstLastPara="1" wrap="square" lIns="91425" tIns="91425" rIns="91425" bIns="91425" anchor="t" anchorCtr="0">
            <a:noAutofit/>
          </a:bodyPr>
          <a:lstStyle/>
          <a:p>
            <a:pPr marL="0" lvl="0" indent="0">
              <a:buNone/>
            </a:pPr>
            <a:r>
              <a:rPr lang="en-US" sz="2600" b="1" dirty="0" err="1" smtClean="0">
                <a:solidFill>
                  <a:schemeClr val="tx1">
                    <a:lumMod val="50000"/>
                  </a:schemeClr>
                </a:solidFill>
              </a:rPr>
              <a:t>Em</a:t>
            </a:r>
            <a:r>
              <a:rPr lang="en-US" sz="2600" b="1" dirty="0" smtClean="0">
                <a:solidFill>
                  <a:schemeClr val="tx1">
                    <a:lumMod val="50000"/>
                  </a:schemeClr>
                </a:solidFill>
              </a:rPr>
              <a:t> </a:t>
            </a:r>
            <a:r>
              <a:rPr lang="en-US" sz="2600" b="1" dirty="0" err="1" smtClean="0">
                <a:solidFill>
                  <a:schemeClr val="tx1">
                    <a:lumMod val="50000"/>
                  </a:schemeClr>
                </a:solidFill>
              </a:rPr>
              <a:t>hãy</a:t>
            </a:r>
            <a:r>
              <a:rPr lang="en-US" sz="2600" b="1" dirty="0" smtClean="0">
                <a:solidFill>
                  <a:schemeClr val="tx1">
                    <a:lumMod val="50000"/>
                  </a:schemeClr>
                </a:solidFill>
              </a:rPr>
              <a:t> </a:t>
            </a:r>
            <a:r>
              <a:rPr lang="en-US" sz="2600" b="1" dirty="0" err="1" smtClean="0">
                <a:solidFill>
                  <a:schemeClr val="tx1">
                    <a:lumMod val="50000"/>
                  </a:schemeClr>
                </a:solidFill>
              </a:rPr>
              <a:t>suy</a:t>
            </a:r>
            <a:r>
              <a:rPr lang="en-US" sz="2600" b="1" dirty="0" smtClean="0">
                <a:solidFill>
                  <a:schemeClr val="tx1">
                    <a:lumMod val="50000"/>
                  </a:schemeClr>
                </a:solidFill>
              </a:rPr>
              <a:t> </a:t>
            </a:r>
            <a:r>
              <a:rPr lang="en-US" sz="2600" b="1" dirty="0" err="1" smtClean="0">
                <a:solidFill>
                  <a:schemeClr val="tx1">
                    <a:lumMod val="50000"/>
                  </a:schemeClr>
                </a:solidFill>
              </a:rPr>
              <a:t>nghĩ</a:t>
            </a:r>
            <a:r>
              <a:rPr lang="en-US" sz="2600" b="1" dirty="0" smtClean="0">
                <a:solidFill>
                  <a:schemeClr val="tx1">
                    <a:lumMod val="50000"/>
                  </a:schemeClr>
                </a:solidFill>
              </a:rPr>
              <a:t> </a:t>
            </a:r>
            <a:r>
              <a:rPr lang="en-US" sz="2600" b="1" dirty="0" err="1" smtClean="0">
                <a:solidFill>
                  <a:schemeClr val="tx1">
                    <a:lumMod val="50000"/>
                  </a:schemeClr>
                </a:solidFill>
              </a:rPr>
              <a:t>và</a:t>
            </a:r>
            <a:r>
              <a:rPr lang="en-US" sz="2600" b="1" dirty="0" smtClean="0">
                <a:solidFill>
                  <a:schemeClr val="tx1">
                    <a:lumMod val="50000"/>
                  </a:schemeClr>
                </a:solidFill>
              </a:rPr>
              <a:t> </a:t>
            </a:r>
            <a:r>
              <a:rPr lang="en-US" sz="2600" b="1" dirty="0" err="1" smtClean="0">
                <a:solidFill>
                  <a:schemeClr val="tx1">
                    <a:lumMod val="50000"/>
                  </a:schemeClr>
                </a:solidFill>
              </a:rPr>
              <a:t>nêu</a:t>
            </a:r>
            <a:r>
              <a:rPr lang="en-US" sz="2600" b="1" dirty="0" smtClean="0">
                <a:solidFill>
                  <a:schemeClr val="tx1">
                    <a:lumMod val="50000"/>
                  </a:schemeClr>
                </a:solidFill>
              </a:rPr>
              <a:t> </a:t>
            </a:r>
            <a:r>
              <a:rPr lang="en-US" sz="2600" b="1" dirty="0" err="1" smtClean="0">
                <a:solidFill>
                  <a:schemeClr val="tx1">
                    <a:lumMod val="50000"/>
                  </a:schemeClr>
                </a:solidFill>
              </a:rPr>
              <a:t>những</a:t>
            </a:r>
            <a:r>
              <a:rPr lang="en-US" sz="2600" b="1" dirty="0" smtClean="0">
                <a:solidFill>
                  <a:schemeClr val="tx1">
                    <a:lumMod val="50000"/>
                  </a:schemeClr>
                </a:solidFill>
              </a:rPr>
              <a:t> </a:t>
            </a:r>
            <a:r>
              <a:rPr lang="en-US" sz="2600" b="1" dirty="0" err="1" smtClean="0">
                <a:solidFill>
                  <a:schemeClr val="tx1">
                    <a:lumMod val="50000"/>
                  </a:schemeClr>
                </a:solidFill>
              </a:rPr>
              <a:t>từ</a:t>
            </a:r>
            <a:r>
              <a:rPr lang="en-US" sz="2600" b="1" dirty="0" smtClean="0">
                <a:solidFill>
                  <a:schemeClr val="tx1">
                    <a:lumMod val="50000"/>
                  </a:schemeClr>
                </a:solidFill>
              </a:rPr>
              <a:t> </a:t>
            </a:r>
            <a:r>
              <a:rPr lang="en-US" sz="2600" b="1" dirty="0" err="1" smtClean="0">
                <a:solidFill>
                  <a:schemeClr val="tx1">
                    <a:lumMod val="50000"/>
                  </a:schemeClr>
                </a:solidFill>
              </a:rPr>
              <a:t>khóa</a:t>
            </a:r>
            <a:r>
              <a:rPr lang="en-US" sz="2600" b="1" dirty="0" smtClean="0">
                <a:solidFill>
                  <a:schemeClr val="tx1">
                    <a:lumMod val="50000"/>
                  </a:schemeClr>
                </a:solidFill>
              </a:rPr>
              <a:t> </a:t>
            </a:r>
            <a:r>
              <a:rPr lang="en-US" sz="2600" b="1" dirty="0" err="1" smtClean="0">
                <a:solidFill>
                  <a:schemeClr val="tx1">
                    <a:lumMod val="50000"/>
                  </a:schemeClr>
                </a:solidFill>
              </a:rPr>
              <a:t>liên</a:t>
            </a:r>
            <a:r>
              <a:rPr lang="en-US" sz="2600" b="1" dirty="0" smtClean="0">
                <a:solidFill>
                  <a:schemeClr val="tx1">
                    <a:lumMod val="50000"/>
                  </a:schemeClr>
                </a:solidFill>
              </a:rPr>
              <a:t> </a:t>
            </a:r>
            <a:r>
              <a:rPr lang="en-US" sz="2600" b="1" dirty="0" err="1" smtClean="0">
                <a:solidFill>
                  <a:schemeClr val="tx1">
                    <a:lumMod val="50000"/>
                  </a:schemeClr>
                </a:solidFill>
              </a:rPr>
              <a:t>quan</a:t>
            </a:r>
            <a:r>
              <a:rPr lang="en-US" sz="2600" b="1" dirty="0" smtClean="0">
                <a:solidFill>
                  <a:schemeClr val="tx1">
                    <a:lumMod val="50000"/>
                  </a:schemeClr>
                </a:solidFill>
              </a:rPr>
              <a:t> </a:t>
            </a:r>
            <a:r>
              <a:rPr lang="en-US" sz="2600" b="1" dirty="0" err="1" smtClean="0">
                <a:solidFill>
                  <a:schemeClr val="tx1">
                    <a:lumMod val="50000"/>
                  </a:schemeClr>
                </a:solidFill>
              </a:rPr>
              <a:t>đến</a:t>
            </a:r>
            <a:r>
              <a:rPr lang="en-US" sz="2600" b="1" dirty="0" smtClean="0">
                <a:solidFill>
                  <a:schemeClr val="tx1">
                    <a:lumMod val="50000"/>
                  </a:schemeClr>
                </a:solidFill>
              </a:rPr>
              <a:t> “TỆ NẠN XÃ HỘI”.</a:t>
            </a:r>
          </a:p>
          <a:p>
            <a:pPr marL="0" lvl="0" indent="0">
              <a:buNone/>
            </a:pPr>
            <a:endParaRPr sz="2600" b="1" dirty="0">
              <a:solidFill>
                <a:schemeClr val="tx1">
                  <a:lumMod val="50000"/>
                </a:schemeClr>
              </a:solidFill>
            </a:endParaRPr>
          </a:p>
        </p:txBody>
      </p:sp>
      <p:sp>
        <p:nvSpPr>
          <p:cNvPr id="495" name="Google Shape;495;p1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1026" name="Picture 2" descr="C:\Users\asus\Desktop\te-nan-xa-hoi-la-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04950"/>
            <a:ext cx="4191000" cy="3124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421758" y="742950"/>
            <a:ext cx="8686800" cy="438150"/>
          </a:xfrm>
          <a:prstGeom prst="rect">
            <a:avLst/>
          </a:prstGeom>
        </p:spPr>
        <p:txBody>
          <a:bodyPr spcFirstLastPara="1" wrap="square" lIns="91425" tIns="91425" rIns="91425" bIns="91425" anchor="b" anchorCtr="0">
            <a:noAutofit/>
          </a:bodyPr>
          <a:lstStyle/>
          <a:p>
            <a:pPr lvl="0"/>
            <a:r>
              <a:rPr lang="en-US" sz="3200" dirty="0" err="1">
                <a:solidFill>
                  <a:schemeClr val="tx1">
                    <a:lumMod val="50000"/>
                  </a:schemeClr>
                </a:solidFill>
              </a:rPr>
              <a:t>Chủ</a:t>
            </a:r>
            <a:r>
              <a:rPr lang="en-US" sz="3200" dirty="0">
                <a:solidFill>
                  <a:schemeClr val="tx1">
                    <a:lumMod val="50000"/>
                  </a:schemeClr>
                </a:solidFill>
              </a:rPr>
              <a:t> </a:t>
            </a:r>
            <a:r>
              <a:rPr lang="en-US" sz="3200" dirty="0" err="1">
                <a:solidFill>
                  <a:schemeClr val="tx1">
                    <a:lumMod val="50000"/>
                  </a:schemeClr>
                </a:solidFill>
              </a:rPr>
              <a:t>đề</a:t>
            </a:r>
            <a:r>
              <a:rPr lang="en-US" sz="3200" dirty="0">
                <a:solidFill>
                  <a:schemeClr val="tx1">
                    <a:lumMod val="50000"/>
                  </a:schemeClr>
                </a:solidFill>
              </a:rPr>
              <a:t> 5: </a:t>
            </a:r>
            <a:r>
              <a:rPr lang="vi-VN" sz="3200" dirty="0">
                <a:solidFill>
                  <a:schemeClr val="tx1">
                    <a:lumMod val="50000"/>
                  </a:schemeClr>
                </a:solidFill>
              </a:rPr>
              <a:t>HỌC SINH BÌNH ĐỊNH VỚI VẤN ĐỀ PHÒNG, CHỐNG TỆ NẠN XÃ HỘI</a:t>
            </a:r>
            <a:r>
              <a:rPr lang="en-US" sz="3200" dirty="0">
                <a:solidFill>
                  <a:schemeClr val="tx1">
                    <a:lumMod val="50000"/>
                  </a:schemeClr>
                </a:solidFill>
              </a:rPr>
              <a:t> </a:t>
            </a:r>
            <a:endParaRPr sz="3000" dirty="0">
              <a:solidFill>
                <a:schemeClr val="tx1">
                  <a:lumMod val="50000"/>
                </a:schemeClr>
              </a:solidFill>
            </a:endParaRPr>
          </a:p>
        </p:txBody>
      </p:sp>
      <p:sp>
        <p:nvSpPr>
          <p:cNvPr id="548" name="Google Shape;548;p22"/>
          <p:cNvSpPr txBox="1">
            <a:spLocks noGrp="1"/>
          </p:cNvSpPr>
          <p:nvPr>
            <p:ph type="body" idx="1"/>
          </p:nvPr>
        </p:nvSpPr>
        <p:spPr>
          <a:xfrm>
            <a:off x="76200" y="1047750"/>
            <a:ext cx="8763000" cy="4572000"/>
          </a:xfrm>
          <a:prstGeom prst="rect">
            <a:avLst/>
          </a:prstGeom>
        </p:spPr>
        <p:txBody>
          <a:bodyPr spcFirstLastPara="1" wrap="square" lIns="91425" tIns="91425" rIns="91425" bIns="91425" anchor="t" anchorCtr="0">
            <a:noAutofit/>
          </a:bodyPr>
          <a:lstStyle/>
          <a:p>
            <a:pPr marL="38100" indent="0">
              <a:buNone/>
            </a:pPr>
            <a:r>
              <a:rPr lang="en-US" b="1" dirty="0">
                <a:solidFill>
                  <a:schemeClr val="tx1"/>
                </a:solidFill>
                <a:latin typeface="Times New Roman" pitchFamily="18" charset="0"/>
                <a:cs typeface="Times New Roman" pitchFamily="18" charset="0"/>
              </a:rPr>
              <a:t>III. </a:t>
            </a:r>
            <a:r>
              <a:rPr lang="vi-VN" b="1" dirty="0">
                <a:solidFill>
                  <a:schemeClr val="tx1"/>
                </a:solidFill>
                <a:latin typeface="Times New Roman" pitchFamily="18" charset="0"/>
                <a:cs typeface="Times New Roman" pitchFamily="18" charset="0"/>
              </a:rPr>
              <a:t>TRÁCH NHIỆM CỦA HỌC SINH BÌNH ĐỊNH TRONG CÔNG TÁC PHÒNG, CHỐNG CÁC TỆ NẠN XÃ HỘI.</a:t>
            </a:r>
            <a:endParaRPr lang="en-US" dirty="0">
              <a:solidFill>
                <a:schemeClr val="tx1"/>
              </a:solidFill>
              <a:latin typeface="Times New Roman" pitchFamily="18" charset="0"/>
              <a:cs typeface="Times New Roman" pitchFamily="18" charset="0"/>
            </a:endParaRPr>
          </a:p>
          <a:p>
            <a:pPr marL="38100" indent="0">
              <a:buNone/>
            </a:pPr>
            <a:r>
              <a:rPr lang="vi-VN" i="1" dirty="0">
                <a:solidFill>
                  <a:schemeClr val="tx1"/>
                </a:solidFill>
                <a:latin typeface="Times New Roman" pitchFamily="18" charset="0"/>
                <a:cs typeface="Times New Roman" pitchFamily="18" charset="0"/>
              </a:rPr>
              <a:t>Nhận thức rõ hậu quả của các tệ nạn xã </a:t>
            </a:r>
            <a:r>
              <a:rPr lang="vi-VN" i="1" dirty="0" smtClean="0">
                <a:solidFill>
                  <a:schemeClr val="tx1"/>
                </a:solidFill>
                <a:latin typeface="Times New Roman" pitchFamily="18" charset="0"/>
                <a:cs typeface="Times New Roman" pitchFamily="18" charset="0"/>
              </a:rPr>
              <a:t>hội, </a:t>
            </a:r>
            <a:r>
              <a:rPr lang="vi-VN" i="1" dirty="0">
                <a:solidFill>
                  <a:schemeClr val="tx1"/>
                </a:solidFill>
                <a:latin typeface="Times New Roman" pitchFamily="18" charset="0"/>
                <a:cs typeface="Times New Roman" pitchFamily="18" charset="0"/>
              </a:rPr>
              <a:t>con đường dẫn đến tội </a:t>
            </a:r>
            <a:r>
              <a:rPr lang="vi-VN" i="1" dirty="0" smtClean="0">
                <a:solidFill>
                  <a:schemeClr val="tx1"/>
                </a:solidFill>
                <a:latin typeface="Times New Roman" pitchFamily="18" charset="0"/>
                <a:cs typeface="Times New Roman" pitchFamily="18" charset="0"/>
              </a:rPr>
              <a:t>phạm</a:t>
            </a:r>
            <a:r>
              <a:rPr lang="en-US" i="1" dirty="0" smtClean="0">
                <a:solidFill>
                  <a:schemeClr val="tx1"/>
                </a:solidFill>
                <a:latin typeface="Times New Roman" pitchFamily="18" charset="0"/>
                <a:cs typeface="Times New Roman" pitchFamily="18" charset="0"/>
              </a:rPr>
              <a:t>, k</a:t>
            </a:r>
            <a:r>
              <a:rPr lang="vi-VN" i="1" dirty="0" smtClean="0">
                <a:solidFill>
                  <a:schemeClr val="tx1"/>
                </a:solidFill>
                <a:latin typeface="Times New Roman" pitchFamily="18" charset="0"/>
                <a:cs typeface="Times New Roman" pitchFamily="18" charset="0"/>
              </a:rPr>
              <a:t>hi </a:t>
            </a:r>
            <a:r>
              <a:rPr lang="vi-VN" i="1" dirty="0">
                <a:solidFill>
                  <a:schemeClr val="tx1"/>
                </a:solidFill>
                <a:latin typeface="Times New Roman" pitchFamily="18" charset="0"/>
                <a:cs typeface="Times New Roman" pitchFamily="18" charset="0"/>
              </a:rPr>
              <a:t>phát hiện những người có hành vi vi phạm tệ nạn xã hội phải kịp thời báo cáo cho thầy, cô giáo hoặc lực lượng chức năng ở địa phương xử lí, ngăn </a:t>
            </a:r>
            <a:r>
              <a:rPr lang="vi-VN" i="1" dirty="0" smtClean="0">
                <a:solidFill>
                  <a:schemeClr val="tx1"/>
                </a:solidFill>
                <a:latin typeface="Times New Roman" pitchFamily="18" charset="0"/>
                <a:cs typeface="Times New Roman" pitchFamily="18" charset="0"/>
              </a:rPr>
              <a:t>chặn</a:t>
            </a:r>
            <a:r>
              <a:rPr lang="en-US" i="1" dirty="0" smtClean="0">
                <a:solidFill>
                  <a:schemeClr val="tx1"/>
                </a:solidFill>
                <a:latin typeface="Times New Roman" pitchFamily="18" charset="0"/>
                <a:cs typeface="Times New Roman" pitchFamily="18" charset="0"/>
              </a:rPr>
              <a:t>,k</a:t>
            </a:r>
            <a:r>
              <a:rPr lang="vi-VN" i="1" dirty="0" smtClean="0">
                <a:solidFill>
                  <a:schemeClr val="tx1"/>
                </a:solidFill>
                <a:latin typeface="Times New Roman" pitchFamily="18" charset="0"/>
                <a:cs typeface="Times New Roman" pitchFamily="18" charset="0"/>
              </a:rPr>
              <a:t>hông </a:t>
            </a:r>
            <a:r>
              <a:rPr lang="vi-VN" i="1" dirty="0">
                <a:solidFill>
                  <a:schemeClr val="tx1"/>
                </a:solidFill>
                <a:latin typeface="Times New Roman" pitchFamily="18" charset="0"/>
                <a:cs typeface="Times New Roman" pitchFamily="18" charset="0"/>
              </a:rPr>
              <a:t>ngừng học tập để nâng cao kiến thức pháp luật về phòng, chống các tệ nạn xã </a:t>
            </a:r>
            <a:r>
              <a:rPr lang="vi-VN" i="1" dirty="0" smtClean="0">
                <a:solidFill>
                  <a:schemeClr val="tx1"/>
                </a:solidFill>
                <a:latin typeface="Times New Roman" pitchFamily="18" charset="0"/>
                <a:cs typeface="Times New Roman" pitchFamily="18" charset="0"/>
              </a:rPr>
              <a:t>hội</a:t>
            </a:r>
            <a:r>
              <a:rPr lang="en-US" i="1" dirty="0" smtClean="0">
                <a:solidFill>
                  <a:schemeClr val="tx1"/>
                </a:solidFill>
                <a:latin typeface="Times New Roman" pitchFamily="18" charset="0"/>
                <a:cs typeface="Times New Roman" pitchFamily="18" charset="0"/>
              </a:rPr>
              <a:t> t</a:t>
            </a:r>
            <a:r>
              <a:rPr lang="vi-VN" i="1" dirty="0" smtClean="0">
                <a:solidFill>
                  <a:schemeClr val="tx1"/>
                </a:solidFill>
                <a:latin typeface="Times New Roman" pitchFamily="18" charset="0"/>
                <a:cs typeface="Times New Roman" pitchFamily="18" charset="0"/>
              </a:rPr>
              <a:t>ích </a:t>
            </a:r>
            <a:r>
              <a:rPr lang="vi-VN" i="1" dirty="0">
                <a:solidFill>
                  <a:schemeClr val="tx1"/>
                </a:solidFill>
                <a:latin typeface="Times New Roman" pitchFamily="18" charset="0"/>
                <a:cs typeface="Times New Roman" pitchFamily="18" charset="0"/>
              </a:rPr>
              <a:t>cực tham gia và vận động bạn học cùng tham gia các hoạt động ngoại khóa, diễn đàn.. . về phòng, chống tệ nạn xã hội do nhà trường tổ </a:t>
            </a:r>
            <a:r>
              <a:rPr lang="vi-VN" i="1" dirty="0" smtClean="0">
                <a:solidFill>
                  <a:schemeClr val="tx1"/>
                </a:solidFill>
                <a:latin typeface="Times New Roman" pitchFamily="18" charset="0"/>
                <a:cs typeface="Times New Roman" pitchFamily="18" charset="0"/>
              </a:rPr>
              <a:t>chức…</a:t>
            </a:r>
            <a:r>
              <a:rPr lang="en-US" i="1" dirty="0" smtClean="0">
                <a:solidFill>
                  <a:schemeClr val="tx1"/>
                </a:solidFill>
                <a:latin typeface="Times New Roman" pitchFamily="18" charset="0"/>
                <a:cs typeface="Times New Roman" pitchFamily="18" charset="0"/>
              </a:rPr>
              <a:t>.</a:t>
            </a:r>
            <a:endParaRPr lang="en-US" i="1" dirty="0">
              <a:solidFill>
                <a:schemeClr val="tx1"/>
              </a:solidFill>
              <a:latin typeface="Times New Roman" pitchFamily="18" charset="0"/>
              <a:cs typeface="Times New Roman" pitchFamily="18" charset="0"/>
            </a:endParaRPr>
          </a:p>
        </p:txBody>
      </p:sp>
      <p:sp>
        <p:nvSpPr>
          <p:cNvPr id="550" name="Google Shape;550;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31094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6"/>
                                        </p:tgtEl>
                                        <p:attrNameLst>
                                          <p:attrName>style.visibility</p:attrName>
                                        </p:attrNameLst>
                                      </p:cBhvr>
                                      <p:to>
                                        <p:strVal val="visible"/>
                                      </p:to>
                                    </p:set>
                                    <p:anim calcmode="lin" valueType="num">
                                      <p:cBhvr additive="base">
                                        <p:cTn id="7" dur="500" fill="hold"/>
                                        <p:tgtEl>
                                          <p:spTgt spid="546"/>
                                        </p:tgtEl>
                                        <p:attrNameLst>
                                          <p:attrName>ppt_x</p:attrName>
                                        </p:attrNameLst>
                                      </p:cBhvr>
                                      <p:tavLst>
                                        <p:tav tm="0">
                                          <p:val>
                                            <p:strVal val="#ppt_x"/>
                                          </p:val>
                                        </p:tav>
                                        <p:tav tm="100000">
                                          <p:val>
                                            <p:strVal val="#ppt_x"/>
                                          </p:val>
                                        </p:tav>
                                      </p:tavLst>
                                    </p:anim>
                                    <p:anim calcmode="lin" valueType="num">
                                      <p:cBhvr additive="base">
                                        <p:cTn id="8" dur="500" fill="hold"/>
                                        <p:tgtEl>
                                          <p:spTgt spid="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8">
                                            <p:txEl>
                                              <p:pRg st="0" end="0"/>
                                            </p:txEl>
                                          </p:spTgt>
                                        </p:tgtEl>
                                        <p:attrNameLst>
                                          <p:attrName>style.visibility</p:attrName>
                                        </p:attrNameLst>
                                      </p:cBhvr>
                                      <p:to>
                                        <p:strVal val="visible"/>
                                      </p:to>
                                    </p:set>
                                    <p:anim calcmode="lin" valueType="num">
                                      <p:cBhvr additive="base">
                                        <p:cTn id="13" dur="500" fill="hold"/>
                                        <p:tgtEl>
                                          <p:spTgt spid="5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8">
                                            <p:txEl>
                                              <p:pRg st="1" end="1"/>
                                            </p:txEl>
                                          </p:spTgt>
                                        </p:tgtEl>
                                        <p:attrNameLst>
                                          <p:attrName>style.visibility</p:attrName>
                                        </p:attrNameLst>
                                      </p:cBhvr>
                                      <p:to>
                                        <p:strVal val="visible"/>
                                      </p:to>
                                    </p:set>
                                    <p:anim calcmode="lin" valueType="num">
                                      <p:cBhvr additive="base">
                                        <p:cTn id="19" dur="500" fill="hold"/>
                                        <p:tgtEl>
                                          <p:spTgt spid="5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pic>
        <p:nvPicPr>
          <p:cNvPr id="5" name="Picture 2" descr="C:\Users\asus\Desktop\z6360830818016_795b9f40f05933c42080bf260ea08d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04663"/>
            <a:ext cx="8496300" cy="4224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
          </p:nvPr>
        </p:nvSpPr>
        <p:spPr>
          <a:xfrm>
            <a:off x="228600" y="84764"/>
            <a:ext cx="5457300" cy="819900"/>
          </a:xfrm>
        </p:spPr>
        <p:txBody>
          <a:bodyPr/>
          <a:lstStyle/>
          <a:p>
            <a:r>
              <a:rPr lang="en-US" dirty="0" smtClean="0"/>
              <a:t>LUYỆN TẬP</a:t>
            </a:r>
            <a:endParaRPr lang="en-US" dirty="0"/>
          </a:p>
        </p:txBody>
      </p:sp>
    </p:spTree>
    <p:extLst>
      <p:ext uri="{BB962C8B-B14F-4D97-AF65-F5344CB8AC3E}">
        <p14:creationId xmlns:p14="http://schemas.microsoft.com/office/powerpoint/2010/main" val="1654181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228600" y="1504950"/>
            <a:ext cx="8915400" cy="1676400"/>
          </a:xfrm>
          <a:prstGeom prst="rect">
            <a:avLst/>
          </a:prstGeom>
        </p:spPr>
        <p:txBody>
          <a:bodyPr spcFirstLastPara="1" wrap="square" lIns="91425" tIns="91425" rIns="91425" bIns="91425" anchor="t" anchorCtr="0">
            <a:noAutofit/>
          </a:bodyPr>
          <a:lstStyle/>
          <a:p>
            <a:pPr marL="38100" indent="0">
              <a:buNone/>
            </a:pPr>
            <a:r>
              <a:rPr lang="vi-VN" dirty="0"/>
              <a:t>Qua học tập và tìm hiểu, em phải làm gì để bản thân không bị sa ngã vào các tệ nạn xã hội?</a:t>
            </a:r>
            <a:endParaRPr lang="en-US" dirty="0"/>
          </a:p>
        </p:txBody>
      </p:sp>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831830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152400" y="1200150"/>
            <a:ext cx="8915400" cy="2971800"/>
          </a:xfrm>
          <a:prstGeom prst="rect">
            <a:avLst/>
          </a:prstGeom>
        </p:spPr>
        <p:txBody>
          <a:bodyPr spcFirstLastPara="1" wrap="square" lIns="91425" tIns="91425" rIns="91425" bIns="91425" anchor="t" anchorCtr="0">
            <a:noAutofit/>
          </a:bodyPr>
          <a:lstStyle/>
          <a:p>
            <a:pPr marL="38100" indent="0">
              <a:buNone/>
            </a:pPr>
            <a:r>
              <a:rPr lang="en-US" dirty="0" smtClean="0"/>
              <a:t>VẬN DỤNG</a:t>
            </a:r>
          </a:p>
          <a:p>
            <a:pPr marL="38100" lvl="0" indent="0">
              <a:buNone/>
            </a:pPr>
            <a:r>
              <a:rPr lang="vi-VN" dirty="0"/>
              <a:t>Thiết kế ít nhất một </a:t>
            </a:r>
            <a:r>
              <a:rPr lang="en-US" b="1" dirty="0" err="1" smtClean="0">
                <a:solidFill>
                  <a:srgbClr val="FF0000"/>
                </a:solidFill>
              </a:rPr>
              <a:t>áp</a:t>
            </a:r>
            <a:r>
              <a:rPr lang="en-US" b="1" dirty="0" smtClean="0">
                <a:solidFill>
                  <a:srgbClr val="FF0000"/>
                </a:solidFill>
              </a:rPr>
              <a:t> </a:t>
            </a:r>
            <a:r>
              <a:rPr lang="en-US" b="1" dirty="0" err="1" smtClean="0">
                <a:solidFill>
                  <a:srgbClr val="FF0000"/>
                </a:solidFill>
              </a:rPr>
              <a:t>phích</a:t>
            </a:r>
            <a:r>
              <a:rPr lang="en-US" b="1" dirty="0" smtClean="0">
                <a:solidFill>
                  <a:srgbClr val="FF0000"/>
                </a:solidFill>
              </a:rPr>
              <a:t> </a:t>
            </a:r>
            <a:r>
              <a:rPr lang="vi-VN" dirty="0" smtClean="0"/>
              <a:t>thông </a:t>
            </a:r>
            <a:r>
              <a:rPr lang="vi-VN" dirty="0"/>
              <a:t>điệp để tuyên truyền về phòng chống tệ nạn xã hội trong trường học( thực hiện theo nhóm)</a:t>
            </a:r>
            <a:endParaRPr lang="en-US" dirty="0"/>
          </a:p>
          <a:p>
            <a:pPr marL="38100" indent="0">
              <a:buNone/>
            </a:pPr>
            <a:endParaRPr lang="en-US" dirty="0"/>
          </a:p>
        </p:txBody>
      </p:sp>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215598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Google Shape;508;p17"/>
          <p:cNvSpPr txBox="1">
            <a:spLocks noGrp="1"/>
          </p:cNvSpPr>
          <p:nvPr>
            <p:ph type="subTitle" idx="1"/>
          </p:nvPr>
        </p:nvSpPr>
        <p:spPr>
          <a:xfrm>
            <a:off x="2514600" y="666750"/>
            <a:ext cx="4876800" cy="3124200"/>
          </a:xfrm>
          <a:prstGeom prst="rect">
            <a:avLst/>
          </a:prstGeom>
        </p:spPr>
        <p:txBody>
          <a:bodyPr spcFirstLastPara="1" wrap="square" lIns="91425" tIns="91425" rIns="91425" bIns="91425" anchor="t" anchorCtr="0">
            <a:noAutofit/>
          </a:bodyPr>
          <a:lstStyle/>
          <a:p>
            <a:pPr marL="0" indent="0"/>
            <a:endParaRPr lang="en-US" b="1" dirty="0">
              <a:solidFill>
                <a:schemeClr val="tx1">
                  <a:lumMod val="50000"/>
                </a:schemeClr>
              </a:solidFill>
            </a:endParaRPr>
          </a:p>
        </p:txBody>
      </p:sp>
      <p:sp>
        <p:nvSpPr>
          <p:cNvPr id="509" name="Google Shape;509;p1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2050" name="Picture 2" descr="C:\Users\asus\Desktop\te-nan-xh_22022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5893"/>
            <a:ext cx="5715000" cy="4567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304801" y="133350"/>
            <a:ext cx="8839200" cy="1676400"/>
          </a:xfrm>
          <a:prstGeom prst="rect">
            <a:avLst/>
          </a:prstGeom>
        </p:spPr>
        <p:txBody>
          <a:bodyPr spcFirstLastPara="1" wrap="square" lIns="91425" tIns="91425" rIns="91425" bIns="91425" anchor="t" anchorCtr="0">
            <a:noAutofit/>
          </a:bodyPr>
          <a:lstStyle/>
          <a:p>
            <a:pPr marL="38100" indent="0">
              <a:buNone/>
            </a:pPr>
            <a:r>
              <a:rPr lang="en-US" b="1" dirty="0" err="1" smtClean="0">
                <a:solidFill>
                  <a:srgbClr val="C00000"/>
                </a:solidFill>
              </a:rPr>
              <a:t>Xem</a:t>
            </a:r>
            <a:r>
              <a:rPr lang="en-US" b="1" dirty="0" smtClean="0">
                <a:solidFill>
                  <a:srgbClr val="C00000"/>
                </a:solidFill>
              </a:rPr>
              <a:t> video </a:t>
            </a:r>
            <a:r>
              <a:rPr lang="en-US" b="1" dirty="0" err="1" smtClean="0">
                <a:solidFill>
                  <a:srgbClr val="C00000"/>
                </a:solidFill>
              </a:rPr>
              <a:t>sau</a:t>
            </a:r>
            <a:r>
              <a:rPr lang="en-US" b="1" dirty="0" smtClean="0">
                <a:solidFill>
                  <a:srgbClr val="C00000"/>
                </a:solidFill>
              </a:rPr>
              <a:t> </a:t>
            </a:r>
            <a:r>
              <a:rPr lang="en-US" b="1" dirty="0" err="1" smtClean="0">
                <a:solidFill>
                  <a:srgbClr val="C00000"/>
                </a:solidFill>
              </a:rPr>
              <a:t>để</a:t>
            </a:r>
            <a:r>
              <a:rPr lang="en-US" b="1" dirty="0" smtClean="0">
                <a:solidFill>
                  <a:srgbClr val="C00000"/>
                </a:solidFill>
              </a:rPr>
              <a:t> </a:t>
            </a:r>
            <a:r>
              <a:rPr lang="en-US" b="1" dirty="0" err="1" smtClean="0">
                <a:solidFill>
                  <a:srgbClr val="C00000"/>
                </a:solidFill>
              </a:rPr>
              <a:t>biết</a:t>
            </a:r>
            <a:r>
              <a:rPr lang="en-US" b="1" dirty="0" smtClean="0">
                <a:solidFill>
                  <a:srgbClr val="C00000"/>
                </a:solidFill>
              </a:rPr>
              <a:t> </a:t>
            </a:r>
            <a:r>
              <a:rPr lang="en-US" b="1" dirty="0" err="1" smtClean="0">
                <a:solidFill>
                  <a:srgbClr val="C00000"/>
                </a:solidFill>
              </a:rPr>
              <a:t>thêm</a:t>
            </a:r>
            <a:r>
              <a:rPr lang="en-US" b="1" dirty="0" smtClean="0">
                <a:solidFill>
                  <a:srgbClr val="C00000"/>
                </a:solidFill>
              </a:rPr>
              <a:t> </a:t>
            </a:r>
            <a:r>
              <a:rPr lang="en-US" b="1" dirty="0" err="1" smtClean="0">
                <a:solidFill>
                  <a:srgbClr val="C00000"/>
                </a:solidFill>
              </a:rPr>
              <a:t>về</a:t>
            </a:r>
            <a:r>
              <a:rPr lang="en-US" b="1" dirty="0" smtClean="0">
                <a:solidFill>
                  <a:srgbClr val="C00000"/>
                </a:solidFill>
              </a:rPr>
              <a:t> </a:t>
            </a:r>
            <a:r>
              <a:rPr lang="en-US" b="1" dirty="0" err="1" smtClean="0">
                <a:solidFill>
                  <a:srgbClr val="C00000"/>
                </a:solidFill>
              </a:rPr>
              <a:t>tình</a:t>
            </a:r>
            <a:r>
              <a:rPr lang="en-US" b="1" dirty="0" smtClean="0">
                <a:solidFill>
                  <a:srgbClr val="C00000"/>
                </a:solidFill>
              </a:rPr>
              <a:t> </a:t>
            </a:r>
            <a:r>
              <a:rPr lang="en-US" b="1" dirty="0" err="1" smtClean="0">
                <a:solidFill>
                  <a:srgbClr val="C00000"/>
                </a:solidFill>
              </a:rPr>
              <a:t>trạng</a:t>
            </a:r>
            <a:r>
              <a:rPr lang="en-US" b="1" dirty="0" smtClean="0">
                <a:solidFill>
                  <a:srgbClr val="C00000"/>
                </a:solidFill>
              </a:rPr>
              <a:t> vi </a:t>
            </a:r>
            <a:r>
              <a:rPr lang="en-US" b="1" dirty="0" err="1" smtClean="0">
                <a:solidFill>
                  <a:srgbClr val="C00000"/>
                </a:solidFill>
              </a:rPr>
              <a:t>phạm</a:t>
            </a:r>
            <a:r>
              <a:rPr lang="en-US" b="1" dirty="0" smtClean="0">
                <a:solidFill>
                  <a:srgbClr val="C00000"/>
                </a:solidFill>
              </a:rPr>
              <a:t> </a:t>
            </a:r>
            <a:r>
              <a:rPr lang="en-US" b="1" dirty="0" err="1" smtClean="0">
                <a:solidFill>
                  <a:srgbClr val="C00000"/>
                </a:solidFill>
              </a:rPr>
              <a:t>pháp</a:t>
            </a:r>
            <a:r>
              <a:rPr lang="en-US" b="1" dirty="0" smtClean="0">
                <a:solidFill>
                  <a:srgbClr val="C00000"/>
                </a:solidFill>
              </a:rPr>
              <a:t> </a:t>
            </a:r>
            <a:r>
              <a:rPr lang="en-US" b="1" dirty="0" err="1" smtClean="0">
                <a:solidFill>
                  <a:srgbClr val="C00000"/>
                </a:solidFill>
              </a:rPr>
              <a:t>luật</a:t>
            </a:r>
            <a:r>
              <a:rPr lang="en-US" b="1" dirty="0" smtClean="0">
                <a:solidFill>
                  <a:srgbClr val="C00000"/>
                </a:solidFill>
              </a:rPr>
              <a:t> ở </a:t>
            </a:r>
            <a:r>
              <a:rPr lang="en-US" b="1" dirty="0" err="1" smtClean="0">
                <a:solidFill>
                  <a:srgbClr val="C00000"/>
                </a:solidFill>
              </a:rPr>
              <a:t>lứa</a:t>
            </a:r>
            <a:r>
              <a:rPr lang="en-US" b="1" dirty="0" smtClean="0">
                <a:solidFill>
                  <a:srgbClr val="C00000"/>
                </a:solidFill>
              </a:rPr>
              <a:t> </a:t>
            </a:r>
            <a:r>
              <a:rPr lang="en-US" b="1" dirty="0" err="1" smtClean="0">
                <a:solidFill>
                  <a:srgbClr val="C00000"/>
                </a:solidFill>
              </a:rPr>
              <a:t>tuổi</a:t>
            </a:r>
            <a:r>
              <a:rPr lang="en-US" b="1" dirty="0" smtClean="0">
                <a:solidFill>
                  <a:srgbClr val="C00000"/>
                </a:solidFill>
              </a:rPr>
              <a:t> </a:t>
            </a:r>
            <a:r>
              <a:rPr lang="en-US" b="1" dirty="0" err="1" smtClean="0">
                <a:solidFill>
                  <a:srgbClr val="C00000"/>
                </a:solidFill>
              </a:rPr>
              <a:t>thanh</a:t>
            </a:r>
            <a:r>
              <a:rPr lang="en-US" b="1" dirty="0" smtClean="0">
                <a:solidFill>
                  <a:srgbClr val="C00000"/>
                </a:solidFill>
              </a:rPr>
              <a:t>, </a:t>
            </a:r>
            <a:r>
              <a:rPr lang="en-US" b="1" dirty="0" err="1" smtClean="0">
                <a:solidFill>
                  <a:srgbClr val="C00000"/>
                </a:solidFill>
              </a:rPr>
              <a:t>thiếu</a:t>
            </a:r>
            <a:r>
              <a:rPr lang="en-US" b="1" dirty="0" smtClean="0">
                <a:solidFill>
                  <a:srgbClr val="C00000"/>
                </a:solidFill>
              </a:rPr>
              <a:t> </a:t>
            </a:r>
            <a:r>
              <a:rPr lang="en-US" b="1" dirty="0" err="1" smtClean="0">
                <a:solidFill>
                  <a:srgbClr val="C00000"/>
                </a:solidFill>
              </a:rPr>
              <a:t>niên</a:t>
            </a:r>
            <a:r>
              <a:rPr lang="en-US" b="1" dirty="0" smtClean="0">
                <a:solidFill>
                  <a:srgbClr val="C00000"/>
                </a:solidFill>
              </a:rPr>
              <a:t> ở </a:t>
            </a:r>
            <a:r>
              <a:rPr lang="en-US" b="1" dirty="0" err="1" smtClean="0">
                <a:solidFill>
                  <a:srgbClr val="C00000"/>
                </a:solidFill>
              </a:rPr>
              <a:t>Bình</a:t>
            </a:r>
            <a:r>
              <a:rPr lang="en-US" b="1" dirty="0" smtClean="0">
                <a:solidFill>
                  <a:srgbClr val="C00000"/>
                </a:solidFill>
              </a:rPr>
              <a:t> </a:t>
            </a:r>
            <a:r>
              <a:rPr lang="en-US" b="1" dirty="0" err="1" smtClean="0">
                <a:solidFill>
                  <a:srgbClr val="C00000"/>
                </a:solidFill>
              </a:rPr>
              <a:t>Định</a:t>
            </a:r>
            <a:r>
              <a:rPr lang="en-US" b="1" dirty="0" smtClean="0">
                <a:solidFill>
                  <a:srgbClr val="C00000"/>
                </a:solidFill>
              </a:rPr>
              <a:t>.</a:t>
            </a:r>
          </a:p>
          <a:p>
            <a:pPr marL="38100" indent="0">
              <a:buNone/>
            </a:pPr>
            <a:r>
              <a:rPr lang="en-US" sz="2400" b="1" dirty="0" smtClean="0">
                <a:solidFill>
                  <a:srgbClr val="C00000"/>
                </a:solidFill>
                <a:hlinkClick r:id="rId3"/>
              </a:rPr>
              <a:t>Video 1</a:t>
            </a:r>
            <a:endParaRPr lang="en-US" sz="2400" b="1" dirty="0">
              <a:solidFill>
                <a:srgbClr val="C00000"/>
              </a:solidFill>
            </a:endParaRPr>
          </a:p>
        </p:txBody>
      </p:sp>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8"/>
          <p:cNvSpPr txBox="1">
            <a:spLocks noGrp="1"/>
          </p:cNvSpPr>
          <p:nvPr>
            <p:ph type="body" idx="1"/>
          </p:nvPr>
        </p:nvSpPr>
        <p:spPr>
          <a:xfrm>
            <a:off x="5358809" y="133350"/>
            <a:ext cx="3785191" cy="1676400"/>
          </a:xfrm>
          <a:prstGeom prst="rect">
            <a:avLst/>
          </a:prstGeom>
        </p:spPr>
        <p:txBody>
          <a:bodyPr spcFirstLastPara="1" wrap="square" lIns="91425" tIns="91425" rIns="91425" bIns="91425" anchor="t" anchorCtr="0">
            <a:noAutofit/>
          </a:bodyPr>
          <a:lstStyle/>
          <a:p>
            <a:r>
              <a:rPr lang="vi-VN" sz="2400" b="1" dirty="0">
                <a:solidFill>
                  <a:srgbClr val="C00000"/>
                </a:solidFill>
              </a:rPr>
              <a:t>1.Công tác phòng, chống tệ </a:t>
            </a:r>
            <a:r>
              <a:rPr lang="vi-VN" sz="2400" b="1" dirty="0" smtClean="0">
                <a:solidFill>
                  <a:srgbClr val="C00000"/>
                </a:solidFill>
              </a:rPr>
              <a:t>n</a:t>
            </a:r>
            <a:r>
              <a:rPr lang="en-US" b="1" dirty="0">
                <a:solidFill>
                  <a:srgbClr val="C00000"/>
                </a:solidFill>
              </a:rPr>
              <a:t>ạ</a:t>
            </a:r>
            <a:r>
              <a:rPr lang="vi-VN" sz="2400" b="1" dirty="0" smtClean="0">
                <a:solidFill>
                  <a:srgbClr val="C00000"/>
                </a:solidFill>
              </a:rPr>
              <a:t>n </a:t>
            </a:r>
            <a:r>
              <a:rPr lang="vi-VN" sz="2400" b="1" dirty="0">
                <a:solidFill>
                  <a:srgbClr val="C00000"/>
                </a:solidFill>
              </a:rPr>
              <a:t>xã hội ở Bình Định hiện nay như thế nào?</a:t>
            </a:r>
            <a:endParaRPr lang="en-US" sz="2400" b="1" dirty="0">
              <a:solidFill>
                <a:srgbClr val="C00000"/>
              </a:solidFill>
            </a:endParaRPr>
          </a:p>
          <a:p>
            <a:r>
              <a:rPr lang="vi-VN" sz="2400" b="1" dirty="0">
                <a:solidFill>
                  <a:srgbClr val="C00000"/>
                </a:solidFill>
              </a:rPr>
              <a:t>2.Các hình ảnh trên </a:t>
            </a:r>
            <a:r>
              <a:rPr lang="vi-VN" sz="2400" b="1" dirty="0" smtClean="0">
                <a:solidFill>
                  <a:srgbClr val="C00000"/>
                </a:solidFill>
              </a:rPr>
              <a:t>gửi </a:t>
            </a:r>
            <a:r>
              <a:rPr lang="vi-VN" sz="2400" b="1" dirty="0">
                <a:solidFill>
                  <a:srgbClr val="C00000"/>
                </a:solidFill>
              </a:rPr>
              <a:t>đến chúng ta thông điệp gì? Chia sẻ với bạn điều em biết về thông điệp đó.</a:t>
            </a:r>
            <a:endParaRPr lang="en-US" sz="2400" b="1" dirty="0">
              <a:solidFill>
                <a:srgbClr val="C00000"/>
              </a:solidFill>
            </a:endParaRPr>
          </a:p>
        </p:txBody>
      </p:sp>
      <p:sp>
        <p:nvSpPr>
          <p:cNvPr id="515" name="Google Shape;515;p18"/>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3074" name="Picture 2" descr="C:\Users\asus\Desktop\z6353426782851_30a792ac096afc4be46f885eed6e3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5486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66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521" name="Google Shape;521;p19"/>
          <p:cNvSpPr txBox="1">
            <a:spLocks noGrp="1"/>
          </p:cNvSpPr>
          <p:nvPr>
            <p:ph type="body" idx="1"/>
          </p:nvPr>
        </p:nvSpPr>
        <p:spPr>
          <a:xfrm>
            <a:off x="381000" y="819150"/>
            <a:ext cx="7924800" cy="3864950"/>
          </a:xfrm>
          <a:prstGeom prst="rect">
            <a:avLst/>
          </a:prstGeom>
        </p:spPr>
        <p:txBody>
          <a:bodyPr spcFirstLastPara="1" wrap="square" lIns="91425" tIns="91425" rIns="91425" bIns="91425" anchor="t" anchorCtr="0">
            <a:noAutofit/>
          </a:bodyPr>
          <a:lstStyle/>
          <a:p>
            <a:pPr marL="38100" indent="0">
              <a:buNone/>
            </a:pPr>
            <a:r>
              <a:rPr lang="en-US" sz="2800" dirty="0" err="1" smtClean="0">
                <a:solidFill>
                  <a:schemeClr val="tx1">
                    <a:lumMod val="50000"/>
                  </a:schemeClr>
                </a:solidFill>
                <a:latin typeface="+mj-lt"/>
              </a:rPr>
              <a:t>Công</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tác</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phòng</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chống</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tệ</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nạn</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xã</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hội</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rất</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được</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quan</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tâm</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tại</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Bình</a:t>
            </a:r>
            <a:r>
              <a:rPr lang="en-US" sz="2800" dirty="0" smtClean="0">
                <a:solidFill>
                  <a:schemeClr val="tx1">
                    <a:lumMod val="50000"/>
                  </a:schemeClr>
                </a:solidFill>
                <a:latin typeface="+mj-lt"/>
              </a:rPr>
              <a:t> </a:t>
            </a:r>
            <a:r>
              <a:rPr lang="en-US" sz="2800" dirty="0" err="1" smtClean="0">
                <a:solidFill>
                  <a:schemeClr val="tx1">
                    <a:lumMod val="50000"/>
                  </a:schemeClr>
                </a:solidFill>
                <a:latin typeface="+mj-lt"/>
              </a:rPr>
              <a:t>Định</a:t>
            </a:r>
            <a:r>
              <a:rPr lang="en-US" sz="2800" dirty="0" smtClean="0">
                <a:solidFill>
                  <a:schemeClr val="tx1">
                    <a:lumMod val="50000"/>
                  </a:schemeClr>
                </a:solidFill>
                <a:latin typeface="+mj-lt"/>
              </a:rPr>
              <a:t>. </a:t>
            </a:r>
          </a:p>
          <a:p>
            <a:pPr marL="38100" indent="0">
              <a:buNone/>
            </a:pPr>
            <a:r>
              <a:rPr lang="en-US" sz="2800" dirty="0" smtClean="0">
                <a:solidFill>
                  <a:schemeClr val="tx2">
                    <a:lumMod val="10000"/>
                  </a:schemeClr>
                </a:solidFill>
                <a:latin typeface="+mj-lt"/>
              </a:rPr>
              <a:t>V</a:t>
            </a:r>
            <a:r>
              <a:rPr lang="vi-VN" sz="2800" dirty="0" smtClean="0">
                <a:solidFill>
                  <a:schemeClr val="tx2">
                    <a:lumMod val="10000"/>
                  </a:schemeClr>
                </a:solidFill>
                <a:latin typeface="+mj-lt"/>
              </a:rPr>
              <a:t>iệc </a:t>
            </a:r>
            <a:r>
              <a:rPr lang="vi-VN" sz="2800" dirty="0">
                <a:solidFill>
                  <a:schemeClr val="tx2">
                    <a:lumMod val="10000"/>
                  </a:schemeClr>
                </a:solidFill>
                <a:latin typeface="+mj-lt"/>
              </a:rPr>
              <a:t>thực hiện nhiệm vụ phòng, chống tệ nạn xã hội nhằm đẩy mạnh công tác thông tin, tuyên truyền, phổ biến chính sách, pháp luật về phòng, chống tệ nạn xã hội, kiềm chế sự phát triển của tệ nạn, góp phần bảo đảm trật tự an toàn xã </a:t>
            </a:r>
            <a:r>
              <a:rPr lang="vi-VN" sz="2800" dirty="0" smtClean="0">
                <a:solidFill>
                  <a:schemeClr val="tx2">
                    <a:lumMod val="10000"/>
                  </a:schemeClr>
                </a:solidFill>
                <a:latin typeface="+mj-lt"/>
              </a:rPr>
              <a:t>hội</a:t>
            </a:r>
            <a:r>
              <a:rPr lang="en-US" sz="2800" dirty="0" smtClean="0">
                <a:solidFill>
                  <a:schemeClr val="tx2">
                    <a:lumMod val="10000"/>
                  </a:schemeClr>
                </a:solidFill>
                <a:latin typeface="+mj-lt"/>
              </a:rPr>
              <a:t>.</a:t>
            </a:r>
            <a:endParaRPr sz="2800" dirty="0">
              <a:solidFill>
                <a:schemeClr val="tx2">
                  <a:lumMod val="10000"/>
                </a:schemeClr>
              </a:solidFill>
              <a:latin typeface="+mj-lt"/>
            </a:endParaRPr>
          </a:p>
        </p:txBody>
      </p:sp>
      <p:sp>
        <p:nvSpPr>
          <p:cNvPr id="522" name="Google Shape;522;p19"/>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33" name="Google Shape;533;p20"/>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527" name="Google Shape;527;p20"/>
          <p:cNvSpPr txBox="1">
            <a:spLocks noGrp="1"/>
          </p:cNvSpPr>
          <p:nvPr>
            <p:ph type="ctrTitle" idx="4294967295"/>
          </p:nvPr>
        </p:nvSpPr>
        <p:spPr>
          <a:xfrm>
            <a:off x="0" y="3028950"/>
            <a:ext cx="7696200" cy="1160463"/>
          </a:xfrm>
          <a:prstGeom prst="rect">
            <a:avLst/>
          </a:prstGeom>
        </p:spPr>
        <p:txBody>
          <a:bodyPr spcFirstLastPara="1" wrap="square" lIns="91425" tIns="91425" rIns="91425" bIns="91425" anchor="b" anchorCtr="0">
            <a:noAutofit/>
          </a:bodyPr>
          <a:lstStyle/>
          <a:p>
            <a:pPr lvl="0"/>
            <a:r>
              <a:rPr lang="en-US" sz="4000" dirty="0" err="1">
                <a:solidFill>
                  <a:schemeClr val="tx1">
                    <a:lumMod val="50000"/>
                  </a:schemeClr>
                </a:solidFill>
              </a:rPr>
              <a:t>Chủ</a:t>
            </a:r>
            <a:r>
              <a:rPr lang="en-US" sz="4000" dirty="0">
                <a:solidFill>
                  <a:schemeClr val="tx1">
                    <a:lumMod val="50000"/>
                  </a:schemeClr>
                </a:solidFill>
              </a:rPr>
              <a:t> </a:t>
            </a:r>
            <a:r>
              <a:rPr lang="en-US" sz="4000" dirty="0" err="1">
                <a:solidFill>
                  <a:schemeClr val="tx1">
                    <a:lumMod val="50000"/>
                  </a:schemeClr>
                </a:solidFill>
              </a:rPr>
              <a:t>đề</a:t>
            </a:r>
            <a:r>
              <a:rPr lang="en-US" sz="4000" dirty="0">
                <a:solidFill>
                  <a:schemeClr val="tx1">
                    <a:lumMod val="50000"/>
                  </a:schemeClr>
                </a:solidFill>
              </a:rPr>
              <a:t> 5: </a:t>
            </a:r>
            <a:r>
              <a:rPr lang="vi-VN" sz="4000" dirty="0">
                <a:solidFill>
                  <a:schemeClr val="tx1">
                    <a:lumMod val="50000"/>
                  </a:schemeClr>
                </a:solidFill>
              </a:rPr>
              <a:t>HỌC SINH BÌNH ĐỊNH VỚI VẤN ĐỀ PHÒNG, CHỐNG TỆ NẠN XÃ HỘI</a:t>
            </a:r>
            <a:r>
              <a:rPr lang="en-US" sz="4000" dirty="0">
                <a:solidFill>
                  <a:schemeClr val="tx1">
                    <a:lumMod val="50000"/>
                  </a:schemeClr>
                </a:solidFill>
              </a:rPr>
              <a:t> </a:t>
            </a:r>
            <a:endParaRPr sz="4000" dirty="0">
              <a:solidFill>
                <a:schemeClr val="tx1">
                  <a:lumMod val="50000"/>
                </a:schemeClr>
              </a:solidFill>
            </a:endParaRPr>
          </a:p>
        </p:txBody>
      </p:sp>
      <p:sp>
        <p:nvSpPr>
          <p:cNvPr id="529" name="Google Shape;529;p20"/>
          <p:cNvSpPr/>
          <p:nvPr/>
        </p:nvSpPr>
        <p:spPr>
          <a:xfrm>
            <a:off x="7409788" y="689491"/>
            <a:ext cx="1265175" cy="12807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0" name="Google Shape;530;p20"/>
          <p:cNvSpPr/>
          <p:nvPr/>
        </p:nvSpPr>
        <p:spPr>
          <a:xfrm rot="1471575">
            <a:off x="6219220" y="1002373"/>
            <a:ext cx="739577" cy="719925"/>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1" name="Google Shape;531;p20"/>
          <p:cNvSpPr/>
          <p:nvPr/>
        </p:nvSpPr>
        <p:spPr>
          <a:xfrm>
            <a:off x="7165088" y="567100"/>
            <a:ext cx="323855" cy="314365"/>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532" name="Google Shape;532;p20"/>
          <p:cNvSpPr/>
          <p:nvPr/>
        </p:nvSpPr>
        <p:spPr>
          <a:xfrm rot="2485522">
            <a:off x="6956872" y="1993512"/>
            <a:ext cx="230297" cy="223777"/>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21"/>
          <p:cNvSpPr txBox="1">
            <a:spLocks noGrp="1"/>
          </p:cNvSpPr>
          <p:nvPr>
            <p:ph type="title"/>
          </p:nvPr>
        </p:nvSpPr>
        <p:spPr>
          <a:xfrm>
            <a:off x="381000" y="209550"/>
            <a:ext cx="82296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solidFill>
                  <a:schemeClr val="tx1">
                    <a:lumMod val="50000"/>
                  </a:schemeClr>
                </a:solidFill>
              </a:rPr>
              <a:t>ĐỌC SÁCH GIÁO KHOA, SUY NGHĨ VÀ TRẢ LỜI (3 PHÚT)</a:t>
            </a:r>
            <a:endParaRPr sz="2600" dirty="0">
              <a:solidFill>
                <a:schemeClr val="tx1">
                  <a:lumMod val="50000"/>
                </a:schemeClr>
              </a:solidFill>
            </a:endParaRPr>
          </a:p>
        </p:txBody>
      </p:sp>
      <p:sp>
        <p:nvSpPr>
          <p:cNvPr id="538" name="Google Shape;538;p21"/>
          <p:cNvSpPr txBox="1">
            <a:spLocks noGrp="1"/>
          </p:cNvSpPr>
          <p:nvPr>
            <p:ph type="body" idx="1"/>
          </p:nvPr>
        </p:nvSpPr>
        <p:spPr>
          <a:xfrm>
            <a:off x="304800" y="3782525"/>
            <a:ext cx="8534400" cy="2721950"/>
          </a:xfrm>
          <a:prstGeom prst="rect">
            <a:avLst/>
          </a:prstGeom>
        </p:spPr>
        <p:txBody>
          <a:bodyPr spcFirstLastPara="1" wrap="square" lIns="91425" tIns="91425" rIns="91425" bIns="91425" anchor="t" anchorCtr="0">
            <a:noAutofit/>
          </a:bodyPr>
          <a:lstStyle/>
          <a:p>
            <a:pPr marL="38100" indent="0">
              <a:buNone/>
            </a:pPr>
            <a:r>
              <a:rPr lang="vi-VN" sz="2200" dirty="0"/>
              <a:t>Em nhận xét như thế nào về tỉ lệ vi phạm tệ nạn của thanh thiếu niên ở tỉnh Bình Định trong thông tin </a:t>
            </a:r>
            <a:r>
              <a:rPr lang="vi-VN" sz="2200" dirty="0" smtClean="0"/>
              <a:t>2?</a:t>
            </a:r>
            <a:endParaRPr lang="en-US" sz="2200" dirty="0"/>
          </a:p>
        </p:txBody>
      </p:sp>
      <p:sp>
        <p:nvSpPr>
          <p:cNvPr id="541" name="Google Shape;541;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027" name="Picture 3" descr="C:\Users\asus\Desktop\z6358632387130_a47de43ed874571c2f54b1f185a2552f.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32" r="5432"/>
          <a:stretch/>
        </p:blipFill>
        <p:spPr bwMode="auto">
          <a:xfrm>
            <a:off x="584791" y="1333500"/>
            <a:ext cx="8559209" cy="247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 calcmode="lin" valueType="num">
                                      <p:cBhvr additive="base">
                                        <p:cTn id="7" dur="500" fill="hold"/>
                                        <p:tgtEl>
                                          <p:spTgt spid="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21"/>
          <p:cNvSpPr txBox="1">
            <a:spLocks noGrp="1"/>
          </p:cNvSpPr>
          <p:nvPr>
            <p:ph type="title"/>
          </p:nvPr>
        </p:nvSpPr>
        <p:spPr>
          <a:xfrm>
            <a:off x="381000" y="209550"/>
            <a:ext cx="8229600" cy="85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solidFill>
                  <a:schemeClr val="tx1">
                    <a:lumMod val="50000"/>
                  </a:schemeClr>
                </a:solidFill>
              </a:rPr>
              <a:t>ĐỌC SÁCH GIÁO KHOA, SUY NGHĨ VÀ TRẢ LỜI (3 PHÚT)</a:t>
            </a:r>
            <a:endParaRPr sz="2600" dirty="0">
              <a:solidFill>
                <a:schemeClr val="tx1">
                  <a:lumMod val="50000"/>
                </a:schemeClr>
              </a:solidFill>
            </a:endParaRPr>
          </a:p>
        </p:txBody>
      </p:sp>
      <p:sp>
        <p:nvSpPr>
          <p:cNvPr id="538" name="Google Shape;538;p21"/>
          <p:cNvSpPr txBox="1">
            <a:spLocks noGrp="1"/>
          </p:cNvSpPr>
          <p:nvPr>
            <p:ph type="body" idx="1"/>
          </p:nvPr>
        </p:nvSpPr>
        <p:spPr>
          <a:xfrm>
            <a:off x="304800" y="3782525"/>
            <a:ext cx="8534400" cy="2721950"/>
          </a:xfrm>
          <a:prstGeom prst="rect">
            <a:avLst/>
          </a:prstGeom>
        </p:spPr>
        <p:txBody>
          <a:bodyPr spcFirstLastPara="1" wrap="square" lIns="91425" tIns="91425" rIns="91425" bIns="91425" anchor="t" anchorCtr="0">
            <a:noAutofit/>
          </a:bodyPr>
          <a:lstStyle/>
          <a:p>
            <a:pPr marL="38100" indent="0">
              <a:buNone/>
            </a:pPr>
            <a:r>
              <a:rPr lang="vi-VN" sz="2200" i="1" dirty="0" smtClean="0">
                <a:solidFill>
                  <a:srgbClr val="C00000"/>
                </a:solidFill>
                <a:latin typeface="Times New Roman" pitchFamily="18" charset="0"/>
                <a:cs typeface="Times New Roman" pitchFamily="18" charset="0"/>
              </a:rPr>
              <a:t>Thời </a:t>
            </a:r>
            <a:r>
              <a:rPr lang="vi-VN" sz="2200" i="1" dirty="0">
                <a:solidFill>
                  <a:srgbClr val="C00000"/>
                </a:solidFill>
                <a:latin typeface="Times New Roman" pitchFamily="18" charset="0"/>
                <a:cs typeface="Times New Roman" pitchFamily="18" charset="0"/>
              </a:rPr>
              <a:t>gian gần đây, tệ nạn xã hội ở Bình </a:t>
            </a:r>
            <a:r>
              <a:rPr lang="vi-VN" sz="2200" i="1">
                <a:solidFill>
                  <a:srgbClr val="C00000"/>
                </a:solidFill>
                <a:latin typeface="Times New Roman" pitchFamily="18" charset="0"/>
                <a:cs typeface="Times New Roman" pitchFamily="18" charset="0"/>
              </a:rPr>
              <a:t>Định </a:t>
            </a:r>
            <a:r>
              <a:rPr lang="vi-VN" sz="2200" i="1" smtClean="0">
                <a:solidFill>
                  <a:srgbClr val="C00000"/>
                </a:solidFill>
                <a:latin typeface="Times New Roman" pitchFamily="18" charset="0"/>
                <a:cs typeface="Times New Roman" pitchFamily="18" charset="0"/>
              </a:rPr>
              <a:t>diễn </a:t>
            </a:r>
            <a:r>
              <a:rPr lang="vi-VN" sz="2200" i="1" dirty="0">
                <a:solidFill>
                  <a:srgbClr val="C00000"/>
                </a:solidFill>
                <a:latin typeface="Times New Roman" pitchFamily="18" charset="0"/>
                <a:cs typeface="Times New Roman" pitchFamily="18" charset="0"/>
              </a:rPr>
              <a:t>biến phức tạp và khá đa dạng</a:t>
            </a:r>
            <a:r>
              <a:rPr lang="en-US" sz="2200" i="1" dirty="0">
                <a:solidFill>
                  <a:srgbClr val="C00000"/>
                </a:solidFill>
                <a:latin typeface="Times New Roman" pitchFamily="18" charset="0"/>
                <a:cs typeface="Times New Roman" pitchFamily="18" charset="0"/>
              </a:rPr>
              <a:t>. </a:t>
            </a:r>
            <a:r>
              <a:rPr lang="vi-VN" sz="2200" i="1" dirty="0">
                <a:solidFill>
                  <a:srgbClr val="C00000"/>
                </a:solidFill>
                <a:latin typeface="Times New Roman" pitchFamily="18" charset="0"/>
                <a:cs typeface="Times New Roman" pitchFamily="18" charset="0"/>
              </a:rPr>
              <a:t>Các tệ nạn xã hội này có mối quan hệ mật thiết với nhau</a:t>
            </a:r>
            <a:r>
              <a:rPr lang="en-US" sz="2200" i="1" dirty="0">
                <a:solidFill>
                  <a:srgbClr val="C00000"/>
                </a:solidFill>
                <a:latin typeface="Times New Roman" pitchFamily="18" charset="0"/>
                <a:cs typeface="Times New Roman" pitchFamily="18" charset="0"/>
              </a:rPr>
              <a:t>.</a:t>
            </a:r>
            <a:endParaRPr lang="en-US" sz="2200" dirty="0">
              <a:solidFill>
                <a:srgbClr val="C00000"/>
              </a:solidFill>
              <a:latin typeface="Times New Roman" pitchFamily="18" charset="0"/>
              <a:cs typeface="Times New Roman" pitchFamily="18" charset="0"/>
            </a:endParaRPr>
          </a:p>
        </p:txBody>
      </p:sp>
      <p:sp>
        <p:nvSpPr>
          <p:cNvPr id="541" name="Google Shape;541;p2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027" name="Picture 3" descr="C:\Users\asus\Desktop\z6358632387130_a47de43ed874571c2f54b1f185a2552f.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32" r="5432"/>
          <a:stretch/>
        </p:blipFill>
        <p:spPr bwMode="auto">
          <a:xfrm>
            <a:off x="584791" y="1333500"/>
            <a:ext cx="8559209"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3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 calcmode="lin" valueType="num">
                                      <p:cBhvr additive="base">
                                        <p:cTn id="7" dur="500" fill="hold"/>
                                        <p:tgtEl>
                                          <p:spTgt spid="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608</TotalTime>
  <Words>1398</Words>
  <Application>Microsoft Office PowerPoint</Application>
  <PresentationFormat>On-screen Show (16:9)</PresentationFormat>
  <Paragraphs>79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Gothic</vt:lpstr>
      <vt:lpstr>Verdana</vt:lpstr>
      <vt:lpstr>Book Antiqua</vt:lpstr>
      <vt:lpstr>Times New Roman</vt:lpstr>
      <vt:lpstr>Apothecary</vt:lpstr>
      <vt:lpstr>TRƯỜNG THCS NHƠN BÌNH MÔN: GIÁO DỤC ĐỊA PHƯƠNG 7 GIÁO VIÊN: NGUYỄN THỊ ANH VÂN</vt:lpstr>
      <vt:lpstr>THỜI GIAN SUY NGHĨ 3 PHÚT</vt:lpstr>
      <vt:lpstr>PowerPoint Presentation</vt:lpstr>
      <vt:lpstr>PowerPoint Presentation</vt:lpstr>
      <vt:lpstr>PowerPoint Presentation</vt:lpstr>
      <vt:lpstr>PowerPoint Presentation</vt:lpstr>
      <vt:lpstr>Chủ đề 5: HỌC SINH BÌNH ĐỊNH VỚI VẤN ĐỀ PHÒNG, CHỐNG TỆ NẠN XÃ HỘI </vt:lpstr>
      <vt:lpstr>ĐỌC SÁCH GIÁO KHOA, SUY NGHĨ VÀ TRẢ LỜI (3 PHÚT)</vt:lpstr>
      <vt:lpstr>ĐỌC SÁCH GIÁO KHOA, SUY NGHĨ VÀ TRẢ LỜI (3 PHÚT)</vt:lpstr>
      <vt:lpstr>ĐỌC SÁCH GIÁO KHOA, SUY NGHĨ VÀ TRẢ LỜI (3 PHÚT)</vt:lpstr>
      <vt:lpstr>ĐỌC SÁCH GIÁO KHOA, SUY NGHĨ VÀ TRẢ LỜI (3 PHÚT)</vt:lpstr>
      <vt:lpstr>Chủ đề 5: HỌC SINH BÌNH ĐỊNH VỚI VẤN ĐỀ PHÒNG, CHỐNG TỆ NẠN XÃ HỘI </vt:lpstr>
      <vt:lpstr>PowerPoint Presentation</vt:lpstr>
      <vt:lpstr>Chủ đề 5: HỌC SINH BÌNH ĐỊNH VỚI VẤN ĐỀ PHÒNG, CHỐNG TỆ NẠN XÃ HỘI </vt:lpstr>
      <vt:lpstr>PowerPoint Presentation</vt:lpstr>
      <vt:lpstr>Chủ đề 5: HỌC SINH BÌNH ĐỊNH VỚI VẤN ĐỀ PHÒNG, CHỐNG TỆ NẠN XÃ HỘI </vt:lpstr>
      <vt:lpstr>PowerPoint Presentation</vt:lpstr>
      <vt:lpstr>Chủ đề 5: HỌC SINH BÌNH ĐỊNH VỚI VẤN ĐỀ PHÒNG, CHỐNG TỆ NẠN XÃ HỘI </vt:lpstr>
      <vt:lpstr>Chủ đề 5: HỌC SINH BÌNH ĐỊNH VỚI VẤN ĐỀ PHÒNG, CHỐNG TỆ NẠN XÃ HỘI </vt:lpstr>
      <vt:lpstr>Chủ đề 5: HỌC SINH BÌNH ĐỊNH VỚI VẤN ĐỀ PHÒNG, CHỐNG TỆ NẠN XÃ HỘI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NHƠN BÌNH MÔN: GIÁO DỤC ĐỊA PHƯƠNG 6 GIÁO VIÊN: NGUYỄN THỊ ANH VÂN</dc:title>
  <dc:creator>asus</dc:creator>
  <cp:lastModifiedBy>Windows User</cp:lastModifiedBy>
  <cp:revision>39</cp:revision>
  <dcterms:modified xsi:type="dcterms:W3CDTF">2025-02-28T08:29:23Z</dcterms:modified>
</cp:coreProperties>
</file>