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85" r:id="rId4"/>
    <p:sldId id="386" r:id="rId5"/>
    <p:sldId id="258" r:id="rId6"/>
    <p:sldId id="326" r:id="rId7"/>
    <p:sldId id="387" r:id="rId8"/>
    <p:sldId id="388" r:id="rId9"/>
    <p:sldId id="389" r:id="rId10"/>
    <p:sldId id="335" r:id="rId11"/>
    <p:sldId id="390" r:id="rId12"/>
    <p:sldId id="276" r:id="rId13"/>
    <p:sldId id="39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9146" y="65141"/>
            <a:ext cx="5433646"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 MẠCH ĐIỆN ĐIỀU KHIỂN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16523" y="624254"/>
            <a:ext cx="11632223" cy="6084277"/>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cho biết vai trò của các mô đun cảm biến có ở Hình 10.7.</a:t>
            </a:r>
          </a:p>
        </p:txBody>
      </p:sp>
      <p:pic>
        <p:nvPicPr>
          <p:cNvPr id="5" name="Picture 4"/>
          <p:cNvPicPr>
            <a:picLocks noChangeAspect="1"/>
          </p:cNvPicPr>
          <p:nvPr/>
        </p:nvPicPr>
        <p:blipFill>
          <a:blip r:embed="rId3"/>
          <a:stretch>
            <a:fillRect/>
          </a:stretch>
        </p:blipFill>
        <p:spPr>
          <a:xfrm>
            <a:off x="1875453" y="1268964"/>
            <a:ext cx="9227976" cy="5066522"/>
          </a:xfrm>
          <a:prstGeom prst="rect">
            <a:avLst/>
          </a:prstGeom>
        </p:spPr>
      </p:pic>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cho biết vai trò của các mô đun cảm biến có ở Hình 10.7.</a:t>
            </a:r>
          </a:p>
        </p:txBody>
      </p:sp>
      <p:pic>
        <p:nvPicPr>
          <p:cNvPr id="5" name="Picture 4"/>
          <p:cNvPicPr>
            <a:picLocks noChangeAspect="1"/>
          </p:cNvPicPr>
          <p:nvPr/>
        </p:nvPicPr>
        <p:blipFill>
          <a:blip r:embed="rId3"/>
          <a:stretch>
            <a:fillRect/>
          </a:stretch>
        </p:blipFill>
        <p:spPr>
          <a:xfrm>
            <a:off x="316102" y="1095611"/>
            <a:ext cx="5170298" cy="5529124"/>
          </a:xfrm>
          <a:prstGeom prst="rect">
            <a:avLst/>
          </a:prstGeom>
        </p:spPr>
      </p:pic>
      <p:sp>
        <p:nvSpPr>
          <p:cNvPr id="2" name="Rectangle 1"/>
          <p:cNvSpPr/>
          <p:nvPr/>
        </p:nvSpPr>
        <p:spPr>
          <a:xfrm>
            <a:off x="5666672" y="1095611"/>
            <a:ext cx="6096000" cy="5693866"/>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Bài 1.</a:t>
            </a:r>
          </a:p>
          <a:p>
            <a:r>
              <a:rPr lang="vi-VN" sz="2800">
                <a:solidFill>
                  <a:srgbClr val="0000FF"/>
                </a:solidFill>
                <a:latin typeface="Times New Roman" panose="02020603050405020304" pitchFamily="18" charset="0"/>
                <a:cs typeface="Times New Roman" panose="02020603050405020304" pitchFamily="18" charset="0"/>
              </a:rPr>
              <a:t>a) Cảm biến khí Gas sử dụng để cảm biến khí gas trong môi trường (VD: máy phát hiện rò rỉ khí Gas, cảnh báo cháy nổ do khí Gas).</a:t>
            </a:r>
          </a:p>
          <a:p>
            <a:r>
              <a:rPr lang="vi-VN" sz="2800">
                <a:solidFill>
                  <a:srgbClr val="0000FF"/>
                </a:solidFill>
                <a:latin typeface="Times New Roman" panose="02020603050405020304" pitchFamily="18" charset="0"/>
                <a:cs typeface="Times New Roman" panose="02020603050405020304" pitchFamily="18" charset="0"/>
              </a:rPr>
              <a:t>b) Cảm biến âm thanh phát hiện (Cảm biến) âm thanh, tiếng động xung quanh.</a:t>
            </a:r>
          </a:p>
          <a:p>
            <a:r>
              <a:rPr lang="vi-VN" sz="2800">
                <a:solidFill>
                  <a:srgbClr val="0000FF"/>
                </a:solidFill>
                <a:latin typeface="Times New Roman" panose="02020603050405020304" pitchFamily="18" charset="0"/>
                <a:cs typeface="Times New Roman" panose="02020603050405020304" pitchFamily="18" charset="0"/>
              </a:rPr>
              <a:t>c) Cảm biến hồng ngoại dùng để đo và phát hiện bức xạ hồng ngoại có trong môi trường xung quanh.</a:t>
            </a:r>
          </a:p>
          <a:p>
            <a:r>
              <a:rPr lang="vi-VN" sz="2800">
                <a:solidFill>
                  <a:srgbClr val="0000FF"/>
                </a:solidFill>
                <a:latin typeface="Times New Roman" panose="02020603050405020304" pitchFamily="18" charset="0"/>
                <a:cs typeface="Times New Roman" panose="02020603050405020304" pitchFamily="18" charset="0"/>
              </a:rPr>
              <a:t>d) Cảm biến siêu âm sử dụng để đo khoảng cách, chuẩn đoán hình ảnh, đo mức nước,... </a:t>
            </a:r>
          </a:p>
        </p:txBody>
      </p:sp>
    </p:spTree>
    <p:extLst>
      <p:ext uri="{BB962C8B-B14F-4D97-AF65-F5344CB8AC3E}">
        <p14:creationId xmlns:p14="http://schemas.microsoft.com/office/powerpoint/2010/main" val="9634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tìm hiểu về vai trò của mô đun cảm biến chuyển động và nêu ứng dụng của nó trong thực tế.</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tìm hiểu về vai trò của mô đun cảm biến chuyển động và nêu ứng dụng của nó trong thực tế.</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2161591" y="1659018"/>
            <a:ext cx="9529665" cy="3108543"/>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Cảm biến chuyển động là cảm biến có khả năng nhận biết được một vật di chuyển vào vùng mà cảm biến hoạt động. </a:t>
            </a:r>
          </a:p>
          <a:p>
            <a:r>
              <a:rPr lang="vi-VN" sz="2800" b="1">
                <a:solidFill>
                  <a:srgbClr val="0000FF"/>
                </a:solidFill>
                <a:latin typeface="Times New Roman" panose="02020603050405020304" pitchFamily="18" charset="0"/>
                <a:cs typeface="Times New Roman" panose="02020603050405020304" pitchFamily="18" charset="0"/>
              </a:rPr>
              <a:t>Ứng dụng:</a:t>
            </a:r>
          </a:p>
          <a:p>
            <a:r>
              <a:rPr lang="vi-VN" sz="2800" b="1">
                <a:solidFill>
                  <a:srgbClr val="0000FF"/>
                </a:solidFill>
                <a:latin typeface="Times New Roman" panose="02020603050405020304" pitchFamily="18" charset="0"/>
                <a:cs typeface="Times New Roman" panose="02020603050405020304" pitchFamily="18" charset="0"/>
              </a:rPr>
              <a:t>- Giúp phát hiện được sự xuất hiện của các đối tượng khác trong ngôi nhà của mình.</a:t>
            </a:r>
          </a:p>
          <a:p>
            <a:r>
              <a:rPr lang="vi-VN" sz="2800" b="1">
                <a:solidFill>
                  <a:srgbClr val="0000FF"/>
                </a:solidFill>
                <a:latin typeface="Times New Roman" panose="02020603050405020304" pitchFamily="18" charset="0"/>
                <a:cs typeface="Times New Roman" panose="02020603050405020304" pitchFamily="18" charset="0"/>
              </a:rPr>
              <a:t>- Lắp đặt cảm biến chuyển động kết hợp với hệ thống ánh sáng sẽ giúp đèn tự động được bật lên. </a:t>
            </a:r>
          </a:p>
        </p:txBody>
      </p:sp>
    </p:spTree>
    <p:extLst>
      <p:ext uri="{BB962C8B-B14F-4D97-AF65-F5344CB8AC3E}">
        <p14:creationId xmlns:p14="http://schemas.microsoft.com/office/powerpoint/2010/main" val="38070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hãy xác định mô đun cảm biến và mạch điện điều khiển có trong Hình 10.1.</a:t>
            </a:r>
          </a:p>
        </p:txBody>
      </p:sp>
      <p:pic>
        <p:nvPicPr>
          <p:cNvPr id="4" name="Picture 3"/>
          <p:cNvPicPr>
            <a:picLocks noChangeAspect="1"/>
          </p:cNvPicPr>
          <p:nvPr/>
        </p:nvPicPr>
        <p:blipFill>
          <a:blip r:embed="rId2"/>
          <a:stretch>
            <a:fillRect/>
          </a:stretch>
        </p:blipFill>
        <p:spPr>
          <a:xfrm>
            <a:off x="947680" y="448409"/>
            <a:ext cx="5724640" cy="3577654"/>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 Mô đun cảm biến khí metal</a:t>
            </a:r>
          </a:p>
          <a:p>
            <a:r>
              <a:rPr lang="en-US" sz="2800" b="1">
                <a:solidFill>
                  <a:srgbClr val="0000FF"/>
                </a:solidFill>
                <a:latin typeface="Times New Roman" panose="02020603050405020304" pitchFamily="18" charset="0"/>
                <a:cs typeface="Times New Roman" panose="02020603050405020304" pitchFamily="18" charset="0"/>
              </a:rPr>
              <a:t>- Mạch điện điều khiển cảm biến khí metal kết hợp đèn báo động</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47680" y="448409"/>
            <a:ext cx="5724640" cy="3577654"/>
          </a:xfrm>
          <a:prstGeom prst="rect">
            <a:avLst/>
          </a:prstGeom>
        </p:spPr>
      </p:pic>
    </p:spTree>
    <p:extLst>
      <p:ext uri="{BB962C8B-B14F-4D97-AF65-F5344CB8AC3E}">
        <p14:creationId xmlns:p14="http://schemas.microsoft.com/office/powerpoint/2010/main" val="850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9917" y="136266"/>
            <a:ext cx="1180011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827588" algn="l"/>
                <a:tab pos="4829175" algn="l"/>
              </a:tabLst>
            </a:pP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547396" y="99461"/>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a:t>
            </a:r>
            <a:r>
              <a:rPr lang="en-US" sz="2800" b="1" smtClean="0">
                <a:latin typeface="Times New Roman" panose="02020603050405020304" pitchFamily="18" charset="0"/>
                <a:cs typeface="Times New Roman" panose="02020603050405020304" pitchFamily="18" charset="0"/>
              </a:rPr>
              <a:t>uan </a:t>
            </a:r>
            <a:r>
              <a:rPr lang="en-US" sz="2800" b="1">
                <a:latin typeface="Times New Roman" panose="02020603050405020304" pitchFamily="18" charset="0"/>
                <a:cs typeface="Times New Roman" panose="02020603050405020304" pitchFamily="18" charset="0"/>
              </a:rPr>
              <a:t>sát Hình 10.2 và kể tên một số phụ tải trong thực tế. </a:t>
            </a:r>
          </a:p>
        </p:txBody>
      </p:sp>
      <p:pic>
        <p:nvPicPr>
          <p:cNvPr id="4" name="Picture 3"/>
          <p:cNvPicPr>
            <a:picLocks noChangeAspect="1"/>
          </p:cNvPicPr>
          <p:nvPr/>
        </p:nvPicPr>
        <p:blipFill>
          <a:blip r:embed="rId2"/>
          <a:stretch>
            <a:fillRect/>
          </a:stretch>
        </p:blipFill>
        <p:spPr>
          <a:xfrm>
            <a:off x="1617148" y="659486"/>
            <a:ext cx="7340240" cy="3282838"/>
          </a:xfrm>
          <a:prstGeom prst="rect">
            <a:avLst/>
          </a:prstGeom>
        </p:spPr>
      </p:pic>
      <p:sp>
        <p:nvSpPr>
          <p:cNvPr id="2" name="Rectangle 1"/>
          <p:cNvSpPr/>
          <p:nvPr/>
        </p:nvSpPr>
        <p:spPr>
          <a:xfrm>
            <a:off x="3085320" y="4180344"/>
            <a:ext cx="8195389"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Phụ tải điện trở có thể được tìm thấy trong các thiết bị như: Đèn sợi đốt; Lò nướng bánh mì; Lò nướng; Lò sưởi điện...</a:t>
            </a:r>
          </a:p>
          <a:p>
            <a:r>
              <a:rPr lang="vi-VN" sz="2800">
                <a:solidFill>
                  <a:srgbClr val="FF0000"/>
                </a:solidFill>
                <a:latin typeface="Times New Roman" panose="02020603050405020304" pitchFamily="18" charset="0"/>
                <a:cs typeface="Times New Roman" panose="02020603050405020304" pitchFamily="18" charset="0"/>
              </a:rPr>
              <a:t>- Tải trọng cảm ứng có thể được tìm thấy trong các thiết bị như: Máy rửa bát; Máy giặt; Tủ lạnh; Máy điều hoà; Xe máy điện...</a:t>
            </a:r>
          </a:p>
        </p:txBody>
      </p:sp>
    </p:spTree>
    <p:extLst>
      <p:ext uri="{BB962C8B-B14F-4D97-AF65-F5344CB8AC3E}">
        <p14:creationId xmlns:p14="http://schemas.microsoft.com/office/powerpoint/2010/main" val="333776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9917" y="136266"/>
            <a:ext cx="1180011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827588" algn="l"/>
                <a:tab pos="4829175" algn="l"/>
              </a:tabLst>
            </a:pP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547396" y="99461"/>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a:t>
            </a:r>
            <a:r>
              <a:rPr lang="en-US" sz="2800" b="1" smtClean="0">
                <a:latin typeface="Times New Roman" panose="02020603050405020304" pitchFamily="18" charset="0"/>
                <a:cs typeface="Times New Roman" panose="02020603050405020304" pitchFamily="18" charset="0"/>
              </a:rPr>
              <a:t>uan </a:t>
            </a:r>
            <a:r>
              <a:rPr lang="en-US" sz="2800" b="1">
                <a:latin typeface="Times New Roman" panose="02020603050405020304" pitchFamily="18" charset="0"/>
                <a:cs typeface="Times New Roman" panose="02020603050405020304" pitchFamily="18" charset="0"/>
              </a:rPr>
              <a:t>sát Hình 10.2 và kể tên một số phụ tải trong thực tế. </a:t>
            </a:r>
          </a:p>
        </p:txBody>
      </p:sp>
      <p:pic>
        <p:nvPicPr>
          <p:cNvPr id="4" name="Picture 3"/>
          <p:cNvPicPr>
            <a:picLocks noChangeAspect="1"/>
          </p:cNvPicPr>
          <p:nvPr/>
        </p:nvPicPr>
        <p:blipFill>
          <a:blip r:embed="rId2"/>
          <a:stretch>
            <a:fillRect/>
          </a:stretch>
        </p:blipFill>
        <p:spPr>
          <a:xfrm>
            <a:off x="1617148" y="659486"/>
            <a:ext cx="7340240" cy="3282838"/>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1.Sơ đồ khối mạch điện điều khiển</a:t>
            </a:r>
          </a:p>
          <a:p>
            <a:r>
              <a:rPr lang="en-US" sz="2800">
                <a:latin typeface="Times New Roman" panose="02020603050405020304" pitchFamily="18" charset="0"/>
                <a:cs typeface="Times New Roman" panose="02020603050405020304" pitchFamily="18" charset="0"/>
              </a:rPr>
              <a:t>- Mạch điện điều khiển có vai trò mang tín hiệu điện chỉ dẫn hoạt động của phụ tải điện.</a:t>
            </a:r>
          </a:p>
          <a:p>
            <a:r>
              <a:rPr lang="en-US" sz="2800">
                <a:latin typeface="Times New Roman" panose="02020603050405020304" pitchFamily="18" charset="0"/>
                <a:cs typeface="Times New Roman" panose="02020603050405020304" pitchFamily="18" charset="0"/>
              </a:rPr>
              <a:t>- Mạch điện gồm</a:t>
            </a:r>
          </a:p>
          <a:p>
            <a:r>
              <a:rPr lang="en-US" sz="2800">
                <a:latin typeface="Times New Roman" panose="02020603050405020304" pitchFamily="18" charset="0"/>
                <a:cs typeface="Times New Roman" panose="02020603050405020304" pitchFamily="18" charset="0"/>
              </a:rPr>
              <a:t>+ Nguồn điện</a:t>
            </a:r>
          </a:p>
          <a:p>
            <a:r>
              <a:rPr lang="en-US" sz="2800">
                <a:latin typeface="Times New Roman" panose="02020603050405020304" pitchFamily="18" charset="0"/>
                <a:cs typeface="Times New Roman" panose="02020603050405020304" pitchFamily="18" charset="0"/>
              </a:rPr>
              <a:t>+ Khối điều khiển: Điều khiển hoạt động của phụ tải theo nhu cầu sử dụng</a:t>
            </a:r>
          </a:p>
          <a:p>
            <a:r>
              <a:rPr lang="en-US" sz="2800">
                <a:latin typeface="Times New Roman" panose="02020603050405020304" pitchFamily="18" charset="0"/>
                <a:cs typeface="Times New Roman" panose="02020603050405020304" pitchFamily="18" charset="0"/>
              </a:rPr>
              <a:t>+ Phụ tải điện: hoạt động theo tín hiệu chỉ dẫn của khối điều khiển.</a:t>
            </a:r>
          </a:p>
          <a:p>
            <a:r>
              <a:rPr lang="en-US" sz="280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3334261" y="110758"/>
            <a:ext cx="5523455"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240" y="184781"/>
            <a:ext cx="11719249" cy="2246769"/>
          </a:xfrm>
          <a:prstGeom prst="rect">
            <a:avLst/>
          </a:prstGeom>
        </p:spPr>
        <p:txBody>
          <a:bodyPr wrap="square">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PHIẾU HỌC TẬP SỐ 1</a:t>
            </a:r>
          </a:p>
          <a:p>
            <a:r>
              <a:rPr lang="en-US" sz="2800" b="1">
                <a:latin typeface="Times New Roman" panose="02020603050405020304" pitchFamily="18" charset="0"/>
                <a:cs typeface="Times New Roman" panose="02020603050405020304" pitchFamily="18" charset="0"/>
              </a:rPr>
              <a:t>1.Thế nào là modul cảm ứng?</a:t>
            </a:r>
          </a:p>
          <a:p>
            <a:r>
              <a:rPr lang="en-US" sz="2800" b="1">
                <a:latin typeface="Times New Roman" panose="02020603050405020304" pitchFamily="18" charset="0"/>
                <a:cs typeface="Times New Roman" panose="02020603050405020304" pitchFamily="18" charset="0"/>
              </a:rPr>
              <a:t>2. Hãy kể tên một số loại cảm biến thông dụng mà em biết.</a:t>
            </a:r>
          </a:p>
          <a:p>
            <a:r>
              <a:rPr lang="en-US" sz="2800" b="1">
                <a:latin typeface="Times New Roman" panose="02020603050405020304" pitchFamily="18" charset="0"/>
                <a:cs typeface="Times New Roman" panose="02020603050405020304" pitchFamily="18" charset="0"/>
              </a:rPr>
              <a:t>3. Trình bày vai trò của một số loại cảm biến thông dụng mà em biết.</a:t>
            </a:r>
          </a:p>
          <a:p>
            <a:r>
              <a:rPr lang="en-US" sz="2800" b="1">
                <a:latin typeface="Times New Roman" panose="02020603050405020304" pitchFamily="18" charset="0"/>
                <a:cs typeface="Times New Roman" panose="02020603050405020304" pitchFamily="18" charset="0"/>
              </a:rPr>
              <a:t>4. Em hãy chỉ ra vị trí của cảm biến trên các mô đun trong Hình 10.5.</a:t>
            </a:r>
          </a:p>
        </p:txBody>
      </p:sp>
      <p:pic>
        <p:nvPicPr>
          <p:cNvPr id="5" name="Picture 4"/>
          <p:cNvPicPr>
            <a:picLocks noChangeAspect="1"/>
          </p:cNvPicPr>
          <p:nvPr/>
        </p:nvPicPr>
        <p:blipFill>
          <a:blip r:embed="rId2"/>
          <a:stretch>
            <a:fillRect/>
          </a:stretch>
        </p:blipFill>
        <p:spPr>
          <a:xfrm>
            <a:off x="531845" y="2588457"/>
            <a:ext cx="10627567" cy="3980293"/>
          </a:xfrm>
          <a:prstGeom prst="rect">
            <a:avLst/>
          </a:prstGeom>
        </p:spPr>
      </p:pic>
    </p:spTree>
    <p:extLst>
      <p:ext uri="{BB962C8B-B14F-4D97-AF65-F5344CB8AC3E}">
        <p14:creationId xmlns:p14="http://schemas.microsoft.com/office/powerpoint/2010/main" val="422197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99532" y="152243"/>
            <a:ext cx="4054191" cy="749873"/>
          </a:xfrm>
          <a:prstGeom prst="rect">
            <a:avLst/>
          </a:prstGeom>
        </p:spPr>
      </p:pic>
      <p:sp>
        <p:nvSpPr>
          <p:cNvPr id="6" name="Rectangle 5"/>
          <p:cNvSpPr/>
          <p:nvPr/>
        </p:nvSpPr>
        <p:spPr>
          <a:xfrm>
            <a:off x="214604" y="637917"/>
            <a:ext cx="11588620" cy="3693319"/>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1.Modul cảm biến là thiết bị điện tử bao gồm mạch điện từ cùng với cảm biến có chức năng phát hiện và phản hồi một số loại tín hiệu đầu vào từ môi trường.</a:t>
            </a:r>
          </a:p>
          <a:p>
            <a:r>
              <a:rPr lang="vi-VN">
                <a:solidFill>
                  <a:srgbClr val="FF0000"/>
                </a:solidFill>
                <a:latin typeface="Times New Roman" panose="02020603050405020304" pitchFamily="18" charset="0"/>
                <a:cs typeface="Times New Roman" panose="02020603050405020304" pitchFamily="18" charset="0"/>
              </a:rPr>
              <a:t>2. Một số modul cám ứng thông dụng</a:t>
            </a:r>
          </a:p>
          <a:p>
            <a:r>
              <a:rPr lang="vi-VN">
                <a:solidFill>
                  <a:srgbClr val="FF0000"/>
                </a:solidFill>
                <a:latin typeface="Times New Roman" panose="02020603050405020304" pitchFamily="18" charset="0"/>
                <a:cs typeface="Times New Roman" panose="02020603050405020304" pitchFamily="18" charset="0"/>
              </a:rPr>
              <a:t>- Mô đun cảm biến ánh sáng</a:t>
            </a:r>
          </a:p>
          <a:p>
            <a:r>
              <a:rPr lang="vi-VN">
                <a:solidFill>
                  <a:srgbClr val="FF0000"/>
                </a:solidFill>
                <a:latin typeface="Times New Roman" panose="02020603050405020304" pitchFamily="18" charset="0"/>
                <a:cs typeface="Times New Roman" panose="02020603050405020304" pitchFamily="18" charset="0"/>
              </a:rPr>
              <a:t>- Mô đun cảm biến nhiệt độ</a:t>
            </a:r>
          </a:p>
          <a:p>
            <a:r>
              <a:rPr lang="vi-VN">
                <a:solidFill>
                  <a:srgbClr val="FF0000"/>
                </a:solidFill>
                <a:latin typeface="Times New Roman" panose="02020603050405020304" pitchFamily="18" charset="0"/>
                <a:cs typeface="Times New Roman" panose="02020603050405020304" pitchFamily="18" charset="0"/>
              </a:rPr>
              <a:t>- Mô đun cảm biến độ ẩm</a:t>
            </a:r>
          </a:p>
          <a:p>
            <a:r>
              <a:rPr lang="vi-VN">
                <a:solidFill>
                  <a:srgbClr val="FF0000"/>
                </a:solidFill>
                <a:latin typeface="Times New Roman" panose="02020603050405020304" pitchFamily="18" charset="0"/>
                <a:cs typeface="Times New Roman" panose="02020603050405020304" pitchFamily="18" charset="0"/>
              </a:rPr>
              <a:t>- Mô đun cảm biến có tín hiệu phản hồi dạng tín hiệu tương tự và tín hiệu số</a:t>
            </a:r>
          </a:p>
          <a:p>
            <a:r>
              <a:rPr lang="vi-VN">
                <a:solidFill>
                  <a:srgbClr val="FF0000"/>
                </a:solidFill>
                <a:latin typeface="Times New Roman" panose="02020603050405020304" pitchFamily="18" charset="0"/>
                <a:cs typeface="Times New Roman" panose="02020603050405020304" pitchFamily="18" charset="0"/>
              </a:rPr>
              <a:t>- Công tắc tự động dùng cảm biến hồng ngoại</a:t>
            </a:r>
          </a:p>
          <a:p>
            <a:r>
              <a:rPr lang="vi-VN">
                <a:solidFill>
                  <a:srgbClr val="FF0000"/>
                </a:solidFill>
                <a:latin typeface="Times New Roman" panose="02020603050405020304" pitchFamily="18" charset="0"/>
                <a:cs typeface="Times New Roman" panose="02020603050405020304" pitchFamily="18" charset="0"/>
              </a:rPr>
              <a:t>3. Chức năng của một số modul cám ứng thông dụng</a:t>
            </a:r>
          </a:p>
          <a:p>
            <a:r>
              <a:rPr lang="vi-VN">
                <a:solidFill>
                  <a:srgbClr val="FF0000"/>
                </a:solidFill>
                <a:latin typeface="Times New Roman" panose="02020603050405020304" pitchFamily="18" charset="0"/>
                <a:cs typeface="Times New Roman" panose="02020603050405020304" pitchFamily="18" charset="0"/>
              </a:rPr>
              <a:t>- Modul cảm biến độ ẩm: có vai trò phát hiện và phản hồi về giá trị độ ẩm hoặc mức nước cho mạch điện điều khiển</a:t>
            </a:r>
          </a:p>
          <a:p>
            <a:r>
              <a:rPr lang="vi-VN">
                <a:solidFill>
                  <a:srgbClr val="FF0000"/>
                </a:solidFill>
                <a:latin typeface="Times New Roman" panose="02020603050405020304" pitchFamily="18" charset="0"/>
                <a:cs typeface="Times New Roman" panose="02020603050405020304" pitchFamily="18" charset="0"/>
              </a:rPr>
              <a:t>- Mudul cảm biến nhiệt độ: có vai trò phát hiện và phản hồi giá trị về nhiệt độ cho mạch điện điều khiển.</a:t>
            </a:r>
          </a:p>
          <a:p>
            <a:r>
              <a:rPr lang="vi-VN">
                <a:solidFill>
                  <a:srgbClr val="FF0000"/>
                </a:solidFill>
                <a:latin typeface="Times New Roman" panose="02020603050405020304" pitchFamily="18" charset="0"/>
                <a:cs typeface="Times New Roman" panose="02020603050405020304" pitchFamily="18" charset="0"/>
              </a:rPr>
              <a:t>- Modul cảm biến ánh sáng: có vai trò phát hiện và phản hồi cường độ ánh sáng cho mạch điện điều khiển</a:t>
            </a:r>
          </a:p>
          <a:p>
            <a:r>
              <a:rPr lang="vi-VN">
                <a:solidFill>
                  <a:srgbClr val="FF0000"/>
                </a:solidFill>
                <a:latin typeface="Times New Roman" panose="02020603050405020304" pitchFamily="18" charset="0"/>
                <a:cs typeface="Times New Roman" panose="02020603050405020304" pitchFamily="18" charset="0"/>
              </a:rPr>
              <a:t>4.</a:t>
            </a:r>
          </a:p>
        </p:txBody>
      </p:sp>
      <p:pic>
        <p:nvPicPr>
          <p:cNvPr id="7" name="Picture 6"/>
          <p:cNvPicPr>
            <a:picLocks noChangeAspect="1"/>
          </p:cNvPicPr>
          <p:nvPr/>
        </p:nvPicPr>
        <p:blipFill>
          <a:blip r:embed="rId3"/>
          <a:stretch>
            <a:fillRect/>
          </a:stretch>
        </p:blipFill>
        <p:spPr>
          <a:xfrm>
            <a:off x="895740" y="4199940"/>
            <a:ext cx="10711542" cy="2480778"/>
          </a:xfrm>
          <a:prstGeom prst="rect">
            <a:avLst/>
          </a:prstGeom>
        </p:spPr>
      </p:pic>
    </p:spTree>
    <p:extLst>
      <p:ext uri="{BB962C8B-B14F-4D97-AF65-F5344CB8AC3E}">
        <p14:creationId xmlns:p14="http://schemas.microsoft.com/office/powerpoint/2010/main" val="22510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637097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Modul cám biến</a:t>
            </a:r>
          </a:p>
          <a:p>
            <a:r>
              <a:rPr lang="en-US" sz="2400">
                <a:latin typeface="Times New Roman" panose="02020603050405020304" pitchFamily="18" charset="0"/>
                <a:cs typeface="Times New Roman" panose="02020603050405020304" pitchFamily="18" charset="0"/>
              </a:rPr>
              <a:t>- Modul cảm biến là thiết bị điện tử bao gồm mạch điện từ cùng với cảm biến có chức năng phát hiện và phản hồi một số loại tín hiệu đầu vào từ  môi trường.</a:t>
            </a:r>
          </a:p>
          <a:p>
            <a:r>
              <a:rPr lang="en-US" sz="2400">
                <a:latin typeface="Times New Roman" panose="02020603050405020304" pitchFamily="18" charset="0"/>
                <a:cs typeface="Times New Roman" panose="02020603050405020304" pitchFamily="18" charset="0"/>
              </a:rPr>
              <a:t>- Phân loại modul cảm biến</a:t>
            </a:r>
          </a:p>
          <a:p>
            <a:r>
              <a:rPr lang="en-US" sz="2400">
                <a:latin typeface="Times New Roman" panose="02020603050405020304" pitchFamily="18" charset="0"/>
                <a:cs typeface="Times New Roman" panose="02020603050405020304" pitchFamily="18" charset="0"/>
              </a:rPr>
              <a:t>+ Phân loại modul cảm biến dựa theo tên gọi và chức năng của cảm biến nối vào mạch điện tử. VD: modul cám biến ánh sáng</a:t>
            </a:r>
          </a:p>
          <a:p>
            <a:r>
              <a:rPr lang="en-US" sz="2400">
                <a:latin typeface="Times New Roman" panose="02020603050405020304" pitchFamily="18" charset="0"/>
                <a:cs typeface="Times New Roman" panose="02020603050405020304" pitchFamily="18" charset="0"/>
              </a:rPr>
              <a:t>+ Phân loại  dựa theo dạng tín hiệu phản hồi cho mạch điện điều khiển: VD: modul cảm biến có tín hiệu phản hồi dạng tín hiệu tương tự và tín hiệu số</a:t>
            </a:r>
          </a:p>
          <a:p>
            <a:r>
              <a:rPr lang="en-US" sz="2400">
                <a:latin typeface="Times New Roman" panose="02020603050405020304" pitchFamily="18" charset="0"/>
                <a:cs typeface="Times New Roman" panose="02020603050405020304" pitchFamily="18" charset="0"/>
              </a:rPr>
              <a:t>2.1. Modul cảm biến độ ẩm</a:t>
            </a:r>
          </a:p>
          <a:p>
            <a:r>
              <a:rPr lang="en-US" sz="2400">
                <a:latin typeface="Times New Roman" panose="02020603050405020304" pitchFamily="18" charset="0"/>
                <a:cs typeface="Times New Roman" panose="02020603050405020304" pitchFamily="18" charset="0"/>
              </a:rPr>
              <a:t>- Modul cảm biến độ ẩm: có vai trò phát hiện và phản hồi về giá trị độ ẩm hoặc mức nước cho mạch điện điều khiển.</a:t>
            </a:r>
          </a:p>
          <a:p>
            <a:r>
              <a:rPr lang="en-US" sz="2400">
                <a:latin typeface="Times New Roman" panose="02020603050405020304" pitchFamily="18" charset="0"/>
                <a:cs typeface="Times New Roman" panose="02020603050405020304" pitchFamily="18" charset="0"/>
              </a:rPr>
              <a:t>2.2. Mudul cảm biến nhiệt độ</a:t>
            </a:r>
          </a:p>
          <a:p>
            <a:r>
              <a:rPr lang="en-US" sz="2400">
                <a:latin typeface="Times New Roman" panose="02020603050405020304" pitchFamily="18" charset="0"/>
                <a:cs typeface="Times New Roman" panose="02020603050405020304" pitchFamily="18" charset="0"/>
              </a:rPr>
              <a:t>- Mudul cảm biến nhiệt độ: có vai trò phát hiện và phản hồi giá trị về nhiệt độ cho mạch điện điều khiển.</a:t>
            </a:r>
          </a:p>
          <a:p>
            <a:r>
              <a:rPr lang="en-US" sz="2400">
                <a:latin typeface="Times New Roman" panose="02020603050405020304" pitchFamily="18" charset="0"/>
                <a:cs typeface="Times New Roman" panose="02020603050405020304" pitchFamily="18" charset="0"/>
              </a:rPr>
              <a:t>2.3. Modul cảm biến ánh sáng</a:t>
            </a:r>
          </a:p>
          <a:p>
            <a:r>
              <a:rPr lang="en-US" sz="2400">
                <a:latin typeface="Times New Roman" panose="02020603050405020304" pitchFamily="18" charset="0"/>
                <a:cs typeface="Times New Roman" panose="02020603050405020304" pitchFamily="18" charset="0"/>
              </a:rPr>
              <a:t>- Modul cảm biến ánh sáng: có vai trò phát hiện và phản hồi cường độ ánh sáng cho mạch điện điều khiển</a:t>
            </a:r>
          </a:p>
        </p:txBody>
      </p:sp>
      <p:pic>
        <p:nvPicPr>
          <p:cNvPr id="2" name="Picture 1"/>
          <p:cNvPicPr>
            <a:picLocks noChangeAspect="1"/>
          </p:cNvPicPr>
          <p:nvPr/>
        </p:nvPicPr>
        <p:blipFill>
          <a:blip r:embed="rId3"/>
          <a:stretch>
            <a:fillRect/>
          </a:stretch>
        </p:blipFill>
        <p:spPr>
          <a:xfrm>
            <a:off x="3334261" y="110758"/>
            <a:ext cx="5523455" cy="646232"/>
          </a:xfrm>
          <a:prstGeom prst="rect">
            <a:avLst/>
          </a:prstGeom>
        </p:spPr>
      </p:pic>
    </p:spTree>
    <p:extLst>
      <p:ext uri="{BB962C8B-B14F-4D97-AF65-F5344CB8AC3E}">
        <p14:creationId xmlns:p14="http://schemas.microsoft.com/office/powerpoint/2010/main" val="23494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920</TotalTime>
  <Words>896</Words>
  <Application>Microsoft Office PowerPoint</Application>
  <PresentationFormat>Widescreen</PresentationFormat>
  <Paragraphs>60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107</cp:revision>
  <dcterms:created xsi:type="dcterms:W3CDTF">2023-06-21T22:05:51Z</dcterms:created>
  <dcterms:modified xsi:type="dcterms:W3CDTF">2023-06-26T01:17:01Z</dcterms:modified>
</cp:coreProperties>
</file>