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11" r:id="rId4"/>
    <p:sldId id="412" r:id="rId5"/>
    <p:sldId id="413" r:id="rId6"/>
    <p:sldId id="414" r:id="rId7"/>
    <p:sldId id="415" r:id="rId8"/>
    <p:sldId id="416" r:id="rId9"/>
    <p:sldId id="417" r:id="rId10"/>
    <p:sldId id="335" r:id="rId11"/>
    <p:sldId id="418" r:id="rId12"/>
    <p:sldId id="419" r:id="rId13"/>
    <p:sldId id="420" r:id="rId14"/>
    <p:sldId id="276" r:id="rId15"/>
    <p:sldId id="41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6" d="100"/>
          <a:sy n="76" d="100"/>
        </p:scale>
        <p:origin x="77"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6/27/2023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9185" y="65141"/>
            <a:ext cx="10559561"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12. NGÀNH NGHỀ PHỔ BIẾN TRONG LĨNH VỰC KỸ THUẬT ĐIỆN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6095995" y="602055"/>
            <a:ext cx="5730935" cy="3021109"/>
          </a:xfrm>
          <a:prstGeom prst="rect">
            <a:avLst/>
          </a:prstGeom>
        </p:spPr>
      </p:pic>
      <p:pic>
        <p:nvPicPr>
          <p:cNvPr id="5" name="Picture 4"/>
          <p:cNvPicPr>
            <a:picLocks noChangeAspect="1"/>
          </p:cNvPicPr>
          <p:nvPr/>
        </p:nvPicPr>
        <p:blipFill>
          <a:blip r:embed="rId4"/>
          <a:stretch>
            <a:fillRect/>
          </a:stretch>
        </p:blipFill>
        <p:spPr>
          <a:xfrm>
            <a:off x="321572" y="726422"/>
            <a:ext cx="5569273" cy="2896741"/>
          </a:xfrm>
          <a:prstGeom prst="rect">
            <a:avLst/>
          </a:prstGeom>
        </p:spPr>
      </p:pic>
      <p:pic>
        <p:nvPicPr>
          <p:cNvPr id="7" name="Picture 6"/>
          <p:cNvPicPr>
            <a:picLocks noChangeAspect="1"/>
          </p:cNvPicPr>
          <p:nvPr/>
        </p:nvPicPr>
        <p:blipFill>
          <a:blip r:embed="rId5"/>
          <a:stretch>
            <a:fillRect/>
          </a:stretch>
        </p:blipFill>
        <p:spPr>
          <a:xfrm>
            <a:off x="321571" y="3822779"/>
            <a:ext cx="5569273" cy="2885752"/>
          </a:xfrm>
          <a:prstGeom prst="rect">
            <a:avLst/>
          </a:prstGeom>
        </p:spPr>
      </p:pic>
      <p:pic>
        <p:nvPicPr>
          <p:cNvPr id="8" name="Picture 7"/>
          <p:cNvPicPr>
            <a:picLocks noChangeAspect="1"/>
          </p:cNvPicPr>
          <p:nvPr/>
        </p:nvPicPr>
        <p:blipFill>
          <a:blip r:embed="rId6"/>
          <a:stretch>
            <a:fillRect/>
          </a:stretch>
        </p:blipFill>
        <p:spPr>
          <a:xfrm>
            <a:off x="6162009" y="3822779"/>
            <a:ext cx="5664921" cy="2771452"/>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Hãy nêu tên và mô tả đặc điểm cơ bản của các ngành nghề được minh họa trong Hình 12.4.</a:t>
            </a:r>
          </a:p>
        </p:txBody>
      </p:sp>
      <p:pic>
        <p:nvPicPr>
          <p:cNvPr id="2" name="Picture 1"/>
          <p:cNvPicPr>
            <a:picLocks noChangeAspect="1"/>
          </p:cNvPicPr>
          <p:nvPr/>
        </p:nvPicPr>
        <p:blipFill>
          <a:blip r:embed="rId3"/>
          <a:stretch>
            <a:fillRect/>
          </a:stretch>
        </p:blipFill>
        <p:spPr>
          <a:xfrm>
            <a:off x="249032" y="1526498"/>
            <a:ext cx="11596603" cy="5258765"/>
          </a:xfrm>
          <a:prstGeom prst="rect">
            <a:avLst/>
          </a:prstGeom>
        </p:spPr>
      </p:pic>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Hãy nêu tên và mô tả đặc điểm cơ bản của các ngành nghề được minh họa trong Hình 12.4.</a:t>
            </a:r>
          </a:p>
        </p:txBody>
      </p:sp>
      <p:pic>
        <p:nvPicPr>
          <p:cNvPr id="2" name="Picture 1"/>
          <p:cNvPicPr>
            <a:picLocks noChangeAspect="1"/>
          </p:cNvPicPr>
          <p:nvPr/>
        </p:nvPicPr>
        <p:blipFill>
          <a:blip r:embed="rId3"/>
          <a:stretch>
            <a:fillRect/>
          </a:stretch>
        </p:blipFill>
        <p:spPr>
          <a:xfrm>
            <a:off x="249032" y="1526498"/>
            <a:ext cx="6624041" cy="5258765"/>
          </a:xfrm>
          <a:prstGeom prst="rect">
            <a:avLst/>
          </a:prstGeom>
        </p:spPr>
      </p:pic>
      <p:sp>
        <p:nvSpPr>
          <p:cNvPr id="5" name="Rectangle 4"/>
          <p:cNvSpPr/>
          <p:nvPr/>
        </p:nvSpPr>
        <p:spPr>
          <a:xfrm>
            <a:off x="7006453" y="1242036"/>
            <a:ext cx="4803112" cy="526297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Bài 1. a) Kĩ sư điện tử: thực hiện nhiệm vụ nghiên cứu, thiết kế, chỉ đạo việc xây dựng, vận hành, bảo trì và sửa chữa linh kiện, thiết bị điện tử.</a:t>
            </a:r>
          </a:p>
          <a:p>
            <a:r>
              <a:rPr lang="vi-VN" sz="2400" b="1">
                <a:solidFill>
                  <a:srgbClr val="0000FF"/>
                </a:solidFill>
                <a:latin typeface="Times New Roman" panose="02020603050405020304" pitchFamily="18" charset="0"/>
                <a:cs typeface="Times New Roman" panose="02020603050405020304" pitchFamily="18" charset="0"/>
              </a:rPr>
              <a:t>b) Kĩ sư điện: thực hiện nhiệm vụ nghiên cứu, thiết kế, chỉ đạo việc xây dựng, vận hành, bảo trì và sửa chữa hệ thống, linh kiện, động cơ và thiết bị điện.</a:t>
            </a:r>
          </a:p>
          <a:p>
            <a:r>
              <a:rPr lang="vi-VN" sz="2400" b="1">
                <a:solidFill>
                  <a:srgbClr val="0000FF"/>
                </a:solidFill>
                <a:latin typeface="Times New Roman" panose="02020603050405020304" pitchFamily="18" charset="0"/>
                <a:cs typeface="Times New Roman" panose="02020603050405020304" pitchFamily="18" charset="0"/>
              </a:rPr>
              <a:t>c), d) Thợ điện: là người trực tiếp lắp đặt, bảo trì, sửa chữa hệ thống điện, đường dây truyền tải điện, máy móc và thiết bị điện.</a:t>
            </a:r>
          </a:p>
        </p:txBody>
      </p:sp>
    </p:spTree>
    <p:extLst>
      <p:ext uri="{BB962C8B-B14F-4D97-AF65-F5344CB8AC3E}">
        <p14:creationId xmlns:p14="http://schemas.microsoft.com/office/powerpoint/2010/main" val="106083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circle(in)">
                                      <p:cBhvr>
                                        <p:cTn id="13"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2" y="578583"/>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2. Những ngành nghề được minh họa trong Hình 12.4 có yêu cầu như thế nào về phẩm chất và năng lực?</a:t>
            </a:r>
          </a:p>
        </p:txBody>
      </p:sp>
      <p:pic>
        <p:nvPicPr>
          <p:cNvPr id="2" name="Picture 1"/>
          <p:cNvPicPr>
            <a:picLocks noChangeAspect="1"/>
          </p:cNvPicPr>
          <p:nvPr/>
        </p:nvPicPr>
        <p:blipFill>
          <a:blip r:embed="rId3"/>
          <a:stretch>
            <a:fillRect/>
          </a:stretch>
        </p:blipFill>
        <p:spPr>
          <a:xfrm>
            <a:off x="249032" y="1526498"/>
            <a:ext cx="11596603" cy="5258765"/>
          </a:xfrm>
          <a:prstGeom prst="rect">
            <a:avLst/>
          </a:prstGeom>
        </p:spPr>
      </p:pic>
    </p:spTree>
    <p:extLst>
      <p:ext uri="{BB962C8B-B14F-4D97-AF65-F5344CB8AC3E}">
        <p14:creationId xmlns:p14="http://schemas.microsoft.com/office/powerpoint/2010/main" val="157600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46824" y="367567"/>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2. Những ngành nghề được minh họa trong Hình 12.4 có yêu cầu như thế nào về phẩm chất và năng lực?</a:t>
            </a:r>
          </a:p>
        </p:txBody>
      </p:sp>
      <p:pic>
        <p:nvPicPr>
          <p:cNvPr id="2" name="Picture 1"/>
          <p:cNvPicPr>
            <a:picLocks noChangeAspect="1"/>
          </p:cNvPicPr>
          <p:nvPr/>
        </p:nvPicPr>
        <p:blipFill>
          <a:blip r:embed="rId3"/>
          <a:stretch>
            <a:fillRect/>
          </a:stretch>
        </p:blipFill>
        <p:spPr>
          <a:xfrm>
            <a:off x="133954" y="1532690"/>
            <a:ext cx="3222195" cy="5258765"/>
          </a:xfrm>
          <a:prstGeom prst="rect">
            <a:avLst/>
          </a:prstGeom>
        </p:spPr>
      </p:pic>
      <p:sp>
        <p:nvSpPr>
          <p:cNvPr id="5" name="Rectangle 4"/>
          <p:cNvSpPr/>
          <p:nvPr/>
        </p:nvSpPr>
        <p:spPr>
          <a:xfrm>
            <a:off x="3496826" y="1321674"/>
            <a:ext cx="8571244" cy="5355312"/>
          </a:xfrm>
          <a:prstGeom prst="rect">
            <a:avLst/>
          </a:prstGeom>
        </p:spPr>
        <p:txBody>
          <a:bodyPr wrap="square">
            <a:spAutoFit/>
          </a:bodyPr>
          <a:lstStyle/>
          <a:p>
            <a:r>
              <a:rPr lang="vi-VN" sz="1900" b="1">
                <a:solidFill>
                  <a:srgbClr val="0000FF"/>
                </a:solidFill>
                <a:latin typeface="Times New Roman" panose="02020603050405020304" pitchFamily="18" charset="0"/>
                <a:cs typeface="Times New Roman" panose="02020603050405020304" pitchFamily="18" charset="0"/>
              </a:rPr>
              <a:t>Bài 2. Người lao động làm việc trong lĩnh vực kĩ thuật điện cần đáp ứng các yêu cầu về phẩm chất và năng lực sau:</a:t>
            </a:r>
          </a:p>
          <a:p>
            <a:r>
              <a:rPr lang="vi-VN" sz="1900" b="1">
                <a:solidFill>
                  <a:srgbClr val="0000FF"/>
                </a:solidFill>
                <a:latin typeface="Times New Roman" panose="02020603050405020304" pitchFamily="18" charset="0"/>
                <a:cs typeface="Times New Roman" panose="02020603050405020304" pitchFamily="18" charset="0"/>
              </a:rPr>
              <a:t>1. Phẩm chất</a:t>
            </a:r>
          </a:p>
          <a:p>
            <a:r>
              <a:rPr lang="vi-VN" sz="1900" b="1">
                <a:solidFill>
                  <a:srgbClr val="0000FF"/>
                </a:solidFill>
                <a:latin typeface="Times New Roman" panose="02020603050405020304" pitchFamily="18" charset="0"/>
                <a:cs typeface="Times New Roman" panose="02020603050405020304" pitchFamily="18" charset="0"/>
              </a:rPr>
              <a:t>- Nhanh nhẹn, cẩn thận, tỉ mỉ, kiên trì, tập trung.</a:t>
            </a:r>
          </a:p>
          <a:p>
            <a:r>
              <a:rPr lang="vi-VN" sz="1900" b="1">
                <a:solidFill>
                  <a:srgbClr val="0000FF"/>
                </a:solidFill>
                <a:latin typeface="Times New Roman" panose="02020603050405020304" pitchFamily="18" charset="0"/>
                <a:cs typeface="Times New Roman" panose="02020603050405020304" pitchFamily="18" charset="0"/>
              </a:rPr>
              <a:t>- Trung thực, trách nhiệm, yêu nghề, ham học hỏi, cập nhật kiến thức mới.</a:t>
            </a:r>
          </a:p>
          <a:p>
            <a:r>
              <a:rPr lang="vi-VN" sz="1900" b="1">
                <a:solidFill>
                  <a:srgbClr val="0000FF"/>
                </a:solidFill>
                <a:latin typeface="Times New Roman" panose="02020603050405020304" pitchFamily="18" charset="0"/>
                <a:cs typeface="Times New Roman" panose="02020603050405020304" pitchFamily="18" charset="0"/>
              </a:rPr>
              <a:t>- Có sức khoẻ tốt và không sợ độ cao.</a:t>
            </a:r>
          </a:p>
          <a:p>
            <a:r>
              <a:rPr lang="vi-VN" sz="1900" b="1">
                <a:solidFill>
                  <a:srgbClr val="0000FF"/>
                </a:solidFill>
                <a:latin typeface="Times New Roman" panose="02020603050405020304" pitchFamily="18" charset="0"/>
                <a:cs typeface="Times New Roman" panose="02020603050405020304" pitchFamily="18" charset="0"/>
              </a:rPr>
              <a:t>2. Năng lực</a:t>
            </a:r>
          </a:p>
          <a:p>
            <a:r>
              <a:rPr lang="vi-VN" sz="1900" b="1">
                <a:solidFill>
                  <a:srgbClr val="0000FF"/>
                </a:solidFill>
                <a:latin typeface="Times New Roman" panose="02020603050405020304" pitchFamily="18" charset="0"/>
                <a:cs typeface="Times New Roman" panose="02020603050405020304" pitchFamily="18" charset="0"/>
              </a:rPr>
              <a:t>- Có chuyên môn phù hợp với nhiệm vụ, điều kiện làm việc theo vị trí việc làm.</a:t>
            </a:r>
          </a:p>
          <a:p>
            <a:r>
              <a:rPr lang="vi-VN" sz="1900" b="1">
                <a:solidFill>
                  <a:srgbClr val="0000FF"/>
                </a:solidFill>
                <a:latin typeface="Times New Roman" panose="02020603050405020304" pitchFamily="18" charset="0"/>
                <a:cs typeface="Times New Roman" panose="02020603050405020304" pitchFamily="18" charset="0"/>
              </a:rPr>
              <a:t>- Có kĩ năng làm việc nhóm, thích nghi tốt với môi trường và điều kiện làm việc.</a:t>
            </a:r>
          </a:p>
          <a:p>
            <a:r>
              <a:rPr lang="vi-VN" sz="1900" b="1">
                <a:solidFill>
                  <a:srgbClr val="0000FF"/>
                </a:solidFill>
                <a:latin typeface="Times New Roman" panose="02020603050405020304" pitchFamily="18" charset="0"/>
                <a:cs typeface="Times New Roman" panose="02020603050405020304" pitchFamily="18" charset="0"/>
              </a:rPr>
              <a:t>Ngoài các năng lực chung như trên, mỗi ngành nghề trong lĩnh vực kỹ thuật điện có những yêu cầu riêng:</a:t>
            </a:r>
          </a:p>
          <a:p>
            <a:r>
              <a:rPr lang="vi-VN" sz="1900" b="1">
                <a:solidFill>
                  <a:srgbClr val="0000FF"/>
                </a:solidFill>
                <a:latin typeface="Times New Roman" panose="02020603050405020304" pitchFamily="18" charset="0"/>
                <a:cs typeface="Times New Roman" panose="02020603050405020304" pitchFamily="18" charset="0"/>
              </a:rPr>
              <a:t>- Đối với kĩ sư điện, kĩ sư điện tử: Có tư duy sáng tạo, kĩ năng quản lí, giám sát để thiết kế, tố chức vận hành, bảo trì, sửa chữa hệ thống, thiết bị điện và điện tử.</a:t>
            </a:r>
          </a:p>
          <a:p>
            <a:r>
              <a:rPr lang="vi-VN" sz="1900" b="1">
                <a:solidFill>
                  <a:srgbClr val="0000FF"/>
                </a:solidFill>
                <a:latin typeface="Times New Roman" panose="02020603050405020304" pitchFamily="18" charset="0"/>
                <a:cs typeface="Times New Roman" panose="02020603050405020304" pitchFamily="18" charset="0"/>
              </a:rPr>
              <a:t>- Đối với kĩ thuật viên kĩ thuật điện: Có kĩ năng quản lí, giám sát để hỗ trợ kĩ thuật cho việc lắp ráp, vận hành, bảo trì, sửa chữa thiết bị và hệ thống phân phối điện.</a:t>
            </a:r>
          </a:p>
          <a:p>
            <a:r>
              <a:rPr lang="vi-VN" sz="1900" b="1">
                <a:solidFill>
                  <a:srgbClr val="0000FF"/>
                </a:solidFill>
                <a:latin typeface="Times New Roman" panose="02020603050405020304" pitchFamily="18" charset="0"/>
                <a:cs typeface="Times New Roman" panose="02020603050405020304" pitchFamily="18" charset="0"/>
              </a:rPr>
              <a:t>- Đối với thợ điện: Nắm vững kiến thức an toàn lao động, sử dụng thành thạo các dụng cụ, thiết bị điện để thực hiện công việc yêu cầu độ chính </a:t>
            </a:r>
            <a:r>
              <a:rPr lang="az-Cyrl-AZ" sz="1900" b="1">
                <a:solidFill>
                  <a:srgbClr val="0000FF"/>
                </a:solidFill>
                <a:latin typeface="Times New Roman" panose="02020603050405020304" pitchFamily="18" charset="0"/>
                <a:cs typeface="Times New Roman" panose="02020603050405020304" pitchFamily="18" charset="0"/>
              </a:rPr>
              <a:t>х</a:t>
            </a:r>
            <a:r>
              <a:rPr lang="vi-VN" sz="1900" b="1">
                <a:solidFill>
                  <a:srgbClr val="0000FF"/>
                </a:solidFill>
                <a:latin typeface="Times New Roman" panose="02020603050405020304" pitchFamily="18" charset="0"/>
                <a:cs typeface="Times New Roman" panose="02020603050405020304" pitchFamily="18" charset="0"/>
              </a:rPr>
              <a:t>á</a:t>
            </a:r>
            <a:r>
              <a:rPr lang="az-Cyrl-AZ" sz="1900" b="1">
                <a:solidFill>
                  <a:srgbClr val="0000FF"/>
                </a:solidFill>
                <a:latin typeface="Times New Roman" panose="02020603050405020304" pitchFamily="18" charset="0"/>
                <a:cs typeface="Times New Roman" panose="02020603050405020304" pitchFamily="18" charset="0"/>
              </a:rPr>
              <a:t>с са</a:t>
            </a:r>
            <a:r>
              <a:rPr lang="vi-VN" sz="1900" b="1">
                <a:solidFill>
                  <a:srgbClr val="0000FF"/>
                </a:solidFill>
                <a:latin typeface="Times New Roman" panose="02020603050405020304" pitchFamily="18" charset="0"/>
                <a:cs typeface="Times New Roman" panose="02020603050405020304" pitchFamily="18" charset="0"/>
              </a:rPr>
              <a:t>o.</a:t>
            </a:r>
          </a:p>
        </p:txBody>
      </p:sp>
    </p:spTree>
    <p:extLst>
      <p:ext uri="{BB962C8B-B14F-4D97-AF65-F5344CB8AC3E}">
        <p14:creationId xmlns:p14="http://schemas.microsoft.com/office/powerpoint/2010/main" val="368934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2246769"/>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1</a:t>
            </a:r>
            <a:r>
              <a:rPr lang="en-US" sz="2800" b="1">
                <a:latin typeface="Times New Roman" panose="02020603050405020304" pitchFamily="18" charset="0"/>
                <a:cs typeface="Times New Roman" panose="02020603050405020304" pitchFamily="18" charset="0"/>
              </a:rPr>
              <a:t>. Kể tên một số công ty, xí nghiệp hoạt động trong lĩnh vực kỹ thuật điện.</a:t>
            </a:r>
          </a:p>
          <a:p>
            <a:r>
              <a:rPr lang="en-US" sz="2800" b="1" smtClean="0">
                <a:latin typeface="Times New Roman" panose="02020603050405020304" pitchFamily="18" charset="0"/>
                <a:cs typeface="Times New Roman" panose="02020603050405020304" pitchFamily="18" charset="0"/>
              </a:rPr>
              <a:t>2</a:t>
            </a:r>
            <a:r>
              <a:rPr lang="en-US" sz="2800" b="1">
                <a:latin typeface="Times New Roman" panose="02020603050405020304" pitchFamily="18" charset="0"/>
                <a:cs typeface="Times New Roman" panose="02020603050405020304" pitchFamily="18" charset="0"/>
              </a:rPr>
              <a:t>. Kể tên trường trung cấp, cao đẳng, đại học ở địa phương có đào tạo ngành nghề thuộc lĩnh vực kĩ thuật điện.</a:t>
            </a:r>
          </a:p>
          <a:p>
            <a:r>
              <a:rPr lang="en-US" sz="2800" b="1">
                <a:latin typeface="Times New Roman" panose="02020603050405020304" pitchFamily="18" charset="0"/>
                <a:cs typeface="Times New Roman" panose="02020603050405020304" pitchFamily="18" charset="0"/>
              </a:rPr>
              <a:t>3. Trong số những ngành nghề thuộc lĩnh vực kĩ thuật điện, em thích học ngành nghề nào nhất? Tại sao?</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67462" y="584775"/>
            <a:ext cx="11857054" cy="6186309"/>
          </a:xfrm>
          <a:prstGeom prst="rect">
            <a:avLst/>
          </a:prstGeom>
        </p:spPr>
        <p:txBody>
          <a:bodyPr wrap="square">
            <a:spAutoFit/>
          </a:bodyPr>
          <a:lstStyle/>
          <a:p>
            <a:r>
              <a:rPr lang="vi-VN" sz="2200" b="1">
                <a:solidFill>
                  <a:srgbClr val="0000FF"/>
                </a:solidFill>
                <a:latin typeface="Times New Roman" panose="02020603050405020304" pitchFamily="18" charset="0"/>
                <a:cs typeface="Times New Roman" panose="02020603050405020304" pitchFamily="18" charset="0"/>
              </a:rPr>
              <a:t>1. Công ty cổ phần nhiệt điện Phả Lại.</a:t>
            </a:r>
          </a:p>
          <a:p>
            <a:r>
              <a:rPr lang="vi-VN" sz="2200" b="1">
                <a:solidFill>
                  <a:srgbClr val="0000FF"/>
                </a:solidFill>
                <a:latin typeface="Times New Roman" panose="02020603050405020304" pitchFamily="18" charset="0"/>
                <a:cs typeface="Times New Roman" panose="02020603050405020304" pitchFamily="18" charset="0"/>
              </a:rPr>
              <a:t>- Công ty cổ phần nhiệt điện Quảng Ninh.</a:t>
            </a:r>
          </a:p>
          <a:p>
            <a:r>
              <a:rPr lang="vi-VN" sz="2200" b="1">
                <a:solidFill>
                  <a:srgbClr val="0000FF"/>
                </a:solidFill>
                <a:latin typeface="Times New Roman" panose="02020603050405020304" pitchFamily="18" charset="0"/>
                <a:cs typeface="Times New Roman" panose="02020603050405020304" pitchFamily="18" charset="0"/>
              </a:rPr>
              <a:t>- Công ty cổ phần điện Gia Lai.</a:t>
            </a:r>
          </a:p>
          <a:p>
            <a:r>
              <a:rPr lang="vi-VN" sz="2200" b="1">
                <a:solidFill>
                  <a:srgbClr val="0000FF"/>
                </a:solidFill>
                <a:latin typeface="Times New Roman" panose="02020603050405020304" pitchFamily="18" charset="0"/>
                <a:cs typeface="Times New Roman" panose="02020603050405020304" pitchFamily="18" charset="0"/>
              </a:rPr>
              <a:t>- Nhà máy điện rác Sóc Sơn.</a:t>
            </a:r>
          </a:p>
          <a:p>
            <a:r>
              <a:rPr lang="vi-VN" sz="2200" b="1">
                <a:solidFill>
                  <a:srgbClr val="0000FF"/>
                </a:solidFill>
                <a:latin typeface="Times New Roman" panose="02020603050405020304" pitchFamily="18" charset="0"/>
                <a:cs typeface="Times New Roman" panose="02020603050405020304" pitchFamily="18" charset="0"/>
              </a:rPr>
              <a:t>- Công ty TNHH Điện tử ABECO Việt Nam.</a:t>
            </a:r>
          </a:p>
          <a:p>
            <a:r>
              <a:rPr lang="vi-VN" sz="2200" b="1">
                <a:solidFill>
                  <a:srgbClr val="0000FF"/>
                </a:solidFill>
                <a:latin typeface="Times New Roman" panose="02020603050405020304" pitchFamily="18" charset="0"/>
                <a:cs typeface="Times New Roman" panose="02020603050405020304" pitchFamily="18" charset="0"/>
              </a:rPr>
              <a:t>- Công ty Thiết bị Điện tử DAEWOO Việt Nam.</a:t>
            </a:r>
          </a:p>
          <a:p>
            <a:r>
              <a:rPr lang="vi-VN" sz="2200" b="1">
                <a:solidFill>
                  <a:srgbClr val="0000FF"/>
                </a:solidFill>
                <a:latin typeface="Times New Roman" panose="02020603050405020304" pitchFamily="18" charset="0"/>
                <a:cs typeface="Times New Roman" panose="02020603050405020304" pitchFamily="18" charset="0"/>
              </a:rPr>
              <a:t>- Công ty TNHH Kỹ thuật Điện tử TH.</a:t>
            </a:r>
          </a:p>
          <a:p>
            <a:r>
              <a:rPr lang="vi-VN" sz="2200" b="1">
                <a:solidFill>
                  <a:srgbClr val="0000FF"/>
                </a:solidFill>
                <a:latin typeface="Times New Roman" panose="02020603050405020304" pitchFamily="18" charset="0"/>
                <a:cs typeface="Times New Roman" panose="02020603050405020304" pitchFamily="18" charset="0"/>
              </a:rPr>
              <a:t>2: Kể tên trường trung cấp, cao đẳng, đại học ở địa phương có đào tạo ngành nghề thuộc lĩnh vực kĩ thuật điện.</a:t>
            </a:r>
          </a:p>
          <a:p>
            <a:r>
              <a:rPr lang="vi-VN" sz="2200" b="1" smtClean="0">
                <a:solidFill>
                  <a:srgbClr val="0000FF"/>
                </a:solidFill>
                <a:latin typeface="Times New Roman" panose="02020603050405020304" pitchFamily="18" charset="0"/>
                <a:cs typeface="Times New Roman" panose="02020603050405020304" pitchFamily="18" charset="0"/>
              </a:rPr>
              <a:t>-</a:t>
            </a:r>
            <a:r>
              <a:rPr lang="en-US" sz="2200" b="1" smtClean="0">
                <a:solidFill>
                  <a:srgbClr val="0000FF"/>
                </a:solidFill>
                <a:latin typeface="Times New Roman" panose="02020603050405020304" pitchFamily="18" charset="0"/>
                <a:cs typeface="Times New Roman" panose="02020603050405020304" pitchFamily="18" charset="0"/>
              </a:rPr>
              <a:t> </a:t>
            </a:r>
            <a:r>
              <a:rPr lang="vi-VN" sz="2200" b="1" smtClean="0">
                <a:solidFill>
                  <a:srgbClr val="0000FF"/>
                </a:solidFill>
                <a:latin typeface="Times New Roman" panose="02020603050405020304" pitchFamily="18" charset="0"/>
                <a:cs typeface="Times New Roman" panose="02020603050405020304" pitchFamily="18" charset="0"/>
              </a:rPr>
              <a:t>ĐH </a:t>
            </a:r>
            <a:r>
              <a:rPr lang="vi-VN" sz="2200" b="1">
                <a:solidFill>
                  <a:srgbClr val="0000FF"/>
                </a:solidFill>
                <a:latin typeface="Times New Roman" panose="02020603050405020304" pitchFamily="18" charset="0"/>
                <a:cs typeface="Times New Roman" panose="02020603050405020304" pitchFamily="18" charset="0"/>
              </a:rPr>
              <a:t>Bách Khoa Hà Nội.</a:t>
            </a:r>
          </a:p>
          <a:p>
            <a:r>
              <a:rPr lang="vi-VN" sz="2200" b="1">
                <a:solidFill>
                  <a:srgbClr val="0000FF"/>
                </a:solidFill>
                <a:latin typeface="Times New Roman" panose="02020603050405020304" pitchFamily="18" charset="0"/>
                <a:cs typeface="Times New Roman" panose="02020603050405020304" pitchFamily="18" charset="0"/>
              </a:rPr>
              <a:t>- ĐH Bách Khoa TP. HCM.</a:t>
            </a:r>
          </a:p>
          <a:p>
            <a:r>
              <a:rPr lang="vi-VN" sz="2200" b="1">
                <a:solidFill>
                  <a:srgbClr val="0000FF"/>
                </a:solidFill>
                <a:latin typeface="Times New Roman" panose="02020603050405020304" pitchFamily="18" charset="0"/>
                <a:cs typeface="Times New Roman" panose="02020603050405020304" pitchFamily="18" charset="0"/>
              </a:rPr>
              <a:t>- ĐH Giao thông vận tải.</a:t>
            </a:r>
          </a:p>
          <a:p>
            <a:r>
              <a:rPr lang="vi-VN" sz="2200" b="1">
                <a:solidFill>
                  <a:srgbClr val="0000FF"/>
                </a:solidFill>
                <a:latin typeface="Times New Roman" panose="02020603050405020304" pitchFamily="18" charset="0"/>
                <a:cs typeface="Times New Roman" panose="02020603050405020304" pitchFamily="18" charset="0"/>
              </a:rPr>
              <a:t>- Trường Cao Đẳng Duyên Hải.</a:t>
            </a:r>
          </a:p>
          <a:p>
            <a:r>
              <a:rPr lang="vi-VN" sz="2200" b="1">
                <a:solidFill>
                  <a:srgbClr val="0000FF"/>
                </a:solidFill>
                <a:latin typeface="Times New Roman" panose="02020603050405020304" pitchFamily="18" charset="0"/>
                <a:cs typeface="Times New Roman" panose="02020603050405020304" pitchFamily="18" charset="0"/>
              </a:rPr>
              <a:t>- Trường Cao Đẳng Điện Tử – Điện Lạnh Hà Nội.</a:t>
            </a:r>
          </a:p>
          <a:p>
            <a:r>
              <a:rPr lang="vi-VN" sz="2200" b="1">
                <a:solidFill>
                  <a:srgbClr val="0000FF"/>
                </a:solidFill>
                <a:latin typeface="Times New Roman" panose="02020603050405020304" pitchFamily="18" charset="0"/>
                <a:cs typeface="Times New Roman" panose="02020603050405020304" pitchFamily="18" charset="0"/>
              </a:rPr>
              <a:t>- Trường Cao Đẳng Điện Lực Miền Bắc.</a:t>
            </a:r>
          </a:p>
          <a:p>
            <a:r>
              <a:rPr lang="vi-VN" sz="2200" b="1">
                <a:solidFill>
                  <a:srgbClr val="0000FF"/>
                </a:solidFill>
                <a:latin typeface="Times New Roman" panose="02020603050405020304" pitchFamily="18" charset="0"/>
                <a:cs typeface="Times New Roman" panose="02020603050405020304" pitchFamily="18" charset="0"/>
              </a:rPr>
              <a:t>- Trường trung cấp nghề kĩ thuật công nghệ Hùng Vương.</a:t>
            </a:r>
          </a:p>
          <a:p>
            <a:r>
              <a:rPr lang="vi-VN" sz="2200" b="1">
                <a:solidFill>
                  <a:srgbClr val="0000FF"/>
                </a:solidFill>
                <a:latin typeface="Times New Roman" panose="02020603050405020304" pitchFamily="18" charset="0"/>
                <a:cs typeface="Times New Roman" panose="02020603050405020304" pitchFamily="18" charset="0"/>
              </a:rPr>
              <a:t>3. HS căn cứ vào những yêu cầu phẩm chất, năng lực với người lao động làm việc trong lĩnh vực kĩ thuật điện để trả lời câu hỏi.</a:t>
            </a:r>
          </a:p>
        </p:txBody>
      </p:sp>
    </p:spTree>
    <p:extLst>
      <p:ext uri="{BB962C8B-B14F-4D97-AF65-F5344CB8AC3E}">
        <p14:creationId xmlns:p14="http://schemas.microsoft.com/office/powerpoint/2010/main" val="125808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Ngành nghề trong lĩnh vực kỹ thuật điện (Hình 12.1) có những đặc điểm cơ bản gì? Ngành nghề nào phù hợp với em?</a:t>
            </a:r>
          </a:p>
        </p:txBody>
      </p:sp>
      <p:pic>
        <p:nvPicPr>
          <p:cNvPr id="4" name="Picture 3"/>
          <p:cNvPicPr>
            <a:picLocks noChangeAspect="1"/>
          </p:cNvPicPr>
          <p:nvPr/>
        </p:nvPicPr>
        <p:blipFill>
          <a:blip r:embed="rId2"/>
          <a:stretch>
            <a:fillRect/>
          </a:stretch>
        </p:blipFill>
        <p:spPr>
          <a:xfrm>
            <a:off x="491800" y="275074"/>
            <a:ext cx="5970545" cy="5220118"/>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75073"/>
            <a:ext cx="5318449" cy="6228363"/>
          </a:xfrm>
          <a:prstGeom prst="rect">
            <a:avLst/>
          </a:prstGeom>
        </p:spPr>
      </p:pic>
      <p:sp>
        <p:nvSpPr>
          <p:cNvPr id="3" name="Rectangle 2"/>
          <p:cNvSpPr/>
          <p:nvPr/>
        </p:nvSpPr>
        <p:spPr>
          <a:xfrm>
            <a:off x="5651240" y="390942"/>
            <a:ext cx="6096000" cy="6001643"/>
          </a:xfrm>
          <a:prstGeom prst="rect">
            <a:avLst/>
          </a:prstGeom>
        </p:spPr>
        <p:txBody>
          <a:bodyPr>
            <a:spAutoFit/>
          </a:bodyPr>
          <a:lstStyle/>
          <a:p>
            <a:r>
              <a:rPr lang="vi-VN" sz="2400">
                <a:solidFill>
                  <a:srgbClr val="FF0000"/>
                </a:solidFill>
                <a:latin typeface="Times New Roman" panose="02020603050405020304" pitchFamily="18" charset="0"/>
                <a:cs typeface="Times New Roman" panose="02020603050405020304" pitchFamily="18" charset="0"/>
              </a:rPr>
              <a:t>Một số ngành nghề phổ biến trong lĩnh vực kĩ thuật điện có đặc điểm cơ bản sau:</a:t>
            </a:r>
          </a:p>
          <a:p>
            <a:r>
              <a:rPr lang="vi-VN" sz="2400">
                <a:solidFill>
                  <a:srgbClr val="FF0000"/>
                </a:solidFill>
                <a:latin typeface="Times New Roman" panose="02020603050405020304" pitchFamily="18" charset="0"/>
                <a:cs typeface="Times New Roman" panose="02020603050405020304" pitchFamily="18" charset="0"/>
              </a:rPr>
              <a:t>- Kĩ sư điện: thực hiện nhiệm vụ nghiên cứu, thiết kế, chỉ đạo việc xây dựng, vận hành, bảo trì và sửa chữa hệ thống, linh kiện, động cơ và thiết bị điện.</a:t>
            </a:r>
          </a:p>
          <a:p>
            <a:r>
              <a:rPr lang="vi-VN" sz="2400">
                <a:solidFill>
                  <a:srgbClr val="FF0000"/>
                </a:solidFill>
                <a:latin typeface="Times New Roman" panose="02020603050405020304" pitchFamily="18" charset="0"/>
                <a:cs typeface="Times New Roman" panose="02020603050405020304" pitchFamily="18" charset="0"/>
              </a:rPr>
              <a:t>- Kĩ sư điện tử: thực hiện nhiệm vụ nghiên cứu, thiết kế, chỉ đạo việc xây dựng, vận hành, bảo trì và sửa chữa linh kiện, thiết bị điện tử.</a:t>
            </a:r>
          </a:p>
          <a:p>
            <a:r>
              <a:rPr lang="vi-VN" sz="2400">
                <a:solidFill>
                  <a:srgbClr val="FF0000"/>
                </a:solidFill>
                <a:latin typeface="Times New Roman" panose="02020603050405020304" pitchFamily="18" charset="0"/>
                <a:cs typeface="Times New Roman" panose="02020603050405020304" pitchFamily="18" charset="0"/>
              </a:rPr>
              <a:t>- Kĩ thuật viên kĩ thuật điện: thực hiện nhiệm vụ hỗ trợ kĩ thuật để nghiên cứu, thiết kế, sản xuất, lắp ráp, vận hành, bảo trì, sửa chữa thiết bị điện và hệ thống phân phối điện.</a:t>
            </a:r>
          </a:p>
          <a:p>
            <a:r>
              <a:rPr lang="vi-VN" sz="2400">
                <a:solidFill>
                  <a:srgbClr val="FF0000"/>
                </a:solidFill>
                <a:latin typeface="Times New Roman" panose="02020603050405020304" pitchFamily="18" charset="0"/>
                <a:cs typeface="Times New Roman" panose="02020603050405020304" pitchFamily="18" charset="0"/>
              </a:rPr>
              <a:t>- Thợ điện: là người trực tiếp lắp đặt, bảo trì, sửa chữa hệ thống điện, đường dây truyền tải điện, máy móc và thiết bị điện.</a:t>
            </a:r>
          </a:p>
        </p:txBody>
      </p:sp>
    </p:spTree>
    <p:extLst>
      <p:ext uri="{BB962C8B-B14F-4D97-AF65-F5344CB8AC3E}">
        <p14:creationId xmlns:p14="http://schemas.microsoft.com/office/powerpoint/2010/main" val="282108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273" y="65141"/>
            <a:ext cx="11476473" cy="707886"/>
          </a:xfrm>
          <a:prstGeom prst="rect">
            <a:avLst/>
          </a:prstGeom>
        </p:spPr>
        <p:txBody>
          <a:bodyPr wrap="square">
            <a:spAutoFit/>
          </a:bodyPr>
          <a:lstStyle/>
          <a:p>
            <a:pPr algn="ctr"/>
            <a:r>
              <a:rPr lang="en-US" sz="2000" b="1">
                <a:solidFill>
                  <a:srgbClr val="FF0000"/>
                </a:solidFill>
                <a:latin typeface="Times New Roman" panose="02020603050405020304" pitchFamily="18" charset="0"/>
                <a:cs typeface="Times New Roman" panose="02020603050405020304" pitchFamily="18" charset="0"/>
              </a:rPr>
              <a:t>PHIẾU HỌC TẬP 1</a:t>
            </a:r>
          </a:p>
          <a:p>
            <a:r>
              <a:rPr lang="en-US" sz="2000" b="1">
                <a:latin typeface="Times New Roman" panose="02020603050405020304" pitchFamily="18" charset="0"/>
                <a:cs typeface="Times New Roman" panose="02020603050405020304" pitchFamily="18" charset="0"/>
              </a:rPr>
              <a:t>1.Theo em, Hình 12.2 mô tả công việc của những ngành nghề nào trong lĩnh vực kĩ thuật điện?</a:t>
            </a: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6095995" y="770452"/>
            <a:ext cx="5730935" cy="2063183"/>
          </a:xfrm>
          <a:prstGeom prst="rect">
            <a:avLst/>
          </a:prstGeom>
        </p:spPr>
      </p:pic>
      <p:pic>
        <p:nvPicPr>
          <p:cNvPr id="5" name="Picture 4"/>
          <p:cNvPicPr>
            <a:picLocks noChangeAspect="1"/>
          </p:cNvPicPr>
          <p:nvPr/>
        </p:nvPicPr>
        <p:blipFill>
          <a:blip r:embed="rId4"/>
          <a:stretch>
            <a:fillRect/>
          </a:stretch>
        </p:blipFill>
        <p:spPr>
          <a:xfrm>
            <a:off x="321571" y="770452"/>
            <a:ext cx="5569273" cy="2063183"/>
          </a:xfrm>
          <a:prstGeom prst="rect">
            <a:avLst/>
          </a:prstGeom>
        </p:spPr>
      </p:pic>
      <p:pic>
        <p:nvPicPr>
          <p:cNvPr id="7" name="Picture 6"/>
          <p:cNvPicPr>
            <a:picLocks noChangeAspect="1"/>
          </p:cNvPicPr>
          <p:nvPr/>
        </p:nvPicPr>
        <p:blipFill>
          <a:blip r:embed="rId5"/>
          <a:stretch>
            <a:fillRect/>
          </a:stretch>
        </p:blipFill>
        <p:spPr>
          <a:xfrm>
            <a:off x="321571" y="3191093"/>
            <a:ext cx="5569273" cy="2260138"/>
          </a:xfrm>
          <a:prstGeom prst="rect">
            <a:avLst/>
          </a:prstGeom>
        </p:spPr>
      </p:pic>
      <p:pic>
        <p:nvPicPr>
          <p:cNvPr id="8" name="Picture 7"/>
          <p:cNvPicPr>
            <a:picLocks noChangeAspect="1"/>
          </p:cNvPicPr>
          <p:nvPr/>
        </p:nvPicPr>
        <p:blipFill>
          <a:blip r:embed="rId6"/>
          <a:stretch>
            <a:fillRect/>
          </a:stretch>
        </p:blipFill>
        <p:spPr>
          <a:xfrm>
            <a:off x="6210509" y="3618148"/>
            <a:ext cx="5664921" cy="1832896"/>
          </a:xfrm>
          <a:prstGeom prst="rect">
            <a:avLst/>
          </a:prstGeom>
        </p:spPr>
      </p:pic>
      <p:sp>
        <p:nvSpPr>
          <p:cNvPr id="6" name="TextBox 5"/>
          <p:cNvSpPr txBox="1"/>
          <p:nvPr/>
        </p:nvSpPr>
        <p:spPr>
          <a:xfrm>
            <a:off x="1174812" y="2775170"/>
            <a:ext cx="4501662" cy="400110"/>
          </a:xfrm>
          <a:prstGeom prst="rect">
            <a:avLst/>
          </a:prstGeom>
          <a:noFill/>
        </p:spPr>
        <p:txBody>
          <a:bodyPr wrap="square" rtlCol="0">
            <a:spAutoFit/>
          </a:bodyPr>
          <a:lstStyle/>
          <a:p>
            <a:r>
              <a:rPr lang="en-US" sz="2000" i="1" smtClean="0">
                <a:latin typeface="Times New Roman" panose="02020603050405020304" pitchFamily="18" charset="0"/>
                <a:cs typeface="Times New Roman" panose="02020603050405020304" pitchFamily="18" charset="0"/>
              </a:rPr>
              <a:t>a) Vận hành hệ thống điện</a:t>
            </a:r>
            <a:endParaRPr lang="en-US" sz="2000" i="1">
              <a:latin typeface="Times New Roman" panose="02020603050405020304" pitchFamily="18" charset="0"/>
              <a:cs typeface="Times New Roman" panose="02020603050405020304" pitchFamily="18" charset="0"/>
            </a:endParaRPr>
          </a:p>
        </p:txBody>
      </p:sp>
      <p:sp>
        <p:nvSpPr>
          <p:cNvPr id="9" name="TextBox 8"/>
          <p:cNvSpPr txBox="1"/>
          <p:nvPr/>
        </p:nvSpPr>
        <p:spPr>
          <a:xfrm>
            <a:off x="6935037" y="2825781"/>
            <a:ext cx="4501662" cy="400110"/>
          </a:xfrm>
          <a:prstGeom prst="rect">
            <a:avLst/>
          </a:prstGeom>
          <a:noFill/>
        </p:spPr>
        <p:txBody>
          <a:bodyPr wrap="square" rtlCol="0">
            <a:spAutoFit/>
          </a:bodyPr>
          <a:lstStyle/>
          <a:p>
            <a:r>
              <a:rPr lang="en-US" sz="2000" i="1">
                <a:latin typeface="Times New Roman" panose="02020603050405020304" pitchFamily="18" charset="0"/>
                <a:cs typeface="Times New Roman" panose="02020603050405020304" pitchFamily="18" charset="0"/>
              </a:rPr>
              <a:t>b</a:t>
            </a:r>
            <a:r>
              <a:rPr lang="en-US" sz="2000" i="1" smtClean="0">
                <a:latin typeface="Times New Roman" panose="02020603050405020304" pitchFamily="18" charset="0"/>
                <a:cs typeface="Times New Roman" panose="02020603050405020304" pitchFamily="18" charset="0"/>
              </a:rPr>
              <a:t>) Kiểm tra phần cứng máy tính</a:t>
            </a:r>
            <a:endParaRPr lang="en-US" sz="2000" i="1">
              <a:latin typeface="Times New Roman" panose="02020603050405020304" pitchFamily="18" charset="0"/>
              <a:cs typeface="Times New Roman" panose="02020603050405020304" pitchFamily="18" charset="0"/>
            </a:endParaRPr>
          </a:p>
        </p:txBody>
      </p:sp>
      <p:sp>
        <p:nvSpPr>
          <p:cNvPr id="10" name="TextBox 9"/>
          <p:cNvSpPr txBox="1"/>
          <p:nvPr/>
        </p:nvSpPr>
        <p:spPr>
          <a:xfrm>
            <a:off x="1174812" y="5451044"/>
            <a:ext cx="4501662" cy="400110"/>
          </a:xfrm>
          <a:prstGeom prst="rect">
            <a:avLst/>
          </a:prstGeom>
          <a:noFill/>
        </p:spPr>
        <p:txBody>
          <a:bodyPr wrap="square" rtlCol="0">
            <a:spAutoFit/>
          </a:bodyPr>
          <a:lstStyle/>
          <a:p>
            <a:r>
              <a:rPr lang="en-US" sz="2000" i="1">
                <a:latin typeface="Times New Roman" panose="02020603050405020304" pitchFamily="18" charset="0"/>
                <a:cs typeface="Times New Roman" panose="02020603050405020304" pitchFamily="18" charset="0"/>
              </a:rPr>
              <a:t>c</a:t>
            </a:r>
            <a:r>
              <a:rPr lang="en-US" sz="2000" i="1" smtClean="0">
                <a:latin typeface="Times New Roman" panose="02020603050405020304" pitchFamily="18" charset="0"/>
                <a:cs typeface="Times New Roman" panose="02020603050405020304" pitchFamily="18" charset="0"/>
              </a:rPr>
              <a:t>) Bảo trì thiết bị điện</a:t>
            </a:r>
            <a:endParaRPr lang="en-US" sz="2000" i="1">
              <a:latin typeface="Times New Roman" panose="02020603050405020304" pitchFamily="18" charset="0"/>
              <a:cs typeface="Times New Roman" panose="02020603050405020304" pitchFamily="18" charset="0"/>
            </a:endParaRPr>
          </a:p>
        </p:txBody>
      </p:sp>
      <p:sp>
        <p:nvSpPr>
          <p:cNvPr id="11" name="TextBox 10"/>
          <p:cNvSpPr txBox="1"/>
          <p:nvPr/>
        </p:nvSpPr>
        <p:spPr>
          <a:xfrm>
            <a:off x="7325268" y="5436156"/>
            <a:ext cx="4501662" cy="400110"/>
          </a:xfrm>
          <a:prstGeom prst="rect">
            <a:avLst/>
          </a:prstGeom>
          <a:noFill/>
        </p:spPr>
        <p:txBody>
          <a:bodyPr wrap="square" rtlCol="0">
            <a:spAutoFit/>
          </a:bodyPr>
          <a:lstStyle/>
          <a:p>
            <a:r>
              <a:rPr lang="en-US" sz="2000" i="1">
                <a:latin typeface="Times New Roman" panose="02020603050405020304" pitchFamily="18" charset="0"/>
                <a:cs typeface="Times New Roman" panose="02020603050405020304" pitchFamily="18" charset="0"/>
              </a:rPr>
              <a:t>d</a:t>
            </a:r>
            <a:r>
              <a:rPr lang="en-US" sz="2000" i="1" smtClean="0">
                <a:latin typeface="Times New Roman" panose="02020603050405020304" pitchFamily="18" charset="0"/>
                <a:cs typeface="Times New Roman" panose="02020603050405020304" pitchFamily="18" charset="0"/>
              </a:rPr>
              <a:t>) Thiết kế hệ thống điện</a:t>
            </a:r>
            <a:endParaRPr lang="en-US" sz="2000" i="1">
              <a:latin typeface="Times New Roman" panose="02020603050405020304" pitchFamily="18" charset="0"/>
              <a:cs typeface="Times New Roman" panose="02020603050405020304" pitchFamily="18" charset="0"/>
            </a:endParaRPr>
          </a:p>
        </p:txBody>
      </p:sp>
      <p:sp>
        <p:nvSpPr>
          <p:cNvPr id="12" name="TextBox 11"/>
          <p:cNvSpPr txBox="1"/>
          <p:nvPr/>
        </p:nvSpPr>
        <p:spPr>
          <a:xfrm>
            <a:off x="1610245" y="5808689"/>
            <a:ext cx="9623811" cy="400110"/>
          </a:xfrm>
          <a:prstGeom prst="rect">
            <a:avLst/>
          </a:prstGeom>
          <a:noFill/>
        </p:spPr>
        <p:txBody>
          <a:bodyPr wrap="square" rtlCol="0">
            <a:spAutoFit/>
          </a:bodyPr>
          <a:lstStyle/>
          <a:p>
            <a:pPr algn="ctr"/>
            <a:r>
              <a:rPr lang="en-US" sz="2000" b="1" i="1" smtClean="0">
                <a:latin typeface="Times New Roman" panose="02020603050405020304" pitchFamily="18" charset="0"/>
                <a:cs typeface="Times New Roman" panose="02020603050405020304" pitchFamily="18" charset="0"/>
              </a:rPr>
              <a:t>Hình 12.2. Một số công việc của ngành nghề thuộc lĩnh vực kỹ thuật điện</a:t>
            </a:r>
            <a:endParaRPr lang="en-US" sz="2000" b="1" i="1">
              <a:latin typeface="Times New Roman" panose="02020603050405020304" pitchFamily="18" charset="0"/>
              <a:cs typeface="Times New Roman" panose="02020603050405020304" pitchFamily="18" charset="0"/>
            </a:endParaRPr>
          </a:p>
        </p:txBody>
      </p:sp>
      <p:sp>
        <p:nvSpPr>
          <p:cNvPr id="13" name="Rectangle 12"/>
          <p:cNvSpPr/>
          <p:nvPr/>
        </p:nvSpPr>
        <p:spPr>
          <a:xfrm>
            <a:off x="321570" y="6274124"/>
            <a:ext cx="11870429" cy="707886"/>
          </a:xfrm>
          <a:prstGeom prst="rect">
            <a:avLst/>
          </a:prstGeom>
        </p:spPr>
        <p:txBody>
          <a:bodyPr wrap="square">
            <a:spAutoFit/>
          </a:bodyPr>
          <a:lstStyle/>
          <a:p>
            <a:r>
              <a:rPr lang="en-US" sz="2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0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Hãy kể những ngành nghề trong lĩnh vực kỹ thuật điện mà em biết.</a:t>
            </a:r>
            <a:r>
              <a:rPr lang="en-US" sz="2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endParaRPr lang="en-US" sz="2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771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6"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par>
                                <p:cTn id="20" presetID="6"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86887" y="156295"/>
            <a:ext cx="2499577" cy="738007"/>
          </a:xfrm>
          <a:prstGeom prst="rect">
            <a:avLst/>
          </a:prstGeom>
        </p:spPr>
      </p:pic>
      <p:sp>
        <p:nvSpPr>
          <p:cNvPr id="5" name="Rectangle 4"/>
          <p:cNvSpPr/>
          <p:nvPr/>
        </p:nvSpPr>
        <p:spPr>
          <a:xfrm>
            <a:off x="1791955" y="749667"/>
            <a:ext cx="10004809" cy="3970318"/>
          </a:xfrm>
          <a:prstGeom prst="rect">
            <a:avLst/>
          </a:prstGeom>
        </p:spPr>
        <p:txBody>
          <a:bodyPr wrap="square">
            <a:spAutoFit/>
          </a:bodyPr>
          <a:lstStyle/>
          <a:p>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p>
          <a:p>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 Kĩ sư điện/ Kĩ thuật viên kĩ thuật điện.</a:t>
            </a:r>
          </a:p>
          <a:p>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 Kĩ sư điện tử.</a:t>
            </a:r>
          </a:p>
          <a:p>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 Kĩ sư điện/ Kĩ thuật viên kĩ thuật điện/ Thợ điện.</a:t>
            </a:r>
          </a:p>
          <a:p>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 Kĩ sư điện.</a:t>
            </a:r>
          </a:p>
          <a:p>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 Kĩ sư điện</a:t>
            </a:r>
          </a:p>
          <a:p>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Kĩ sư điện tử</a:t>
            </a:r>
          </a:p>
          <a:p>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Kĩ thuật viên kĩ thuật điện</a:t>
            </a:r>
          </a:p>
          <a:p>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Thợ điện</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575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483209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 Đặc điểm cơ bản của một số ngành nghề phổ biến trong lĩnh vực kỹ thuật điện</a:t>
            </a:r>
          </a:p>
          <a:p>
            <a:r>
              <a:rPr lang="en-US" sz="2800">
                <a:latin typeface="Times New Roman" panose="02020603050405020304" pitchFamily="18" charset="0"/>
                <a:cs typeface="Times New Roman" panose="02020603050405020304" pitchFamily="18" charset="0"/>
              </a:rPr>
              <a:t>- Kỹ sư điện: thực hiện nhiệm vụ nghiên cứu, thiết kế, chỉ đạo việc xây dựng, vận hành, bảo trì và sửa chữa hệ thống, linh kiện và động cơ và thiết bị điện</a:t>
            </a:r>
          </a:p>
          <a:p>
            <a:r>
              <a:rPr lang="en-US" sz="2800">
                <a:latin typeface="Times New Roman" panose="02020603050405020304" pitchFamily="18" charset="0"/>
                <a:cs typeface="Times New Roman" panose="02020603050405020304" pitchFamily="18" charset="0"/>
              </a:rPr>
              <a:t>- Kỹ sư điện từ: thực hiện nhiệm vụ nghiên cứu, thiết kế, chỉ đạo việc xây dựng, vận hành, bảo trì và sửa chữa linh kiện và thiết bị điện tử.</a:t>
            </a:r>
          </a:p>
          <a:p>
            <a:r>
              <a:rPr lang="en-US" sz="2800">
                <a:latin typeface="Times New Roman" panose="02020603050405020304" pitchFamily="18" charset="0"/>
                <a:cs typeface="Times New Roman" panose="02020603050405020304" pitchFamily="18" charset="0"/>
              </a:rPr>
              <a:t>- Kỹ thuật viên kỹ thuật điện: thực hiện nhiệm vụ hỗ trợ kỹ thuật để nghiên cứu, thiết kế, sản xuất, lắp ráp, vận hành, bảo trì và sửa chữa thiết bị điện và hệ thống phân phối điện.</a:t>
            </a:r>
          </a:p>
          <a:p>
            <a:r>
              <a:rPr lang="en-US" sz="2800">
                <a:latin typeface="Times New Roman" panose="02020603050405020304" pitchFamily="18" charset="0"/>
                <a:cs typeface="Times New Roman" panose="02020603050405020304" pitchFamily="18" charset="0"/>
              </a:rPr>
              <a:t>- Thợ điện: trực tiếp lắp đặt, bảo trì, sửa chữa hệ thống điện, đường dây truyển tải điện, máy móc và thiết bị điện.</a:t>
            </a:r>
            <a:endParaRPr lang="en-US" sz="28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092438" y="0"/>
            <a:ext cx="10656732" cy="646232"/>
          </a:xfrm>
          <a:prstGeom prst="rect">
            <a:avLst/>
          </a:prstGeom>
        </p:spPr>
      </p:pic>
    </p:spTree>
    <p:extLst>
      <p:ext uri="{BB962C8B-B14F-4D97-AF65-F5344CB8AC3E}">
        <p14:creationId xmlns:p14="http://schemas.microsoft.com/office/powerpoint/2010/main" val="238679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3235" y="89053"/>
            <a:ext cx="11457709"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1.Người lao động trong lĩnh vực kĩ thuật điện cần đáp ứng những yêu cầu nào để làm việc trong các điều kiện như Hình 12.3? </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63235" y="1143000"/>
            <a:ext cx="11748655" cy="4913853"/>
          </a:xfrm>
          <a:prstGeom prst="rect">
            <a:avLst/>
          </a:prstGeom>
        </p:spPr>
      </p:pic>
      <p:sp>
        <p:nvSpPr>
          <p:cNvPr id="6" name="Rectangle 5"/>
          <p:cNvSpPr/>
          <p:nvPr/>
        </p:nvSpPr>
        <p:spPr>
          <a:xfrm>
            <a:off x="263235" y="6056853"/>
            <a:ext cx="11748655"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Em có phù hợp với ngành nghề thuộc lĩnh vực kĩ thuật điện không? Vì sao?</a:t>
            </a:r>
          </a:p>
        </p:txBody>
      </p:sp>
    </p:spTree>
    <p:extLst>
      <p:ext uri="{BB962C8B-B14F-4D97-AF65-F5344CB8AC3E}">
        <p14:creationId xmlns:p14="http://schemas.microsoft.com/office/powerpoint/2010/main" val="79761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509" y="0"/>
            <a:ext cx="11859491" cy="6524863"/>
          </a:xfrm>
          <a:prstGeom prst="rect">
            <a:avLst/>
          </a:prstGeom>
        </p:spPr>
        <p:txBody>
          <a:bodyPr wrap="square">
            <a:spAutoFit/>
          </a:bodyPr>
          <a:lstStyle/>
          <a:p>
            <a:r>
              <a:rPr lang="en-US" sz="2200" smtClean="0">
                <a:solidFill>
                  <a:srgbClr val="FF0000"/>
                </a:solidFill>
                <a:latin typeface="Times New Roman" panose="02020603050405020304" pitchFamily="18" charset="0"/>
                <a:cs typeface="Times New Roman" panose="02020603050405020304" pitchFamily="18" charset="0"/>
              </a:rPr>
              <a:t>1.</a:t>
            </a:r>
            <a:r>
              <a:rPr lang="vi-VN" sz="2200" smtClean="0">
                <a:solidFill>
                  <a:srgbClr val="FF0000"/>
                </a:solidFill>
                <a:latin typeface="Times New Roman" panose="02020603050405020304" pitchFamily="18" charset="0"/>
                <a:cs typeface="Times New Roman" panose="02020603050405020304" pitchFamily="18" charset="0"/>
              </a:rPr>
              <a:t>Người lao động làm việc trong lĩnh vực kĩ thuật điện cần đáp ứng các yêu cầu về phẩm chất và năng lực sau:</a:t>
            </a:r>
          </a:p>
          <a:p>
            <a:r>
              <a:rPr lang="en-US" sz="2200" smtClean="0">
                <a:solidFill>
                  <a:srgbClr val="FF0000"/>
                </a:solidFill>
                <a:latin typeface="Times New Roman" panose="02020603050405020304" pitchFamily="18" charset="0"/>
                <a:cs typeface="Times New Roman" panose="02020603050405020304" pitchFamily="18" charset="0"/>
              </a:rPr>
              <a:t>*</a:t>
            </a:r>
            <a:r>
              <a:rPr lang="vi-VN" sz="2200" smtClean="0">
                <a:solidFill>
                  <a:srgbClr val="FF0000"/>
                </a:solidFill>
                <a:latin typeface="Times New Roman" panose="02020603050405020304" pitchFamily="18" charset="0"/>
                <a:cs typeface="Times New Roman" panose="02020603050405020304" pitchFamily="18" charset="0"/>
              </a:rPr>
              <a:t>. Phẩm chất</a:t>
            </a:r>
          </a:p>
          <a:p>
            <a:r>
              <a:rPr lang="vi-VN" sz="2200" smtClean="0">
                <a:solidFill>
                  <a:srgbClr val="FF0000"/>
                </a:solidFill>
                <a:latin typeface="Times New Roman" panose="02020603050405020304" pitchFamily="18" charset="0"/>
                <a:cs typeface="Times New Roman" panose="02020603050405020304" pitchFamily="18" charset="0"/>
              </a:rPr>
              <a:t>- Nhanh nhẹn, cẩn thận, tỉ mỉ, kiên trì, tập trung.</a:t>
            </a:r>
          </a:p>
          <a:p>
            <a:r>
              <a:rPr lang="vi-VN" sz="2200" smtClean="0">
                <a:solidFill>
                  <a:srgbClr val="FF0000"/>
                </a:solidFill>
                <a:latin typeface="Times New Roman" panose="02020603050405020304" pitchFamily="18" charset="0"/>
                <a:cs typeface="Times New Roman" panose="02020603050405020304" pitchFamily="18" charset="0"/>
              </a:rPr>
              <a:t>- Trung thực, trách nhiệm, yêu nghề, ham học hỏi, cập nhật kiến thức mới.</a:t>
            </a:r>
          </a:p>
          <a:p>
            <a:r>
              <a:rPr lang="vi-VN" sz="2200" smtClean="0">
                <a:solidFill>
                  <a:srgbClr val="FF0000"/>
                </a:solidFill>
                <a:latin typeface="Times New Roman" panose="02020603050405020304" pitchFamily="18" charset="0"/>
                <a:cs typeface="Times New Roman" panose="02020603050405020304" pitchFamily="18" charset="0"/>
              </a:rPr>
              <a:t>- Có sức khoẻ tốt và không sợ độ cao.</a:t>
            </a:r>
          </a:p>
          <a:p>
            <a:r>
              <a:rPr lang="en-US" sz="2200" smtClean="0">
                <a:solidFill>
                  <a:srgbClr val="FF0000"/>
                </a:solidFill>
                <a:latin typeface="Times New Roman" panose="02020603050405020304" pitchFamily="18" charset="0"/>
                <a:cs typeface="Times New Roman" panose="02020603050405020304" pitchFamily="18" charset="0"/>
              </a:rPr>
              <a:t>*</a:t>
            </a:r>
            <a:r>
              <a:rPr lang="vi-VN" sz="2200" smtClean="0">
                <a:solidFill>
                  <a:srgbClr val="FF0000"/>
                </a:solidFill>
                <a:latin typeface="Times New Roman" panose="02020603050405020304" pitchFamily="18" charset="0"/>
                <a:cs typeface="Times New Roman" panose="02020603050405020304" pitchFamily="18" charset="0"/>
              </a:rPr>
              <a:t>. Năng lực</a:t>
            </a:r>
          </a:p>
          <a:p>
            <a:r>
              <a:rPr lang="vi-VN" sz="2200" smtClean="0">
                <a:solidFill>
                  <a:srgbClr val="FF0000"/>
                </a:solidFill>
                <a:latin typeface="Times New Roman" panose="02020603050405020304" pitchFamily="18" charset="0"/>
                <a:cs typeface="Times New Roman" panose="02020603050405020304" pitchFamily="18" charset="0"/>
              </a:rPr>
              <a:t>- Có chuyên môn phù hợp với nhiệm vụ, điều kiện làm việc theo vị trí việc làm.</a:t>
            </a:r>
          </a:p>
          <a:p>
            <a:r>
              <a:rPr lang="vi-VN" sz="2200" smtClean="0">
                <a:solidFill>
                  <a:srgbClr val="FF0000"/>
                </a:solidFill>
                <a:latin typeface="Times New Roman" panose="02020603050405020304" pitchFamily="18" charset="0"/>
                <a:cs typeface="Times New Roman" panose="02020603050405020304" pitchFamily="18" charset="0"/>
              </a:rPr>
              <a:t>- Có kĩ năng làm việc nhóm, thích nghi tốt với môi trường và điều kiện làm việc.</a:t>
            </a:r>
          </a:p>
          <a:p>
            <a:r>
              <a:rPr lang="vi-VN" sz="2200" smtClean="0">
                <a:solidFill>
                  <a:srgbClr val="FF0000"/>
                </a:solidFill>
                <a:latin typeface="Times New Roman" panose="02020603050405020304" pitchFamily="18" charset="0"/>
                <a:cs typeface="Times New Roman" panose="02020603050405020304" pitchFamily="18" charset="0"/>
              </a:rPr>
              <a:t>Ngoài các năng lực chung như trên, mỗi ngành nghề trong lĩnh vực kỹ thuật điện có những yêu cầu riêng:</a:t>
            </a:r>
          </a:p>
          <a:p>
            <a:r>
              <a:rPr lang="vi-VN" sz="2200" smtClean="0">
                <a:solidFill>
                  <a:srgbClr val="FF0000"/>
                </a:solidFill>
                <a:latin typeface="Times New Roman" panose="02020603050405020304" pitchFamily="18" charset="0"/>
                <a:cs typeface="Times New Roman" panose="02020603050405020304" pitchFamily="18" charset="0"/>
              </a:rPr>
              <a:t>- Đối với kĩ sư điện, kĩ sư điện tử: Có tư duy sáng tạo, kĩ năng quản lí, giám sát để thiết kế, tố chức vận hành, bảo trì, sửa chữa hệ thống, thiết bị điện và điện tử.</a:t>
            </a:r>
          </a:p>
          <a:p>
            <a:r>
              <a:rPr lang="vi-VN" sz="2200" smtClean="0">
                <a:solidFill>
                  <a:srgbClr val="FF0000"/>
                </a:solidFill>
                <a:latin typeface="Times New Roman" panose="02020603050405020304" pitchFamily="18" charset="0"/>
                <a:cs typeface="Times New Roman" panose="02020603050405020304" pitchFamily="18" charset="0"/>
              </a:rPr>
              <a:t>- Đối với kĩ thuật viên kĩ thuật điện: Có kĩ năng quản lí, giám sát để hỗ trợ kĩ thuật cho việc lắp ráp, vận hành, bảo trì, sửa chữa thiết bị và hệ thống phân phối điện.</a:t>
            </a:r>
          </a:p>
          <a:p>
            <a:r>
              <a:rPr lang="vi-VN" sz="2200" smtClean="0">
                <a:solidFill>
                  <a:srgbClr val="FF0000"/>
                </a:solidFill>
                <a:latin typeface="Times New Roman" panose="02020603050405020304" pitchFamily="18" charset="0"/>
                <a:cs typeface="Times New Roman" panose="02020603050405020304" pitchFamily="18" charset="0"/>
              </a:rPr>
              <a:t>- Đối với thợ điện: Nắm vững kiến thức an toàn lao động, sử dụng thành thạo các dụng cụ, thiết bị điện để thực hiện công việc yêu cầu độ chính </a:t>
            </a:r>
            <a:r>
              <a:rPr lang="az-Cyrl-AZ" sz="2200" smtClean="0">
                <a:solidFill>
                  <a:srgbClr val="FF0000"/>
                </a:solidFill>
                <a:latin typeface="Times New Roman" panose="02020603050405020304" pitchFamily="18" charset="0"/>
                <a:cs typeface="Times New Roman" panose="02020603050405020304" pitchFamily="18" charset="0"/>
              </a:rPr>
              <a:t>х</a:t>
            </a:r>
            <a:r>
              <a:rPr lang="vi-VN" sz="2200" smtClean="0">
                <a:solidFill>
                  <a:srgbClr val="FF0000"/>
                </a:solidFill>
                <a:latin typeface="Times New Roman" panose="02020603050405020304" pitchFamily="18" charset="0"/>
                <a:cs typeface="Times New Roman" panose="02020603050405020304" pitchFamily="18" charset="0"/>
              </a:rPr>
              <a:t>á</a:t>
            </a:r>
            <a:r>
              <a:rPr lang="az-Cyrl-AZ" sz="2200" smtClean="0">
                <a:solidFill>
                  <a:srgbClr val="FF0000"/>
                </a:solidFill>
                <a:latin typeface="Times New Roman" panose="02020603050405020304" pitchFamily="18" charset="0"/>
                <a:cs typeface="Times New Roman" panose="02020603050405020304" pitchFamily="18" charset="0"/>
              </a:rPr>
              <a:t>с са</a:t>
            </a:r>
            <a:r>
              <a:rPr lang="vi-VN" sz="2200" smtClean="0">
                <a:solidFill>
                  <a:srgbClr val="FF0000"/>
                </a:solidFill>
                <a:latin typeface="Times New Roman" panose="02020603050405020304" pitchFamily="18" charset="0"/>
                <a:cs typeface="Times New Roman" panose="02020603050405020304" pitchFamily="18" charset="0"/>
              </a:rPr>
              <a:t>o.</a:t>
            </a:r>
          </a:p>
          <a:p>
            <a:r>
              <a:rPr lang="vi-VN" sz="2200" smtClean="0">
                <a:solidFill>
                  <a:srgbClr val="FF0000"/>
                </a:solidFill>
                <a:latin typeface="Times New Roman" panose="02020603050405020304" pitchFamily="18" charset="0"/>
                <a:cs typeface="Times New Roman" panose="02020603050405020304" pitchFamily="18" charset="0"/>
              </a:rPr>
              <a:t> 2. HS căn cứ vào các yêu cầu về phẩm chất và năng lực của người lao động làm việc trong lĩnh vực kĩ thuật điện để trả lời. </a:t>
            </a:r>
            <a:endParaRPr lang="en-US" sz="22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259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6001643"/>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Yêu cầu của các ngành nghề trong lĩnh vực kỹ thuật điện</a:t>
            </a:r>
          </a:p>
          <a:p>
            <a:r>
              <a:rPr lang="en-US" sz="2400" b="1">
                <a:latin typeface="Times New Roman" panose="02020603050405020304" pitchFamily="18" charset="0"/>
                <a:cs typeface="Times New Roman" panose="02020603050405020304" pitchFamily="18" charset="0"/>
              </a:rPr>
              <a:t>2.1. Phẩm chất</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Nhanh nhẹn, cẩn thận, tỉ mỉ, kiên trì, tập trung.</a:t>
            </a:r>
          </a:p>
          <a:p>
            <a:r>
              <a:rPr lang="en-US" sz="2400">
                <a:latin typeface="Times New Roman" panose="02020603050405020304" pitchFamily="18" charset="0"/>
                <a:cs typeface="Times New Roman" panose="02020603050405020304" pitchFamily="18" charset="0"/>
              </a:rPr>
              <a:t>- Trung thực, trách nhiệm, yêu nghề, ham học hỏi, cập nhật kiến thức mới.</a:t>
            </a:r>
          </a:p>
          <a:p>
            <a:r>
              <a:rPr lang="en-US" sz="2400">
                <a:latin typeface="Times New Roman" panose="02020603050405020304" pitchFamily="18" charset="0"/>
                <a:cs typeface="Times New Roman" panose="02020603050405020304" pitchFamily="18" charset="0"/>
              </a:rPr>
              <a:t>- Có sức khoẻ tốt và không sợ độ cao.</a:t>
            </a:r>
          </a:p>
          <a:p>
            <a:r>
              <a:rPr lang="en-US" sz="2400" b="1">
                <a:latin typeface="Times New Roman" panose="02020603050405020304" pitchFamily="18" charset="0"/>
                <a:cs typeface="Times New Roman" panose="02020603050405020304" pitchFamily="18" charset="0"/>
              </a:rPr>
              <a:t>2.2. Năng lực</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Có chuyên môn phù hợp với nhiệm vụ, điều kiện làm việc theo vị trí việc làm.</a:t>
            </a:r>
          </a:p>
          <a:p>
            <a:r>
              <a:rPr lang="en-US" sz="2400">
                <a:latin typeface="Times New Roman" panose="02020603050405020304" pitchFamily="18" charset="0"/>
                <a:cs typeface="Times New Roman" panose="02020603050405020304" pitchFamily="18" charset="0"/>
              </a:rPr>
              <a:t>- Có kĩ năng làm việc nhóm, thích nghi tốt với môi trường và điều kiện làm việc.</a:t>
            </a:r>
          </a:p>
          <a:p>
            <a:r>
              <a:rPr lang="en-US" sz="2400">
                <a:latin typeface="Times New Roman" panose="02020603050405020304" pitchFamily="18" charset="0"/>
                <a:cs typeface="Times New Roman" panose="02020603050405020304" pitchFamily="18" charset="0"/>
              </a:rPr>
              <a:t>Ngoài các năng lực chung như trên, mỗi ngành nghề trong lĩnh vực kỹ thuật điện có những yêu cầu riêng:</a:t>
            </a:r>
          </a:p>
          <a:p>
            <a:r>
              <a:rPr lang="en-US" sz="2400">
                <a:latin typeface="Times New Roman" panose="02020603050405020304" pitchFamily="18" charset="0"/>
                <a:cs typeface="Times New Roman" panose="02020603050405020304" pitchFamily="18" charset="0"/>
              </a:rPr>
              <a:t>- Đối với kĩ sư điện, kĩ sư điện tử: Có tư duy sáng tạo, kĩ năng quản lí, giám sát để thiết kế, tố chức vận hành, bảo trì, sửa chữa hệ thống, thiết bị điện và điện tử.</a:t>
            </a:r>
          </a:p>
          <a:p>
            <a:r>
              <a:rPr lang="en-US" sz="2400">
                <a:latin typeface="Times New Roman" panose="02020603050405020304" pitchFamily="18" charset="0"/>
                <a:cs typeface="Times New Roman" panose="02020603050405020304" pitchFamily="18" charset="0"/>
              </a:rPr>
              <a:t>- Đối với kĩ thuật viên kĩ thuật điện: Có kĩ năng quản lí, giám sát để hỗ trợ kĩ thuật cho việc lắp ráp, vận hành, bảo trì, sửa chữa thiết bị và hệ thống phân phối điện.</a:t>
            </a:r>
          </a:p>
          <a:p>
            <a:r>
              <a:rPr lang="en-US" sz="2400">
                <a:latin typeface="Times New Roman" panose="02020603050405020304" pitchFamily="18" charset="0"/>
                <a:cs typeface="Times New Roman" panose="02020603050405020304" pitchFamily="18" charset="0"/>
              </a:rPr>
              <a:t>- Đối với thợ điện: Nắm vững kiến thức an toàn lao động, sử dụng thành thạo các dụng cụ, thiết bị điện để thực hiện công việc yêu cầu độ chính хáс саo.</a:t>
            </a:r>
            <a:endParaRPr lang="en-US" sz="24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092438" y="0"/>
            <a:ext cx="10656732" cy="646232"/>
          </a:xfrm>
          <a:prstGeom prst="rect">
            <a:avLst/>
          </a:prstGeom>
        </p:spPr>
      </p:pic>
    </p:spTree>
    <p:extLst>
      <p:ext uri="{BB962C8B-B14F-4D97-AF65-F5344CB8AC3E}">
        <p14:creationId xmlns:p14="http://schemas.microsoft.com/office/powerpoint/2010/main" val="383943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1066</TotalTime>
  <Words>1935</Words>
  <Application>Microsoft Office PowerPoint</Application>
  <PresentationFormat>Widescreen</PresentationFormat>
  <Paragraphs>100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125</cp:revision>
  <dcterms:created xsi:type="dcterms:W3CDTF">2023-06-21T22:05:51Z</dcterms:created>
  <dcterms:modified xsi:type="dcterms:W3CDTF">2023-06-26T22:44:59Z</dcterms:modified>
</cp:coreProperties>
</file>