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 id="2147483685" r:id="rId3"/>
    <p:sldMasterId id="2147483697" r:id="rId4"/>
    <p:sldMasterId id="2147483721" r:id="rId5"/>
    <p:sldMasterId id="2147483733" r:id="rId6"/>
    <p:sldMasterId id="2147483757" r:id="rId7"/>
    <p:sldMasterId id="2147483770" r:id="rId8"/>
  </p:sldMasterIdLst>
  <p:notesMasterIdLst>
    <p:notesMasterId r:id="rId38"/>
  </p:notesMasterIdLst>
  <p:sldIdLst>
    <p:sldId id="331" r:id="rId9"/>
    <p:sldId id="356" r:id="rId10"/>
    <p:sldId id="353" r:id="rId11"/>
    <p:sldId id="354" r:id="rId12"/>
    <p:sldId id="332" r:id="rId13"/>
    <p:sldId id="351" r:id="rId14"/>
    <p:sldId id="333" r:id="rId15"/>
    <p:sldId id="342" r:id="rId16"/>
    <p:sldId id="337" r:id="rId17"/>
    <p:sldId id="357" r:id="rId18"/>
    <p:sldId id="341" r:id="rId19"/>
    <p:sldId id="335" r:id="rId20"/>
    <p:sldId id="355" r:id="rId21"/>
    <p:sldId id="345" r:id="rId22"/>
    <p:sldId id="346" r:id="rId23"/>
    <p:sldId id="352" r:id="rId24"/>
    <p:sldId id="349" r:id="rId25"/>
    <p:sldId id="348" r:id="rId26"/>
    <p:sldId id="350" r:id="rId27"/>
    <p:sldId id="321" r:id="rId28"/>
    <p:sldId id="303" r:id="rId29"/>
    <p:sldId id="310" r:id="rId30"/>
    <p:sldId id="304" r:id="rId31"/>
    <p:sldId id="306" r:id="rId32"/>
    <p:sldId id="307" r:id="rId33"/>
    <p:sldId id="325" r:id="rId34"/>
    <p:sldId id="358" r:id="rId35"/>
    <p:sldId id="347" r:id="rId36"/>
    <p:sldId id="327" r:id="rId37"/>
  </p:sldIdLst>
  <p:sldSz cx="18288000" cy="10287000"/>
  <p:notesSz cx="6858000" cy="9144000"/>
  <p:embeddedFontLst>
    <p:embeddedFont>
      <p:font typeface="宋体" panose="02010600030101010101" pitchFamily="2" charset="-122"/>
      <p:regular r:id="rId39"/>
    </p:embeddedFont>
    <p:embeddedFont>
      <p:font typeface="#9Slide03 Arima Madurai Black" panose="020B0604020202020204" charset="0"/>
      <p:bold r:id="rId40"/>
    </p:embeddedFont>
    <p:embeddedFont>
      <p:font typeface="Calibri Light" panose="020F0302020204030204" pitchFamily="34" charset="0"/>
      <p:regular r:id="rId41"/>
      <p:italic r:id="rId42"/>
    </p:embeddedFont>
    <p:embeddedFont>
      <p:font typeface="Tiffany" panose="02020500000000000000" charset="0"/>
      <p:regular r:id="rId43"/>
    </p:embeddedFont>
    <p:embeddedFont>
      <p:font typeface="#9Slide03 AmpleSoft Bold" panose="020B0604020202020204" charset="0"/>
      <p:regular r:id="rId44"/>
    </p:embeddedFont>
    <p:embeddedFont>
      <p:font typeface="Calibri" panose="020F0502020204030204" pitchFamily="34" charset="0"/>
      <p:regular r:id="rId45"/>
      <p:bold r:id="rId46"/>
      <p:italic r:id="rId47"/>
      <p:boldItalic r:id="rId48"/>
    </p:embeddedFont>
    <p:embeddedFont>
      <p:font typeface="Cambria Math" panose="02040503050406030204" pitchFamily="18" charset="0"/>
      <p:regular r:id="rId49"/>
    </p:embeddedFont>
    <p:embeddedFont>
      <p:font typeface="Cambria" panose="02040503050406030204" pitchFamily="18"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en Trang" initials="HT" lastIdx="1" clrIdx="0">
    <p:extLst>
      <p:ext uri="{19B8F6BF-5375-455C-9EA6-DF929625EA0E}">
        <p15:presenceInfo xmlns:p15="http://schemas.microsoft.com/office/powerpoint/2012/main" userId="S::nguyenthihuyentrang@thcslythuongkiet-hanoi.edu.vn::6e578b79-0788-4426-b956-791dc3abbd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22" autoAdjust="0"/>
  </p:normalViewPr>
  <p:slideViewPr>
    <p:cSldViewPr>
      <p:cViewPr varScale="1">
        <p:scale>
          <a:sx n="45" d="100"/>
          <a:sy n="45" d="100"/>
        </p:scale>
        <p:origin x="64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1.fntdata"/><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font" Target="fonts/font13.fntdata"/><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2.xml"/><Relationship Id="rId41" Type="http://schemas.openxmlformats.org/officeDocument/2006/relationships/font" Target="fonts/font3.fntdata"/><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11.fntdata"/><Relationship Id="rId5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font" Target="fonts/font6.fntdata"/><Relationship Id="rId5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3A374-096E-42C1-95E7-1368F2CB6EA7}"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D1110-BC1F-45D5-A308-7658DFF3EA4E}" type="slidenum">
              <a:rPr lang="en-US" smtClean="0"/>
              <a:t>‹#›</a:t>
            </a:fld>
            <a:endParaRPr lang="en-US"/>
          </a:p>
        </p:txBody>
      </p:sp>
    </p:spTree>
    <p:extLst>
      <p:ext uri="{BB962C8B-B14F-4D97-AF65-F5344CB8AC3E}">
        <p14:creationId xmlns:p14="http://schemas.microsoft.com/office/powerpoint/2010/main" val="3295087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5"/>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2025/4/8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667256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2025/4/8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070346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0" y="547688"/>
            <a:ext cx="3943350" cy="871775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257300" y="547688"/>
            <a:ext cx="11601450" cy="871775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2025/4/8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1506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558224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44070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503384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154385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50508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880999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666399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626523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2025/4/8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413287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606423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93848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238022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026941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172516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939527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81768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62116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269067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492576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2025/4/8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177688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004711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047330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968390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658723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909004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007098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2303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1551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866146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103798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t>2025/4/8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114048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369393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160982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142530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618393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402068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534136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540060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809727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308346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432197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8"/>
            <a:ext cx="15773400" cy="1988345"/>
          </a:xfrm>
        </p:spPr>
        <p:txBody>
          <a:bodyPr/>
          <a:lstStyle/>
          <a:p>
            <a:r>
              <a:rPr lang="zh-CN" altLang="en-US"/>
              <a:t>单击此处编辑母版标题样式</a:t>
            </a:r>
          </a:p>
        </p:txBody>
      </p:sp>
      <p:sp>
        <p:nvSpPr>
          <p:cNvPr id="3" name="文本占位符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p:cNvSpPr>
            <a:spLocks noGrp="1"/>
          </p:cNvSpPr>
          <p:nvPr>
            <p:ph sz="half" idx="2"/>
          </p:nvPr>
        </p:nvSpPr>
        <p:spPr>
          <a:xfrm>
            <a:off x="1259683" y="3757613"/>
            <a:ext cx="7736681" cy="55268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p:cNvSpPr>
            <a:spLocks noGrp="1"/>
          </p:cNvSpPr>
          <p:nvPr>
            <p:ph sz="quarter" idx="4"/>
          </p:nvPr>
        </p:nvSpPr>
        <p:spPr>
          <a:xfrm>
            <a:off x="9258300" y="3757613"/>
            <a:ext cx="7774782" cy="55268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t>2025/4/8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712136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43773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840638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692262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132147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268972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913940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97340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707870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60604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737655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t>2025/4/8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1676691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59751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935564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645236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196346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112256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610877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686044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5"/>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2025/4/8</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76069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2025/4/8</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1405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2025/4/8</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12028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t>2025/4/8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515620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2025/4/8</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05493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8"/>
            <a:ext cx="15773400" cy="1988345"/>
          </a:xfrm>
        </p:spPr>
        <p:txBody>
          <a:bodyPr/>
          <a:lstStyle/>
          <a:p>
            <a:r>
              <a:rPr lang="zh-CN" altLang="en-US"/>
              <a:t>单击此处编辑母版标题样式</a:t>
            </a:r>
          </a:p>
        </p:txBody>
      </p:sp>
      <p:sp>
        <p:nvSpPr>
          <p:cNvPr id="3" name="文本占位符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p:cNvSpPr>
            <a:spLocks noGrp="1"/>
          </p:cNvSpPr>
          <p:nvPr>
            <p:ph sz="half" idx="2"/>
          </p:nvPr>
        </p:nvSpPr>
        <p:spPr>
          <a:xfrm>
            <a:off x="1259683" y="3757613"/>
            <a:ext cx="7736681" cy="55268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p:cNvSpPr>
            <a:spLocks noGrp="1"/>
          </p:cNvSpPr>
          <p:nvPr>
            <p:ph sz="quarter" idx="4"/>
          </p:nvPr>
        </p:nvSpPr>
        <p:spPr>
          <a:xfrm>
            <a:off x="9258300" y="3757613"/>
            <a:ext cx="7774782" cy="55268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2025/4/8</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54870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2025/4/8</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7661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2025/4/8</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4657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p>
        </p:txBody>
      </p:sp>
      <p:sp>
        <p:nvSpPr>
          <p:cNvPr id="3" name="内容占位符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2025/4/8</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31269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2025/4/8</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82892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2025/4/8</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46884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0" y="547688"/>
            <a:ext cx="3943350" cy="871775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257300" y="547688"/>
            <a:ext cx="11601450" cy="871775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2025/4/8</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32500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8288000" cy="10287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09350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031874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p>
        </p:txBody>
      </p:sp>
      <p:sp>
        <p:nvSpPr>
          <p:cNvPr id="3" name="内容占位符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t>2025/4/8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119527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871507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10513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927194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859850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72938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55120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423885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4753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50335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15475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t>2025/4/8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062331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355C5F4-8241-4297-A607-2414451469E3}" type="datetimeFigureOut">
              <a:rPr lang="zh-CN" altLang="en-US" smtClean="0"/>
              <a:t>2025/4/8</a:t>
            </a:fld>
            <a:endParaRPr lang="zh-CN" altLang="en-US"/>
          </a:p>
        </p:txBody>
      </p:sp>
      <p:sp>
        <p:nvSpPr>
          <p:cNvPr id="5" name="页脚占位符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062115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5922469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4454112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87053652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03307160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50188630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2025/4/8</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8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1257914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73082956-1D6D-47DF-9ACB-17C5E0A71C61}" type="datetimeFigureOut">
              <a:rPr lang="en-US" smtClean="0">
                <a:solidFill>
                  <a:prstClr val="black">
                    <a:tint val="75000"/>
                  </a:prstClr>
                </a:solidFill>
              </a:rPr>
              <a:pPr defTabSz="1371600"/>
              <a:t>4/8/2025</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D0DF6254-2992-4CC1-98DE-6008967544C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20676912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0.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43400" y="2171700"/>
            <a:ext cx="10172700" cy="1477328"/>
          </a:xfrm>
          <a:prstGeom prst="rect">
            <a:avLst/>
          </a:prstGeom>
        </p:spPr>
        <p:txBody>
          <a:bodyPr wrap="square">
            <a:spAutoFit/>
          </a:bodyPr>
          <a:lstStyle/>
          <a:p>
            <a:pPr defTabSz="1371600">
              <a:defRPr/>
            </a:pPr>
            <a:r>
              <a:rPr lang="vi-VN" sz="9000" b="1" kern="10" dirty="0">
                <a:ln w="19050">
                  <a:solidFill>
                    <a:srgbClr val="A50021"/>
                  </a:solidFill>
                  <a:round/>
                  <a:headEnd/>
                  <a:tailEnd/>
                </a:ln>
                <a:solidFill>
                  <a:srgbClr val="FF0000"/>
                </a:solidFill>
                <a:latin typeface="Times New Roman" pitchFamily="18" charset="0"/>
                <a:cs typeface="Times New Roman" pitchFamily="18" charset="0"/>
              </a:rPr>
              <a:t>MÔN: KHTN 8</a:t>
            </a:r>
            <a:endParaRPr lang="en-US" sz="9000" b="1" kern="10" dirty="0">
              <a:ln w="19050">
                <a:solidFill>
                  <a:srgbClr val="A50021"/>
                </a:solidFill>
                <a:round/>
                <a:headEnd/>
                <a:tailEnd/>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99446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571500"/>
            <a:ext cx="14097000" cy="34778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0" cap="none" spc="0" normalizeH="0" baseline="0" noProof="0" dirty="0" smtClean="0">
                <a:ln>
                  <a:noFill/>
                </a:ln>
                <a:solidFill>
                  <a:srgbClr val="000000"/>
                </a:solidFill>
                <a:effectLst/>
                <a:uLnTx/>
                <a:uFillTx/>
                <a:latin typeface="Roboto"/>
                <a:ea typeface="+mn-ea"/>
                <a:cs typeface="+mn-cs"/>
              </a:rPr>
              <a:t/>
            </a:r>
            <a:br>
              <a:rPr kumimoji="0" lang="vi-VN" sz="4400" b="0" i="0" u="none" strike="noStrike" kern="0" cap="none" spc="0" normalizeH="0" baseline="0" noProof="0" dirty="0" smtClean="0">
                <a:ln>
                  <a:noFill/>
                </a:ln>
                <a:solidFill>
                  <a:srgbClr val="000000"/>
                </a:solidFill>
                <a:effectLst/>
                <a:uLnTx/>
                <a:uFillTx/>
                <a:latin typeface="Roboto"/>
                <a:ea typeface="+mn-ea"/>
                <a:cs typeface="+mn-cs"/>
              </a:rPr>
            </a:br>
            <a:r>
              <a:rPr kumimoji="0" lang="en-US" sz="4400" b="0" i="0" u="none" strike="noStrike" kern="0" cap="none" spc="0" normalizeH="0" baseline="0" noProof="0" dirty="0" err="1" smtClean="0">
                <a:ln>
                  <a:noFill/>
                </a:ln>
                <a:solidFill>
                  <a:srgbClr val="000000"/>
                </a:solidFill>
                <a:effectLst/>
                <a:uLnTx/>
                <a:uFillTx/>
                <a:latin typeface="Roboto"/>
                <a:ea typeface="+mn-ea"/>
                <a:cs typeface="+mn-cs"/>
              </a:rPr>
              <a:t>Một</a:t>
            </a:r>
            <a:r>
              <a:rPr kumimoji="0" lang="en-US" sz="4400" b="0" i="0" u="none" strike="noStrike" kern="0" cap="none" spc="0" normalizeH="0" baseline="0" noProof="0" dirty="0" smtClean="0">
                <a:ln>
                  <a:noFill/>
                </a:ln>
                <a:solidFill>
                  <a:srgbClr val="000000"/>
                </a:solidFill>
                <a:effectLst/>
                <a:uLnTx/>
                <a:uFillTx/>
                <a:latin typeface="Roboto"/>
                <a:ea typeface="+mn-ea"/>
                <a:cs typeface="+mn-cs"/>
              </a:rPr>
              <a:t> </a:t>
            </a:r>
            <a:r>
              <a:rPr kumimoji="0" lang="en-US" sz="4400" b="0" i="0" u="none" strike="noStrike" kern="0" cap="none" spc="0" normalizeH="0" baseline="0" noProof="0" dirty="0" err="1" smtClean="0">
                <a:ln>
                  <a:noFill/>
                </a:ln>
                <a:solidFill>
                  <a:srgbClr val="000000"/>
                </a:solidFill>
                <a:effectLst/>
                <a:uLnTx/>
                <a:uFillTx/>
                <a:latin typeface="Roboto"/>
                <a:ea typeface="+mn-ea"/>
                <a:cs typeface="+mn-cs"/>
              </a:rPr>
              <a:t>số</a:t>
            </a:r>
            <a:r>
              <a:rPr kumimoji="0" lang="en-US" sz="4400" b="0" i="0" u="none" strike="noStrike" kern="0" cap="none" spc="0" normalizeH="0" baseline="0" noProof="0" dirty="0" smtClean="0">
                <a:ln>
                  <a:noFill/>
                </a:ln>
                <a:solidFill>
                  <a:srgbClr val="000000"/>
                </a:solidFill>
                <a:effectLst/>
                <a:uLnTx/>
                <a:uFillTx/>
                <a:latin typeface="Roboto"/>
                <a:ea typeface="+mn-ea"/>
                <a:cs typeface="+mn-cs"/>
              </a:rPr>
              <a:t> </a:t>
            </a:r>
            <a:r>
              <a:rPr kumimoji="0" lang="en-US" sz="4400" b="0" i="0" u="none" strike="noStrike" kern="0" cap="none" spc="0" normalizeH="0" baseline="0" noProof="0" dirty="0" err="1" smtClean="0">
                <a:ln>
                  <a:noFill/>
                </a:ln>
                <a:solidFill>
                  <a:srgbClr val="000000"/>
                </a:solidFill>
                <a:effectLst/>
                <a:uLnTx/>
                <a:uFillTx/>
                <a:latin typeface="Roboto"/>
                <a:ea typeface="+mn-ea"/>
                <a:cs typeface="+mn-cs"/>
              </a:rPr>
              <a:t>vật</a:t>
            </a:r>
            <a:r>
              <a:rPr kumimoji="0" lang="en-US" sz="4400" b="0" i="0" u="none" strike="noStrike" kern="0" cap="none" spc="0" normalizeH="0" baseline="0" noProof="0" dirty="0" smtClean="0">
                <a:ln>
                  <a:noFill/>
                </a:ln>
                <a:solidFill>
                  <a:srgbClr val="000000"/>
                </a:solidFill>
                <a:effectLst/>
                <a:uLnTx/>
                <a:uFillTx/>
                <a:latin typeface="Roboto"/>
                <a:ea typeface="+mn-ea"/>
                <a:cs typeface="+mn-cs"/>
              </a:rPr>
              <a:t> </a:t>
            </a:r>
            <a:r>
              <a:rPr kumimoji="0" lang="en-US" sz="4400" b="0" i="0" u="none" strike="noStrike" kern="0" cap="none" spc="0" normalizeH="0" baseline="0" noProof="0" dirty="0" err="1" smtClean="0">
                <a:ln>
                  <a:noFill/>
                </a:ln>
                <a:solidFill>
                  <a:srgbClr val="000000"/>
                </a:solidFill>
                <a:effectLst/>
                <a:uLnTx/>
                <a:uFillTx/>
                <a:latin typeface="Roboto"/>
                <a:ea typeface="+mn-ea"/>
                <a:cs typeface="+mn-cs"/>
              </a:rPr>
              <a:t>rất</a:t>
            </a:r>
            <a:r>
              <a:rPr kumimoji="0" lang="en-US" sz="4400" b="0" i="0" u="none" strike="noStrike" kern="0" cap="none" spc="0" normalizeH="0" baseline="0" noProof="0" dirty="0" smtClean="0">
                <a:ln>
                  <a:noFill/>
                </a:ln>
                <a:solidFill>
                  <a:srgbClr val="000000"/>
                </a:solidFill>
                <a:effectLst/>
                <a:uLnTx/>
                <a:uFillTx/>
                <a:latin typeface="Roboto"/>
                <a:ea typeface="+mn-ea"/>
                <a:cs typeface="+mn-cs"/>
              </a:rPr>
              <a:t> </a:t>
            </a:r>
            <a:r>
              <a:rPr kumimoji="0" lang="en-US" sz="4400" b="0" i="0" u="none" strike="noStrike" kern="0" cap="none" spc="0" normalizeH="0" baseline="0" noProof="0" dirty="0" err="1" smtClean="0">
                <a:ln>
                  <a:noFill/>
                </a:ln>
                <a:solidFill>
                  <a:srgbClr val="000000"/>
                </a:solidFill>
                <a:effectLst/>
                <a:uLnTx/>
                <a:uFillTx/>
                <a:latin typeface="Roboto"/>
                <a:ea typeface="+mn-ea"/>
                <a:cs typeface="+mn-cs"/>
              </a:rPr>
              <a:t>lớn</a:t>
            </a:r>
            <a:r>
              <a:rPr kumimoji="0" lang="en-US" sz="4400" b="0" i="0" u="none" strike="noStrike" kern="0" cap="none" spc="0" normalizeH="0" baseline="0" noProof="0" dirty="0" smtClean="0">
                <a:ln>
                  <a:noFill/>
                </a:ln>
                <a:solidFill>
                  <a:srgbClr val="000000"/>
                </a:solidFill>
                <a:effectLst/>
                <a:uLnTx/>
                <a:uFillTx/>
                <a:latin typeface="Roboto"/>
                <a:ea typeface="+mn-ea"/>
                <a:cs typeface="+mn-cs"/>
              </a:rPr>
              <a:t> t</a:t>
            </a:r>
            <a:r>
              <a:rPr kumimoji="0" lang="vi-VN" sz="4400" b="0" i="0" u="none" strike="noStrike" kern="0" cap="none" spc="0" normalizeH="0" baseline="0" noProof="0" dirty="0" smtClean="0">
                <a:ln>
                  <a:noFill/>
                </a:ln>
                <a:solidFill>
                  <a:srgbClr val="000000"/>
                </a:solidFill>
                <a:effectLst/>
                <a:uLnTx/>
                <a:uFillTx/>
                <a:latin typeface="Roboto"/>
                <a:ea typeface="+mn-ea"/>
                <a:cs typeface="+mn-cs"/>
              </a:rPr>
              <a:t>a có thể tính được khối lượng của một vật qua kích thước của nó mà không cần dùng cân dựa vào công thức: </a:t>
            </a:r>
            <a:endParaRPr kumimoji="0" lang="en-US" sz="4400" b="0" i="0" u="none" strike="noStrike" kern="0" cap="none" spc="0" normalizeH="0" baseline="0" noProof="0" dirty="0" smtClean="0">
              <a:ln>
                <a:noFill/>
              </a:ln>
              <a:solidFill>
                <a:srgbClr val="000000"/>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Roboto"/>
                <a:ea typeface="+mn-ea"/>
                <a:cs typeface="+mn-cs"/>
              </a:rPr>
              <a:t> </a:t>
            </a:r>
            <a:r>
              <a:rPr kumimoji="0" lang="en-US" sz="4400" b="0" i="0" u="none" strike="noStrike" kern="0" cap="none" spc="0" normalizeH="0" baseline="0" noProof="0" dirty="0" smtClean="0">
                <a:ln>
                  <a:noFill/>
                </a:ln>
                <a:solidFill>
                  <a:srgbClr val="000000"/>
                </a:solidFill>
                <a:effectLst/>
                <a:uLnTx/>
                <a:uFillTx/>
                <a:latin typeface="Roboto"/>
                <a:ea typeface="+mn-ea"/>
                <a:cs typeface="+mn-cs"/>
              </a:rPr>
              <a:t>        </a:t>
            </a:r>
            <a:endParaRPr kumimoji="0" lang="en-US" sz="1800" b="0" i="0" u="none" strike="noStrike" kern="0" cap="none" spc="0" normalizeH="0" baseline="0" noProof="0" dirty="0" smtClean="0">
              <a:ln>
                <a:noFill/>
              </a:ln>
              <a:solidFill>
                <a:srgbClr val="C00000"/>
              </a:solidFill>
              <a:effectLst/>
              <a:uLnTx/>
              <a:uFillTx/>
              <a:latin typeface="Calibri"/>
              <a:ea typeface="+mn-ea"/>
              <a:cs typeface="+mn-cs"/>
            </a:endParaRPr>
          </a:p>
        </p:txBody>
      </p:sp>
      <p:sp>
        <p:nvSpPr>
          <p:cNvPr id="3" name="Rectangle 2"/>
          <p:cNvSpPr/>
          <p:nvPr/>
        </p:nvSpPr>
        <p:spPr>
          <a:xfrm>
            <a:off x="3657600" y="4533900"/>
            <a:ext cx="11201400" cy="158504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0" cap="none" spc="0" normalizeH="0" baseline="0" noProof="0" dirty="0">
                <a:ln>
                  <a:noFill/>
                </a:ln>
                <a:solidFill>
                  <a:srgbClr val="C00000"/>
                </a:solidFill>
                <a:effectLst/>
                <a:uLnTx/>
                <a:uFillTx/>
                <a:latin typeface="Roboto"/>
                <a:ea typeface="+mn-ea"/>
                <a:cs typeface="+mn-cs"/>
              </a:rPr>
              <a:t>Khối lượng = khối lượng riêng x thể tích</a:t>
            </a:r>
            <a:r>
              <a:rPr kumimoji="0" lang="vi-VN" sz="4400" b="0" i="0" u="none" strike="noStrike" kern="0" cap="none" spc="0" normalizeH="0" baseline="0" noProof="0" dirty="0" smtClean="0">
                <a:ln>
                  <a:noFill/>
                </a:ln>
                <a:solidFill>
                  <a:srgbClr val="C00000"/>
                </a:solidFill>
                <a:effectLst/>
                <a:uLnTx/>
                <a:uFillTx/>
                <a:latin typeface="Roboto"/>
                <a:ea typeface="+mn-ea"/>
                <a:cs typeface="+mn-cs"/>
              </a:rPr>
              <a:t>.</a:t>
            </a:r>
            <a:endParaRPr kumimoji="0" lang="en-US" sz="4400" b="0" i="0" u="none" strike="noStrike" kern="0" cap="none" spc="0" normalizeH="0" baseline="0" noProof="0" dirty="0" smtClean="0">
              <a:ln>
                <a:noFill/>
              </a:ln>
              <a:solidFill>
                <a:srgbClr val="C00000"/>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400" kern="0" dirty="0">
                <a:solidFill>
                  <a:srgbClr val="C00000"/>
                </a:solidFill>
                <a:latin typeface="Roboto"/>
              </a:rPr>
              <a:t> </a:t>
            </a:r>
            <a:r>
              <a:rPr lang="en-US" sz="4400" kern="0" dirty="0" smtClean="0">
                <a:solidFill>
                  <a:srgbClr val="C00000"/>
                </a:solidFill>
                <a:latin typeface="Roboto"/>
              </a:rPr>
              <a:t>        m         = D x V</a:t>
            </a:r>
            <a:r>
              <a:rPr kumimoji="0" lang="vi-VN" sz="1800" b="0" i="0" u="none" strike="noStrike" kern="0" cap="none" spc="0" normalizeH="0" baseline="0" noProof="0" dirty="0">
                <a:ln>
                  <a:noFill/>
                </a:ln>
                <a:solidFill>
                  <a:srgbClr val="C00000"/>
                </a:solidFill>
                <a:effectLst/>
                <a:uLnTx/>
                <a:uFillTx/>
                <a:latin typeface="Roboto"/>
                <a:ea typeface="+mn-ea"/>
                <a:cs typeface="+mn-cs"/>
              </a:rPr>
              <a:t/>
            </a:r>
            <a:br>
              <a:rPr kumimoji="0" lang="vi-VN" sz="1800" b="0" i="0" u="none" strike="noStrike" kern="0" cap="none" spc="0" normalizeH="0" baseline="0" noProof="0" dirty="0">
                <a:ln>
                  <a:noFill/>
                </a:ln>
                <a:solidFill>
                  <a:srgbClr val="C00000"/>
                </a:solidFill>
                <a:effectLst/>
                <a:uLnTx/>
                <a:uFillTx/>
                <a:latin typeface="Roboto"/>
                <a:ea typeface="+mn-ea"/>
                <a:cs typeface="+mn-cs"/>
              </a:rPr>
            </a:br>
            <a:endParaRPr kumimoji="0" lang="en-US" sz="900" b="0" i="0" u="none" strike="noStrike" kern="0" cap="none" spc="0" normalizeH="0" baseline="0" noProof="0" dirty="0">
              <a:ln>
                <a:noFill/>
              </a:ln>
              <a:solidFill>
                <a:srgbClr val="C00000"/>
              </a:solidFill>
              <a:effectLst/>
              <a:uLnTx/>
              <a:uFillTx/>
              <a:latin typeface="Calibri"/>
              <a:ea typeface="+mn-ea"/>
              <a:cs typeface="+mn-cs"/>
            </a:endParaRPr>
          </a:p>
        </p:txBody>
      </p:sp>
      <p:pic>
        <p:nvPicPr>
          <p:cNvPr id="4" name="Picture 3" descr="DKjKD1dL3G6Wm1sIPeS1RbcX_4k824mL4ZOTsZOq7FrDSqDoDXjTAygWMFU97KoDYN8l15mMJnrWU0bqIVJTxec1Zu4oA2dRR2DEQBVzU431w99qYcKutFO2kVxuvWbwz2xI0FTxi7PJm0NwSGPDuQ"/>
          <p:cNvPicPr>
            <a:picLocks noChangeAspect="1" noChangeArrowheads="1"/>
          </p:cNvPicPr>
          <p:nvPr/>
        </p:nvPicPr>
        <p:blipFill>
          <a:blip r:embed="rId2" cstate="print"/>
          <a:srcRect/>
          <a:stretch>
            <a:fillRect/>
          </a:stretch>
        </p:blipFill>
        <p:spPr bwMode="auto">
          <a:xfrm>
            <a:off x="8458200" y="2475608"/>
            <a:ext cx="2253878" cy="1611867"/>
          </a:xfrm>
          <a:prstGeom prst="rect">
            <a:avLst/>
          </a:prstGeom>
          <a:noFill/>
          <a:ln w="9525">
            <a:noFill/>
            <a:miter lim="800000"/>
            <a:headEnd/>
            <a:tailEnd/>
          </a:ln>
        </p:spPr>
      </p:pic>
    </p:spTree>
    <p:extLst>
      <p:ext uri="{BB962C8B-B14F-4D97-AF65-F5344CB8AC3E}">
        <p14:creationId xmlns:p14="http://schemas.microsoft.com/office/powerpoint/2010/main" val="1738895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4000" contrast="60000"/>
                    </a14:imgEffect>
                  </a14:imgLayer>
                </a14:imgProps>
              </a:ext>
              <a:ext uri="{28A0092B-C50C-407E-A947-70E740481C1C}">
                <a14:useLocalDpi xmlns:a14="http://schemas.microsoft.com/office/drawing/2010/main" val="0"/>
              </a:ext>
            </a:extLst>
          </a:blip>
          <a:srcRect/>
          <a:stretch>
            <a:fillRect/>
          </a:stretch>
        </p:blipFill>
        <p:spPr bwMode="auto">
          <a:xfrm>
            <a:off x="228600" y="251460"/>
            <a:ext cx="17855614" cy="944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240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514600" y="0"/>
            <a:ext cx="12915900" cy="32004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1371600"/>
            <a:r>
              <a:rPr lang="vi-VN" sz="5400" dirty="0">
                <a:solidFill>
                  <a:prstClr val="black"/>
                </a:solidFill>
                <a:latin typeface="Times New Roman" panose="02020603050405020304" pitchFamily="18" charset="0"/>
              </a:rPr>
              <a:t>Dựa vào đại lượng nào,người ta nói sắt nặng hơn nhôm?</a:t>
            </a:r>
            <a:endParaRPr lang="en-US" sz="5400" dirty="0">
              <a:solidFill>
                <a:prstClr val="black"/>
              </a:solidFill>
              <a:latin typeface="Calibri"/>
            </a:endParaRPr>
          </a:p>
        </p:txBody>
      </p:sp>
      <p:sp>
        <p:nvSpPr>
          <p:cNvPr id="5" name="Cloud 4"/>
          <p:cNvSpPr/>
          <p:nvPr/>
        </p:nvSpPr>
        <p:spPr>
          <a:xfrm>
            <a:off x="2286000" y="1371600"/>
            <a:ext cx="13716000" cy="6743700"/>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371600"/>
            <a:r>
              <a:rPr lang="vi-VN" sz="6000" dirty="0">
                <a:solidFill>
                  <a:prstClr val="white"/>
                </a:solidFill>
                <a:latin typeface="Times New Roman" pitchFamily="18" charset="0"/>
                <a:cs typeface="Times New Roman" pitchFamily="18" charset="0"/>
              </a:rPr>
              <a:t>Dựa vào khối lượng riêng </a:t>
            </a:r>
            <a:r>
              <a:rPr lang="vi-VN" sz="6000" dirty="0" smtClean="0">
                <a:solidFill>
                  <a:prstClr val="white"/>
                </a:solidFill>
                <a:latin typeface="Times New Roman" pitchFamily="18" charset="0"/>
                <a:cs typeface="Times New Roman" pitchFamily="18" charset="0"/>
              </a:rPr>
              <a:t>người </a:t>
            </a:r>
            <a:r>
              <a:rPr lang="vi-VN" sz="6000" dirty="0">
                <a:solidFill>
                  <a:prstClr val="white"/>
                </a:solidFill>
                <a:latin typeface="Times New Roman" pitchFamily="18" charset="0"/>
                <a:cs typeface="Times New Roman" pitchFamily="18" charset="0"/>
              </a:rPr>
              <a:t>ta nói sắt nặng hơn nhôm.</a:t>
            </a:r>
          </a:p>
          <a:p>
            <a:pPr algn="ctr" defTabSz="1371600"/>
            <a:r>
              <a:rPr lang="vi-VN" sz="6000" dirty="0">
                <a:solidFill>
                  <a:prstClr val="white"/>
                </a:solidFill>
                <a:latin typeface="Times New Roman" pitchFamily="18" charset="0"/>
                <a:cs typeface="Times New Roman" pitchFamily="18" charset="0"/>
              </a:rPr>
              <a:t>D sắt = 7800kg/</a:t>
            </a:r>
            <a:r>
              <a:rPr lang="en-US" sz="6000" dirty="0">
                <a:solidFill>
                  <a:prstClr val="white"/>
                </a:solidFill>
                <a:latin typeface="Times New Roman" pitchFamily="18" charset="0"/>
                <a:ea typeface="Times New Roman" pitchFamily="18" charset="0"/>
                <a:cs typeface="Times New Roman" pitchFamily="18" charset="0"/>
              </a:rPr>
              <a:t>m</a:t>
            </a:r>
            <a:r>
              <a:rPr lang="en-US" sz="6000" baseline="30000" dirty="0">
                <a:solidFill>
                  <a:prstClr val="white"/>
                </a:solidFill>
                <a:latin typeface="Times New Roman" pitchFamily="18" charset="0"/>
                <a:ea typeface="Times New Roman" pitchFamily="18" charset="0"/>
                <a:cs typeface="Times New Roman" pitchFamily="18" charset="0"/>
              </a:rPr>
              <a:t>3</a:t>
            </a:r>
            <a:endParaRPr lang="vi-VN" sz="6000" baseline="30000" dirty="0">
              <a:solidFill>
                <a:prstClr val="white"/>
              </a:solidFill>
              <a:latin typeface="Times New Roman" pitchFamily="18" charset="0"/>
              <a:ea typeface="Times New Roman" pitchFamily="18" charset="0"/>
              <a:cs typeface="Times New Roman" pitchFamily="18" charset="0"/>
            </a:endParaRPr>
          </a:p>
          <a:p>
            <a:pPr algn="ctr" defTabSz="1371600"/>
            <a:r>
              <a:rPr lang="vi-VN" sz="6000" baseline="30000" dirty="0">
                <a:solidFill>
                  <a:prstClr val="white"/>
                </a:solidFill>
                <a:latin typeface="Times New Roman" pitchFamily="18" charset="0"/>
                <a:cs typeface="Times New Roman" pitchFamily="18" charset="0"/>
              </a:rPr>
              <a:t>D nhôm</a:t>
            </a:r>
            <a:r>
              <a:rPr lang="vi-VN" sz="6000" dirty="0">
                <a:solidFill>
                  <a:prstClr val="white"/>
                </a:solidFill>
                <a:latin typeface="Times New Roman" pitchFamily="18" charset="0"/>
                <a:cs typeface="Times New Roman" pitchFamily="18" charset="0"/>
              </a:rPr>
              <a:t>  = 2700kg/ </a:t>
            </a:r>
            <a:r>
              <a:rPr lang="en-US" sz="6000" dirty="0">
                <a:solidFill>
                  <a:prstClr val="white"/>
                </a:solidFill>
                <a:latin typeface="Times New Roman" pitchFamily="18" charset="0"/>
                <a:ea typeface="Times New Roman" pitchFamily="18" charset="0"/>
                <a:cs typeface="Times New Roman" pitchFamily="18" charset="0"/>
              </a:rPr>
              <a:t>m</a:t>
            </a:r>
            <a:r>
              <a:rPr lang="en-US" sz="6000" baseline="30000" dirty="0">
                <a:solidFill>
                  <a:prstClr val="white"/>
                </a:solidFill>
                <a:latin typeface="Times New Roman" pitchFamily="18" charset="0"/>
                <a:ea typeface="Times New Roman" pitchFamily="18" charset="0"/>
                <a:cs typeface="Times New Roman" pitchFamily="18" charset="0"/>
              </a:rPr>
              <a:t>3</a:t>
            </a:r>
            <a:endParaRPr lang="en-US" sz="60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2186252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2057400" y="1714500"/>
            <a:ext cx="13868400" cy="2354491"/>
          </a:xfrm>
          <a:prstGeom prst="rect">
            <a:avLst/>
          </a:prstGeom>
          <a:noFill/>
          <a:ln w="9525">
            <a:noFill/>
            <a:miter lim="800000"/>
            <a:headEnd/>
            <a:tailEnd/>
          </a:ln>
          <a:effectLst/>
        </p:spPr>
        <p:txBody>
          <a:bodyPr vert="horz" wrap="square" lIns="137160" tIns="68580" rIns="137160" bIns="68580" numCol="1" anchor="ctr" anchorCtr="0" compatLnSpc="1">
            <a:prstTxWarp prst="textNoShape">
              <a:avLst/>
            </a:prstTxWarp>
            <a:spAutoFit/>
          </a:bodyPr>
          <a:lstStyle/>
          <a:p>
            <a:pPr algn="just" defTabSz="1371600" fontAlgn="base">
              <a:spcBef>
                <a:spcPct val="0"/>
              </a:spcBef>
              <a:spcAft>
                <a:spcPct val="0"/>
              </a:spcAft>
            </a:pPr>
            <a:r>
              <a:rPr lang="vi-VN" sz="4800" b="1" dirty="0">
                <a:solidFill>
                  <a:srgbClr val="FF0000"/>
                </a:solidFill>
                <a:latin typeface="Times New Roman" pitchFamily="18" charset="0"/>
                <a:ea typeface="Times New Roman" pitchFamily="18" charset="0"/>
                <a:cs typeface="Times New Roman" pitchFamily="18" charset="0"/>
              </a:rPr>
              <a:t>Khi người ta nói “ Sắt nặng hơn bông” ta ngầm hiểu đang nói đến khối lượng riêng của sắt &gt; khối lượng riêng của bông</a:t>
            </a:r>
            <a:r>
              <a:rPr lang="vi-VN" sz="4800" b="1" dirty="0" smtClean="0">
                <a:solidFill>
                  <a:srgbClr val="FF0000"/>
                </a:solidFill>
                <a:latin typeface="Times New Roman" pitchFamily="18" charset="0"/>
                <a:ea typeface="Times New Roman" pitchFamily="18" charset="0"/>
                <a:cs typeface="Times New Roman" pitchFamily="18" charset="0"/>
              </a:rPr>
              <a:t>.</a:t>
            </a:r>
            <a:endParaRPr lang="en-US" sz="4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06503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209800" y="-342900"/>
            <a:ext cx="15240000" cy="55245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Bài tập1: Một khối gang  hình hộp chữ nhật có chiều dài các cạnh tương ứng là 2cm, 3cm, 5cm  và có khối lượng 210g. Hãy tính khối lượng riêng của gang</a:t>
            </a:r>
            <a:endPar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Cloud Callout 8"/>
          <p:cNvSpPr/>
          <p:nvPr/>
        </p:nvSpPr>
        <p:spPr>
          <a:xfrm>
            <a:off x="2209800" y="-266700"/>
            <a:ext cx="15240000" cy="3543301"/>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Bài tập1: Một khối gang  hình hộp chữ nhật có chiều dài các cạnh tương ứng là 2cm, 3cm, 5cm  và có khối lượng 210g. Hãy tính khối lượng riêng của gang</a:t>
            </a:r>
            <a:endPar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Content Placeholder 2"/>
          <p:cNvSpPr txBox="1">
            <a:spLocks/>
          </p:cNvSpPr>
          <p:nvPr/>
        </p:nvSpPr>
        <p:spPr>
          <a:xfrm>
            <a:off x="3352801" y="5181600"/>
            <a:ext cx="2667000" cy="3655220"/>
          </a:xfrm>
          <a:prstGeom prst="rect">
            <a:avLst/>
          </a:prstGeom>
        </p:spPr>
        <p:txBody>
          <a:bodyPr vert="horz" lIns="91440" tIns="45720" rIns="91440" bIns="45720" rtlCol="0">
            <a:normAutofit fontScale="92500" lnSpcReduction="2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4200" b="1" i="0" u="sng" strike="noStrike" kern="1200" cap="none" spc="0" normalizeH="0" baseline="0" noProof="0" dirty="0" err="1" smtClean="0">
                <a:ln>
                  <a:noFill/>
                </a:ln>
                <a:solidFill>
                  <a:prstClr val="black"/>
                </a:solidFill>
                <a:effectLst/>
                <a:uLnTx/>
                <a:uFillTx/>
                <a:latin typeface="Calibri"/>
                <a:ea typeface="+mn-ea"/>
                <a:cs typeface="+mn-cs"/>
              </a:rPr>
              <a:t>Tóm</a:t>
            </a:r>
            <a:r>
              <a:rPr kumimoji="0" lang="en-US" sz="4200" b="1" i="0" u="sng" strike="noStrike" kern="1200" cap="none" spc="0" normalizeH="0" baseline="0" noProof="0" dirty="0" smtClean="0">
                <a:ln>
                  <a:noFill/>
                </a:ln>
                <a:solidFill>
                  <a:prstClr val="black"/>
                </a:solidFill>
                <a:effectLst/>
                <a:uLnTx/>
                <a:uFillTx/>
                <a:latin typeface="Calibri"/>
                <a:ea typeface="+mn-ea"/>
                <a:cs typeface="+mn-cs"/>
              </a:rPr>
              <a:t> </a:t>
            </a:r>
            <a:r>
              <a:rPr kumimoji="0" lang="en-US" sz="4200" b="1" i="0" u="sng" strike="noStrike" kern="1200" cap="none" spc="0" normalizeH="0" baseline="0" noProof="0" dirty="0" err="1" smtClean="0">
                <a:ln>
                  <a:noFill/>
                </a:ln>
                <a:solidFill>
                  <a:prstClr val="black"/>
                </a:solidFill>
                <a:effectLst/>
                <a:uLnTx/>
                <a:uFillTx/>
                <a:latin typeface="Calibri"/>
                <a:ea typeface="+mn-ea"/>
                <a:cs typeface="+mn-cs"/>
              </a:rPr>
              <a:t>tắt</a:t>
            </a:r>
            <a:endParaRPr kumimoji="0" lang="en-US" sz="4200" b="1" i="0" u="sng"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4200" b="0" i="0" u="none" strike="noStrike" kern="1200" cap="none" spc="0" normalizeH="0" baseline="0" noProof="0" dirty="0" smtClean="0">
                <a:ln>
                  <a:noFill/>
                </a:ln>
                <a:solidFill>
                  <a:prstClr val="black"/>
                </a:solidFill>
                <a:effectLst/>
                <a:uLnTx/>
                <a:uFillTx/>
                <a:latin typeface="Calibri"/>
                <a:ea typeface="+mn-ea"/>
                <a:cs typeface="+mn-cs"/>
              </a:rPr>
              <a:t>a = 2cm</a:t>
            </a:r>
          </a:p>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4200" b="0" i="0" u="none" strike="noStrike" kern="1200" cap="none" spc="0" normalizeH="0" baseline="0" noProof="0" dirty="0" smtClean="0">
                <a:ln>
                  <a:noFill/>
                </a:ln>
                <a:solidFill>
                  <a:prstClr val="black"/>
                </a:solidFill>
                <a:effectLst/>
                <a:uLnTx/>
                <a:uFillTx/>
                <a:latin typeface="Calibri"/>
                <a:ea typeface="+mn-ea"/>
                <a:cs typeface="+mn-cs"/>
              </a:rPr>
              <a:t>b = 3cm</a:t>
            </a:r>
          </a:p>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4200" b="0" i="0" u="none" strike="noStrike" kern="1200" cap="none" spc="0" normalizeH="0" baseline="0" noProof="0" dirty="0" smtClean="0">
                <a:ln>
                  <a:noFill/>
                </a:ln>
                <a:solidFill>
                  <a:prstClr val="black"/>
                </a:solidFill>
                <a:effectLst/>
                <a:uLnTx/>
                <a:uFillTx/>
                <a:latin typeface="Calibri"/>
                <a:ea typeface="+mn-ea"/>
                <a:cs typeface="+mn-cs"/>
              </a:rPr>
              <a:t>c = 5cm</a:t>
            </a:r>
          </a:p>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4200" b="0" i="0" u="none" strike="noStrike" kern="1200" cap="none" spc="0" normalizeH="0" baseline="0" noProof="0" dirty="0" smtClean="0">
                <a:ln>
                  <a:noFill/>
                </a:ln>
                <a:solidFill>
                  <a:prstClr val="black"/>
                </a:solidFill>
                <a:effectLst/>
                <a:uLnTx/>
                <a:uFillTx/>
                <a:latin typeface="Calibri"/>
                <a:ea typeface="+mn-ea"/>
                <a:cs typeface="+mn-cs"/>
              </a:rPr>
              <a:t>m = 210 g</a:t>
            </a:r>
          </a:p>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4200" b="0" i="0" u="none" strike="noStrike" kern="1200" cap="none" spc="0" normalizeH="0" baseline="0" noProof="0" dirty="0" smtClean="0">
                <a:ln>
                  <a:noFill/>
                </a:ln>
                <a:solidFill>
                  <a:prstClr val="black"/>
                </a:solidFill>
                <a:effectLst/>
                <a:uLnTx/>
                <a:uFillTx/>
                <a:latin typeface="Calibri"/>
                <a:ea typeface="+mn-ea"/>
                <a:cs typeface="+mn-cs"/>
              </a:rPr>
              <a:t>D = ?</a:t>
            </a:r>
            <a:endParaRPr kumimoji="0" lang="en-US" sz="4200" b="0" i="0" u="none" strike="noStrike" kern="1200" cap="none" spc="0" normalizeH="0" baseline="0" noProof="0" dirty="0">
              <a:ln>
                <a:noFill/>
              </a:ln>
              <a:solidFill>
                <a:prstClr val="black"/>
              </a:solidFill>
              <a:effectLst/>
              <a:uLnTx/>
              <a:uFillTx/>
              <a:latin typeface="Calibri"/>
              <a:ea typeface="+mn-ea"/>
              <a:cs typeface="+mn-cs"/>
            </a:endParaRPr>
          </a:p>
          <a:p>
            <a:pPr marL="742950" marR="0" lvl="0" indent="-742950" algn="l" defTabSz="1371600" rtl="0" eaLnBrk="1" fontAlgn="auto" latinLnBrk="0" hangingPunct="1">
              <a:lnSpc>
                <a:spcPct val="90000"/>
              </a:lnSpc>
              <a:spcBef>
                <a:spcPts val="1500"/>
              </a:spcBef>
              <a:spcAft>
                <a:spcPts val="0"/>
              </a:spcAft>
              <a:buClrTx/>
              <a:buSzTx/>
              <a:buFont typeface="+mj-lt"/>
              <a:buAutoNum type="arabicPeriod"/>
              <a:tabLst/>
              <a:defRPr/>
            </a:pPr>
            <a:endParaRPr kumimoji="0" lang="en-US" sz="4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Flowchart: Process 10"/>
          <p:cNvSpPr/>
          <p:nvPr/>
        </p:nvSpPr>
        <p:spPr>
          <a:xfrm>
            <a:off x="6248399" y="4762500"/>
            <a:ext cx="10744201" cy="487680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Thể tích của khối gang là:</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V  =  2. 3. 5. =  30 c</a:t>
            </a:r>
            <a:r>
              <a:rPr kumimoji="0" lang="en-US" sz="4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m</a:t>
            </a:r>
            <a:r>
              <a:rPr kumimoji="0" lang="en-US" sz="4800" b="0" i="0" u="none" strike="noStrike" kern="1200" cap="none" spc="0" normalizeH="0" baseline="30000" noProof="0" dirty="0">
                <a:ln>
                  <a:noFill/>
                </a:ln>
                <a:solidFill>
                  <a:prstClr val="black"/>
                </a:solidFill>
                <a:effectLst/>
                <a:uLnTx/>
                <a:uFillTx/>
                <a:latin typeface="Times New Roman" pitchFamily="18" charset="0"/>
                <a:ea typeface="Times New Roman" pitchFamily="18" charset="0"/>
                <a:cs typeface="Times New Roman" pitchFamily="18" charset="0"/>
              </a:rPr>
              <a:t>3</a:t>
            </a:r>
            <a:endParaRPr kumimoji="0" lang="vi-VN" sz="4800" b="0" i="0" u="none" strike="noStrike" kern="1200" cap="none" spc="0" normalizeH="0" baseline="30000" noProof="0" dirty="0">
              <a:ln>
                <a:noFill/>
              </a:ln>
              <a:solidFill>
                <a:prstClr val="black"/>
              </a:solidFill>
              <a:effectLst/>
              <a:uLnTx/>
              <a:uFillTx/>
              <a:latin typeface="Times New Roman" pitchFamily="18" charset="0"/>
              <a:ea typeface="Times New Roman" pitchFamily="18" charset="0"/>
              <a:cs typeface="Times New Roman" pitchFamily="18" charset="0"/>
            </a:endParaRP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 </a:t>
            </a:r>
            <a:r>
              <a:rPr kumimoji="0" lang="vi-VN"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Khối lượng riêng của gang là:</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 = m/v  = 210/ 30 = 7g/ c</a:t>
            </a:r>
            <a:r>
              <a:rPr kumimoji="0" lang="en-US" sz="48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m</a:t>
            </a:r>
            <a:r>
              <a:rPr kumimoji="0" lang="en-US" sz="4800" b="0" i="0" u="none" strike="noStrike" kern="1200" cap="none" spc="0" normalizeH="0" baseline="30000" noProof="0" dirty="0">
                <a:ln>
                  <a:noFill/>
                </a:ln>
                <a:solidFill>
                  <a:prstClr val="black"/>
                </a:solidFill>
                <a:effectLst/>
                <a:uLnTx/>
                <a:uFillTx/>
                <a:latin typeface="Times New Roman" pitchFamily="18" charset="0"/>
                <a:ea typeface="Times New Roman" pitchFamily="18" charset="0"/>
                <a:cs typeface="Times New Roman" pitchFamily="18" charset="0"/>
              </a:rPr>
              <a:t>3</a:t>
            </a:r>
            <a:endParaRPr kumimoji="0" lang="vi-VN"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34531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09700"/>
            <a:ext cx="16611600" cy="690562"/>
          </a:xfrm>
        </p:spPr>
        <p:txBody>
          <a:bodyPr>
            <a:normAutofit fontScale="90000"/>
          </a:bodyPr>
          <a:lstStyle/>
          <a:p>
            <a:r>
              <a:rPr lang="en-US" dirty="0" smtClean="0">
                <a:solidFill>
                  <a:srgbClr val="FF0000"/>
                </a:solidFill>
              </a:rPr>
              <a:t>BÀI TẬP 2/</a:t>
            </a:r>
            <a:r>
              <a:rPr lang="en-US" dirty="0" err="1" smtClean="0">
                <a:solidFill>
                  <a:srgbClr val="FF0000"/>
                </a:solidFill>
              </a:rPr>
              <a:t>Một</a:t>
            </a:r>
            <a:r>
              <a:rPr lang="en-US" dirty="0" smtClean="0">
                <a:solidFill>
                  <a:srgbClr val="FF0000"/>
                </a:solidFill>
              </a:rPr>
              <a:t> </a:t>
            </a:r>
            <a:r>
              <a:rPr lang="en-US" dirty="0" err="1" smtClean="0">
                <a:solidFill>
                  <a:srgbClr val="FF0000"/>
                </a:solidFill>
              </a:rPr>
              <a:t>bể</a:t>
            </a:r>
            <a:r>
              <a:rPr lang="en-US" dirty="0" smtClean="0">
                <a:solidFill>
                  <a:srgbClr val="FF0000"/>
                </a:solidFill>
              </a:rPr>
              <a:t> </a:t>
            </a:r>
            <a:r>
              <a:rPr lang="en-US" dirty="0" err="1" smtClean="0">
                <a:solidFill>
                  <a:srgbClr val="FF0000"/>
                </a:solidFill>
              </a:rPr>
              <a:t>bơi</a:t>
            </a:r>
            <a:r>
              <a:rPr lang="en-US" dirty="0" smtClean="0">
                <a:solidFill>
                  <a:srgbClr val="FF0000"/>
                </a:solidFill>
              </a:rPr>
              <a:t> </a:t>
            </a:r>
            <a:r>
              <a:rPr lang="en-US" dirty="0" err="1" smtClean="0">
                <a:solidFill>
                  <a:srgbClr val="FF0000"/>
                </a:solidFill>
              </a:rPr>
              <a:t>có</a:t>
            </a:r>
            <a:r>
              <a:rPr lang="en-US" dirty="0" smtClean="0">
                <a:solidFill>
                  <a:srgbClr val="FF0000"/>
                </a:solidFill>
              </a:rPr>
              <a:t> </a:t>
            </a:r>
            <a:r>
              <a:rPr lang="en-US" dirty="0" err="1" smtClean="0">
                <a:solidFill>
                  <a:srgbClr val="FF0000"/>
                </a:solidFill>
              </a:rPr>
              <a:t>chiều</a:t>
            </a:r>
            <a:r>
              <a:rPr lang="en-US" dirty="0" smtClean="0">
                <a:solidFill>
                  <a:srgbClr val="FF0000"/>
                </a:solidFill>
              </a:rPr>
              <a:t> </a:t>
            </a:r>
            <a:r>
              <a:rPr lang="en-US" dirty="0" err="1" smtClean="0">
                <a:solidFill>
                  <a:srgbClr val="FF0000"/>
                </a:solidFill>
              </a:rPr>
              <a:t>dài</a:t>
            </a:r>
            <a:r>
              <a:rPr lang="en-US" dirty="0" smtClean="0">
                <a:solidFill>
                  <a:srgbClr val="FF0000"/>
                </a:solidFill>
              </a:rPr>
              <a:t> 20m, </a:t>
            </a:r>
            <a:r>
              <a:rPr lang="en-US" dirty="0" err="1" smtClean="0">
                <a:solidFill>
                  <a:srgbClr val="FF0000"/>
                </a:solidFill>
              </a:rPr>
              <a:t>chiều</a:t>
            </a:r>
            <a:r>
              <a:rPr lang="en-US" dirty="0" smtClean="0">
                <a:solidFill>
                  <a:srgbClr val="FF0000"/>
                </a:solidFill>
              </a:rPr>
              <a:t> </a:t>
            </a:r>
            <a:r>
              <a:rPr lang="en-US" dirty="0" err="1" smtClean="0">
                <a:solidFill>
                  <a:srgbClr val="FF0000"/>
                </a:solidFill>
              </a:rPr>
              <a:t>rộng</a:t>
            </a:r>
            <a:r>
              <a:rPr lang="en-US" dirty="0" smtClean="0">
                <a:solidFill>
                  <a:srgbClr val="FF0000"/>
                </a:solidFill>
              </a:rPr>
              <a:t> 8m, </a:t>
            </a:r>
            <a:r>
              <a:rPr lang="en-US" dirty="0" err="1" smtClean="0">
                <a:solidFill>
                  <a:srgbClr val="FF0000"/>
                </a:solidFill>
              </a:rPr>
              <a:t>độ</a:t>
            </a:r>
            <a:r>
              <a:rPr lang="en-US" dirty="0" smtClean="0">
                <a:solidFill>
                  <a:srgbClr val="FF0000"/>
                </a:solidFill>
              </a:rPr>
              <a:t> </a:t>
            </a:r>
            <a:r>
              <a:rPr lang="en-US" dirty="0" err="1" smtClean="0">
                <a:solidFill>
                  <a:srgbClr val="FF0000"/>
                </a:solidFill>
              </a:rPr>
              <a:t>sâu</a:t>
            </a:r>
            <a:r>
              <a:rPr lang="en-US" dirty="0" smtClean="0">
                <a:solidFill>
                  <a:srgbClr val="FF0000"/>
                </a:solidFill>
              </a:rPr>
              <a:t> </a:t>
            </a:r>
            <a:r>
              <a:rPr lang="en-US" dirty="0" err="1" smtClean="0">
                <a:solidFill>
                  <a:srgbClr val="FF0000"/>
                </a:solidFill>
              </a:rPr>
              <a:t>của</a:t>
            </a:r>
            <a:r>
              <a:rPr lang="en-US" dirty="0" smtClean="0">
                <a:solidFill>
                  <a:srgbClr val="FF0000"/>
                </a:solidFill>
              </a:rPr>
              <a:t> </a:t>
            </a:r>
            <a:r>
              <a:rPr lang="en-US" dirty="0" err="1" smtClean="0">
                <a:solidFill>
                  <a:srgbClr val="FF0000"/>
                </a:solidFill>
              </a:rPr>
              <a:t>nước</a:t>
            </a:r>
            <a:r>
              <a:rPr lang="en-US" dirty="0" smtClean="0">
                <a:solidFill>
                  <a:srgbClr val="FF0000"/>
                </a:solidFill>
              </a:rPr>
              <a:t> </a:t>
            </a:r>
            <a:r>
              <a:rPr lang="en-US" dirty="0" err="1" smtClean="0">
                <a:solidFill>
                  <a:srgbClr val="FF0000"/>
                </a:solidFill>
              </a:rPr>
              <a:t>là</a:t>
            </a:r>
            <a:r>
              <a:rPr lang="en-US" dirty="0" smtClean="0">
                <a:solidFill>
                  <a:srgbClr val="FF0000"/>
                </a:solidFill>
              </a:rPr>
              <a:t> 1,5m, </a:t>
            </a:r>
            <a:r>
              <a:rPr lang="en-US" dirty="0" err="1" smtClean="0">
                <a:solidFill>
                  <a:srgbClr val="FF0000"/>
                </a:solidFill>
              </a:rPr>
              <a:t>tính</a:t>
            </a:r>
            <a:r>
              <a:rPr lang="en-US" dirty="0" smtClean="0">
                <a:solidFill>
                  <a:srgbClr val="FF0000"/>
                </a:solidFill>
              </a:rPr>
              <a:t> </a:t>
            </a:r>
            <a:r>
              <a:rPr lang="en-US" dirty="0" err="1" smtClean="0">
                <a:solidFill>
                  <a:srgbClr val="FF0000"/>
                </a:solidFill>
              </a:rPr>
              <a:t>khối</a:t>
            </a:r>
            <a:r>
              <a:rPr lang="en-US" dirty="0" smtClean="0">
                <a:solidFill>
                  <a:srgbClr val="FF0000"/>
                </a:solidFill>
              </a:rPr>
              <a:t> </a:t>
            </a:r>
            <a:r>
              <a:rPr lang="en-US" dirty="0" err="1" smtClean="0">
                <a:solidFill>
                  <a:srgbClr val="FF0000"/>
                </a:solidFill>
              </a:rPr>
              <a:t>lượng</a:t>
            </a:r>
            <a:r>
              <a:rPr lang="en-US" dirty="0" smtClean="0">
                <a:solidFill>
                  <a:srgbClr val="FF0000"/>
                </a:solidFill>
              </a:rPr>
              <a:t> </a:t>
            </a:r>
            <a:r>
              <a:rPr lang="en-US" dirty="0" err="1" smtClean="0">
                <a:solidFill>
                  <a:srgbClr val="FF0000"/>
                </a:solidFill>
              </a:rPr>
              <a:t>của</a:t>
            </a:r>
            <a:r>
              <a:rPr lang="en-US" dirty="0" smtClean="0">
                <a:solidFill>
                  <a:srgbClr val="FF0000"/>
                </a:solidFill>
              </a:rPr>
              <a:t> </a:t>
            </a:r>
            <a:r>
              <a:rPr lang="en-US" dirty="0" err="1" smtClean="0">
                <a:solidFill>
                  <a:srgbClr val="FF0000"/>
                </a:solidFill>
              </a:rPr>
              <a:t>nước</a:t>
            </a:r>
            <a:r>
              <a:rPr lang="en-US" dirty="0" smtClean="0">
                <a:solidFill>
                  <a:srgbClr val="FF0000"/>
                </a:solidFill>
              </a:rPr>
              <a:t> </a:t>
            </a:r>
            <a:r>
              <a:rPr lang="en-US" dirty="0" err="1" smtClean="0">
                <a:solidFill>
                  <a:srgbClr val="FF0000"/>
                </a:solidFill>
              </a:rPr>
              <a:t>trong</a:t>
            </a:r>
            <a:r>
              <a:rPr lang="en-US" dirty="0" smtClean="0">
                <a:solidFill>
                  <a:srgbClr val="FF0000"/>
                </a:solidFill>
              </a:rPr>
              <a:t>  </a:t>
            </a:r>
            <a:r>
              <a:rPr lang="en-US" dirty="0" err="1" smtClean="0">
                <a:solidFill>
                  <a:srgbClr val="FF0000"/>
                </a:solidFill>
              </a:rPr>
              <a:t>bể</a:t>
            </a:r>
            <a:endParaRPr lang="en-US" dirty="0">
              <a:solidFill>
                <a:srgbClr val="FF0000"/>
              </a:solidFill>
            </a:endParaRPr>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1219200" y="3543301"/>
                <a:ext cx="3581401" cy="586740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4200" b="1" i="0" u="sng" strike="noStrike" kern="1200" cap="none" spc="0" normalizeH="0" baseline="0" noProof="0" dirty="0" err="1" smtClean="0">
                    <a:ln>
                      <a:noFill/>
                    </a:ln>
                    <a:solidFill>
                      <a:prstClr val="black"/>
                    </a:solidFill>
                    <a:effectLst/>
                    <a:uLnTx/>
                    <a:uFillTx/>
                    <a:latin typeface="Calibri"/>
                    <a:ea typeface="+mn-ea"/>
                    <a:cs typeface="+mn-cs"/>
                  </a:rPr>
                  <a:t>Tóm</a:t>
                </a:r>
                <a:r>
                  <a:rPr kumimoji="0" lang="en-US" sz="4200" b="1" i="0" u="sng" strike="noStrike" kern="1200" cap="none" spc="0" normalizeH="0" baseline="0" noProof="0" dirty="0" smtClean="0">
                    <a:ln>
                      <a:noFill/>
                    </a:ln>
                    <a:solidFill>
                      <a:prstClr val="black"/>
                    </a:solidFill>
                    <a:effectLst/>
                    <a:uLnTx/>
                    <a:uFillTx/>
                    <a:latin typeface="Calibri"/>
                    <a:ea typeface="+mn-ea"/>
                    <a:cs typeface="+mn-cs"/>
                  </a:rPr>
                  <a:t> </a:t>
                </a:r>
                <a:r>
                  <a:rPr kumimoji="0" lang="en-US" sz="4200" b="1" i="0" u="sng" strike="noStrike" kern="1200" cap="none" spc="0" normalizeH="0" baseline="0" noProof="0" dirty="0" err="1" smtClean="0">
                    <a:ln>
                      <a:noFill/>
                    </a:ln>
                    <a:solidFill>
                      <a:prstClr val="black"/>
                    </a:solidFill>
                    <a:effectLst/>
                    <a:uLnTx/>
                    <a:uFillTx/>
                    <a:latin typeface="Calibri"/>
                    <a:ea typeface="+mn-ea"/>
                    <a:cs typeface="+mn-cs"/>
                  </a:rPr>
                  <a:t>tắt</a:t>
                </a:r>
                <a:endParaRPr kumimoji="0" lang="en-US" sz="4200" b="1" i="0" u="sng"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4200" b="0" i="0" u="none" strike="noStrike" kern="1200" cap="none" spc="0" normalizeH="0" baseline="0" noProof="0" dirty="0" smtClean="0">
                    <a:ln>
                      <a:noFill/>
                    </a:ln>
                    <a:solidFill>
                      <a:prstClr val="black"/>
                    </a:solidFill>
                    <a:effectLst/>
                    <a:uLnTx/>
                    <a:uFillTx/>
                    <a:latin typeface="Calibri"/>
                    <a:ea typeface="+mn-ea"/>
                    <a:cs typeface="+mn-cs"/>
                  </a:rPr>
                  <a:t>a = 20m</a:t>
                </a:r>
              </a:p>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4200" b="0" i="0" u="none" strike="noStrike" kern="1200" cap="none" spc="0" normalizeH="0" baseline="0" noProof="0" dirty="0" smtClean="0">
                    <a:ln>
                      <a:noFill/>
                    </a:ln>
                    <a:solidFill>
                      <a:prstClr val="black"/>
                    </a:solidFill>
                    <a:effectLst/>
                    <a:uLnTx/>
                    <a:uFillTx/>
                    <a:latin typeface="Calibri"/>
                    <a:ea typeface="+mn-ea"/>
                    <a:cs typeface="+mn-cs"/>
                  </a:rPr>
                  <a:t>b = 8m</a:t>
                </a:r>
              </a:p>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4200" b="0" i="0" u="none" strike="noStrike" kern="1200" cap="none" spc="0" normalizeH="0" baseline="0" noProof="0" dirty="0" smtClean="0">
                    <a:ln>
                      <a:noFill/>
                    </a:ln>
                    <a:solidFill>
                      <a:prstClr val="black"/>
                    </a:solidFill>
                    <a:effectLst/>
                    <a:uLnTx/>
                    <a:uFillTx/>
                    <a:latin typeface="Calibri"/>
                    <a:ea typeface="+mn-ea"/>
                    <a:cs typeface="+mn-cs"/>
                  </a:rPr>
                  <a:t>c = 1,5m</a:t>
                </a:r>
              </a:p>
              <a:p>
                <a:pPr marL="0" indent="0">
                  <a:buNone/>
                </a:pPr>
                <a:r>
                  <a:rPr kumimoji="0" lang="en-US" sz="4200" b="0" i="0" u="none" strike="noStrike" kern="1200" cap="none" spc="0" normalizeH="0" baseline="0" noProof="0" dirty="0" smtClean="0">
                    <a:ln>
                      <a:noFill/>
                    </a:ln>
                    <a:solidFill>
                      <a:prstClr val="black"/>
                    </a:solidFill>
                    <a:effectLst/>
                    <a:uLnTx/>
                    <a:uFillTx/>
                    <a:latin typeface="Calibri"/>
                    <a:ea typeface="+mn-ea"/>
                    <a:cs typeface="+mn-cs"/>
                  </a:rPr>
                  <a:t>D </a:t>
                </a:r>
                <a:r>
                  <a:rPr lang="en-US" dirty="0">
                    <a:solidFill>
                      <a:prstClr val="black"/>
                    </a:solidFill>
                  </a:rPr>
                  <a:t>= </a:t>
                </a:r>
                <a:r>
                  <a:rPr lang="en-US" dirty="0" smtClean="0">
                    <a:solidFill>
                      <a:prstClr val="black"/>
                    </a:solidFill>
                  </a:rPr>
                  <a:t>1000kg</a:t>
                </a:r>
                <a:r>
                  <a:rPr lang="en-US" dirty="0">
                    <a:solidFill>
                      <a:prstClr val="black"/>
                    </a:solidFill>
                  </a:rPr>
                  <a:t>/</a:t>
                </a:r>
                <a14:m>
                  <m:oMath xmlns:m="http://schemas.openxmlformats.org/officeDocument/2006/math">
                    <m:sSup>
                      <m:sSupPr>
                        <m:ctrlPr>
                          <a:rPr lang="en-US" i="1">
                            <a:solidFill>
                              <a:prstClr val="black"/>
                            </a:solidFill>
                            <a:latin typeface="Cambria Math" panose="02040503050406030204" pitchFamily="18" charset="0"/>
                          </a:rPr>
                        </m:ctrlPr>
                      </m:sSupPr>
                      <m:e>
                        <m:r>
                          <a:rPr lang="en-US" i="1">
                            <a:solidFill>
                              <a:prstClr val="black"/>
                            </a:solidFill>
                            <a:latin typeface="Cambria Math"/>
                          </a:rPr>
                          <m:t>𝑚</m:t>
                        </m:r>
                      </m:e>
                      <m:sup>
                        <m:r>
                          <a:rPr lang="en-US" i="1">
                            <a:solidFill>
                              <a:prstClr val="black"/>
                            </a:solidFill>
                            <a:latin typeface="Cambria Math"/>
                          </a:rPr>
                          <m:t>3</m:t>
                        </m:r>
                      </m:sup>
                    </m:sSup>
                  </m:oMath>
                </a14:m>
                <a:r>
                  <a:rPr lang="en-US" dirty="0" smtClean="0">
                    <a:solidFill>
                      <a:prstClr val="black"/>
                    </a:solidFill>
                  </a:rPr>
                  <a:t> </a:t>
                </a:r>
              </a:p>
              <a:p>
                <a:pPr marL="0" indent="0">
                  <a:buNone/>
                </a:pPr>
                <a:r>
                  <a:rPr lang="en-US" dirty="0" smtClean="0">
                    <a:solidFill>
                      <a:prstClr val="black"/>
                    </a:solidFill>
                  </a:rPr>
                  <a:t>m </a:t>
                </a:r>
                <a:r>
                  <a:rPr lang="en-US" dirty="0">
                    <a:solidFill>
                      <a:prstClr val="black"/>
                    </a:solidFill>
                  </a:rPr>
                  <a:t>= ?</a:t>
                </a:r>
              </a:p>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endParaRPr kumimoji="0" lang="en-US" sz="4200" b="0" i="0" u="none" strike="noStrike" kern="1200" cap="none" spc="0" normalizeH="0" baseline="0" noProof="0" dirty="0">
                  <a:ln>
                    <a:noFill/>
                  </a:ln>
                  <a:solidFill>
                    <a:prstClr val="black"/>
                  </a:solidFill>
                  <a:effectLst/>
                  <a:uLnTx/>
                  <a:uFillTx/>
                  <a:latin typeface="Calibri"/>
                  <a:ea typeface="+mn-ea"/>
                  <a:cs typeface="+mn-cs"/>
                </a:endParaRPr>
              </a:p>
              <a:p>
                <a:pPr marL="742950" marR="0" lvl="0" indent="-742950" algn="l" defTabSz="1371600" rtl="0" eaLnBrk="1" fontAlgn="auto" latinLnBrk="0" hangingPunct="1">
                  <a:lnSpc>
                    <a:spcPct val="90000"/>
                  </a:lnSpc>
                  <a:spcBef>
                    <a:spcPts val="1500"/>
                  </a:spcBef>
                  <a:spcAft>
                    <a:spcPts val="0"/>
                  </a:spcAft>
                  <a:buClrTx/>
                  <a:buSzTx/>
                  <a:buFont typeface="+mj-lt"/>
                  <a:buAutoNum type="arabicPeriod"/>
                  <a:tabLst/>
                  <a:defRPr/>
                </a:pPr>
                <a:endParaRPr kumimoji="0" lang="en-US" sz="42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1219200" y="3543301"/>
                <a:ext cx="3581401" cy="5867400"/>
              </a:xfrm>
              <a:prstGeom prst="rect">
                <a:avLst/>
              </a:prstGeom>
              <a:blipFill>
                <a:blip r:embed="rId2"/>
                <a:stretch>
                  <a:fillRect l="-6463" t="-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p:cNvSpPr txBox="1">
                <a:spLocks/>
              </p:cNvSpPr>
              <p:nvPr/>
            </p:nvSpPr>
            <p:spPr>
              <a:xfrm>
                <a:off x="6705600" y="3390900"/>
                <a:ext cx="9563100" cy="541020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4200" b="0" i="0" u="none" strike="noStrike" kern="1200" cap="none" spc="0" normalizeH="0" baseline="0" noProof="0" dirty="0" smtClean="0">
                    <a:ln>
                      <a:noFill/>
                    </a:ln>
                    <a:solidFill>
                      <a:prstClr val="black"/>
                    </a:solidFill>
                    <a:effectLst/>
                    <a:uLnTx/>
                    <a:uFillTx/>
                    <a:latin typeface="Calibri"/>
                    <a:ea typeface="+mn-ea"/>
                    <a:cs typeface="+mn-cs"/>
                  </a:rPr>
                  <a:t>Giải</a:t>
                </a:r>
                <a:endParaRPr kumimoji="0" lang="en-US" sz="4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4200" b="0" i="0" u="none" strike="noStrike" kern="1200" cap="none" spc="0" normalizeH="0" baseline="0" noProof="0" dirty="0" err="1" smtClean="0">
                    <a:ln>
                      <a:noFill/>
                    </a:ln>
                    <a:solidFill>
                      <a:prstClr val="black"/>
                    </a:solidFill>
                    <a:effectLst/>
                    <a:uLnTx/>
                    <a:uFillTx/>
                    <a:latin typeface="Calibri"/>
                    <a:ea typeface="+mn-ea"/>
                    <a:cs typeface="+mn-cs"/>
                  </a:rPr>
                  <a:t>Thể</a:t>
                </a:r>
                <a:r>
                  <a:rPr kumimoji="0" lang="en-US" sz="4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4200" b="0" i="0" u="none" strike="noStrike" kern="1200" cap="none" spc="0" normalizeH="0" baseline="0" noProof="0" dirty="0" err="1" smtClean="0">
                    <a:ln>
                      <a:noFill/>
                    </a:ln>
                    <a:solidFill>
                      <a:prstClr val="black"/>
                    </a:solidFill>
                    <a:effectLst/>
                    <a:uLnTx/>
                    <a:uFillTx/>
                    <a:latin typeface="Calibri"/>
                    <a:ea typeface="+mn-ea"/>
                    <a:cs typeface="+mn-cs"/>
                  </a:rPr>
                  <a:t>tích</a:t>
                </a:r>
                <a:r>
                  <a:rPr kumimoji="0" lang="en-US" sz="4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4200" b="0" i="0" u="none" strike="noStrike" kern="1200" cap="none" spc="0" normalizeH="0" baseline="0" noProof="0" dirty="0" err="1" smtClean="0">
                    <a:ln>
                      <a:noFill/>
                    </a:ln>
                    <a:solidFill>
                      <a:prstClr val="black"/>
                    </a:solidFill>
                    <a:effectLst/>
                    <a:uLnTx/>
                    <a:uFillTx/>
                    <a:latin typeface="Calibri"/>
                    <a:ea typeface="+mn-ea"/>
                    <a:cs typeface="+mn-cs"/>
                  </a:rPr>
                  <a:t>của</a:t>
                </a:r>
                <a:r>
                  <a:rPr kumimoji="0" lang="en-US" sz="4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4200" b="0" i="0" u="none" strike="noStrike" kern="1200" cap="none" spc="0" normalizeH="0" baseline="0" noProof="0" dirty="0" err="1" smtClean="0">
                    <a:ln>
                      <a:noFill/>
                    </a:ln>
                    <a:solidFill>
                      <a:prstClr val="black"/>
                    </a:solidFill>
                    <a:effectLst/>
                    <a:uLnTx/>
                    <a:uFillTx/>
                    <a:latin typeface="Calibri"/>
                    <a:ea typeface="+mn-ea"/>
                    <a:cs typeface="+mn-cs"/>
                  </a:rPr>
                  <a:t>bể</a:t>
                </a:r>
                <a:r>
                  <a:rPr kumimoji="0" lang="en-US" sz="4200" b="0" i="0" u="none" strike="noStrike" kern="1200" cap="none" spc="0" normalizeH="0" noProof="0" dirty="0" smtClean="0">
                    <a:ln>
                      <a:noFill/>
                    </a:ln>
                    <a:solidFill>
                      <a:prstClr val="black"/>
                    </a:solidFill>
                    <a:effectLst/>
                    <a:uLnTx/>
                    <a:uFillTx/>
                    <a:latin typeface="Calibri"/>
                    <a:ea typeface="+mn-ea"/>
                    <a:cs typeface="+mn-cs"/>
                  </a:rPr>
                  <a:t> </a:t>
                </a:r>
                <a:r>
                  <a:rPr kumimoji="0" lang="en-US" sz="4200" b="0" i="0" u="none" strike="noStrike" kern="1200" cap="none" spc="0" normalizeH="0" noProof="0" dirty="0" err="1" smtClean="0">
                    <a:ln>
                      <a:noFill/>
                    </a:ln>
                    <a:solidFill>
                      <a:prstClr val="black"/>
                    </a:solidFill>
                    <a:effectLst/>
                    <a:uLnTx/>
                    <a:uFillTx/>
                    <a:latin typeface="Calibri"/>
                    <a:ea typeface="+mn-ea"/>
                    <a:cs typeface="+mn-cs"/>
                  </a:rPr>
                  <a:t>bơi</a:t>
                </a:r>
                <a:r>
                  <a:rPr kumimoji="0" lang="en-US" sz="4200" b="0" i="0" u="none" strike="noStrike" kern="1200" cap="none" spc="0" normalizeH="0" noProof="0" dirty="0" smtClean="0">
                    <a:ln>
                      <a:noFill/>
                    </a:ln>
                    <a:solidFill>
                      <a:prstClr val="black"/>
                    </a:solidFill>
                    <a:effectLst/>
                    <a:uLnTx/>
                    <a:uFillTx/>
                    <a:latin typeface="Calibri"/>
                    <a:ea typeface="+mn-ea"/>
                    <a:cs typeface="+mn-cs"/>
                  </a:rPr>
                  <a:t> </a:t>
                </a:r>
                <a:r>
                  <a:rPr kumimoji="0" lang="en-US" sz="4200" b="0" i="0" u="none" strike="noStrike" kern="1200" cap="none" spc="0" normalizeH="0" baseline="0" noProof="0" dirty="0" err="1" smtClean="0">
                    <a:ln>
                      <a:noFill/>
                    </a:ln>
                    <a:solidFill>
                      <a:prstClr val="black"/>
                    </a:solidFill>
                    <a:effectLst/>
                    <a:uLnTx/>
                    <a:uFillTx/>
                    <a:latin typeface="Calibri"/>
                    <a:ea typeface="+mn-ea"/>
                    <a:cs typeface="+mn-cs"/>
                  </a:rPr>
                  <a:t>là</a:t>
                </a:r>
                <a:r>
                  <a:rPr kumimoji="0" lang="en-US" sz="4200" b="0" i="0" u="none" strike="noStrike" kern="1200" cap="none" spc="0" normalizeH="0" baseline="0" noProof="0" dirty="0" smtClean="0">
                    <a:ln>
                      <a:noFill/>
                    </a:ln>
                    <a:solidFill>
                      <a:prstClr val="black"/>
                    </a:solidFill>
                    <a:effectLst/>
                    <a:uLnTx/>
                    <a:uFillTx/>
                    <a:latin typeface="Calibri"/>
                    <a:ea typeface="+mn-ea"/>
                    <a:cs typeface="+mn-cs"/>
                  </a:rPr>
                  <a:t>:</a:t>
                </a:r>
              </a:p>
              <a:p>
                <a:pPr marL="0" marR="0" lvl="0" indent="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4200" b="0" i="0" u="none" strike="noStrike" kern="1200" cap="none" spc="0" normalizeH="0" baseline="0" noProof="0" dirty="0" smtClean="0">
                    <a:ln>
                      <a:noFill/>
                    </a:ln>
                    <a:solidFill>
                      <a:prstClr val="black"/>
                    </a:solidFill>
                    <a:effectLst/>
                    <a:uLnTx/>
                    <a:uFillTx/>
                    <a:latin typeface="Calibri"/>
                    <a:ea typeface="+mn-ea"/>
                    <a:cs typeface="+mn-cs"/>
                  </a:rPr>
                  <a:t>V = </a:t>
                </a:r>
                <a:r>
                  <a:rPr kumimoji="0" lang="en-US" sz="4200" b="0" i="0" u="none" strike="noStrike" kern="1200" cap="none" spc="0" normalizeH="0" baseline="0" noProof="0" dirty="0" err="1" smtClean="0">
                    <a:ln>
                      <a:noFill/>
                    </a:ln>
                    <a:solidFill>
                      <a:prstClr val="black"/>
                    </a:solidFill>
                    <a:effectLst/>
                    <a:uLnTx/>
                    <a:uFillTx/>
                    <a:latin typeface="Calibri"/>
                    <a:ea typeface="+mn-ea"/>
                    <a:cs typeface="+mn-cs"/>
                  </a:rPr>
                  <a:t>a.b.c</a:t>
                </a:r>
                <a:r>
                  <a:rPr kumimoji="0" lang="en-US" sz="4200" b="0" i="0" u="none" strike="noStrike" kern="1200" cap="none" spc="0" normalizeH="0" baseline="0" noProof="0" dirty="0">
                    <a:ln>
                      <a:noFill/>
                    </a:ln>
                    <a:solidFill>
                      <a:prstClr val="black"/>
                    </a:solidFill>
                    <a:effectLst/>
                    <a:uLnTx/>
                    <a:uFillTx/>
                    <a:latin typeface="Calibri"/>
                    <a:ea typeface="+mn-ea"/>
                    <a:cs typeface="+mn-cs"/>
                  </a:rPr>
                  <a:t> </a:t>
                </a:r>
                <a:r>
                  <a:rPr kumimoji="0" lang="en-US" sz="4200" b="0" i="0" u="none" strike="noStrike" kern="1200" cap="none" spc="0" normalizeH="0" baseline="0" noProof="0" dirty="0" smtClean="0">
                    <a:ln>
                      <a:noFill/>
                    </a:ln>
                    <a:solidFill>
                      <a:prstClr val="black"/>
                    </a:solidFill>
                    <a:effectLst/>
                    <a:uLnTx/>
                    <a:uFillTx/>
                    <a:latin typeface="Calibri"/>
                    <a:ea typeface="+mn-ea"/>
                    <a:cs typeface="+mn-cs"/>
                    <a:sym typeface="Wingdings" pitchFamily="2" charset="2"/>
                  </a:rPr>
                  <a:t> = 20.8,1,5 = </a:t>
                </a:r>
                <a14:m>
                  <m:oMath xmlns:m="http://schemas.openxmlformats.org/officeDocument/2006/math">
                    <m:r>
                      <a:rPr kumimoji="0" lang="en-US" sz="42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sym typeface="Wingdings" pitchFamily="2" charset="2"/>
                      </a:rPr>
                      <m:t>240</m:t>
                    </m:r>
                    <m:sSup>
                      <m:sSupPr>
                        <m:ctrlPr>
                          <a:rPr kumimoji="0" lang="en-US" sz="4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sym typeface="Wingdings" pitchFamily="2" charset="2"/>
                          </a:rPr>
                        </m:ctrlPr>
                      </m:sSupPr>
                      <m:e>
                        <m:r>
                          <a:rPr kumimoji="0" lang="en-US" sz="4200" b="0" i="1" u="none" strike="noStrike" kern="1200" cap="none" spc="0" normalizeH="0" baseline="0" noProof="0" dirty="0" smtClean="0">
                            <a:ln>
                              <a:noFill/>
                            </a:ln>
                            <a:solidFill>
                              <a:prstClr val="black"/>
                            </a:solidFill>
                            <a:effectLst/>
                            <a:uLnTx/>
                            <a:uFillTx/>
                            <a:latin typeface="Cambria Math"/>
                            <a:ea typeface="+mn-ea"/>
                            <a:cs typeface="+mn-cs"/>
                            <a:sym typeface="Wingdings" pitchFamily="2" charset="2"/>
                          </a:rPr>
                          <m:t>𝑚</m:t>
                        </m:r>
                      </m:e>
                      <m:sup>
                        <m:r>
                          <a:rPr kumimoji="0" lang="en-US" sz="4200" b="0" i="1" u="none" strike="noStrike" kern="1200" cap="none" spc="0" normalizeH="0" baseline="0" noProof="0" dirty="0" smtClean="0">
                            <a:ln>
                              <a:noFill/>
                            </a:ln>
                            <a:solidFill>
                              <a:prstClr val="black"/>
                            </a:solidFill>
                            <a:effectLst/>
                            <a:uLnTx/>
                            <a:uFillTx/>
                            <a:latin typeface="Cambria Math"/>
                            <a:ea typeface="+mn-ea"/>
                            <a:cs typeface="+mn-cs"/>
                            <a:sym typeface="Wingdings" pitchFamily="2" charset="2"/>
                          </a:rPr>
                          <m:t>3</m:t>
                        </m:r>
                      </m:sup>
                    </m:sSup>
                  </m:oMath>
                </a14:m>
                <a:endParaRPr kumimoji="0" lang="en-US" sz="4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kumimoji="0" lang="en-US" sz="4200" b="0" i="0" u="none" strike="noStrike" kern="1200" cap="none" spc="0" normalizeH="0" baseline="0" noProof="0" dirty="0" err="1" smtClean="0">
                    <a:ln>
                      <a:noFill/>
                    </a:ln>
                    <a:solidFill>
                      <a:prstClr val="black"/>
                    </a:solidFill>
                    <a:effectLst/>
                    <a:uLnTx/>
                    <a:uFillTx/>
                    <a:latin typeface="Calibri"/>
                    <a:ea typeface="+mn-ea"/>
                    <a:cs typeface="+mn-cs"/>
                  </a:rPr>
                  <a:t>Khối</a:t>
                </a:r>
                <a:r>
                  <a:rPr kumimoji="0" lang="en-US" sz="4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4200" b="0" i="0" u="none" strike="noStrike" kern="1200" cap="none" spc="0" normalizeH="0" baseline="0" noProof="0" dirty="0" err="1" smtClean="0">
                    <a:ln>
                      <a:noFill/>
                    </a:ln>
                    <a:solidFill>
                      <a:prstClr val="black"/>
                    </a:solidFill>
                    <a:effectLst/>
                    <a:uLnTx/>
                    <a:uFillTx/>
                    <a:latin typeface="Calibri"/>
                    <a:ea typeface="+mn-ea"/>
                    <a:cs typeface="+mn-cs"/>
                  </a:rPr>
                  <a:t>lượng</a:t>
                </a:r>
                <a:r>
                  <a:rPr kumimoji="0" lang="en-US" sz="4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4200" b="0" i="0" u="none" strike="noStrike" kern="1200" cap="none" spc="0" normalizeH="0" baseline="0" noProof="0" dirty="0" err="1" smtClean="0">
                    <a:ln>
                      <a:noFill/>
                    </a:ln>
                    <a:solidFill>
                      <a:prstClr val="black"/>
                    </a:solidFill>
                    <a:effectLst/>
                    <a:uLnTx/>
                    <a:uFillTx/>
                    <a:latin typeface="Calibri"/>
                    <a:ea typeface="+mn-ea"/>
                    <a:cs typeface="+mn-cs"/>
                  </a:rPr>
                  <a:t>của</a:t>
                </a:r>
                <a:r>
                  <a:rPr kumimoji="0" lang="en-US" sz="4200" b="0" i="0" u="none" strike="noStrike" kern="1200" cap="none" spc="0" normalizeH="0" baseline="0" noProof="0" dirty="0" smtClean="0">
                    <a:ln>
                      <a:noFill/>
                    </a:ln>
                    <a:solidFill>
                      <a:prstClr val="black"/>
                    </a:solidFill>
                    <a:effectLst/>
                    <a:uLnTx/>
                    <a:uFillTx/>
                    <a:latin typeface="Calibri"/>
                    <a:ea typeface="+mn-ea"/>
                    <a:cs typeface="+mn-cs"/>
                  </a:rPr>
                  <a:t> </a:t>
                </a:r>
                <a:r>
                  <a:rPr lang="en-US" dirty="0" err="1" smtClean="0">
                    <a:solidFill>
                      <a:prstClr val="black"/>
                    </a:solidFill>
                    <a:latin typeface="Calibri"/>
                  </a:rPr>
                  <a:t>nước</a:t>
                </a:r>
                <a:r>
                  <a:rPr lang="en-US" dirty="0" smtClean="0">
                    <a:solidFill>
                      <a:prstClr val="black"/>
                    </a:solidFill>
                    <a:latin typeface="Calibri"/>
                  </a:rPr>
                  <a:t> </a:t>
                </a:r>
                <a:r>
                  <a:rPr lang="en-US" dirty="0" err="1" smtClean="0">
                    <a:solidFill>
                      <a:prstClr val="black"/>
                    </a:solidFill>
                    <a:latin typeface="Calibri"/>
                  </a:rPr>
                  <a:t>trong</a:t>
                </a:r>
                <a:r>
                  <a:rPr lang="en-US" dirty="0" smtClean="0">
                    <a:solidFill>
                      <a:prstClr val="black"/>
                    </a:solidFill>
                    <a:latin typeface="Calibri"/>
                  </a:rPr>
                  <a:t> </a:t>
                </a:r>
                <a:r>
                  <a:rPr kumimoji="0" lang="en-US" sz="4200" b="0" i="0" u="none" strike="noStrike" kern="1200" cap="none" spc="0" normalizeH="0" baseline="0" noProof="0" dirty="0" err="1" smtClean="0">
                    <a:ln>
                      <a:noFill/>
                    </a:ln>
                    <a:solidFill>
                      <a:prstClr val="black"/>
                    </a:solidFill>
                    <a:effectLst/>
                    <a:uLnTx/>
                    <a:uFillTx/>
                    <a:latin typeface="Calibri"/>
                    <a:ea typeface="+mn-ea"/>
                    <a:cs typeface="+mn-cs"/>
                  </a:rPr>
                  <a:t>bể</a:t>
                </a:r>
                <a:r>
                  <a:rPr kumimoji="0" lang="en-US" sz="4200" b="0" i="0" u="none" strike="noStrike" kern="1200" cap="none" spc="0" normalizeH="0" noProof="0" dirty="0" smtClean="0">
                    <a:ln>
                      <a:noFill/>
                    </a:ln>
                    <a:solidFill>
                      <a:prstClr val="black"/>
                    </a:solidFill>
                    <a:effectLst/>
                    <a:uLnTx/>
                    <a:uFillTx/>
                    <a:latin typeface="Calibri"/>
                    <a:ea typeface="+mn-ea"/>
                    <a:cs typeface="+mn-cs"/>
                  </a:rPr>
                  <a:t> </a:t>
                </a:r>
                <a:r>
                  <a:rPr kumimoji="0" lang="en-US" sz="4200" b="0" i="0" u="none" strike="noStrike" kern="1200" cap="none" spc="0" normalizeH="0" baseline="0" noProof="0" dirty="0" err="1" smtClean="0">
                    <a:ln>
                      <a:noFill/>
                    </a:ln>
                    <a:solidFill>
                      <a:prstClr val="black"/>
                    </a:solidFill>
                    <a:effectLst/>
                    <a:uLnTx/>
                    <a:uFillTx/>
                    <a:latin typeface="Calibri"/>
                    <a:ea typeface="+mn-ea"/>
                    <a:cs typeface="+mn-cs"/>
                  </a:rPr>
                  <a:t>là</a:t>
                </a:r>
                <a:r>
                  <a:rPr kumimoji="0" lang="en-US" sz="4200" b="0" i="0" u="none" strike="noStrike" kern="1200" cap="none" spc="0" normalizeH="0" baseline="0" noProof="0" dirty="0" smtClean="0">
                    <a:ln>
                      <a:noFill/>
                    </a:ln>
                    <a:solidFill>
                      <a:prstClr val="black"/>
                    </a:solidFill>
                    <a:effectLst/>
                    <a:uLnTx/>
                    <a:uFillTx/>
                    <a:latin typeface="Calibri"/>
                    <a:ea typeface="+mn-ea"/>
                    <a:cs typeface="+mn-cs"/>
                  </a:rPr>
                  <a:t>:</a:t>
                </a:r>
              </a:p>
              <a:p>
                <a:pPr marL="0" lvl="0" indent="0" algn="ctr">
                  <a:buNone/>
                </a:pPr>
                <a14:m>
                  <m:oMath xmlns:m="http://schemas.openxmlformats.org/officeDocument/2006/math">
                    <m:r>
                      <a:rPr kumimoji="0" lang="en-US" sz="4400" b="0" i="1" u="none" strike="noStrike" kern="1200" cap="none" spc="0" normalizeH="0" baseline="0" noProof="0" smtClean="0">
                        <a:ln>
                          <a:noFill/>
                        </a:ln>
                        <a:solidFill>
                          <a:prstClr val="black"/>
                        </a:solidFill>
                        <a:effectLst/>
                        <a:uLnTx/>
                        <a:uFillTx/>
                        <a:latin typeface="Cambria Math"/>
                        <a:ea typeface="+mn-ea"/>
                        <a:cs typeface="+mn-cs"/>
                      </a:rPr>
                      <m:t>𝐷</m:t>
                    </m:r>
                    <m:r>
                      <a:rPr kumimoji="0" lang="en-US" sz="4400" b="0" i="1" u="none" strike="noStrike" kern="1200" cap="none" spc="0" normalizeH="0" baseline="0" noProof="0" smtClean="0">
                        <a:ln>
                          <a:noFill/>
                        </a:ln>
                        <a:solidFill>
                          <a:prstClr val="black"/>
                        </a:solidFill>
                        <a:effectLst/>
                        <a:uLnTx/>
                        <a:uFillTx/>
                        <a:latin typeface="Cambria Math"/>
                        <a:ea typeface="+mn-ea"/>
                        <a:cs typeface="+mn-cs"/>
                      </a:rPr>
                      <m:t>= </m:t>
                    </m:r>
                    <m:f>
                      <m:fPr>
                        <m:ctrlPr>
                          <a:rPr kumimoji="0" lang="en-US" sz="4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400" b="0" i="1" u="none" strike="noStrike" kern="1200" cap="none" spc="0" normalizeH="0" baseline="0" noProof="0">
                            <a:ln>
                              <a:noFill/>
                            </a:ln>
                            <a:solidFill>
                              <a:prstClr val="black"/>
                            </a:solidFill>
                            <a:effectLst/>
                            <a:uLnTx/>
                            <a:uFillTx/>
                            <a:latin typeface="Cambria Math"/>
                            <a:ea typeface="+mn-ea"/>
                            <a:cs typeface="+mn-cs"/>
                          </a:rPr>
                          <m:t>𝑚</m:t>
                        </m:r>
                      </m:num>
                      <m:den>
                        <m:r>
                          <a:rPr kumimoji="0" lang="en-US" sz="4400" b="0" i="1" u="none" strike="noStrike" kern="1200" cap="none" spc="0" normalizeH="0" baseline="0" noProof="0">
                            <a:ln>
                              <a:noFill/>
                            </a:ln>
                            <a:solidFill>
                              <a:prstClr val="black"/>
                            </a:solidFill>
                            <a:effectLst/>
                            <a:uLnTx/>
                            <a:uFillTx/>
                            <a:latin typeface="Cambria Math"/>
                            <a:ea typeface="+mn-ea"/>
                            <a:cs typeface="+mn-cs"/>
                          </a:rPr>
                          <m:t>𝑉</m:t>
                        </m:r>
                      </m:den>
                    </m:f>
                  </m:oMath>
                </a14:m>
                <a:r>
                  <a:rPr kumimoji="0" lang="en-US" sz="4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4200" b="0" i="0" u="none" strike="noStrike" kern="1200" cap="none" spc="0" normalizeH="0" baseline="0" noProof="0" dirty="0" smtClean="0">
                    <a:ln>
                      <a:noFill/>
                    </a:ln>
                    <a:solidFill>
                      <a:prstClr val="black"/>
                    </a:solidFill>
                    <a:effectLst/>
                    <a:uLnTx/>
                    <a:uFillTx/>
                    <a:latin typeface="Calibri"/>
                    <a:ea typeface="+mn-ea"/>
                    <a:cs typeface="+mn-cs"/>
                    <a:sym typeface="Wingdings" pitchFamily="2" charset="2"/>
                  </a:rPr>
                  <a:t> m  =</a:t>
                </a:r>
                <a:r>
                  <a:rPr lang="en-US" dirty="0">
                    <a:solidFill>
                      <a:prstClr val="black"/>
                    </a:solidFill>
                    <a:sym typeface="Wingdings" pitchFamily="2" charset="2"/>
                  </a:rPr>
                  <a:t>D.V =</a:t>
                </a:r>
                <a:r>
                  <a:rPr lang="en-US" dirty="0" smtClean="0">
                    <a:solidFill>
                      <a:prstClr val="black"/>
                    </a:solidFill>
                    <a:sym typeface="Wingdings" pitchFamily="2" charset="2"/>
                  </a:rPr>
                  <a:t>1000.240 </a:t>
                </a:r>
                <a:r>
                  <a:rPr lang="en-US" dirty="0">
                    <a:solidFill>
                      <a:prstClr val="black"/>
                    </a:solidFill>
                    <a:sym typeface="Wingdings" pitchFamily="2" charset="2"/>
                  </a:rPr>
                  <a:t>=</a:t>
                </a:r>
                <a:r>
                  <a:rPr kumimoji="0" lang="en-US" sz="4200" b="0" i="0" u="none" strike="noStrike" kern="1200" cap="none" spc="0" normalizeH="0" baseline="0" noProof="0" dirty="0" smtClean="0">
                    <a:ln>
                      <a:noFill/>
                    </a:ln>
                    <a:solidFill>
                      <a:prstClr val="black"/>
                    </a:solidFill>
                    <a:effectLst/>
                    <a:uLnTx/>
                    <a:uFillTx/>
                    <a:latin typeface="Calibri"/>
                    <a:ea typeface="+mn-ea"/>
                    <a:cs typeface="+mn-cs"/>
                    <a:sym typeface="Wingdings" pitchFamily="2" charset="2"/>
                  </a:rPr>
                  <a:t>240000kg</a:t>
                </a:r>
                <a:r>
                  <a:rPr kumimoji="0" lang="en-US" sz="4200" b="0" i="0" u="none" strike="noStrike" kern="1200" cap="none" spc="0" normalizeH="0" baseline="0" noProof="0" dirty="0" smtClean="0">
                    <a:ln>
                      <a:noFill/>
                    </a:ln>
                    <a:solidFill>
                      <a:prstClr val="black"/>
                    </a:solidFill>
                    <a:effectLst/>
                    <a:uLnTx/>
                    <a:uFillTx/>
                    <a:latin typeface="Calibri"/>
                    <a:ea typeface="+mn-ea"/>
                    <a:cs typeface="+mn-cs"/>
                  </a:rPr>
                  <a:t> </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6705600" y="3390900"/>
                <a:ext cx="9563100" cy="5410200"/>
              </a:xfrm>
              <a:prstGeom prst="rect">
                <a:avLst/>
              </a:prstGeom>
              <a:blipFill>
                <a:blip r:embed="rId3"/>
                <a:stretch>
                  <a:fillRect t="-3378" r="-319"/>
                </a:stretch>
              </a:blipFill>
            </p:spPr>
            <p:txBody>
              <a:bodyPr/>
              <a:lstStyle/>
              <a:p>
                <a:r>
                  <a:rPr lang="en-US">
                    <a:noFill/>
                  </a:rPr>
                  <a:t> </a:t>
                </a:r>
              </a:p>
            </p:txBody>
          </p:sp>
        </mc:Fallback>
      </mc:AlternateContent>
      <p:cxnSp>
        <p:nvCxnSpPr>
          <p:cNvPr id="6" name="Straight Connector 5"/>
          <p:cNvCxnSpPr/>
          <p:nvPr/>
        </p:nvCxnSpPr>
        <p:spPr>
          <a:xfrm>
            <a:off x="5638800" y="3771900"/>
            <a:ext cx="76200" cy="4038600"/>
          </a:xfrm>
          <a:prstGeom prst="line">
            <a:avLst/>
          </a:prstGeom>
          <a:noFill/>
          <a:ln w="6350" cap="flat" cmpd="sng" algn="ctr">
            <a:solidFill>
              <a:sysClr val="windowText" lastClr="000000"/>
            </a:solidFill>
            <a:prstDash val="solid"/>
            <a:miter lim="800000"/>
          </a:ln>
          <a:effectLst/>
        </p:spPr>
      </p:cxnSp>
    </p:spTree>
    <p:extLst>
      <p:ext uri="{BB962C8B-B14F-4D97-AF65-F5344CB8AC3E}">
        <p14:creationId xmlns:p14="http://schemas.microsoft.com/office/powerpoint/2010/main" val="800967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D807016-E9C5-3670-44DF-3FF1A5D0D1A5}"/>
              </a:ext>
            </a:extLst>
          </p:cNvPr>
          <p:cNvSpPr/>
          <p:nvPr/>
        </p:nvSpPr>
        <p:spPr>
          <a:xfrm>
            <a:off x="0" y="154265"/>
            <a:ext cx="17830800" cy="2550835"/>
          </a:xfrm>
          <a:prstGeom prst="roundRect">
            <a:avLst/>
          </a:prstGeom>
          <a:solidFill>
            <a:srgbClr val="00B050"/>
          </a:solidFill>
          <a:ln w="12700" cap="flat" cmpd="sng" algn="ctr">
            <a:solidFill>
              <a:srgbClr val="00B050"/>
            </a:solidFill>
            <a:prstDash val="solid"/>
            <a:miter lim="800000"/>
          </a:ln>
          <a:effectLst/>
        </p:spPr>
        <p:txBody>
          <a:bodyPr lIns="137160" tIns="68580" rIns="137160" bIns="6858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200" b="1" i="0" u="none" strike="noStrike" kern="0" cap="none" spc="0" normalizeH="0" baseline="0" noProof="0" dirty="0" smtClean="0">
                <a:ln>
                  <a:noFill/>
                </a:ln>
                <a:solidFill>
                  <a:prstClr val="white"/>
                </a:solidFill>
                <a:effectLst/>
                <a:uLnTx/>
                <a:uFillTx/>
                <a:latin typeface="Times New Roman" pitchFamily="18" charset="0"/>
                <a:ea typeface="Cambria" panose="02040503050406030204" pitchFamily="18" charset="0"/>
                <a:cs typeface="Times New Roman" pitchFamily="18" charset="0"/>
              </a:rPr>
              <a:t>	II. XÁC ĐỊNH KHỐI LƯỢNG RIÊNG BẰNG THỰC NGHIỆM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200" b="1" i="0" u="none" strike="noStrike" kern="0" cap="none" spc="0" normalizeH="0" baseline="0" noProof="0" dirty="0" smtClean="0">
                <a:ln>
                  <a:noFill/>
                </a:ln>
                <a:solidFill>
                  <a:prstClr val="white"/>
                </a:solidFill>
                <a:effectLst/>
                <a:uLnTx/>
                <a:uFillTx/>
                <a:latin typeface="Times New Roman" pitchFamily="18" charset="0"/>
                <a:ea typeface="Cambria" panose="02040503050406030204" pitchFamily="18" charset="0"/>
                <a:cs typeface="Times New Roman" pitchFamily="18" charset="0"/>
              </a:rPr>
              <a:t>1/ </a:t>
            </a:r>
            <a:r>
              <a:rPr kumimoji="0" lang="en-US" sz="4200" b="1" i="0" u="none" strike="noStrike" kern="0" cap="none" spc="0" normalizeH="0" baseline="0" noProof="0" dirty="0" err="1" smtClean="0">
                <a:ln>
                  <a:noFill/>
                </a:ln>
                <a:solidFill>
                  <a:prstClr val="white"/>
                </a:solidFill>
                <a:effectLst/>
                <a:uLnTx/>
                <a:uFillTx/>
                <a:latin typeface="Times New Roman" pitchFamily="18" charset="0"/>
                <a:ea typeface="Cambria" panose="02040503050406030204" pitchFamily="18" charset="0"/>
                <a:cs typeface="Times New Roman" pitchFamily="18" charset="0"/>
              </a:rPr>
              <a:t>Xác</a:t>
            </a:r>
            <a:r>
              <a:rPr kumimoji="0" lang="en-US" sz="4200" b="1" i="0" u="none" strike="noStrike" kern="0" cap="none" spc="0" normalizeH="0" baseline="0" noProof="0" dirty="0" smtClean="0">
                <a:ln>
                  <a:noFill/>
                </a:ln>
                <a:solidFill>
                  <a:prstClr val="white"/>
                </a:solidFill>
                <a:effectLst/>
                <a:uLnTx/>
                <a:uFillTx/>
                <a:latin typeface="Times New Roman" pitchFamily="18" charset="0"/>
                <a:ea typeface="Cambria" panose="02040503050406030204" pitchFamily="18" charset="0"/>
                <a:cs typeface="Times New Roman" pitchFamily="18" charset="0"/>
              </a:rPr>
              <a:t> </a:t>
            </a:r>
            <a:r>
              <a:rPr kumimoji="0" lang="en-US" sz="4200" b="1" i="0" u="none" strike="noStrike" kern="0" cap="none" spc="0" normalizeH="0" baseline="0" noProof="0" dirty="0" err="1" smtClean="0">
                <a:ln>
                  <a:noFill/>
                </a:ln>
                <a:solidFill>
                  <a:prstClr val="white"/>
                </a:solidFill>
                <a:effectLst/>
                <a:uLnTx/>
                <a:uFillTx/>
                <a:latin typeface="Times New Roman" pitchFamily="18" charset="0"/>
                <a:ea typeface="Cambria" panose="02040503050406030204" pitchFamily="18" charset="0"/>
                <a:cs typeface="Times New Roman" pitchFamily="18" charset="0"/>
              </a:rPr>
              <a:t>định</a:t>
            </a:r>
            <a:r>
              <a:rPr kumimoji="0" lang="en-US" sz="4200" b="1" i="0" u="none" strike="noStrike" kern="0" cap="none" spc="0" normalizeH="0" baseline="0" noProof="0" dirty="0" smtClean="0">
                <a:ln>
                  <a:noFill/>
                </a:ln>
                <a:solidFill>
                  <a:prstClr val="white"/>
                </a:solidFill>
                <a:effectLst/>
                <a:uLnTx/>
                <a:uFillTx/>
                <a:latin typeface="Times New Roman" pitchFamily="18" charset="0"/>
                <a:ea typeface="Cambria" panose="02040503050406030204" pitchFamily="18" charset="0"/>
                <a:cs typeface="Times New Roman" pitchFamily="18" charset="0"/>
              </a:rPr>
              <a:t> </a:t>
            </a:r>
            <a:r>
              <a:rPr kumimoji="0" lang="en-US" sz="4200" b="1" i="0" u="none" strike="noStrike" kern="0" cap="none" spc="0" normalizeH="0" baseline="0" noProof="0" dirty="0" err="1" smtClean="0">
                <a:ln>
                  <a:noFill/>
                </a:ln>
                <a:solidFill>
                  <a:prstClr val="white"/>
                </a:solidFill>
                <a:effectLst/>
                <a:uLnTx/>
                <a:uFillTx/>
                <a:latin typeface="Times New Roman" pitchFamily="18" charset="0"/>
                <a:ea typeface="Cambria" panose="02040503050406030204" pitchFamily="18" charset="0"/>
                <a:cs typeface="Times New Roman" pitchFamily="18" charset="0"/>
              </a:rPr>
              <a:t>khối</a:t>
            </a:r>
            <a:r>
              <a:rPr kumimoji="0" lang="en-US" sz="4200" b="1" i="0" u="none" strike="noStrike" kern="0" cap="none" spc="0" normalizeH="0" baseline="0" noProof="0" dirty="0" smtClean="0">
                <a:ln>
                  <a:noFill/>
                </a:ln>
                <a:solidFill>
                  <a:prstClr val="white"/>
                </a:solidFill>
                <a:effectLst/>
                <a:uLnTx/>
                <a:uFillTx/>
                <a:latin typeface="Times New Roman" pitchFamily="18" charset="0"/>
                <a:ea typeface="Cambria" panose="02040503050406030204" pitchFamily="18" charset="0"/>
                <a:cs typeface="Times New Roman" pitchFamily="18" charset="0"/>
              </a:rPr>
              <a:t> </a:t>
            </a:r>
            <a:r>
              <a:rPr kumimoji="0" lang="en-US" sz="4200" b="1" i="0" u="none" strike="noStrike" kern="0" cap="none" spc="0" normalizeH="0" baseline="0" noProof="0" dirty="0" err="1" smtClean="0">
                <a:ln>
                  <a:noFill/>
                </a:ln>
                <a:solidFill>
                  <a:prstClr val="white"/>
                </a:solidFill>
                <a:effectLst/>
                <a:uLnTx/>
                <a:uFillTx/>
                <a:latin typeface="Times New Roman" pitchFamily="18" charset="0"/>
                <a:ea typeface="Cambria" panose="02040503050406030204" pitchFamily="18" charset="0"/>
                <a:cs typeface="Times New Roman" pitchFamily="18" charset="0"/>
              </a:rPr>
              <a:t>lượng</a:t>
            </a:r>
            <a:r>
              <a:rPr kumimoji="0" lang="en-US" sz="4200" b="1" i="0" u="none" strike="noStrike" kern="0" cap="none" spc="0" normalizeH="0" baseline="0" noProof="0" dirty="0" smtClean="0">
                <a:ln>
                  <a:noFill/>
                </a:ln>
                <a:solidFill>
                  <a:prstClr val="white"/>
                </a:solidFill>
                <a:effectLst/>
                <a:uLnTx/>
                <a:uFillTx/>
                <a:latin typeface="Times New Roman" pitchFamily="18" charset="0"/>
                <a:ea typeface="Cambria" panose="02040503050406030204" pitchFamily="18" charset="0"/>
                <a:cs typeface="Times New Roman" pitchFamily="18" charset="0"/>
              </a:rPr>
              <a:t> </a:t>
            </a:r>
            <a:r>
              <a:rPr kumimoji="0" lang="en-US" sz="4200" b="1" i="0" u="none" strike="noStrike" kern="0" cap="none" spc="0" normalizeH="0" baseline="0" noProof="0" dirty="0" err="1" smtClean="0">
                <a:ln>
                  <a:noFill/>
                </a:ln>
                <a:solidFill>
                  <a:prstClr val="white"/>
                </a:solidFill>
                <a:effectLst/>
                <a:uLnTx/>
                <a:uFillTx/>
                <a:latin typeface="Times New Roman" pitchFamily="18" charset="0"/>
                <a:ea typeface="Cambria" panose="02040503050406030204" pitchFamily="18" charset="0"/>
                <a:cs typeface="Times New Roman" pitchFamily="18" charset="0"/>
              </a:rPr>
              <a:t>riêng</a:t>
            </a:r>
            <a:r>
              <a:rPr kumimoji="0" lang="en-US" sz="4200" b="1" i="0" u="none" strike="noStrike" kern="0" cap="none" spc="0" normalizeH="0" baseline="0" noProof="0" dirty="0" smtClean="0">
                <a:ln>
                  <a:noFill/>
                </a:ln>
                <a:solidFill>
                  <a:prstClr val="white"/>
                </a:solidFill>
                <a:effectLst/>
                <a:uLnTx/>
                <a:uFillTx/>
                <a:latin typeface="Times New Roman" pitchFamily="18" charset="0"/>
                <a:ea typeface="Cambria" panose="02040503050406030204" pitchFamily="18" charset="0"/>
                <a:cs typeface="Times New Roman" pitchFamily="18" charset="0"/>
              </a:rPr>
              <a:t> </a:t>
            </a:r>
            <a:r>
              <a:rPr kumimoji="0" lang="en-US" sz="4200" b="1" i="0" u="none" strike="noStrike" kern="0" cap="none" spc="0" normalizeH="0" baseline="0" noProof="0" dirty="0" err="1" smtClean="0">
                <a:ln>
                  <a:noFill/>
                </a:ln>
                <a:solidFill>
                  <a:prstClr val="white"/>
                </a:solidFill>
                <a:effectLst/>
                <a:uLnTx/>
                <a:uFillTx/>
                <a:latin typeface="Times New Roman" pitchFamily="18" charset="0"/>
                <a:ea typeface="Cambria" panose="02040503050406030204" pitchFamily="18" charset="0"/>
                <a:cs typeface="Times New Roman" pitchFamily="18" charset="0"/>
              </a:rPr>
              <a:t>của</a:t>
            </a:r>
            <a:r>
              <a:rPr kumimoji="0" lang="en-US" sz="4200" b="1" i="0" u="none" strike="noStrike" kern="0" cap="none" spc="0" normalizeH="0" baseline="0" noProof="0" dirty="0" smtClean="0">
                <a:ln>
                  <a:noFill/>
                </a:ln>
                <a:solidFill>
                  <a:prstClr val="white"/>
                </a:solidFill>
                <a:effectLst/>
                <a:uLnTx/>
                <a:uFillTx/>
                <a:latin typeface="Times New Roman" pitchFamily="18" charset="0"/>
                <a:ea typeface="Cambria" panose="02040503050406030204" pitchFamily="18" charset="0"/>
                <a:cs typeface="Times New Roman" pitchFamily="18" charset="0"/>
              </a:rPr>
              <a:t> </a:t>
            </a:r>
            <a:r>
              <a:rPr kumimoji="0" lang="en-US" sz="4200" b="1" i="0" u="none" strike="noStrike" kern="0" cap="none" spc="0" normalizeH="0" baseline="0" noProof="0" dirty="0" err="1" smtClean="0">
                <a:ln>
                  <a:noFill/>
                </a:ln>
                <a:solidFill>
                  <a:prstClr val="white"/>
                </a:solidFill>
                <a:effectLst/>
                <a:uLnTx/>
                <a:uFillTx/>
                <a:latin typeface="Times New Roman" pitchFamily="18" charset="0"/>
                <a:ea typeface="Cambria" panose="02040503050406030204" pitchFamily="18" charset="0"/>
                <a:cs typeface="Times New Roman" pitchFamily="18" charset="0"/>
              </a:rPr>
              <a:t>một</a:t>
            </a:r>
            <a:r>
              <a:rPr kumimoji="0" lang="en-US" sz="4200" b="1" i="0" u="none" strike="noStrike" kern="0" cap="none" spc="0" normalizeH="0" baseline="0" noProof="0" dirty="0" smtClean="0">
                <a:ln>
                  <a:noFill/>
                </a:ln>
                <a:solidFill>
                  <a:prstClr val="white"/>
                </a:solidFill>
                <a:effectLst/>
                <a:uLnTx/>
                <a:uFillTx/>
                <a:latin typeface="Times New Roman" pitchFamily="18" charset="0"/>
                <a:ea typeface="Cambria" panose="02040503050406030204" pitchFamily="18" charset="0"/>
                <a:cs typeface="Times New Roman" pitchFamily="18" charset="0"/>
              </a:rPr>
              <a:t> </a:t>
            </a:r>
            <a:r>
              <a:rPr kumimoji="0" lang="en-US" sz="4200" b="1" i="0" u="none" strike="noStrike" kern="0" cap="none" spc="0" normalizeH="0" baseline="0" noProof="0" dirty="0" err="1" smtClean="0">
                <a:ln>
                  <a:noFill/>
                </a:ln>
                <a:solidFill>
                  <a:prstClr val="white"/>
                </a:solidFill>
                <a:effectLst/>
                <a:uLnTx/>
                <a:uFillTx/>
                <a:latin typeface="Times New Roman" pitchFamily="18" charset="0"/>
                <a:ea typeface="Cambria" panose="02040503050406030204" pitchFamily="18" charset="0"/>
                <a:cs typeface="Times New Roman" pitchFamily="18" charset="0"/>
              </a:rPr>
              <a:t>lượng</a:t>
            </a:r>
            <a:r>
              <a:rPr kumimoji="0" lang="en-US" sz="4200" b="1" i="0" u="none" strike="noStrike" kern="0" cap="none" spc="0" normalizeH="0" baseline="0" noProof="0" dirty="0" smtClean="0">
                <a:ln>
                  <a:noFill/>
                </a:ln>
                <a:solidFill>
                  <a:prstClr val="white"/>
                </a:solidFill>
                <a:effectLst/>
                <a:uLnTx/>
                <a:uFillTx/>
                <a:latin typeface="Times New Roman" pitchFamily="18" charset="0"/>
                <a:ea typeface="Cambria" panose="02040503050406030204" pitchFamily="18" charset="0"/>
                <a:cs typeface="Times New Roman" pitchFamily="18" charset="0"/>
              </a:rPr>
              <a:t> </a:t>
            </a:r>
            <a:r>
              <a:rPr kumimoji="0" lang="en-US" sz="4200" b="1" i="0" u="none" strike="noStrike" kern="0" cap="none" spc="0" normalizeH="0" baseline="0" noProof="0" dirty="0" err="1" smtClean="0">
                <a:ln>
                  <a:noFill/>
                </a:ln>
                <a:solidFill>
                  <a:prstClr val="white"/>
                </a:solidFill>
                <a:effectLst/>
                <a:uLnTx/>
                <a:uFillTx/>
                <a:latin typeface="Times New Roman" pitchFamily="18" charset="0"/>
                <a:ea typeface="Cambria" panose="02040503050406030204" pitchFamily="18" charset="0"/>
                <a:cs typeface="Times New Roman" pitchFamily="18" charset="0"/>
              </a:rPr>
              <a:t>chất</a:t>
            </a:r>
            <a:r>
              <a:rPr kumimoji="0" lang="en-US" sz="4200" b="1" i="0" u="none" strike="noStrike" kern="0" cap="none" spc="0" normalizeH="0" baseline="0" noProof="0" dirty="0" smtClean="0">
                <a:ln>
                  <a:noFill/>
                </a:ln>
                <a:solidFill>
                  <a:prstClr val="white"/>
                </a:solidFill>
                <a:effectLst/>
                <a:uLnTx/>
                <a:uFillTx/>
                <a:latin typeface="Times New Roman" pitchFamily="18" charset="0"/>
                <a:ea typeface="Cambria" panose="02040503050406030204" pitchFamily="18" charset="0"/>
                <a:cs typeface="Times New Roman" pitchFamily="18" charset="0"/>
              </a:rPr>
              <a:t> </a:t>
            </a:r>
            <a:r>
              <a:rPr kumimoji="0" lang="en-US" sz="4200" b="1" i="0" u="none" strike="noStrike" kern="0" cap="none" spc="0" normalizeH="0" baseline="0" noProof="0" dirty="0" err="1" smtClean="0">
                <a:ln>
                  <a:noFill/>
                </a:ln>
                <a:solidFill>
                  <a:prstClr val="white"/>
                </a:solidFill>
                <a:effectLst/>
                <a:uLnTx/>
                <a:uFillTx/>
                <a:latin typeface="Times New Roman" pitchFamily="18" charset="0"/>
                <a:ea typeface="Cambria" panose="02040503050406030204" pitchFamily="18" charset="0"/>
                <a:cs typeface="Times New Roman" pitchFamily="18" charset="0"/>
              </a:rPr>
              <a:t>lỏng</a:t>
            </a:r>
            <a:endParaRPr kumimoji="0" lang="vi-VN" sz="4200" b="1" i="0" u="none" strike="noStrike" kern="0" cap="none" spc="0" normalizeH="0" baseline="0" noProof="0" dirty="0" smtClean="0">
              <a:ln>
                <a:noFill/>
              </a:ln>
              <a:solidFill>
                <a:prstClr val="white"/>
              </a:solidFill>
              <a:effectLst/>
              <a:uLnTx/>
              <a:uFillTx/>
              <a:latin typeface="Times New Roman" pitchFamily="18" charset="0"/>
              <a:ea typeface="Cambria" panose="02040503050406030204"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1" y="3467100"/>
            <a:ext cx="8644598" cy="6096000"/>
          </a:xfrm>
          <a:prstGeom prst="rect">
            <a:avLst/>
          </a:prstGeom>
        </p:spPr>
      </p:pic>
      <p:sp>
        <p:nvSpPr>
          <p:cNvPr id="8" name="Title 7"/>
          <p:cNvSpPr txBox="1">
            <a:spLocks noGrp="1"/>
          </p:cNvSpPr>
          <p:nvPr>
            <p:ph type="title"/>
          </p:nvPr>
        </p:nvSpPr>
        <p:spPr>
          <a:xfrm>
            <a:off x="1676400" y="3209240"/>
            <a:ext cx="5638800" cy="1431161"/>
          </a:xfrm>
          <a:prstGeom prst="rect">
            <a:avLst/>
          </a:prstGeom>
          <a:noFill/>
        </p:spPr>
        <p:txBody>
          <a:bodyPr wrap="square" lIns="137160" tIns="68580" rIns="137160" bIns="68580" rtlCol="0">
            <a:spAutoFit/>
          </a:bodyPr>
          <a:lstStyle/>
          <a:p>
            <a:r>
              <a:rPr lang="en-US" sz="4200" dirty="0">
                <a:solidFill>
                  <a:srgbClr val="C00000"/>
                </a:solidFill>
                <a:latin typeface="Times New Roman" pitchFamily="18" charset="0"/>
                <a:cs typeface="Times New Roman" pitchFamily="18" charset="0"/>
              </a:rPr>
              <a:t>	</a:t>
            </a:r>
            <a:r>
              <a:rPr lang="en-US" sz="4200" dirty="0" smtClean="0">
                <a:solidFill>
                  <a:srgbClr val="C00000"/>
                </a:solidFill>
                <a:latin typeface="Times New Roman" pitchFamily="18" charset="0"/>
                <a:cs typeface="Times New Roman" pitchFamily="18" charset="0"/>
              </a:rPr>
              <a:t>                                     </a:t>
            </a:r>
            <a:r>
              <a:rPr lang="en-US" sz="4200" u="sng" dirty="0" err="1" smtClean="0">
                <a:solidFill>
                  <a:srgbClr val="C00000"/>
                </a:solidFill>
                <a:latin typeface="Times New Roman" pitchFamily="18" charset="0"/>
                <a:cs typeface="Times New Roman" pitchFamily="18" charset="0"/>
              </a:rPr>
              <a:t>Nhiệm</a:t>
            </a:r>
            <a:r>
              <a:rPr lang="en-US" sz="4200" u="sng" dirty="0" smtClean="0">
                <a:solidFill>
                  <a:srgbClr val="C00000"/>
                </a:solidFill>
                <a:latin typeface="Times New Roman" pitchFamily="18" charset="0"/>
                <a:cs typeface="Times New Roman" pitchFamily="18" charset="0"/>
              </a:rPr>
              <a:t> </a:t>
            </a:r>
            <a:r>
              <a:rPr lang="en-US" sz="4200" u="sng" dirty="0" err="1">
                <a:solidFill>
                  <a:srgbClr val="C00000"/>
                </a:solidFill>
                <a:latin typeface="Times New Roman" pitchFamily="18" charset="0"/>
                <a:cs typeface="Times New Roman" pitchFamily="18" charset="0"/>
              </a:rPr>
              <a:t>vụ</a:t>
            </a:r>
            <a:r>
              <a:rPr lang="en-US" sz="4200" u="sng" dirty="0">
                <a:solidFill>
                  <a:srgbClr val="C00000"/>
                </a:solidFill>
                <a:latin typeface="Times New Roman" pitchFamily="18" charset="0"/>
                <a:cs typeface="Times New Roman" pitchFamily="18" charset="0"/>
              </a:rPr>
              <a:t> </a:t>
            </a:r>
            <a:r>
              <a:rPr lang="en-US" sz="4200" u="sng" dirty="0" err="1">
                <a:solidFill>
                  <a:srgbClr val="C00000"/>
                </a:solidFill>
                <a:latin typeface="Times New Roman" pitchFamily="18" charset="0"/>
                <a:cs typeface="Times New Roman" pitchFamily="18" charset="0"/>
              </a:rPr>
              <a:t>học</a:t>
            </a:r>
            <a:r>
              <a:rPr lang="en-US" sz="4200" u="sng" dirty="0">
                <a:solidFill>
                  <a:srgbClr val="C00000"/>
                </a:solidFill>
                <a:latin typeface="Times New Roman" pitchFamily="18" charset="0"/>
                <a:cs typeface="Times New Roman" pitchFamily="18" charset="0"/>
              </a:rPr>
              <a:t> </a:t>
            </a:r>
            <a:r>
              <a:rPr lang="en-US" sz="4200" u="sng" dirty="0" err="1">
                <a:solidFill>
                  <a:srgbClr val="C00000"/>
                </a:solidFill>
                <a:latin typeface="Times New Roman" pitchFamily="18" charset="0"/>
                <a:cs typeface="Times New Roman" pitchFamily="18" charset="0"/>
              </a:rPr>
              <a:t>tập</a:t>
            </a:r>
            <a:endParaRPr lang="en-US" sz="4200" u="sng" dirty="0">
              <a:solidFill>
                <a:srgbClr val="C00000"/>
              </a:solidFill>
              <a:latin typeface="Times New Roman" pitchFamily="18" charset="0"/>
              <a:cs typeface="Times New Roman" pitchFamily="18" charset="0"/>
            </a:endParaRPr>
          </a:p>
        </p:txBody>
      </p:sp>
      <p:sp>
        <p:nvSpPr>
          <p:cNvPr id="9" name="Content Placeholder 8"/>
          <p:cNvSpPr txBox="1">
            <a:spLocks noGrp="1"/>
          </p:cNvSpPr>
          <p:nvPr>
            <p:ph idx="1"/>
          </p:nvPr>
        </p:nvSpPr>
        <p:spPr>
          <a:xfrm>
            <a:off x="9144000" y="2857500"/>
            <a:ext cx="8229600" cy="3628686"/>
          </a:xfrm>
          <a:prstGeom prst="rect">
            <a:avLst/>
          </a:prstGeom>
          <a:noFill/>
        </p:spPr>
        <p:txBody>
          <a:bodyPr wrap="square" lIns="137160" tIns="68580" rIns="137160" bIns="68580" rtlCol="0">
            <a:spAutoFit/>
          </a:bodyPr>
          <a:lstStyle/>
          <a:p>
            <a:r>
              <a:rPr lang="en-US" sz="4200" dirty="0" smtClean="0">
                <a:solidFill>
                  <a:srgbClr val="601986"/>
                </a:solidFill>
                <a:latin typeface="Times New Roman" pitchFamily="18" charset="0"/>
                <a:cs typeface="Times New Roman" pitchFamily="18" charset="0"/>
              </a:rPr>
              <a:t>⃰ </a:t>
            </a:r>
            <a:r>
              <a:rPr lang="en-US" sz="4200" dirty="0" err="1" smtClean="0">
                <a:solidFill>
                  <a:srgbClr val="601986"/>
                </a:solidFill>
                <a:latin typeface="Times New Roman" pitchFamily="18" charset="0"/>
                <a:cs typeface="Times New Roman" pitchFamily="18" charset="0"/>
              </a:rPr>
              <a:t>Đề</a:t>
            </a:r>
            <a:r>
              <a:rPr lang="en-US" sz="4200" dirty="0" smtClean="0">
                <a:solidFill>
                  <a:srgbClr val="601986"/>
                </a:solidFill>
                <a:latin typeface="Times New Roman" pitchFamily="18" charset="0"/>
                <a:cs typeface="Times New Roman" pitchFamily="18" charset="0"/>
              </a:rPr>
              <a:t> </a:t>
            </a:r>
            <a:r>
              <a:rPr lang="en-US" sz="4200" dirty="0" err="1" smtClean="0">
                <a:solidFill>
                  <a:srgbClr val="601986"/>
                </a:solidFill>
                <a:latin typeface="Times New Roman" pitchFamily="18" charset="0"/>
                <a:cs typeface="Times New Roman" pitchFamily="18" charset="0"/>
              </a:rPr>
              <a:t>xuất</a:t>
            </a:r>
            <a:r>
              <a:rPr lang="en-US" sz="4200" dirty="0" smtClean="0">
                <a:solidFill>
                  <a:srgbClr val="601986"/>
                </a:solidFill>
                <a:latin typeface="Times New Roman" pitchFamily="18" charset="0"/>
                <a:cs typeface="Times New Roman" pitchFamily="18" charset="0"/>
              </a:rPr>
              <a:t> </a:t>
            </a:r>
            <a:r>
              <a:rPr lang="en-US" sz="4200" dirty="0" err="1" smtClean="0">
                <a:solidFill>
                  <a:srgbClr val="601986"/>
                </a:solidFill>
                <a:latin typeface="Times New Roman" pitchFamily="18" charset="0"/>
                <a:cs typeface="Times New Roman" pitchFamily="18" charset="0"/>
              </a:rPr>
              <a:t>cách</a:t>
            </a:r>
            <a:r>
              <a:rPr lang="en-US" sz="4200" dirty="0" smtClean="0">
                <a:solidFill>
                  <a:srgbClr val="601986"/>
                </a:solidFill>
                <a:latin typeface="Times New Roman" pitchFamily="18" charset="0"/>
                <a:cs typeface="Times New Roman" pitchFamily="18" charset="0"/>
              </a:rPr>
              <a:t> </a:t>
            </a:r>
            <a:r>
              <a:rPr lang="en-US" sz="4200" dirty="0" err="1" smtClean="0">
                <a:solidFill>
                  <a:srgbClr val="601986"/>
                </a:solidFill>
                <a:latin typeface="Times New Roman" pitchFamily="18" charset="0"/>
                <a:cs typeface="Times New Roman" pitchFamily="18" charset="0"/>
              </a:rPr>
              <a:t>xác</a:t>
            </a:r>
            <a:r>
              <a:rPr lang="en-US" sz="4200" dirty="0" smtClean="0">
                <a:solidFill>
                  <a:srgbClr val="601986"/>
                </a:solidFill>
                <a:latin typeface="Times New Roman" pitchFamily="18" charset="0"/>
                <a:cs typeface="Times New Roman" pitchFamily="18" charset="0"/>
              </a:rPr>
              <a:t> </a:t>
            </a:r>
            <a:r>
              <a:rPr lang="en-US" sz="4200" dirty="0" err="1" smtClean="0">
                <a:solidFill>
                  <a:srgbClr val="601986"/>
                </a:solidFill>
                <a:latin typeface="Times New Roman" pitchFamily="18" charset="0"/>
                <a:cs typeface="Times New Roman" pitchFamily="18" charset="0"/>
              </a:rPr>
              <a:t>định</a:t>
            </a:r>
            <a:r>
              <a:rPr lang="en-US" sz="4200" dirty="0" smtClean="0">
                <a:solidFill>
                  <a:srgbClr val="601986"/>
                </a:solidFill>
                <a:latin typeface="Times New Roman" pitchFamily="18" charset="0"/>
                <a:cs typeface="Times New Roman" pitchFamily="18" charset="0"/>
              </a:rPr>
              <a:t> </a:t>
            </a:r>
            <a:r>
              <a:rPr lang="en-US" sz="4200" dirty="0" err="1" smtClean="0">
                <a:solidFill>
                  <a:srgbClr val="601986"/>
                </a:solidFill>
                <a:latin typeface="Times New Roman" pitchFamily="18" charset="0"/>
                <a:cs typeface="Times New Roman" pitchFamily="18" charset="0"/>
              </a:rPr>
              <a:t>khối</a:t>
            </a:r>
            <a:r>
              <a:rPr lang="en-US" sz="4200" dirty="0" smtClean="0">
                <a:solidFill>
                  <a:srgbClr val="601986"/>
                </a:solidFill>
                <a:latin typeface="Times New Roman" pitchFamily="18" charset="0"/>
                <a:cs typeface="Times New Roman" pitchFamily="18" charset="0"/>
              </a:rPr>
              <a:t> </a:t>
            </a:r>
            <a:r>
              <a:rPr lang="en-US" sz="4200" dirty="0" err="1" smtClean="0">
                <a:solidFill>
                  <a:srgbClr val="601986"/>
                </a:solidFill>
                <a:latin typeface="Times New Roman" pitchFamily="18" charset="0"/>
                <a:cs typeface="Times New Roman" pitchFamily="18" charset="0"/>
              </a:rPr>
              <a:t>lượng</a:t>
            </a:r>
            <a:r>
              <a:rPr lang="en-US" sz="4200" dirty="0" smtClean="0">
                <a:solidFill>
                  <a:srgbClr val="601986"/>
                </a:solidFill>
                <a:latin typeface="Times New Roman" pitchFamily="18" charset="0"/>
                <a:cs typeface="Times New Roman" pitchFamily="18" charset="0"/>
              </a:rPr>
              <a:t> </a:t>
            </a:r>
            <a:r>
              <a:rPr lang="en-US" sz="4200" dirty="0" err="1" smtClean="0">
                <a:solidFill>
                  <a:srgbClr val="601986"/>
                </a:solidFill>
                <a:latin typeface="Times New Roman" pitchFamily="18" charset="0"/>
                <a:cs typeface="Times New Roman" pitchFamily="18" charset="0"/>
              </a:rPr>
              <a:t>riêng</a:t>
            </a:r>
            <a:r>
              <a:rPr lang="en-US" sz="4200" dirty="0" smtClean="0">
                <a:solidFill>
                  <a:srgbClr val="601986"/>
                </a:solidFill>
                <a:latin typeface="Times New Roman" pitchFamily="18" charset="0"/>
                <a:cs typeface="Times New Roman" pitchFamily="18" charset="0"/>
              </a:rPr>
              <a:t> </a:t>
            </a:r>
            <a:r>
              <a:rPr lang="en-US" sz="4200" dirty="0" err="1" smtClean="0">
                <a:solidFill>
                  <a:srgbClr val="601986"/>
                </a:solidFill>
                <a:latin typeface="Times New Roman" pitchFamily="18" charset="0"/>
                <a:cs typeface="Times New Roman" pitchFamily="18" charset="0"/>
              </a:rPr>
              <a:t>của</a:t>
            </a:r>
            <a:r>
              <a:rPr lang="en-US" sz="4200" dirty="0" smtClean="0">
                <a:solidFill>
                  <a:srgbClr val="601986"/>
                </a:solidFill>
                <a:latin typeface="Times New Roman" pitchFamily="18" charset="0"/>
                <a:cs typeface="Times New Roman" pitchFamily="18" charset="0"/>
              </a:rPr>
              <a:t> </a:t>
            </a:r>
            <a:r>
              <a:rPr lang="en-US" sz="4200" dirty="0" err="1" smtClean="0">
                <a:solidFill>
                  <a:srgbClr val="601986"/>
                </a:solidFill>
                <a:latin typeface="Times New Roman" pitchFamily="18" charset="0"/>
                <a:cs typeface="Times New Roman" pitchFamily="18" charset="0"/>
              </a:rPr>
              <a:t>một</a:t>
            </a:r>
            <a:r>
              <a:rPr lang="en-US" sz="4200" dirty="0" smtClean="0">
                <a:solidFill>
                  <a:srgbClr val="601986"/>
                </a:solidFill>
                <a:latin typeface="Times New Roman" pitchFamily="18" charset="0"/>
                <a:cs typeface="Times New Roman" pitchFamily="18" charset="0"/>
              </a:rPr>
              <a:t> </a:t>
            </a:r>
            <a:r>
              <a:rPr lang="en-US" sz="4200" dirty="0" err="1" smtClean="0">
                <a:solidFill>
                  <a:srgbClr val="601986"/>
                </a:solidFill>
                <a:latin typeface="Times New Roman" pitchFamily="18" charset="0"/>
                <a:cs typeface="Times New Roman" pitchFamily="18" charset="0"/>
              </a:rPr>
              <a:t>lượng</a:t>
            </a:r>
            <a:r>
              <a:rPr lang="en-US" sz="4200" dirty="0" smtClean="0">
                <a:solidFill>
                  <a:srgbClr val="601986"/>
                </a:solidFill>
                <a:latin typeface="Times New Roman" pitchFamily="18" charset="0"/>
                <a:cs typeface="Times New Roman" pitchFamily="18" charset="0"/>
              </a:rPr>
              <a:t> </a:t>
            </a:r>
            <a:r>
              <a:rPr lang="en-US" sz="4200" dirty="0" err="1" smtClean="0">
                <a:solidFill>
                  <a:srgbClr val="601986"/>
                </a:solidFill>
                <a:latin typeface="Times New Roman" pitchFamily="18" charset="0"/>
                <a:cs typeface="Times New Roman" pitchFamily="18" charset="0"/>
              </a:rPr>
              <a:t>chất</a:t>
            </a:r>
            <a:r>
              <a:rPr lang="en-US" sz="4200" dirty="0" smtClean="0">
                <a:solidFill>
                  <a:srgbClr val="601986"/>
                </a:solidFill>
                <a:latin typeface="Times New Roman" pitchFamily="18" charset="0"/>
                <a:cs typeface="Times New Roman" pitchFamily="18" charset="0"/>
              </a:rPr>
              <a:t> </a:t>
            </a:r>
            <a:r>
              <a:rPr lang="en-US" sz="4200" dirty="0" err="1" smtClean="0">
                <a:solidFill>
                  <a:srgbClr val="601986"/>
                </a:solidFill>
                <a:latin typeface="Times New Roman" pitchFamily="18" charset="0"/>
                <a:cs typeface="Times New Roman" pitchFamily="18" charset="0"/>
              </a:rPr>
              <a:t>lỏng</a:t>
            </a:r>
            <a:endParaRPr lang="en-US" sz="4200" dirty="0" smtClean="0">
              <a:solidFill>
                <a:srgbClr val="601986"/>
              </a:solidFill>
              <a:latin typeface="Times New Roman" pitchFamily="18" charset="0"/>
              <a:cs typeface="Times New Roman" pitchFamily="18" charset="0"/>
            </a:endParaRPr>
          </a:p>
          <a:p>
            <a:r>
              <a:rPr lang="en-US" sz="4200" dirty="0" smtClean="0">
                <a:solidFill>
                  <a:srgbClr val="601986"/>
                </a:solidFill>
                <a:latin typeface="Times New Roman" pitchFamily="18" charset="0"/>
                <a:cs typeface="Times New Roman" pitchFamily="18" charset="0"/>
              </a:rPr>
              <a:t>*</a:t>
            </a:r>
            <a:r>
              <a:rPr lang="en-US" sz="4200" dirty="0" err="1" smtClean="0">
                <a:solidFill>
                  <a:srgbClr val="601986"/>
                </a:solidFill>
                <a:latin typeface="Times New Roman" pitchFamily="18" charset="0"/>
                <a:cs typeface="Times New Roman" pitchFamily="18" charset="0"/>
              </a:rPr>
              <a:t>Đại</a:t>
            </a:r>
            <a:r>
              <a:rPr lang="en-US" sz="4200" dirty="0" smtClean="0">
                <a:solidFill>
                  <a:srgbClr val="601986"/>
                </a:solidFill>
                <a:latin typeface="Times New Roman" pitchFamily="18" charset="0"/>
                <a:cs typeface="Times New Roman" pitchFamily="18" charset="0"/>
              </a:rPr>
              <a:t> </a:t>
            </a:r>
            <a:r>
              <a:rPr lang="en-US" sz="4200" dirty="0" err="1">
                <a:solidFill>
                  <a:srgbClr val="601986"/>
                </a:solidFill>
                <a:latin typeface="Times New Roman" pitchFamily="18" charset="0"/>
                <a:cs typeface="Times New Roman" pitchFamily="18" charset="0"/>
              </a:rPr>
              <a:t>diện</a:t>
            </a:r>
            <a:r>
              <a:rPr lang="en-US" sz="4200" dirty="0">
                <a:solidFill>
                  <a:srgbClr val="601986"/>
                </a:solidFill>
                <a:latin typeface="Times New Roman" pitchFamily="18" charset="0"/>
                <a:cs typeface="Times New Roman" pitchFamily="18" charset="0"/>
              </a:rPr>
              <a:t> HS </a:t>
            </a:r>
            <a:r>
              <a:rPr lang="en-US" sz="4200" dirty="0" err="1">
                <a:solidFill>
                  <a:srgbClr val="601986"/>
                </a:solidFill>
                <a:latin typeface="Times New Roman" pitchFamily="18" charset="0"/>
                <a:cs typeface="Times New Roman" pitchFamily="18" charset="0"/>
              </a:rPr>
              <a:t>trình</a:t>
            </a:r>
            <a:r>
              <a:rPr lang="en-US" sz="4200" dirty="0">
                <a:solidFill>
                  <a:srgbClr val="601986"/>
                </a:solidFill>
                <a:latin typeface="Times New Roman" pitchFamily="18" charset="0"/>
                <a:cs typeface="Times New Roman" pitchFamily="18" charset="0"/>
              </a:rPr>
              <a:t> </a:t>
            </a:r>
            <a:r>
              <a:rPr lang="en-US" sz="4200" dirty="0" err="1">
                <a:solidFill>
                  <a:srgbClr val="601986"/>
                </a:solidFill>
                <a:latin typeface="Times New Roman" pitchFamily="18" charset="0"/>
                <a:cs typeface="Times New Roman" pitchFamily="18" charset="0"/>
              </a:rPr>
              <a:t>bày</a:t>
            </a:r>
            <a:r>
              <a:rPr lang="en-US" sz="4200" dirty="0">
                <a:solidFill>
                  <a:srgbClr val="601986"/>
                </a:solidFill>
                <a:latin typeface="Times New Roman" pitchFamily="18" charset="0"/>
                <a:cs typeface="Times New Roman" pitchFamily="18" charset="0"/>
              </a:rPr>
              <a:t> </a:t>
            </a:r>
            <a:r>
              <a:rPr lang="en-US" sz="4200" dirty="0" err="1">
                <a:solidFill>
                  <a:srgbClr val="601986"/>
                </a:solidFill>
                <a:latin typeface="Times New Roman" pitchFamily="18" charset="0"/>
                <a:cs typeface="Times New Roman" pitchFamily="18" charset="0"/>
              </a:rPr>
              <a:t>các</a:t>
            </a:r>
            <a:r>
              <a:rPr lang="en-US" sz="4200" dirty="0">
                <a:solidFill>
                  <a:srgbClr val="601986"/>
                </a:solidFill>
                <a:latin typeface="Times New Roman" pitchFamily="18" charset="0"/>
                <a:cs typeface="Times New Roman" pitchFamily="18" charset="0"/>
              </a:rPr>
              <a:t> </a:t>
            </a:r>
            <a:r>
              <a:rPr lang="en-US" sz="4200" dirty="0" err="1">
                <a:solidFill>
                  <a:srgbClr val="601986"/>
                </a:solidFill>
                <a:latin typeface="Times New Roman" pitchFamily="18" charset="0"/>
                <a:cs typeface="Times New Roman" pitchFamily="18" charset="0"/>
              </a:rPr>
              <a:t>bước</a:t>
            </a:r>
            <a:r>
              <a:rPr lang="en-US" sz="4200" dirty="0">
                <a:solidFill>
                  <a:srgbClr val="601986"/>
                </a:solidFill>
                <a:latin typeface="Times New Roman" pitchFamily="18" charset="0"/>
                <a:cs typeface="Times New Roman" pitchFamily="18" charset="0"/>
              </a:rPr>
              <a:t> </a:t>
            </a:r>
            <a:r>
              <a:rPr lang="en-US" sz="4200" dirty="0" err="1">
                <a:solidFill>
                  <a:srgbClr val="601986"/>
                </a:solidFill>
                <a:latin typeface="Times New Roman" pitchFamily="18" charset="0"/>
                <a:cs typeface="Times New Roman" pitchFamily="18" charset="0"/>
              </a:rPr>
              <a:t>thí</a:t>
            </a:r>
            <a:r>
              <a:rPr lang="en-US" sz="4200" dirty="0">
                <a:solidFill>
                  <a:srgbClr val="601986"/>
                </a:solidFill>
                <a:latin typeface="Times New Roman" pitchFamily="18" charset="0"/>
                <a:cs typeface="Times New Roman" pitchFamily="18" charset="0"/>
              </a:rPr>
              <a:t> </a:t>
            </a:r>
            <a:r>
              <a:rPr lang="en-US" sz="4200" dirty="0" err="1">
                <a:solidFill>
                  <a:srgbClr val="601986"/>
                </a:solidFill>
                <a:latin typeface="Times New Roman" pitchFamily="18" charset="0"/>
                <a:cs typeface="Times New Roman" pitchFamily="18" charset="0"/>
              </a:rPr>
              <a:t>nghiệm</a:t>
            </a:r>
            <a:r>
              <a:rPr lang="en-US" sz="4200" dirty="0">
                <a:solidFill>
                  <a:srgbClr val="601986"/>
                </a:solidFill>
                <a:latin typeface="Times New Roman" pitchFamily="18" charset="0"/>
                <a:cs typeface="Times New Roman" pitchFamily="18" charset="0"/>
              </a:rPr>
              <a:t> </a:t>
            </a:r>
            <a:r>
              <a:rPr lang="en-US" sz="4200" dirty="0" smtClean="0">
                <a:solidFill>
                  <a:srgbClr val="601986"/>
                </a:solidFill>
                <a:latin typeface="Times New Roman" pitchFamily="18" charset="0"/>
                <a:cs typeface="Times New Roman" pitchFamily="18" charset="0"/>
              </a:rPr>
              <a:t>1 </a:t>
            </a:r>
            <a:r>
              <a:rPr lang="en-US" sz="4200" dirty="0" err="1">
                <a:solidFill>
                  <a:srgbClr val="601986"/>
                </a:solidFill>
                <a:latin typeface="Times New Roman" pitchFamily="18" charset="0"/>
                <a:cs typeface="Times New Roman" pitchFamily="18" charset="0"/>
              </a:rPr>
              <a:t>theo</a:t>
            </a:r>
            <a:r>
              <a:rPr lang="en-US" sz="4200" dirty="0">
                <a:solidFill>
                  <a:srgbClr val="601986"/>
                </a:solidFill>
                <a:latin typeface="Times New Roman" pitchFamily="18" charset="0"/>
                <a:cs typeface="Times New Roman" pitchFamily="18" charset="0"/>
              </a:rPr>
              <a:t> SGK.</a:t>
            </a:r>
          </a:p>
          <a:p>
            <a:endParaRPr lang="en-US" sz="4200" dirty="0">
              <a:solidFill>
                <a:srgbClr val="601986"/>
              </a:solidFill>
              <a:latin typeface="Times New Roman" pitchFamily="18" charset="0"/>
              <a:cs typeface="Times New Roman" pitchFamily="18" charset="0"/>
            </a:endParaRPr>
          </a:p>
        </p:txBody>
      </p:sp>
      <p:sp>
        <p:nvSpPr>
          <p:cNvPr id="10" name="Rectangle 9"/>
          <p:cNvSpPr/>
          <p:nvPr/>
        </p:nvSpPr>
        <p:spPr>
          <a:xfrm>
            <a:off x="9144000" y="6362700"/>
            <a:ext cx="8839200" cy="2806922"/>
          </a:xfrm>
          <a:prstGeom prst="rect">
            <a:avLst/>
          </a:prstGeom>
        </p:spPr>
        <p:txBody>
          <a:bodyPr wrap="square">
            <a:spAutoFit/>
          </a:bodyPr>
          <a:lstStyle/>
          <a:p>
            <a:pPr marL="514350" lvl="0" indent="-514350" defTabSz="1371600">
              <a:spcBef>
                <a:spcPct val="20000"/>
              </a:spcBef>
              <a:buFont typeface="Arial" pitchFamily="34" charset="0"/>
              <a:buChar char="•"/>
            </a:pPr>
            <a:r>
              <a:rPr lang="en-US" sz="4200" dirty="0">
                <a:solidFill>
                  <a:srgbClr val="601986"/>
                </a:solidFill>
                <a:latin typeface="Times New Roman" pitchFamily="18" charset="0"/>
                <a:cs typeface="Times New Roman" pitchFamily="18" charset="0"/>
              </a:rPr>
              <a:t>* </a:t>
            </a:r>
            <a:r>
              <a:rPr lang="en-US" sz="4200" dirty="0" err="1">
                <a:solidFill>
                  <a:srgbClr val="601986"/>
                </a:solidFill>
                <a:latin typeface="Times New Roman" pitchFamily="18" charset="0"/>
                <a:cs typeface="Times New Roman" pitchFamily="18" charset="0"/>
              </a:rPr>
              <a:t>Nhóm</a:t>
            </a:r>
            <a:r>
              <a:rPr lang="en-US" sz="4200" dirty="0">
                <a:solidFill>
                  <a:srgbClr val="601986"/>
                </a:solidFill>
                <a:latin typeface="Times New Roman" pitchFamily="18" charset="0"/>
                <a:cs typeface="Times New Roman" pitchFamily="18" charset="0"/>
              </a:rPr>
              <a:t> </a:t>
            </a:r>
            <a:r>
              <a:rPr lang="en-US" sz="4200" dirty="0" err="1">
                <a:solidFill>
                  <a:srgbClr val="601986"/>
                </a:solidFill>
                <a:latin typeface="Times New Roman" pitchFamily="18" charset="0"/>
                <a:cs typeface="Times New Roman" pitchFamily="18" charset="0"/>
              </a:rPr>
              <a:t>thực</a:t>
            </a:r>
            <a:r>
              <a:rPr lang="en-US" sz="4200" dirty="0">
                <a:solidFill>
                  <a:srgbClr val="601986"/>
                </a:solidFill>
                <a:latin typeface="Times New Roman" pitchFamily="18" charset="0"/>
                <a:cs typeface="Times New Roman" pitchFamily="18" charset="0"/>
              </a:rPr>
              <a:t> </a:t>
            </a:r>
            <a:r>
              <a:rPr lang="en-US" sz="4200" dirty="0" err="1">
                <a:solidFill>
                  <a:srgbClr val="601986"/>
                </a:solidFill>
                <a:latin typeface="Times New Roman" pitchFamily="18" charset="0"/>
                <a:cs typeface="Times New Roman" pitchFamily="18" charset="0"/>
              </a:rPr>
              <a:t>hiện</a:t>
            </a:r>
            <a:r>
              <a:rPr lang="en-US" sz="4200" dirty="0">
                <a:solidFill>
                  <a:srgbClr val="601986"/>
                </a:solidFill>
                <a:latin typeface="Times New Roman" pitchFamily="18" charset="0"/>
                <a:cs typeface="Times New Roman" pitchFamily="18" charset="0"/>
              </a:rPr>
              <a:t> </a:t>
            </a:r>
            <a:r>
              <a:rPr lang="en-US" sz="4200" dirty="0" err="1">
                <a:solidFill>
                  <a:srgbClr val="601986"/>
                </a:solidFill>
                <a:latin typeface="Times New Roman" pitchFamily="18" charset="0"/>
                <a:cs typeface="Times New Roman" pitchFamily="18" charset="0"/>
              </a:rPr>
              <a:t>thí</a:t>
            </a:r>
            <a:r>
              <a:rPr lang="en-US" sz="4200" dirty="0">
                <a:solidFill>
                  <a:srgbClr val="601986"/>
                </a:solidFill>
                <a:latin typeface="Times New Roman" pitchFamily="18" charset="0"/>
                <a:cs typeface="Times New Roman" pitchFamily="18" charset="0"/>
              </a:rPr>
              <a:t> </a:t>
            </a:r>
            <a:r>
              <a:rPr lang="en-US" sz="4200" dirty="0" err="1">
                <a:solidFill>
                  <a:srgbClr val="601986"/>
                </a:solidFill>
                <a:latin typeface="Times New Roman" pitchFamily="18" charset="0"/>
                <a:cs typeface="Times New Roman" pitchFamily="18" charset="0"/>
              </a:rPr>
              <a:t>nghiệm</a:t>
            </a:r>
            <a:r>
              <a:rPr lang="en-US" sz="4200" dirty="0">
                <a:solidFill>
                  <a:srgbClr val="601986"/>
                </a:solidFill>
                <a:latin typeface="Times New Roman" pitchFamily="18" charset="0"/>
                <a:cs typeface="Times New Roman" pitchFamily="18" charset="0"/>
              </a:rPr>
              <a:t> SGK </a:t>
            </a:r>
            <a:r>
              <a:rPr lang="en-US" sz="4200" dirty="0" err="1">
                <a:solidFill>
                  <a:srgbClr val="601986"/>
                </a:solidFill>
                <a:latin typeface="Times New Roman" pitchFamily="18" charset="0"/>
                <a:cs typeface="Times New Roman" pitchFamily="18" charset="0"/>
              </a:rPr>
              <a:t>theo</a:t>
            </a:r>
            <a:r>
              <a:rPr lang="en-US" sz="4200" dirty="0">
                <a:solidFill>
                  <a:srgbClr val="601986"/>
                </a:solidFill>
                <a:latin typeface="Times New Roman" pitchFamily="18" charset="0"/>
                <a:cs typeface="Times New Roman" pitchFamily="18" charset="0"/>
              </a:rPr>
              <a:t> </a:t>
            </a:r>
            <a:r>
              <a:rPr lang="en-US" sz="4200" dirty="0" err="1">
                <a:solidFill>
                  <a:srgbClr val="601986"/>
                </a:solidFill>
                <a:latin typeface="Times New Roman" pitchFamily="18" charset="0"/>
                <a:cs typeface="Times New Roman" pitchFamily="18" charset="0"/>
              </a:rPr>
              <a:t>nhóm</a:t>
            </a:r>
            <a:r>
              <a:rPr lang="en-US" sz="4200" dirty="0">
                <a:solidFill>
                  <a:srgbClr val="601986"/>
                </a:solidFill>
                <a:latin typeface="Times New Roman" pitchFamily="18" charset="0"/>
                <a:cs typeface="Times New Roman" pitchFamily="18" charset="0"/>
              </a:rPr>
              <a:t> 4 (</a:t>
            </a:r>
            <a:r>
              <a:rPr lang="en-US" sz="4200" dirty="0" err="1">
                <a:solidFill>
                  <a:srgbClr val="601986"/>
                </a:solidFill>
                <a:latin typeface="Times New Roman" pitchFamily="18" charset="0"/>
                <a:cs typeface="Times New Roman" pitchFamily="18" charset="0"/>
              </a:rPr>
              <a:t>hoặc</a:t>
            </a:r>
            <a:r>
              <a:rPr lang="en-US" sz="4200" dirty="0">
                <a:solidFill>
                  <a:srgbClr val="601986"/>
                </a:solidFill>
                <a:latin typeface="Times New Roman" pitchFamily="18" charset="0"/>
                <a:cs typeface="Times New Roman" pitchFamily="18" charset="0"/>
              </a:rPr>
              <a:t> 6) </a:t>
            </a:r>
            <a:r>
              <a:rPr lang="en-US" sz="4200" dirty="0" err="1">
                <a:solidFill>
                  <a:srgbClr val="601986"/>
                </a:solidFill>
                <a:latin typeface="Times New Roman" pitchFamily="18" charset="0"/>
                <a:cs typeface="Times New Roman" pitchFamily="18" charset="0"/>
              </a:rPr>
              <a:t>và</a:t>
            </a:r>
            <a:r>
              <a:rPr lang="en-US" sz="4200" dirty="0">
                <a:solidFill>
                  <a:srgbClr val="601986"/>
                </a:solidFill>
                <a:latin typeface="Times New Roman" pitchFamily="18" charset="0"/>
                <a:cs typeface="Times New Roman" pitchFamily="18" charset="0"/>
              </a:rPr>
              <a:t> </a:t>
            </a:r>
            <a:r>
              <a:rPr lang="en-US" sz="4200" dirty="0" err="1">
                <a:solidFill>
                  <a:srgbClr val="601986"/>
                </a:solidFill>
                <a:latin typeface="Times New Roman" pitchFamily="18" charset="0"/>
                <a:cs typeface="Times New Roman" pitchFamily="18" charset="0"/>
              </a:rPr>
              <a:t>hoàn</a:t>
            </a:r>
            <a:r>
              <a:rPr lang="en-US" sz="4200" dirty="0">
                <a:solidFill>
                  <a:srgbClr val="601986"/>
                </a:solidFill>
                <a:latin typeface="Times New Roman" pitchFamily="18" charset="0"/>
                <a:cs typeface="Times New Roman" pitchFamily="18" charset="0"/>
              </a:rPr>
              <a:t> </a:t>
            </a:r>
            <a:r>
              <a:rPr lang="en-US" sz="4200" dirty="0" err="1">
                <a:solidFill>
                  <a:srgbClr val="601986"/>
                </a:solidFill>
                <a:latin typeface="Times New Roman" pitchFamily="18" charset="0"/>
                <a:cs typeface="Times New Roman" pitchFamily="18" charset="0"/>
              </a:rPr>
              <a:t>thành</a:t>
            </a:r>
            <a:r>
              <a:rPr lang="en-US" sz="4200" dirty="0">
                <a:solidFill>
                  <a:srgbClr val="601986"/>
                </a:solidFill>
                <a:latin typeface="Times New Roman" pitchFamily="18" charset="0"/>
                <a:cs typeface="Times New Roman" pitchFamily="18" charset="0"/>
              </a:rPr>
              <a:t> </a:t>
            </a:r>
            <a:r>
              <a:rPr lang="en-US" sz="4200" dirty="0" err="1">
                <a:solidFill>
                  <a:srgbClr val="601986"/>
                </a:solidFill>
                <a:latin typeface="Times New Roman" pitchFamily="18" charset="0"/>
                <a:cs typeface="Times New Roman" pitchFamily="18" charset="0"/>
              </a:rPr>
              <a:t>phiếu</a:t>
            </a:r>
            <a:r>
              <a:rPr lang="en-US" sz="4200" dirty="0">
                <a:solidFill>
                  <a:srgbClr val="601986"/>
                </a:solidFill>
                <a:latin typeface="Times New Roman" pitchFamily="18" charset="0"/>
                <a:cs typeface="Times New Roman" pitchFamily="18" charset="0"/>
              </a:rPr>
              <a:t> </a:t>
            </a:r>
            <a:r>
              <a:rPr lang="en-US" sz="4200" dirty="0" err="1">
                <a:solidFill>
                  <a:srgbClr val="601986"/>
                </a:solidFill>
                <a:latin typeface="Times New Roman" pitchFamily="18" charset="0"/>
                <a:cs typeface="Times New Roman" pitchFamily="18" charset="0"/>
              </a:rPr>
              <a:t>kết</a:t>
            </a:r>
            <a:r>
              <a:rPr lang="en-US" sz="4200" dirty="0">
                <a:solidFill>
                  <a:srgbClr val="601986"/>
                </a:solidFill>
                <a:latin typeface="Times New Roman" pitchFamily="18" charset="0"/>
                <a:cs typeface="Times New Roman" pitchFamily="18" charset="0"/>
              </a:rPr>
              <a:t> </a:t>
            </a:r>
            <a:r>
              <a:rPr lang="en-US" sz="4200" dirty="0" err="1">
                <a:solidFill>
                  <a:srgbClr val="601986"/>
                </a:solidFill>
                <a:latin typeface="Times New Roman" pitchFamily="18" charset="0"/>
                <a:cs typeface="Times New Roman" pitchFamily="18" charset="0"/>
              </a:rPr>
              <a:t>quả</a:t>
            </a:r>
            <a:r>
              <a:rPr lang="en-US" sz="4200" dirty="0">
                <a:solidFill>
                  <a:srgbClr val="601986"/>
                </a:solidFill>
                <a:latin typeface="Times New Roman" pitchFamily="18" charset="0"/>
                <a:cs typeface="Times New Roman" pitchFamily="18" charset="0"/>
              </a:rPr>
              <a:t>.</a:t>
            </a:r>
          </a:p>
          <a:p>
            <a:pPr marL="514350" lvl="0" indent="-514350" defTabSz="1371600">
              <a:spcBef>
                <a:spcPct val="20000"/>
              </a:spcBef>
              <a:buFont typeface="Arial" pitchFamily="34" charset="0"/>
              <a:buChar char="•"/>
            </a:pPr>
            <a:r>
              <a:rPr lang="en-US" sz="4200" dirty="0">
                <a:solidFill>
                  <a:srgbClr val="601986"/>
                </a:solidFill>
                <a:latin typeface="Times New Roman" pitchFamily="18" charset="0"/>
                <a:cs typeface="Times New Roman" pitchFamily="18" charset="0"/>
              </a:rPr>
              <a:t> ⃰ </a:t>
            </a:r>
            <a:r>
              <a:rPr lang="en-US" sz="4200" dirty="0" err="1">
                <a:solidFill>
                  <a:srgbClr val="601986"/>
                </a:solidFill>
                <a:latin typeface="Times New Roman" pitchFamily="18" charset="0"/>
                <a:cs typeface="Times New Roman" pitchFamily="18" charset="0"/>
              </a:rPr>
              <a:t>Thời</a:t>
            </a:r>
            <a:r>
              <a:rPr lang="en-US" sz="4200" dirty="0">
                <a:solidFill>
                  <a:srgbClr val="601986"/>
                </a:solidFill>
                <a:latin typeface="Times New Roman" pitchFamily="18" charset="0"/>
                <a:cs typeface="Times New Roman" pitchFamily="18" charset="0"/>
              </a:rPr>
              <a:t> </a:t>
            </a:r>
            <a:r>
              <a:rPr lang="en-US" sz="4200" dirty="0" err="1">
                <a:solidFill>
                  <a:srgbClr val="601986"/>
                </a:solidFill>
                <a:latin typeface="Times New Roman" pitchFamily="18" charset="0"/>
                <a:cs typeface="Times New Roman" pitchFamily="18" charset="0"/>
              </a:rPr>
              <a:t>gian</a:t>
            </a:r>
            <a:r>
              <a:rPr lang="en-US" sz="4200" dirty="0">
                <a:solidFill>
                  <a:srgbClr val="601986"/>
                </a:solidFill>
                <a:latin typeface="Times New Roman" pitchFamily="18" charset="0"/>
                <a:cs typeface="Times New Roman" pitchFamily="18" charset="0"/>
              </a:rPr>
              <a:t>: 15 </a:t>
            </a:r>
            <a:r>
              <a:rPr lang="en-US" sz="4200" dirty="0" err="1">
                <a:solidFill>
                  <a:srgbClr val="601986"/>
                </a:solidFill>
                <a:latin typeface="Times New Roman" pitchFamily="18" charset="0"/>
                <a:cs typeface="Times New Roman" pitchFamily="18" charset="0"/>
              </a:rPr>
              <a:t>phút</a:t>
            </a:r>
            <a:endParaRPr lang="en-US" sz="4200" dirty="0">
              <a:solidFill>
                <a:srgbClr val="601986"/>
              </a:solidFill>
              <a:latin typeface="Times New Roman" pitchFamily="18" charset="0"/>
              <a:cs typeface="Times New Roman" pitchFamily="18" charset="0"/>
            </a:endParaRPr>
          </a:p>
        </p:txBody>
      </p:sp>
    </p:spTree>
    <p:extLst>
      <p:ext uri="{BB962C8B-B14F-4D97-AF65-F5344CB8AC3E}">
        <p14:creationId xmlns:p14="http://schemas.microsoft.com/office/powerpoint/2010/main" val="133142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Top 300 hình nền Powerpoint đẹp chuyên nghiệp chất lừ nhất 2023 - Thế Giới  Táo Khuyết"/>
          <p:cNvSpPr>
            <a:spLocks noChangeAspect="1" noChangeArrowheads="1"/>
          </p:cNvSpPr>
          <p:nvPr/>
        </p:nvSpPr>
        <p:spPr bwMode="auto">
          <a:xfrm>
            <a:off x="2519363" y="-216694"/>
            <a:ext cx="457200" cy="457202"/>
          </a:xfrm>
          <a:prstGeom prst="rect">
            <a:avLst/>
          </a:prstGeom>
          <a:noFill/>
        </p:spPr>
        <p:txBody>
          <a:bodyPr vert="horz" wrap="square" lIns="137160" tIns="68580" rIns="137160" bIns="68580" numCol="1" anchor="t" anchorCtr="0" compatLnSpc="1">
            <a:prstTxWarp prst="textNoShape">
              <a:avLst/>
            </a:prstTxWarp>
          </a:bodyPr>
          <a:lstStyle/>
          <a:p>
            <a:pPr defTabSz="1371600"/>
            <a:endParaRPr lang="en-US" sz="2700">
              <a:solidFill>
                <a:prstClr val="black"/>
              </a:solidFill>
              <a:latin typeface="Calibri"/>
            </a:endParaRPr>
          </a:p>
        </p:txBody>
      </p:sp>
      <p:sp>
        <p:nvSpPr>
          <p:cNvPr id="4" name="Rectangle 3"/>
          <p:cNvSpPr/>
          <p:nvPr/>
        </p:nvSpPr>
        <p:spPr>
          <a:xfrm>
            <a:off x="2286001" y="1"/>
            <a:ext cx="3066993" cy="830997"/>
          </a:xfrm>
          <a:prstGeom prst="rect">
            <a:avLst/>
          </a:prstGeom>
        </p:spPr>
        <p:txBody>
          <a:bodyPr wrap="none">
            <a:spAutoFit/>
          </a:bodyPr>
          <a:lstStyle/>
          <a:p>
            <a:pPr defTabSz="1371600"/>
            <a:r>
              <a:rPr lang="en-US" sz="4800" b="1" dirty="0" err="1">
                <a:solidFill>
                  <a:prstClr val="black"/>
                </a:solidFill>
                <a:latin typeface="Times New Roman" pitchFamily="18" charset="0"/>
                <a:cs typeface="Times New Roman" pitchFamily="18" charset="0"/>
              </a:rPr>
              <a:t>Tiến</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hành</a:t>
            </a:r>
            <a:r>
              <a:rPr lang="en-US" sz="4800" b="1" dirty="0">
                <a:solidFill>
                  <a:prstClr val="black"/>
                </a:solidFill>
                <a:latin typeface="Times New Roman" pitchFamily="18" charset="0"/>
                <a:cs typeface="Times New Roman" pitchFamily="18" charset="0"/>
              </a:rPr>
              <a:t>:</a:t>
            </a:r>
          </a:p>
        </p:txBody>
      </p:sp>
      <p:sp>
        <p:nvSpPr>
          <p:cNvPr id="5" name="Rectangle 4"/>
          <p:cNvSpPr/>
          <p:nvPr/>
        </p:nvSpPr>
        <p:spPr>
          <a:xfrm>
            <a:off x="2057400" y="632194"/>
            <a:ext cx="15621000" cy="830997"/>
          </a:xfrm>
          <a:prstGeom prst="rect">
            <a:avLst/>
          </a:prstGeom>
        </p:spPr>
        <p:txBody>
          <a:bodyPr wrap="square">
            <a:spAutoFit/>
          </a:bodyPr>
          <a:lstStyle/>
          <a:p>
            <a:pPr defTabSz="1371600"/>
            <a:r>
              <a:rPr lang="vi-VN" sz="4800" dirty="0">
                <a:solidFill>
                  <a:prstClr val="black"/>
                </a:solidFill>
                <a:latin typeface="Times New Roman" pitchFamily="18" charset="0"/>
                <a:cs typeface="Times New Roman" pitchFamily="18" charset="0"/>
              </a:rPr>
              <a:t>Bước 1: Dùng </a:t>
            </a:r>
            <a:r>
              <a:rPr lang="vi-VN" sz="4800" dirty="0" smtClean="0">
                <a:solidFill>
                  <a:prstClr val="black"/>
                </a:solidFill>
                <a:latin typeface="Times New Roman" pitchFamily="18" charset="0"/>
                <a:cs typeface="Times New Roman" pitchFamily="18" charset="0"/>
              </a:rPr>
              <a:t>cân </a:t>
            </a:r>
            <a:r>
              <a:rPr lang="vi-VN" sz="4800" dirty="0">
                <a:solidFill>
                  <a:prstClr val="black"/>
                </a:solidFill>
                <a:latin typeface="Times New Roman" pitchFamily="18" charset="0"/>
                <a:cs typeface="Times New Roman" pitchFamily="18" charset="0"/>
              </a:rPr>
              <a:t>để xác định khối lượng </a:t>
            </a:r>
            <a:r>
              <a:rPr lang="vi-VN" sz="4800" dirty="0" smtClean="0">
                <a:solidFill>
                  <a:prstClr val="black"/>
                </a:solidFill>
                <a:latin typeface="Times New Roman" pitchFamily="18" charset="0"/>
                <a:cs typeface="Times New Roman" pitchFamily="18" charset="0"/>
              </a:rPr>
              <a:t>m</a:t>
            </a:r>
            <a:r>
              <a:rPr lang="vi-VN" sz="4800" baseline="-25000" dirty="0" smtClean="0">
                <a:solidFill>
                  <a:prstClr val="black"/>
                </a:solidFill>
                <a:latin typeface="Times New Roman" pitchFamily="18" charset="0"/>
                <a:cs typeface="Times New Roman" pitchFamily="18" charset="0"/>
              </a:rPr>
              <a:t>1</a:t>
            </a:r>
            <a:r>
              <a:rPr lang="en-US" sz="4800" baseline="-25000" dirty="0" smtClean="0">
                <a:solidFill>
                  <a:prstClr val="black"/>
                </a:solidFill>
                <a:latin typeface="Times New Roman" pitchFamily="18" charset="0"/>
                <a:cs typeface="Times New Roman" pitchFamily="18" charset="0"/>
              </a:rPr>
              <a:t> </a:t>
            </a:r>
            <a:r>
              <a:rPr lang="en-US" sz="4800" dirty="0" smtClean="0">
                <a:solidFill>
                  <a:prstClr val="black"/>
                </a:solidFill>
                <a:latin typeface="Times New Roman" pitchFamily="18" charset="0"/>
                <a:cs typeface="Times New Roman" pitchFamily="18" charset="0"/>
              </a:rPr>
              <a:t> </a:t>
            </a:r>
            <a:r>
              <a:rPr lang="en-US" sz="4800" dirty="0" err="1" smtClean="0">
                <a:solidFill>
                  <a:prstClr val="black"/>
                </a:solidFill>
                <a:latin typeface="Times New Roman" pitchFamily="18" charset="0"/>
                <a:cs typeface="Times New Roman" pitchFamily="18" charset="0"/>
              </a:rPr>
              <a:t>cốc</a:t>
            </a:r>
            <a:r>
              <a:rPr lang="en-US" sz="4800" dirty="0" smtClean="0">
                <a:solidFill>
                  <a:prstClr val="black"/>
                </a:solidFill>
                <a:latin typeface="Times New Roman" pitchFamily="18" charset="0"/>
                <a:cs typeface="Times New Roman" pitchFamily="18" charset="0"/>
              </a:rPr>
              <a:t> </a:t>
            </a:r>
            <a:r>
              <a:rPr lang="en-US" sz="4800" dirty="0" err="1" smtClean="0">
                <a:solidFill>
                  <a:prstClr val="black"/>
                </a:solidFill>
                <a:latin typeface="Times New Roman" pitchFamily="18" charset="0"/>
                <a:cs typeface="Times New Roman" pitchFamily="18" charset="0"/>
              </a:rPr>
              <a:t>đong</a:t>
            </a:r>
            <a:endParaRPr lang="en-US" sz="4800" dirty="0">
              <a:solidFill>
                <a:prstClr val="black"/>
              </a:solidFill>
              <a:latin typeface="Times New Roman" pitchFamily="18" charset="0"/>
              <a:cs typeface="Times New Roman" pitchFamily="18" charset="0"/>
            </a:endParaRPr>
          </a:p>
        </p:txBody>
      </p:sp>
      <p:sp>
        <p:nvSpPr>
          <p:cNvPr id="6" name="Rectangle 5"/>
          <p:cNvSpPr/>
          <p:nvPr/>
        </p:nvSpPr>
        <p:spPr>
          <a:xfrm>
            <a:off x="1914496" y="2882992"/>
            <a:ext cx="13554103" cy="830997"/>
          </a:xfrm>
          <a:prstGeom prst="rect">
            <a:avLst/>
          </a:prstGeom>
        </p:spPr>
        <p:txBody>
          <a:bodyPr wrap="square">
            <a:spAutoFit/>
          </a:bodyPr>
          <a:lstStyle/>
          <a:p>
            <a:pPr defTabSz="1371600"/>
            <a:r>
              <a:rPr lang="vi-VN" sz="4800" dirty="0">
                <a:solidFill>
                  <a:prstClr val="black"/>
                </a:solidFill>
                <a:latin typeface="Times New Roman" pitchFamily="18" charset="0"/>
                <a:cs typeface="Times New Roman" pitchFamily="18" charset="0"/>
              </a:rPr>
              <a:t>Bước </a:t>
            </a:r>
            <a:r>
              <a:rPr lang="vi-VN" sz="4800" dirty="0" smtClean="0">
                <a:solidFill>
                  <a:prstClr val="black"/>
                </a:solidFill>
                <a:latin typeface="Times New Roman" pitchFamily="18" charset="0"/>
                <a:cs typeface="Times New Roman" pitchFamily="18" charset="0"/>
              </a:rPr>
              <a:t>2</a:t>
            </a:r>
            <a:r>
              <a:rPr lang="en-US" sz="4800" dirty="0" smtClean="0">
                <a:solidFill>
                  <a:prstClr val="black"/>
                </a:solidFill>
                <a:latin typeface="Times New Roman" pitchFamily="18" charset="0"/>
                <a:cs typeface="Times New Roman" pitchFamily="18" charset="0"/>
              </a:rPr>
              <a:t>: </a:t>
            </a:r>
            <a:r>
              <a:rPr lang="en-US" sz="4800" dirty="0" err="1" smtClean="0">
                <a:solidFill>
                  <a:prstClr val="black"/>
                </a:solidFill>
                <a:latin typeface="Times New Roman" pitchFamily="18" charset="0"/>
                <a:cs typeface="Times New Roman" pitchFamily="18" charset="0"/>
              </a:rPr>
              <a:t>Đo</a:t>
            </a:r>
            <a:r>
              <a:rPr lang="en-US" sz="4800" dirty="0" smtClean="0">
                <a:solidFill>
                  <a:prstClr val="black"/>
                </a:solidFill>
                <a:latin typeface="Times New Roman" pitchFamily="18" charset="0"/>
                <a:cs typeface="Times New Roman" pitchFamily="18" charset="0"/>
              </a:rPr>
              <a:t> </a:t>
            </a:r>
            <a:r>
              <a:rPr lang="en-US" sz="4800" dirty="0" err="1" smtClean="0">
                <a:solidFill>
                  <a:prstClr val="black"/>
                </a:solidFill>
                <a:latin typeface="Times New Roman" pitchFamily="18" charset="0"/>
                <a:cs typeface="Times New Roman" pitchFamily="18" charset="0"/>
              </a:rPr>
              <a:t>thể</a:t>
            </a:r>
            <a:r>
              <a:rPr lang="en-US" sz="4800" dirty="0" smtClean="0">
                <a:solidFill>
                  <a:prstClr val="black"/>
                </a:solidFill>
                <a:latin typeface="Times New Roman" pitchFamily="18" charset="0"/>
                <a:cs typeface="Times New Roman" pitchFamily="18" charset="0"/>
              </a:rPr>
              <a:t> </a:t>
            </a:r>
            <a:r>
              <a:rPr lang="en-US" sz="4800" dirty="0" err="1" smtClean="0">
                <a:solidFill>
                  <a:prstClr val="black"/>
                </a:solidFill>
                <a:latin typeface="Times New Roman" pitchFamily="18" charset="0"/>
                <a:cs typeface="Times New Roman" pitchFamily="18" charset="0"/>
              </a:rPr>
              <a:t>tích</a:t>
            </a:r>
            <a:r>
              <a:rPr lang="en-US" sz="4800" dirty="0" smtClean="0">
                <a:solidFill>
                  <a:prstClr val="black"/>
                </a:solidFill>
                <a:latin typeface="Times New Roman" pitchFamily="18" charset="0"/>
                <a:cs typeface="Times New Roman" pitchFamily="18" charset="0"/>
              </a:rPr>
              <a:t> </a:t>
            </a:r>
            <a:r>
              <a:rPr lang="en-US" sz="4800" dirty="0" err="1" smtClean="0">
                <a:solidFill>
                  <a:prstClr val="black"/>
                </a:solidFill>
                <a:latin typeface="Times New Roman" pitchFamily="18" charset="0"/>
                <a:cs typeface="Times New Roman" pitchFamily="18" charset="0"/>
              </a:rPr>
              <a:t>của</a:t>
            </a:r>
            <a:r>
              <a:rPr lang="en-US" sz="4800" dirty="0" smtClean="0">
                <a:solidFill>
                  <a:prstClr val="black"/>
                </a:solidFill>
                <a:latin typeface="Times New Roman" pitchFamily="18" charset="0"/>
                <a:cs typeface="Times New Roman" pitchFamily="18" charset="0"/>
              </a:rPr>
              <a:t> </a:t>
            </a:r>
            <a:r>
              <a:rPr lang="en-US" sz="4800" dirty="0" err="1" smtClean="0">
                <a:solidFill>
                  <a:prstClr val="black"/>
                </a:solidFill>
                <a:latin typeface="Times New Roman" pitchFamily="18" charset="0"/>
                <a:cs typeface="Times New Roman" pitchFamily="18" charset="0"/>
              </a:rPr>
              <a:t>lượng</a:t>
            </a:r>
            <a:r>
              <a:rPr lang="en-US" sz="4800" dirty="0" smtClean="0">
                <a:solidFill>
                  <a:prstClr val="black"/>
                </a:solidFill>
                <a:latin typeface="Times New Roman" pitchFamily="18" charset="0"/>
                <a:cs typeface="Times New Roman" pitchFamily="18" charset="0"/>
              </a:rPr>
              <a:t> </a:t>
            </a:r>
            <a:r>
              <a:rPr lang="en-US" sz="4800" dirty="0" err="1" smtClean="0">
                <a:solidFill>
                  <a:prstClr val="black"/>
                </a:solidFill>
                <a:latin typeface="Times New Roman" pitchFamily="18" charset="0"/>
                <a:cs typeface="Times New Roman" pitchFamily="18" charset="0"/>
              </a:rPr>
              <a:t>chất</a:t>
            </a:r>
            <a:r>
              <a:rPr lang="en-US" sz="4800" dirty="0" smtClean="0">
                <a:solidFill>
                  <a:prstClr val="black"/>
                </a:solidFill>
                <a:latin typeface="Times New Roman" pitchFamily="18" charset="0"/>
                <a:cs typeface="Times New Roman" pitchFamily="18" charset="0"/>
              </a:rPr>
              <a:t> </a:t>
            </a:r>
            <a:r>
              <a:rPr lang="en-US" sz="4800" dirty="0" err="1" smtClean="0">
                <a:solidFill>
                  <a:prstClr val="black"/>
                </a:solidFill>
                <a:latin typeface="Times New Roman" pitchFamily="18" charset="0"/>
                <a:cs typeface="Times New Roman" pitchFamily="18" charset="0"/>
              </a:rPr>
              <a:t>lỏng</a:t>
            </a:r>
            <a:r>
              <a:rPr lang="vi-VN" sz="4800" dirty="0" smtClean="0">
                <a:solidFill>
                  <a:prstClr val="black"/>
                </a:solidFill>
                <a:latin typeface="Times New Roman" pitchFamily="18" charset="0"/>
                <a:cs typeface="Times New Roman" pitchFamily="18" charset="0"/>
              </a:rPr>
              <a:t>:</a:t>
            </a:r>
            <a:r>
              <a:rPr lang="en-US" sz="4800" dirty="0" smtClean="0">
                <a:solidFill>
                  <a:prstClr val="black"/>
                </a:solidFill>
                <a:latin typeface="Times New Roman" pitchFamily="18" charset="0"/>
                <a:cs typeface="Times New Roman" pitchFamily="18" charset="0"/>
              </a:rPr>
              <a:t> V  </a:t>
            </a:r>
            <a:endParaRPr lang="en-US" sz="4800" dirty="0">
              <a:solidFill>
                <a:prstClr val="black"/>
              </a:solidFill>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119040298"/>
              </p:ext>
            </p:extLst>
          </p:nvPr>
        </p:nvGraphicFramePr>
        <p:xfrm>
          <a:off x="2286002" y="5760108"/>
          <a:ext cx="10439398" cy="3269591"/>
        </p:xfrm>
        <a:graphic>
          <a:graphicData uri="http://schemas.openxmlformats.org/drawingml/2006/table">
            <a:tbl>
              <a:tblPr firstRow="1" bandRow="1">
                <a:tableStyleId>{5C22544A-7EE6-4342-B048-85BDC9FD1C3A}</a:tableStyleId>
              </a:tblPr>
              <a:tblGrid>
                <a:gridCol w="4649480">
                  <a:extLst>
                    <a:ext uri="{9D8B030D-6E8A-4147-A177-3AD203B41FA5}">
                      <a16:colId xmlns:a16="http://schemas.microsoft.com/office/drawing/2014/main" val="20000"/>
                    </a:ext>
                  </a:extLst>
                </a:gridCol>
                <a:gridCol w="5789918">
                  <a:extLst>
                    <a:ext uri="{9D8B030D-6E8A-4147-A177-3AD203B41FA5}">
                      <a16:colId xmlns:a16="http://schemas.microsoft.com/office/drawing/2014/main" val="20001"/>
                    </a:ext>
                  </a:extLst>
                </a:gridCol>
              </a:tblGrid>
              <a:tr h="9420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4200" b="0" dirty="0" smtClean="0">
                          <a:solidFill>
                            <a:srgbClr val="000000"/>
                          </a:solidFill>
                          <a:latin typeface="Times New Roman" pitchFamily="18" charset="0"/>
                          <a:cs typeface="Times New Roman" pitchFamily="18" charset="0"/>
                        </a:rPr>
                        <a:t>Đại lượng</a:t>
                      </a:r>
                    </a:p>
                  </a:txBody>
                  <a:tcPr marL="137160" marR="137160" marT="68580" marB="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200" dirty="0" err="1" smtClean="0">
                          <a:solidFill>
                            <a:srgbClr val="000000"/>
                          </a:solidFill>
                          <a:latin typeface="Times New Roman" pitchFamily="18" charset="0"/>
                          <a:cs typeface="Times New Roman" pitchFamily="18" charset="0"/>
                        </a:rPr>
                        <a:t>Kết</a:t>
                      </a:r>
                      <a:r>
                        <a:rPr lang="en-US" sz="4200" dirty="0" smtClean="0">
                          <a:solidFill>
                            <a:srgbClr val="000000"/>
                          </a:solidFill>
                          <a:latin typeface="Times New Roman" pitchFamily="18" charset="0"/>
                          <a:cs typeface="Times New Roman" pitchFamily="18" charset="0"/>
                        </a:rPr>
                        <a:t> </a:t>
                      </a:r>
                      <a:r>
                        <a:rPr lang="en-US" sz="4200" dirty="0" err="1" smtClean="0">
                          <a:solidFill>
                            <a:srgbClr val="000000"/>
                          </a:solidFill>
                          <a:latin typeface="Times New Roman" pitchFamily="18" charset="0"/>
                          <a:cs typeface="Times New Roman" pitchFamily="18" charset="0"/>
                        </a:rPr>
                        <a:t>quả</a:t>
                      </a:r>
                      <a:r>
                        <a:rPr lang="en-US" sz="4200" baseline="0" dirty="0" smtClean="0">
                          <a:solidFill>
                            <a:srgbClr val="000000"/>
                          </a:solidFill>
                          <a:latin typeface="Times New Roman" pitchFamily="18" charset="0"/>
                          <a:cs typeface="Times New Roman" pitchFamily="18" charset="0"/>
                        </a:rPr>
                        <a:t> </a:t>
                      </a:r>
                      <a:r>
                        <a:rPr lang="en-US" sz="4200" baseline="0" dirty="0" err="1" smtClean="0">
                          <a:solidFill>
                            <a:srgbClr val="000000"/>
                          </a:solidFill>
                          <a:latin typeface="Times New Roman" pitchFamily="18" charset="0"/>
                          <a:cs typeface="Times New Roman" pitchFamily="18" charset="0"/>
                        </a:rPr>
                        <a:t>đo</a:t>
                      </a:r>
                      <a:endParaRPr lang="en-US" sz="4200" dirty="0" smtClean="0">
                        <a:solidFill>
                          <a:srgbClr val="000000"/>
                        </a:solidFill>
                        <a:latin typeface="Times New Roman" pitchFamily="18" charset="0"/>
                        <a:cs typeface="Times New Roman" pitchFamily="18" charset="0"/>
                      </a:endParaRPr>
                    </a:p>
                  </a:txBody>
                  <a:tcPr marL="137160" marR="137160" marT="68580" marB="68580"/>
                </a:tc>
                <a:extLst>
                  <a:ext uri="{0D108BD9-81ED-4DB2-BD59-A6C34878D82A}">
                    <a16:rowId xmlns:a16="http://schemas.microsoft.com/office/drawing/2014/main" val="10000"/>
                  </a:ext>
                </a:extLst>
              </a:tr>
              <a:tr h="775835">
                <a:tc>
                  <a:txBody>
                    <a:bodyPr/>
                    <a:lstStyle/>
                    <a:p>
                      <a:pPr algn="just"/>
                      <a:r>
                        <a:rPr lang="vi-VN" sz="4200" b="0" dirty="0" smtClean="0">
                          <a:solidFill>
                            <a:srgbClr val="000000"/>
                          </a:solidFill>
                          <a:latin typeface="Times New Roman" pitchFamily="18" charset="0"/>
                          <a:cs typeface="Times New Roman" pitchFamily="18" charset="0"/>
                        </a:rPr>
                        <a:t>Khối lượng</a:t>
                      </a:r>
                      <a:endParaRPr lang="en-US" sz="4200" b="0" dirty="0">
                        <a:solidFill>
                          <a:srgbClr val="000000"/>
                        </a:solidFill>
                        <a:latin typeface="Times New Roman" pitchFamily="18" charset="0"/>
                        <a:cs typeface="Times New Roman" pitchFamily="18" charset="0"/>
                      </a:endParaRPr>
                    </a:p>
                  </a:txBody>
                  <a:tcPr marL="0" marR="0" marT="0" marB="0"/>
                </a:tc>
                <a:tc>
                  <a:txBody>
                    <a:bodyPr/>
                    <a:lstStyle/>
                    <a:p>
                      <a:pPr algn="just"/>
                      <a:r>
                        <a:rPr lang="en-US" sz="4200" dirty="0" smtClean="0">
                          <a:solidFill>
                            <a:srgbClr val="000000"/>
                          </a:solidFill>
                          <a:latin typeface="Times New Roman" pitchFamily="18" charset="0"/>
                          <a:cs typeface="Times New Roman" pitchFamily="18" charset="0"/>
                        </a:rPr>
                        <a:t>m</a:t>
                      </a:r>
                      <a:r>
                        <a:rPr lang="en-US" sz="4200" baseline="0" dirty="0" smtClean="0">
                          <a:solidFill>
                            <a:srgbClr val="000000"/>
                          </a:solidFill>
                          <a:latin typeface="Times New Roman" pitchFamily="18" charset="0"/>
                          <a:cs typeface="Times New Roman" pitchFamily="18" charset="0"/>
                        </a:rPr>
                        <a:t> = </a:t>
                      </a:r>
                      <a:r>
                        <a:rPr lang="en-US" sz="4200" dirty="0" smtClean="0">
                          <a:solidFill>
                            <a:srgbClr val="000000"/>
                          </a:solidFill>
                          <a:latin typeface="Times New Roman" pitchFamily="18" charset="0"/>
                          <a:cs typeface="Times New Roman" pitchFamily="18" charset="0"/>
                        </a:rPr>
                        <a:t>m</a:t>
                      </a:r>
                      <a:r>
                        <a:rPr lang="en-US" sz="4200" baseline="-25000" dirty="0" smtClean="0">
                          <a:solidFill>
                            <a:srgbClr val="000000"/>
                          </a:solidFill>
                          <a:latin typeface="Times New Roman" pitchFamily="18" charset="0"/>
                          <a:cs typeface="Times New Roman" pitchFamily="18" charset="0"/>
                        </a:rPr>
                        <a:t>2</a:t>
                      </a:r>
                      <a:r>
                        <a:rPr lang="en-US" sz="4200" dirty="0" smtClean="0">
                          <a:solidFill>
                            <a:srgbClr val="000000"/>
                          </a:solidFill>
                          <a:latin typeface="Times New Roman" pitchFamily="18" charset="0"/>
                          <a:cs typeface="Times New Roman" pitchFamily="18" charset="0"/>
                        </a:rPr>
                        <a:t> -m</a:t>
                      </a:r>
                      <a:r>
                        <a:rPr lang="en-US" sz="4200" baseline="-25000" dirty="0" smtClean="0">
                          <a:solidFill>
                            <a:srgbClr val="000000"/>
                          </a:solidFill>
                          <a:latin typeface="Times New Roman" pitchFamily="18" charset="0"/>
                          <a:cs typeface="Times New Roman" pitchFamily="18" charset="0"/>
                        </a:rPr>
                        <a:t>1</a:t>
                      </a:r>
                      <a:r>
                        <a:rPr lang="en-US" sz="4200" dirty="0" smtClean="0">
                          <a:solidFill>
                            <a:srgbClr val="000000"/>
                          </a:solidFill>
                          <a:latin typeface="Times New Roman" pitchFamily="18" charset="0"/>
                          <a:cs typeface="Times New Roman" pitchFamily="18" charset="0"/>
                        </a:rPr>
                        <a:t> </a:t>
                      </a:r>
                      <a:endParaRPr lang="en-US" sz="4200" dirty="0">
                        <a:solidFill>
                          <a:srgbClr val="000000"/>
                        </a:solidFill>
                        <a:latin typeface="Times New Roman" pitchFamily="18" charset="0"/>
                        <a:cs typeface="Times New Roman" pitchFamily="18" charset="0"/>
                      </a:endParaRPr>
                    </a:p>
                  </a:txBody>
                  <a:tcPr marL="0" marR="0" marT="0" marB="0"/>
                </a:tc>
                <a:extLst>
                  <a:ext uri="{0D108BD9-81ED-4DB2-BD59-A6C34878D82A}">
                    <a16:rowId xmlns:a16="http://schemas.microsoft.com/office/drawing/2014/main" val="10001"/>
                  </a:ext>
                </a:extLst>
              </a:tr>
              <a:tr h="775835">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4200" b="0" dirty="0" err="1" smtClean="0">
                          <a:solidFill>
                            <a:srgbClr val="000000"/>
                          </a:solidFill>
                          <a:latin typeface="Times New Roman" pitchFamily="18" charset="0"/>
                          <a:cs typeface="Times New Roman" pitchFamily="18" charset="0"/>
                        </a:rPr>
                        <a:t>Thể</a:t>
                      </a:r>
                      <a:r>
                        <a:rPr lang="en-US" sz="4200" b="0" dirty="0" smtClean="0">
                          <a:solidFill>
                            <a:srgbClr val="000000"/>
                          </a:solidFill>
                          <a:latin typeface="Times New Roman" pitchFamily="18" charset="0"/>
                          <a:cs typeface="Times New Roman" pitchFamily="18" charset="0"/>
                        </a:rPr>
                        <a:t> </a:t>
                      </a:r>
                      <a:r>
                        <a:rPr lang="en-US" sz="4200" b="0" dirty="0" err="1" smtClean="0">
                          <a:solidFill>
                            <a:srgbClr val="000000"/>
                          </a:solidFill>
                          <a:latin typeface="Times New Roman" pitchFamily="18" charset="0"/>
                          <a:cs typeface="Times New Roman" pitchFamily="18" charset="0"/>
                        </a:rPr>
                        <a:t>tích</a:t>
                      </a:r>
                      <a:endParaRPr lang="en-US" sz="4200" b="0" dirty="0" smtClean="0">
                        <a:solidFill>
                          <a:srgbClr val="000000"/>
                        </a:solidFill>
                        <a:latin typeface="Times New Roman" pitchFamily="18" charset="0"/>
                        <a:cs typeface="Times New Roman" pitchFamily="18" charset="0"/>
                      </a:endParaRPr>
                    </a:p>
                  </a:txBody>
                  <a:tcPr marL="0" marR="0" marT="0" marB="0"/>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4200" dirty="0" smtClean="0">
                          <a:solidFill>
                            <a:srgbClr val="000000"/>
                          </a:solidFill>
                          <a:latin typeface="Times New Roman" pitchFamily="18" charset="0"/>
                          <a:cs typeface="Times New Roman" pitchFamily="18" charset="0"/>
                        </a:rPr>
                        <a:t>V</a:t>
                      </a:r>
                    </a:p>
                  </a:txBody>
                  <a:tcPr marL="0" marR="0" marT="0" marB="0"/>
                </a:tc>
                <a:extLst>
                  <a:ext uri="{0D108BD9-81ED-4DB2-BD59-A6C34878D82A}">
                    <a16:rowId xmlns:a16="http://schemas.microsoft.com/office/drawing/2014/main" val="10002"/>
                  </a:ext>
                </a:extLst>
              </a:tr>
              <a:tr h="775835">
                <a:tc>
                  <a:txBody>
                    <a:bodyPr/>
                    <a:lstStyle/>
                    <a:p>
                      <a:pPr algn="just"/>
                      <a:r>
                        <a:rPr lang="en-US" sz="4200" b="0" i="0" dirty="0" err="1" smtClean="0">
                          <a:solidFill>
                            <a:srgbClr val="000000"/>
                          </a:solidFill>
                          <a:latin typeface="Times New Roman" pitchFamily="18" charset="0"/>
                          <a:cs typeface="Times New Roman" pitchFamily="18" charset="0"/>
                        </a:rPr>
                        <a:t>Khối</a:t>
                      </a:r>
                      <a:r>
                        <a:rPr lang="en-US" sz="4200" b="0" i="0" baseline="0" dirty="0" smtClean="0">
                          <a:solidFill>
                            <a:srgbClr val="000000"/>
                          </a:solidFill>
                          <a:latin typeface="Times New Roman" pitchFamily="18" charset="0"/>
                          <a:cs typeface="Times New Roman" pitchFamily="18" charset="0"/>
                        </a:rPr>
                        <a:t> </a:t>
                      </a:r>
                      <a:r>
                        <a:rPr lang="en-US" sz="4200" b="0" i="0" baseline="0" dirty="0" err="1" smtClean="0">
                          <a:solidFill>
                            <a:srgbClr val="000000"/>
                          </a:solidFill>
                          <a:latin typeface="Times New Roman" pitchFamily="18" charset="0"/>
                          <a:cs typeface="Times New Roman" pitchFamily="18" charset="0"/>
                        </a:rPr>
                        <a:t>lượng</a:t>
                      </a:r>
                      <a:r>
                        <a:rPr lang="en-US" sz="4200" b="0" i="0" baseline="0" dirty="0" smtClean="0">
                          <a:solidFill>
                            <a:srgbClr val="000000"/>
                          </a:solidFill>
                          <a:latin typeface="Times New Roman" pitchFamily="18" charset="0"/>
                          <a:cs typeface="Times New Roman" pitchFamily="18" charset="0"/>
                        </a:rPr>
                        <a:t> </a:t>
                      </a:r>
                      <a:r>
                        <a:rPr lang="en-US" sz="4200" b="0" i="0" baseline="0" dirty="0" err="1" smtClean="0">
                          <a:solidFill>
                            <a:srgbClr val="000000"/>
                          </a:solidFill>
                          <a:latin typeface="Times New Roman" pitchFamily="18" charset="0"/>
                          <a:cs typeface="Times New Roman" pitchFamily="18" charset="0"/>
                        </a:rPr>
                        <a:t>riêng</a:t>
                      </a:r>
                      <a:endParaRPr lang="en-US" sz="4200" b="0" dirty="0">
                        <a:solidFill>
                          <a:srgbClr val="000000"/>
                        </a:solidFill>
                        <a:latin typeface="Times New Roman" pitchFamily="18" charset="0"/>
                        <a:cs typeface="Times New Roman" pitchFamily="18" charset="0"/>
                      </a:endParaRPr>
                    </a:p>
                  </a:txBody>
                  <a:tcPr marL="0" marR="0" marT="0" marB="0"/>
                </a:tc>
                <a:tc>
                  <a:txBody>
                    <a:bodyPr/>
                    <a:lstStyle/>
                    <a:p>
                      <a:pPr algn="just"/>
                      <a:r>
                        <a:rPr lang="en-US" sz="4200" b="0" i="0" dirty="0" smtClean="0">
                          <a:solidFill>
                            <a:srgbClr val="000000"/>
                          </a:solidFill>
                          <a:latin typeface="Times New Roman" pitchFamily="18" charset="0"/>
                          <a:cs typeface="Times New Roman" pitchFamily="18" charset="0"/>
                        </a:rPr>
                        <a:t>D = </a:t>
                      </a:r>
                      <a:r>
                        <a:rPr lang="vi-VN" sz="4200" b="0" i="0" dirty="0" smtClean="0">
                          <a:solidFill>
                            <a:srgbClr val="000000"/>
                          </a:solidFill>
                          <a:latin typeface="Times New Roman" pitchFamily="18" charset="0"/>
                          <a:cs typeface="Times New Roman" pitchFamily="18" charset="0"/>
                        </a:rPr>
                        <a:t>m/</a:t>
                      </a:r>
                      <a:r>
                        <a:rPr lang="en-US" sz="4200" b="0" i="0" dirty="0" smtClean="0">
                          <a:solidFill>
                            <a:srgbClr val="000000"/>
                          </a:solidFill>
                          <a:latin typeface="Times New Roman" pitchFamily="18" charset="0"/>
                          <a:cs typeface="Times New Roman" pitchFamily="18" charset="0"/>
                        </a:rPr>
                        <a:t>V</a:t>
                      </a:r>
                      <a:endParaRPr lang="en-US" sz="4200" dirty="0">
                        <a:solidFill>
                          <a:srgbClr val="000000"/>
                        </a:solidFill>
                        <a:latin typeface="Times New Roman" pitchFamily="18" charset="0"/>
                        <a:cs typeface="Times New Roman" pitchFamily="18" charset="0"/>
                      </a:endParaRPr>
                    </a:p>
                  </a:txBody>
                  <a:tcPr marL="0" marR="0" marT="0" marB="0"/>
                </a:tc>
                <a:extLst>
                  <a:ext uri="{0D108BD9-81ED-4DB2-BD59-A6C34878D82A}">
                    <a16:rowId xmlns:a16="http://schemas.microsoft.com/office/drawing/2014/main" val="10003"/>
                  </a:ext>
                </a:extLst>
              </a:tr>
            </a:tbl>
          </a:graphicData>
        </a:graphic>
      </p:graphicFrame>
      <p:sp>
        <p:nvSpPr>
          <p:cNvPr id="3" name="Rectangle 2"/>
          <p:cNvSpPr/>
          <p:nvPr/>
        </p:nvSpPr>
        <p:spPr>
          <a:xfrm>
            <a:off x="3548062" y="1455454"/>
            <a:ext cx="14097000" cy="1723549"/>
          </a:xfrm>
          <a:prstGeom prst="rect">
            <a:avLst/>
          </a:prstGeom>
        </p:spPr>
        <p:txBody>
          <a:bodyPr wrap="square">
            <a:spAutoFit/>
          </a:bodyPr>
          <a:lstStyle/>
          <a:p>
            <a:pPr lvl="0" defTabSz="1371600"/>
            <a:r>
              <a:rPr lang="en-US" sz="4400" dirty="0" err="1">
                <a:solidFill>
                  <a:prstClr val="black"/>
                </a:solidFill>
                <a:latin typeface="Times New Roman" pitchFamily="18" charset="0"/>
                <a:cs typeface="Times New Roman" pitchFamily="18" charset="0"/>
              </a:rPr>
              <a:t>Dùng</a:t>
            </a:r>
            <a:r>
              <a:rPr lang="en-US" sz="4400" dirty="0">
                <a:solidFill>
                  <a:prstClr val="black"/>
                </a:solidFill>
                <a:latin typeface="Times New Roman" pitchFamily="18" charset="0"/>
                <a:cs typeface="Times New Roman" pitchFamily="18" charset="0"/>
              </a:rPr>
              <a:t> </a:t>
            </a:r>
            <a:r>
              <a:rPr lang="en-US" sz="4400" dirty="0" err="1">
                <a:solidFill>
                  <a:prstClr val="black"/>
                </a:solidFill>
                <a:latin typeface="Times New Roman" pitchFamily="18" charset="0"/>
                <a:cs typeface="Times New Roman" pitchFamily="18" charset="0"/>
              </a:rPr>
              <a:t>cân</a:t>
            </a:r>
            <a:r>
              <a:rPr lang="en-US" sz="4400" dirty="0">
                <a:solidFill>
                  <a:prstClr val="black"/>
                </a:solidFill>
                <a:latin typeface="Times New Roman" pitchFamily="18" charset="0"/>
                <a:cs typeface="Times New Roman" pitchFamily="18" charset="0"/>
              </a:rPr>
              <a:t> </a:t>
            </a:r>
            <a:r>
              <a:rPr lang="en-US" sz="4400" dirty="0" err="1">
                <a:solidFill>
                  <a:prstClr val="black"/>
                </a:solidFill>
                <a:latin typeface="Times New Roman" pitchFamily="18" charset="0"/>
                <a:cs typeface="Times New Roman" pitchFamily="18" charset="0"/>
              </a:rPr>
              <a:t>xác</a:t>
            </a:r>
            <a:r>
              <a:rPr lang="en-US" sz="4400" dirty="0">
                <a:solidFill>
                  <a:prstClr val="black"/>
                </a:solidFill>
                <a:latin typeface="Times New Roman" pitchFamily="18" charset="0"/>
                <a:cs typeface="Times New Roman" pitchFamily="18" charset="0"/>
              </a:rPr>
              <a:t> </a:t>
            </a:r>
            <a:r>
              <a:rPr lang="en-US" sz="4400" dirty="0" err="1">
                <a:solidFill>
                  <a:prstClr val="black"/>
                </a:solidFill>
                <a:latin typeface="Times New Roman" pitchFamily="18" charset="0"/>
                <a:cs typeface="Times New Roman" pitchFamily="18" charset="0"/>
              </a:rPr>
              <a:t>định</a:t>
            </a:r>
            <a:r>
              <a:rPr lang="en-US" sz="4400" dirty="0">
                <a:solidFill>
                  <a:prstClr val="black"/>
                </a:solidFill>
                <a:latin typeface="Times New Roman" pitchFamily="18" charset="0"/>
                <a:cs typeface="Times New Roman" pitchFamily="18" charset="0"/>
              </a:rPr>
              <a:t> </a:t>
            </a:r>
            <a:r>
              <a:rPr lang="en-US" sz="4400" dirty="0" err="1">
                <a:solidFill>
                  <a:prstClr val="black"/>
                </a:solidFill>
                <a:latin typeface="Times New Roman" pitchFamily="18" charset="0"/>
                <a:cs typeface="Times New Roman" pitchFamily="18" charset="0"/>
              </a:rPr>
              <a:t>khối</a:t>
            </a:r>
            <a:r>
              <a:rPr lang="en-US" sz="4400" dirty="0">
                <a:solidFill>
                  <a:prstClr val="black"/>
                </a:solidFill>
                <a:latin typeface="Times New Roman" pitchFamily="18" charset="0"/>
                <a:cs typeface="Times New Roman" pitchFamily="18" charset="0"/>
              </a:rPr>
              <a:t> </a:t>
            </a:r>
            <a:r>
              <a:rPr lang="en-US" sz="4400" dirty="0" err="1" smtClean="0">
                <a:solidFill>
                  <a:prstClr val="black"/>
                </a:solidFill>
                <a:latin typeface="Times New Roman" pitchFamily="18" charset="0"/>
                <a:cs typeface="Times New Roman" pitchFamily="18" charset="0"/>
              </a:rPr>
              <a:t>lượng</a:t>
            </a:r>
            <a:r>
              <a:rPr lang="en-US" sz="4400" dirty="0" smtClean="0">
                <a:solidFill>
                  <a:prstClr val="black"/>
                </a:solidFill>
                <a:latin typeface="Times New Roman" pitchFamily="18" charset="0"/>
                <a:cs typeface="Times New Roman" pitchFamily="18" charset="0"/>
              </a:rPr>
              <a:t> </a:t>
            </a:r>
            <a:r>
              <a:rPr lang="vi-VN" sz="4400" dirty="0" smtClean="0">
                <a:solidFill>
                  <a:prstClr val="black"/>
                </a:solidFill>
                <a:latin typeface="Times New Roman" pitchFamily="18" charset="0"/>
                <a:cs typeface="Times New Roman" pitchFamily="18" charset="0"/>
              </a:rPr>
              <a:t>m</a:t>
            </a:r>
            <a:r>
              <a:rPr lang="en-US" sz="4400" baseline="-25000" dirty="0" smtClean="0">
                <a:solidFill>
                  <a:prstClr val="black"/>
                </a:solidFill>
                <a:latin typeface="Times New Roman" pitchFamily="18" charset="0"/>
                <a:cs typeface="Times New Roman" pitchFamily="18" charset="0"/>
              </a:rPr>
              <a:t>2 </a:t>
            </a:r>
            <a:r>
              <a:rPr lang="en-US" sz="4400" dirty="0" err="1" smtClean="0">
                <a:solidFill>
                  <a:prstClr val="black"/>
                </a:solidFill>
                <a:latin typeface="Times New Roman" pitchFamily="18" charset="0"/>
                <a:cs typeface="Times New Roman" pitchFamily="18" charset="0"/>
              </a:rPr>
              <a:t>của</a:t>
            </a:r>
            <a:r>
              <a:rPr lang="en-US" sz="4400" dirty="0" smtClean="0">
                <a:solidFill>
                  <a:prstClr val="black"/>
                </a:solidFill>
                <a:latin typeface="Times New Roman" pitchFamily="18" charset="0"/>
                <a:cs typeface="Times New Roman" pitchFamily="18" charset="0"/>
              </a:rPr>
              <a:t> </a:t>
            </a:r>
            <a:r>
              <a:rPr lang="en-US" sz="4400" dirty="0" err="1" smtClean="0">
                <a:solidFill>
                  <a:prstClr val="black"/>
                </a:solidFill>
                <a:latin typeface="Times New Roman" pitchFamily="18" charset="0"/>
                <a:cs typeface="Times New Roman" pitchFamily="18" charset="0"/>
              </a:rPr>
              <a:t>chất</a:t>
            </a:r>
            <a:r>
              <a:rPr lang="en-US" sz="4400" dirty="0" smtClean="0">
                <a:solidFill>
                  <a:prstClr val="black"/>
                </a:solidFill>
                <a:latin typeface="Times New Roman" pitchFamily="18" charset="0"/>
                <a:cs typeface="Times New Roman" pitchFamily="18" charset="0"/>
              </a:rPr>
              <a:t> </a:t>
            </a:r>
            <a:r>
              <a:rPr lang="en-US" sz="4400" dirty="0" err="1" smtClean="0">
                <a:solidFill>
                  <a:prstClr val="black"/>
                </a:solidFill>
                <a:latin typeface="Times New Roman" pitchFamily="18" charset="0"/>
                <a:cs typeface="Times New Roman" pitchFamily="18" charset="0"/>
              </a:rPr>
              <a:t>lỏng</a:t>
            </a:r>
            <a:r>
              <a:rPr lang="en-US" sz="4400" dirty="0" smtClean="0">
                <a:solidFill>
                  <a:prstClr val="black"/>
                </a:solidFill>
                <a:latin typeface="Times New Roman" pitchFamily="18" charset="0"/>
                <a:cs typeface="Times New Roman" pitchFamily="18" charset="0"/>
              </a:rPr>
              <a:t> </a:t>
            </a:r>
            <a:r>
              <a:rPr lang="en-US" sz="4400" dirty="0" err="1" smtClean="0">
                <a:solidFill>
                  <a:prstClr val="black"/>
                </a:solidFill>
                <a:latin typeface="Times New Roman" pitchFamily="18" charset="0"/>
                <a:cs typeface="Times New Roman" pitchFamily="18" charset="0"/>
              </a:rPr>
              <a:t>và</a:t>
            </a:r>
            <a:r>
              <a:rPr lang="en-US" sz="4400" dirty="0" smtClean="0">
                <a:solidFill>
                  <a:prstClr val="black"/>
                </a:solidFill>
                <a:latin typeface="Times New Roman" pitchFamily="18" charset="0"/>
                <a:cs typeface="Times New Roman" pitchFamily="18" charset="0"/>
              </a:rPr>
              <a:t> </a:t>
            </a:r>
            <a:r>
              <a:rPr lang="en-US" sz="4400" dirty="0" err="1" smtClean="0">
                <a:solidFill>
                  <a:prstClr val="black"/>
                </a:solidFill>
                <a:latin typeface="Times New Roman" pitchFamily="18" charset="0"/>
                <a:cs typeface="Times New Roman" pitchFamily="18" charset="0"/>
              </a:rPr>
              <a:t>cốc</a:t>
            </a:r>
            <a:r>
              <a:rPr lang="en-US" sz="4400" dirty="0" smtClean="0">
                <a:solidFill>
                  <a:prstClr val="black"/>
                </a:solidFill>
                <a:latin typeface="Times New Roman" pitchFamily="18" charset="0"/>
                <a:cs typeface="Times New Roman" pitchFamily="18" charset="0"/>
              </a:rPr>
              <a:t> </a:t>
            </a:r>
            <a:r>
              <a:rPr lang="en-US" sz="4400" dirty="0" err="1" smtClean="0">
                <a:solidFill>
                  <a:prstClr val="black"/>
                </a:solidFill>
                <a:latin typeface="Times New Roman" pitchFamily="18" charset="0"/>
                <a:cs typeface="Times New Roman" pitchFamily="18" charset="0"/>
              </a:rPr>
              <a:t>đong</a:t>
            </a:r>
            <a:endParaRPr lang="en-US" sz="4400" dirty="0" smtClean="0">
              <a:solidFill>
                <a:prstClr val="black"/>
              </a:solidFill>
              <a:latin typeface="Times New Roman" pitchFamily="18" charset="0"/>
              <a:cs typeface="Times New Roman" pitchFamily="18" charset="0"/>
            </a:endParaRPr>
          </a:p>
          <a:p>
            <a:pPr lvl="0" defTabSz="1371600"/>
            <a:r>
              <a:rPr lang="en-US" sz="4400" dirty="0" err="1" smtClean="0">
                <a:solidFill>
                  <a:prstClr val="black"/>
                </a:solidFill>
                <a:latin typeface="Times New Roman" pitchFamily="18" charset="0"/>
                <a:cs typeface="Times New Roman" pitchFamily="18" charset="0"/>
              </a:rPr>
              <a:t>Tính</a:t>
            </a:r>
            <a:r>
              <a:rPr lang="en-US" sz="4400" dirty="0" smtClean="0">
                <a:solidFill>
                  <a:prstClr val="black"/>
                </a:solidFill>
                <a:latin typeface="Times New Roman" pitchFamily="18" charset="0"/>
                <a:cs typeface="Times New Roman" pitchFamily="18" charset="0"/>
              </a:rPr>
              <a:t> </a:t>
            </a:r>
            <a:r>
              <a:rPr lang="en-US" sz="4400" dirty="0" err="1" smtClean="0">
                <a:solidFill>
                  <a:prstClr val="black"/>
                </a:solidFill>
                <a:latin typeface="Times New Roman" pitchFamily="18" charset="0"/>
                <a:cs typeface="Times New Roman" pitchFamily="18" charset="0"/>
              </a:rPr>
              <a:t>khối</a:t>
            </a:r>
            <a:r>
              <a:rPr lang="en-US" sz="4400" dirty="0" smtClean="0">
                <a:solidFill>
                  <a:prstClr val="black"/>
                </a:solidFill>
                <a:latin typeface="Times New Roman" pitchFamily="18" charset="0"/>
                <a:cs typeface="Times New Roman" pitchFamily="18" charset="0"/>
              </a:rPr>
              <a:t> </a:t>
            </a:r>
            <a:r>
              <a:rPr lang="en-US" sz="4400" dirty="0" err="1" smtClean="0">
                <a:solidFill>
                  <a:prstClr val="black"/>
                </a:solidFill>
                <a:latin typeface="Times New Roman" pitchFamily="18" charset="0"/>
                <a:cs typeface="Times New Roman" pitchFamily="18" charset="0"/>
              </a:rPr>
              <a:t>lượng</a:t>
            </a:r>
            <a:r>
              <a:rPr lang="en-US" sz="4400" dirty="0" smtClean="0">
                <a:solidFill>
                  <a:prstClr val="black"/>
                </a:solidFill>
                <a:latin typeface="Times New Roman" pitchFamily="18" charset="0"/>
                <a:cs typeface="Times New Roman" pitchFamily="18" charset="0"/>
              </a:rPr>
              <a:t> </a:t>
            </a:r>
            <a:r>
              <a:rPr lang="en-US" sz="4400" dirty="0" err="1" smtClean="0">
                <a:solidFill>
                  <a:prstClr val="black"/>
                </a:solidFill>
                <a:latin typeface="Times New Roman" pitchFamily="18" charset="0"/>
                <a:cs typeface="Times New Roman" pitchFamily="18" charset="0"/>
              </a:rPr>
              <a:t>chất</a:t>
            </a:r>
            <a:r>
              <a:rPr lang="en-US" sz="4400" dirty="0" smtClean="0">
                <a:solidFill>
                  <a:prstClr val="black"/>
                </a:solidFill>
                <a:latin typeface="Times New Roman" pitchFamily="18" charset="0"/>
                <a:cs typeface="Times New Roman" pitchFamily="18" charset="0"/>
              </a:rPr>
              <a:t> </a:t>
            </a:r>
            <a:r>
              <a:rPr lang="en-US" sz="4400" dirty="0" err="1" smtClean="0">
                <a:solidFill>
                  <a:prstClr val="black"/>
                </a:solidFill>
                <a:latin typeface="Times New Roman" pitchFamily="18" charset="0"/>
                <a:cs typeface="Times New Roman" pitchFamily="18" charset="0"/>
              </a:rPr>
              <a:t>lỏng</a:t>
            </a:r>
            <a:endParaRPr lang="en-US" sz="4400" dirty="0">
              <a:solidFill>
                <a:prstClr val="black"/>
              </a:solidFill>
              <a:latin typeface="Times New Roman" pitchFamily="18" charset="0"/>
              <a:cs typeface="Times New Roman" pitchFamily="18" charset="0"/>
            </a:endParaRPr>
          </a:p>
          <a:p>
            <a:pPr defTabSz="1371600"/>
            <a:endParaRPr lang="en-US" dirty="0">
              <a:solidFill>
                <a:prstClr val="black"/>
              </a:solidFill>
              <a:latin typeface="Times New Roman" pitchFamily="18" charset="0"/>
              <a:cs typeface="Times New Roman" pitchFamily="18" charset="0"/>
            </a:endParaRPr>
          </a:p>
        </p:txBody>
      </p:sp>
      <p:sp>
        <p:nvSpPr>
          <p:cNvPr id="10" name="Rectangle 9"/>
          <p:cNvSpPr/>
          <p:nvPr/>
        </p:nvSpPr>
        <p:spPr>
          <a:xfrm>
            <a:off x="2057400" y="3824924"/>
            <a:ext cx="13554103" cy="830997"/>
          </a:xfrm>
          <a:prstGeom prst="rect">
            <a:avLst/>
          </a:prstGeom>
        </p:spPr>
        <p:txBody>
          <a:bodyPr wrap="square">
            <a:spAutoFit/>
          </a:bodyPr>
          <a:lstStyle/>
          <a:p>
            <a:pPr defTabSz="1371600"/>
            <a:r>
              <a:rPr lang="vi-VN" sz="4800" dirty="0">
                <a:solidFill>
                  <a:prstClr val="black"/>
                </a:solidFill>
                <a:latin typeface="Times New Roman" pitchFamily="18" charset="0"/>
                <a:cs typeface="Times New Roman" pitchFamily="18" charset="0"/>
              </a:rPr>
              <a:t>Bước </a:t>
            </a:r>
            <a:r>
              <a:rPr lang="en-US" sz="4800" dirty="0" smtClean="0">
                <a:solidFill>
                  <a:prstClr val="black"/>
                </a:solidFill>
                <a:latin typeface="Times New Roman" pitchFamily="18" charset="0"/>
                <a:cs typeface="Times New Roman" pitchFamily="18" charset="0"/>
              </a:rPr>
              <a:t>3: </a:t>
            </a:r>
            <a:r>
              <a:rPr lang="en-US" sz="4800" dirty="0" err="1" smtClean="0">
                <a:solidFill>
                  <a:prstClr val="black"/>
                </a:solidFill>
                <a:latin typeface="Times New Roman" pitchFamily="18" charset="0"/>
                <a:cs typeface="Times New Roman" pitchFamily="18" charset="0"/>
              </a:rPr>
              <a:t>Tìm</a:t>
            </a:r>
            <a:r>
              <a:rPr lang="en-US" sz="4800" dirty="0" smtClean="0">
                <a:solidFill>
                  <a:prstClr val="black"/>
                </a:solidFill>
                <a:latin typeface="Times New Roman" pitchFamily="18" charset="0"/>
                <a:cs typeface="Times New Roman" pitchFamily="18" charset="0"/>
              </a:rPr>
              <a:t> </a:t>
            </a:r>
            <a:r>
              <a:rPr lang="en-US" sz="4800" dirty="0" err="1" smtClean="0">
                <a:solidFill>
                  <a:prstClr val="black"/>
                </a:solidFill>
                <a:latin typeface="Times New Roman" pitchFamily="18" charset="0"/>
                <a:cs typeface="Times New Roman" pitchFamily="18" charset="0"/>
              </a:rPr>
              <a:t>khối</a:t>
            </a:r>
            <a:r>
              <a:rPr lang="en-US" sz="4800" dirty="0" smtClean="0">
                <a:solidFill>
                  <a:prstClr val="black"/>
                </a:solidFill>
                <a:latin typeface="Times New Roman" pitchFamily="18" charset="0"/>
                <a:cs typeface="Times New Roman" pitchFamily="18" charset="0"/>
              </a:rPr>
              <a:t> </a:t>
            </a:r>
            <a:r>
              <a:rPr lang="en-US" sz="4800" dirty="0" err="1" smtClean="0">
                <a:solidFill>
                  <a:prstClr val="black"/>
                </a:solidFill>
                <a:latin typeface="Times New Roman" pitchFamily="18" charset="0"/>
                <a:cs typeface="Times New Roman" pitchFamily="18" charset="0"/>
              </a:rPr>
              <a:t>lượng</a:t>
            </a:r>
            <a:r>
              <a:rPr lang="en-US" sz="4800" dirty="0" smtClean="0">
                <a:solidFill>
                  <a:prstClr val="black"/>
                </a:solidFill>
                <a:latin typeface="Times New Roman" pitchFamily="18" charset="0"/>
                <a:cs typeface="Times New Roman" pitchFamily="18" charset="0"/>
              </a:rPr>
              <a:t> </a:t>
            </a:r>
            <a:r>
              <a:rPr lang="en-US" sz="4800" dirty="0" err="1" smtClean="0">
                <a:solidFill>
                  <a:prstClr val="black"/>
                </a:solidFill>
                <a:latin typeface="Times New Roman" pitchFamily="18" charset="0"/>
                <a:cs typeface="Times New Roman" pitchFamily="18" charset="0"/>
              </a:rPr>
              <a:t>riêng</a:t>
            </a:r>
            <a:r>
              <a:rPr lang="en-US" sz="4800" dirty="0" smtClean="0">
                <a:solidFill>
                  <a:prstClr val="black"/>
                </a:solidFill>
                <a:latin typeface="Times New Roman" pitchFamily="18" charset="0"/>
                <a:cs typeface="Times New Roman" pitchFamily="18" charset="0"/>
              </a:rPr>
              <a:t> </a:t>
            </a:r>
            <a:r>
              <a:rPr lang="en-US" sz="4800" dirty="0" err="1" smtClean="0">
                <a:solidFill>
                  <a:prstClr val="black"/>
                </a:solidFill>
                <a:latin typeface="Times New Roman" pitchFamily="18" charset="0"/>
                <a:cs typeface="Times New Roman" pitchFamily="18" charset="0"/>
              </a:rPr>
              <a:t>của</a:t>
            </a:r>
            <a:r>
              <a:rPr lang="en-US" sz="4800" dirty="0" smtClean="0">
                <a:solidFill>
                  <a:prstClr val="black"/>
                </a:solidFill>
                <a:latin typeface="Times New Roman" pitchFamily="18" charset="0"/>
                <a:cs typeface="Times New Roman" pitchFamily="18" charset="0"/>
              </a:rPr>
              <a:t> </a:t>
            </a:r>
            <a:r>
              <a:rPr lang="en-US" sz="4800" dirty="0" err="1" smtClean="0">
                <a:solidFill>
                  <a:prstClr val="black"/>
                </a:solidFill>
                <a:latin typeface="Times New Roman" pitchFamily="18" charset="0"/>
                <a:cs typeface="Times New Roman" pitchFamily="18" charset="0"/>
              </a:rPr>
              <a:t>lượng</a:t>
            </a:r>
            <a:r>
              <a:rPr lang="en-US" sz="4800" dirty="0" smtClean="0">
                <a:solidFill>
                  <a:prstClr val="black"/>
                </a:solidFill>
                <a:latin typeface="Times New Roman" pitchFamily="18" charset="0"/>
                <a:cs typeface="Times New Roman" pitchFamily="18" charset="0"/>
              </a:rPr>
              <a:t> </a:t>
            </a:r>
            <a:r>
              <a:rPr lang="en-US" sz="4800" dirty="0" err="1" smtClean="0">
                <a:solidFill>
                  <a:prstClr val="black"/>
                </a:solidFill>
                <a:latin typeface="Times New Roman" pitchFamily="18" charset="0"/>
                <a:cs typeface="Times New Roman" pitchFamily="18" charset="0"/>
              </a:rPr>
              <a:t>chất</a:t>
            </a:r>
            <a:r>
              <a:rPr lang="en-US" sz="4800" dirty="0" smtClean="0">
                <a:solidFill>
                  <a:prstClr val="black"/>
                </a:solidFill>
                <a:latin typeface="Times New Roman" pitchFamily="18" charset="0"/>
                <a:cs typeface="Times New Roman" pitchFamily="18" charset="0"/>
              </a:rPr>
              <a:t> </a:t>
            </a:r>
            <a:r>
              <a:rPr lang="en-US" sz="4800" dirty="0" err="1" smtClean="0">
                <a:solidFill>
                  <a:prstClr val="black"/>
                </a:solidFill>
                <a:latin typeface="Times New Roman" pitchFamily="18" charset="0"/>
                <a:cs typeface="Times New Roman" pitchFamily="18" charset="0"/>
              </a:rPr>
              <a:t>lỏng</a:t>
            </a:r>
            <a:r>
              <a:rPr lang="en-US" sz="4800" dirty="0" smtClean="0">
                <a:solidFill>
                  <a:prstClr val="black"/>
                </a:solidFill>
                <a:latin typeface="Times New Roman" pitchFamily="18" charset="0"/>
                <a:cs typeface="Times New Roman" pitchFamily="18" charset="0"/>
              </a:rPr>
              <a:t> D  </a:t>
            </a:r>
            <a:endParaRPr lang="en-US" sz="4800" dirty="0">
              <a:solidFill>
                <a:prstClr val="black"/>
              </a:solidFill>
              <a:latin typeface="Times New Roman" pitchFamily="18" charset="0"/>
              <a:cs typeface="Times New Roman" pitchFamily="18" charset="0"/>
            </a:endParaRPr>
          </a:p>
        </p:txBody>
      </p:sp>
      <p:sp>
        <p:nvSpPr>
          <p:cNvPr id="11" name="Rectangle 10"/>
          <p:cNvSpPr/>
          <p:nvPr/>
        </p:nvSpPr>
        <p:spPr>
          <a:xfrm>
            <a:off x="4190999" y="4655921"/>
            <a:ext cx="10287001" cy="830997"/>
          </a:xfrm>
          <a:prstGeom prst="rect">
            <a:avLst/>
          </a:prstGeom>
        </p:spPr>
        <p:txBody>
          <a:bodyPr wrap="square">
            <a:spAutoFit/>
          </a:bodyPr>
          <a:lstStyle/>
          <a:p>
            <a:pPr defTabSz="1371600"/>
            <a:r>
              <a:rPr lang="en-US" sz="4800" b="1" dirty="0" smtClean="0">
                <a:solidFill>
                  <a:srgbClr val="C00000"/>
                </a:solidFill>
                <a:latin typeface="Times New Roman" pitchFamily="18" charset="0"/>
                <a:cs typeface="Times New Roman" pitchFamily="18" charset="0"/>
              </a:rPr>
              <a:t>PHIẾU BÁO CÁO KẾT QUẢ  </a:t>
            </a:r>
            <a:endParaRPr lang="en-US" sz="4800" b="1" dirty="0">
              <a:solidFill>
                <a:srgbClr val="C00000"/>
              </a:solidFill>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13182600" y="4914900"/>
            <a:ext cx="5105400" cy="5105400"/>
          </a:xfrm>
          <a:prstGeom prst="rect">
            <a:avLst/>
          </a:prstGeom>
        </p:spPr>
      </p:pic>
    </p:spTree>
    <p:extLst>
      <p:ext uri="{BB962C8B-B14F-4D97-AF65-F5344CB8AC3E}">
        <p14:creationId xmlns:p14="http://schemas.microsoft.com/office/powerpoint/2010/main" val="267980392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circle(in)">
                                      <p:cBhvr>
                                        <p:cTn id="42" dur="2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80">
                                          <p:stCondLst>
                                            <p:cond delay="0"/>
                                          </p:stCondLst>
                                        </p:cTn>
                                        <p:tgtEl>
                                          <p:spTgt spid="9"/>
                                        </p:tgtEl>
                                      </p:cBhvr>
                                    </p:animEffect>
                                    <p:anim calcmode="lin" valueType="num">
                                      <p:cBhvr>
                                        <p:cTn id="6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5" dur="26">
                                          <p:stCondLst>
                                            <p:cond delay="650"/>
                                          </p:stCondLst>
                                        </p:cTn>
                                        <p:tgtEl>
                                          <p:spTgt spid="9"/>
                                        </p:tgtEl>
                                      </p:cBhvr>
                                      <p:to x="100000" y="60000"/>
                                    </p:animScale>
                                    <p:animScale>
                                      <p:cBhvr>
                                        <p:cTn id="66" dur="166" decel="50000">
                                          <p:stCondLst>
                                            <p:cond delay="676"/>
                                          </p:stCondLst>
                                        </p:cTn>
                                        <p:tgtEl>
                                          <p:spTgt spid="9"/>
                                        </p:tgtEl>
                                      </p:cBhvr>
                                      <p:to x="100000" y="100000"/>
                                    </p:animScale>
                                    <p:animScale>
                                      <p:cBhvr>
                                        <p:cTn id="67" dur="26">
                                          <p:stCondLst>
                                            <p:cond delay="1312"/>
                                          </p:stCondLst>
                                        </p:cTn>
                                        <p:tgtEl>
                                          <p:spTgt spid="9"/>
                                        </p:tgtEl>
                                      </p:cBhvr>
                                      <p:to x="100000" y="80000"/>
                                    </p:animScale>
                                    <p:animScale>
                                      <p:cBhvr>
                                        <p:cTn id="68" dur="166" decel="50000">
                                          <p:stCondLst>
                                            <p:cond delay="1338"/>
                                          </p:stCondLst>
                                        </p:cTn>
                                        <p:tgtEl>
                                          <p:spTgt spid="9"/>
                                        </p:tgtEl>
                                      </p:cBhvr>
                                      <p:to x="100000" y="100000"/>
                                    </p:animScale>
                                    <p:animScale>
                                      <p:cBhvr>
                                        <p:cTn id="69" dur="26">
                                          <p:stCondLst>
                                            <p:cond delay="1642"/>
                                          </p:stCondLst>
                                        </p:cTn>
                                        <p:tgtEl>
                                          <p:spTgt spid="9"/>
                                        </p:tgtEl>
                                      </p:cBhvr>
                                      <p:to x="100000" y="90000"/>
                                    </p:animScale>
                                    <p:animScale>
                                      <p:cBhvr>
                                        <p:cTn id="70" dur="166" decel="50000">
                                          <p:stCondLst>
                                            <p:cond delay="1668"/>
                                          </p:stCondLst>
                                        </p:cTn>
                                        <p:tgtEl>
                                          <p:spTgt spid="9"/>
                                        </p:tgtEl>
                                      </p:cBhvr>
                                      <p:to x="100000" y="100000"/>
                                    </p:animScale>
                                    <p:animScale>
                                      <p:cBhvr>
                                        <p:cTn id="71" dur="26">
                                          <p:stCondLst>
                                            <p:cond delay="1808"/>
                                          </p:stCondLst>
                                        </p:cTn>
                                        <p:tgtEl>
                                          <p:spTgt spid="9"/>
                                        </p:tgtEl>
                                      </p:cBhvr>
                                      <p:to x="100000" y="95000"/>
                                    </p:animScale>
                                    <p:animScale>
                                      <p:cBhvr>
                                        <p:cTn id="7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012" y="14287"/>
            <a:ext cx="15773400" cy="1988345"/>
          </a:xfrm>
        </p:spPr>
        <p:txBody>
          <a:bodyPr>
            <a:normAutofit/>
          </a:bodyPr>
          <a:lstStyle/>
          <a:p>
            <a:r>
              <a:rPr lang="en-US" sz="4000" b="1" dirty="0" smtClean="0">
                <a:solidFill>
                  <a:srgbClr val="FF0000"/>
                </a:solidFill>
              </a:rPr>
              <a:t>CẦN LƯU Ý ĐIỀU GÌ KHI ĐỌC GIÁ TRỊ THỂ TÍCH CHẤT LỎNG TRÊN CỐC ĐONG</a:t>
            </a:r>
            <a:endParaRPr lang="en-US" sz="4000" b="1" dirty="0">
              <a:solidFill>
                <a:srgbClr val="FF0000"/>
              </a:solidFill>
            </a:endParaRPr>
          </a:p>
        </p:txBody>
      </p:sp>
      <p:sp>
        <p:nvSpPr>
          <p:cNvPr id="3" name="Content Placeholder 2"/>
          <p:cNvSpPr>
            <a:spLocks noGrp="1"/>
          </p:cNvSpPr>
          <p:nvPr>
            <p:ph idx="1"/>
          </p:nvPr>
        </p:nvSpPr>
        <p:spPr>
          <a:xfrm>
            <a:off x="1257300" y="3162300"/>
            <a:ext cx="10020300" cy="2438400"/>
          </a:xfrm>
        </p:spPr>
        <p:txBody>
          <a:bodyPr>
            <a:normAutofit lnSpcReduction="10000"/>
          </a:bodyPr>
          <a:lstStyle/>
          <a:p>
            <a:r>
              <a:rPr lang="en-US" sz="4800" dirty="0" smtClean="0">
                <a:solidFill>
                  <a:srgbClr val="0070C0"/>
                </a:solidFill>
              </a:rPr>
              <a:t> </a:t>
            </a:r>
            <a:r>
              <a:rPr lang="en-US" sz="4800" dirty="0" err="1" smtClean="0">
                <a:solidFill>
                  <a:srgbClr val="0070C0"/>
                </a:solidFill>
              </a:rPr>
              <a:t>Đặt</a:t>
            </a:r>
            <a:r>
              <a:rPr lang="en-US" sz="4800" dirty="0" smtClean="0">
                <a:solidFill>
                  <a:srgbClr val="0070C0"/>
                </a:solidFill>
              </a:rPr>
              <a:t> </a:t>
            </a:r>
            <a:r>
              <a:rPr lang="en-US" sz="4800" dirty="0" err="1" smtClean="0">
                <a:solidFill>
                  <a:srgbClr val="0070C0"/>
                </a:solidFill>
              </a:rPr>
              <a:t>mắt</a:t>
            </a:r>
            <a:r>
              <a:rPr lang="en-US" sz="4800" dirty="0" smtClean="0">
                <a:solidFill>
                  <a:srgbClr val="0070C0"/>
                </a:solidFill>
              </a:rPr>
              <a:t> </a:t>
            </a:r>
            <a:r>
              <a:rPr lang="en-US" sz="4800" dirty="0" err="1" smtClean="0">
                <a:solidFill>
                  <a:srgbClr val="0070C0"/>
                </a:solidFill>
              </a:rPr>
              <a:t>ngang</a:t>
            </a:r>
            <a:r>
              <a:rPr lang="en-US" sz="4800" dirty="0" smtClean="0">
                <a:solidFill>
                  <a:srgbClr val="0070C0"/>
                </a:solidFill>
              </a:rPr>
              <a:t> </a:t>
            </a:r>
            <a:r>
              <a:rPr lang="en-US" sz="4800" dirty="0" err="1" smtClean="0">
                <a:solidFill>
                  <a:srgbClr val="0070C0"/>
                </a:solidFill>
              </a:rPr>
              <a:t>độ</a:t>
            </a:r>
            <a:r>
              <a:rPr lang="en-US" sz="4800" dirty="0" smtClean="0">
                <a:solidFill>
                  <a:srgbClr val="0070C0"/>
                </a:solidFill>
              </a:rPr>
              <a:t> </a:t>
            </a:r>
            <a:r>
              <a:rPr lang="en-US" sz="4800" dirty="0" err="1" smtClean="0">
                <a:solidFill>
                  <a:srgbClr val="0070C0"/>
                </a:solidFill>
              </a:rPr>
              <a:t>cao</a:t>
            </a:r>
            <a:r>
              <a:rPr lang="en-US" sz="4800" dirty="0" smtClean="0">
                <a:solidFill>
                  <a:srgbClr val="0070C0"/>
                </a:solidFill>
              </a:rPr>
              <a:t> </a:t>
            </a:r>
            <a:r>
              <a:rPr lang="en-US" sz="4800" dirty="0" err="1" smtClean="0">
                <a:solidFill>
                  <a:srgbClr val="0070C0"/>
                </a:solidFill>
              </a:rPr>
              <a:t>mực</a:t>
            </a:r>
            <a:r>
              <a:rPr lang="en-US" sz="4800" dirty="0" smtClean="0">
                <a:solidFill>
                  <a:srgbClr val="0070C0"/>
                </a:solidFill>
              </a:rPr>
              <a:t> </a:t>
            </a:r>
            <a:r>
              <a:rPr lang="en-US" sz="4800" dirty="0" err="1" smtClean="0">
                <a:solidFill>
                  <a:srgbClr val="0070C0"/>
                </a:solidFill>
              </a:rPr>
              <a:t>chất</a:t>
            </a:r>
            <a:r>
              <a:rPr lang="en-US" sz="4800" dirty="0" smtClean="0">
                <a:solidFill>
                  <a:srgbClr val="0070C0"/>
                </a:solidFill>
              </a:rPr>
              <a:t> </a:t>
            </a:r>
            <a:r>
              <a:rPr lang="en-US" sz="4800" dirty="0" err="1" smtClean="0">
                <a:solidFill>
                  <a:srgbClr val="0070C0"/>
                </a:solidFill>
              </a:rPr>
              <a:t>lỏng</a:t>
            </a:r>
            <a:endParaRPr lang="en-US" sz="4800" dirty="0" smtClean="0">
              <a:solidFill>
                <a:srgbClr val="0070C0"/>
              </a:solidFill>
            </a:endParaRPr>
          </a:p>
          <a:p>
            <a:r>
              <a:rPr lang="en-US" sz="4800" dirty="0" err="1" smtClean="0">
                <a:solidFill>
                  <a:srgbClr val="0070C0"/>
                </a:solidFill>
              </a:rPr>
              <a:t>Đọc</a:t>
            </a:r>
            <a:r>
              <a:rPr lang="en-US" sz="4800" dirty="0" smtClean="0">
                <a:solidFill>
                  <a:srgbClr val="0070C0"/>
                </a:solidFill>
              </a:rPr>
              <a:t> </a:t>
            </a:r>
            <a:r>
              <a:rPr lang="en-US" sz="4800" dirty="0" err="1" smtClean="0">
                <a:solidFill>
                  <a:srgbClr val="0070C0"/>
                </a:solidFill>
              </a:rPr>
              <a:t>và</a:t>
            </a:r>
            <a:r>
              <a:rPr lang="en-US" sz="4800" dirty="0" smtClean="0">
                <a:solidFill>
                  <a:srgbClr val="0070C0"/>
                </a:solidFill>
              </a:rPr>
              <a:t> </a:t>
            </a:r>
            <a:r>
              <a:rPr lang="en-US" sz="4800" dirty="0" err="1" smtClean="0">
                <a:solidFill>
                  <a:srgbClr val="0070C0"/>
                </a:solidFill>
              </a:rPr>
              <a:t>ghi</a:t>
            </a:r>
            <a:r>
              <a:rPr lang="en-US" sz="4800" dirty="0" smtClean="0">
                <a:solidFill>
                  <a:srgbClr val="0070C0"/>
                </a:solidFill>
              </a:rPr>
              <a:t> </a:t>
            </a:r>
            <a:r>
              <a:rPr lang="en-US" sz="4800" dirty="0" err="1" smtClean="0">
                <a:solidFill>
                  <a:srgbClr val="0070C0"/>
                </a:solidFill>
              </a:rPr>
              <a:t>kết</a:t>
            </a:r>
            <a:r>
              <a:rPr lang="en-US" sz="4800" dirty="0" smtClean="0">
                <a:solidFill>
                  <a:srgbClr val="0070C0"/>
                </a:solidFill>
              </a:rPr>
              <a:t> </a:t>
            </a:r>
            <a:r>
              <a:rPr lang="en-US" sz="4800" dirty="0" err="1" smtClean="0">
                <a:solidFill>
                  <a:srgbClr val="0070C0"/>
                </a:solidFill>
              </a:rPr>
              <a:t>quả</a:t>
            </a:r>
            <a:r>
              <a:rPr lang="en-US" sz="4800" dirty="0" smtClean="0">
                <a:solidFill>
                  <a:srgbClr val="0070C0"/>
                </a:solidFill>
              </a:rPr>
              <a:t> </a:t>
            </a:r>
            <a:r>
              <a:rPr lang="en-US" sz="4800" dirty="0" err="1" smtClean="0">
                <a:solidFill>
                  <a:srgbClr val="0070C0"/>
                </a:solidFill>
              </a:rPr>
              <a:t>vạch</a:t>
            </a:r>
            <a:r>
              <a:rPr lang="en-US" sz="4800" dirty="0" smtClean="0">
                <a:solidFill>
                  <a:srgbClr val="0070C0"/>
                </a:solidFill>
              </a:rPr>
              <a:t> chia </a:t>
            </a:r>
            <a:r>
              <a:rPr lang="en-US" sz="4800" dirty="0" err="1" smtClean="0">
                <a:solidFill>
                  <a:srgbClr val="0070C0"/>
                </a:solidFill>
              </a:rPr>
              <a:t>gần</a:t>
            </a:r>
            <a:r>
              <a:rPr lang="en-US" sz="4800" dirty="0" smtClean="0">
                <a:solidFill>
                  <a:srgbClr val="0070C0"/>
                </a:solidFill>
              </a:rPr>
              <a:t> </a:t>
            </a:r>
            <a:r>
              <a:rPr lang="en-US" sz="4800" dirty="0" err="1" smtClean="0">
                <a:solidFill>
                  <a:srgbClr val="0070C0"/>
                </a:solidFill>
              </a:rPr>
              <a:t>nhất</a:t>
            </a:r>
            <a:r>
              <a:rPr lang="en-US" sz="4800" dirty="0" smtClean="0">
                <a:solidFill>
                  <a:srgbClr val="0070C0"/>
                </a:solidFill>
              </a:rPr>
              <a:t> </a:t>
            </a:r>
          </a:p>
          <a:p>
            <a:pPr marL="0" indent="0">
              <a:buNone/>
            </a:pPr>
            <a:r>
              <a:rPr lang="en-US" sz="4800" dirty="0" smtClean="0">
                <a:solidFill>
                  <a:srgbClr val="0070C0"/>
                </a:solidFill>
              </a:rPr>
              <a:t>so </a:t>
            </a:r>
            <a:r>
              <a:rPr lang="en-US" sz="4800" dirty="0" err="1" smtClean="0">
                <a:solidFill>
                  <a:srgbClr val="0070C0"/>
                </a:solidFill>
              </a:rPr>
              <a:t>với</a:t>
            </a:r>
            <a:r>
              <a:rPr lang="en-US" sz="4800" dirty="0" smtClean="0">
                <a:solidFill>
                  <a:srgbClr val="0070C0"/>
                </a:solidFill>
              </a:rPr>
              <a:t> </a:t>
            </a:r>
            <a:r>
              <a:rPr lang="en-US" sz="4800" dirty="0" err="1" smtClean="0">
                <a:solidFill>
                  <a:srgbClr val="0070C0"/>
                </a:solidFill>
              </a:rPr>
              <a:t>mực</a:t>
            </a:r>
            <a:r>
              <a:rPr lang="en-US" sz="4800" dirty="0" smtClean="0">
                <a:solidFill>
                  <a:srgbClr val="0070C0"/>
                </a:solidFill>
              </a:rPr>
              <a:t> </a:t>
            </a:r>
            <a:r>
              <a:rPr lang="en-US" sz="4800" dirty="0" err="1" smtClean="0">
                <a:solidFill>
                  <a:srgbClr val="0070C0"/>
                </a:solidFill>
              </a:rPr>
              <a:t>chất</a:t>
            </a:r>
            <a:r>
              <a:rPr lang="en-US" sz="4800" dirty="0" smtClean="0">
                <a:solidFill>
                  <a:srgbClr val="0070C0"/>
                </a:solidFill>
              </a:rPr>
              <a:t> </a:t>
            </a:r>
            <a:r>
              <a:rPr lang="en-US" sz="4800" dirty="0" err="1" smtClean="0">
                <a:solidFill>
                  <a:srgbClr val="0070C0"/>
                </a:solidFill>
              </a:rPr>
              <a:t>lỏng</a:t>
            </a:r>
            <a:endParaRPr lang="en-US" sz="4800"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4400" y="2002632"/>
            <a:ext cx="4686300" cy="702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72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47055956"/>
              </p:ext>
            </p:extLst>
          </p:nvPr>
        </p:nvGraphicFramePr>
        <p:xfrm>
          <a:off x="2438400" y="1181100"/>
          <a:ext cx="13335001" cy="8023908"/>
        </p:xfrm>
        <a:graphic>
          <a:graphicData uri="http://schemas.openxmlformats.org/drawingml/2006/table">
            <a:tbl>
              <a:tblPr firstRow="1" firstCol="1" bandRow="1"/>
              <a:tblGrid>
                <a:gridCol w="2494545">
                  <a:extLst>
                    <a:ext uri="{9D8B030D-6E8A-4147-A177-3AD203B41FA5}">
                      <a16:colId xmlns:a16="http://schemas.microsoft.com/office/drawing/2014/main" val="890502022"/>
                    </a:ext>
                  </a:extLst>
                </a:gridCol>
                <a:gridCol w="1921627">
                  <a:extLst>
                    <a:ext uri="{9D8B030D-6E8A-4147-A177-3AD203B41FA5}">
                      <a16:colId xmlns:a16="http://schemas.microsoft.com/office/drawing/2014/main" val="990052688"/>
                    </a:ext>
                  </a:extLst>
                </a:gridCol>
                <a:gridCol w="2037743">
                  <a:extLst>
                    <a:ext uri="{9D8B030D-6E8A-4147-A177-3AD203B41FA5}">
                      <a16:colId xmlns:a16="http://schemas.microsoft.com/office/drawing/2014/main" val="2289529717"/>
                    </a:ext>
                  </a:extLst>
                </a:gridCol>
                <a:gridCol w="2415433">
                  <a:extLst>
                    <a:ext uri="{9D8B030D-6E8A-4147-A177-3AD203B41FA5}">
                      <a16:colId xmlns:a16="http://schemas.microsoft.com/office/drawing/2014/main" val="3540752185"/>
                    </a:ext>
                  </a:extLst>
                </a:gridCol>
                <a:gridCol w="2199508">
                  <a:extLst>
                    <a:ext uri="{9D8B030D-6E8A-4147-A177-3AD203B41FA5}">
                      <a16:colId xmlns:a16="http://schemas.microsoft.com/office/drawing/2014/main" val="2684259367"/>
                    </a:ext>
                  </a:extLst>
                </a:gridCol>
                <a:gridCol w="208744">
                  <a:extLst>
                    <a:ext uri="{9D8B030D-6E8A-4147-A177-3AD203B41FA5}">
                      <a16:colId xmlns:a16="http://schemas.microsoft.com/office/drawing/2014/main" val="424719427"/>
                    </a:ext>
                  </a:extLst>
                </a:gridCol>
                <a:gridCol w="2057401">
                  <a:extLst>
                    <a:ext uri="{9D8B030D-6E8A-4147-A177-3AD203B41FA5}">
                      <a16:colId xmlns:a16="http://schemas.microsoft.com/office/drawing/2014/main" val="1979047639"/>
                    </a:ext>
                  </a:extLst>
                </a:gridCol>
              </a:tblGrid>
              <a:tr h="0">
                <a:tc>
                  <a:txBody>
                    <a:bodyPr/>
                    <a:lstStyle/>
                    <a:p>
                      <a:pPr marL="0" marR="0">
                        <a:lnSpc>
                          <a:spcPct val="115000"/>
                        </a:lnSpc>
                        <a:spcBef>
                          <a:spcPts val="0"/>
                        </a:spcBef>
                        <a:spcAft>
                          <a:spcPts val="1000"/>
                        </a:spcAft>
                      </a:pPr>
                      <a:r>
                        <a:rPr lang="en-US" sz="2800" b="1" kern="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b="1"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effectLst/>
                          <a:latin typeface="Times New Roman" panose="02020603050405020304" pitchFamily="18" charset="0"/>
                          <a:ea typeface="Calibri" panose="020F0502020204030204" pitchFamily="34" charset="0"/>
                          <a:cs typeface="Times New Roman" panose="02020603050405020304" pitchFamily="18" charset="0"/>
                        </a:rPr>
                        <a:t>chí</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b="1" kern="0">
                          <a:effectLst/>
                          <a:latin typeface="Times New Roman" panose="02020603050405020304" pitchFamily="18" charset="0"/>
                          <a:ea typeface="Calibri" panose="020F0502020204030204" pitchFamily="34" charset="0"/>
                          <a:cs typeface="Times New Roman" panose="02020603050405020304" pitchFamily="18" charset="0"/>
                        </a:rPr>
                        <a:t>2,5đ</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b="1" kern="0">
                          <a:effectLst/>
                          <a:latin typeface="Times New Roman" panose="02020603050405020304" pitchFamily="18" charset="0"/>
                          <a:ea typeface="Calibri" panose="020F0502020204030204" pitchFamily="34" charset="0"/>
                          <a:cs typeface="Times New Roman" panose="02020603050405020304" pitchFamily="18" charset="0"/>
                        </a:rPr>
                        <a:t>2đ</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b="1" kern="0">
                          <a:effectLst/>
                          <a:latin typeface="Times New Roman" panose="02020603050405020304" pitchFamily="18" charset="0"/>
                          <a:ea typeface="Calibri" panose="020F0502020204030204" pitchFamily="34" charset="0"/>
                          <a:cs typeface="Times New Roman" panose="02020603050405020304" pitchFamily="18" charset="0"/>
                        </a:rPr>
                        <a:t>1,5đ</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1000"/>
                        </a:spcAft>
                      </a:pPr>
                      <a:r>
                        <a:rPr lang="en-US" sz="2800" b="1" kern="0">
                          <a:effectLst/>
                          <a:latin typeface="Times New Roman" panose="02020603050405020304" pitchFamily="18" charset="0"/>
                          <a:ea typeface="Calibri" panose="020F0502020204030204" pitchFamily="34" charset="0"/>
                          <a:cs typeface="Times New Roman" panose="02020603050405020304" pitchFamily="18" charset="0"/>
                        </a:rPr>
                        <a:t>1đ</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1000"/>
                        </a:spcAft>
                      </a:pPr>
                      <a:r>
                        <a:rPr lang="en-US" sz="2800" b="1" kern="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800" b="1"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effectLst/>
                          <a:latin typeface="Times New Roman" panose="02020603050405020304" pitchFamily="18" charset="0"/>
                          <a:ea typeface="Calibri" panose="020F0502020204030204" pitchFamily="34" charset="0"/>
                          <a:cs typeface="Times New Roman" panose="02020603050405020304" pitchFamily="18" charset="0"/>
                        </a:rPr>
                        <a:t>cộng</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738571"/>
                  </a:ext>
                </a:extLst>
              </a:tr>
              <a:tr h="1504463">
                <a:tc>
                  <a:txBody>
                    <a:bodyPr/>
                    <a:lstStyle/>
                    <a:p>
                      <a:pPr marL="0" marR="0">
                        <a:lnSpc>
                          <a:spcPct val="115000"/>
                        </a:lnSpc>
                        <a:spcBef>
                          <a:spcPts val="0"/>
                        </a:spcBef>
                        <a:spcAft>
                          <a:spcPts val="1000"/>
                        </a:spcAft>
                      </a:pPr>
                      <a:r>
                        <a:rPr lang="en-US" sz="2800" b="1" kern="0" dirty="0">
                          <a:effectLst/>
                          <a:latin typeface="Times New Roman" panose="02020603050405020304" pitchFamily="18" charset="0"/>
                          <a:ea typeface="Calibri" panose="020F0502020204030204" pitchFamily="34" charset="0"/>
                          <a:cs typeface="Times New Roman" panose="02020603050405020304" pitchFamily="18" charset="0"/>
                        </a:rPr>
                        <a:t>1-Thảo </a:t>
                      </a:r>
                      <a:r>
                        <a:rPr lang="en-US" sz="2800" b="1" kern="0" dirty="0" err="1">
                          <a:effectLst/>
                          <a:latin typeface="Times New Roman" panose="02020603050405020304" pitchFamily="18" charset="0"/>
                          <a:ea typeface="Calibri" panose="020F0502020204030204" pitchFamily="34" charset="0"/>
                          <a:cs typeface="Times New Roman" panose="02020603050405020304" pitchFamily="18" charset="0"/>
                        </a:rPr>
                        <a:t>luận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sôi</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nổi</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luận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kern="0">
                          <a:effectLst/>
                          <a:latin typeface="Times New Roman" panose="02020603050405020304" pitchFamily="18" charset="0"/>
                          <a:ea typeface="Calibri" panose="020F0502020204030204" pitchFamily="34" charset="0"/>
                          <a:cs typeface="Times New Roman" panose="02020603050405020304" pitchFamily="18" charset="0"/>
                        </a:rPr>
                        <a:t>Đôi khi thảo luận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1000"/>
                        </a:spcAft>
                      </a:pPr>
                      <a:r>
                        <a:rPr lang="en-US" sz="2800" kern="0">
                          <a:effectLst/>
                          <a:latin typeface="Times New Roman" panose="02020603050405020304" pitchFamily="18" charset="0"/>
                          <a:ea typeface="Calibri" panose="020F0502020204030204" pitchFamily="34" charset="0"/>
                          <a:cs typeface="Times New Roman" panose="02020603050405020304" pitchFamily="18" charset="0"/>
                        </a:rPr>
                        <a:t>Không thảo luận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1000"/>
                        </a:spcAft>
                      </a:pPr>
                      <a:r>
                        <a:rPr lang="en-US" sz="28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923005"/>
                  </a:ext>
                </a:extLst>
              </a:tr>
              <a:tr h="2529063">
                <a:tc>
                  <a:txBody>
                    <a:bodyPr/>
                    <a:lstStyle/>
                    <a:p>
                      <a:pPr marL="0" marR="0">
                        <a:lnSpc>
                          <a:spcPct val="115000"/>
                        </a:lnSpc>
                        <a:spcBef>
                          <a:spcPts val="0"/>
                        </a:spcBef>
                        <a:spcAft>
                          <a:spcPts val="1000"/>
                        </a:spcAft>
                      </a:pPr>
                      <a:r>
                        <a:rPr lang="en-US" sz="2800" b="1" kern="0">
                          <a:effectLst/>
                          <a:latin typeface="Times New Roman" panose="02020603050405020304" pitchFamily="18" charset="0"/>
                          <a:ea typeface="Calibri" panose="020F0502020204030204" pitchFamily="34" charset="0"/>
                          <a:cs typeface="Times New Roman" panose="02020603050405020304" pitchFamily="18" charset="0"/>
                        </a:rPr>
                        <a:t>2-Thực hiện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mỉ</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chính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xác</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Chính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xác</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chính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xác</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1000"/>
                        </a:spcAft>
                      </a:pP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1000"/>
                        </a:spcAft>
                      </a:pPr>
                      <a:r>
                        <a:rPr lang="en-US" sz="28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683846"/>
                  </a:ext>
                </a:extLst>
              </a:tr>
              <a:tr h="1504463">
                <a:tc>
                  <a:txBody>
                    <a:bodyPr/>
                    <a:lstStyle/>
                    <a:p>
                      <a:pPr marL="0" marR="0">
                        <a:lnSpc>
                          <a:spcPct val="115000"/>
                        </a:lnSpc>
                        <a:spcBef>
                          <a:spcPts val="0"/>
                        </a:spcBef>
                        <a:spcAft>
                          <a:spcPts val="1000"/>
                        </a:spcAft>
                      </a:pPr>
                      <a:r>
                        <a:rPr lang="en-US" sz="2800" b="1" kern="0">
                          <a:effectLst/>
                          <a:latin typeface="Times New Roman" panose="02020603050405020304" pitchFamily="18" charset="0"/>
                          <a:ea typeface="Calibri" panose="020F0502020204030204" pitchFamily="34" charset="0"/>
                          <a:cs typeface="Times New Roman" panose="02020603050405020304" pitchFamily="18" charset="0"/>
                        </a:rPr>
                        <a:t>3-Làm việc cùng nhau</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kern="0">
                          <a:effectLst/>
                          <a:latin typeface="Times New Roman" panose="02020603050405020304" pitchFamily="18" charset="0"/>
                          <a:ea typeface="Calibri" panose="020F0502020204030204" pitchFamily="34" charset="0"/>
                          <a:cs typeface="Times New Roman" panose="02020603050405020304" pitchFamily="18" charset="0"/>
                        </a:rPr>
                        <a:t>Tham gia tích cực</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đầy</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đủ</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gia</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1000"/>
                        </a:spcAft>
                      </a:pP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gia</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1000"/>
                        </a:spcAft>
                      </a:pPr>
                      <a:r>
                        <a:rPr lang="en-US" sz="28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5524020"/>
                  </a:ext>
                </a:extLst>
              </a:tr>
              <a:tr h="1504463">
                <a:tc>
                  <a:txBody>
                    <a:bodyPr/>
                    <a:lstStyle/>
                    <a:p>
                      <a:pPr marL="0" marR="0">
                        <a:lnSpc>
                          <a:spcPct val="115000"/>
                        </a:lnSpc>
                        <a:spcBef>
                          <a:spcPts val="0"/>
                        </a:spcBef>
                        <a:spcAft>
                          <a:spcPts val="1000"/>
                        </a:spcAft>
                      </a:pPr>
                      <a:r>
                        <a:rPr lang="en-US" sz="2800" b="1" kern="0">
                          <a:effectLst/>
                          <a:latin typeface="Times New Roman" panose="02020603050405020304" pitchFamily="18" charset="0"/>
                          <a:ea typeface="Calibri" panose="020F0502020204030204" pitchFamily="34" charset="0"/>
                          <a:cs typeface="Times New Roman" panose="02020603050405020304" pitchFamily="18" charset="0"/>
                        </a:rPr>
                        <a:t>4-Giải quyết vấn đề</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kern="0">
                          <a:effectLst/>
                          <a:latin typeface="Times New Roman" panose="02020603050405020304" pitchFamily="18" charset="0"/>
                          <a:ea typeface="Calibri" panose="020F0502020204030204" pitchFamily="34" charset="0"/>
                          <a:cs typeface="Times New Roman" panose="02020603050405020304" pitchFamily="18" charset="0"/>
                        </a:rPr>
                        <a:t>Hoàn thành suất săc</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kern="0">
                          <a:effectLst/>
                          <a:latin typeface="Times New Roman" panose="02020603050405020304" pitchFamily="18" charset="0"/>
                          <a:ea typeface="Calibri" panose="020F0502020204030204" pitchFamily="34" charset="0"/>
                          <a:cs typeface="Times New Roman" panose="02020603050405020304" pitchFamily="18" charset="0"/>
                        </a:rPr>
                        <a:t>Hoàn thành tốt</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800" kern="0">
                          <a:effectLst/>
                          <a:latin typeface="Times New Roman" panose="02020603050405020304" pitchFamily="18" charset="0"/>
                          <a:ea typeface="Calibri" panose="020F0502020204030204" pitchFamily="34" charset="0"/>
                          <a:cs typeface="Times New Roman" panose="02020603050405020304" pitchFamily="18" charset="0"/>
                        </a:rPr>
                        <a:t>Hoàn thành </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1000"/>
                        </a:spcAft>
                      </a:pP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thành</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1000"/>
                        </a:spcAft>
                      </a:pP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6123238"/>
                  </a:ext>
                </a:extLst>
              </a:tr>
              <a:tr h="479864">
                <a:tc gridSpan="5">
                  <a:txBody>
                    <a:bodyPr/>
                    <a:lstStyle/>
                    <a:p>
                      <a:pPr marL="0" marR="0">
                        <a:lnSpc>
                          <a:spcPct val="115000"/>
                        </a:lnSpc>
                        <a:spcBef>
                          <a:spcPts val="0"/>
                        </a:spcBef>
                        <a:spcAft>
                          <a:spcPts val="1000"/>
                        </a:spcAft>
                      </a:pP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b="1"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800" b="1"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2800" b="1" kern="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b="1"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2800" b="1"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1000"/>
                        </a:spcAft>
                      </a:pP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25617125"/>
                  </a:ext>
                </a:extLst>
              </a:tr>
            </a:tbl>
          </a:graphicData>
        </a:graphic>
      </p:graphicFrame>
      <p:sp>
        <p:nvSpPr>
          <p:cNvPr id="5" name="TextBox 4"/>
          <p:cNvSpPr txBox="1"/>
          <p:nvPr/>
        </p:nvSpPr>
        <p:spPr>
          <a:xfrm>
            <a:off x="3429000" y="342900"/>
            <a:ext cx="12344400" cy="646331"/>
          </a:xfrm>
          <a:prstGeom prst="rect">
            <a:avLst/>
          </a:prstGeom>
          <a:noFill/>
        </p:spPr>
        <p:txBody>
          <a:bodyPr wrap="square" rtlCol="0">
            <a:spAutoFit/>
          </a:bodyPr>
          <a:lstStyle/>
          <a:p>
            <a:pPr marL="285750" indent="-285750">
              <a:buFont typeface="Arial" pitchFamily="34" charset="0"/>
              <a:buChar char="•"/>
            </a:pPr>
            <a:r>
              <a:rPr lang="vi-VN" sz="3600" b="1" dirty="0"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PHIẾU ĐÁNH GIÁ HOẠT ĐỘNG NHÓM</a:t>
            </a:r>
            <a:endParaRPr lang="en-US" sz="3600" b="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1793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15000" y="419100"/>
            <a:ext cx="5181600" cy="107156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smtClean="0">
                <a:ln>
                  <a:noFill/>
                </a:ln>
                <a:solidFill>
                  <a:srgbClr val="FF0000"/>
                </a:solidFill>
                <a:effectLst/>
                <a:uLnTx/>
                <a:uFillTx/>
                <a:latin typeface="Calibri"/>
                <a:ea typeface="+mn-ea"/>
                <a:cs typeface="+mn-cs"/>
              </a:rPr>
              <a:t>KHỞI ĐỘNG</a:t>
            </a:r>
          </a:p>
        </p:txBody>
      </p:sp>
      <p:sp>
        <p:nvSpPr>
          <p:cNvPr id="6" name="Rectangle 5"/>
          <p:cNvSpPr/>
          <p:nvPr/>
        </p:nvSpPr>
        <p:spPr>
          <a:xfrm>
            <a:off x="1905000" y="2940901"/>
            <a:ext cx="14630400" cy="6001643"/>
          </a:xfrm>
          <a:prstGeom prst="rect">
            <a:avLst/>
          </a:prstGeom>
        </p:spPr>
        <p:txBody>
          <a:bodyPr wrap="square">
            <a:spAutoFit/>
          </a:bodyPr>
          <a:lstStyle/>
          <a:p>
            <a:r>
              <a:rPr lang="en-US" sz="1400" b="1" i="1" dirty="0">
                <a:solidFill>
                  <a:srgbClr val="0D0D0D"/>
                </a:solidFill>
                <a:latin typeface="Times New Roman" panose="02020603050405020304" pitchFamily="18" charset="0"/>
                <a:ea typeface="Arial" panose="020B0604020202020204" pitchFamily="34" charset="0"/>
              </a:rPr>
              <a:t>- </a:t>
            </a:r>
            <a:r>
              <a:rPr lang="en-US" sz="4800" b="1" i="1" dirty="0" err="1">
                <a:solidFill>
                  <a:srgbClr val="0D0D0D"/>
                </a:solidFill>
                <a:latin typeface="Times New Roman" panose="02020603050405020304" pitchFamily="18" charset="0"/>
                <a:ea typeface="Arial" panose="020B0604020202020204" pitchFamily="34" charset="0"/>
              </a:rPr>
              <a:t>Thông</a:t>
            </a:r>
            <a:r>
              <a:rPr lang="en-US" sz="4800" b="1" i="1" dirty="0">
                <a:solidFill>
                  <a:srgbClr val="0D0D0D"/>
                </a:solidFill>
                <a:latin typeface="Times New Roman" panose="02020603050405020304" pitchFamily="18" charset="0"/>
                <a:ea typeface="Arial" panose="020B0604020202020204" pitchFamily="34" charset="0"/>
              </a:rPr>
              <a:t> </a:t>
            </a:r>
            <a:r>
              <a:rPr lang="en-US" sz="4800" b="1" i="1" dirty="0" err="1">
                <a:solidFill>
                  <a:srgbClr val="0D0D0D"/>
                </a:solidFill>
                <a:latin typeface="Times New Roman" panose="02020603050405020304" pitchFamily="18" charset="0"/>
                <a:ea typeface="Arial" panose="020B0604020202020204" pitchFamily="34" charset="0"/>
              </a:rPr>
              <a:t>báo</a:t>
            </a:r>
            <a:r>
              <a:rPr lang="en-US" sz="4800" b="1" i="1" dirty="0">
                <a:solidFill>
                  <a:srgbClr val="0D0D0D"/>
                </a:solidFill>
                <a:latin typeface="Times New Roman" panose="02020603050405020304" pitchFamily="18" charset="0"/>
                <a:ea typeface="Arial" panose="020B0604020202020204" pitchFamily="34" charset="0"/>
              </a:rPr>
              <a:t> </a:t>
            </a:r>
            <a:r>
              <a:rPr lang="en-US" sz="4800" b="1" i="1" dirty="0" err="1">
                <a:solidFill>
                  <a:srgbClr val="0D0D0D"/>
                </a:solidFill>
                <a:latin typeface="Times New Roman" panose="02020603050405020304" pitchFamily="18" charset="0"/>
                <a:ea typeface="Arial" panose="020B0604020202020204" pitchFamily="34" charset="0"/>
              </a:rPr>
              <a:t>luật</a:t>
            </a:r>
            <a:r>
              <a:rPr lang="en-US" sz="4800" b="1" i="1" dirty="0">
                <a:solidFill>
                  <a:srgbClr val="0D0D0D"/>
                </a:solidFill>
                <a:latin typeface="Times New Roman" panose="02020603050405020304" pitchFamily="18" charset="0"/>
                <a:ea typeface="Arial" panose="020B0604020202020204" pitchFamily="34" charset="0"/>
              </a:rPr>
              <a:t> </a:t>
            </a:r>
            <a:r>
              <a:rPr lang="en-US" sz="4800" b="1" i="1" dirty="0" err="1">
                <a:solidFill>
                  <a:srgbClr val="0D0D0D"/>
                </a:solidFill>
                <a:latin typeface="Times New Roman" panose="02020603050405020304" pitchFamily="18" charset="0"/>
                <a:ea typeface="Arial" panose="020B0604020202020204" pitchFamily="34" charset="0"/>
              </a:rPr>
              <a:t>chơi</a:t>
            </a:r>
            <a:r>
              <a:rPr lang="en-US" sz="4800" b="1" i="1" dirty="0">
                <a:solidFill>
                  <a:srgbClr val="0D0D0D"/>
                </a:solidFill>
                <a:latin typeface="Times New Roman" panose="02020603050405020304" pitchFamily="18" charset="0"/>
                <a:ea typeface="Arial" panose="020B0604020202020204" pitchFamily="34" charset="0"/>
              </a:rPr>
              <a:t>:</a:t>
            </a:r>
            <a:r>
              <a:rPr lang="en-US" sz="4800" dirty="0">
                <a:solidFill>
                  <a:srgbClr val="0D0D0D"/>
                </a:solidFill>
                <a:latin typeface="Times New Roman" panose="02020603050405020304" pitchFamily="18" charset="0"/>
                <a:ea typeface="Arial" panose="020B0604020202020204" pitchFamily="34" charset="0"/>
              </a:rPr>
              <a:t> </a:t>
            </a:r>
            <a:r>
              <a:rPr lang="nl-NL" sz="4800" dirty="0">
                <a:solidFill>
                  <a:srgbClr val="0D0D0D"/>
                </a:solidFill>
                <a:latin typeface="Times New Roman" panose="02020603050405020304" pitchFamily="18" charset="0"/>
                <a:ea typeface="Calibri" panose="020F0502020204030204" pitchFamily="34" charset="0"/>
              </a:rPr>
              <a:t>Chia HS thành 2 đội, mỗi đội cử ra 2 thành viên tham gia trò chơi. GV cử 1 bạn làm quản trò, lấy mẫu vật đã chuẩn bị trước (</a:t>
            </a:r>
            <a:r>
              <a:rPr lang="nl-NL" sz="4800" i="1" dirty="0">
                <a:solidFill>
                  <a:srgbClr val="0D0D0D"/>
                </a:solidFill>
                <a:latin typeface="Times New Roman" panose="02020603050405020304" pitchFamily="18" charset="0"/>
                <a:ea typeface="Calibri" panose="020F0502020204030204" pitchFamily="34" charset="0"/>
              </a:rPr>
              <a:t>2 khối sắt có thể tích như nhau</a:t>
            </a:r>
            <a:r>
              <a:rPr lang="nl-NL" sz="4800" dirty="0">
                <a:solidFill>
                  <a:srgbClr val="0D0D0D"/>
                </a:solidFill>
                <a:latin typeface="Times New Roman" panose="02020603050405020304" pitchFamily="18" charset="0"/>
                <a:ea typeface="Calibri" panose="020F0502020204030204" pitchFamily="34" charset="0"/>
              </a:rPr>
              <a:t>), yêu cầu thành viên các đội dùng cân đo nhanh khối lượng của mẫu vật. Khi có hiệu lệnh các thành viên tiến hành đo khối lượng và ghi kết quả lên bảng. </a:t>
            </a:r>
            <a:r>
              <a:rPr lang="en-US" sz="4800" dirty="0" err="1">
                <a:solidFill>
                  <a:srgbClr val="0D0D0D"/>
                </a:solidFill>
                <a:latin typeface="Times New Roman" panose="02020603050405020304" pitchFamily="18" charset="0"/>
                <a:ea typeface="Times New Roman" panose="02020603050405020304" pitchFamily="18" charset="0"/>
              </a:rPr>
              <a:t>Nhóm</a:t>
            </a:r>
            <a:r>
              <a:rPr lang="en-US" sz="4800" dirty="0">
                <a:solidFill>
                  <a:srgbClr val="0D0D0D"/>
                </a:solidFill>
                <a:latin typeface="Times New Roman" panose="02020603050405020304" pitchFamily="18" charset="0"/>
                <a:ea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rPr>
              <a:t>nào</a:t>
            </a:r>
            <a:r>
              <a:rPr lang="en-US" sz="4800" dirty="0">
                <a:solidFill>
                  <a:srgbClr val="0D0D0D"/>
                </a:solidFill>
                <a:latin typeface="Times New Roman" panose="02020603050405020304" pitchFamily="18" charset="0"/>
                <a:ea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rPr>
              <a:t>hoàn</a:t>
            </a:r>
            <a:r>
              <a:rPr lang="en-US" sz="4800" dirty="0">
                <a:solidFill>
                  <a:srgbClr val="0D0D0D"/>
                </a:solidFill>
                <a:latin typeface="Times New Roman" panose="02020603050405020304" pitchFamily="18" charset="0"/>
                <a:ea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rPr>
              <a:t>thành</a:t>
            </a:r>
            <a:r>
              <a:rPr lang="en-US" sz="4800" dirty="0">
                <a:solidFill>
                  <a:srgbClr val="0D0D0D"/>
                </a:solidFill>
                <a:latin typeface="Times New Roman" panose="02020603050405020304" pitchFamily="18" charset="0"/>
                <a:ea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rPr>
              <a:t>xong</a:t>
            </a:r>
            <a:r>
              <a:rPr lang="en-US" sz="4800" dirty="0">
                <a:solidFill>
                  <a:srgbClr val="0D0D0D"/>
                </a:solidFill>
                <a:latin typeface="Times New Roman" panose="02020603050405020304" pitchFamily="18" charset="0"/>
                <a:ea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rPr>
              <a:t>trước</a:t>
            </a:r>
            <a:r>
              <a:rPr lang="en-US" sz="4800" dirty="0">
                <a:solidFill>
                  <a:srgbClr val="0D0D0D"/>
                </a:solidFill>
                <a:latin typeface="Times New Roman" panose="02020603050405020304" pitchFamily="18" charset="0"/>
                <a:ea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rPr>
              <a:t>và</a:t>
            </a:r>
            <a:r>
              <a:rPr lang="en-US" sz="4800" dirty="0">
                <a:solidFill>
                  <a:srgbClr val="0D0D0D"/>
                </a:solidFill>
                <a:latin typeface="Times New Roman" panose="02020603050405020304" pitchFamily="18" charset="0"/>
                <a:ea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rPr>
              <a:t>kết</a:t>
            </a:r>
            <a:r>
              <a:rPr lang="en-US" sz="4800" dirty="0">
                <a:solidFill>
                  <a:srgbClr val="0D0D0D"/>
                </a:solidFill>
                <a:latin typeface="Times New Roman" panose="02020603050405020304" pitchFamily="18" charset="0"/>
                <a:ea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rPr>
              <a:t>quả</a:t>
            </a:r>
            <a:r>
              <a:rPr lang="en-US" sz="4800" dirty="0">
                <a:solidFill>
                  <a:srgbClr val="0D0D0D"/>
                </a:solidFill>
                <a:latin typeface="Times New Roman" panose="02020603050405020304" pitchFamily="18" charset="0"/>
                <a:ea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rPr>
              <a:t>đo</a:t>
            </a:r>
            <a:r>
              <a:rPr lang="en-US" sz="4800" dirty="0">
                <a:solidFill>
                  <a:srgbClr val="0D0D0D"/>
                </a:solidFill>
                <a:latin typeface="Times New Roman" panose="02020603050405020304" pitchFamily="18" charset="0"/>
                <a:ea typeface="Times New Roman" panose="02020603050405020304" pitchFamily="18" charset="0"/>
              </a:rPr>
              <a:t> chính </a:t>
            </a:r>
            <a:r>
              <a:rPr lang="en-US" sz="4800" dirty="0" err="1">
                <a:solidFill>
                  <a:srgbClr val="0D0D0D"/>
                </a:solidFill>
                <a:latin typeface="Times New Roman" panose="02020603050405020304" pitchFamily="18" charset="0"/>
                <a:ea typeface="Times New Roman" panose="02020603050405020304" pitchFamily="18" charset="0"/>
              </a:rPr>
              <a:t>xác</a:t>
            </a:r>
            <a:r>
              <a:rPr lang="en-US" sz="4800" dirty="0">
                <a:solidFill>
                  <a:srgbClr val="0D0D0D"/>
                </a:solidFill>
                <a:latin typeface="Times New Roman" panose="02020603050405020304" pitchFamily="18" charset="0"/>
                <a:ea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rPr>
              <a:t>thì</a:t>
            </a:r>
            <a:r>
              <a:rPr lang="en-US" sz="4800" dirty="0">
                <a:solidFill>
                  <a:srgbClr val="0D0D0D"/>
                </a:solidFill>
                <a:latin typeface="Times New Roman" panose="02020603050405020304" pitchFamily="18" charset="0"/>
                <a:ea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rPr>
              <a:t>giành</a:t>
            </a:r>
            <a:r>
              <a:rPr lang="en-US" sz="4800" dirty="0">
                <a:solidFill>
                  <a:srgbClr val="0D0D0D"/>
                </a:solidFill>
                <a:latin typeface="Times New Roman" panose="02020603050405020304" pitchFamily="18" charset="0"/>
                <a:ea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rPr>
              <a:t>chiến</a:t>
            </a:r>
            <a:r>
              <a:rPr lang="en-US" sz="4800" dirty="0">
                <a:solidFill>
                  <a:srgbClr val="0D0D0D"/>
                </a:solidFill>
                <a:latin typeface="Times New Roman" panose="02020603050405020304" pitchFamily="18" charset="0"/>
                <a:ea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rPr>
              <a:t>thắng</a:t>
            </a:r>
            <a:r>
              <a:rPr lang="en-US" sz="4800" dirty="0">
                <a:solidFill>
                  <a:srgbClr val="0D0D0D"/>
                </a:solidFill>
                <a:latin typeface="Times New Roman" panose="02020603050405020304" pitchFamily="18" charset="0"/>
                <a:ea typeface="Times New Roman" panose="02020603050405020304" pitchFamily="18" charset="0"/>
              </a:rPr>
              <a:t>.</a:t>
            </a:r>
            <a:endParaRPr lang="en-US" sz="4800" dirty="0"/>
          </a:p>
        </p:txBody>
      </p:sp>
      <p:sp>
        <p:nvSpPr>
          <p:cNvPr id="7" name="Rectangle 6"/>
          <p:cNvSpPr/>
          <p:nvPr/>
        </p:nvSpPr>
        <p:spPr>
          <a:xfrm>
            <a:off x="4038600" y="1800283"/>
            <a:ext cx="8675369" cy="830997"/>
          </a:xfrm>
          <a:prstGeom prst="rect">
            <a:avLst/>
          </a:prstGeom>
        </p:spPr>
        <p:txBody>
          <a:bodyPr wrap="square">
            <a:spAutoFit/>
          </a:bodyPr>
          <a:lstStyle/>
          <a:p>
            <a:r>
              <a:rPr lang="en-US" sz="4800" dirty="0" err="1" smtClean="0">
                <a:solidFill>
                  <a:srgbClr val="002060"/>
                </a:solidFill>
                <a:latin typeface="Times New Roman" panose="02020603050405020304" pitchFamily="18" charset="0"/>
                <a:ea typeface="Times New Roman" panose="02020603050405020304" pitchFamily="18" charset="0"/>
              </a:rPr>
              <a:t>Trò</a:t>
            </a:r>
            <a:r>
              <a:rPr lang="en-US" sz="4800" dirty="0" smtClean="0">
                <a:solidFill>
                  <a:srgbClr val="002060"/>
                </a:solidFill>
                <a:latin typeface="Times New Roman" panose="02020603050405020304" pitchFamily="18" charset="0"/>
                <a:ea typeface="Times New Roman" panose="02020603050405020304" pitchFamily="18" charset="0"/>
              </a:rPr>
              <a:t> </a:t>
            </a:r>
            <a:r>
              <a:rPr lang="en-US" sz="4800" dirty="0" err="1">
                <a:solidFill>
                  <a:srgbClr val="002060"/>
                </a:solidFill>
                <a:latin typeface="Times New Roman" panose="02020603050405020304" pitchFamily="18" charset="0"/>
                <a:ea typeface="Times New Roman" panose="02020603050405020304" pitchFamily="18" charset="0"/>
              </a:rPr>
              <a:t>chơi</a:t>
            </a:r>
            <a:r>
              <a:rPr lang="en-US" sz="4800" dirty="0">
                <a:solidFill>
                  <a:srgbClr val="002060"/>
                </a:solidFill>
                <a:latin typeface="Times New Roman" panose="02020603050405020304" pitchFamily="18" charset="0"/>
                <a:ea typeface="Times New Roman" panose="02020603050405020304" pitchFamily="18" charset="0"/>
              </a:rPr>
              <a:t> “</a:t>
            </a:r>
            <a:r>
              <a:rPr lang="en-US" sz="4800" dirty="0" err="1">
                <a:solidFill>
                  <a:srgbClr val="0070C0"/>
                </a:solidFill>
                <a:latin typeface="Times New Roman" panose="02020603050405020304" pitchFamily="18" charset="0"/>
                <a:ea typeface="Times New Roman" panose="02020603050405020304" pitchFamily="18" charset="0"/>
              </a:rPr>
              <a:t>Nhà</a:t>
            </a:r>
            <a:r>
              <a:rPr lang="en-US" sz="4800" dirty="0">
                <a:solidFill>
                  <a:srgbClr val="0070C0"/>
                </a:solidFill>
                <a:latin typeface="Times New Roman" panose="02020603050405020304" pitchFamily="18" charset="0"/>
                <a:ea typeface="Times New Roman" panose="02020603050405020304" pitchFamily="18" charset="0"/>
              </a:rPr>
              <a:t> </a:t>
            </a:r>
            <a:r>
              <a:rPr lang="en-US" sz="4800" dirty="0" err="1">
                <a:solidFill>
                  <a:srgbClr val="0070C0"/>
                </a:solidFill>
                <a:latin typeface="Times New Roman" panose="02020603050405020304" pitchFamily="18" charset="0"/>
                <a:ea typeface="Times New Roman" panose="02020603050405020304" pitchFamily="18" charset="0"/>
              </a:rPr>
              <a:t>đo</a:t>
            </a:r>
            <a:r>
              <a:rPr lang="en-US" sz="4800" dirty="0">
                <a:solidFill>
                  <a:srgbClr val="0070C0"/>
                </a:solidFill>
                <a:latin typeface="Times New Roman" panose="02020603050405020304" pitchFamily="18" charset="0"/>
                <a:ea typeface="Times New Roman" panose="02020603050405020304" pitchFamily="18" charset="0"/>
              </a:rPr>
              <a:t> </a:t>
            </a:r>
            <a:r>
              <a:rPr lang="en-US" sz="4800" dirty="0" err="1">
                <a:solidFill>
                  <a:srgbClr val="0070C0"/>
                </a:solidFill>
                <a:latin typeface="Times New Roman" panose="02020603050405020304" pitchFamily="18" charset="0"/>
                <a:ea typeface="Times New Roman" panose="02020603050405020304" pitchFamily="18" charset="0"/>
              </a:rPr>
              <a:t>lường</a:t>
            </a:r>
            <a:r>
              <a:rPr lang="en-US" sz="4800" dirty="0">
                <a:solidFill>
                  <a:srgbClr val="0070C0"/>
                </a:solidFill>
                <a:latin typeface="Times New Roman" panose="02020603050405020304" pitchFamily="18" charset="0"/>
                <a:ea typeface="Times New Roman" panose="02020603050405020304" pitchFamily="18" charset="0"/>
              </a:rPr>
              <a:t> </a:t>
            </a:r>
            <a:r>
              <a:rPr lang="en-US" sz="4800" dirty="0" err="1">
                <a:solidFill>
                  <a:srgbClr val="0070C0"/>
                </a:solidFill>
                <a:latin typeface="Times New Roman" panose="02020603050405020304" pitchFamily="18" charset="0"/>
                <a:ea typeface="Times New Roman" panose="02020603050405020304" pitchFamily="18" charset="0"/>
              </a:rPr>
              <a:t>tài</a:t>
            </a:r>
            <a:r>
              <a:rPr lang="en-US" sz="4800" dirty="0">
                <a:solidFill>
                  <a:srgbClr val="0070C0"/>
                </a:solidFill>
                <a:latin typeface="Times New Roman" panose="02020603050405020304" pitchFamily="18" charset="0"/>
                <a:ea typeface="Times New Roman" panose="02020603050405020304" pitchFamily="18" charset="0"/>
              </a:rPr>
              <a:t> </a:t>
            </a:r>
            <a:r>
              <a:rPr lang="en-US" sz="4800" dirty="0" err="1">
                <a:solidFill>
                  <a:srgbClr val="0070C0"/>
                </a:solidFill>
                <a:latin typeface="Times New Roman" panose="02020603050405020304" pitchFamily="18" charset="0"/>
                <a:ea typeface="Times New Roman" panose="02020603050405020304" pitchFamily="18" charset="0"/>
              </a:rPr>
              <a:t>ba</a:t>
            </a:r>
            <a:r>
              <a:rPr lang="en-US" sz="4800" dirty="0">
                <a:solidFill>
                  <a:srgbClr val="0070C0"/>
                </a:solidFill>
                <a:latin typeface="Times New Roman" panose="02020603050405020304" pitchFamily="18" charset="0"/>
                <a:ea typeface="Times New Roman" panose="02020603050405020304" pitchFamily="18" charset="0"/>
              </a:rPr>
              <a:t>” </a:t>
            </a:r>
            <a:endParaRPr lang="en-US" sz="4800" dirty="0">
              <a:solidFill>
                <a:srgbClr val="0070C0"/>
              </a:solidFill>
            </a:endParaRPr>
          </a:p>
        </p:txBody>
      </p:sp>
    </p:spTree>
    <p:extLst>
      <p:ext uri="{BB962C8B-B14F-4D97-AF65-F5344CB8AC3E}">
        <p14:creationId xmlns:p14="http://schemas.microsoft.com/office/powerpoint/2010/main" val="2094129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8">
            <a:extLst>
              <a:ext uri="{FF2B5EF4-FFF2-40B4-BE49-F238E27FC236}">
                <a16:creationId xmlns:a16="http://schemas.microsoft.com/office/drawing/2014/main" id="{2D5D23DD-44FA-411B-B568-49B9C0F9C36D}"/>
              </a:ext>
            </a:extLst>
          </p:cNvPr>
          <p:cNvPicPr>
            <a:picLocks noChangeAspect="1"/>
          </p:cNvPicPr>
          <p:nvPr/>
        </p:nvPicPr>
        <p:blipFill>
          <a:blip r:embed="rId2">
            <a:extLst>
              <a:ext uri="{96DAC541-7B7A-43D3-8B79-37D633B846F1}">
                <asvg:svgBlip xmlns:lc="http://schemas.openxmlformats.org/drawingml/2006/lockedCanvas" xmlns:asvg="http://schemas.microsoft.com/office/drawing/2016/SVG/main" xmlns="" r:embed="rId5"/>
              </a:ext>
            </a:extLst>
          </a:blip>
          <a:stretch>
            <a:fillRect/>
          </a:stretch>
        </p:blipFill>
        <p:spPr>
          <a:xfrm>
            <a:off x="11582400" y="-419100"/>
            <a:ext cx="6705600" cy="7314203"/>
          </a:xfrm>
          <a:prstGeom prst="rect">
            <a:avLst/>
          </a:prstGeom>
        </p:spPr>
      </p:pic>
      <p:sp>
        <p:nvSpPr>
          <p:cNvPr id="5" name="TextBox 544">
            <a:extLst>
              <a:ext uri="{FF2B5EF4-FFF2-40B4-BE49-F238E27FC236}">
                <a16:creationId xmlns:a16="http://schemas.microsoft.com/office/drawing/2014/main" id="{3E5A07A3-09ED-4B7B-9FBE-B96FD5AD1D7B}"/>
              </a:ext>
            </a:extLst>
          </p:cNvPr>
          <p:cNvSpPr txBox="1"/>
          <p:nvPr/>
        </p:nvSpPr>
        <p:spPr>
          <a:xfrm>
            <a:off x="1371600" y="748725"/>
            <a:ext cx="11963400"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dirty="0" err="1" smtClean="0">
                <a:solidFill>
                  <a:srgbClr val="C00000"/>
                </a:solidFill>
                <a:latin typeface="Times New Roman" pitchFamily="18" charset="0"/>
                <a:cs typeface="Times New Roman" pitchFamily="18" charset="0"/>
              </a:rPr>
              <a:t>Từ</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thí</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nghiệm</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đã</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tiến</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hành</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ôn</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lại</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kiến</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thức</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cần</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nhớ</a:t>
            </a:r>
            <a:endParaRPr lang="en-US" sz="4000" dirty="0">
              <a:solidFill>
                <a:srgbClr val="C00000"/>
              </a:solidFill>
              <a:latin typeface="Times New Roman" pitchFamily="18" charset="0"/>
              <a:cs typeface="Times New Roman" pitchFamily="18" charset="0"/>
            </a:endParaRPr>
          </a:p>
        </p:txBody>
      </p:sp>
      <p:sp>
        <p:nvSpPr>
          <p:cNvPr id="6" name="TextBox 5"/>
          <p:cNvSpPr txBox="1"/>
          <p:nvPr/>
        </p:nvSpPr>
        <p:spPr>
          <a:xfrm>
            <a:off x="1371600" y="1638300"/>
            <a:ext cx="8686800" cy="1938992"/>
          </a:xfrm>
          <a:prstGeom prst="rect">
            <a:avLst/>
          </a:prstGeom>
          <a:noFill/>
        </p:spPr>
        <p:txBody>
          <a:bodyPr wrap="square" rtlCol="0">
            <a:spAutoFit/>
          </a:bodyPr>
          <a:lstStyle/>
          <a:p>
            <a:pPr marL="285750" indent="-285750">
              <a:buFont typeface="Arial" pitchFamily="34" charset="0"/>
              <a:buChar char="•"/>
            </a:pPr>
            <a:r>
              <a:rPr lang="en-US" sz="4000" dirty="0" err="1" smtClean="0">
                <a:solidFill>
                  <a:srgbClr val="7030A0"/>
                </a:solidFill>
                <a:latin typeface="Times New Roman" pitchFamily="18" charset="0"/>
                <a:cs typeface="Times New Roman" pitchFamily="18" charset="0"/>
              </a:rPr>
              <a:t>Định</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nghĩa</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khối</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lượng</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riêng</a:t>
            </a:r>
            <a:endParaRPr lang="en-US" sz="4000" dirty="0" smtClean="0">
              <a:solidFill>
                <a:srgbClr val="7030A0"/>
              </a:solidFill>
              <a:latin typeface="Times New Roman" pitchFamily="18" charset="0"/>
              <a:cs typeface="Times New Roman" pitchFamily="18" charset="0"/>
            </a:endParaRPr>
          </a:p>
          <a:p>
            <a:pPr marL="285750" indent="-285750">
              <a:buFont typeface="Arial" pitchFamily="34" charset="0"/>
              <a:buChar char="•"/>
            </a:pPr>
            <a:r>
              <a:rPr lang="en-US" sz="4000" dirty="0" err="1" smtClean="0">
                <a:solidFill>
                  <a:srgbClr val="7030A0"/>
                </a:solidFill>
                <a:latin typeface="Times New Roman" pitchFamily="18" charset="0"/>
                <a:cs typeface="Times New Roman" pitchFamily="18" charset="0"/>
              </a:rPr>
              <a:t>Công</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thức</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tính</a:t>
            </a:r>
            <a:endParaRPr lang="en-US" sz="4000" dirty="0" smtClean="0">
              <a:solidFill>
                <a:srgbClr val="7030A0"/>
              </a:solidFill>
              <a:latin typeface="Times New Roman" pitchFamily="18" charset="0"/>
              <a:cs typeface="Times New Roman" pitchFamily="18" charset="0"/>
            </a:endParaRPr>
          </a:p>
          <a:p>
            <a:pPr marL="285750" indent="-285750">
              <a:buFont typeface="Arial" pitchFamily="34" charset="0"/>
              <a:buChar char="•"/>
            </a:pPr>
            <a:r>
              <a:rPr lang="en-US" sz="4000" dirty="0" err="1" smtClean="0">
                <a:solidFill>
                  <a:srgbClr val="7030A0"/>
                </a:solidFill>
                <a:latin typeface="Times New Roman" pitchFamily="18" charset="0"/>
                <a:cs typeface="Times New Roman" pitchFamily="18" charset="0"/>
              </a:rPr>
              <a:t>Đơn</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vị</a:t>
            </a:r>
            <a:endParaRPr lang="en-US" sz="4000" dirty="0">
              <a:solidFill>
                <a:srgbClr val="7030A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1009650" y="3553355"/>
                <a:ext cx="10591800" cy="6683496"/>
              </a:xfrm>
              <a:prstGeom prst="rect">
                <a:avLst/>
              </a:prstGeom>
              <a:noFill/>
            </p:spPr>
            <p:txBody>
              <a:bodyPr wrap="square" rtlCol="0">
                <a:spAutoFit/>
              </a:bodyPr>
              <a:lstStyle/>
              <a:p>
                <a:pPr marL="457200" indent="-457200">
                  <a:lnSpc>
                    <a:spcPct val="150000"/>
                  </a:lnSpc>
                  <a:buFont typeface="Arial" charset="0"/>
                  <a:buChar char="•"/>
                </a:pPr>
                <a:r>
                  <a:rPr lang="en-US" sz="4000" dirty="0" err="1" smtClean="0">
                    <a:solidFill>
                      <a:srgbClr val="C00000"/>
                    </a:solidFill>
                    <a:latin typeface="Times New Roman" pitchFamily="18" charset="0"/>
                    <a:ea typeface="Tiffany" pitchFamily="18" charset="0"/>
                    <a:cs typeface="Times New Roman" pitchFamily="18" charset="0"/>
                  </a:rPr>
                  <a:t>Khối</a:t>
                </a:r>
                <a:r>
                  <a:rPr lang="en-US" sz="4000" dirty="0" smtClean="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lượng</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riêng</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của</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một</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chất</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được</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xác</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định</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bằng</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khối</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lượng</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của</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một</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đơn</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vị</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thể</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tích</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chất</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đó</a:t>
                </a:r>
                <a:r>
                  <a:rPr lang="en-US" sz="4000" dirty="0">
                    <a:solidFill>
                      <a:srgbClr val="C00000"/>
                    </a:solidFill>
                    <a:latin typeface="Times New Roman" pitchFamily="18" charset="0"/>
                    <a:ea typeface="Tiffany" pitchFamily="18" charset="0"/>
                    <a:cs typeface="Times New Roman" pitchFamily="18" charset="0"/>
                  </a:rPr>
                  <a:t>. </a:t>
                </a:r>
                <a:endParaRPr lang="en-US" sz="4000" dirty="0" smtClean="0">
                  <a:solidFill>
                    <a:srgbClr val="C00000"/>
                  </a:solidFill>
                  <a:latin typeface="Times New Roman" pitchFamily="18" charset="0"/>
                  <a:ea typeface="Tiffany" pitchFamily="18" charset="0"/>
                  <a:cs typeface="Times New Roman" pitchFamily="18" charset="0"/>
                </a:endParaRPr>
              </a:p>
              <a:p>
                <a:pPr marL="457200" indent="-457200">
                  <a:lnSpc>
                    <a:spcPct val="150000"/>
                  </a:lnSpc>
                  <a:buFont typeface="Arial" charset="0"/>
                  <a:buChar char="•"/>
                </a:pPr>
                <a:r>
                  <a:rPr lang="en-US" sz="4000" dirty="0" err="1" smtClean="0">
                    <a:solidFill>
                      <a:srgbClr val="C00000"/>
                    </a:solidFill>
                    <a:latin typeface="Times New Roman" pitchFamily="18" charset="0"/>
                    <a:ea typeface="Tiffany" pitchFamily="18" charset="0"/>
                    <a:cs typeface="Times New Roman" pitchFamily="18" charset="0"/>
                  </a:rPr>
                  <a:t>Công</a:t>
                </a:r>
                <a:r>
                  <a:rPr lang="en-US" sz="4000" dirty="0" smtClean="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thức</a:t>
                </a:r>
                <a:r>
                  <a:rPr lang="en-US" sz="4000" dirty="0">
                    <a:solidFill>
                      <a:srgbClr val="C00000"/>
                    </a:solidFill>
                    <a:latin typeface="Times New Roman" pitchFamily="18" charset="0"/>
                    <a:ea typeface="Tiffany" pitchFamily="18" charset="0"/>
                    <a:cs typeface="Times New Roman" pitchFamily="18" charset="0"/>
                  </a:rPr>
                  <a:t> </a:t>
                </a:r>
                <a14:m>
                  <m:oMath xmlns:m="http://schemas.openxmlformats.org/officeDocument/2006/math">
                    <m:r>
                      <a:rPr lang="en-US" sz="4000" i="1">
                        <a:solidFill>
                          <a:srgbClr val="C00000"/>
                        </a:solidFill>
                        <a:latin typeface="Cambria Math"/>
                      </a:rPr>
                      <m:t>𝐷</m:t>
                    </m:r>
                    <m:r>
                      <a:rPr lang="en-US" sz="4000" i="1">
                        <a:solidFill>
                          <a:srgbClr val="C00000"/>
                        </a:solidFill>
                        <a:latin typeface="Cambria Math"/>
                      </a:rPr>
                      <m:t>= </m:t>
                    </m:r>
                    <m:f>
                      <m:fPr>
                        <m:ctrlPr>
                          <a:rPr lang="en-US" sz="4000" i="1">
                            <a:solidFill>
                              <a:srgbClr val="C00000"/>
                            </a:solidFill>
                            <a:latin typeface="Cambria Math" panose="02040503050406030204" pitchFamily="18" charset="0"/>
                          </a:rPr>
                        </m:ctrlPr>
                      </m:fPr>
                      <m:num>
                        <m:r>
                          <a:rPr lang="en-US" sz="4000" i="1">
                            <a:solidFill>
                              <a:srgbClr val="C00000"/>
                            </a:solidFill>
                            <a:latin typeface="Cambria Math"/>
                          </a:rPr>
                          <m:t>𝑚</m:t>
                        </m:r>
                      </m:num>
                      <m:den>
                        <m:r>
                          <a:rPr lang="en-US" sz="4000" i="1">
                            <a:solidFill>
                              <a:srgbClr val="C00000"/>
                            </a:solidFill>
                            <a:latin typeface="Cambria Math"/>
                          </a:rPr>
                          <m:t>𝑉</m:t>
                        </m:r>
                      </m:den>
                    </m:f>
                  </m:oMath>
                </a14:m>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trong</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đó</a:t>
                </a:r>
                <a:r>
                  <a:rPr lang="en-US" sz="4000" dirty="0">
                    <a:solidFill>
                      <a:srgbClr val="C00000"/>
                    </a:solidFill>
                    <a:latin typeface="Times New Roman" pitchFamily="18" charset="0"/>
                    <a:ea typeface="Tiffany" pitchFamily="18" charset="0"/>
                    <a:cs typeface="Times New Roman" pitchFamily="18" charset="0"/>
                  </a:rPr>
                  <a:t> m </a:t>
                </a:r>
                <a:r>
                  <a:rPr lang="en-US" sz="4000" dirty="0" err="1">
                    <a:solidFill>
                      <a:srgbClr val="C00000"/>
                    </a:solidFill>
                    <a:latin typeface="Times New Roman" pitchFamily="18" charset="0"/>
                    <a:ea typeface="Tiffany" pitchFamily="18" charset="0"/>
                    <a:cs typeface="Times New Roman" pitchFamily="18" charset="0"/>
                  </a:rPr>
                  <a:t>là</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khối</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lượng</a:t>
                </a:r>
                <a:r>
                  <a:rPr lang="en-US" sz="4000" dirty="0">
                    <a:solidFill>
                      <a:srgbClr val="C00000"/>
                    </a:solidFill>
                    <a:latin typeface="Times New Roman" pitchFamily="18" charset="0"/>
                    <a:ea typeface="Tiffany" pitchFamily="18" charset="0"/>
                    <a:cs typeface="Times New Roman" pitchFamily="18" charset="0"/>
                  </a:rPr>
                  <a:t>, V </a:t>
                </a:r>
                <a:r>
                  <a:rPr lang="en-US" sz="4000" dirty="0" err="1">
                    <a:solidFill>
                      <a:srgbClr val="C00000"/>
                    </a:solidFill>
                    <a:latin typeface="Times New Roman" pitchFamily="18" charset="0"/>
                    <a:ea typeface="Tiffany" pitchFamily="18" charset="0"/>
                    <a:cs typeface="Times New Roman" pitchFamily="18" charset="0"/>
                  </a:rPr>
                  <a:t>là</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thể</a:t>
                </a:r>
                <a:r>
                  <a:rPr lang="en-US" sz="4000" dirty="0">
                    <a:solidFill>
                      <a:srgbClr val="C00000"/>
                    </a:solidFill>
                    <a:latin typeface="Times New Roman" pitchFamily="18" charset="0"/>
                    <a:ea typeface="Tiffany" pitchFamily="18" charset="0"/>
                    <a:cs typeface="Times New Roman" pitchFamily="18" charset="0"/>
                  </a:rPr>
                  <a:t> </a:t>
                </a:r>
                <a:r>
                  <a:rPr lang="en-US" sz="4000" dirty="0" err="1" smtClean="0">
                    <a:solidFill>
                      <a:srgbClr val="C00000"/>
                    </a:solidFill>
                    <a:latin typeface="Times New Roman" pitchFamily="18" charset="0"/>
                    <a:ea typeface="Tiffany" pitchFamily="18" charset="0"/>
                    <a:cs typeface="Times New Roman" pitchFamily="18" charset="0"/>
                  </a:rPr>
                  <a:t>tích</a:t>
                </a:r>
                <a:r>
                  <a:rPr lang="en-US" sz="4000" dirty="0" smtClean="0">
                    <a:solidFill>
                      <a:srgbClr val="C00000"/>
                    </a:solidFill>
                    <a:latin typeface="Times New Roman" pitchFamily="18" charset="0"/>
                    <a:ea typeface="Tiffany" pitchFamily="18" charset="0"/>
                    <a:cs typeface="Times New Roman" pitchFamily="18" charset="0"/>
                  </a:rPr>
                  <a:t>.</a:t>
                </a:r>
              </a:p>
              <a:p>
                <a:pPr marL="457200" indent="-457200">
                  <a:lnSpc>
                    <a:spcPct val="150000"/>
                  </a:lnSpc>
                  <a:buFont typeface="Arial" charset="0"/>
                  <a:buChar char="•"/>
                </a:pPr>
                <a:r>
                  <a:rPr lang="en-US" sz="4000" dirty="0" err="1" smtClean="0">
                    <a:solidFill>
                      <a:srgbClr val="C00000"/>
                    </a:solidFill>
                    <a:latin typeface="Times New Roman" pitchFamily="18" charset="0"/>
                    <a:ea typeface="Tiffany" pitchFamily="18" charset="0"/>
                    <a:cs typeface="Times New Roman" pitchFamily="18" charset="0"/>
                  </a:rPr>
                  <a:t>Đơn</a:t>
                </a:r>
                <a:r>
                  <a:rPr lang="en-US" sz="4000" dirty="0" smtClean="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vị</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thường</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dùng</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để</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đo</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khối</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lượng</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riêng</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là</a:t>
                </a:r>
                <a:r>
                  <a:rPr lang="en-US" sz="4000" dirty="0">
                    <a:solidFill>
                      <a:srgbClr val="C00000"/>
                    </a:solidFill>
                    <a:latin typeface="Times New Roman" pitchFamily="18" charset="0"/>
                    <a:ea typeface="Tiffany" pitchFamily="18" charset="0"/>
                    <a:cs typeface="Times New Roman" pitchFamily="18" charset="0"/>
                  </a:rPr>
                  <a:t>: kg/m</a:t>
                </a:r>
                <a:r>
                  <a:rPr lang="en-US" sz="4000" baseline="30000" dirty="0">
                    <a:solidFill>
                      <a:srgbClr val="C00000"/>
                    </a:solidFill>
                    <a:latin typeface="Times New Roman" pitchFamily="18" charset="0"/>
                    <a:ea typeface="Tiffany" pitchFamily="18" charset="0"/>
                    <a:cs typeface="Times New Roman" pitchFamily="18" charset="0"/>
                  </a:rPr>
                  <a:t>3</a:t>
                </a:r>
                <a:r>
                  <a:rPr lang="en-US" sz="4000" dirty="0">
                    <a:solidFill>
                      <a:srgbClr val="C00000"/>
                    </a:solidFill>
                    <a:latin typeface="Times New Roman" pitchFamily="18" charset="0"/>
                    <a:ea typeface="Tiffany" pitchFamily="18" charset="0"/>
                    <a:cs typeface="Times New Roman" pitchFamily="18" charset="0"/>
                  </a:rPr>
                  <a:t>; </a:t>
                </a:r>
                <a:r>
                  <a:rPr lang="en-US" sz="4000" dirty="0" err="1">
                    <a:solidFill>
                      <a:srgbClr val="C00000"/>
                    </a:solidFill>
                    <a:latin typeface="Times New Roman" pitchFamily="18" charset="0"/>
                    <a:ea typeface="Tiffany" pitchFamily="18" charset="0"/>
                    <a:cs typeface="Times New Roman" pitchFamily="18" charset="0"/>
                  </a:rPr>
                  <a:t>hoặc</a:t>
                </a:r>
                <a:r>
                  <a:rPr lang="en-US" sz="4000" dirty="0">
                    <a:solidFill>
                      <a:srgbClr val="C00000"/>
                    </a:solidFill>
                    <a:latin typeface="Times New Roman" pitchFamily="18" charset="0"/>
                    <a:ea typeface="Tiffany" pitchFamily="18" charset="0"/>
                    <a:cs typeface="Times New Roman" pitchFamily="18" charset="0"/>
                  </a:rPr>
                  <a:t> g/cm</a:t>
                </a:r>
                <a:r>
                  <a:rPr lang="en-US" sz="4000" baseline="30000" dirty="0">
                    <a:solidFill>
                      <a:srgbClr val="C00000"/>
                    </a:solidFill>
                    <a:latin typeface="Times New Roman" pitchFamily="18" charset="0"/>
                    <a:ea typeface="Tiffany" pitchFamily="18" charset="0"/>
                    <a:cs typeface="Times New Roman" pitchFamily="18" charset="0"/>
                  </a:rPr>
                  <a:t>3</a:t>
                </a:r>
                <a:r>
                  <a:rPr lang="en-US" sz="4000" dirty="0">
                    <a:solidFill>
                      <a:srgbClr val="C00000"/>
                    </a:solidFill>
                    <a:latin typeface="Times New Roman" pitchFamily="18" charset="0"/>
                    <a:ea typeface="Tiffany" pitchFamily="18" charset="0"/>
                    <a:cs typeface="Times New Roman" pitchFamily="18" charset="0"/>
                  </a:rPr>
                  <a:t> hay g/ml</a:t>
                </a:r>
              </a:p>
              <a:p>
                <a:pPr>
                  <a:lnSpc>
                    <a:spcPct val="150000"/>
                  </a:lnSpc>
                </a:pPr>
                <a:endParaRPr lang="en-US" sz="3200" dirty="0">
                  <a:solidFill>
                    <a:srgbClr val="C00000"/>
                  </a:solidFill>
                  <a:latin typeface="Times New Roman" pitchFamily="18" charset="0"/>
                  <a:ea typeface="Tiffany"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009650" y="3553355"/>
                <a:ext cx="10591800" cy="6683496"/>
              </a:xfrm>
              <a:prstGeom prst="rect">
                <a:avLst/>
              </a:prstGeom>
              <a:blipFill>
                <a:blip r:embed="rId6"/>
                <a:stretch>
                  <a:fillRect l="-1842" r="-2591"/>
                </a:stretch>
              </a:blipFill>
            </p:spPr>
            <p:txBody>
              <a:bodyPr/>
              <a:lstStyle/>
              <a:p>
                <a:r>
                  <a:rPr lang="en-US">
                    <a:noFill/>
                  </a:rPr>
                  <a:t> </a:t>
                </a:r>
              </a:p>
            </p:txBody>
          </p:sp>
        </mc:Fallback>
      </mc:AlternateContent>
    </p:spTree>
    <p:extLst>
      <p:ext uri="{BB962C8B-B14F-4D97-AF65-F5344CB8AC3E}">
        <p14:creationId xmlns:p14="http://schemas.microsoft.com/office/powerpoint/2010/main" val="847893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692FB1-8170-54C1-2F4A-A0B852367DEF}"/>
              </a:ext>
            </a:extLst>
          </p:cNvPr>
          <p:cNvSpPr>
            <a:spLocks noGrp="1"/>
          </p:cNvSpPr>
          <p:nvPr>
            <p:ph idx="1"/>
          </p:nvPr>
        </p:nvSpPr>
        <p:spPr>
          <a:xfrm>
            <a:off x="1143000" y="2705100"/>
            <a:ext cx="15773400" cy="6527007"/>
          </a:xfrm>
        </p:spPr>
        <p:txBody>
          <a:bodyPr>
            <a:normAutofit/>
          </a:bodyPr>
          <a:lstStyle/>
          <a:p>
            <a:pPr marL="0" indent="0">
              <a:buNone/>
            </a:pPr>
            <a:r>
              <a:rPr lang="en-US" sz="4000" dirty="0" err="1" smtClean="0">
                <a:latin typeface="Times New Roman" pitchFamily="18" charset="0"/>
                <a:cs typeface="Times New Roman" pitchFamily="18" charset="0"/>
              </a:rPr>
              <a:t>Câu</a:t>
            </a:r>
            <a:r>
              <a:rPr lang="en-US" sz="4000" dirty="0" smtClean="0">
                <a:latin typeface="Times New Roman" pitchFamily="18" charset="0"/>
                <a:cs typeface="Times New Roman" pitchFamily="18" charset="0"/>
              </a:rPr>
              <a:t> 1. </a:t>
            </a:r>
            <a:r>
              <a:rPr lang="en-US" sz="4000" dirty="0" err="1" smtClean="0">
                <a:latin typeface="Times New Roman" pitchFamily="18" charset="0"/>
                <a:cs typeface="Times New Roman" pitchFamily="18" charset="0"/>
              </a:rPr>
              <a:t>Phát</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biểu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sau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đây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khối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riêng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đúng</a:t>
            </a:r>
            <a:r>
              <a:rPr lang="en-US" sz="4000" dirty="0" smtClean="0">
                <a:latin typeface="Times New Roman" pitchFamily="18" charset="0"/>
                <a:cs typeface="Times New Roman" pitchFamily="18" charset="0"/>
              </a:rPr>
              <a:t>?</a:t>
            </a:r>
          </a:p>
          <a:p>
            <a:pPr marL="0" indent="0">
              <a:buNone/>
            </a:pPr>
            <a:endParaRPr lang="en-US" sz="4000" dirty="0">
              <a:latin typeface="Times New Roman" pitchFamily="18" charset="0"/>
              <a:cs typeface="Times New Roman" pitchFamily="18" charset="0"/>
            </a:endParaRPr>
          </a:p>
          <a:p>
            <a:pPr marL="0" indent="0">
              <a:buNone/>
            </a:pPr>
            <a:r>
              <a:rPr lang="en-US" sz="4000" dirty="0" smtClean="0">
                <a:latin typeface="Times New Roman" pitchFamily="18" charset="0"/>
                <a:cs typeface="Times New Roman" pitchFamily="18" charset="0"/>
              </a:rPr>
              <a:t>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Khối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riêng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một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khối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một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tích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đó</a:t>
            </a:r>
            <a:r>
              <a:rPr lang="en-US" sz="4000" dirty="0">
                <a:latin typeface="Times New Roman" pitchFamily="18" charset="0"/>
                <a:cs typeface="Times New Roman" pitchFamily="18" charset="0"/>
              </a:rPr>
              <a:t>.</a:t>
            </a:r>
          </a:p>
          <a:p>
            <a:pPr marL="0" indent="0">
              <a:buNone/>
            </a:pPr>
            <a:r>
              <a:rPr lang="en-US" sz="4000" dirty="0">
                <a:latin typeface="Times New Roman" pitchFamily="18" charset="0"/>
                <a:cs typeface="Times New Roman" pitchFamily="18" charset="0"/>
              </a:rPr>
              <a:t>B. </a:t>
            </a:r>
            <a:r>
              <a:rPr lang="en-US" sz="4000" dirty="0" err="1">
                <a:latin typeface="Times New Roman" pitchFamily="18" charset="0"/>
                <a:cs typeface="Times New Roman" pitchFamily="18" charset="0"/>
              </a:rPr>
              <a:t>Nói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khối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riêng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sắt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7800 kg/m</a:t>
            </a:r>
            <a:r>
              <a:rPr lang="en-US" sz="4000" baseline="30000" dirty="0">
                <a:latin typeface="Times New Roman" pitchFamily="18" charset="0"/>
                <a:cs typeface="Times New Roman" pitchFamily="18" charset="0"/>
              </a:rPr>
              <a:t>3</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nghĩa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1 cm</a:t>
            </a:r>
            <a:r>
              <a:rPr lang="en-US" sz="4000" baseline="30000" dirty="0">
                <a:latin typeface="Times New Roman" pitchFamily="18" charset="0"/>
                <a:cs typeface="Times New Roman" pitchFamily="18" charset="0"/>
              </a:rPr>
              <a:t>3</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sắt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khối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 7800 kg.</a:t>
            </a:r>
          </a:p>
          <a:p>
            <a:pPr marL="0" indent="0">
              <a:buNone/>
            </a:pPr>
            <a:r>
              <a:rPr lang="en-US" sz="4000" dirty="0">
                <a:latin typeface="Times New Roman" pitchFamily="18" charset="0"/>
                <a:cs typeface="Times New Roman" pitchFamily="18" charset="0"/>
              </a:rPr>
              <a:t>C. </a:t>
            </a:r>
            <a:r>
              <a:rPr lang="en-US" sz="4000" dirty="0" err="1">
                <a:latin typeface="Times New Roman" pitchFamily="18" charset="0"/>
                <a:cs typeface="Times New Roman" pitchFamily="18" charset="0"/>
              </a:rPr>
              <a:t>Công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thức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tính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khối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riêng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D = </a:t>
            </a:r>
            <a:r>
              <a:rPr lang="en-US" sz="4000" dirty="0" err="1">
                <a:latin typeface="Times New Roman" pitchFamily="18" charset="0"/>
                <a:cs typeface="Times New Roman" pitchFamily="18" charset="0"/>
              </a:rPr>
              <a:t>m.V</a:t>
            </a:r>
            <a:r>
              <a:rPr lang="en-US" sz="4000" dirty="0">
                <a:latin typeface="Times New Roman" pitchFamily="18" charset="0"/>
                <a:cs typeface="Times New Roman" pitchFamily="18" charset="0"/>
              </a:rPr>
              <a:t>.</a:t>
            </a:r>
          </a:p>
          <a:p>
            <a:pPr marL="0" indent="0">
              <a:buNone/>
            </a:pPr>
            <a:r>
              <a:rPr lang="en-US" sz="4000" dirty="0">
                <a:latin typeface="Times New Roman" pitchFamily="18" charset="0"/>
                <a:cs typeface="Times New Roman" pitchFamily="18" charset="0"/>
              </a:rPr>
              <a:t>D. </a:t>
            </a:r>
            <a:r>
              <a:rPr lang="en-US" sz="4000" dirty="0" err="1">
                <a:latin typeface="Times New Roman" pitchFamily="18" charset="0"/>
                <a:cs typeface="Times New Roman" pitchFamily="18" charset="0"/>
              </a:rPr>
              <a:t>Khối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riêng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bằng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trọng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riêng</a:t>
            </a:r>
            <a:r>
              <a:rPr lang="en-US" sz="4000" dirty="0">
                <a:latin typeface="Times New Roman" pitchFamily="18" charset="0"/>
                <a:cs typeface="Times New Roman" pitchFamily="18" charset="0"/>
              </a:rPr>
              <a:t>.</a:t>
            </a:r>
          </a:p>
          <a:p>
            <a:pPr marL="0" indent="0">
              <a:buNone/>
            </a:pPr>
            <a:endParaRPr lang="en-US" sz="4000" dirty="0">
              <a:latin typeface="Times New Roman" pitchFamily="18" charset="0"/>
              <a:cs typeface="Times New Roman" pitchFamily="18" charset="0"/>
            </a:endParaRPr>
          </a:p>
        </p:txBody>
      </p:sp>
      <p:sp>
        <p:nvSpPr>
          <p:cNvPr id="2" name="Rounded Rectangle 1"/>
          <p:cNvSpPr/>
          <p:nvPr/>
        </p:nvSpPr>
        <p:spPr>
          <a:xfrm>
            <a:off x="2133600" y="190500"/>
            <a:ext cx="13792200" cy="1676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800" b="1" dirty="0" smtClean="0">
                <a:solidFill>
                  <a:srgbClr val="0070C0"/>
                </a:solidFill>
                <a:latin typeface="Times New Roman" pitchFamily="18" charset="0"/>
                <a:cs typeface="Times New Roman" pitchFamily="18" charset="0"/>
              </a:rPr>
              <a:t>III/ </a:t>
            </a:r>
            <a:r>
              <a:rPr lang="en-US" sz="4800" b="1" dirty="0" smtClean="0">
                <a:solidFill>
                  <a:srgbClr val="0070C0"/>
                </a:solidFill>
                <a:latin typeface="Times New Roman" pitchFamily="18" charset="0"/>
                <a:cs typeface="Times New Roman" pitchFamily="18" charset="0"/>
              </a:rPr>
              <a:t>LUYỆN TẬP</a:t>
            </a:r>
            <a:endParaRPr lang="en-US" sz="4800" b="1" dirty="0">
              <a:solidFill>
                <a:srgbClr val="0070C0"/>
              </a:solidFill>
              <a:latin typeface="Times New Roman" pitchFamily="18" charset="0"/>
              <a:cs typeface="Times New Roman" pitchFamily="18" charset="0"/>
            </a:endParaRPr>
          </a:p>
        </p:txBody>
      </p:sp>
      <p:sp>
        <p:nvSpPr>
          <p:cNvPr id="4" name="Oval 3"/>
          <p:cNvSpPr/>
          <p:nvPr/>
        </p:nvSpPr>
        <p:spPr>
          <a:xfrm>
            <a:off x="1066800" y="4152900"/>
            <a:ext cx="6858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95788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562C843-1DD2-3E06-BAD4-6A022EAD5BFE}"/>
              </a:ext>
            </a:extLst>
          </p:cNvPr>
          <p:cNvSpPr>
            <a:spLocks noGrp="1"/>
          </p:cNvSpPr>
          <p:nvPr>
            <p:ph idx="1"/>
          </p:nvPr>
        </p:nvSpPr>
        <p:spPr>
          <a:xfrm>
            <a:off x="1257300" y="2738438"/>
            <a:ext cx="16649700" cy="6527007"/>
          </a:xfrm>
        </p:spPr>
        <p:txBody>
          <a:bodyPr>
            <a:normAutofit/>
          </a:bodyPr>
          <a:lstStyle/>
          <a:p>
            <a:pPr marL="0" indent="0">
              <a:buNone/>
            </a:pPr>
            <a:r>
              <a:rPr lang="vi-VN" sz="4000" b="1" dirty="0">
                <a:solidFill>
                  <a:srgbClr val="0D0D0D"/>
                </a:solidFill>
                <a:effectLst/>
                <a:latin typeface="+mj-lt"/>
                <a:ea typeface="Calibri" panose="020F0502020204030204" pitchFamily="34" charset="0"/>
                <a:cs typeface="Times New Roman" panose="02020603050405020304" pitchFamily="18" charset="0"/>
              </a:rPr>
              <a:t>Câu </a:t>
            </a:r>
            <a:r>
              <a:rPr lang="vi-VN" sz="4000" b="1" dirty="0" smtClean="0">
                <a:solidFill>
                  <a:srgbClr val="0D0D0D"/>
                </a:solidFill>
                <a:effectLst/>
                <a:latin typeface="+mj-lt"/>
                <a:ea typeface="Calibri" panose="020F0502020204030204" pitchFamily="34" charset="0"/>
                <a:cs typeface="Times New Roman" panose="02020603050405020304" pitchFamily="18" charset="0"/>
              </a:rPr>
              <a:t>2</a:t>
            </a:r>
            <a:r>
              <a:rPr lang="en-US" sz="4000" b="1" dirty="0" smtClean="0">
                <a:solidFill>
                  <a:srgbClr val="0D0D0D"/>
                </a:solidFill>
                <a:effectLst/>
                <a:latin typeface="+mj-lt"/>
                <a:ea typeface="Calibri" panose="020F0502020204030204" pitchFamily="34" charset="0"/>
                <a:cs typeface="Times New Roman" panose="02020603050405020304" pitchFamily="18" charset="0"/>
              </a:rPr>
              <a:t>. </a:t>
            </a:r>
            <a:r>
              <a:rPr lang="en-US" sz="4000" dirty="0" err="1" smtClean="0">
                <a:latin typeface="+mj-lt"/>
              </a:rPr>
              <a:t>Khi</a:t>
            </a:r>
            <a:r>
              <a:rPr lang="en-US" sz="4000" dirty="0" smtClean="0">
                <a:latin typeface="+mj-lt"/>
              </a:rPr>
              <a:t> </a:t>
            </a:r>
            <a:r>
              <a:rPr lang="en-US" sz="4000" dirty="0" err="1">
                <a:latin typeface="+mj-lt"/>
              </a:rPr>
              <a:t>tiến</a:t>
            </a:r>
            <a:r>
              <a:rPr lang="en-US" sz="4000" dirty="0">
                <a:latin typeface="+mj-lt"/>
              </a:rPr>
              <a:t> </a:t>
            </a:r>
            <a:r>
              <a:rPr lang="en-US" sz="4000" dirty="0" err="1">
                <a:latin typeface="+mj-lt"/>
              </a:rPr>
              <a:t>hành</a:t>
            </a:r>
            <a:r>
              <a:rPr lang="en-US" sz="4000" dirty="0">
                <a:latin typeface="+mj-lt"/>
              </a:rPr>
              <a:t> </a:t>
            </a:r>
            <a:r>
              <a:rPr lang="en-US" sz="4000" dirty="0" err="1">
                <a:latin typeface="+mj-lt"/>
              </a:rPr>
              <a:t>thí</a:t>
            </a:r>
            <a:r>
              <a:rPr lang="en-US" sz="4000" dirty="0">
                <a:latin typeface="+mj-lt"/>
              </a:rPr>
              <a:t> </a:t>
            </a:r>
            <a:r>
              <a:rPr lang="en-US" sz="4000" dirty="0" err="1">
                <a:latin typeface="+mj-lt"/>
              </a:rPr>
              <a:t>nghiệm</a:t>
            </a:r>
            <a:r>
              <a:rPr lang="en-US" sz="4000" dirty="0">
                <a:latin typeface="+mj-lt"/>
              </a:rPr>
              <a:t>, </a:t>
            </a:r>
            <a:r>
              <a:rPr lang="en-US" sz="4000" dirty="0" err="1">
                <a:latin typeface="+mj-lt"/>
              </a:rPr>
              <a:t>Lan</a:t>
            </a:r>
            <a:r>
              <a:rPr lang="en-US" sz="4000" dirty="0">
                <a:latin typeface="+mj-lt"/>
              </a:rPr>
              <a:t> </a:t>
            </a:r>
            <a:r>
              <a:rPr lang="en-US" sz="4000" dirty="0" err="1">
                <a:latin typeface="+mj-lt"/>
              </a:rPr>
              <a:t>đo</a:t>
            </a:r>
            <a:r>
              <a:rPr lang="en-US" sz="4000" dirty="0">
                <a:latin typeface="+mj-lt"/>
              </a:rPr>
              <a:t> </a:t>
            </a:r>
            <a:r>
              <a:rPr lang="en-US" sz="4000" dirty="0" err="1">
                <a:latin typeface="+mj-lt"/>
              </a:rPr>
              <a:t>khối</a:t>
            </a:r>
            <a:r>
              <a:rPr lang="en-US" sz="4000" dirty="0">
                <a:latin typeface="+mj-lt"/>
              </a:rPr>
              <a:t> </a:t>
            </a:r>
            <a:r>
              <a:rPr lang="en-US" sz="4000" dirty="0" err="1">
                <a:latin typeface="+mj-lt"/>
              </a:rPr>
              <a:t>lượng</a:t>
            </a:r>
            <a:r>
              <a:rPr lang="en-US" sz="4000" dirty="0">
                <a:latin typeface="+mj-lt"/>
              </a:rPr>
              <a:t> </a:t>
            </a:r>
            <a:r>
              <a:rPr lang="en-US" sz="4000" dirty="0" err="1">
                <a:latin typeface="+mj-lt"/>
              </a:rPr>
              <a:t>của</a:t>
            </a:r>
            <a:r>
              <a:rPr lang="en-US" sz="4000" dirty="0">
                <a:latin typeface="+mj-lt"/>
              </a:rPr>
              <a:t> </a:t>
            </a:r>
            <a:r>
              <a:rPr lang="en-US" sz="4000" dirty="0" err="1">
                <a:latin typeface="+mj-lt"/>
              </a:rPr>
              <a:t>một</a:t>
            </a:r>
            <a:r>
              <a:rPr lang="en-US" sz="4000" dirty="0">
                <a:latin typeface="+mj-lt"/>
              </a:rPr>
              <a:t> </a:t>
            </a:r>
            <a:r>
              <a:rPr lang="en-US" sz="4000" dirty="0" err="1">
                <a:latin typeface="+mj-lt"/>
              </a:rPr>
              <a:t>vật</a:t>
            </a:r>
            <a:r>
              <a:rPr lang="en-US" sz="4000" dirty="0">
                <a:latin typeface="+mj-lt"/>
              </a:rPr>
              <a:t> </a:t>
            </a:r>
            <a:r>
              <a:rPr lang="en-US" sz="4000" dirty="0" err="1">
                <a:latin typeface="+mj-lt"/>
              </a:rPr>
              <a:t>thể</a:t>
            </a:r>
            <a:r>
              <a:rPr lang="en-US" sz="4000" dirty="0">
                <a:latin typeface="+mj-lt"/>
              </a:rPr>
              <a:t> </a:t>
            </a:r>
            <a:r>
              <a:rPr lang="en-US" sz="4000" dirty="0" err="1">
                <a:latin typeface="+mj-lt"/>
              </a:rPr>
              <a:t>đơn</a:t>
            </a:r>
            <a:r>
              <a:rPr lang="en-US" sz="4000" dirty="0">
                <a:latin typeface="+mj-lt"/>
              </a:rPr>
              <a:t> </a:t>
            </a:r>
            <a:r>
              <a:rPr lang="en-US" sz="4000" dirty="0" err="1">
                <a:latin typeface="+mj-lt"/>
              </a:rPr>
              <a:t>chất</a:t>
            </a:r>
            <a:r>
              <a:rPr lang="en-US" sz="4000" dirty="0">
                <a:latin typeface="+mj-lt"/>
              </a:rPr>
              <a:t> </a:t>
            </a:r>
            <a:r>
              <a:rPr lang="en-US" sz="4000" dirty="0" err="1">
                <a:latin typeface="+mj-lt"/>
              </a:rPr>
              <a:t>được</a:t>
            </a:r>
            <a:r>
              <a:rPr lang="en-US" sz="4000" dirty="0">
                <a:latin typeface="+mj-lt"/>
              </a:rPr>
              <a:t> 5,4 g. </a:t>
            </a:r>
            <a:r>
              <a:rPr lang="en-US" sz="4000" dirty="0" err="1">
                <a:latin typeface="+mj-lt"/>
              </a:rPr>
              <a:t>Vật</a:t>
            </a:r>
            <a:r>
              <a:rPr lang="en-US" sz="4000" dirty="0">
                <a:latin typeface="+mj-lt"/>
              </a:rPr>
              <a:t> </a:t>
            </a:r>
            <a:r>
              <a:rPr lang="en-US" sz="4000" dirty="0" err="1">
                <a:latin typeface="+mj-lt"/>
              </a:rPr>
              <a:t>thể</a:t>
            </a:r>
            <a:r>
              <a:rPr lang="en-US" sz="4000" dirty="0">
                <a:latin typeface="+mj-lt"/>
              </a:rPr>
              <a:t> </a:t>
            </a:r>
            <a:r>
              <a:rPr lang="en-US" sz="4000" dirty="0" err="1">
                <a:latin typeface="+mj-lt"/>
              </a:rPr>
              <a:t>đó</a:t>
            </a:r>
            <a:r>
              <a:rPr lang="en-US" sz="4000" dirty="0">
                <a:latin typeface="+mj-lt"/>
              </a:rPr>
              <a:t> </a:t>
            </a:r>
            <a:r>
              <a:rPr lang="en-US" sz="4000" dirty="0" err="1">
                <a:latin typeface="+mj-lt"/>
              </a:rPr>
              <a:t>làm</a:t>
            </a:r>
            <a:r>
              <a:rPr lang="en-US" sz="4000" dirty="0">
                <a:latin typeface="+mj-lt"/>
              </a:rPr>
              <a:t> </a:t>
            </a:r>
            <a:r>
              <a:rPr lang="en-US" sz="4000" dirty="0" err="1">
                <a:latin typeface="+mj-lt"/>
              </a:rPr>
              <a:t>bằng</a:t>
            </a:r>
            <a:r>
              <a:rPr lang="en-US" sz="4000" dirty="0">
                <a:latin typeface="+mj-lt"/>
              </a:rPr>
              <a:t> </a:t>
            </a:r>
            <a:r>
              <a:rPr lang="en-US" sz="4000" dirty="0" err="1">
                <a:latin typeface="+mj-lt"/>
              </a:rPr>
              <a:t>chất</a:t>
            </a:r>
            <a:r>
              <a:rPr lang="en-US" sz="4000" dirty="0">
                <a:latin typeface="+mj-lt"/>
              </a:rPr>
              <a:t> </a:t>
            </a:r>
            <a:r>
              <a:rPr lang="en-US" sz="4000" dirty="0" err="1">
                <a:latin typeface="+mj-lt"/>
              </a:rPr>
              <a:t>gì</a:t>
            </a:r>
            <a:r>
              <a:rPr lang="en-US" sz="4000" dirty="0">
                <a:latin typeface="+mj-lt"/>
              </a:rPr>
              <a:t>? </a:t>
            </a:r>
            <a:r>
              <a:rPr lang="en-US" sz="4000" dirty="0" err="1">
                <a:latin typeface="+mj-lt"/>
              </a:rPr>
              <a:t>Biết</a:t>
            </a:r>
            <a:r>
              <a:rPr lang="en-US" sz="4000" dirty="0">
                <a:latin typeface="+mj-lt"/>
              </a:rPr>
              <a:t> </a:t>
            </a:r>
            <a:r>
              <a:rPr lang="en-US" sz="4000" dirty="0" err="1">
                <a:latin typeface="+mj-lt"/>
              </a:rPr>
              <a:t>thể</a:t>
            </a:r>
            <a:r>
              <a:rPr lang="en-US" sz="4000" dirty="0">
                <a:latin typeface="+mj-lt"/>
              </a:rPr>
              <a:t> </a:t>
            </a:r>
            <a:r>
              <a:rPr lang="en-US" sz="4000" dirty="0" err="1">
                <a:latin typeface="+mj-lt"/>
              </a:rPr>
              <a:t>tích</a:t>
            </a:r>
            <a:r>
              <a:rPr lang="en-US" sz="4000" dirty="0">
                <a:latin typeface="+mj-lt"/>
              </a:rPr>
              <a:t> </a:t>
            </a:r>
            <a:r>
              <a:rPr lang="en-US" sz="4000" dirty="0" err="1">
                <a:latin typeface="+mj-lt"/>
              </a:rPr>
              <a:t>của</a:t>
            </a:r>
            <a:r>
              <a:rPr lang="en-US" sz="4000" dirty="0">
                <a:latin typeface="+mj-lt"/>
              </a:rPr>
              <a:t> </a:t>
            </a:r>
            <a:r>
              <a:rPr lang="en-US" sz="4000" dirty="0" err="1">
                <a:latin typeface="+mj-lt"/>
              </a:rPr>
              <a:t>vật</a:t>
            </a:r>
            <a:r>
              <a:rPr lang="en-US" sz="4000" dirty="0">
                <a:latin typeface="+mj-lt"/>
              </a:rPr>
              <a:t> </a:t>
            </a:r>
            <a:r>
              <a:rPr lang="en-US" sz="4000" dirty="0" err="1">
                <a:latin typeface="+mj-lt"/>
              </a:rPr>
              <a:t>đó</a:t>
            </a:r>
            <a:r>
              <a:rPr lang="en-US" sz="4000" dirty="0">
                <a:latin typeface="+mj-lt"/>
              </a:rPr>
              <a:t> </a:t>
            </a:r>
            <a:r>
              <a:rPr lang="en-US" sz="4000" dirty="0" err="1">
                <a:latin typeface="+mj-lt"/>
              </a:rPr>
              <a:t>là</a:t>
            </a:r>
            <a:r>
              <a:rPr lang="en-US" sz="4000" dirty="0">
                <a:latin typeface="+mj-lt"/>
              </a:rPr>
              <a:t> 2cm</a:t>
            </a:r>
            <a:r>
              <a:rPr lang="en-US" sz="4000" baseline="30000" dirty="0">
                <a:latin typeface="+mj-lt"/>
              </a:rPr>
              <a:t>3</a:t>
            </a:r>
            <a:r>
              <a:rPr lang="en-US" sz="4000" dirty="0">
                <a:latin typeface="+mj-lt"/>
              </a:rPr>
              <a:t>.</a:t>
            </a:r>
          </a:p>
          <a:p>
            <a:pPr marL="0" indent="0">
              <a:buNone/>
            </a:pPr>
            <a:r>
              <a:rPr lang="en-US" sz="4000" dirty="0">
                <a:latin typeface="+mj-lt"/>
              </a:rPr>
              <a:t>A. </a:t>
            </a:r>
            <a:r>
              <a:rPr lang="en-US" sz="4000" dirty="0" err="1" smtClean="0">
                <a:latin typeface="+mj-lt"/>
              </a:rPr>
              <a:t>Chì</a:t>
            </a:r>
            <a:endParaRPr lang="en-US" sz="4000" dirty="0" smtClean="0">
              <a:latin typeface="+mj-lt"/>
            </a:endParaRPr>
          </a:p>
          <a:p>
            <a:pPr marL="0" indent="0">
              <a:buNone/>
            </a:pPr>
            <a:r>
              <a:rPr lang="en-US" sz="4000" dirty="0" smtClean="0">
                <a:latin typeface="+mj-lt"/>
              </a:rPr>
              <a:t>B</a:t>
            </a:r>
            <a:r>
              <a:rPr lang="en-US" sz="4000" dirty="0">
                <a:latin typeface="+mj-lt"/>
              </a:rPr>
              <a:t>. </a:t>
            </a:r>
            <a:r>
              <a:rPr lang="en-US" sz="4000" dirty="0" err="1" smtClean="0">
                <a:latin typeface="+mj-lt"/>
              </a:rPr>
              <a:t>Sắt</a:t>
            </a:r>
            <a:endParaRPr lang="en-US" sz="4000" dirty="0">
              <a:latin typeface="+mj-lt"/>
            </a:endParaRPr>
          </a:p>
          <a:p>
            <a:pPr marL="0" indent="0">
              <a:buNone/>
            </a:pPr>
            <a:r>
              <a:rPr lang="en-US" sz="4000" dirty="0" smtClean="0">
                <a:latin typeface="+mj-lt"/>
              </a:rPr>
              <a:t>C</a:t>
            </a:r>
            <a:r>
              <a:rPr lang="en-US" sz="4000" dirty="0">
                <a:latin typeface="+mj-lt"/>
              </a:rPr>
              <a:t>. </a:t>
            </a:r>
            <a:r>
              <a:rPr lang="en-US" sz="4000" dirty="0" err="1" smtClean="0">
                <a:latin typeface="+mj-lt"/>
              </a:rPr>
              <a:t>Nhôm</a:t>
            </a:r>
            <a:endParaRPr lang="en-US" sz="4000" dirty="0" smtClean="0">
              <a:latin typeface="+mj-lt"/>
            </a:endParaRPr>
          </a:p>
          <a:p>
            <a:pPr marL="0" indent="0">
              <a:buNone/>
            </a:pPr>
            <a:r>
              <a:rPr lang="en-US" sz="4000" dirty="0" smtClean="0">
                <a:latin typeface="+mj-lt"/>
              </a:rPr>
              <a:t>D</a:t>
            </a:r>
            <a:r>
              <a:rPr lang="en-US" sz="4000" dirty="0">
                <a:latin typeface="+mj-lt"/>
              </a:rPr>
              <a:t>. </a:t>
            </a:r>
            <a:r>
              <a:rPr lang="en-US" sz="4000" dirty="0" err="1">
                <a:latin typeface="+mj-lt"/>
              </a:rPr>
              <a:t>Kẽm</a:t>
            </a:r>
            <a:endParaRPr lang="en-US" sz="4000" dirty="0">
              <a:latin typeface="+mj-lt"/>
            </a:endParaRPr>
          </a:p>
          <a:p>
            <a:pPr marL="0" indent="0">
              <a:buNone/>
            </a:pPr>
            <a:endParaRPr lang="en-US" sz="4000" dirty="0">
              <a:latin typeface="+mj-lt"/>
            </a:endParaRPr>
          </a:p>
        </p:txBody>
      </p:sp>
      <p:sp>
        <p:nvSpPr>
          <p:cNvPr id="5" name="Oval 4"/>
          <p:cNvSpPr/>
          <p:nvPr/>
        </p:nvSpPr>
        <p:spPr>
          <a:xfrm>
            <a:off x="1219200" y="55245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latin typeface="+mj-lt"/>
            </a:endParaRPr>
          </a:p>
        </p:txBody>
      </p:sp>
      <mc:AlternateContent xmlns:mc="http://schemas.openxmlformats.org/markup-compatibility/2006" xmlns:a14="http://schemas.microsoft.com/office/drawing/2010/main">
        <mc:Choice Requires="a14">
          <p:sp>
            <p:nvSpPr>
              <p:cNvPr id="3" name="TextBox 2"/>
              <p:cNvSpPr txBox="1"/>
              <p:nvPr/>
            </p:nvSpPr>
            <p:spPr>
              <a:xfrm>
                <a:off x="1219200" y="7581900"/>
                <a:ext cx="15925800" cy="584775"/>
              </a:xfrm>
              <a:prstGeom prst="rect">
                <a:avLst/>
              </a:prstGeom>
              <a:noFill/>
            </p:spPr>
            <p:txBody>
              <a:bodyPr wrap="square" rtlCol="0">
                <a:spAutoFit/>
              </a:bodyPr>
              <a:lstStyle/>
              <a:p>
                <a:r>
                  <a:rPr lang="en-US" sz="3200" dirty="0" smtClean="0">
                    <a:solidFill>
                      <a:srgbClr val="C00000"/>
                    </a:solidFill>
                    <a:latin typeface="Times New Roman" pitchFamily="18" charset="0"/>
                    <a:cs typeface="Times New Roman" pitchFamily="18" charset="0"/>
                  </a:rPr>
                  <a:t>Hướng </a:t>
                </a:r>
                <a:r>
                  <a:rPr lang="en-US" sz="3200" dirty="0" err="1" smtClean="0">
                    <a:solidFill>
                      <a:srgbClr val="C00000"/>
                    </a:solidFill>
                    <a:latin typeface="Times New Roman" pitchFamily="18" charset="0"/>
                    <a:cs typeface="Times New Roman" pitchFamily="18" charset="0"/>
                  </a:rPr>
                  <a:t>dẫn</a:t>
                </a:r>
                <a:r>
                  <a:rPr lang="en-US" sz="3200" dirty="0" smtClean="0">
                    <a:solidFill>
                      <a:srgbClr val="C00000"/>
                    </a:solidFill>
                    <a:latin typeface="Times New Roman" pitchFamily="18" charset="0"/>
                    <a:cs typeface="Times New Roman" pitchFamily="18" charset="0"/>
                  </a:rPr>
                  <a:t>: 5,4 : 2 = 2,7g/</a:t>
                </a:r>
                <a14:m>
                  <m:oMath xmlns:m="http://schemas.openxmlformats.org/officeDocument/2006/math">
                    <m:sSup>
                      <m:sSupPr>
                        <m:ctrlPr>
                          <a:rPr lang="en-US" sz="3200" i="1" smtClean="0">
                            <a:solidFill>
                              <a:srgbClr val="C00000"/>
                            </a:solidFill>
                            <a:latin typeface="Cambria Math" panose="02040503050406030204" pitchFamily="18" charset="0"/>
                          </a:rPr>
                        </m:ctrlPr>
                      </m:sSupPr>
                      <m:e>
                        <m:r>
                          <a:rPr lang="en-US" sz="3200" b="0" i="1" smtClean="0">
                            <a:solidFill>
                              <a:srgbClr val="C00000"/>
                            </a:solidFill>
                            <a:latin typeface="Cambria Math"/>
                          </a:rPr>
                          <m:t>𝑐𝑚</m:t>
                        </m:r>
                      </m:e>
                      <m:sup>
                        <m:r>
                          <a:rPr lang="en-US" sz="3200" b="0" i="1" smtClean="0">
                            <a:solidFill>
                              <a:srgbClr val="C00000"/>
                            </a:solidFill>
                            <a:latin typeface="Cambria Math"/>
                          </a:rPr>
                          <m:t>3</m:t>
                        </m:r>
                      </m:sup>
                    </m:sSup>
                  </m:oMath>
                </a14:m>
                <a:r>
                  <a:rPr lang="en-US" sz="3200" dirty="0" smtClean="0">
                    <a:solidFill>
                      <a:srgbClr val="C00000"/>
                    </a:solidFill>
                    <a:latin typeface="Times New Roman" pitchFamily="18" charset="0"/>
                    <a:cs typeface="Times New Roman" pitchFamily="18" charset="0"/>
                  </a:rPr>
                  <a:t> </a:t>
                </a:r>
                <a:r>
                  <a:rPr lang="en-US" sz="3200" dirty="0" smtClean="0">
                    <a:solidFill>
                      <a:srgbClr val="C00000"/>
                    </a:solidFill>
                    <a:latin typeface="Times New Roman" pitchFamily="18" charset="0"/>
                    <a:cs typeface="Times New Roman" pitchFamily="18" charset="0"/>
                    <a:sym typeface="Wingdings" pitchFamily="2" charset="2"/>
                  </a:rPr>
                  <a:t> </a:t>
                </a:r>
                <a:r>
                  <a:rPr lang="en-US" sz="3200" dirty="0" err="1" smtClean="0">
                    <a:solidFill>
                      <a:srgbClr val="C00000"/>
                    </a:solidFill>
                    <a:latin typeface="Times New Roman" pitchFamily="18" charset="0"/>
                    <a:cs typeface="Times New Roman" pitchFamily="18" charset="0"/>
                    <a:sym typeface="Wingdings" pitchFamily="2" charset="2"/>
                  </a:rPr>
                  <a:t>đổi</a:t>
                </a:r>
                <a:r>
                  <a:rPr lang="en-US" sz="3200" dirty="0" smtClean="0">
                    <a:solidFill>
                      <a:srgbClr val="C00000"/>
                    </a:solidFill>
                    <a:latin typeface="Times New Roman" pitchFamily="18" charset="0"/>
                    <a:cs typeface="Times New Roman" pitchFamily="18" charset="0"/>
                    <a:sym typeface="Wingdings" pitchFamily="2" charset="2"/>
                  </a:rPr>
                  <a:t> </a:t>
                </a:r>
                <a:r>
                  <a:rPr lang="en-US" sz="3200" dirty="0" err="1" smtClean="0">
                    <a:solidFill>
                      <a:srgbClr val="C00000"/>
                    </a:solidFill>
                    <a:latin typeface="Times New Roman" pitchFamily="18" charset="0"/>
                    <a:cs typeface="Times New Roman" pitchFamily="18" charset="0"/>
                    <a:sym typeface="Wingdings" pitchFamily="2" charset="2"/>
                  </a:rPr>
                  <a:t>thành</a:t>
                </a:r>
                <a:r>
                  <a:rPr lang="en-US" sz="3200" dirty="0" smtClean="0">
                    <a:solidFill>
                      <a:srgbClr val="C00000"/>
                    </a:solidFill>
                    <a:latin typeface="Times New Roman" pitchFamily="18" charset="0"/>
                    <a:cs typeface="Times New Roman" pitchFamily="18" charset="0"/>
                    <a:sym typeface="Wingdings" pitchFamily="2" charset="2"/>
                  </a:rPr>
                  <a:t> 2700 kg/</a:t>
                </a:r>
                <a14:m>
                  <m:oMath xmlns:m="http://schemas.openxmlformats.org/officeDocument/2006/math">
                    <m:sSup>
                      <m:sSupPr>
                        <m:ctrlPr>
                          <a:rPr lang="en-US" sz="3200" i="1" smtClean="0">
                            <a:solidFill>
                              <a:srgbClr val="C00000"/>
                            </a:solidFill>
                            <a:latin typeface="Cambria Math" panose="02040503050406030204" pitchFamily="18" charset="0"/>
                            <a:cs typeface="Times New Roman" pitchFamily="18" charset="0"/>
                            <a:sym typeface="Wingdings" pitchFamily="2" charset="2"/>
                          </a:rPr>
                        </m:ctrlPr>
                      </m:sSupPr>
                      <m:e>
                        <m:r>
                          <a:rPr lang="en-US" sz="3200" b="0" i="1" smtClean="0">
                            <a:solidFill>
                              <a:srgbClr val="C00000"/>
                            </a:solidFill>
                            <a:latin typeface="Cambria Math"/>
                            <a:cs typeface="Times New Roman" pitchFamily="18" charset="0"/>
                            <a:sym typeface="Wingdings" pitchFamily="2" charset="2"/>
                          </a:rPr>
                          <m:t>𝑚</m:t>
                        </m:r>
                      </m:e>
                      <m:sup>
                        <m:r>
                          <a:rPr lang="en-US" sz="3200" b="0" i="1" smtClean="0">
                            <a:solidFill>
                              <a:srgbClr val="C00000"/>
                            </a:solidFill>
                            <a:latin typeface="Cambria Math"/>
                            <a:cs typeface="Times New Roman" pitchFamily="18" charset="0"/>
                            <a:sym typeface="Wingdings" pitchFamily="2" charset="2"/>
                          </a:rPr>
                          <m:t>3</m:t>
                        </m:r>
                      </m:sup>
                    </m:sSup>
                  </m:oMath>
                </a14:m>
                <a:endParaRPr lang="en-US" sz="3200" dirty="0">
                  <a:solidFill>
                    <a:srgbClr val="C00000"/>
                  </a:solidFill>
                  <a:latin typeface="Times New Roman" pitchFamily="18" charset="0"/>
                  <a:cs typeface="Times New Roman"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219200" y="7581900"/>
                <a:ext cx="15925800" cy="584775"/>
              </a:xfrm>
              <a:prstGeom prst="rect">
                <a:avLst/>
              </a:prstGeom>
              <a:blipFill rotWithShape="1">
                <a:blip r:embed="rId2"/>
                <a:stretch>
                  <a:fillRect l="-957" t="-14583" b="-32292"/>
                </a:stretch>
              </a:blipFill>
            </p:spPr>
            <p:txBody>
              <a:bodyPr/>
              <a:lstStyle/>
              <a:p>
                <a:r>
                  <a:rPr lang="en-US">
                    <a:noFill/>
                  </a:rPr>
                  <a:t> </a:t>
                </a:r>
              </a:p>
            </p:txBody>
          </p:sp>
        </mc:Fallback>
      </mc:AlternateContent>
    </p:spTree>
    <p:extLst>
      <p:ext uri="{BB962C8B-B14F-4D97-AF65-F5344CB8AC3E}">
        <p14:creationId xmlns:p14="http://schemas.microsoft.com/office/powerpoint/2010/main" val="3228799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2B3F4F3-39DE-8EFB-9AF5-433A9554BF6E}"/>
              </a:ext>
            </a:extLst>
          </p:cNvPr>
          <p:cNvSpPr>
            <a:spLocks noGrp="1"/>
          </p:cNvSpPr>
          <p:nvPr>
            <p:ph idx="1"/>
          </p:nvPr>
        </p:nvSpPr>
        <p:spPr>
          <a:xfrm>
            <a:off x="1257300" y="2738438"/>
            <a:ext cx="15773400" cy="6527007"/>
          </a:xfrm>
        </p:spPr>
        <p:txBody>
          <a:bodyPr>
            <a:normAutofit/>
          </a:bodyPr>
          <a:lstStyle/>
          <a:p>
            <a:pPr marL="0" indent="0">
              <a:buNone/>
            </a:pPr>
            <a:r>
              <a:rPr lang="vi-VN" sz="4000" b="1" dirty="0">
                <a:solidFill>
                  <a:srgbClr val="0D0D0D"/>
                </a:solidFill>
                <a:effectLst/>
                <a:latin typeface="+mj-lt"/>
                <a:ea typeface="Calibri" panose="020F0502020204030204" pitchFamily="34" charset="0"/>
                <a:cs typeface="Times New Roman" panose="02020603050405020304" pitchFamily="18" charset="0"/>
              </a:rPr>
              <a:t>Câu </a:t>
            </a:r>
            <a:r>
              <a:rPr lang="vi-VN" sz="4000" b="1" dirty="0" smtClean="0">
                <a:solidFill>
                  <a:srgbClr val="0D0D0D"/>
                </a:solidFill>
                <a:effectLst/>
                <a:latin typeface="+mj-lt"/>
                <a:ea typeface="Calibri" panose="020F0502020204030204" pitchFamily="34" charset="0"/>
                <a:cs typeface="Times New Roman" panose="02020603050405020304" pitchFamily="18" charset="0"/>
              </a:rPr>
              <a:t>3</a:t>
            </a:r>
            <a:r>
              <a:rPr lang="en-US" sz="4000" b="1" dirty="0" smtClean="0">
                <a:solidFill>
                  <a:srgbClr val="0D0D0D"/>
                </a:solidFill>
                <a:effectLst/>
                <a:latin typeface="+mj-lt"/>
                <a:ea typeface="Calibri" panose="020F0502020204030204" pitchFamily="34" charset="0"/>
                <a:cs typeface="Times New Roman" panose="02020603050405020304" pitchFamily="18" charset="0"/>
              </a:rPr>
              <a:t>. </a:t>
            </a:r>
            <a:r>
              <a:rPr lang="en-US" sz="4000" dirty="0" err="1" smtClean="0">
                <a:latin typeface="+mj-lt"/>
              </a:rPr>
              <a:t>Nói</a:t>
            </a:r>
            <a:r>
              <a:rPr lang="en-US" sz="4000" dirty="0" smtClean="0">
                <a:latin typeface="+mj-lt"/>
              </a:rPr>
              <a:t> </a:t>
            </a:r>
            <a:r>
              <a:rPr lang="en-US" sz="4000" dirty="0" err="1">
                <a:latin typeface="+mj-lt"/>
              </a:rPr>
              <a:t>khối</a:t>
            </a:r>
            <a:r>
              <a:rPr lang="en-US" sz="4000" dirty="0">
                <a:latin typeface="+mj-lt"/>
              </a:rPr>
              <a:t> </a:t>
            </a:r>
            <a:r>
              <a:rPr lang="en-US" sz="4000" dirty="0" err="1">
                <a:latin typeface="+mj-lt"/>
              </a:rPr>
              <a:t>lượng</a:t>
            </a:r>
            <a:r>
              <a:rPr lang="en-US" sz="4000" dirty="0">
                <a:latin typeface="+mj-lt"/>
              </a:rPr>
              <a:t> </a:t>
            </a:r>
            <a:r>
              <a:rPr lang="en-US" sz="4000" dirty="0" err="1">
                <a:latin typeface="+mj-lt"/>
              </a:rPr>
              <a:t>riêng</a:t>
            </a:r>
            <a:r>
              <a:rPr lang="en-US" sz="4000" dirty="0">
                <a:latin typeface="+mj-lt"/>
              </a:rPr>
              <a:t> </a:t>
            </a:r>
            <a:r>
              <a:rPr lang="en-US" sz="4000" dirty="0" err="1">
                <a:latin typeface="+mj-lt"/>
              </a:rPr>
              <a:t>của</a:t>
            </a:r>
            <a:r>
              <a:rPr lang="en-US" sz="4000" dirty="0">
                <a:latin typeface="+mj-lt"/>
              </a:rPr>
              <a:t> </a:t>
            </a:r>
            <a:r>
              <a:rPr lang="en-US" sz="4000" dirty="0" err="1">
                <a:latin typeface="+mj-lt"/>
              </a:rPr>
              <a:t>sắt</a:t>
            </a:r>
            <a:r>
              <a:rPr lang="en-US" sz="4000" dirty="0">
                <a:latin typeface="+mj-lt"/>
              </a:rPr>
              <a:t> </a:t>
            </a:r>
            <a:r>
              <a:rPr lang="en-US" sz="4000" dirty="0" err="1">
                <a:latin typeface="+mj-lt"/>
              </a:rPr>
              <a:t>là</a:t>
            </a:r>
            <a:r>
              <a:rPr lang="en-US" sz="4000" dirty="0">
                <a:latin typeface="+mj-lt"/>
              </a:rPr>
              <a:t> 7800kg/m</a:t>
            </a:r>
            <a:r>
              <a:rPr lang="en-US" sz="4000" baseline="30000" dirty="0">
                <a:latin typeface="+mj-lt"/>
              </a:rPr>
              <a:t>3</a:t>
            </a:r>
            <a:r>
              <a:rPr lang="en-US" sz="4000" dirty="0">
                <a:latin typeface="+mj-lt"/>
              </a:rPr>
              <a:t> </a:t>
            </a:r>
            <a:r>
              <a:rPr lang="en-US" sz="4000" dirty="0" err="1">
                <a:latin typeface="+mj-lt"/>
              </a:rPr>
              <a:t>có</a:t>
            </a:r>
            <a:r>
              <a:rPr lang="en-US" sz="4000" dirty="0">
                <a:latin typeface="+mj-lt"/>
              </a:rPr>
              <a:t> ý </a:t>
            </a:r>
            <a:r>
              <a:rPr lang="en-US" sz="4000" dirty="0" err="1">
                <a:latin typeface="+mj-lt"/>
              </a:rPr>
              <a:t>nghĩa</a:t>
            </a:r>
            <a:r>
              <a:rPr lang="en-US" sz="4000" dirty="0">
                <a:latin typeface="+mj-lt"/>
              </a:rPr>
              <a:t> </a:t>
            </a:r>
            <a:r>
              <a:rPr lang="en-US" sz="4000" dirty="0" err="1">
                <a:latin typeface="+mj-lt"/>
              </a:rPr>
              <a:t>là</a:t>
            </a:r>
            <a:r>
              <a:rPr lang="en-US" sz="4000" dirty="0">
                <a:latin typeface="+mj-lt"/>
              </a:rPr>
              <a:t> </a:t>
            </a:r>
            <a:r>
              <a:rPr lang="en-US" sz="4000" dirty="0" err="1">
                <a:latin typeface="+mj-lt"/>
              </a:rPr>
              <a:t>gì</a:t>
            </a:r>
            <a:r>
              <a:rPr lang="en-US" sz="4000" dirty="0">
                <a:latin typeface="+mj-lt"/>
              </a:rPr>
              <a:t>?</a:t>
            </a:r>
          </a:p>
          <a:p>
            <a:pPr marL="0" indent="0">
              <a:buNone/>
            </a:pPr>
            <a:r>
              <a:rPr lang="en-US" sz="4000" dirty="0">
                <a:latin typeface="+mj-lt"/>
              </a:rPr>
              <a:t>A. 1kg </a:t>
            </a:r>
            <a:r>
              <a:rPr lang="en-US" sz="4000" dirty="0" err="1">
                <a:latin typeface="+mj-lt"/>
              </a:rPr>
              <a:t>sắt</a:t>
            </a:r>
            <a:r>
              <a:rPr lang="en-US" sz="4000" dirty="0">
                <a:latin typeface="+mj-lt"/>
              </a:rPr>
              <a:t> </a:t>
            </a:r>
            <a:r>
              <a:rPr lang="en-US" sz="4000" dirty="0" err="1">
                <a:latin typeface="+mj-lt"/>
              </a:rPr>
              <a:t>có</a:t>
            </a:r>
            <a:r>
              <a:rPr lang="en-US" sz="4000" dirty="0">
                <a:latin typeface="+mj-lt"/>
              </a:rPr>
              <a:t> </a:t>
            </a:r>
            <a:r>
              <a:rPr lang="en-US" sz="4000" dirty="0" err="1">
                <a:latin typeface="+mj-lt"/>
              </a:rPr>
              <a:t>thể</a:t>
            </a:r>
            <a:r>
              <a:rPr lang="en-US" sz="4000" dirty="0">
                <a:latin typeface="+mj-lt"/>
              </a:rPr>
              <a:t> </a:t>
            </a:r>
            <a:r>
              <a:rPr lang="en-US" sz="4000" dirty="0" err="1">
                <a:latin typeface="+mj-lt"/>
              </a:rPr>
              <a:t>tích</a:t>
            </a:r>
            <a:r>
              <a:rPr lang="en-US" sz="4000" dirty="0">
                <a:latin typeface="+mj-lt"/>
              </a:rPr>
              <a:t> </a:t>
            </a:r>
            <a:r>
              <a:rPr lang="en-US" sz="4000" dirty="0" err="1">
                <a:latin typeface="+mj-lt"/>
              </a:rPr>
              <a:t>là</a:t>
            </a:r>
            <a:r>
              <a:rPr lang="en-US" sz="4000" dirty="0">
                <a:latin typeface="+mj-lt"/>
              </a:rPr>
              <a:t> 7800 m</a:t>
            </a:r>
            <a:r>
              <a:rPr lang="en-US" sz="4000" baseline="30000" dirty="0">
                <a:latin typeface="+mj-lt"/>
              </a:rPr>
              <a:t>3</a:t>
            </a:r>
            <a:endParaRPr lang="en-US" sz="4000" dirty="0">
              <a:latin typeface="+mj-lt"/>
            </a:endParaRPr>
          </a:p>
          <a:p>
            <a:pPr marL="0" indent="0">
              <a:buNone/>
            </a:pPr>
            <a:r>
              <a:rPr lang="en-US" sz="4000" dirty="0">
                <a:latin typeface="+mj-lt"/>
              </a:rPr>
              <a:t>B. 7800 kg </a:t>
            </a:r>
            <a:r>
              <a:rPr lang="en-US" sz="4000" dirty="0" err="1">
                <a:latin typeface="+mj-lt"/>
              </a:rPr>
              <a:t>sắt</a:t>
            </a:r>
            <a:r>
              <a:rPr lang="en-US" sz="4000" dirty="0">
                <a:latin typeface="+mj-lt"/>
              </a:rPr>
              <a:t> </a:t>
            </a:r>
            <a:r>
              <a:rPr lang="en-US" sz="4000" dirty="0" err="1">
                <a:latin typeface="+mj-lt"/>
              </a:rPr>
              <a:t>nguyên</a:t>
            </a:r>
            <a:r>
              <a:rPr lang="en-US" sz="4000" dirty="0">
                <a:latin typeface="+mj-lt"/>
              </a:rPr>
              <a:t> </a:t>
            </a:r>
            <a:r>
              <a:rPr lang="en-US" sz="4000" dirty="0" err="1">
                <a:latin typeface="+mj-lt"/>
              </a:rPr>
              <a:t>chất</a:t>
            </a:r>
            <a:r>
              <a:rPr lang="en-US" sz="4000" dirty="0">
                <a:latin typeface="+mj-lt"/>
              </a:rPr>
              <a:t> </a:t>
            </a:r>
            <a:r>
              <a:rPr lang="en-US" sz="4000" dirty="0" err="1">
                <a:latin typeface="+mj-lt"/>
              </a:rPr>
              <a:t>có</a:t>
            </a:r>
            <a:r>
              <a:rPr lang="en-US" sz="4000" dirty="0">
                <a:latin typeface="+mj-lt"/>
              </a:rPr>
              <a:t> </a:t>
            </a:r>
            <a:r>
              <a:rPr lang="en-US" sz="4000" dirty="0" err="1">
                <a:latin typeface="+mj-lt"/>
              </a:rPr>
              <a:t>thể</a:t>
            </a:r>
            <a:r>
              <a:rPr lang="en-US" sz="4000" dirty="0">
                <a:latin typeface="+mj-lt"/>
              </a:rPr>
              <a:t> </a:t>
            </a:r>
            <a:r>
              <a:rPr lang="en-US" sz="4000" dirty="0" err="1">
                <a:latin typeface="+mj-lt"/>
              </a:rPr>
              <a:t>tích</a:t>
            </a:r>
            <a:r>
              <a:rPr lang="en-US" sz="4000" dirty="0">
                <a:latin typeface="+mj-lt"/>
              </a:rPr>
              <a:t> </a:t>
            </a:r>
            <a:r>
              <a:rPr lang="en-US" sz="4000" dirty="0" err="1">
                <a:latin typeface="+mj-lt"/>
              </a:rPr>
              <a:t>là</a:t>
            </a:r>
            <a:r>
              <a:rPr lang="en-US" sz="4000" dirty="0">
                <a:latin typeface="+mj-lt"/>
              </a:rPr>
              <a:t> 1 m</a:t>
            </a:r>
            <a:r>
              <a:rPr lang="en-US" sz="4000" baseline="30000" dirty="0">
                <a:latin typeface="+mj-lt"/>
              </a:rPr>
              <a:t>3</a:t>
            </a:r>
            <a:endParaRPr lang="en-US" sz="4000" dirty="0">
              <a:latin typeface="+mj-lt"/>
            </a:endParaRPr>
          </a:p>
          <a:p>
            <a:pPr marL="0" indent="0">
              <a:buNone/>
            </a:pPr>
            <a:r>
              <a:rPr lang="en-US" sz="4000" dirty="0">
                <a:latin typeface="+mj-lt"/>
              </a:rPr>
              <a:t>C. 7800 kg </a:t>
            </a:r>
            <a:r>
              <a:rPr lang="en-US" sz="4000" dirty="0" err="1">
                <a:latin typeface="+mj-lt"/>
              </a:rPr>
              <a:t>sắt</a:t>
            </a:r>
            <a:r>
              <a:rPr lang="en-US" sz="4000" dirty="0">
                <a:latin typeface="+mj-lt"/>
              </a:rPr>
              <a:t> </a:t>
            </a:r>
            <a:r>
              <a:rPr lang="en-US" sz="4000" dirty="0" err="1">
                <a:latin typeface="+mj-lt"/>
              </a:rPr>
              <a:t>có</a:t>
            </a:r>
            <a:r>
              <a:rPr lang="en-US" sz="4000" dirty="0">
                <a:latin typeface="+mj-lt"/>
              </a:rPr>
              <a:t> </a:t>
            </a:r>
            <a:r>
              <a:rPr lang="en-US" sz="4000" dirty="0" err="1">
                <a:latin typeface="+mj-lt"/>
              </a:rPr>
              <a:t>hình</a:t>
            </a:r>
            <a:r>
              <a:rPr lang="en-US" sz="4000" dirty="0">
                <a:latin typeface="+mj-lt"/>
              </a:rPr>
              <a:t> </a:t>
            </a:r>
            <a:r>
              <a:rPr lang="en-US" sz="4000" dirty="0" err="1">
                <a:latin typeface="+mj-lt"/>
              </a:rPr>
              <a:t>dạng</a:t>
            </a:r>
            <a:r>
              <a:rPr lang="en-US" sz="4000" dirty="0">
                <a:latin typeface="+mj-lt"/>
              </a:rPr>
              <a:t> </a:t>
            </a:r>
            <a:r>
              <a:rPr lang="en-US" sz="4000" dirty="0" err="1">
                <a:latin typeface="+mj-lt"/>
              </a:rPr>
              <a:t>bất</a:t>
            </a:r>
            <a:r>
              <a:rPr lang="en-US" sz="4000" dirty="0">
                <a:latin typeface="+mj-lt"/>
              </a:rPr>
              <a:t> </a:t>
            </a:r>
            <a:r>
              <a:rPr lang="en-US" sz="4000" dirty="0" err="1">
                <a:latin typeface="+mj-lt"/>
              </a:rPr>
              <a:t>kỳ</a:t>
            </a:r>
            <a:r>
              <a:rPr lang="en-US" sz="4000" dirty="0">
                <a:latin typeface="+mj-lt"/>
              </a:rPr>
              <a:t> </a:t>
            </a:r>
            <a:r>
              <a:rPr lang="en-US" sz="4000" dirty="0" err="1">
                <a:latin typeface="+mj-lt"/>
              </a:rPr>
              <a:t>sẽ</a:t>
            </a:r>
            <a:r>
              <a:rPr lang="en-US" sz="4000" dirty="0">
                <a:latin typeface="+mj-lt"/>
              </a:rPr>
              <a:t> </a:t>
            </a:r>
            <a:r>
              <a:rPr lang="en-US" sz="4000" dirty="0" err="1">
                <a:latin typeface="+mj-lt"/>
              </a:rPr>
              <a:t>đựng</a:t>
            </a:r>
            <a:r>
              <a:rPr lang="en-US" sz="4000" dirty="0">
                <a:latin typeface="+mj-lt"/>
              </a:rPr>
              <a:t> </a:t>
            </a:r>
            <a:r>
              <a:rPr lang="en-US" sz="4000" dirty="0" err="1">
                <a:latin typeface="+mj-lt"/>
              </a:rPr>
              <a:t>được</a:t>
            </a:r>
            <a:r>
              <a:rPr lang="en-US" sz="4000" dirty="0">
                <a:latin typeface="+mj-lt"/>
              </a:rPr>
              <a:t> </a:t>
            </a:r>
            <a:r>
              <a:rPr lang="en-US" sz="4000" dirty="0" err="1">
                <a:latin typeface="+mj-lt"/>
              </a:rPr>
              <a:t>trong</a:t>
            </a:r>
            <a:r>
              <a:rPr lang="en-US" sz="4000" dirty="0">
                <a:latin typeface="+mj-lt"/>
              </a:rPr>
              <a:t> </a:t>
            </a:r>
            <a:r>
              <a:rPr lang="en-US" sz="4000" dirty="0" err="1">
                <a:latin typeface="+mj-lt"/>
              </a:rPr>
              <a:t>chiếc</a:t>
            </a:r>
            <a:r>
              <a:rPr lang="en-US" sz="4000" dirty="0">
                <a:latin typeface="+mj-lt"/>
              </a:rPr>
              <a:t> </a:t>
            </a:r>
            <a:r>
              <a:rPr lang="en-US" sz="4000" dirty="0" err="1">
                <a:latin typeface="+mj-lt"/>
              </a:rPr>
              <a:t>hộp</a:t>
            </a:r>
            <a:r>
              <a:rPr lang="en-US" sz="4000" dirty="0">
                <a:latin typeface="+mj-lt"/>
              </a:rPr>
              <a:t> </a:t>
            </a:r>
            <a:r>
              <a:rPr lang="en-US" sz="4000" dirty="0" err="1">
                <a:latin typeface="+mj-lt"/>
              </a:rPr>
              <a:t>có</a:t>
            </a:r>
            <a:r>
              <a:rPr lang="en-US" sz="4000" dirty="0">
                <a:latin typeface="+mj-lt"/>
              </a:rPr>
              <a:t> </a:t>
            </a:r>
            <a:r>
              <a:rPr lang="en-US" sz="4000" dirty="0" err="1">
                <a:latin typeface="+mj-lt"/>
              </a:rPr>
              <a:t>thể</a:t>
            </a:r>
            <a:r>
              <a:rPr lang="en-US" sz="4000" dirty="0">
                <a:latin typeface="+mj-lt"/>
              </a:rPr>
              <a:t> </a:t>
            </a:r>
            <a:r>
              <a:rPr lang="en-US" sz="4000" dirty="0" err="1">
                <a:latin typeface="+mj-lt"/>
              </a:rPr>
              <a:t>tích</a:t>
            </a:r>
            <a:r>
              <a:rPr lang="en-US" sz="4000" dirty="0">
                <a:latin typeface="+mj-lt"/>
              </a:rPr>
              <a:t> 1m</a:t>
            </a:r>
            <a:r>
              <a:rPr lang="en-US" sz="4000" baseline="30000" dirty="0">
                <a:latin typeface="+mj-lt"/>
              </a:rPr>
              <a:t>3</a:t>
            </a:r>
            <a:endParaRPr lang="en-US" sz="4000" dirty="0">
              <a:latin typeface="+mj-lt"/>
            </a:endParaRPr>
          </a:p>
          <a:p>
            <a:pPr marL="0" indent="0">
              <a:buNone/>
            </a:pPr>
            <a:r>
              <a:rPr lang="en-US" sz="4000" dirty="0">
                <a:latin typeface="+mj-lt"/>
              </a:rPr>
              <a:t>D. </a:t>
            </a:r>
            <a:r>
              <a:rPr lang="en-US" sz="4000" dirty="0" err="1">
                <a:latin typeface="+mj-lt"/>
              </a:rPr>
              <a:t>Tất</a:t>
            </a:r>
            <a:r>
              <a:rPr lang="en-US" sz="4000" dirty="0">
                <a:latin typeface="+mj-lt"/>
              </a:rPr>
              <a:t> </a:t>
            </a:r>
            <a:r>
              <a:rPr lang="en-US" sz="4000" dirty="0" err="1">
                <a:latin typeface="+mj-lt"/>
              </a:rPr>
              <a:t>cả</a:t>
            </a:r>
            <a:r>
              <a:rPr lang="en-US" sz="4000" dirty="0">
                <a:latin typeface="+mj-lt"/>
              </a:rPr>
              <a:t> </a:t>
            </a:r>
            <a:r>
              <a:rPr lang="en-US" sz="4000" dirty="0" err="1">
                <a:latin typeface="+mj-lt"/>
              </a:rPr>
              <a:t>các</a:t>
            </a:r>
            <a:r>
              <a:rPr lang="en-US" sz="4000" dirty="0">
                <a:latin typeface="+mj-lt"/>
              </a:rPr>
              <a:t> </a:t>
            </a:r>
            <a:r>
              <a:rPr lang="en-US" sz="4000" dirty="0" err="1">
                <a:latin typeface="+mj-lt"/>
              </a:rPr>
              <a:t>đáp</a:t>
            </a:r>
            <a:r>
              <a:rPr lang="en-US" sz="4000" dirty="0">
                <a:latin typeface="+mj-lt"/>
              </a:rPr>
              <a:t> </a:t>
            </a:r>
            <a:r>
              <a:rPr lang="en-US" sz="4000" dirty="0" err="1">
                <a:latin typeface="+mj-lt"/>
              </a:rPr>
              <a:t>án</a:t>
            </a:r>
            <a:r>
              <a:rPr lang="en-US" sz="4000" dirty="0">
                <a:latin typeface="+mj-lt"/>
              </a:rPr>
              <a:t> </a:t>
            </a:r>
            <a:r>
              <a:rPr lang="en-US" sz="4000" dirty="0" err="1">
                <a:latin typeface="+mj-lt"/>
              </a:rPr>
              <a:t>trên</a:t>
            </a:r>
            <a:r>
              <a:rPr lang="en-US" sz="4000" dirty="0">
                <a:latin typeface="+mj-lt"/>
              </a:rPr>
              <a:t> </a:t>
            </a:r>
            <a:r>
              <a:rPr lang="en-US" sz="4000" dirty="0" err="1">
                <a:latin typeface="+mj-lt"/>
              </a:rPr>
              <a:t>đều</a:t>
            </a:r>
            <a:r>
              <a:rPr lang="en-US" sz="4000" dirty="0">
                <a:latin typeface="+mj-lt"/>
              </a:rPr>
              <a:t> </a:t>
            </a:r>
            <a:r>
              <a:rPr lang="en-US" sz="4000" dirty="0" err="1">
                <a:latin typeface="+mj-lt"/>
              </a:rPr>
              <a:t>đúng</a:t>
            </a:r>
            <a:r>
              <a:rPr lang="en-US" sz="4000" dirty="0">
                <a:latin typeface="+mj-lt"/>
              </a:rPr>
              <a:t>.</a:t>
            </a:r>
          </a:p>
          <a:p>
            <a:pPr marL="0" indent="0">
              <a:buNone/>
            </a:pPr>
            <a:endParaRPr lang="en-US" sz="4000" dirty="0">
              <a:latin typeface="+mj-lt"/>
            </a:endParaRPr>
          </a:p>
        </p:txBody>
      </p:sp>
      <p:sp>
        <p:nvSpPr>
          <p:cNvPr id="3" name="Oval 2"/>
          <p:cNvSpPr/>
          <p:nvPr/>
        </p:nvSpPr>
        <p:spPr>
          <a:xfrm>
            <a:off x="1219200" y="41529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latin typeface="+mj-lt"/>
            </a:endParaRPr>
          </a:p>
        </p:txBody>
      </p:sp>
    </p:spTree>
    <p:extLst>
      <p:ext uri="{BB962C8B-B14F-4D97-AF65-F5344CB8AC3E}">
        <p14:creationId xmlns:p14="http://schemas.microsoft.com/office/powerpoint/2010/main" val="3354099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223B2CBD-39A8-12B2-DC30-48741F8AF1F1}"/>
                  </a:ext>
                </a:extLst>
              </p:cNvPr>
              <p:cNvSpPr>
                <a:spLocks noGrp="1"/>
              </p:cNvSpPr>
              <p:nvPr>
                <p:ph idx="1"/>
              </p:nvPr>
            </p:nvSpPr>
            <p:spPr>
              <a:xfrm>
                <a:off x="1257300" y="2738438"/>
                <a:ext cx="15773400" cy="6527007"/>
              </a:xfrm>
            </p:spPr>
            <p:txBody>
              <a:bodyPr>
                <a:noAutofit/>
              </a:bodyPr>
              <a:lstStyle/>
              <a:p>
                <a:pPr marL="0" indent="0">
                  <a:buNone/>
                </a:pPr>
                <a:r>
                  <a:rPr lang="vi-VN" sz="40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en-US" sz="40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4</a:t>
                </a:r>
                <a:r>
                  <a:rPr lang="vi-VN" sz="40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t>Công</a:t>
                </a:r>
                <a:r>
                  <a:rPr lang="en-US" sz="4000" dirty="0"/>
                  <a:t> </a:t>
                </a:r>
                <a:r>
                  <a:rPr lang="en-US" sz="4000" dirty="0" err="1"/>
                  <a:t>thức</a:t>
                </a:r>
                <a:r>
                  <a:rPr lang="en-US" sz="4000" dirty="0"/>
                  <a:t> </a:t>
                </a:r>
                <a:r>
                  <a:rPr lang="en-US" sz="4000" dirty="0" err="1"/>
                  <a:t>tính</a:t>
                </a:r>
                <a:r>
                  <a:rPr lang="en-US" sz="4000" dirty="0"/>
                  <a:t> </a:t>
                </a:r>
                <a:r>
                  <a:rPr lang="en-US" sz="4000" dirty="0" err="1"/>
                  <a:t>khối</a:t>
                </a:r>
                <a:r>
                  <a:rPr lang="en-US" sz="4000" dirty="0"/>
                  <a:t> </a:t>
                </a:r>
                <a:r>
                  <a:rPr lang="en-US" sz="4000" dirty="0" err="1"/>
                  <a:t>lượng</a:t>
                </a:r>
                <a:r>
                  <a:rPr lang="en-US" sz="4000" dirty="0"/>
                  <a:t> </a:t>
                </a:r>
                <a:r>
                  <a:rPr lang="en-US" sz="4000" dirty="0" err="1"/>
                  <a:t>riêng</a:t>
                </a:r>
                <a:r>
                  <a:rPr lang="en-US" sz="4000" dirty="0"/>
                  <a:t> </a:t>
                </a:r>
                <a:r>
                  <a:rPr lang="en-US" sz="4000" dirty="0" err="1"/>
                  <a:t>là</a:t>
                </a:r>
                <a:r>
                  <a:rPr lang="en-US" sz="4000" dirty="0"/>
                  <a:t>:</a:t>
                </a:r>
              </a:p>
              <a:p>
                <a:pPr marL="0" indent="0">
                  <a:buNone/>
                </a:pPr>
                <a:r>
                  <a:rPr lang="en-US" sz="4000" dirty="0"/>
                  <a:t>A. d =  </a:t>
                </a:r>
                <a14:m>
                  <m:oMath xmlns:m="http://schemas.openxmlformats.org/officeDocument/2006/math">
                    <m:f>
                      <m:fPr>
                        <m:ctrlPr>
                          <a:rPr lang="en-US" sz="4000" i="1">
                            <a:latin typeface="Cambria Math" panose="02040503050406030204" pitchFamily="18" charset="0"/>
                          </a:rPr>
                        </m:ctrlPr>
                      </m:fPr>
                      <m:num>
                        <m:r>
                          <a:rPr lang="en-US" sz="4000" i="1">
                            <a:latin typeface="Cambria Math"/>
                          </a:rPr>
                          <m:t>𝑚</m:t>
                        </m:r>
                      </m:num>
                      <m:den>
                        <m:r>
                          <a:rPr lang="en-US" sz="4000" i="1">
                            <a:latin typeface="Cambria Math"/>
                          </a:rPr>
                          <m:t>𝑉</m:t>
                        </m:r>
                      </m:den>
                    </m:f>
                  </m:oMath>
                </a14:m>
                <a:r>
                  <a:rPr lang="en-US" sz="4000" dirty="0"/>
                  <a:t>	</a:t>
                </a:r>
                <a:endParaRPr lang="en-US" sz="4000" dirty="0" smtClean="0"/>
              </a:p>
              <a:p>
                <a:pPr marL="0" indent="0">
                  <a:buNone/>
                </a:pPr>
                <a:r>
                  <a:rPr lang="en-US" sz="4000" dirty="0" smtClean="0"/>
                  <a:t>B</a:t>
                </a:r>
                <a:r>
                  <a:rPr lang="en-US" sz="4000" dirty="0"/>
                  <a:t>. </a:t>
                </a:r>
                <a14:m>
                  <m:oMath xmlns:m="http://schemas.openxmlformats.org/officeDocument/2006/math">
                    <m:r>
                      <a:rPr lang="en-US" sz="4000" i="1">
                        <a:latin typeface="Cambria Math"/>
                      </a:rPr>
                      <m:t>𝐷</m:t>
                    </m:r>
                    <m:r>
                      <a:rPr lang="en-US" sz="4000" i="1">
                        <a:latin typeface="Cambria Math"/>
                      </a:rPr>
                      <m:t>= </m:t>
                    </m:r>
                    <m:f>
                      <m:fPr>
                        <m:ctrlPr>
                          <a:rPr lang="en-US" sz="4000" i="1">
                            <a:latin typeface="Cambria Math" panose="02040503050406030204" pitchFamily="18" charset="0"/>
                          </a:rPr>
                        </m:ctrlPr>
                      </m:fPr>
                      <m:num>
                        <m:r>
                          <a:rPr lang="en-US" sz="4000" i="1">
                            <a:latin typeface="Cambria Math"/>
                          </a:rPr>
                          <m:t>𝑚</m:t>
                        </m:r>
                      </m:num>
                      <m:den>
                        <m:r>
                          <a:rPr lang="en-US" sz="4000" i="1">
                            <a:latin typeface="Cambria Math"/>
                          </a:rPr>
                          <m:t>𝑉</m:t>
                        </m:r>
                      </m:den>
                    </m:f>
                  </m:oMath>
                </a14:m>
                <a:r>
                  <a:rPr lang="en-US" sz="4000" dirty="0"/>
                  <a:t>	</a:t>
                </a:r>
                <a:endParaRPr lang="en-US" sz="4000" dirty="0" smtClean="0"/>
              </a:p>
              <a:p>
                <a:pPr marL="0" indent="0">
                  <a:buNone/>
                </a:pPr>
                <a:r>
                  <a:rPr lang="en-US" sz="4000" dirty="0" smtClean="0"/>
                  <a:t>C</a:t>
                </a:r>
                <a:r>
                  <a:rPr lang="en-US" sz="4000" dirty="0"/>
                  <a:t>. d =  </a:t>
                </a:r>
                <a14:m>
                  <m:oMath xmlns:m="http://schemas.openxmlformats.org/officeDocument/2006/math">
                    <m:f>
                      <m:fPr>
                        <m:ctrlPr>
                          <a:rPr lang="en-US" sz="4000" i="1">
                            <a:latin typeface="Cambria Math" panose="02040503050406030204" pitchFamily="18" charset="0"/>
                          </a:rPr>
                        </m:ctrlPr>
                      </m:fPr>
                      <m:num>
                        <m:r>
                          <a:rPr lang="en-US" sz="4000" i="1">
                            <a:latin typeface="Cambria Math"/>
                          </a:rPr>
                          <m:t>𝑃</m:t>
                        </m:r>
                      </m:num>
                      <m:den>
                        <m:r>
                          <a:rPr lang="en-US" sz="4000" i="1">
                            <a:latin typeface="Cambria Math"/>
                          </a:rPr>
                          <m:t>𝑉</m:t>
                        </m:r>
                      </m:den>
                    </m:f>
                  </m:oMath>
                </a14:m>
                <a:r>
                  <a:rPr lang="en-US" sz="4000" dirty="0"/>
                  <a:t>	</a:t>
                </a:r>
                <a:endParaRPr lang="en-US" sz="4000" dirty="0" smtClean="0"/>
              </a:p>
              <a:p>
                <a:pPr marL="0" indent="0">
                  <a:buNone/>
                </a:pPr>
                <a:r>
                  <a:rPr lang="en-US" sz="4000" dirty="0" smtClean="0"/>
                  <a:t>D</a:t>
                </a:r>
                <a:r>
                  <a:rPr lang="en-US" sz="4000" dirty="0"/>
                  <a:t>. D = </a:t>
                </a:r>
                <a14:m>
                  <m:oMath xmlns:m="http://schemas.openxmlformats.org/officeDocument/2006/math">
                    <m:f>
                      <m:fPr>
                        <m:ctrlPr>
                          <a:rPr lang="en-US" sz="4000" i="1">
                            <a:latin typeface="Cambria Math" panose="02040503050406030204" pitchFamily="18" charset="0"/>
                          </a:rPr>
                        </m:ctrlPr>
                      </m:fPr>
                      <m:num>
                        <m:r>
                          <a:rPr lang="en-US" sz="4000" i="1">
                            <a:latin typeface="Cambria Math"/>
                          </a:rPr>
                          <m:t>𝑃</m:t>
                        </m:r>
                      </m:num>
                      <m:den>
                        <m:r>
                          <a:rPr lang="en-US" sz="4000" i="1">
                            <a:latin typeface="Cambria Math"/>
                          </a:rPr>
                          <m:t>𝑉</m:t>
                        </m:r>
                      </m:den>
                    </m:f>
                  </m:oMath>
                </a14:m>
                <a:endParaRPr lang="en-US" sz="4000" dirty="0"/>
              </a:p>
              <a:p>
                <a:pPr marL="0" indent="0">
                  <a:buNone/>
                </a:pPr>
                <a:endParaRPr lang="en-US" sz="4000" dirty="0"/>
              </a:p>
            </p:txBody>
          </p:sp>
        </mc:Choice>
        <mc:Fallback xmlns="">
          <p:sp>
            <p:nvSpPr>
              <p:cNvPr id="4" name="Content Placeholder 2">
                <a:extLst>
                  <a:ext uri="{FF2B5EF4-FFF2-40B4-BE49-F238E27FC236}">
                    <a16:creationId xmlns:a16="http://schemas.microsoft.com/office/drawing/2014/main" id="{223B2CBD-39A8-12B2-DC30-48741F8AF1F1}"/>
                  </a:ext>
                </a:extLst>
              </p:cNvPr>
              <p:cNvSpPr>
                <a:spLocks noGrp="1" noRot="1" noChangeAspect="1" noMove="1" noResize="1" noEditPoints="1" noAdjustHandles="1" noChangeArrowheads="1" noChangeShapeType="1" noTextEdit="1"/>
              </p:cNvSpPr>
              <p:nvPr>
                <p:ph idx="1"/>
              </p:nvPr>
            </p:nvSpPr>
            <p:spPr>
              <a:xfrm>
                <a:off x="1257300" y="2738438"/>
                <a:ext cx="15773400" cy="6527007"/>
              </a:xfrm>
              <a:blipFill>
                <a:blip r:embed="rId2"/>
                <a:stretch>
                  <a:fillRect l="-1352" t="-2708"/>
                </a:stretch>
              </a:blipFill>
            </p:spPr>
            <p:txBody>
              <a:bodyPr/>
              <a:lstStyle/>
              <a:p>
                <a:r>
                  <a:rPr lang="en-US">
                    <a:noFill/>
                  </a:rPr>
                  <a:t> </a:t>
                </a:r>
              </a:p>
            </p:txBody>
          </p:sp>
        </mc:Fallback>
      </mc:AlternateContent>
      <p:sp>
        <p:nvSpPr>
          <p:cNvPr id="3" name="Oval 2"/>
          <p:cNvSpPr/>
          <p:nvPr/>
        </p:nvSpPr>
        <p:spPr>
          <a:xfrm>
            <a:off x="1219200" y="43815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212737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4E8E43B-A7A9-03DB-B116-03FC7725D6B3}"/>
              </a:ext>
            </a:extLst>
          </p:cNvPr>
          <p:cNvSpPr>
            <a:spLocks noGrp="1"/>
          </p:cNvSpPr>
          <p:nvPr>
            <p:ph idx="1"/>
          </p:nvPr>
        </p:nvSpPr>
        <p:spPr>
          <a:xfrm>
            <a:off x="1257300" y="2738438"/>
            <a:ext cx="15773400" cy="6527007"/>
          </a:xfrm>
        </p:spPr>
        <p:txBody>
          <a:bodyPr>
            <a:normAutofit/>
          </a:bodyPr>
          <a:lstStyle/>
          <a:p>
            <a:pPr marL="0" indent="0">
              <a:buNone/>
            </a:pPr>
            <a:r>
              <a:rPr lang="vi-VN" sz="4000" b="1" dirty="0">
                <a:solidFill>
                  <a:srgbClr val="0D0D0D"/>
                </a:solidFill>
                <a:effectLst/>
                <a:latin typeface="+mj-lt"/>
                <a:ea typeface="Calibri" panose="020F0502020204030204" pitchFamily="34" charset="0"/>
                <a:cs typeface="Times New Roman" panose="02020603050405020304" pitchFamily="18" charset="0"/>
              </a:rPr>
              <a:t>Câu </a:t>
            </a:r>
            <a:r>
              <a:rPr lang="en-US" sz="4000" b="1" dirty="0">
                <a:solidFill>
                  <a:srgbClr val="0D0D0D"/>
                </a:solidFill>
                <a:latin typeface="+mj-lt"/>
                <a:ea typeface="Calibri" panose="020F0502020204030204" pitchFamily="34" charset="0"/>
                <a:cs typeface="Times New Roman" panose="02020603050405020304" pitchFamily="18" charset="0"/>
              </a:rPr>
              <a:t>5</a:t>
            </a:r>
            <a:r>
              <a:rPr lang="en-US" sz="4000" b="1" dirty="0" smtClean="0">
                <a:solidFill>
                  <a:srgbClr val="0D0D0D"/>
                </a:solidFill>
                <a:effectLst/>
                <a:latin typeface="+mj-lt"/>
                <a:ea typeface="Calibri" panose="020F0502020204030204" pitchFamily="34" charset="0"/>
                <a:cs typeface="Times New Roman" panose="02020603050405020304" pitchFamily="18" charset="0"/>
              </a:rPr>
              <a:t>. </a:t>
            </a:r>
            <a:r>
              <a:rPr lang="en-US" sz="4000" dirty="0" err="1" smtClean="0">
                <a:latin typeface="+mj-lt"/>
              </a:rPr>
              <a:t>Đơn</a:t>
            </a:r>
            <a:r>
              <a:rPr lang="en-US" sz="4000" dirty="0" smtClean="0">
                <a:latin typeface="+mj-lt"/>
              </a:rPr>
              <a:t> </a:t>
            </a:r>
            <a:r>
              <a:rPr lang="en-US" sz="4000" dirty="0" err="1">
                <a:latin typeface="+mj-lt"/>
              </a:rPr>
              <a:t>vị</a:t>
            </a:r>
            <a:r>
              <a:rPr lang="en-US" sz="4000" dirty="0">
                <a:latin typeface="+mj-lt"/>
              </a:rPr>
              <a:t> </a:t>
            </a:r>
            <a:r>
              <a:rPr lang="en-US" sz="4000" dirty="0" err="1">
                <a:latin typeface="+mj-lt"/>
              </a:rPr>
              <a:t>nào</a:t>
            </a:r>
            <a:r>
              <a:rPr lang="en-US" sz="4000" dirty="0">
                <a:latin typeface="+mj-lt"/>
              </a:rPr>
              <a:t> </a:t>
            </a:r>
            <a:r>
              <a:rPr lang="en-US" sz="4000" dirty="0" err="1">
                <a:latin typeface="+mj-lt"/>
              </a:rPr>
              <a:t>sau</a:t>
            </a:r>
            <a:r>
              <a:rPr lang="en-US" sz="4000" dirty="0">
                <a:latin typeface="+mj-lt"/>
              </a:rPr>
              <a:t> </a:t>
            </a:r>
            <a:r>
              <a:rPr lang="en-US" sz="4000" dirty="0" err="1">
                <a:latin typeface="+mj-lt"/>
              </a:rPr>
              <a:t>đây</a:t>
            </a:r>
            <a:r>
              <a:rPr lang="en-US" sz="4000" dirty="0">
                <a:latin typeface="+mj-lt"/>
              </a:rPr>
              <a:t> </a:t>
            </a:r>
            <a:r>
              <a:rPr lang="en-US" sz="4000" b="1" dirty="0" err="1">
                <a:latin typeface="+mj-lt"/>
              </a:rPr>
              <a:t>không</a:t>
            </a:r>
            <a:r>
              <a:rPr lang="en-US" sz="4000" dirty="0">
                <a:latin typeface="+mj-lt"/>
              </a:rPr>
              <a:t> </a:t>
            </a:r>
            <a:r>
              <a:rPr lang="en-US" sz="4000" dirty="0" err="1">
                <a:latin typeface="+mj-lt"/>
              </a:rPr>
              <a:t>phải</a:t>
            </a:r>
            <a:r>
              <a:rPr lang="en-US" sz="4000" dirty="0">
                <a:latin typeface="+mj-lt"/>
              </a:rPr>
              <a:t> </a:t>
            </a:r>
            <a:r>
              <a:rPr lang="en-US" sz="4000" dirty="0" err="1">
                <a:latin typeface="+mj-lt"/>
              </a:rPr>
              <a:t>là</a:t>
            </a:r>
            <a:r>
              <a:rPr lang="en-US" sz="4000" dirty="0">
                <a:latin typeface="+mj-lt"/>
              </a:rPr>
              <a:t> </a:t>
            </a:r>
            <a:r>
              <a:rPr lang="en-US" sz="4000" dirty="0" err="1">
                <a:latin typeface="+mj-lt"/>
              </a:rPr>
              <a:t>của</a:t>
            </a:r>
            <a:r>
              <a:rPr lang="en-US" sz="4000" dirty="0">
                <a:latin typeface="+mj-lt"/>
              </a:rPr>
              <a:t> </a:t>
            </a:r>
            <a:r>
              <a:rPr lang="en-US" sz="4000" dirty="0" err="1">
                <a:latin typeface="+mj-lt"/>
              </a:rPr>
              <a:t>khối</a:t>
            </a:r>
            <a:r>
              <a:rPr lang="en-US" sz="4000" dirty="0">
                <a:latin typeface="+mj-lt"/>
              </a:rPr>
              <a:t> </a:t>
            </a:r>
            <a:r>
              <a:rPr lang="en-US" sz="4000" dirty="0" err="1">
                <a:latin typeface="+mj-lt"/>
              </a:rPr>
              <a:t>lượng</a:t>
            </a:r>
            <a:r>
              <a:rPr lang="en-US" sz="4000" dirty="0">
                <a:latin typeface="+mj-lt"/>
              </a:rPr>
              <a:t> </a:t>
            </a:r>
            <a:r>
              <a:rPr lang="en-US" sz="4000" dirty="0" err="1">
                <a:latin typeface="+mj-lt"/>
              </a:rPr>
              <a:t>riêng</a:t>
            </a:r>
            <a:r>
              <a:rPr lang="en-US" sz="4000" dirty="0">
                <a:latin typeface="+mj-lt"/>
              </a:rPr>
              <a:t>?</a:t>
            </a:r>
          </a:p>
          <a:p>
            <a:pPr marL="0" indent="0">
              <a:buNone/>
            </a:pPr>
            <a:r>
              <a:rPr lang="en-US" sz="4000" dirty="0">
                <a:latin typeface="+mj-lt"/>
              </a:rPr>
              <a:t>A. kg/m</a:t>
            </a:r>
            <a:r>
              <a:rPr lang="en-US" sz="4000" baseline="30000" dirty="0">
                <a:latin typeface="+mj-lt"/>
              </a:rPr>
              <a:t>3</a:t>
            </a:r>
            <a:r>
              <a:rPr lang="en-US" sz="4000" dirty="0">
                <a:latin typeface="+mj-lt"/>
              </a:rPr>
              <a:t>	</a:t>
            </a:r>
            <a:endParaRPr lang="en-US" sz="4000" dirty="0" smtClean="0">
              <a:latin typeface="+mj-lt"/>
            </a:endParaRPr>
          </a:p>
          <a:p>
            <a:pPr marL="0" indent="0">
              <a:buNone/>
            </a:pPr>
            <a:r>
              <a:rPr lang="en-US" sz="4000" dirty="0" smtClean="0">
                <a:latin typeface="+mj-lt"/>
              </a:rPr>
              <a:t>B</a:t>
            </a:r>
            <a:r>
              <a:rPr lang="en-US" sz="4000" dirty="0">
                <a:latin typeface="+mj-lt"/>
              </a:rPr>
              <a:t>. g/mL		</a:t>
            </a:r>
            <a:endParaRPr lang="en-US" sz="4000" dirty="0" smtClean="0">
              <a:latin typeface="+mj-lt"/>
            </a:endParaRPr>
          </a:p>
          <a:p>
            <a:pPr marL="0" indent="0">
              <a:buNone/>
            </a:pPr>
            <a:r>
              <a:rPr lang="en-US" sz="4000" dirty="0" smtClean="0">
                <a:latin typeface="+mj-lt"/>
              </a:rPr>
              <a:t>C</a:t>
            </a:r>
            <a:r>
              <a:rPr lang="en-US" sz="4000" dirty="0">
                <a:latin typeface="+mj-lt"/>
              </a:rPr>
              <a:t>. N/m</a:t>
            </a:r>
            <a:r>
              <a:rPr lang="en-US" sz="4000" baseline="30000" dirty="0">
                <a:latin typeface="+mj-lt"/>
              </a:rPr>
              <a:t>3</a:t>
            </a:r>
            <a:r>
              <a:rPr lang="en-US" sz="4000" dirty="0">
                <a:latin typeface="+mj-lt"/>
              </a:rPr>
              <a:t>		</a:t>
            </a:r>
            <a:endParaRPr lang="en-US" sz="4000" dirty="0" smtClean="0">
              <a:latin typeface="+mj-lt"/>
            </a:endParaRPr>
          </a:p>
          <a:p>
            <a:pPr marL="0" indent="0">
              <a:buNone/>
            </a:pPr>
            <a:r>
              <a:rPr lang="en-US" sz="4000" dirty="0" smtClean="0">
                <a:latin typeface="+mj-lt"/>
              </a:rPr>
              <a:t>D</a:t>
            </a:r>
            <a:r>
              <a:rPr lang="en-US" sz="4000" dirty="0">
                <a:latin typeface="+mj-lt"/>
              </a:rPr>
              <a:t>. g/cm</a:t>
            </a:r>
            <a:r>
              <a:rPr lang="en-US" sz="4000" baseline="30000" dirty="0">
                <a:latin typeface="+mj-lt"/>
              </a:rPr>
              <a:t>3</a:t>
            </a:r>
            <a:endParaRPr lang="en-US" sz="4000" dirty="0">
              <a:latin typeface="+mj-lt"/>
            </a:endParaRPr>
          </a:p>
          <a:p>
            <a:pPr marL="0" indent="0">
              <a:buNone/>
            </a:pPr>
            <a:endParaRPr lang="en-US" sz="4000" dirty="0">
              <a:latin typeface="+mj-lt"/>
            </a:endParaRPr>
          </a:p>
        </p:txBody>
      </p:sp>
      <p:sp>
        <p:nvSpPr>
          <p:cNvPr id="3" name="Oval 2"/>
          <p:cNvSpPr/>
          <p:nvPr/>
        </p:nvSpPr>
        <p:spPr>
          <a:xfrm>
            <a:off x="1219200" y="49911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1234204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2BCF147-ECEE-9A1F-6857-0C1DEB517814}"/>
              </a:ext>
            </a:extLst>
          </p:cNvPr>
          <p:cNvSpPr>
            <a:spLocks noGrp="1"/>
          </p:cNvSpPr>
          <p:nvPr>
            <p:ph idx="1"/>
          </p:nvPr>
        </p:nvSpPr>
        <p:spPr>
          <a:xfrm>
            <a:off x="1257300" y="2738438"/>
            <a:ext cx="15773400" cy="6527007"/>
          </a:xfrm>
        </p:spPr>
        <p:txBody>
          <a:bodyPr>
            <a:normAutofit/>
          </a:bodyPr>
          <a:lstStyle/>
          <a:p>
            <a:pPr marL="0" indent="0">
              <a:buNone/>
            </a:pPr>
            <a:r>
              <a:rPr lang="vi-VN" sz="4000" b="1" dirty="0">
                <a:solidFill>
                  <a:srgbClr val="0D0D0D"/>
                </a:solidFill>
                <a:effectLst/>
                <a:latin typeface="+mj-lt"/>
                <a:ea typeface="Calibri" panose="020F0502020204030204" pitchFamily="34" charset="0"/>
                <a:cs typeface="Times New Roman" panose="02020603050405020304" pitchFamily="18" charset="0"/>
              </a:rPr>
              <a:t>Câu </a:t>
            </a:r>
            <a:r>
              <a:rPr lang="vi-VN" sz="4000" b="1" dirty="0">
                <a:solidFill>
                  <a:srgbClr val="0D0D0D"/>
                </a:solidFill>
                <a:latin typeface="+mj-lt"/>
                <a:ea typeface="Calibri" panose="020F0502020204030204" pitchFamily="34" charset="0"/>
                <a:cs typeface="Times New Roman" panose="02020603050405020304" pitchFamily="18" charset="0"/>
              </a:rPr>
              <a:t>6</a:t>
            </a:r>
            <a:r>
              <a:rPr lang="vi-VN" sz="4000" b="1" dirty="0" smtClean="0">
                <a:solidFill>
                  <a:srgbClr val="0D0D0D"/>
                </a:solidFill>
                <a:effectLst/>
                <a:latin typeface="+mj-lt"/>
                <a:ea typeface="Calibri" panose="020F0502020204030204" pitchFamily="34" charset="0"/>
                <a:cs typeface="Times New Roman" panose="02020603050405020304" pitchFamily="18" charset="0"/>
              </a:rPr>
              <a:t>.</a:t>
            </a:r>
            <a:r>
              <a:rPr lang="vi-VN" sz="4000" dirty="0" smtClean="0">
                <a:solidFill>
                  <a:srgbClr val="0D0D0D"/>
                </a:solidFill>
                <a:effectLst/>
                <a:latin typeface="+mj-lt"/>
                <a:ea typeface="Calibri" panose="020F0502020204030204" pitchFamily="34" charset="0"/>
                <a:cs typeface="Times New Roman" panose="02020603050405020304" pitchFamily="18" charset="0"/>
              </a:rPr>
              <a:t> </a:t>
            </a:r>
            <a:r>
              <a:rPr lang="en-US" sz="4000" dirty="0" err="1">
                <a:latin typeface="+mj-lt"/>
              </a:rPr>
              <a:t>Khối</a:t>
            </a:r>
            <a:r>
              <a:rPr lang="en-US" sz="4000" dirty="0">
                <a:latin typeface="+mj-lt"/>
              </a:rPr>
              <a:t> </a:t>
            </a:r>
            <a:r>
              <a:rPr lang="en-US" sz="4000" dirty="0" err="1">
                <a:latin typeface="+mj-lt"/>
              </a:rPr>
              <a:t>lượng</a:t>
            </a:r>
            <a:r>
              <a:rPr lang="en-US" sz="4000" dirty="0">
                <a:latin typeface="+mj-lt"/>
              </a:rPr>
              <a:t> </a:t>
            </a:r>
            <a:r>
              <a:rPr lang="en-US" sz="4000" dirty="0" err="1">
                <a:latin typeface="+mj-lt"/>
              </a:rPr>
              <a:t>riêng</a:t>
            </a:r>
            <a:r>
              <a:rPr lang="en-US" sz="4000" dirty="0">
                <a:latin typeface="+mj-lt"/>
              </a:rPr>
              <a:t> </a:t>
            </a:r>
            <a:r>
              <a:rPr lang="en-US" sz="4000" dirty="0" err="1">
                <a:latin typeface="+mj-lt"/>
              </a:rPr>
              <a:t>của</a:t>
            </a:r>
            <a:r>
              <a:rPr lang="en-US" sz="4000" dirty="0">
                <a:latin typeface="+mj-lt"/>
              </a:rPr>
              <a:t> </a:t>
            </a:r>
            <a:r>
              <a:rPr lang="en-US" sz="4000" dirty="0" err="1">
                <a:latin typeface="+mj-lt"/>
              </a:rPr>
              <a:t>sắt</a:t>
            </a:r>
            <a:r>
              <a:rPr lang="en-US" sz="4000" dirty="0">
                <a:latin typeface="+mj-lt"/>
              </a:rPr>
              <a:t> </a:t>
            </a:r>
            <a:r>
              <a:rPr lang="en-US" sz="4000" dirty="0" err="1">
                <a:latin typeface="+mj-lt"/>
              </a:rPr>
              <a:t>là</a:t>
            </a:r>
            <a:r>
              <a:rPr lang="en-US" sz="4000" dirty="0">
                <a:latin typeface="+mj-lt"/>
              </a:rPr>
              <a:t> 7800kg/m³. </a:t>
            </a:r>
            <a:r>
              <a:rPr lang="en-US" sz="4000" dirty="0" err="1">
                <a:latin typeface="+mj-lt"/>
              </a:rPr>
              <a:t>Vậy</a:t>
            </a:r>
            <a:r>
              <a:rPr lang="en-US" sz="4000" dirty="0">
                <a:latin typeface="+mj-lt"/>
              </a:rPr>
              <a:t>, 1kg </a:t>
            </a:r>
            <a:r>
              <a:rPr lang="en-US" sz="4000" dirty="0" err="1">
                <a:latin typeface="+mj-lt"/>
              </a:rPr>
              <a:t>sắt</a:t>
            </a:r>
            <a:r>
              <a:rPr lang="en-US" sz="4000" dirty="0">
                <a:latin typeface="+mj-lt"/>
              </a:rPr>
              <a:t> </a:t>
            </a:r>
            <a:r>
              <a:rPr lang="en-US" sz="4000" dirty="0" err="1">
                <a:latin typeface="+mj-lt"/>
              </a:rPr>
              <a:t>sẽ</a:t>
            </a:r>
            <a:r>
              <a:rPr lang="en-US" sz="4000" dirty="0">
                <a:latin typeface="+mj-lt"/>
              </a:rPr>
              <a:t> </a:t>
            </a:r>
            <a:r>
              <a:rPr lang="en-US" sz="4000" dirty="0" err="1">
                <a:latin typeface="+mj-lt"/>
              </a:rPr>
              <a:t>có</a:t>
            </a:r>
            <a:r>
              <a:rPr lang="en-US" sz="4000" dirty="0">
                <a:latin typeface="+mj-lt"/>
              </a:rPr>
              <a:t> </a:t>
            </a:r>
            <a:r>
              <a:rPr lang="en-US" sz="4000" dirty="0" err="1">
                <a:latin typeface="+mj-lt"/>
              </a:rPr>
              <a:t>thể</a:t>
            </a:r>
            <a:r>
              <a:rPr lang="en-US" sz="4000" dirty="0">
                <a:latin typeface="+mj-lt"/>
              </a:rPr>
              <a:t> </a:t>
            </a:r>
            <a:r>
              <a:rPr lang="en-US" sz="4000" dirty="0" err="1">
                <a:latin typeface="+mj-lt"/>
              </a:rPr>
              <a:t>tích</a:t>
            </a:r>
            <a:r>
              <a:rPr lang="en-US" sz="4000" dirty="0">
                <a:latin typeface="+mj-lt"/>
              </a:rPr>
              <a:t> </a:t>
            </a:r>
            <a:r>
              <a:rPr lang="en-US" sz="4000" dirty="0" err="1">
                <a:latin typeface="+mj-lt"/>
              </a:rPr>
              <a:t>vào</a:t>
            </a:r>
            <a:r>
              <a:rPr lang="en-US" sz="4000" dirty="0">
                <a:latin typeface="+mj-lt"/>
              </a:rPr>
              <a:t> </a:t>
            </a:r>
            <a:r>
              <a:rPr lang="en-US" sz="4000" dirty="0" err="1">
                <a:latin typeface="+mj-lt"/>
              </a:rPr>
              <a:t>khoảng</a:t>
            </a:r>
            <a:endParaRPr lang="en-US" sz="4000" dirty="0">
              <a:latin typeface="+mj-lt"/>
            </a:endParaRPr>
          </a:p>
          <a:p>
            <a:pPr marL="0" indent="0">
              <a:buNone/>
            </a:pPr>
            <a:r>
              <a:rPr lang="en-US" sz="4000" dirty="0">
                <a:latin typeface="+mj-lt"/>
              </a:rPr>
              <a:t>A. 12,8cm</a:t>
            </a:r>
            <a:r>
              <a:rPr lang="en-US" sz="4000" baseline="30000" dirty="0">
                <a:latin typeface="+mj-lt"/>
              </a:rPr>
              <a:t>3 </a:t>
            </a:r>
            <a:r>
              <a:rPr lang="en-US" sz="4000" dirty="0">
                <a:latin typeface="+mj-lt"/>
              </a:rPr>
              <a:t>		</a:t>
            </a:r>
            <a:endParaRPr lang="en-US" sz="4000" dirty="0" smtClean="0">
              <a:latin typeface="+mj-lt"/>
            </a:endParaRPr>
          </a:p>
          <a:p>
            <a:pPr marL="0" indent="0">
              <a:buNone/>
            </a:pPr>
            <a:r>
              <a:rPr lang="en-US" sz="4000" dirty="0" smtClean="0">
                <a:latin typeface="+mj-lt"/>
              </a:rPr>
              <a:t>B</a:t>
            </a:r>
            <a:r>
              <a:rPr lang="en-US" sz="4000" dirty="0">
                <a:latin typeface="+mj-lt"/>
              </a:rPr>
              <a:t>. 128cm</a:t>
            </a:r>
            <a:r>
              <a:rPr lang="en-US" sz="4000" baseline="30000" dirty="0">
                <a:latin typeface="+mj-lt"/>
              </a:rPr>
              <a:t>3</a:t>
            </a:r>
            <a:r>
              <a:rPr lang="en-US" sz="4000" dirty="0">
                <a:latin typeface="+mj-lt"/>
              </a:rPr>
              <a:t>.		</a:t>
            </a:r>
            <a:endParaRPr lang="en-US" sz="4000" dirty="0" smtClean="0">
              <a:latin typeface="+mj-lt"/>
            </a:endParaRPr>
          </a:p>
          <a:p>
            <a:pPr marL="0" indent="0">
              <a:buNone/>
            </a:pPr>
            <a:r>
              <a:rPr lang="en-US" sz="4000" dirty="0" smtClean="0">
                <a:latin typeface="+mj-lt"/>
              </a:rPr>
              <a:t>C</a:t>
            </a:r>
            <a:r>
              <a:rPr lang="en-US" sz="4000" dirty="0">
                <a:latin typeface="+mj-lt"/>
              </a:rPr>
              <a:t>. 1.280cm</a:t>
            </a:r>
            <a:r>
              <a:rPr lang="en-US" sz="4000" baseline="30000" dirty="0">
                <a:latin typeface="+mj-lt"/>
              </a:rPr>
              <a:t>3</a:t>
            </a:r>
            <a:r>
              <a:rPr lang="en-US" sz="4000" dirty="0">
                <a:latin typeface="+mj-lt"/>
              </a:rPr>
              <a:t>.		</a:t>
            </a:r>
            <a:endParaRPr lang="en-US" sz="4000" dirty="0" smtClean="0">
              <a:latin typeface="+mj-lt"/>
            </a:endParaRPr>
          </a:p>
          <a:p>
            <a:pPr marL="0" indent="0">
              <a:buNone/>
            </a:pPr>
            <a:r>
              <a:rPr lang="en-US" sz="4000" dirty="0" smtClean="0">
                <a:latin typeface="+mj-lt"/>
              </a:rPr>
              <a:t>D</a:t>
            </a:r>
            <a:r>
              <a:rPr lang="en-US" sz="4000" dirty="0">
                <a:latin typeface="+mj-lt"/>
              </a:rPr>
              <a:t>. 12.800cm</a:t>
            </a:r>
            <a:r>
              <a:rPr lang="en-US" sz="4000" baseline="30000" dirty="0">
                <a:latin typeface="+mj-lt"/>
              </a:rPr>
              <a:t>3</a:t>
            </a:r>
            <a:r>
              <a:rPr lang="en-US" sz="4000" dirty="0">
                <a:latin typeface="+mj-lt"/>
              </a:rPr>
              <a:t>.</a:t>
            </a:r>
          </a:p>
        </p:txBody>
      </p:sp>
      <p:sp>
        <p:nvSpPr>
          <p:cNvPr id="5" name="Oval 4"/>
          <p:cNvSpPr/>
          <p:nvPr/>
        </p:nvSpPr>
        <p:spPr>
          <a:xfrm>
            <a:off x="1206500" y="47244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latin typeface="+mj-lt"/>
            </a:endParaRPr>
          </a:p>
        </p:txBody>
      </p:sp>
      <mc:AlternateContent xmlns:mc="http://schemas.openxmlformats.org/markup-compatibility/2006" xmlns:a14="http://schemas.microsoft.com/office/drawing/2010/main">
        <mc:Choice Requires="a14">
          <p:sp>
            <p:nvSpPr>
              <p:cNvPr id="6" name="TextBox 5"/>
              <p:cNvSpPr txBox="1"/>
              <p:nvPr/>
            </p:nvSpPr>
            <p:spPr>
              <a:xfrm>
                <a:off x="838200" y="7581900"/>
                <a:ext cx="15621000" cy="791114"/>
              </a:xfrm>
              <a:prstGeom prst="rect">
                <a:avLst/>
              </a:prstGeom>
              <a:noFill/>
            </p:spPr>
            <p:txBody>
              <a:bodyPr wrap="square" rtlCol="0">
                <a:spAutoFit/>
              </a:bodyPr>
              <a:lstStyle/>
              <a:p>
                <a:r>
                  <a:rPr lang="en-US" sz="3200" dirty="0" smtClean="0">
                    <a:solidFill>
                      <a:srgbClr val="C00000"/>
                    </a:solidFill>
                  </a:rPr>
                  <a:t>Hướng </a:t>
                </a:r>
                <a:r>
                  <a:rPr lang="en-US" sz="3200" dirty="0" err="1" smtClean="0">
                    <a:solidFill>
                      <a:srgbClr val="C00000"/>
                    </a:solidFill>
                  </a:rPr>
                  <a:t>dẫn</a:t>
                </a:r>
                <a:r>
                  <a:rPr lang="en-US" sz="3200" dirty="0" smtClean="0">
                    <a:solidFill>
                      <a:srgbClr val="C00000"/>
                    </a:solidFill>
                  </a:rPr>
                  <a:t>: </a:t>
                </a:r>
                <a:r>
                  <a:rPr lang="en-US" sz="3200" dirty="0" err="1" smtClean="0">
                    <a:solidFill>
                      <a:srgbClr val="C00000"/>
                    </a:solidFill>
                  </a:rPr>
                  <a:t>Rút</a:t>
                </a:r>
                <a:r>
                  <a:rPr lang="en-US" sz="3200" dirty="0" smtClean="0">
                    <a:solidFill>
                      <a:srgbClr val="C00000"/>
                    </a:solidFill>
                  </a:rPr>
                  <a:t> </a:t>
                </a:r>
                <a:r>
                  <a:rPr lang="en-US" sz="3200" dirty="0" err="1" smtClean="0">
                    <a:solidFill>
                      <a:srgbClr val="C00000"/>
                    </a:solidFill>
                  </a:rPr>
                  <a:t>công</a:t>
                </a:r>
                <a:r>
                  <a:rPr lang="en-US" sz="3200" dirty="0" smtClean="0">
                    <a:solidFill>
                      <a:srgbClr val="C00000"/>
                    </a:solidFill>
                  </a:rPr>
                  <a:t> </a:t>
                </a:r>
                <a:r>
                  <a:rPr lang="en-US" sz="3200" dirty="0" err="1" smtClean="0">
                    <a:solidFill>
                      <a:srgbClr val="C00000"/>
                    </a:solidFill>
                  </a:rPr>
                  <a:t>thức</a:t>
                </a:r>
                <a:r>
                  <a:rPr lang="en-US" sz="3200" dirty="0" smtClean="0">
                    <a:solidFill>
                      <a:srgbClr val="C00000"/>
                    </a:solidFill>
                  </a:rPr>
                  <a:t> </a:t>
                </a:r>
                <a:r>
                  <a:rPr lang="en-US" sz="3200" dirty="0" err="1" smtClean="0">
                    <a:solidFill>
                      <a:srgbClr val="C00000"/>
                    </a:solidFill>
                  </a:rPr>
                  <a:t>thành</a:t>
                </a:r>
                <a:r>
                  <a:rPr lang="en-US" sz="3200" dirty="0" smtClean="0">
                    <a:solidFill>
                      <a:srgbClr val="C00000"/>
                    </a:solidFill>
                  </a:rPr>
                  <a:t> V = </a:t>
                </a:r>
                <a14:m>
                  <m:oMath xmlns:m="http://schemas.openxmlformats.org/officeDocument/2006/math">
                    <m:f>
                      <m:fPr>
                        <m:ctrlPr>
                          <a:rPr lang="en-US" sz="3200" i="1" smtClean="0">
                            <a:solidFill>
                              <a:srgbClr val="C00000"/>
                            </a:solidFill>
                            <a:latin typeface="Cambria Math" panose="02040503050406030204" pitchFamily="18" charset="0"/>
                          </a:rPr>
                        </m:ctrlPr>
                      </m:fPr>
                      <m:num>
                        <m:r>
                          <a:rPr lang="en-US" sz="3200" b="0" i="1" smtClean="0">
                            <a:solidFill>
                              <a:srgbClr val="C00000"/>
                            </a:solidFill>
                            <a:latin typeface="Cambria Math"/>
                          </a:rPr>
                          <m:t>𝑚</m:t>
                        </m:r>
                      </m:num>
                      <m:den>
                        <m:r>
                          <a:rPr lang="en-US" sz="3200" b="0" i="1" smtClean="0">
                            <a:solidFill>
                              <a:srgbClr val="C00000"/>
                            </a:solidFill>
                            <a:latin typeface="Cambria Math"/>
                          </a:rPr>
                          <m:t>𝐷</m:t>
                        </m:r>
                      </m:den>
                    </m:f>
                  </m:oMath>
                </a14:m>
                <a:r>
                  <a:rPr lang="en-US" sz="3200" dirty="0" smtClean="0">
                    <a:solidFill>
                      <a:srgbClr val="C00000"/>
                    </a:solidFill>
                  </a:rPr>
                  <a:t> = </a:t>
                </a:r>
                <a14:m>
                  <m:oMath xmlns:m="http://schemas.openxmlformats.org/officeDocument/2006/math">
                    <m:f>
                      <m:fPr>
                        <m:ctrlPr>
                          <a:rPr lang="en-US" sz="3200" i="1" smtClean="0">
                            <a:solidFill>
                              <a:srgbClr val="C00000"/>
                            </a:solidFill>
                            <a:latin typeface="Cambria Math" panose="02040503050406030204" pitchFamily="18" charset="0"/>
                          </a:rPr>
                        </m:ctrlPr>
                      </m:fPr>
                      <m:num>
                        <m:r>
                          <a:rPr lang="en-US" sz="3200" b="0" i="1" smtClean="0">
                            <a:solidFill>
                              <a:srgbClr val="C00000"/>
                            </a:solidFill>
                            <a:latin typeface="Cambria Math"/>
                          </a:rPr>
                          <m:t>1</m:t>
                        </m:r>
                      </m:num>
                      <m:den>
                        <m:r>
                          <a:rPr lang="en-US" sz="3200" b="0" i="1" smtClean="0">
                            <a:solidFill>
                              <a:srgbClr val="C00000"/>
                            </a:solidFill>
                            <a:latin typeface="Cambria Math"/>
                          </a:rPr>
                          <m:t>7800</m:t>
                        </m:r>
                      </m:den>
                    </m:f>
                    <m:r>
                      <a:rPr lang="en-US" sz="3200" b="0" i="1" smtClean="0">
                        <a:solidFill>
                          <a:srgbClr val="C00000"/>
                        </a:solidFill>
                        <a:latin typeface="Cambria Math"/>
                      </a:rPr>
                      <m:t>=  0,000128 </m:t>
                    </m:r>
                    <m:sSup>
                      <m:sSupPr>
                        <m:ctrlPr>
                          <a:rPr lang="en-US" sz="3200" b="0" i="1" smtClean="0">
                            <a:solidFill>
                              <a:srgbClr val="C00000"/>
                            </a:solidFill>
                            <a:latin typeface="Cambria Math" panose="02040503050406030204" pitchFamily="18" charset="0"/>
                          </a:rPr>
                        </m:ctrlPr>
                      </m:sSupPr>
                      <m:e>
                        <m:r>
                          <a:rPr lang="en-US" sz="3200" b="0" i="1" smtClean="0">
                            <a:solidFill>
                              <a:srgbClr val="C00000"/>
                            </a:solidFill>
                            <a:latin typeface="Cambria Math"/>
                          </a:rPr>
                          <m:t>𝑚</m:t>
                        </m:r>
                      </m:e>
                      <m:sup>
                        <m:r>
                          <a:rPr lang="en-US" sz="3200" b="0" i="1" smtClean="0">
                            <a:solidFill>
                              <a:srgbClr val="C00000"/>
                            </a:solidFill>
                            <a:latin typeface="Cambria Math"/>
                          </a:rPr>
                          <m:t>3</m:t>
                        </m:r>
                      </m:sup>
                    </m:sSup>
                  </m:oMath>
                </a14:m>
                <a:r>
                  <a:rPr lang="en-US" sz="3200" dirty="0" smtClean="0">
                    <a:solidFill>
                      <a:srgbClr val="C00000"/>
                    </a:solidFill>
                  </a:rPr>
                  <a:t>= 128</a:t>
                </a:r>
                <a14:m>
                  <m:oMath xmlns:m="http://schemas.openxmlformats.org/officeDocument/2006/math">
                    <m:sSup>
                      <m:sSupPr>
                        <m:ctrlPr>
                          <a:rPr lang="en-US" sz="3200" i="1" dirty="0" smtClean="0">
                            <a:solidFill>
                              <a:srgbClr val="C00000"/>
                            </a:solidFill>
                            <a:latin typeface="Cambria Math" panose="02040503050406030204" pitchFamily="18" charset="0"/>
                          </a:rPr>
                        </m:ctrlPr>
                      </m:sSupPr>
                      <m:e>
                        <m:r>
                          <a:rPr lang="en-US" sz="3200" b="0" i="1" dirty="0" smtClean="0">
                            <a:solidFill>
                              <a:srgbClr val="C00000"/>
                            </a:solidFill>
                            <a:latin typeface="Cambria Math"/>
                          </a:rPr>
                          <m:t>𝑐𝑚</m:t>
                        </m:r>
                      </m:e>
                      <m:sup>
                        <m:r>
                          <a:rPr lang="en-US" sz="3200" b="0" i="1" dirty="0" smtClean="0">
                            <a:solidFill>
                              <a:srgbClr val="C00000"/>
                            </a:solidFill>
                            <a:latin typeface="Cambria Math"/>
                          </a:rPr>
                          <m:t>3</m:t>
                        </m:r>
                      </m:sup>
                    </m:sSup>
                  </m:oMath>
                </a14:m>
                <a:endParaRPr lang="en-US" sz="3200" dirty="0">
                  <a:solidFill>
                    <a:srgbClr val="C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38200" y="7581900"/>
                <a:ext cx="15621000" cy="791114"/>
              </a:xfrm>
              <a:prstGeom prst="rect">
                <a:avLst/>
              </a:prstGeom>
              <a:blipFill rotWithShape="1">
                <a:blip r:embed="rId2"/>
                <a:stretch>
                  <a:fillRect l="-1015" b="-11538"/>
                </a:stretch>
              </a:blipFill>
            </p:spPr>
            <p:txBody>
              <a:bodyPr/>
              <a:lstStyle/>
              <a:p>
                <a:r>
                  <a:rPr lang="en-US">
                    <a:noFill/>
                  </a:rPr>
                  <a:t> </a:t>
                </a:r>
              </a:p>
            </p:txBody>
          </p:sp>
        </mc:Fallback>
      </mc:AlternateContent>
    </p:spTree>
    <p:extLst>
      <p:ext uri="{BB962C8B-B14F-4D97-AF65-F5344CB8AC3E}">
        <p14:creationId xmlns:p14="http://schemas.microsoft.com/office/powerpoint/2010/main" val="2999638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800100"/>
            <a:ext cx="15773400" cy="1988345"/>
          </a:xfrm>
        </p:spPr>
        <p:txBody>
          <a:bodyPr/>
          <a:lstStyle/>
          <a:p>
            <a:pPr lvl="0" defTabSz="914400">
              <a:lnSpc>
                <a:spcPct val="100000"/>
              </a:lnSpc>
              <a:spcBef>
                <a:spcPts val="0"/>
              </a:spcBef>
            </a:pPr>
            <a:r>
              <a:rPr lang="vi-VN" sz="4800" b="1" dirty="0" smtClean="0">
                <a:solidFill>
                  <a:srgbClr val="0070C0"/>
                </a:solidFill>
                <a:latin typeface="Times New Roman" pitchFamily="18" charset="0"/>
                <a:ea typeface="+mn-ea"/>
                <a:cs typeface="Times New Roman" pitchFamily="18" charset="0"/>
              </a:rPr>
              <a:t>IV/</a:t>
            </a:r>
            <a:r>
              <a:rPr lang="en-US" sz="4800" b="1" dirty="0" smtClean="0">
                <a:solidFill>
                  <a:srgbClr val="0070C0"/>
                </a:solidFill>
                <a:latin typeface="Times New Roman" pitchFamily="18" charset="0"/>
                <a:ea typeface="+mn-ea"/>
                <a:cs typeface="Times New Roman" pitchFamily="18" charset="0"/>
              </a:rPr>
              <a:t>VẬN </a:t>
            </a:r>
            <a:r>
              <a:rPr lang="en-US" sz="4800" b="1" dirty="0">
                <a:solidFill>
                  <a:srgbClr val="0070C0"/>
                </a:solidFill>
                <a:latin typeface="Times New Roman" pitchFamily="18" charset="0"/>
                <a:ea typeface="+mn-ea"/>
                <a:cs typeface="Times New Roman" pitchFamily="18" charset="0"/>
              </a:rPr>
              <a:t>DỤNG</a:t>
            </a:r>
            <a:br>
              <a:rPr lang="en-US" sz="4800" b="1" dirty="0">
                <a:solidFill>
                  <a:srgbClr val="0070C0"/>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1524000" y="2019301"/>
            <a:ext cx="15773400" cy="2286000"/>
          </a:xfrm>
        </p:spPr>
        <p:txBody>
          <a:bodyPr>
            <a:normAutofit/>
          </a:bodyPr>
          <a:lstStyle/>
          <a:p>
            <a:pPr marL="0" marR="0">
              <a:lnSpc>
                <a:spcPct val="115000"/>
              </a:lnSpc>
              <a:spcBef>
                <a:spcPts val="0"/>
              </a:spcBef>
              <a:spcAft>
                <a:spcPts val="0"/>
              </a:spcAft>
            </a:pPr>
            <a:r>
              <a:rPr lang="vi-VN" sz="44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đ</a:t>
            </a:r>
            <a:r>
              <a:rPr lang="en-US" sz="44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ề </a:t>
            </a:r>
            <a:r>
              <a:rPr lang="en-US" sz="4400"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44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44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44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44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4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44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44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4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 bất kì gần giống hình hộp chữ nhật.</a:t>
            </a:r>
            <a:r>
              <a:rPr lang="vi-VN" sz="4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4400" b="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Rectangle 3"/>
          <p:cNvSpPr/>
          <p:nvPr/>
        </p:nvSpPr>
        <p:spPr>
          <a:xfrm>
            <a:off x="1828800" y="4099860"/>
            <a:ext cx="12173525" cy="821700"/>
          </a:xfrm>
          <a:prstGeom prst="rect">
            <a:avLst/>
          </a:prstGeom>
        </p:spPr>
        <p:txBody>
          <a:bodyPr wrap="none">
            <a:spAutoFit/>
          </a:bodyPr>
          <a:lstStyle/>
          <a:p>
            <a:pPr>
              <a:lnSpc>
                <a:spcPct val="115000"/>
              </a:lnSpc>
            </a:pPr>
            <a:r>
              <a:rPr lang="vi-VN" sz="4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 định khối lượng riêng của vật bất kì đó ở nhà</a:t>
            </a:r>
            <a:endParaRPr lang="en-US" sz="44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3301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0"/>
            <a:ext cx="13716000" cy="2308324"/>
          </a:xfrm>
          <a:prstGeom prst="rect">
            <a:avLst/>
          </a:prstGeom>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Bài </a:t>
            </a:r>
            <a:r>
              <a:rPr kumimoji="0" lang="vi-VN" sz="4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tập</a:t>
            </a:r>
            <a:r>
              <a:rPr kumimoji="0" lang="en-US" sz="4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4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tương</a:t>
            </a:r>
            <a:r>
              <a:rPr kumimoji="0" lang="vi-VN" sz="4800" b="1"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tự: </a:t>
            </a:r>
            <a:r>
              <a:rPr kumimoji="0" lang="en-US" sz="4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1 </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kg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kem</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giặt</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VISO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thể</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tích</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900 cm</a:t>
            </a:r>
            <a:r>
              <a:rPr kumimoji="0" lang="en-US" sz="48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3</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Tính</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khối</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lượng</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riêng</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kem</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giặt</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VISO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so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sánh</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khối</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lượng</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riêng</a:t>
            </a:r>
            <a:r>
              <a:rPr kumimoji="0" lang="en-US" sz="4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nước</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vi-VN"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ectangle 4"/>
          <p:cNvSpPr/>
          <p:nvPr/>
        </p:nvSpPr>
        <p:spPr>
          <a:xfrm>
            <a:off x="7658101" y="2400301"/>
            <a:ext cx="2186817" cy="830997"/>
          </a:xfrm>
          <a:prstGeom prst="rect">
            <a:avLst/>
          </a:prstGeom>
        </p:spPr>
        <p:txBody>
          <a:bodyPr wrap="non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Bài giải</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2628900" y="3200401"/>
            <a:ext cx="7225376" cy="830997"/>
          </a:xfrm>
          <a:prstGeom prst="rect">
            <a:avLst/>
          </a:prstGeom>
        </p:spPr>
        <p:txBody>
          <a:bodyPr wrap="non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Ta </a:t>
            </a:r>
            <a:r>
              <a:rPr kumimoji="0" lang="en-US" sz="4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900 cm</a:t>
            </a:r>
            <a:r>
              <a:rPr kumimoji="0" lang="en-US" sz="48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3</a:t>
            </a:r>
            <a:r>
              <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0,0009 m</a:t>
            </a:r>
            <a:r>
              <a:rPr kumimoji="0" lang="en-US" sz="48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3</a:t>
            </a:r>
            <a:r>
              <a:rPr kumimoji="0" lang="vi-VN"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4817" name="Rectangle 1"/>
          <p:cNvSpPr>
            <a:spLocks noChangeArrowheads="1"/>
          </p:cNvSpPr>
          <p:nvPr/>
        </p:nvSpPr>
        <p:spPr bwMode="auto">
          <a:xfrm>
            <a:off x="2628900" y="4000500"/>
            <a:ext cx="10000943" cy="877163"/>
          </a:xfrm>
          <a:prstGeom prst="rect">
            <a:avLst/>
          </a:prstGeom>
          <a:noFill/>
          <a:ln w="9525">
            <a:noFill/>
            <a:miter lim="800000"/>
            <a:headEnd/>
            <a:tailEnd/>
          </a:ln>
          <a:effectLst/>
        </p:spPr>
        <p:txBody>
          <a:bodyPr vert="horz" wrap="none" lIns="137160" tIns="68580" rIns="137160" bIns="68580" numCol="1" anchor="ctr" anchorCtr="0" compatLnSpc="1">
            <a:prstTxWarp prst="textNoShape">
              <a:avLst/>
            </a:prstTxWarp>
            <a:spAutoFit/>
          </a:body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err="1" smtClean="0">
                <a:ln>
                  <a:noFill/>
                </a:ln>
                <a:solidFill>
                  <a:srgbClr val="000000"/>
                </a:solidFill>
                <a:effectLst/>
                <a:uLnTx/>
                <a:uFillTx/>
                <a:latin typeface="Times New Roman" pitchFamily="18" charset="0"/>
                <a:ea typeface="Times New Roman" pitchFamily="18" charset="0"/>
                <a:cs typeface="Times New Roman" pitchFamily="18" charset="0"/>
              </a:rPr>
              <a:t>Khối</a:t>
            </a:r>
            <a:r>
              <a:rPr kumimoji="0" lang="en-US" sz="4800" b="0" i="0"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4800" b="0"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lượng</a:t>
            </a:r>
            <a:r>
              <a:rPr kumimoji="0" lang="en-US" sz="48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4800" b="0"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riêng</a:t>
            </a:r>
            <a:r>
              <a:rPr kumimoji="0" lang="en-US" sz="48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4800" b="0"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của</a:t>
            </a:r>
            <a:r>
              <a:rPr kumimoji="0" lang="en-US" sz="48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4800" b="0"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kem</a:t>
            </a:r>
            <a:r>
              <a:rPr kumimoji="0" lang="en-US" sz="48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4800" b="0"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giặt</a:t>
            </a:r>
            <a:r>
              <a:rPr kumimoji="0" lang="en-US" sz="48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VISO </a:t>
            </a:r>
            <a:r>
              <a:rPr kumimoji="0" lang="en-US" sz="4800" b="0"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là</a:t>
            </a:r>
            <a:endParaRPr kumimoji="0" lang="en-US" sz="4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34818" name="Picture 2" descr="508UdKa_MFyZcvxkeOUSpWXHDjSvMxVqGDDXI7q6Hze7azLMwf78y67llmT76tlfqii22P8KPOHMC8vtkPoSp70cys1ZZdLm4xyh8xbiFQ10QL0cy29hPKfEeDRIMZWINqrvzt7r4SMg55arVsoJyQ"/>
          <p:cNvPicPr>
            <a:picLocks noChangeAspect="1" noChangeArrowheads="1"/>
          </p:cNvPicPr>
          <p:nvPr/>
        </p:nvPicPr>
        <p:blipFill>
          <a:blip r:embed="rId2"/>
          <a:srcRect/>
          <a:stretch>
            <a:fillRect/>
          </a:stretch>
        </p:blipFill>
        <p:spPr bwMode="auto">
          <a:xfrm>
            <a:off x="4457700" y="5143500"/>
            <a:ext cx="7781364" cy="1600200"/>
          </a:xfrm>
          <a:prstGeom prst="rect">
            <a:avLst/>
          </a:prstGeom>
          <a:noFill/>
          <a:ln w="9525">
            <a:noFill/>
            <a:miter lim="800000"/>
            <a:headEnd/>
            <a:tailEnd/>
          </a:ln>
        </p:spPr>
      </p:pic>
      <p:sp>
        <p:nvSpPr>
          <p:cNvPr id="9" name="Rectangle 8"/>
          <p:cNvSpPr/>
          <p:nvPr/>
        </p:nvSpPr>
        <p:spPr>
          <a:xfrm>
            <a:off x="2286000" y="6858000"/>
            <a:ext cx="13716000" cy="1569660"/>
          </a:xfrm>
          <a:prstGeom prst="rect">
            <a:avLst/>
          </a:prstGeom>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So sánh với khối lượng riêng của nước (1000 kg/m</a:t>
            </a:r>
            <a:r>
              <a:rPr kumimoji="0" lang="en-US" sz="4800" b="0" i="0" u="none" strike="noStrike" kern="1200" cap="none" spc="0" normalizeH="0" baseline="30000" noProof="0">
                <a:ln>
                  <a:noFill/>
                </a:ln>
                <a:solidFill>
                  <a:prstClr val="black"/>
                </a:solidFill>
                <a:effectLst/>
                <a:uLnTx/>
                <a:uFillTx/>
                <a:latin typeface="Times New Roman" pitchFamily="18" charset="0"/>
                <a:ea typeface="+mn-ea"/>
                <a:cs typeface="Times New Roman" pitchFamily="18" charset="0"/>
              </a:rPr>
              <a:t>3</a:t>
            </a:r>
            <a:r>
              <a:rPr kumimoji="0" lang="en-US" sz="4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thì khối lượng riêng của kem giặt VISO lớn hơn.</a:t>
            </a:r>
            <a:r>
              <a:rPr kumimoji="0" lang="vi-VN" sz="4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endParaRPr kumimoji="0" lang="en-US" sz="4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240409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slide(fromBottom)">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4817">
                                            <p:txEl>
                                              <p:pRg st="0" end="0"/>
                                            </p:txEl>
                                          </p:spTgt>
                                        </p:tgtEl>
                                        <p:attrNameLst>
                                          <p:attrName>style.visibility</p:attrName>
                                        </p:attrNameLst>
                                      </p:cBhvr>
                                      <p:to>
                                        <p:strVal val="visible"/>
                                      </p:to>
                                    </p:set>
                                    <p:animEffect transition="in" filter="randombar(horizontal)">
                                      <p:cBhvr>
                                        <p:cTn id="22" dur="500"/>
                                        <p:tgtEl>
                                          <p:spTgt spid="348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4818"/>
                                        </p:tgtEl>
                                        <p:attrNameLst>
                                          <p:attrName>style.visibility</p:attrName>
                                        </p:attrNameLst>
                                      </p:cBhvr>
                                      <p:to>
                                        <p:strVal val="visible"/>
                                      </p:to>
                                    </p:set>
                                    <p:animEffect transition="in" filter="barn(inHorizontal)">
                                      <p:cBhvr>
                                        <p:cTn id="27" dur="500"/>
                                        <p:tgtEl>
                                          <p:spTgt spid="348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Horizont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ộ hình nền &amp;quot;Hoạt hình siêu dễ thương&amp;quot; chất lượng cao cho Powerpoint"/>
          <p:cNvPicPr>
            <a:picLocks noChangeAspect="1" noChangeArrowheads="1"/>
          </p:cNvPicPr>
          <p:nvPr/>
        </p:nvPicPr>
        <p:blipFill rotWithShape="1">
          <a:blip r:embed="rId2">
            <a:extLst>
              <a:ext uri="{28A0092B-C50C-407E-A947-70E740481C1C}">
                <a14:useLocalDpi xmlns:a14="http://schemas.microsoft.com/office/drawing/2010/main" val="0"/>
              </a:ext>
            </a:extLst>
          </a:blip>
          <a:srcRect t="20577"/>
          <a:stretch>
            <a:fillRect/>
          </a:stretch>
        </p:blipFill>
        <p:spPr bwMode="auto">
          <a:xfrm>
            <a:off x="0" y="2795"/>
            <a:ext cx="18288000" cy="102842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94860" y="205740"/>
            <a:ext cx="9079992" cy="1536192"/>
          </a:xfrm>
          <a:prstGeom prst="rect">
            <a:avLst/>
          </a:prstGeom>
          <a:solidFill>
            <a:schemeClr val="bg1">
              <a:lumMod val="8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spcCol="0" rtlCol="0" anchor="ctr"/>
          <a:lstStyle/>
          <a:p>
            <a:pPr algn="ctr"/>
            <a:r>
              <a:rPr lang="en-US" sz="4800" b="1" dirty="0">
                <a:solidFill>
                  <a:srgbClr val="C00000"/>
                </a:solidFill>
                <a:latin typeface="Times New Roman" pitchFamily="18" charset="0"/>
                <a:cs typeface="Times New Roman" pitchFamily="18" charset="0"/>
              </a:rPr>
              <a:t>YÊU CẦU VỀ NHÀ</a:t>
            </a:r>
          </a:p>
        </p:txBody>
      </p:sp>
      <p:sp>
        <p:nvSpPr>
          <p:cNvPr id="2" name="TextBox 1"/>
          <p:cNvSpPr txBox="1"/>
          <p:nvPr/>
        </p:nvSpPr>
        <p:spPr>
          <a:xfrm>
            <a:off x="4419600" y="2171700"/>
            <a:ext cx="12420600" cy="3170099"/>
          </a:xfrm>
          <a:prstGeom prst="rect">
            <a:avLst/>
          </a:prstGeom>
          <a:noFill/>
        </p:spPr>
        <p:txBody>
          <a:bodyPr wrap="square" rtlCol="0">
            <a:spAutoFit/>
          </a:bodyPr>
          <a:lstStyle/>
          <a:p>
            <a:pPr marL="285750" indent="-285750">
              <a:buFont typeface="Arial" pitchFamily="34" charset="0"/>
              <a:buChar char="•"/>
            </a:pPr>
            <a:r>
              <a:rPr lang="en-US" sz="4000" dirty="0" err="1" smtClean="0">
                <a:solidFill>
                  <a:srgbClr val="7030A0"/>
                </a:solidFill>
                <a:latin typeface="Times New Roman" pitchFamily="18" charset="0"/>
                <a:cs typeface="Times New Roman" pitchFamily="18" charset="0"/>
              </a:rPr>
              <a:t>Đo</a:t>
            </a:r>
            <a:r>
              <a:rPr lang="en-US" sz="4000" dirty="0" smtClean="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và</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tính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khối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lượng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riêng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của</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một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số</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vật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đơn</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chất</a:t>
            </a:r>
            <a:r>
              <a:rPr lang="en-US" sz="4000" dirty="0">
                <a:solidFill>
                  <a:srgbClr val="7030A0"/>
                </a:solidFill>
                <a:latin typeface="Times New Roman" pitchFamily="18" charset="0"/>
                <a:cs typeface="Times New Roman" pitchFamily="18" charset="0"/>
              </a:rPr>
              <a:t> ở </a:t>
            </a:r>
            <a:r>
              <a:rPr lang="en-US" sz="4000" dirty="0" err="1">
                <a:solidFill>
                  <a:srgbClr val="7030A0"/>
                </a:solidFill>
                <a:latin typeface="Times New Roman" pitchFamily="18" charset="0"/>
                <a:cs typeface="Times New Roman" pitchFamily="18" charset="0"/>
              </a:rPr>
              <a:t>nhà</a:t>
            </a:r>
            <a:r>
              <a:rPr lang="en-US" sz="4000" dirty="0">
                <a:solidFill>
                  <a:srgbClr val="7030A0"/>
                </a:solidFill>
                <a:latin typeface="Times New Roman" pitchFamily="18" charset="0"/>
                <a:cs typeface="Times New Roman" pitchFamily="18" charset="0"/>
              </a:rPr>
              <a:t>, GV </a:t>
            </a:r>
            <a:r>
              <a:rPr lang="en-US" sz="4000" dirty="0" err="1">
                <a:solidFill>
                  <a:srgbClr val="7030A0"/>
                </a:solidFill>
                <a:latin typeface="Times New Roman" pitchFamily="18" charset="0"/>
                <a:cs typeface="Times New Roman" pitchFamily="18" charset="0"/>
              </a:rPr>
              <a:t>gợi</a:t>
            </a:r>
            <a:r>
              <a:rPr lang="en-US" sz="4000" dirty="0">
                <a:solidFill>
                  <a:srgbClr val="7030A0"/>
                </a:solidFill>
                <a:latin typeface="Times New Roman" pitchFamily="18" charset="0"/>
                <a:cs typeface="Times New Roman" pitchFamily="18" charset="0"/>
              </a:rPr>
              <a:t> ý: </a:t>
            </a:r>
            <a:r>
              <a:rPr lang="vi-VN" sz="4000" dirty="0" smtClean="0">
                <a:solidFill>
                  <a:srgbClr val="7030A0"/>
                </a:solidFill>
                <a:latin typeface="Times New Roman" pitchFamily="18" charset="0"/>
                <a:cs typeface="Times New Roman" pitchFamily="18" charset="0"/>
              </a:rPr>
              <a:t>hộp đựng </a:t>
            </a:r>
            <a:r>
              <a:rPr lang="en-US" sz="4000" dirty="0" err="1" smtClean="0">
                <a:solidFill>
                  <a:srgbClr val="7030A0"/>
                </a:solidFill>
                <a:latin typeface="Times New Roman" pitchFamily="18" charset="0"/>
                <a:cs typeface="Times New Roman" pitchFamily="18" charset="0"/>
              </a:rPr>
              <a:t>thìa</a:t>
            </a:r>
            <a:r>
              <a:rPr lang="en-US" sz="4000" dirty="0" smtClean="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nhôm</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đũa</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nhôm</a:t>
            </a:r>
            <a:r>
              <a:rPr lang="en-US" sz="4000" dirty="0" smtClean="0">
                <a:solidFill>
                  <a:srgbClr val="7030A0"/>
                </a:solidFill>
                <a:latin typeface="Times New Roman" pitchFamily="18" charset="0"/>
                <a:cs typeface="Times New Roman" pitchFamily="18" charset="0"/>
              </a:rPr>
              <a:t>…</a:t>
            </a:r>
          </a:p>
          <a:p>
            <a:pPr marL="285750" indent="-285750">
              <a:buFont typeface="Arial" pitchFamily="34" charset="0"/>
              <a:buChar char="•"/>
            </a:pPr>
            <a:r>
              <a:rPr lang="en-US" sz="4000" dirty="0" smtClean="0">
                <a:solidFill>
                  <a:srgbClr val="7030A0"/>
                </a:solidFill>
                <a:latin typeface="Times New Roman" pitchFamily="18" charset="0"/>
                <a:cs typeface="Times New Roman" pitchFamily="18" charset="0"/>
              </a:rPr>
              <a:t>Quay video </a:t>
            </a:r>
            <a:r>
              <a:rPr lang="en-US" sz="4000" dirty="0" err="1" smtClean="0">
                <a:solidFill>
                  <a:srgbClr val="7030A0"/>
                </a:solidFill>
                <a:latin typeface="Times New Roman" pitchFamily="18" charset="0"/>
                <a:cs typeface="Times New Roman" pitchFamily="18" charset="0"/>
              </a:rPr>
              <a:t>kết</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quả</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gửi</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lên</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zalo</a:t>
            </a:r>
            <a:endParaRPr lang="en-US" sz="4000" dirty="0" smtClean="0">
              <a:solidFill>
                <a:srgbClr val="7030A0"/>
              </a:solidFill>
              <a:latin typeface="Times New Roman" pitchFamily="18" charset="0"/>
              <a:cs typeface="Times New Roman" pitchFamily="18" charset="0"/>
            </a:endParaRPr>
          </a:p>
          <a:p>
            <a:pPr marL="285750" indent="-285750">
              <a:buFont typeface="Arial" pitchFamily="34" charset="0"/>
              <a:buChar char="•"/>
            </a:pPr>
            <a:r>
              <a:rPr lang="en-US" sz="4000" dirty="0" err="1" smtClean="0">
                <a:solidFill>
                  <a:srgbClr val="7030A0"/>
                </a:solidFill>
                <a:latin typeface="Times New Roman" pitchFamily="18" charset="0"/>
                <a:cs typeface="Times New Roman" pitchFamily="18" charset="0"/>
              </a:rPr>
              <a:t>Các</a:t>
            </a:r>
            <a:r>
              <a:rPr lang="en-US" sz="4000" dirty="0" smtClean="0">
                <a:solidFill>
                  <a:srgbClr val="7030A0"/>
                </a:solidFill>
                <a:latin typeface="Times New Roman" pitchFamily="18" charset="0"/>
                <a:cs typeface="Times New Roman" pitchFamily="18" charset="0"/>
              </a:rPr>
              <a:t> HS </a:t>
            </a:r>
            <a:r>
              <a:rPr lang="en-US" sz="4000" dirty="0" err="1" smtClean="0">
                <a:solidFill>
                  <a:srgbClr val="7030A0"/>
                </a:solidFill>
                <a:latin typeface="Times New Roman" pitchFamily="18" charset="0"/>
                <a:cs typeface="Times New Roman" pitchFamily="18" charset="0"/>
              </a:rPr>
              <a:t>khác</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đánh</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giá</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bằng</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cách</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đưa</a:t>
            </a:r>
            <a:r>
              <a:rPr lang="en-US" sz="4000" dirty="0" smtClean="0">
                <a:solidFill>
                  <a:srgbClr val="7030A0"/>
                </a:solidFill>
                <a:latin typeface="Times New Roman" pitchFamily="18" charset="0"/>
                <a:cs typeface="Times New Roman" pitchFamily="18" charset="0"/>
              </a:rPr>
              <a:t> 1 </a:t>
            </a:r>
            <a:r>
              <a:rPr lang="en-US" sz="4000" dirty="0" err="1" smtClean="0">
                <a:solidFill>
                  <a:srgbClr val="7030A0"/>
                </a:solidFill>
                <a:latin typeface="Times New Roman" pitchFamily="18" charset="0"/>
                <a:cs typeface="Times New Roman" pitchFamily="18" charset="0"/>
              </a:rPr>
              <a:t>lời</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khen</a:t>
            </a:r>
            <a:r>
              <a:rPr lang="en-US" sz="4000" dirty="0" smtClean="0">
                <a:solidFill>
                  <a:srgbClr val="7030A0"/>
                </a:solidFill>
                <a:latin typeface="Times New Roman" pitchFamily="18" charset="0"/>
                <a:cs typeface="Times New Roman" pitchFamily="18" charset="0"/>
              </a:rPr>
              <a:t>, 1 </a:t>
            </a:r>
            <a:r>
              <a:rPr lang="en-US" sz="4000" dirty="0" err="1" smtClean="0">
                <a:solidFill>
                  <a:srgbClr val="7030A0"/>
                </a:solidFill>
                <a:latin typeface="Times New Roman" pitchFamily="18" charset="0"/>
                <a:cs typeface="Times New Roman" pitchFamily="18" charset="0"/>
              </a:rPr>
              <a:t>góp</a:t>
            </a:r>
            <a:r>
              <a:rPr lang="en-US" sz="4000" dirty="0" smtClean="0">
                <a:solidFill>
                  <a:srgbClr val="7030A0"/>
                </a:solidFill>
                <a:latin typeface="Times New Roman" pitchFamily="18" charset="0"/>
                <a:cs typeface="Times New Roman" pitchFamily="18" charset="0"/>
              </a:rPr>
              <a:t> ý.</a:t>
            </a:r>
            <a:endParaRPr lang="en-US" sz="4000" dirty="0">
              <a:solidFill>
                <a:srgbClr val="7030A0"/>
              </a:solidFill>
              <a:latin typeface="Times New Roman" pitchFamily="18" charset="0"/>
              <a:cs typeface="Times New Roman" pitchFamily="18" charset="0"/>
            </a:endParaRPr>
          </a:p>
          <a:p>
            <a:endParaRPr lang="en-US" sz="40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571346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71500"/>
            <a:ext cx="16459200" cy="7772400"/>
          </a:xfrm>
        </p:spPr>
        <p:txBody>
          <a:bodyPr>
            <a:noAutofit/>
          </a:bodyPr>
          <a:lstStyle/>
          <a:p>
            <a:pPr marL="0" marR="0">
              <a:lnSpc>
                <a:spcPct val="125000"/>
              </a:lnSpc>
              <a:spcBef>
                <a:spcPts val="0"/>
              </a:spcBef>
              <a:spcAft>
                <a:spcPts val="800"/>
              </a:spcAft>
            </a:pP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Đối</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với</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vật</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vừa</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rồi</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chúng</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ta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biết</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khối</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lượng</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của</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nó</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nhờ</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dụng</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cụ</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đo</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là</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cân</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Nhưng</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trong</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một</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số</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trường</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hợp</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thực</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tế</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có</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nhiều</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vật</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có</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kích</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thước</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hoặc</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khối</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lượng</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quá</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lớn</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thì</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làm</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thế</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nào</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để</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chúng</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ta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có</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thể</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đo</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khối</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lượng</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của</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chúng</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a:r>
            <a:br>
              <a:rPr lang="en-US" sz="4400" b="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br>
            <a:r>
              <a:rPr lang="en-US" sz="4400" b="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r>
              <a:rPr lang="en-US" sz="4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Ví</a:t>
            </a:r>
            <a:r>
              <a:rPr lang="en-US" sz="4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dụ</a:t>
            </a:r>
            <a:r>
              <a:rPr lang="en-US" sz="4400" b="1"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Nước</a:t>
            </a:r>
            <a:r>
              <a:rPr lang="en-US" sz="4400" b="1"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4400" b="1"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bể</a:t>
            </a:r>
            <a:r>
              <a:rPr lang="en-US" sz="4400" b="1"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bơi</a:t>
            </a:r>
            <a:r>
              <a:rPr lang="en-US" sz="4400" b="1"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hoặc</a:t>
            </a:r>
            <a:r>
              <a:rPr lang="en-US" sz="4400" b="1"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tượng</a:t>
            </a:r>
            <a:r>
              <a:rPr lang="en-US" sz="4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Quan</a:t>
            </a:r>
            <a:r>
              <a:rPr lang="en-US" sz="4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thế</a:t>
            </a:r>
            <a:r>
              <a:rPr lang="en-US" sz="4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âm</a:t>
            </a:r>
            <a:r>
              <a:rPr lang="en-US" sz="4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bồ</a:t>
            </a:r>
            <a:r>
              <a:rPr lang="en-US" sz="4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tát</a:t>
            </a:r>
            <a:r>
              <a:rPr lang="en-US" sz="4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tại</a:t>
            </a:r>
            <a:r>
              <a:rPr lang="en-US" sz="4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chùa</a:t>
            </a:r>
            <a:r>
              <a:rPr lang="en-US" sz="4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Linh</a:t>
            </a:r>
            <a:r>
              <a:rPr lang="en-US" sz="4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ứng</a:t>
            </a:r>
            <a:r>
              <a:rPr lang="en-US" sz="4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Đà</a:t>
            </a:r>
            <a:r>
              <a:rPr lang="en-US" sz="4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Nẵng</a:t>
            </a:r>
            <a:r>
              <a:rPr lang="en-US" sz="4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a:t>
            </a:r>
            <a:br>
              <a:rPr lang="en-US" sz="4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b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Vấn</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đề</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này</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sẽ</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giải</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quyết</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trong</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bài</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học</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ngày</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hôm</a:t>
            </a:r>
            <a: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nay.</a:t>
            </a:r>
            <a:br>
              <a:rPr lang="en-US" sz="4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br>
            <a:r>
              <a:rPr lang="vi-VN" sz="4400" b="1" dirty="0">
                <a:solidFill>
                  <a:srgbClr val="008000"/>
                </a:solidFill>
                <a:latin typeface="Roboto"/>
              </a:rPr>
              <a:t> </a:t>
            </a:r>
            <a:endParaRPr lang="en-US" sz="4400" dirty="0"/>
          </a:p>
        </p:txBody>
      </p:sp>
    </p:spTree>
    <p:extLst>
      <p:ext uri="{BB962C8B-B14F-4D97-AF65-F5344CB8AC3E}">
        <p14:creationId xmlns:p14="http://schemas.microsoft.com/office/powerpoint/2010/main" val="1402617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16C5F395-B520-44C5-98FE-EAA09CFD8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19100"/>
            <a:ext cx="19050000" cy="10044333"/>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a:extLst>
              <a:ext uri="{FF2B5EF4-FFF2-40B4-BE49-F238E27FC236}">
                <a16:creationId xmlns:a16="http://schemas.microsoft.com/office/drawing/2014/main" id="{B3F2986C-DE19-43ED-B1E0-984EBD6EE3E2}"/>
              </a:ext>
            </a:extLst>
          </p:cNvPr>
          <p:cNvSpPr/>
          <p:nvPr/>
        </p:nvSpPr>
        <p:spPr>
          <a:xfrm>
            <a:off x="-76200" y="602115"/>
            <a:ext cx="17830800" cy="3462486"/>
          </a:xfrm>
          <a:prstGeom prst="rect">
            <a:avLst/>
          </a:prstGeom>
          <a:noFill/>
        </p:spPr>
        <p:txBody>
          <a:bodyPr wrap="square" lIns="137160" tIns="68580" rIns="137160" bIns="68580">
            <a:spAutoFit/>
            <a:scene3d>
              <a:camera prst="orthographicFront"/>
              <a:lightRig rig="threePt" dir="t"/>
            </a:scene3d>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7030A0"/>
                </a:solidFill>
                <a:effectLst/>
                <a:uLnTx/>
                <a:uFillTx/>
                <a:latin typeface="#9Slide03 AmpleSoft Bold" panose="02000000000000000000" pitchFamily="2" charset="-93"/>
                <a:ea typeface="+mn-ea"/>
                <a:cs typeface="+mn-cs"/>
              </a:rPr>
              <a:t>PHẦN2: NĂNG LƯỢNG VÀ SỰ BIẾN ĐỔI </a:t>
            </a:r>
          </a:p>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smtClean="0">
              <a:ln>
                <a:noFill/>
              </a:ln>
              <a:solidFill>
                <a:srgbClr val="7030A0"/>
              </a:solidFill>
              <a:effectLst/>
              <a:uLnTx/>
              <a:uFillTx/>
              <a:latin typeface="#9Slide03 AmpleSoft Bold" panose="02000000000000000000" pitchFamily="2" charset="-93"/>
              <a:ea typeface="+mn-ea"/>
              <a:cs typeface="+mn-cs"/>
            </a:endParaRP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00B050"/>
                </a:solidFill>
                <a:effectLst/>
                <a:uLnTx/>
                <a:uFillTx/>
                <a:latin typeface="#9Slide03 AmpleSoft Bold" panose="02000000000000000000" pitchFamily="2" charset="-93"/>
                <a:ea typeface="+mn-ea"/>
                <a:cs typeface="+mn-cs"/>
              </a:rPr>
              <a:t>CHỦ ĐỀ 3: KHỐI LƯỢNG RIÊNG VÀ ÁP SUẤT</a:t>
            </a:r>
            <a:endParaRPr kumimoji="0" lang="en-US" sz="7200" b="1" i="0" u="none" strike="noStrike" kern="1200" cap="none" spc="0" normalizeH="0" baseline="0" noProof="0" dirty="0">
              <a:ln>
                <a:noFill/>
              </a:ln>
              <a:solidFill>
                <a:srgbClr val="00B050"/>
              </a:solidFill>
              <a:effectLst/>
              <a:uLnTx/>
              <a:uFillTx/>
              <a:latin typeface="#9Slide03 AmpleSoft Bold" panose="02000000000000000000" pitchFamily="2" charset="-93"/>
              <a:ea typeface="+mn-ea"/>
              <a:cs typeface="+mn-cs"/>
            </a:endParaRPr>
          </a:p>
        </p:txBody>
      </p:sp>
      <p:sp>
        <p:nvSpPr>
          <p:cNvPr id="9" name="Google Shape;5915;p37">
            <a:extLst>
              <a:ext uri="{FF2B5EF4-FFF2-40B4-BE49-F238E27FC236}">
                <a16:creationId xmlns:a16="http://schemas.microsoft.com/office/drawing/2014/main" id="{BAF64984-4238-44DE-AD12-86B3158F5B49}"/>
              </a:ext>
            </a:extLst>
          </p:cNvPr>
          <p:cNvSpPr txBox="1">
            <a:spLocks/>
          </p:cNvSpPr>
          <p:nvPr/>
        </p:nvSpPr>
        <p:spPr>
          <a:xfrm>
            <a:off x="1524000" y="4444617"/>
            <a:ext cx="15137250" cy="2438400"/>
          </a:xfrm>
          <a:prstGeom prst="rect">
            <a:avLst/>
          </a:prstGeom>
        </p:spPr>
        <p:txBody>
          <a:bodyPr spcFirstLastPara="1" wrap="square" lIns="137138" tIns="137138" rIns="137138" bIns="137138"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13716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err="1">
                <a:ln>
                  <a:noFill/>
                </a:ln>
                <a:solidFill>
                  <a:srgbClr val="FF0000"/>
                </a:solidFill>
                <a:effectLst/>
                <a:uLnTx/>
                <a:uFillTx/>
                <a:latin typeface="#9Slide03 Arima Madurai Black" panose="00000A00000000000000" pitchFamily="2" charset="-93"/>
                <a:ea typeface="+mj-ea"/>
                <a:cs typeface="#9Slide03 Arima Madurai Black" panose="00000A00000000000000" pitchFamily="2" charset="-93"/>
              </a:rPr>
              <a:t>Bài</a:t>
            </a:r>
            <a:r>
              <a:rPr kumimoji="0" lang="en-US" sz="6000" b="0" i="0" u="none" strike="noStrike" kern="1200" cap="none" spc="0" normalizeH="0" baseline="0" noProof="0" dirty="0">
                <a:ln>
                  <a:noFill/>
                </a:ln>
                <a:solidFill>
                  <a:srgbClr val="FF0000"/>
                </a:solidFill>
                <a:effectLst/>
                <a:uLnTx/>
                <a:uFillTx/>
                <a:latin typeface="#9Slide03 Arima Madurai Black" panose="00000A00000000000000" pitchFamily="2" charset="-93"/>
                <a:ea typeface="+mj-ea"/>
                <a:cs typeface="#9Slide03 Arima Madurai Black" panose="00000A00000000000000" pitchFamily="2" charset="-93"/>
              </a:rPr>
              <a:t> </a:t>
            </a:r>
            <a:r>
              <a:rPr kumimoji="0" lang="en-US" sz="6000" b="0" i="0" u="none" strike="noStrike" kern="1200" cap="none" spc="0" normalizeH="0" baseline="0" noProof="0" dirty="0" smtClean="0">
                <a:ln>
                  <a:noFill/>
                </a:ln>
                <a:solidFill>
                  <a:srgbClr val="FF0000"/>
                </a:solidFill>
                <a:effectLst/>
                <a:uLnTx/>
                <a:uFillTx/>
                <a:latin typeface="#9Slide03 Arima Madurai Black" panose="00000A00000000000000" pitchFamily="2" charset="-93"/>
                <a:ea typeface="+mj-ea"/>
                <a:cs typeface="#9Slide03 Arima Madurai Black" panose="00000A00000000000000" pitchFamily="2" charset="-93"/>
              </a:rPr>
              <a:t>14: KHỐI LƯỢNG RIÊNG</a:t>
            </a:r>
            <a:endParaRPr kumimoji="0" lang="vi-VN" altLang="en-US" sz="6000" b="0" i="0" u="none" strike="noStrike" kern="1200" cap="none" spc="0" normalizeH="0" baseline="0" noProof="0" dirty="0">
              <a:ln>
                <a:noFill/>
              </a:ln>
              <a:solidFill>
                <a:srgbClr val="FF0000"/>
              </a:solidFill>
              <a:effectLst/>
              <a:uLnTx/>
              <a:uFillTx/>
              <a:latin typeface="#9Slide03 Arima Madurai Black" panose="00000A00000000000000" pitchFamily="2" charset="-93"/>
              <a:ea typeface="+mj-ea"/>
              <a:cs typeface="#9Slide03 Arima Madurai Black" panose="00000A00000000000000" pitchFamily="2" charset="-93"/>
            </a:endParaRPr>
          </a:p>
        </p:txBody>
      </p:sp>
    </p:spTree>
    <p:extLst>
      <p:ext uri="{BB962C8B-B14F-4D97-AF65-F5344CB8AC3E}">
        <p14:creationId xmlns:p14="http://schemas.microsoft.com/office/powerpoint/2010/main" val="1542445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990600" y="844362"/>
            <a:ext cx="17145000" cy="6661338"/>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1371600"/>
            <a:r>
              <a:rPr lang="vi-VN" sz="5400" dirty="0">
                <a:solidFill>
                  <a:prstClr val="black"/>
                </a:solidFill>
                <a:latin typeface="Times New Roman" panose="02020603050405020304" pitchFamily="18" charset="0"/>
              </a:rPr>
              <a:t>Trong đời sống, ta thường nói sắt nặng hơn nhôm. Nói như thế có đúng không? Làm thế nào để trả lời câu hỏi này?</a:t>
            </a:r>
            <a:endParaRPr lang="en-US" sz="5400" dirty="0">
              <a:solidFill>
                <a:prstClr val="black"/>
              </a:solidFill>
              <a:latin typeface="Calibri"/>
            </a:endParaRPr>
          </a:p>
        </p:txBody>
      </p:sp>
    </p:spTree>
    <p:extLst>
      <p:ext uri="{BB962C8B-B14F-4D97-AF65-F5344CB8AC3E}">
        <p14:creationId xmlns:p14="http://schemas.microsoft.com/office/powerpoint/2010/main" val="2918282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3"/>
          <p:cNvSpPr>
            <a:spLocks noChangeArrowheads="1"/>
          </p:cNvSpPr>
          <p:nvPr/>
        </p:nvSpPr>
        <p:spPr bwMode="auto">
          <a:xfrm>
            <a:off x="2078832" y="571500"/>
            <a:ext cx="14859000" cy="1828800"/>
          </a:xfrm>
          <a:prstGeom prst="rect">
            <a:avLst/>
          </a:prstGeom>
          <a:ln/>
        </p:spPr>
        <p:style>
          <a:lnRef idx="2">
            <a:schemeClr val="accent4"/>
          </a:lnRef>
          <a:fillRef idx="1">
            <a:schemeClr val="lt1"/>
          </a:fillRef>
          <a:effectRef idx="0">
            <a:schemeClr val="accent4"/>
          </a:effectRef>
          <a:fontRef idx="minor">
            <a:schemeClr val="dk1"/>
          </a:fontRef>
        </p:style>
        <p:txBody>
          <a:bodyPr lIns="137160" tIns="68580" rIns="137160" bIns="68580" anchor="ctr"/>
          <a:lstStyle/>
          <a:p>
            <a:r>
              <a:rPr lang="en-US" altLang="en-US" sz="4200" b="1" u="sng" dirty="0">
                <a:latin typeface="Times New Roman" pitchFamily="18" charset="0"/>
                <a:cs typeface="Times New Roman" pitchFamily="18" charset="0"/>
              </a:rPr>
              <a:t>1 m</a:t>
            </a:r>
            <a:r>
              <a:rPr lang="en-US" altLang="en-US" sz="4200" b="1" u="sng" baseline="30000" dirty="0">
                <a:latin typeface="Times New Roman" pitchFamily="18" charset="0"/>
                <a:cs typeface="Times New Roman" pitchFamily="18" charset="0"/>
              </a:rPr>
              <a:t>3 </a:t>
            </a:r>
            <a:r>
              <a:rPr lang="en-US" altLang="en-US" sz="4200" b="1" dirty="0">
                <a:latin typeface="Times New Roman" pitchFamily="18" charset="0"/>
                <a:cs typeface="Times New Roman" pitchFamily="18" charset="0"/>
              </a:rPr>
              <a:t> </a:t>
            </a:r>
            <a:r>
              <a:rPr lang="en-US" altLang="en-US" sz="4200" b="1" u="sng" dirty="0" smtClean="0">
                <a:latin typeface="Times New Roman" pitchFamily="18" charset="0"/>
                <a:cs typeface="Times New Roman" pitchFamily="18" charset="0"/>
              </a:rPr>
              <a:t>SẮT</a:t>
            </a:r>
            <a:r>
              <a:rPr lang="en-US" altLang="en-US" sz="4200" b="1" dirty="0" smtClean="0">
                <a:latin typeface="Times New Roman" pitchFamily="18" charset="0"/>
                <a:cs typeface="Times New Roman" pitchFamily="18" charset="0"/>
              </a:rPr>
              <a:t> </a:t>
            </a:r>
            <a:r>
              <a:rPr lang="en-US" altLang="en-US" sz="4200" b="1" dirty="0" err="1">
                <a:latin typeface="Times New Roman" pitchFamily="18" charset="0"/>
                <a:cs typeface="Times New Roman" pitchFamily="18" charset="0"/>
              </a:rPr>
              <a:t>và</a:t>
            </a:r>
            <a:r>
              <a:rPr lang="en-US" altLang="en-US" sz="4200" b="1" dirty="0">
                <a:latin typeface="Times New Roman" pitchFamily="18" charset="0"/>
                <a:cs typeface="Times New Roman" pitchFamily="18" charset="0"/>
              </a:rPr>
              <a:t> 1 m</a:t>
            </a:r>
            <a:r>
              <a:rPr lang="en-US" altLang="en-US" sz="4200" b="1" baseline="30000" dirty="0">
                <a:latin typeface="Times New Roman" pitchFamily="18" charset="0"/>
                <a:cs typeface="Times New Roman" pitchFamily="18" charset="0"/>
              </a:rPr>
              <a:t>3</a:t>
            </a:r>
            <a:r>
              <a:rPr lang="en-US" altLang="en-US" sz="4200" b="1" dirty="0">
                <a:latin typeface="Times New Roman" pitchFamily="18" charset="0"/>
                <a:cs typeface="Times New Roman" pitchFamily="18" charset="0"/>
              </a:rPr>
              <a:t> </a:t>
            </a:r>
            <a:r>
              <a:rPr lang="en-US" altLang="en-US" sz="4200" b="1" dirty="0" smtClean="0">
                <a:latin typeface="Times New Roman" pitchFamily="18" charset="0"/>
                <a:cs typeface="Times New Roman" pitchFamily="18" charset="0"/>
              </a:rPr>
              <a:t>NHÔM </a:t>
            </a:r>
            <a:r>
              <a:rPr lang="en-US" altLang="en-US" sz="4200" b="1" dirty="0" err="1" smtClean="0">
                <a:latin typeface="Times New Roman" pitchFamily="18" charset="0"/>
                <a:cs typeface="Times New Roman" pitchFamily="18" charset="0"/>
              </a:rPr>
              <a:t>vật</a:t>
            </a:r>
            <a:r>
              <a:rPr lang="en-US" altLang="en-US" sz="4200" b="1" dirty="0" smtClean="0">
                <a:latin typeface="Times New Roman" pitchFamily="18" charset="0"/>
                <a:cs typeface="Times New Roman" pitchFamily="18" charset="0"/>
              </a:rPr>
              <a:t> </a:t>
            </a:r>
            <a:r>
              <a:rPr lang="en-US" altLang="en-US" sz="4200" b="1" dirty="0" err="1">
                <a:latin typeface="Times New Roman" pitchFamily="18" charset="0"/>
                <a:cs typeface="Times New Roman" pitchFamily="18" charset="0"/>
              </a:rPr>
              <a:t>nào</a:t>
            </a:r>
            <a:r>
              <a:rPr lang="en-US" altLang="en-US" sz="4200" b="1" dirty="0">
                <a:latin typeface="Times New Roman" pitchFamily="18" charset="0"/>
                <a:cs typeface="Times New Roman" pitchFamily="18" charset="0"/>
              </a:rPr>
              <a:t> </a:t>
            </a:r>
            <a:r>
              <a:rPr lang="en-US" altLang="en-US" sz="4200" b="1" dirty="0" err="1">
                <a:latin typeface="Times New Roman" pitchFamily="18" charset="0"/>
                <a:cs typeface="Times New Roman" pitchFamily="18" charset="0"/>
              </a:rPr>
              <a:t>có</a:t>
            </a:r>
            <a:r>
              <a:rPr lang="en-US" altLang="en-US" sz="4200" b="1" dirty="0">
                <a:latin typeface="Times New Roman" pitchFamily="18" charset="0"/>
                <a:cs typeface="Times New Roman" pitchFamily="18" charset="0"/>
              </a:rPr>
              <a:t> </a:t>
            </a:r>
            <a:r>
              <a:rPr lang="en-US" altLang="en-US" sz="4200" b="1" i="1" u="sng" dirty="0" err="1">
                <a:solidFill>
                  <a:srgbClr val="FF0000"/>
                </a:solidFill>
                <a:latin typeface="Times New Roman" pitchFamily="18" charset="0"/>
                <a:cs typeface="Times New Roman" pitchFamily="18" charset="0"/>
              </a:rPr>
              <a:t>khối</a:t>
            </a:r>
            <a:r>
              <a:rPr lang="en-US" altLang="en-US" sz="4200" b="1" i="1" u="sng" dirty="0">
                <a:solidFill>
                  <a:srgbClr val="FF0000"/>
                </a:solidFill>
                <a:latin typeface="Times New Roman" pitchFamily="18" charset="0"/>
                <a:cs typeface="Times New Roman" pitchFamily="18" charset="0"/>
              </a:rPr>
              <a:t> </a:t>
            </a:r>
            <a:r>
              <a:rPr lang="en-US" altLang="en-US" sz="4200" b="1" i="1" u="sng" dirty="0" err="1">
                <a:solidFill>
                  <a:srgbClr val="FF0000"/>
                </a:solidFill>
                <a:latin typeface="Times New Roman" pitchFamily="18" charset="0"/>
                <a:cs typeface="Times New Roman" pitchFamily="18" charset="0"/>
              </a:rPr>
              <a:t>lượng</a:t>
            </a:r>
            <a:r>
              <a:rPr lang="en-US" altLang="en-US" sz="4200" b="1" i="1" u="sng" dirty="0">
                <a:solidFill>
                  <a:srgbClr val="FF0000"/>
                </a:solidFill>
                <a:latin typeface="Times New Roman" pitchFamily="18" charset="0"/>
                <a:cs typeface="Times New Roman" pitchFamily="18" charset="0"/>
              </a:rPr>
              <a:t> (kg) </a:t>
            </a:r>
            <a:r>
              <a:rPr lang="en-US" altLang="en-US" sz="4200" b="1" i="1" u="sng" dirty="0" err="1">
                <a:solidFill>
                  <a:srgbClr val="FF0000"/>
                </a:solidFill>
                <a:latin typeface="Times New Roman" pitchFamily="18" charset="0"/>
                <a:cs typeface="Times New Roman" pitchFamily="18" charset="0"/>
              </a:rPr>
              <a:t>lớn</a:t>
            </a:r>
            <a:r>
              <a:rPr lang="en-US" altLang="en-US" sz="4200" b="1" i="1" u="sng" dirty="0">
                <a:solidFill>
                  <a:srgbClr val="FF0000"/>
                </a:solidFill>
                <a:latin typeface="Times New Roman" pitchFamily="18" charset="0"/>
                <a:cs typeface="Times New Roman" pitchFamily="18" charset="0"/>
              </a:rPr>
              <a:t> hơn?</a:t>
            </a:r>
          </a:p>
        </p:txBody>
      </p:sp>
      <p:grpSp>
        <p:nvGrpSpPr>
          <p:cNvPr id="3" name="Group 28"/>
          <p:cNvGrpSpPr>
            <a:grpSpLocks/>
          </p:cNvGrpSpPr>
          <p:nvPr/>
        </p:nvGrpSpPr>
        <p:grpSpPr bwMode="auto">
          <a:xfrm>
            <a:off x="3507582" y="3181350"/>
            <a:ext cx="10401300" cy="3867150"/>
            <a:chOff x="912" y="1392"/>
            <a:chExt cx="4368" cy="1824"/>
          </a:xfrm>
        </p:grpSpPr>
        <p:grpSp>
          <p:nvGrpSpPr>
            <p:cNvPr id="4" name="Group 27"/>
            <p:cNvGrpSpPr>
              <a:grpSpLocks/>
            </p:cNvGrpSpPr>
            <p:nvPr/>
          </p:nvGrpSpPr>
          <p:grpSpPr bwMode="auto">
            <a:xfrm>
              <a:off x="912" y="1392"/>
              <a:ext cx="4368" cy="1824"/>
              <a:chOff x="912" y="1392"/>
              <a:chExt cx="4368" cy="1824"/>
            </a:xfrm>
          </p:grpSpPr>
          <p:grpSp>
            <p:nvGrpSpPr>
              <p:cNvPr id="8" name="Group 14"/>
              <p:cNvGrpSpPr>
                <a:grpSpLocks/>
              </p:cNvGrpSpPr>
              <p:nvPr/>
            </p:nvGrpSpPr>
            <p:grpSpPr bwMode="auto">
              <a:xfrm>
                <a:off x="912" y="1392"/>
                <a:ext cx="1920" cy="1824"/>
                <a:chOff x="768" y="768"/>
                <a:chExt cx="1920" cy="1824"/>
              </a:xfrm>
            </p:grpSpPr>
            <p:sp>
              <p:nvSpPr>
                <p:cNvPr id="11" name="AutoShape 10"/>
                <p:cNvSpPr>
                  <a:spLocks noChangeArrowheads="1"/>
                </p:cNvSpPr>
                <p:nvPr/>
              </p:nvSpPr>
              <p:spPr bwMode="auto">
                <a:xfrm>
                  <a:off x="768" y="768"/>
                  <a:ext cx="1920" cy="1824"/>
                </a:xfrm>
                <a:prstGeom prst="cube">
                  <a:avLst>
                    <a:gd name="adj" fmla="val 25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4200">
                    <a:latin typeface="Times New Roman" pitchFamily="18" charset="0"/>
                    <a:cs typeface="Times New Roman" pitchFamily="18" charset="0"/>
                  </a:endParaRPr>
                </a:p>
              </p:txBody>
            </p:sp>
            <p:sp>
              <p:nvSpPr>
                <p:cNvPr id="12" name="Text Box 13"/>
                <p:cNvSpPr txBox="1">
                  <a:spLocks noChangeArrowheads="1"/>
                </p:cNvSpPr>
                <p:nvPr/>
              </p:nvSpPr>
              <p:spPr bwMode="auto">
                <a:xfrm>
                  <a:off x="1392" y="864"/>
                  <a:ext cx="655"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r>
                    <a:rPr lang="en-US" altLang="en-US" sz="4200" dirty="0" smtClean="0">
                      <a:latin typeface="Times New Roman" pitchFamily="18" charset="0"/>
                      <a:cs typeface="Times New Roman" pitchFamily="18" charset="0"/>
                    </a:rPr>
                    <a:t>SẮT</a:t>
                  </a:r>
                  <a:endParaRPr lang="en-US" altLang="en-US" sz="4200" dirty="0">
                    <a:latin typeface="Times New Roman" pitchFamily="18" charset="0"/>
                    <a:cs typeface="Times New Roman" pitchFamily="18" charset="0"/>
                  </a:endParaRPr>
                </a:p>
              </p:txBody>
            </p:sp>
          </p:grpSp>
          <p:sp>
            <p:nvSpPr>
              <p:cNvPr id="9" name="AutoShape 12"/>
              <p:cNvSpPr>
                <a:spLocks noChangeArrowheads="1"/>
              </p:cNvSpPr>
              <p:nvPr/>
            </p:nvSpPr>
            <p:spPr bwMode="auto">
              <a:xfrm>
                <a:off x="3456" y="1392"/>
                <a:ext cx="1824" cy="1824"/>
              </a:xfrm>
              <a:prstGeom prst="cube">
                <a:avLst>
                  <a:gd name="adj" fmla="val 25000"/>
                </a:avLst>
              </a:prstGeom>
              <a:solidFill>
                <a:srgbClr val="FFEDA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4200">
                  <a:latin typeface="Times New Roman" pitchFamily="18" charset="0"/>
                  <a:cs typeface="Times New Roman" pitchFamily="18" charset="0"/>
                </a:endParaRPr>
              </a:p>
            </p:txBody>
          </p:sp>
          <p:sp>
            <p:nvSpPr>
              <p:cNvPr id="10" name="Text Box 15"/>
              <p:cNvSpPr txBox="1">
                <a:spLocks noChangeArrowheads="1"/>
              </p:cNvSpPr>
              <p:nvPr/>
            </p:nvSpPr>
            <p:spPr bwMode="auto">
              <a:xfrm>
                <a:off x="4040" y="1488"/>
                <a:ext cx="807" cy="34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r>
                  <a:rPr lang="en-US" altLang="en-US" sz="4200" dirty="0" smtClean="0">
                    <a:solidFill>
                      <a:srgbClr val="009900"/>
                    </a:solidFill>
                    <a:latin typeface="Times New Roman" pitchFamily="18" charset="0"/>
                    <a:cs typeface="Times New Roman" pitchFamily="18" charset="0"/>
                  </a:rPr>
                  <a:t>NHÔM</a:t>
                </a:r>
                <a:endParaRPr lang="en-US" altLang="en-US" sz="4200" dirty="0">
                  <a:solidFill>
                    <a:srgbClr val="009900"/>
                  </a:solidFill>
                  <a:latin typeface="Times New Roman" pitchFamily="18" charset="0"/>
                  <a:cs typeface="Times New Roman" pitchFamily="18" charset="0"/>
                </a:endParaRPr>
              </a:p>
            </p:txBody>
          </p:sp>
        </p:grpSp>
        <p:grpSp>
          <p:nvGrpSpPr>
            <p:cNvPr id="5" name="Group 25"/>
            <p:cNvGrpSpPr>
              <a:grpSpLocks/>
            </p:cNvGrpSpPr>
            <p:nvPr/>
          </p:nvGrpSpPr>
          <p:grpSpPr bwMode="auto">
            <a:xfrm>
              <a:off x="1152" y="2112"/>
              <a:ext cx="3625" cy="346"/>
              <a:chOff x="1152" y="2084"/>
              <a:chExt cx="3625" cy="346"/>
            </a:xfrm>
          </p:grpSpPr>
          <p:sp>
            <p:nvSpPr>
              <p:cNvPr id="6" name="Text Box 17"/>
              <p:cNvSpPr txBox="1">
                <a:spLocks noChangeArrowheads="1"/>
              </p:cNvSpPr>
              <p:nvPr/>
            </p:nvSpPr>
            <p:spPr bwMode="auto">
              <a:xfrm>
                <a:off x="1152" y="2120"/>
                <a:ext cx="110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r>
                  <a:rPr lang="en-US" altLang="en-US" sz="4200" b="1" dirty="0">
                    <a:solidFill>
                      <a:srgbClr val="FF0000"/>
                    </a:solidFill>
                    <a:latin typeface="Times New Roman" pitchFamily="18" charset="0"/>
                    <a:cs typeface="Times New Roman" pitchFamily="18" charset="0"/>
                  </a:rPr>
                  <a:t>1</a:t>
                </a:r>
                <a:r>
                  <a:rPr lang="en-US" altLang="en-US" sz="4200" dirty="0">
                    <a:solidFill>
                      <a:srgbClr val="FF0000"/>
                    </a:solidFill>
                    <a:latin typeface="Times New Roman" pitchFamily="18" charset="0"/>
                    <a:cs typeface="Times New Roman" pitchFamily="18" charset="0"/>
                  </a:rPr>
                  <a:t>m</a:t>
                </a:r>
                <a:r>
                  <a:rPr lang="en-US" altLang="en-US" sz="4200" baseline="30000" dirty="0">
                    <a:solidFill>
                      <a:srgbClr val="FF0000"/>
                    </a:solidFill>
                    <a:latin typeface="Times New Roman" pitchFamily="18" charset="0"/>
                    <a:cs typeface="Times New Roman" pitchFamily="18" charset="0"/>
                  </a:rPr>
                  <a:t>3</a:t>
                </a:r>
              </a:p>
            </p:txBody>
          </p:sp>
          <p:sp>
            <p:nvSpPr>
              <p:cNvPr id="7" name="Text Box 18"/>
              <p:cNvSpPr txBox="1">
                <a:spLocks noChangeArrowheads="1"/>
              </p:cNvSpPr>
              <p:nvPr/>
            </p:nvSpPr>
            <p:spPr bwMode="auto">
              <a:xfrm>
                <a:off x="3673" y="2084"/>
                <a:ext cx="110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r>
                  <a:rPr lang="en-US" altLang="en-US" sz="4200" b="1">
                    <a:solidFill>
                      <a:srgbClr val="FF0000"/>
                    </a:solidFill>
                    <a:latin typeface="Times New Roman" pitchFamily="18" charset="0"/>
                    <a:cs typeface="Times New Roman" pitchFamily="18" charset="0"/>
                  </a:rPr>
                  <a:t>1</a:t>
                </a:r>
                <a:r>
                  <a:rPr lang="en-US" altLang="en-US" sz="4200">
                    <a:solidFill>
                      <a:srgbClr val="FF0000"/>
                    </a:solidFill>
                    <a:latin typeface="Times New Roman" pitchFamily="18" charset="0"/>
                    <a:cs typeface="Times New Roman" pitchFamily="18" charset="0"/>
                  </a:rPr>
                  <a:t>m</a:t>
                </a:r>
                <a:r>
                  <a:rPr lang="en-US" altLang="en-US" sz="4200" baseline="30000">
                    <a:solidFill>
                      <a:srgbClr val="FF0000"/>
                    </a:solidFill>
                    <a:latin typeface="Times New Roman" pitchFamily="18" charset="0"/>
                    <a:cs typeface="Times New Roman" pitchFamily="18" charset="0"/>
                  </a:rPr>
                  <a:t>3</a:t>
                </a:r>
              </a:p>
            </p:txBody>
          </p:sp>
        </p:grpSp>
      </p:grpSp>
      <p:sp>
        <p:nvSpPr>
          <p:cNvPr id="14" name="TextBox 13"/>
          <p:cNvSpPr txBox="1"/>
          <p:nvPr/>
        </p:nvSpPr>
        <p:spPr>
          <a:xfrm>
            <a:off x="533400" y="7429500"/>
            <a:ext cx="17202150" cy="1431161"/>
          </a:xfrm>
          <a:prstGeom prst="rect">
            <a:avLst/>
          </a:prstGeom>
          <a:noFill/>
        </p:spPr>
        <p:txBody>
          <a:bodyPr wrap="square" lIns="137160" tIns="68580" rIns="137160" bIns="68580" rtlCol="0">
            <a:spAutoFit/>
          </a:bodyPr>
          <a:lstStyle/>
          <a:p>
            <a:r>
              <a:rPr lang="en-US" sz="4200" dirty="0" err="1">
                <a:solidFill>
                  <a:srgbClr val="C00000"/>
                </a:solidFill>
                <a:latin typeface="Times New Roman" pitchFamily="18" charset="0"/>
                <a:cs typeface="Times New Roman" pitchFamily="18" charset="0"/>
              </a:rPr>
              <a:t>Sắt</a:t>
            </a:r>
            <a:r>
              <a:rPr lang="en-US" sz="4200" dirty="0">
                <a:solidFill>
                  <a:srgbClr val="C00000"/>
                </a:solidFill>
                <a:latin typeface="Times New Roman" pitchFamily="18" charset="0"/>
                <a:cs typeface="Times New Roman" pitchFamily="18" charset="0"/>
              </a:rPr>
              <a:t> </a:t>
            </a:r>
            <a:r>
              <a:rPr lang="en-US" sz="4200" dirty="0" err="1">
                <a:solidFill>
                  <a:srgbClr val="C00000"/>
                </a:solidFill>
                <a:latin typeface="Times New Roman" pitchFamily="18" charset="0"/>
                <a:cs typeface="Times New Roman" pitchFamily="18" charset="0"/>
              </a:rPr>
              <a:t>có</a:t>
            </a:r>
            <a:r>
              <a:rPr lang="en-US" sz="4200" dirty="0">
                <a:solidFill>
                  <a:srgbClr val="C00000"/>
                </a:solidFill>
                <a:latin typeface="Times New Roman" pitchFamily="18" charset="0"/>
                <a:cs typeface="Times New Roman" pitchFamily="18" charset="0"/>
              </a:rPr>
              <a:t> </a:t>
            </a:r>
            <a:r>
              <a:rPr lang="en-US" sz="4200" dirty="0" err="1">
                <a:solidFill>
                  <a:srgbClr val="C00000"/>
                </a:solidFill>
                <a:latin typeface="Times New Roman" pitchFamily="18" charset="0"/>
                <a:cs typeface="Times New Roman" pitchFamily="18" charset="0"/>
              </a:rPr>
              <a:t>khối</a:t>
            </a:r>
            <a:r>
              <a:rPr lang="en-US" sz="4200" dirty="0">
                <a:solidFill>
                  <a:srgbClr val="C00000"/>
                </a:solidFill>
                <a:latin typeface="Times New Roman" pitchFamily="18" charset="0"/>
                <a:cs typeface="Times New Roman" pitchFamily="18" charset="0"/>
              </a:rPr>
              <a:t> </a:t>
            </a:r>
            <a:r>
              <a:rPr lang="en-US" sz="4200" dirty="0" err="1">
                <a:solidFill>
                  <a:srgbClr val="C00000"/>
                </a:solidFill>
                <a:latin typeface="Times New Roman" pitchFamily="18" charset="0"/>
                <a:cs typeface="Times New Roman" pitchFamily="18" charset="0"/>
              </a:rPr>
              <a:t>lượng</a:t>
            </a:r>
            <a:r>
              <a:rPr lang="en-US" sz="4200" dirty="0">
                <a:solidFill>
                  <a:srgbClr val="C00000"/>
                </a:solidFill>
                <a:latin typeface="Times New Roman" pitchFamily="18" charset="0"/>
                <a:cs typeface="Times New Roman" pitchFamily="18" charset="0"/>
              </a:rPr>
              <a:t> </a:t>
            </a:r>
            <a:r>
              <a:rPr lang="en-US" sz="4200" dirty="0" err="1">
                <a:solidFill>
                  <a:srgbClr val="C00000"/>
                </a:solidFill>
                <a:latin typeface="Times New Roman" pitchFamily="18" charset="0"/>
                <a:cs typeface="Times New Roman" pitchFamily="18" charset="0"/>
              </a:rPr>
              <a:t>lớn</a:t>
            </a:r>
            <a:r>
              <a:rPr lang="en-US" sz="4200" dirty="0">
                <a:solidFill>
                  <a:srgbClr val="C00000"/>
                </a:solidFill>
                <a:latin typeface="Times New Roman" pitchFamily="18" charset="0"/>
                <a:cs typeface="Times New Roman" pitchFamily="18" charset="0"/>
              </a:rPr>
              <a:t> </a:t>
            </a:r>
            <a:r>
              <a:rPr lang="en-US" sz="4200" dirty="0" err="1">
                <a:solidFill>
                  <a:srgbClr val="C00000"/>
                </a:solidFill>
                <a:latin typeface="Times New Roman" pitchFamily="18" charset="0"/>
                <a:cs typeface="Times New Roman" pitchFamily="18" charset="0"/>
              </a:rPr>
              <a:t>hơn</a:t>
            </a:r>
            <a:r>
              <a:rPr lang="en-US" sz="4200" dirty="0">
                <a:solidFill>
                  <a:srgbClr val="C00000"/>
                </a:solidFill>
                <a:latin typeface="Times New Roman" pitchFamily="18" charset="0"/>
                <a:cs typeface="Times New Roman" pitchFamily="18" charset="0"/>
              </a:rPr>
              <a:t>. </a:t>
            </a:r>
            <a:r>
              <a:rPr lang="en-US" sz="4200" dirty="0" err="1">
                <a:solidFill>
                  <a:srgbClr val="C00000"/>
                </a:solidFill>
                <a:latin typeface="Times New Roman" pitchFamily="18" charset="0"/>
                <a:cs typeface="Times New Roman" pitchFamily="18" charset="0"/>
              </a:rPr>
              <a:t>Vậy</a:t>
            </a:r>
            <a:r>
              <a:rPr lang="en-US" sz="4200" dirty="0">
                <a:solidFill>
                  <a:srgbClr val="C00000"/>
                </a:solidFill>
                <a:latin typeface="Times New Roman" pitchFamily="18" charset="0"/>
                <a:cs typeface="Times New Roman" pitchFamily="18" charset="0"/>
              </a:rPr>
              <a:t> </a:t>
            </a:r>
            <a:r>
              <a:rPr lang="en-US" sz="4200" dirty="0" err="1">
                <a:solidFill>
                  <a:srgbClr val="C00000"/>
                </a:solidFill>
                <a:latin typeface="Times New Roman" pitchFamily="18" charset="0"/>
                <a:cs typeface="Times New Roman" pitchFamily="18" charset="0"/>
              </a:rPr>
              <a:t>muốn</a:t>
            </a:r>
            <a:r>
              <a:rPr lang="en-US" sz="4200" dirty="0">
                <a:solidFill>
                  <a:srgbClr val="C00000"/>
                </a:solidFill>
                <a:latin typeface="Times New Roman" pitchFamily="18" charset="0"/>
                <a:cs typeface="Times New Roman" pitchFamily="18" charset="0"/>
              </a:rPr>
              <a:t> </a:t>
            </a:r>
            <a:r>
              <a:rPr lang="en-US" sz="4200" dirty="0" err="1">
                <a:solidFill>
                  <a:srgbClr val="C00000"/>
                </a:solidFill>
                <a:latin typeface="Times New Roman" pitchFamily="18" charset="0"/>
                <a:cs typeface="Times New Roman" pitchFamily="18" charset="0"/>
              </a:rPr>
              <a:t>biết</a:t>
            </a:r>
            <a:r>
              <a:rPr lang="en-US" sz="4200" dirty="0">
                <a:solidFill>
                  <a:srgbClr val="C00000"/>
                </a:solidFill>
                <a:latin typeface="Times New Roman" pitchFamily="18" charset="0"/>
                <a:cs typeface="Times New Roman" pitchFamily="18" charset="0"/>
              </a:rPr>
              <a:t> </a:t>
            </a:r>
            <a:r>
              <a:rPr lang="en-US" sz="4200" dirty="0" err="1">
                <a:solidFill>
                  <a:srgbClr val="C00000"/>
                </a:solidFill>
                <a:latin typeface="Times New Roman" pitchFamily="18" charset="0"/>
                <a:cs typeface="Times New Roman" pitchFamily="18" charset="0"/>
              </a:rPr>
              <a:t>vật</a:t>
            </a:r>
            <a:r>
              <a:rPr lang="en-US" sz="4200" dirty="0">
                <a:solidFill>
                  <a:srgbClr val="C00000"/>
                </a:solidFill>
                <a:latin typeface="Times New Roman" pitchFamily="18" charset="0"/>
                <a:cs typeface="Times New Roman" pitchFamily="18" charset="0"/>
              </a:rPr>
              <a:t> </a:t>
            </a:r>
            <a:r>
              <a:rPr lang="en-US" sz="4200" dirty="0" err="1">
                <a:solidFill>
                  <a:srgbClr val="C00000"/>
                </a:solidFill>
                <a:latin typeface="Times New Roman" pitchFamily="18" charset="0"/>
                <a:cs typeface="Times New Roman" pitchFamily="18" charset="0"/>
              </a:rPr>
              <a:t>nào</a:t>
            </a:r>
            <a:r>
              <a:rPr lang="en-US" sz="4200" dirty="0">
                <a:solidFill>
                  <a:srgbClr val="C00000"/>
                </a:solidFill>
                <a:latin typeface="Times New Roman" pitchFamily="18" charset="0"/>
                <a:cs typeface="Times New Roman" pitchFamily="18" charset="0"/>
              </a:rPr>
              <a:t> </a:t>
            </a:r>
            <a:r>
              <a:rPr lang="en-US" sz="4200" dirty="0" err="1">
                <a:solidFill>
                  <a:srgbClr val="C00000"/>
                </a:solidFill>
                <a:latin typeface="Times New Roman" pitchFamily="18" charset="0"/>
                <a:cs typeface="Times New Roman" pitchFamily="18" charset="0"/>
              </a:rPr>
              <a:t>nặng</a:t>
            </a:r>
            <a:r>
              <a:rPr lang="en-US" sz="4200" dirty="0">
                <a:solidFill>
                  <a:srgbClr val="C00000"/>
                </a:solidFill>
                <a:latin typeface="Times New Roman" pitchFamily="18" charset="0"/>
                <a:cs typeface="Times New Roman" pitchFamily="18" charset="0"/>
              </a:rPr>
              <a:t> hơn </a:t>
            </a:r>
            <a:r>
              <a:rPr lang="en-US" sz="4200" dirty="0" err="1">
                <a:solidFill>
                  <a:srgbClr val="C00000"/>
                </a:solidFill>
                <a:latin typeface="Times New Roman" pitchFamily="18" charset="0"/>
                <a:cs typeface="Times New Roman" pitchFamily="18" charset="0"/>
              </a:rPr>
              <a:t>người</a:t>
            </a:r>
            <a:r>
              <a:rPr lang="en-US" sz="4200" dirty="0">
                <a:solidFill>
                  <a:srgbClr val="C00000"/>
                </a:solidFill>
                <a:latin typeface="Times New Roman" pitchFamily="18" charset="0"/>
                <a:cs typeface="Times New Roman" pitchFamily="18" charset="0"/>
              </a:rPr>
              <a:t> ta so </a:t>
            </a:r>
            <a:r>
              <a:rPr lang="en-US" sz="4200" dirty="0" err="1">
                <a:solidFill>
                  <a:srgbClr val="C00000"/>
                </a:solidFill>
                <a:latin typeface="Times New Roman" pitchFamily="18" charset="0"/>
                <a:cs typeface="Times New Roman" pitchFamily="18" charset="0"/>
              </a:rPr>
              <a:t>sánh</a:t>
            </a:r>
            <a:r>
              <a:rPr lang="en-US" sz="4200" dirty="0">
                <a:solidFill>
                  <a:srgbClr val="C00000"/>
                </a:solidFill>
                <a:latin typeface="Times New Roman" pitchFamily="18" charset="0"/>
                <a:cs typeface="Times New Roman" pitchFamily="18" charset="0"/>
              </a:rPr>
              <a:t> </a:t>
            </a:r>
            <a:r>
              <a:rPr lang="en-US" sz="4200" dirty="0" err="1">
                <a:solidFill>
                  <a:srgbClr val="C00000"/>
                </a:solidFill>
                <a:latin typeface="Times New Roman" pitchFamily="18" charset="0"/>
                <a:cs typeface="Times New Roman" pitchFamily="18" charset="0"/>
              </a:rPr>
              <a:t>khối</a:t>
            </a:r>
            <a:r>
              <a:rPr lang="en-US" sz="4200" dirty="0">
                <a:solidFill>
                  <a:srgbClr val="C00000"/>
                </a:solidFill>
                <a:latin typeface="Times New Roman" pitchFamily="18" charset="0"/>
                <a:cs typeface="Times New Roman" pitchFamily="18" charset="0"/>
              </a:rPr>
              <a:t> </a:t>
            </a:r>
            <a:r>
              <a:rPr lang="en-US" sz="4200" dirty="0" err="1">
                <a:solidFill>
                  <a:srgbClr val="C00000"/>
                </a:solidFill>
                <a:latin typeface="Times New Roman" pitchFamily="18" charset="0"/>
                <a:cs typeface="Times New Roman" pitchFamily="18" charset="0"/>
              </a:rPr>
              <a:t>lượng</a:t>
            </a:r>
            <a:r>
              <a:rPr lang="en-US" sz="4200" dirty="0">
                <a:solidFill>
                  <a:srgbClr val="C00000"/>
                </a:solidFill>
                <a:latin typeface="Times New Roman" pitchFamily="18" charset="0"/>
                <a:cs typeface="Times New Roman" pitchFamily="18" charset="0"/>
              </a:rPr>
              <a:t> </a:t>
            </a:r>
            <a:r>
              <a:rPr lang="en-US" sz="4200" dirty="0" err="1">
                <a:solidFill>
                  <a:srgbClr val="C00000"/>
                </a:solidFill>
                <a:latin typeface="Times New Roman" pitchFamily="18" charset="0"/>
                <a:cs typeface="Times New Roman" pitchFamily="18" charset="0"/>
              </a:rPr>
              <a:t>của</a:t>
            </a:r>
            <a:r>
              <a:rPr lang="en-US" sz="4200" dirty="0">
                <a:solidFill>
                  <a:srgbClr val="C00000"/>
                </a:solidFill>
                <a:latin typeface="Times New Roman" pitchFamily="18" charset="0"/>
                <a:cs typeface="Times New Roman" pitchFamily="18" charset="0"/>
              </a:rPr>
              <a:t> </a:t>
            </a:r>
            <a:r>
              <a:rPr lang="en-US" sz="4200" dirty="0" err="1">
                <a:solidFill>
                  <a:srgbClr val="C00000"/>
                </a:solidFill>
                <a:latin typeface="Times New Roman" pitchFamily="18" charset="0"/>
                <a:cs typeface="Times New Roman" pitchFamily="18" charset="0"/>
              </a:rPr>
              <a:t>hai</a:t>
            </a:r>
            <a:r>
              <a:rPr lang="en-US" sz="4200" dirty="0">
                <a:solidFill>
                  <a:srgbClr val="C00000"/>
                </a:solidFill>
                <a:latin typeface="Times New Roman" pitchFamily="18" charset="0"/>
                <a:cs typeface="Times New Roman" pitchFamily="18" charset="0"/>
              </a:rPr>
              <a:t> </a:t>
            </a:r>
            <a:r>
              <a:rPr lang="en-US" sz="4200" dirty="0" err="1">
                <a:solidFill>
                  <a:srgbClr val="C00000"/>
                </a:solidFill>
                <a:latin typeface="Times New Roman" pitchFamily="18" charset="0"/>
                <a:cs typeface="Times New Roman" pitchFamily="18" charset="0"/>
              </a:rPr>
              <a:t>vật</a:t>
            </a:r>
            <a:r>
              <a:rPr lang="en-US" sz="4200" dirty="0">
                <a:solidFill>
                  <a:srgbClr val="C00000"/>
                </a:solidFill>
                <a:latin typeface="Times New Roman" pitchFamily="18" charset="0"/>
                <a:cs typeface="Times New Roman" pitchFamily="18" charset="0"/>
              </a:rPr>
              <a:t> </a:t>
            </a:r>
            <a:r>
              <a:rPr lang="en-US" sz="4200" dirty="0" err="1">
                <a:solidFill>
                  <a:srgbClr val="C00000"/>
                </a:solidFill>
                <a:latin typeface="Times New Roman" pitchFamily="18" charset="0"/>
                <a:cs typeface="Times New Roman" pitchFamily="18" charset="0"/>
              </a:rPr>
              <a:t>có</a:t>
            </a:r>
            <a:r>
              <a:rPr lang="en-US" sz="4200" dirty="0">
                <a:solidFill>
                  <a:srgbClr val="C00000"/>
                </a:solidFill>
                <a:latin typeface="Times New Roman" pitchFamily="18" charset="0"/>
                <a:cs typeface="Times New Roman" pitchFamily="18" charset="0"/>
              </a:rPr>
              <a:t> </a:t>
            </a:r>
            <a:r>
              <a:rPr lang="en-US" sz="4200" dirty="0" err="1">
                <a:solidFill>
                  <a:srgbClr val="C00000"/>
                </a:solidFill>
                <a:latin typeface="Times New Roman" pitchFamily="18" charset="0"/>
                <a:cs typeface="Times New Roman" pitchFamily="18" charset="0"/>
              </a:rPr>
              <a:t>cùng</a:t>
            </a:r>
            <a:r>
              <a:rPr lang="en-US" sz="4200" dirty="0">
                <a:solidFill>
                  <a:srgbClr val="C00000"/>
                </a:solidFill>
                <a:latin typeface="Times New Roman" pitchFamily="18" charset="0"/>
                <a:cs typeface="Times New Roman" pitchFamily="18" charset="0"/>
              </a:rPr>
              <a:t> </a:t>
            </a:r>
            <a:r>
              <a:rPr lang="en-US" sz="4200" dirty="0" err="1">
                <a:solidFill>
                  <a:srgbClr val="C00000"/>
                </a:solidFill>
                <a:latin typeface="Times New Roman" pitchFamily="18" charset="0"/>
                <a:cs typeface="Times New Roman" pitchFamily="18" charset="0"/>
              </a:rPr>
              <a:t>thể</a:t>
            </a:r>
            <a:r>
              <a:rPr lang="en-US" sz="4200" dirty="0">
                <a:solidFill>
                  <a:srgbClr val="C00000"/>
                </a:solidFill>
                <a:latin typeface="Times New Roman" pitchFamily="18" charset="0"/>
                <a:cs typeface="Times New Roman" pitchFamily="18" charset="0"/>
              </a:rPr>
              <a:t> </a:t>
            </a:r>
            <a:r>
              <a:rPr lang="en-US" sz="4200" dirty="0" err="1">
                <a:solidFill>
                  <a:srgbClr val="C00000"/>
                </a:solidFill>
                <a:latin typeface="Times New Roman" pitchFamily="18" charset="0"/>
                <a:cs typeface="Times New Roman" pitchFamily="18" charset="0"/>
              </a:rPr>
              <a:t>tích</a:t>
            </a:r>
            <a:r>
              <a:rPr lang="en-US" sz="4200" dirty="0">
                <a:solidFill>
                  <a:srgbClr val="C00000"/>
                </a:solidFill>
                <a:latin typeface="Times New Roman" pitchFamily="18" charset="0"/>
                <a:cs typeface="Times New Roman" pitchFamily="18" charset="0"/>
              </a:rPr>
              <a:t> </a:t>
            </a:r>
            <a:r>
              <a:rPr lang="en-US" sz="4200" dirty="0">
                <a:solidFill>
                  <a:srgbClr val="C00000"/>
                </a:solidFill>
                <a:latin typeface="Times New Roman" pitchFamily="18" charset="0"/>
                <a:cs typeface="Times New Roman" pitchFamily="18" charset="0"/>
                <a:sym typeface="Wingdings" pitchFamily="2" charset="2"/>
              </a:rPr>
              <a:t> </a:t>
            </a:r>
            <a:r>
              <a:rPr lang="en-US" sz="4200" dirty="0" smtClean="0">
                <a:solidFill>
                  <a:srgbClr val="C00000"/>
                </a:solidFill>
                <a:latin typeface="Times New Roman" pitchFamily="18" charset="0"/>
                <a:cs typeface="Times New Roman" pitchFamily="18" charset="0"/>
                <a:sym typeface="Wingdings" pitchFamily="2" charset="2"/>
              </a:rPr>
              <a:t>Hay so </a:t>
            </a:r>
            <a:r>
              <a:rPr lang="en-US" sz="4200" dirty="0" err="1" smtClean="0">
                <a:solidFill>
                  <a:srgbClr val="C00000"/>
                </a:solidFill>
                <a:latin typeface="Times New Roman" pitchFamily="18" charset="0"/>
                <a:cs typeface="Times New Roman" pitchFamily="18" charset="0"/>
                <a:sym typeface="Wingdings" pitchFamily="2" charset="2"/>
              </a:rPr>
              <a:t>sánh</a:t>
            </a:r>
            <a:r>
              <a:rPr lang="en-US" sz="4200" dirty="0" smtClean="0">
                <a:solidFill>
                  <a:srgbClr val="C00000"/>
                </a:solidFill>
                <a:latin typeface="Times New Roman" pitchFamily="18" charset="0"/>
                <a:cs typeface="Times New Roman" pitchFamily="18" charset="0"/>
                <a:sym typeface="Wingdings" pitchFamily="2" charset="2"/>
              </a:rPr>
              <a:t> </a:t>
            </a:r>
            <a:r>
              <a:rPr lang="en-US" sz="4200" b="1" dirty="0" err="1" smtClean="0">
                <a:solidFill>
                  <a:srgbClr val="C00000"/>
                </a:solidFill>
                <a:latin typeface="Times New Roman" pitchFamily="18" charset="0"/>
                <a:cs typeface="Times New Roman" pitchFamily="18" charset="0"/>
                <a:sym typeface="Wingdings" pitchFamily="2" charset="2"/>
              </a:rPr>
              <a:t>khối</a:t>
            </a:r>
            <a:r>
              <a:rPr lang="en-US" sz="4200" b="1" dirty="0" smtClean="0">
                <a:solidFill>
                  <a:srgbClr val="C00000"/>
                </a:solidFill>
                <a:latin typeface="Times New Roman" pitchFamily="18" charset="0"/>
                <a:cs typeface="Times New Roman" pitchFamily="18" charset="0"/>
                <a:sym typeface="Wingdings" pitchFamily="2" charset="2"/>
              </a:rPr>
              <a:t> </a:t>
            </a:r>
            <a:r>
              <a:rPr lang="en-US" sz="4200" b="1" dirty="0" err="1">
                <a:solidFill>
                  <a:srgbClr val="C00000"/>
                </a:solidFill>
                <a:latin typeface="Times New Roman" pitchFamily="18" charset="0"/>
                <a:cs typeface="Times New Roman" pitchFamily="18" charset="0"/>
                <a:sym typeface="Wingdings" pitchFamily="2" charset="2"/>
              </a:rPr>
              <a:t>lượng</a:t>
            </a:r>
            <a:r>
              <a:rPr lang="en-US" sz="4200" b="1" dirty="0">
                <a:solidFill>
                  <a:srgbClr val="C00000"/>
                </a:solidFill>
                <a:latin typeface="Times New Roman" pitchFamily="18" charset="0"/>
                <a:cs typeface="Times New Roman" pitchFamily="18" charset="0"/>
                <a:sym typeface="Wingdings" pitchFamily="2" charset="2"/>
              </a:rPr>
              <a:t> </a:t>
            </a:r>
            <a:r>
              <a:rPr lang="en-US" sz="4200" b="1" dirty="0" err="1">
                <a:solidFill>
                  <a:srgbClr val="C00000"/>
                </a:solidFill>
                <a:latin typeface="Times New Roman" pitchFamily="18" charset="0"/>
                <a:cs typeface="Times New Roman" pitchFamily="18" charset="0"/>
                <a:sym typeface="Wingdings" pitchFamily="2" charset="2"/>
              </a:rPr>
              <a:t>riêng</a:t>
            </a:r>
            <a:endParaRPr lang="en-US" sz="4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23572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3164444" y="513487"/>
            <a:ext cx="8413842" cy="877163"/>
          </a:xfrm>
          <a:prstGeom prst="rect">
            <a:avLst/>
          </a:prstGeom>
          <a:noFill/>
          <a:ln w="9525">
            <a:noFill/>
            <a:miter lim="800000"/>
            <a:headEnd/>
            <a:tailEnd/>
          </a:ln>
          <a:effectLst/>
        </p:spPr>
        <p:txBody>
          <a:bodyPr vert="horz" wrap="none" lIns="137160" tIns="68580" rIns="137160" bIns="68580" numCol="1" anchor="ctr" anchorCtr="0" compatLnSpc="1">
            <a:prstTxWarp prst="textNoShape">
              <a:avLst/>
            </a:prstTxWarp>
            <a:spAutoFit/>
          </a:bodyPr>
          <a:lstStyle/>
          <a:p>
            <a:pPr algn="just" defTabSz="1371600" fontAlgn="base">
              <a:spcBef>
                <a:spcPct val="0"/>
              </a:spcBef>
              <a:spcAft>
                <a:spcPct val="0"/>
              </a:spcAft>
            </a:pPr>
            <a:r>
              <a:rPr lang="en-US" sz="4800" b="1" dirty="0" smtClean="0">
                <a:solidFill>
                  <a:srgbClr val="FF0000"/>
                </a:solidFill>
                <a:latin typeface="Times New Roman" pitchFamily="18" charset="0"/>
                <a:ea typeface="Times New Roman" pitchFamily="18" charset="0"/>
                <a:cs typeface="Times New Roman" pitchFamily="18" charset="0"/>
              </a:rPr>
              <a:t>I</a:t>
            </a:r>
            <a:r>
              <a:rPr lang="en-US" sz="4800" b="1" dirty="0">
                <a:solidFill>
                  <a:srgbClr val="FF0000"/>
                </a:solidFill>
                <a:latin typeface="Times New Roman" pitchFamily="18" charset="0"/>
                <a:ea typeface="Times New Roman" pitchFamily="18" charset="0"/>
                <a:cs typeface="Times New Roman" pitchFamily="18" charset="0"/>
              </a:rPr>
              <a:t>. </a:t>
            </a:r>
            <a:r>
              <a:rPr lang="en-US" sz="4800" b="1" dirty="0" err="1" smtClean="0">
                <a:solidFill>
                  <a:srgbClr val="FF0000"/>
                </a:solidFill>
                <a:latin typeface="Times New Roman" pitchFamily="18" charset="0"/>
                <a:ea typeface="Times New Roman" pitchFamily="18" charset="0"/>
                <a:cs typeface="Times New Roman" pitchFamily="18" charset="0"/>
              </a:rPr>
              <a:t>Khái</a:t>
            </a:r>
            <a:r>
              <a:rPr lang="en-US" sz="4800" b="1" dirty="0" smtClean="0">
                <a:solidFill>
                  <a:srgbClr val="FF0000"/>
                </a:solidFill>
                <a:latin typeface="Times New Roman" pitchFamily="18" charset="0"/>
                <a:ea typeface="Times New Roman" pitchFamily="18" charset="0"/>
                <a:cs typeface="Times New Roman" pitchFamily="18" charset="0"/>
              </a:rPr>
              <a:t> </a:t>
            </a:r>
            <a:r>
              <a:rPr lang="en-US" sz="4800" b="1" dirty="0" err="1" smtClean="0">
                <a:solidFill>
                  <a:srgbClr val="FF0000"/>
                </a:solidFill>
                <a:latin typeface="Times New Roman" pitchFamily="18" charset="0"/>
                <a:ea typeface="Times New Roman" pitchFamily="18" charset="0"/>
                <a:cs typeface="Times New Roman" pitchFamily="18" charset="0"/>
              </a:rPr>
              <a:t>niệm</a:t>
            </a:r>
            <a:r>
              <a:rPr lang="en-US" sz="4800" b="1" dirty="0" smtClean="0">
                <a:solidFill>
                  <a:srgbClr val="FF0000"/>
                </a:solidFill>
                <a:latin typeface="Times New Roman" pitchFamily="18" charset="0"/>
                <a:ea typeface="Times New Roman" pitchFamily="18" charset="0"/>
                <a:cs typeface="Times New Roman" pitchFamily="18" charset="0"/>
              </a:rPr>
              <a:t> </a:t>
            </a:r>
            <a:r>
              <a:rPr lang="en-US" sz="4800" b="1" dirty="0" err="1" smtClean="0">
                <a:solidFill>
                  <a:srgbClr val="FF0000"/>
                </a:solidFill>
                <a:latin typeface="Times New Roman" pitchFamily="18" charset="0"/>
                <a:ea typeface="Times New Roman" pitchFamily="18" charset="0"/>
                <a:cs typeface="Times New Roman" pitchFamily="18" charset="0"/>
              </a:rPr>
              <a:t>khối</a:t>
            </a:r>
            <a:r>
              <a:rPr lang="en-US" sz="4800" b="1" dirty="0" smtClean="0">
                <a:solidFill>
                  <a:srgbClr val="FF0000"/>
                </a:solidFill>
                <a:latin typeface="Times New Roman" pitchFamily="18" charset="0"/>
                <a:ea typeface="Times New Roman" pitchFamily="18" charset="0"/>
                <a:cs typeface="Times New Roman" pitchFamily="18" charset="0"/>
              </a:rPr>
              <a:t> </a:t>
            </a:r>
            <a:r>
              <a:rPr lang="en-US" sz="4800" b="1" dirty="0" err="1">
                <a:solidFill>
                  <a:srgbClr val="FF0000"/>
                </a:solidFill>
                <a:latin typeface="Times New Roman" pitchFamily="18" charset="0"/>
                <a:ea typeface="Times New Roman" pitchFamily="18" charset="0"/>
                <a:cs typeface="Times New Roman" pitchFamily="18" charset="0"/>
              </a:rPr>
              <a:t>lượng</a:t>
            </a:r>
            <a:r>
              <a:rPr lang="en-US" sz="4800" b="1" dirty="0">
                <a:solidFill>
                  <a:srgbClr val="FF0000"/>
                </a:solidFill>
                <a:latin typeface="Times New Roman" pitchFamily="18" charset="0"/>
                <a:ea typeface="Times New Roman" pitchFamily="18" charset="0"/>
                <a:cs typeface="Times New Roman" pitchFamily="18" charset="0"/>
              </a:rPr>
              <a:t> </a:t>
            </a:r>
            <a:r>
              <a:rPr lang="en-US" sz="4800" b="1" dirty="0" err="1" smtClean="0">
                <a:solidFill>
                  <a:srgbClr val="FF0000"/>
                </a:solidFill>
                <a:latin typeface="Times New Roman" pitchFamily="18" charset="0"/>
                <a:ea typeface="Times New Roman" pitchFamily="18" charset="0"/>
                <a:cs typeface="Times New Roman" pitchFamily="18" charset="0"/>
              </a:rPr>
              <a:t>riêng</a:t>
            </a:r>
            <a:endParaRPr lang="en-US" sz="4800" dirty="0">
              <a:solidFill>
                <a:srgbClr val="FF0000"/>
              </a:solidFill>
              <a:latin typeface="Times New Roman" pitchFamily="18" charset="0"/>
              <a:cs typeface="Times New Roman" pitchFamily="18" charset="0"/>
            </a:endParaRPr>
          </a:p>
        </p:txBody>
      </p:sp>
      <p:sp>
        <p:nvSpPr>
          <p:cNvPr id="11266" name="Rectangle 2"/>
          <p:cNvSpPr>
            <a:spLocks noChangeArrowheads="1"/>
          </p:cNvSpPr>
          <p:nvPr/>
        </p:nvSpPr>
        <p:spPr bwMode="auto">
          <a:xfrm>
            <a:off x="2209800" y="1828800"/>
            <a:ext cx="13792200" cy="1615827"/>
          </a:xfrm>
          <a:prstGeom prst="rect">
            <a:avLst/>
          </a:prstGeom>
          <a:noFill/>
          <a:ln w="9525">
            <a:noFill/>
            <a:miter lim="800000"/>
            <a:headEnd/>
            <a:tailEnd/>
          </a:ln>
          <a:effectLst/>
        </p:spPr>
        <p:txBody>
          <a:bodyPr vert="horz" wrap="square" lIns="137160" tIns="68580" rIns="137160" bIns="68580" numCol="1" anchor="ctr" anchorCtr="0" compatLnSpc="1">
            <a:prstTxWarp prst="textNoShape">
              <a:avLst/>
            </a:prstTxWarp>
            <a:spAutoFit/>
          </a:bodyPr>
          <a:lstStyle/>
          <a:p>
            <a:pPr algn="just" defTabSz="1371600" fontAlgn="base">
              <a:spcBef>
                <a:spcPct val="0"/>
              </a:spcBef>
              <a:spcAft>
                <a:spcPct val="0"/>
              </a:spcAft>
            </a:pPr>
            <a:r>
              <a:rPr lang="en-US" sz="4800" dirty="0">
                <a:solidFill>
                  <a:prstClr val="black"/>
                </a:solidFill>
                <a:latin typeface="Times New Roman" pitchFamily="18" charset="0"/>
                <a:ea typeface="Times New Roman" pitchFamily="18" charset="0"/>
                <a:cs typeface="Times New Roman" pitchFamily="18" charset="0"/>
              </a:rPr>
              <a:t>-</a:t>
            </a:r>
            <a:r>
              <a:rPr lang="en-US" sz="4800" dirty="0" err="1">
                <a:solidFill>
                  <a:prstClr val="black"/>
                </a:solidFill>
                <a:latin typeface="Times New Roman" pitchFamily="18" charset="0"/>
                <a:ea typeface="Times New Roman" pitchFamily="18" charset="0"/>
                <a:cs typeface="Times New Roman" pitchFamily="18" charset="0"/>
              </a:rPr>
              <a:t>Khối</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lượng</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riêng</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của</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một</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chất</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cho</a:t>
            </a:r>
            <a:r>
              <a:rPr lang="en-US" sz="4800" dirty="0">
                <a:solidFill>
                  <a:prstClr val="black"/>
                </a:solidFill>
                <a:latin typeface="Times New Roman" pitchFamily="18" charset="0"/>
                <a:ea typeface="Times New Roman" pitchFamily="18" charset="0"/>
                <a:cs typeface="Times New Roman" pitchFamily="18" charset="0"/>
              </a:rPr>
              <a:t> ta </a:t>
            </a:r>
            <a:r>
              <a:rPr lang="en-US" sz="4800" dirty="0" err="1">
                <a:solidFill>
                  <a:prstClr val="black"/>
                </a:solidFill>
                <a:latin typeface="Times New Roman" pitchFamily="18" charset="0"/>
                <a:ea typeface="Times New Roman" pitchFamily="18" charset="0"/>
                <a:cs typeface="Times New Roman" pitchFamily="18" charset="0"/>
              </a:rPr>
              <a:t>biết</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khối</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lượng</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của</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một</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đơn</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vị</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thể</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tích</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chất</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đó</a:t>
            </a:r>
            <a:r>
              <a:rPr lang="en-US" sz="4800" dirty="0">
                <a:solidFill>
                  <a:prstClr val="black"/>
                </a:solidFill>
                <a:latin typeface="Times New Roman" pitchFamily="18" charset="0"/>
                <a:ea typeface="Times New Roman" pitchFamily="18" charset="0"/>
                <a:cs typeface="Times New Roman" pitchFamily="18" charset="0"/>
              </a:rPr>
              <a:t>.</a:t>
            </a:r>
            <a:endParaRPr lang="en-US" sz="4800" dirty="0">
              <a:solidFill>
                <a:prstClr val="black"/>
              </a:solidFill>
              <a:latin typeface="Times New Roman" pitchFamily="18" charset="0"/>
              <a:cs typeface="Times New Roman" pitchFamily="18" charset="0"/>
            </a:endParaRPr>
          </a:p>
        </p:txBody>
      </p:sp>
      <p:pic>
        <p:nvPicPr>
          <p:cNvPr id="11267" name="Picture 3" descr="DKjKD1dL3G6Wm1sIPeS1RbcX_4k824mL4ZOTsZOq7FrDSqDoDXjTAygWMFU97KoDYN8l15mMJnrWU0bqIVJTxec1Zu4oA2dRR2DEQBVzU431w99qYcKutFO2kVxuvWbwz2xI0FTxi7PJm0NwSGPDuQ"/>
          <p:cNvPicPr>
            <a:picLocks noChangeAspect="1" noChangeArrowheads="1"/>
          </p:cNvPicPr>
          <p:nvPr/>
        </p:nvPicPr>
        <p:blipFill>
          <a:blip r:embed="rId2" cstate="print"/>
          <a:srcRect/>
          <a:stretch>
            <a:fillRect/>
          </a:stretch>
        </p:blipFill>
        <p:spPr bwMode="auto">
          <a:xfrm>
            <a:off x="1806760" y="4065033"/>
            <a:ext cx="2253878" cy="1611867"/>
          </a:xfrm>
          <a:prstGeom prst="rect">
            <a:avLst/>
          </a:prstGeom>
          <a:noFill/>
          <a:ln w="9525">
            <a:noFill/>
            <a:miter lim="800000"/>
            <a:headEnd/>
            <a:tailEnd/>
          </a:ln>
        </p:spPr>
      </p:pic>
      <p:sp>
        <p:nvSpPr>
          <p:cNvPr id="11268" name="Rectangle 4"/>
          <p:cNvSpPr>
            <a:spLocks noChangeArrowheads="1"/>
          </p:cNvSpPr>
          <p:nvPr/>
        </p:nvSpPr>
        <p:spPr bwMode="auto">
          <a:xfrm>
            <a:off x="8531938" y="5029200"/>
            <a:ext cx="6782113" cy="877163"/>
          </a:xfrm>
          <a:prstGeom prst="rect">
            <a:avLst/>
          </a:prstGeom>
          <a:noFill/>
          <a:ln w="9525">
            <a:noFill/>
            <a:miter lim="800000"/>
            <a:headEnd/>
            <a:tailEnd/>
          </a:ln>
          <a:effectLst/>
        </p:spPr>
        <p:txBody>
          <a:bodyPr vert="horz" wrap="square" lIns="137160" tIns="68580" rIns="137160" bIns="68580" numCol="1" anchor="ctr" anchorCtr="0" compatLnSpc="1">
            <a:prstTxWarp prst="textNoShape">
              <a:avLst/>
            </a:prstTxWarp>
            <a:spAutoFit/>
          </a:bodyPr>
          <a:lstStyle/>
          <a:p>
            <a:pPr algn="just" defTabSz="1371600" eaLnBrk="0" fontAlgn="base" hangingPunct="0">
              <a:spcBef>
                <a:spcPct val="0"/>
              </a:spcBef>
              <a:spcAft>
                <a:spcPct val="0"/>
              </a:spcAft>
            </a:pPr>
            <a:r>
              <a:rPr lang="en-US" sz="4800" dirty="0">
                <a:solidFill>
                  <a:prstClr val="black"/>
                </a:solidFill>
                <a:latin typeface="Times New Roman" pitchFamily="18" charset="0"/>
                <a:ea typeface="Times New Roman" pitchFamily="18" charset="0"/>
                <a:cs typeface="Times New Roman" pitchFamily="18" charset="0"/>
              </a:rPr>
              <a:t>+V </a:t>
            </a:r>
            <a:r>
              <a:rPr lang="en-US" sz="4800" dirty="0" err="1">
                <a:solidFill>
                  <a:prstClr val="black"/>
                </a:solidFill>
                <a:latin typeface="Times New Roman" pitchFamily="18" charset="0"/>
                <a:ea typeface="Times New Roman" pitchFamily="18" charset="0"/>
                <a:cs typeface="Times New Roman" pitchFamily="18" charset="0"/>
              </a:rPr>
              <a:t>là</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thể</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tích</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của</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vật</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liệu</a:t>
            </a:r>
            <a:r>
              <a:rPr lang="en-US" sz="4800" dirty="0">
                <a:solidFill>
                  <a:prstClr val="black"/>
                </a:solidFill>
                <a:latin typeface="Times New Roman" pitchFamily="18" charset="0"/>
                <a:ea typeface="Times New Roman" pitchFamily="18" charset="0"/>
                <a:cs typeface="Times New Roman" pitchFamily="18" charset="0"/>
              </a:rPr>
              <a:t>.</a:t>
            </a:r>
            <a:endParaRPr lang="en-US" sz="4800" dirty="0">
              <a:solidFill>
                <a:prstClr val="black"/>
              </a:solidFill>
              <a:latin typeface="Times New Roman" pitchFamily="18" charset="0"/>
              <a:cs typeface="Times New Roman" pitchFamily="18" charset="0"/>
            </a:endParaRPr>
          </a:p>
        </p:txBody>
      </p:sp>
      <p:sp>
        <p:nvSpPr>
          <p:cNvPr id="7" name="Rectangle 6"/>
          <p:cNvSpPr/>
          <p:nvPr/>
        </p:nvSpPr>
        <p:spPr>
          <a:xfrm>
            <a:off x="6207929" y="3234036"/>
            <a:ext cx="2232919" cy="830997"/>
          </a:xfrm>
          <a:prstGeom prst="rect">
            <a:avLst/>
          </a:prstGeom>
        </p:spPr>
        <p:txBody>
          <a:bodyPr wrap="none">
            <a:spAutoFit/>
          </a:bodyPr>
          <a:lstStyle/>
          <a:p>
            <a:pPr algn="just" defTabSz="1371600" fontAlgn="base">
              <a:spcBef>
                <a:spcPct val="0"/>
              </a:spcBef>
              <a:spcAft>
                <a:spcPct val="0"/>
              </a:spcAft>
            </a:pPr>
            <a:r>
              <a:rPr lang="en-US" sz="4000" dirty="0" err="1">
                <a:solidFill>
                  <a:prstClr val="black"/>
                </a:solidFill>
                <a:latin typeface="Times New Roman" pitchFamily="18" charset="0"/>
                <a:ea typeface="Times New Roman" pitchFamily="18" charset="0"/>
                <a:cs typeface="Times New Roman" pitchFamily="18" charset="0"/>
              </a:rPr>
              <a:t>Trong</a:t>
            </a:r>
            <a:r>
              <a:rPr lang="en-US" sz="4000" dirty="0">
                <a:solidFill>
                  <a:prstClr val="black"/>
                </a:solidFill>
                <a:latin typeface="Times New Roman" pitchFamily="18" charset="0"/>
                <a:ea typeface="Times New Roman" pitchFamily="18" charset="0"/>
                <a:cs typeface="Times New Roman" pitchFamily="18" charset="0"/>
              </a:rPr>
              <a:t> </a:t>
            </a:r>
            <a:r>
              <a:rPr lang="en-US" sz="4000" dirty="0" err="1">
                <a:solidFill>
                  <a:prstClr val="black"/>
                </a:solidFill>
                <a:latin typeface="Times New Roman" pitchFamily="18" charset="0"/>
                <a:ea typeface="Times New Roman" pitchFamily="18" charset="0"/>
                <a:cs typeface="Times New Roman" pitchFamily="18" charset="0"/>
              </a:rPr>
              <a:t>đó</a:t>
            </a:r>
            <a:r>
              <a:rPr lang="en-US" sz="4800" dirty="0">
                <a:solidFill>
                  <a:prstClr val="black"/>
                </a:solidFill>
                <a:latin typeface="Times New Roman" pitchFamily="18" charset="0"/>
                <a:ea typeface="Times New Roman" pitchFamily="18" charset="0"/>
                <a:cs typeface="Times New Roman" pitchFamily="18" charset="0"/>
              </a:rPr>
              <a:t>:</a:t>
            </a:r>
          </a:p>
        </p:txBody>
      </p:sp>
      <p:sp>
        <p:nvSpPr>
          <p:cNvPr id="8" name="Rectangle 7"/>
          <p:cNvSpPr/>
          <p:nvPr/>
        </p:nvSpPr>
        <p:spPr>
          <a:xfrm>
            <a:off x="8503566" y="3429001"/>
            <a:ext cx="6149440" cy="830997"/>
          </a:xfrm>
          <a:prstGeom prst="rect">
            <a:avLst/>
          </a:prstGeom>
        </p:spPr>
        <p:txBody>
          <a:bodyPr wrap="none">
            <a:spAutoFit/>
          </a:bodyPr>
          <a:lstStyle/>
          <a:p>
            <a:pPr algn="just" defTabSz="1371600" eaLnBrk="0" fontAlgn="base" hangingPunct="0">
              <a:spcBef>
                <a:spcPct val="0"/>
              </a:spcBef>
              <a:spcAft>
                <a:spcPct val="0"/>
              </a:spcAft>
            </a:pPr>
            <a:r>
              <a:rPr lang="en-US" sz="4800" dirty="0">
                <a:solidFill>
                  <a:prstClr val="black"/>
                </a:solidFill>
                <a:latin typeface="Times New Roman" pitchFamily="18" charset="0"/>
                <a:ea typeface="Times New Roman" pitchFamily="18" charset="0"/>
                <a:cs typeface="Times New Roman" pitchFamily="18" charset="0"/>
              </a:rPr>
              <a:t>+ D </a:t>
            </a:r>
            <a:r>
              <a:rPr lang="en-US" sz="4800" dirty="0" err="1">
                <a:solidFill>
                  <a:prstClr val="black"/>
                </a:solidFill>
                <a:latin typeface="Times New Roman" pitchFamily="18" charset="0"/>
                <a:ea typeface="Times New Roman" pitchFamily="18" charset="0"/>
                <a:cs typeface="Times New Roman" pitchFamily="18" charset="0"/>
              </a:rPr>
              <a:t>là</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khối</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lượng</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riêng</a:t>
            </a:r>
            <a:r>
              <a:rPr lang="en-US" sz="4800" dirty="0">
                <a:solidFill>
                  <a:prstClr val="black"/>
                </a:solidFill>
                <a:latin typeface="Times New Roman" pitchFamily="18" charset="0"/>
                <a:ea typeface="Times New Roman" pitchFamily="18" charset="0"/>
                <a:cs typeface="Times New Roman" pitchFamily="18" charset="0"/>
              </a:rPr>
              <a:t>.</a:t>
            </a:r>
          </a:p>
        </p:txBody>
      </p:sp>
      <p:sp>
        <p:nvSpPr>
          <p:cNvPr id="9" name="Rectangle 8"/>
          <p:cNvSpPr/>
          <p:nvPr/>
        </p:nvSpPr>
        <p:spPr>
          <a:xfrm>
            <a:off x="8504768" y="4229101"/>
            <a:ext cx="7755649" cy="830997"/>
          </a:xfrm>
          <a:prstGeom prst="rect">
            <a:avLst/>
          </a:prstGeom>
        </p:spPr>
        <p:txBody>
          <a:bodyPr wrap="none">
            <a:spAutoFit/>
          </a:bodyPr>
          <a:lstStyle/>
          <a:p>
            <a:pPr algn="just" defTabSz="1371600" eaLnBrk="0" fontAlgn="base" hangingPunct="0">
              <a:spcBef>
                <a:spcPct val="0"/>
              </a:spcBef>
              <a:spcAft>
                <a:spcPct val="0"/>
              </a:spcAft>
            </a:pPr>
            <a:r>
              <a:rPr lang="en-US" sz="4800" dirty="0">
                <a:solidFill>
                  <a:prstClr val="black"/>
                </a:solidFill>
                <a:latin typeface="Times New Roman" pitchFamily="18" charset="0"/>
                <a:ea typeface="Times New Roman" pitchFamily="18" charset="0"/>
                <a:cs typeface="Times New Roman" pitchFamily="18" charset="0"/>
              </a:rPr>
              <a:t>+ m </a:t>
            </a:r>
            <a:r>
              <a:rPr lang="en-US" sz="4800" dirty="0" err="1">
                <a:solidFill>
                  <a:prstClr val="black"/>
                </a:solidFill>
                <a:latin typeface="Times New Roman" pitchFamily="18" charset="0"/>
                <a:ea typeface="Times New Roman" pitchFamily="18" charset="0"/>
                <a:cs typeface="Times New Roman" pitchFamily="18" charset="0"/>
              </a:rPr>
              <a:t>là</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khối</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lượng</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của</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vật</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liệu</a:t>
            </a:r>
            <a:r>
              <a:rPr lang="en-US" sz="4800" dirty="0">
                <a:solidFill>
                  <a:prstClr val="black"/>
                </a:solidFill>
                <a:latin typeface="Times New Roman" pitchFamily="18" charset="0"/>
                <a:ea typeface="Times New Roman" pitchFamily="18" charset="0"/>
                <a:cs typeface="Times New Roman" pitchFamily="18" charset="0"/>
              </a:rPr>
              <a:t>.</a:t>
            </a:r>
          </a:p>
        </p:txBody>
      </p:sp>
      <p:pic>
        <p:nvPicPr>
          <p:cNvPr id="3" name="Picture 2"/>
          <p:cNvPicPr>
            <a:picLocks noChangeAspect="1"/>
          </p:cNvPicPr>
          <p:nvPr/>
        </p:nvPicPr>
        <p:blipFill>
          <a:blip r:embed="rId3"/>
          <a:stretch>
            <a:fillRect/>
          </a:stretch>
        </p:blipFill>
        <p:spPr>
          <a:xfrm>
            <a:off x="4876800" y="3983126"/>
            <a:ext cx="3048001" cy="2092148"/>
          </a:xfrm>
          <a:prstGeom prst="rect">
            <a:avLst/>
          </a:prstGeom>
        </p:spPr>
      </p:pic>
      <p:cxnSp>
        <p:nvCxnSpPr>
          <p:cNvPr id="5" name="Straight Arrow Connector 4"/>
          <p:cNvCxnSpPr>
            <a:stCxn id="11267" idx="3"/>
          </p:cNvCxnSpPr>
          <p:nvPr/>
        </p:nvCxnSpPr>
        <p:spPr>
          <a:xfrm flipV="1">
            <a:off x="4060638" y="4685439"/>
            <a:ext cx="1273362" cy="1855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1267" idx="3"/>
          </p:cNvCxnSpPr>
          <p:nvPr/>
        </p:nvCxnSpPr>
        <p:spPr>
          <a:xfrm>
            <a:off x="4060638" y="4870967"/>
            <a:ext cx="1273362" cy="41499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5"/>
          <p:cNvSpPr>
            <a:spLocks noChangeArrowheads="1"/>
          </p:cNvSpPr>
          <p:nvPr/>
        </p:nvSpPr>
        <p:spPr bwMode="auto">
          <a:xfrm>
            <a:off x="2209800" y="5943601"/>
            <a:ext cx="14554200" cy="3093154"/>
          </a:xfrm>
          <a:prstGeom prst="rect">
            <a:avLst/>
          </a:prstGeom>
          <a:noFill/>
          <a:ln w="9525">
            <a:noFill/>
            <a:miter lim="800000"/>
            <a:headEnd/>
            <a:tailEnd/>
          </a:ln>
          <a:effectLst/>
        </p:spPr>
        <p:txBody>
          <a:bodyPr vert="horz" wrap="square" lIns="137160" tIns="68580" rIns="137160" bIns="68580" numCol="1" anchor="ctr" anchorCtr="0" compatLnSpc="1">
            <a:prstTxWarp prst="textNoShape">
              <a:avLst/>
            </a:prstTxWarp>
            <a:spAutoFit/>
          </a:bodyPr>
          <a:lstStyle/>
          <a:p>
            <a:pPr defTabSz="1371600" fontAlgn="base">
              <a:spcBef>
                <a:spcPct val="0"/>
              </a:spcBef>
              <a:spcAft>
                <a:spcPct val="0"/>
              </a:spcAft>
            </a:pPr>
            <a:r>
              <a:rPr lang="en-US" sz="4800" dirty="0">
                <a:solidFill>
                  <a:prstClr val="black"/>
                </a:solidFill>
                <a:latin typeface="Times New Roman" pitchFamily="18" charset="0"/>
                <a:ea typeface="Times New Roman" pitchFamily="18" charset="0"/>
                <a:cs typeface="Times New Roman" pitchFamily="18" charset="0"/>
              </a:rPr>
              <a:t>-</a:t>
            </a:r>
            <a:r>
              <a:rPr lang="en-US" sz="4800" dirty="0" err="1">
                <a:solidFill>
                  <a:prstClr val="black"/>
                </a:solidFill>
                <a:latin typeface="Times New Roman" pitchFamily="18" charset="0"/>
                <a:ea typeface="Times New Roman" pitchFamily="18" charset="0"/>
                <a:cs typeface="Times New Roman" pitchFamily="18" charset="0"/>
              </a:rPr>
              <a:t>Đơn</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vị</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thường</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dùng</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của</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khối</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lượng</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riêng</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là</a:t>
            </a:r>
            <a:r>
              <a:rPr lang="en-US" sz="4800" dirty="0">
                <a:solidFill>
                  <a:prstClr val="black"/>
                </a:solidFill>
                <a:latin typeface="Times New Roman" pitchFamily="18" charset="0"/>
                <a:ea typeface="Times New Roman" pitchFamily="18" charset="0"/>
                <a:cs typeface="Times New Roman" pitchFamily="18" charset="0"/>
              </a:rPr>
              <a:t>: </a:t>
            </a:r>
            <a:r>
              <a:rPr lang="vi-VN" sz="4800" dirty="0">
                <a:solidFill>
                  <a:prstClr val="black"/>
                </a:solidFill>
                <a:latin typeface="Times New Roman" pitchFamily="18" charset="0"/>
                <a:ea typeface="Times New Roman" pitchFamily="18" charset="0"/>
                <a:cs typeface="Times New Roman" pitchFamily="18" charset="0"/>
              </a:rPr>
              <a:t>   </a:t>
            </a:r>
            <a:r>
              <a:rPr lang="vi-VN" sz="4800" dirty="0" smtClean="0">
                <a:solidFill>
                  <a:prstClr val="black"/>
                </a:solidFill>
                <a:latin typeface="Times New Roman" pitchFamily="18" charset="0"/>
                <a:ea typeface="Times New Roman" pitchFamily="18" charset="0"/>
                <a:cs typeface="Times New Roman" pitchFamily="18" charset="0"/>
              </a:rPr>
              <a:t> </a:t>
            </a:r>
            <a:r>
              <a:rPr lang="en-US" sz="4800" dirty="0" smtClean="0">
                <a:solidFill>
                  <a:srgbClr val="C00000"/>
                </a:solidFill>
                <a:latin typeface="Times New Roman" pitchFamily="18" charset="0"/>
                <a:ea typeface="Times New Roman" pitchFamily="18" charset="0"/>
                <a:cs typeface="Times New Roman" pitchFamily="18" charset="0"/>
              </a:rPr>
              <a:t>kg/m</a:t>
            </a:r>
            <a:r>
              <a:rPr lang="en-US" sz="4800" baseline="30000" dirty="0" smtClean="0">
                <a:solidFill>
                  <a:srgbClr val="C00000"/>
                </a:solidFill>
                <a:latin typeface="Times New Roman" pitchFamily="18" charset="0"/>
                <a:ea typeface="Times New Roman" pitchFamily="18" charset="0"/>
                <a:cs typeface="Times New Roman" pitchFamily="18" charset="0"/>
              </a:rPr>
              <a:t>3</a:t>
            </a:r>
            <a:r>
              <a:rPr lang="en-US" sz="4800" dirty="0" smtClean="0">
                <a:solidFill>
                  <a:srgbClr val="C00000"/>
                </a:solidFill>
                <a:latin typeface="Times New Roman" pitchFamily="18" charset="0"/>
                <a:ea typeface="Times New Roman" pitchFamily="18" charset="0"/>
                <a:cs typeface="Times New Roman" pitchFamily="18" charset="0"/>
              </a:rPr>
              <a:t>  </a:t>
            </a:r>
            <a:r>
              <a:rPr lang="en-US" sz="4800" dirty="0" err="1" smtClean="0">
                <a:solidFill>
                  <a:srgbClr val="C00000"/>
                </a:solidFill>
                <a:latin typeface="Times New Roman" pitchFamily="18" charset="0"/>
                <a:ea typeface="Times New Roman" pitchFamily="18" charset="0"/>
                <a:cs typeface="Times New Roman" pitchFamily="18" charset="0"/>
              </a:rPr>
              <a:t>Người</a:t>
            </a:r>
            <a:r>
              <a:rPr lang="en-US" sz="4800" dirty="0" smtClean="0">
                <a:solidFill>
                  <a:srgbClr val="C00000"/>
                </a:solidFill>
                <a:latin typeface="Times New Roman" pitchFamily="18" charset="0"/>
                <a:ea typeface="Times New Roman" pitchFamily="18" charset="0"/>
                <a:cs typeface="Times New Roman" pitchFamily="18" charset="0"/>
              </a:rPr>
              <a:t> ta </a:t>
            </a:r>
            <a:r>
              <a:rPr lang="en-US" sz="4800" dirty="0" err="1" smtClean="0">
                <a:solidFill>
                  <a:srgbClr val="C00000"/>
                </a:solidFill>
                <a:latin typeface="Times New Roman" pitchFamily="18" charset="0"/>
                <a:ea typeface="Times New Roman" pitchFamily="18" charset="0"/>
                <a:cs typeface="Times New Roman" pitchFamily="18" charset="0"/>
              </a:rPr>
              <a:t>cũng</a:t>
            </a:r>
            <a:r>
              <a:rPr lang="en-US" sz="4800" dirty="0" smtClean="0">
                <a:solidFill>
                  <a:srgbClr val="C00000"/>
                </a:solidFill>
                <a:latin typeface="Times New Roman" pitchFamily="18" charset="0"/>
                <a:ea typeface="Times New Roman" pitchFamily="18" charset="0"/>
                <a:cs typeface="Times New Roman" pitchFamily="18" charset="0"/>
              </a:rPr>
              <a:t> </a:t>
            </a:r>
            <a:r>
              <a:rPr lang="en-US" sz="4800" dirty="0" err="1" smtClean="0">
                <a:solidFill>
                  <a:srgbClr val="C00000"/>
                </a:solidFill>
                <a:latin typeface="Times New Roman" pitchFamily="18" charset="0"/>
                <a:ea typeface="Times New Roman" pitchFamily="18" charset="0"/>
                <a:cs typeface="Times New Roman" pitchFamily="18" charset="0"/>
              </a:rPr>
              <a:t>thường</a:t>
            </a:r>
            <a:r>
              <a:rPr lang="en-US" sz="4800" dirty="0" smtClean="0">
                <a:solidFill>
                  <a:srgbClr val="C00000"/>
                </a:solidFill>
                <a:latin typeface="Times New Roman" pitchFamily="18" charset="0"/>
                <a:ea typeface="Times New Roman" pitchFamily="18" charset="0"/>
                <a:cs typeface="Times New Roman" pitchFamily="18" charset="0"/>
              </a:rPr>
              <a:t> </a:t>
            </a:r>
            <a:r>
              <a:rPr lang="en-US" sz="4800" dirty="0" err="1" smtClean="0">
                <a:solidFill>
                  <a:srgbClr val="C00000"/>
                </a:solidFill>
                <a:latin typeface="Times New Roman" pitchFamily="18" charset="0"/>
                <a:ea typeface="Times New Roman" pitchFamily="18" charset="0"/>
                <a:cs typeface="Times New Roman" pitchFamily="18" charset="0"/>
              </a:rPr>
              <a:t>dùng</a:t>
            </a:r>
            <a:r>
              <a:rPr lang="en-US" sz="4800" dirty="0" smtClean="0">
                <a:solidFill>
                  <a:srgbClr val="C00000"/>
                </a:solidFill>
                <a:latin typeface="Times New Roman" pitchFamily="18" charset="0"/>
                <a:ea typeface="Times New Roman" pitchFamily="18" charset="0"/>
                <a:cs typeface="Times New Roman" pitchFamily="18" charset="0"/>
              </a:rPr>
              <a:t> </a:t>
            </a:r>
            <a:r>
              <a:rPr lang="en-US" sz="4800" dirty="0" err="1" smtClean="0">
                <a:solidFill>
                  <a:srgbClr val="C00000"/>
                </a:solidFill>
                <a:latin typeface="Times New Roman" pitchFamily="18" charset="0"/>
                <a:ea typeface="Times New Roman" pitchFamily="18" charset="0"/>
                <a:cs typeface="Times New Roman" pitchFamily="18" charset="0"/>
              </a:rPr>
              <a:t>đơn</a:t>
            </a:r>
            <a:r>
              <a:rPr lang="en-US" sz="4800" dirty="0" smtClean="0">
                <a:solidFill>
                  <a:srgbClr val="C00000"/>
                </a:solidFill>
                <a:latin typeface="Times New Roman" pitchFamily="18" charset="0"/>
                <a:ea typeface="Times New Roman" pitchFamily="18" charset="0"/>
                <a:cs typeface="Times New Roman" pitchFamily="18" charset="0"/>
              </a:rPr>
              <a:t> </a:t>
            </a:r>
            <a:r>
              <a:rPr lang="en-US" sz="4800" dirty="0" err="1" smtClean="0">
                <a:solidFill>
                  <a:srgbClr val="C00000"/>
                </a:solidFill>
                <a:latin typeface="Times New Roman" pitchFamily="18" charset="0"/>
                <a:ea typeface="Times New Roman" pitchFamily="18" charset="0"/>
                <a:cs typeface="Times New Roman" pitchFamily="18" charset="0"/>
              </a:rPr>
              <a:t>vị</a:t>
            </a:r>
            <a:r>
              <a:rPr lang="en-US" sz="4800" dirty="0" smtClean="0">
                <a:solidFill>
                  <a:srgbClr val="C00000"/>
                </a:solidFill>
                <a:latin typeface="Times New Roman" pitchFamily="18" charset="0"/>
                <a:ea typeface="Times New Roman" pitchFamily="18" charset="0"/>
                <a:cs typeface="Times New Roman" pitchFamily="18" charset="0"/>
              </a:rPr>
              <a:t> </a:t>
            </a:r>
            <a:r>
              <a:rPr lang="en-US" sz="4800" dirty="0" err="1" smtClean="0">
                <a:solidFill>
                  <a:srgbClr val="C00000"/>
                </a:solidFill>
                <a:latin typeface="Times New Roman" pitchFamily="18" charset="0"/>
                <a:ea typeface="Times New Roman" pitchFamily="18" charset="0"/>
                <a:cs typeface="Times New Roman" pitchFamily="18" charset="0"/>
              </a:rPr>
              <a:t>khác</a:t>
            </a:r>
            <a:r>
              <a:rPr lang="en-US" sz="4800" dirty="0" smtClean="0">
                <a:solidFill>
                  <a:srgbClr val="C00000"/>
                </a:solidFill>
                <a:latin typeface="Times New Roman" pitchFamily="18" charset="0"/>
                <a:ea typeface="Times New Roman" pitchFamily="18" charset="0"/>
                <a:cs typeface="Times New Roman" pitchFamily="18" charset="0"/>
              </a:rPr>
              <a:t>: g/cm</a:t>
            </a:r>
            <a:r>
              <a:rPr lang="en-US" sz="4800" baseline="30000" dirty="0" smtClean="0">
                <a:solidFill>
                  <a:srgbClr val="C00000"/>
                </a:solidFill>
                <a:latin typeface="Times New Roman" pitchFamily="18" charset="0"/>
                <a:ea typeface="Times New Roman" pitchFamily="18" charset="0"/>
                <a:cs typeface="Times New Roman" pitchFamily="18" charset="0"/>
              </a:rPr>
              <a:t>3</a:t>
            </a:r>
            <a:r>
              <a:rPr lang="en-US" sz="4800" dirty="0" smtClean="0">
                <a:solidFill>
                  <a:srgbClr val="C00000"/>
                </a:solidFill>
                <a:latin typeface="Times New Roman" pitchFamily="18" charset="0"/>
                <a:ea typeface="Times New Roman" pitchFamily="18" charset="0"/>
                <a:cs typeface="Times New Roman" pitchFamily="18" charset="0"/>
              </a:rPr>
              <a:t> </a:t>
            </a:r>
            <a:r>
              <a:rPr lang="en-US" sz="4800" dirty="0" err="1">
                <a:solidFill>
                  <a:srgbClr val="C00000"/>
                </a:solidFill>
                <a:latin typeface="Times New Roman" pitchFamily="18" charset="0"/>
                <a:ea typeface="Times New Roman" pitchFamily="18" charset="0"/>
                <a:cs typeface="Times New Roman" pitchFamily="18" charset="0"/>
              </a:rPr>
              <a:t>hoặc</a:t>
            </a:r>
            <a:r>
              <a:rPr lang="en-US" sz="4800" dirty="0">
                <a:solidFill>
                  <a:srgbClr val="C00000"/>
                </a:solidFill>
                <a:latin typeface="Times New Roman" pitchFamily="18" charset="0"/>
                <a:ea typeface="Times New Roman" pitchFamily="18" charset="0"/>
                <a:cs typeface="Times New Roman" pitchFamily="18" charset="0"/>
              </a:rPr>
              <a:t> </a:t>
            </a:r>
            <a:r>
              <a:rPr lang="en-US" sz="4800" dirty="0" smtClean="0">
                <a:solidFill>
                  <a:srgbClr val="C00000"/>
                </a:solidFill>
                <a:latin typeface="Times New Roman" pitchFamily="18" charset="0"/>
                <a:ea typeface="Times New Roman" pitchFamily="18" charset="0"/>
                <a:cs typeface="Times New Roman" pitchFamily="18" charset="0"/>
              </a:rPr>
              <a:t>g/ml</a:t>
            </a:r>
            <a:endParaRPr lang="en-US" sz="4800" dirty="0">
              <a:solidFill>
                <a:srgbClr val="C00000"/>
              </a:solidFill>
              <a:latin typeface="Times New Roman" pitchFamily="18" charset="0"/>
              <a:ea typeface="Times New Roman" pitchFamily="18" charset="0"/>
              <a:cs typeface="Times New Roman" pitchFamily="18" charset="0"/>
            </a:endParaRPr>
          </a:p>
          <a:p>
            <a:pPr algn="just" defTabSz="1371600" eaLnBrk="0" fontAlgn="base" hangingPunct="0">
              <a:spcBef>
                <a:spcPct val="0"/>
              </a:spcBef>
              <a:spcAft>
                <a:spcPct val="0"/>
              </a:spcAft>
            </a:pPr>
            <a:r>
              <a:rPr lang="en-US" sz="4800" dirty="0">
                <a:solidFill>
                  <a:srgbClr val="00B050"/>
                </a:solidFill>
                <a:latin typeface="Times New Roman" pitchFamily="18" charset="0"/>
                <a:ea typeface="Times New Roman" pitchFamily="18" charset="0"/>
                <a:cs typeface="Times New Roman" pitchFamily="18" charset="0"/>
              </a:rPr>
              <a:t>1 kg/m</a:t>
            </a:r>
            <a:r>
              <a:rPr lang="en-US" sz="4800" baseline="30000" dirty="0">
                <a:solidFill>
                  <a:srgbClr val="00B050"/>
                </a:solidFill>
                <a:latin typeface="Times New Roman" pitchFamily="18" charset="0"/>
                <a:ea typeface="Times New Roman" pitchFamily="18" charset="0"/>
                <a:cs typeface="Times New Roman" pitchFamily="18" charset="0"/>
              </a:rPr>
              <a:t>3</a:t>
            </a:r>
            <a:r>
              <a:rPr lang="en-US" sz="4800" dirty="0">
                <a:solidFill>
                  <a:srgbClr val="00B050"/>
                </a:solidFill>
                <a:latin typeface="Times New Roman" pitchFamily="18" charset="0"/>
                <a:ea typeface="Times New Roman" pitchFamily="18" charset="0"/>
                <a:cs typeface="Times New Roman" pitchFamily="18" charset="0"/>
              </a:rPr>
              <a:t> = 0,001 g/cm</a:t>
            </a:r>
            <a:r>
              <a:rPr lang="en-US" sz="4800" baseline="30000" dirty="0">
                <a:solidFill>
                  <a:srgbClr val="00B050"/>
                </a:solidFill>
                <a:latin typeface="Times New Roman" pitchFamily="18" charset="0"/>
                <a:ea typeface="Times New Roman" pitchFamily="18" charset="0"/>
                <a:cs typeface="Times New Roman" pitchFamily="18" charset="0"/>
              </a:rPr>
              <a:t>3</a:t>
            </a:r>
            <a:endParaRPr lang="en-US" sz="4800" dirty="0">
              <a:solidFill>
                <a:srgbClr val="00B050"/>
              </a:solidFill>
              <a:latin typeface="Times New Roman" pitchFamily="18" charset="0"/>
              <a:ea typeface="Times New Roman" pitchFamily="18" charset="0"/>
              <a:cs typeface="Times New Roman" pitchFamily="18" charset="0"/>
            </a:endParaRPr>
          </a:p>
          <a:p>
            <a:pPr algn="just" defTabSz="1371600" eaLnBrk="0" fontAlgn="base" hangingPunct="0">
              <a:spcBef>
                <a:spcPct val="0"/>
              </a:spcBef>
              <a:spcAft>
                <a:spcPct val="0"/>
              </a:spcAft>
            </a:pPr>
            <a:r>
              <a:rPr lang="en-US" sz="4800" dirty="0">
                <a:solidFill>
                  <a:srgbClr val="00B050"/>
                </a:solidFill>
                <a:latin typeface="Times New Roman" pitchFamily="18" charset="0"/>
                <a:ea typeface="Times New Roman" pitchFamily="18" charset="0"/>
                <a:cs typeface="Times New Roman" pitchFamily="18" charset="0"/>
              </a:rPr>
              <a:t>1 g/cm</a:t>
            </a:r>
            <a:r>
              <a:rPr lang="en-US" sz="4800" baseline="30000" dirty="0">
                <a:solidFill>
                  <a:srgbClr val="00B050"/>
                </a:solidFill>
                <a:latin typeface="Times New Roman" pitchFamily="18" charset="0"/>
                <a:ea typeface="Times New Roman" pitchFamily="18" charset="0"/>
                <a:cs typeface="Times New Roman" pitchFamily="18" charset="0"/>
              </a:rPr>
              <a:t>3</a:t>
            </a:r>
            <a:r>
              <a:rPr lang="en-US" sz="4800" dirty="0">
                <a:solidFill>
                  <a:srgbClr val="00B050"/>
                </a:solidFill>
                <a:latin typeface="Times New Roman" pitchFamily="18" charset="0"/>
                <a:ea typeface="Times New Roman" pitchFamily="18" charset="0"/>
                <a:cs typeface="Times New Roman" pitchFamily="18" charset="0"/>
              </a:rPr>
              <a:t> = 1 </a:t>
            </a:r>
            <a:r>
              <a:rPr lang="en-US" sz="4800" dirty="0" smtClean="0">
                <a:solidFill>
                  <a:srgbClr val="00B050"/>
                </a:solidFill>
                <a:latin typeface="Times New Roman" pitchFamily="18" charset="0"/>
                <a:ea typeface="Times New Roman" pitchFamily="18" charset="0"/>
                <a:cs typeface="Times New Roman" pitchFamily="18" charset="0"/>
              </a:rPr>
              <a:t>g/ml</a:t>
            </a:r>
            <a:endParaRPr lang="en-US" sz="4800" dirty="0">
              <a:solidFill>
                <a:srgbClr val="00B050"/>
              </a:solidFill>
              <a:latin typeface="Times New Roman" pitchFamily="18" charset="0"/>
              <a:cs typeface="Times New Roman" pitchFamily="18" charset="0"/>
            </a:endParaRPr>
          </a:p>
        </p:txBody>
      </p:sp>
      <p:sp>
        <p:nvSpPr>
          <p:cNvPr id="15" name="Rectangle 14"/>
          <p:cNvSpPr/>
          <p:nvPr/>
        </p:nvSpPr>
        <p:spPr>
          <a:xfrm>
            <a:off x="2693194" y="9011266"/>
            <a:ext cx="12825412" cy="830997"/>
          </a:xfrm>
          <a:prstGeom prst="rect">
            <a:avLst/>
          </a:prstGeom>
        </p:spPr>
        <p:txBody>
          <a:bodyPr wrap="square">
            <a:spAutoFit/>
          </a:bodyPr>
          <a:lstStyle/>
          <a:p>
            <a:pPr lvl="0" algn="just" defTabSz="1371600" eaLnBrk="0" fontAlgn="base" hangingPunct="0">
              <a:spcBef>
                <a:spcPct val="0"/>
              </a:spcBef>
              <a:spcAft>
                <a:spcPct val="0"/>
              </a:spcAft>
            </a:pPr>
            <a:r>
              <a:rPr lang="en-US" sz="4800" dirty="0">
                <a:solidFill>
                  <a:srgbClr val="0070C0"/>
                </a:solidFill>
                <a:latin typeface="Times New Roman" pitchFamily="18" charset="0"/>
                <a:ea typeface="Times New Roman" pitchFamily="18" charset="0"/>
                <a:cs typeface="Times New Roman" pitchFamily="18" charset="0"/>
              </a:rPr>
              <a:t>VD: 5 g/cm</a:t>
            </a:r>
            <a:r>
              <a:rPr lang="en-US" sz="4800" baseline="30000" dirty="0">
                <a:solidFill>
                  <a:srgbClr val="0070C0"/>
                </a:solidFill>
                <a:latin typeface="Times New Roman" pitchFamily="18" charset="0"/>
                <a:ea typeface="Times New Roman" pitchFamily="18" charset="0"/>
                <a:cs typeface="Times New Roman" pitchFamily="18" charset="0"/>
              </a:rPr>
              <a:t>3</a:t>
            </a:r>
            <a:r>
              <a:rPr lang="en-US" sz="4800" dirty="0">
                <a:solidFill>
                  <a:srgbClr val="0070C0"/>
                </a:solidFill>
                <a:latin typeface="Times New Roman" pitchFamily="18" charset="0"/>
                <a:ea typeface="Times New Roman" pitchFamily="18" charset="0"/>
                <a:cs typeface="Times New Roman" pitchFamily="18" charset="0"/>
              </a:rPr>
              <a:t> = 0,005/ 0,000001  = 5000  kg/m</a:t>
            </a:r>
            <a:r>
              <a:rPr lang="en-US" sz="4800" baseline="30000" dirty="0">
                <a:solidFill>
                  <a:srgbClr val="0070C0"/>
                </a:solidFill>
                <a:latin typeface="Times New Roman" pitchFamily="18" charset="0"/>
                <a:ea typeface="Times New Roman" pitchFamily="18" charset="0"/>
                <a:cs typeface="Times New Roman" pitchFamily="18" charset="0"/>
              </a:rPr>
              <a:t>3</a:t>
            </a:r>
            <a:endParaRPr lang="en-US" sz="48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07910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animEffect transition="in" filter="blinds(horizontal)">
                                      <p:cBhvr>
                                        <p:cTn id="7" dur="500"/>
                                        <p:tgtEl>
                                          <p:spTgt spid="11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66">
                                            <p:txEl>
                                              <p:pRg st="0" end="0"/>
                                            </p:txEl>
                                          </p:spTgt>
                                        </p:tgtEl>
                                        <p:attrNameLst>
                                          <p:attrName>style.visibility</p:attrName>
                                        </p:attrNameLst>
                                      </p:cBhvr>
                                      <p:to>
                                        <p:strVal val="visible"/>
                                      </p:to>
                                    </p:set>
                                    <p:anim calcmode="lin" valueType="num">
                                      <p:cBhvr additive="base">
                                        <p:cTn id="12" dur="5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plus(in)">
                                      <p:cBhvr>
                                        <p:cTn id="18" dur="2000"/>
                                        <p:tgtEl>
                                          <p:spTgt spid="1126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circle(in)">
                                      <p:cBhvr>
                                        <p:cTn id="48" dur="2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1268"/>
                                        </p:tgtEl>
                                        <p:attrNameLst>
                                          <p:attrName>style.visibility</p:attrName>
                                        </p:attrNameLst>
                                      </p:cBhvr>
                                      <p:to>
                                        <p:strVal val="visible"/>
                                      </p:to>
                                    </p:set>
                                    <p:animEffect transition="in" filter="wipe(down)">
                                      <p:cBhvr>
                                        <p:cTn id="53" dur="500"/>
                                        <p:tgtEl>
                                          <p:spTgt spid="1126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arn(inVertical)">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1000"/>
                                        <p:tgtEl>
                                          <p:spTgt spid="15"/>
                                        </p:tgtEl>
                                      </p:cBhvr>
                                    </p:animEffect>
                                    <p:anim calcmode="lin" valueType="num">
                                      <p:cBhvr>
                                        <p:cTn id="83" dur="1000" fill="hold"/>
                                        <p:tgtEl>
                                          <p:spTgt spid="15"/>
                                        </p:tgtEl>
                                        <p:attrNameLst>
                                          <p:attrName>ppt_x</p:attrName>
                                        </p:attrNameLst>
                                      </p:cBhvr>
                                      <p:tavLst>
                                        <p:tav tm="0">
                                          <p:val>
                                            <p:strVal val="#ppt_x"/>
                                          </p:val>
                                        </p:tav>
                                        <p:tav tm="100000">
                                          <p:val>
                                            <p:strVal val="#ppt_x"/>
                                          </p:val>
                                        </p:tav>
                                      </p:tavLst>
                                    </p:anim>
                                    <p:anim calcmode="lin" valueType="num">
                                      <p:cBhvr>
                                        <p:cTn id="8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7" grpId="0"/>
      <p:bldP spid="8" grpId="0"/>
      <p:bldP spid="9"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81100"/>
            <a:ext cx="16459200" cy="1714500"/>
          </a:xfrm>
        </p:spPr>
        <p:txBody>
          <a:bodyPr>
            <a:normAutofit fontScale="90000"/>
          </a:bodyPr>
          <a:lstStyle/>
          <a:p>
            <a:r>
              <a:rPr lang="en-US" b="1" dirty="0" smtClean="0">
                <a:solidFill>
                  <a:srgbClr val="FF0000"/>
                </a:solidFill>
              </a:rPr>
              <a:t>CÂU HỎI1/ So </a:t>
            </a:r>
            <a:r>
              <a:rPr lang="en-US" b="1" dirty="0" err="1" smtClean="0">
                <a:solidFill>
                  <a:srgbClr val="FF0000"/>
                </a:solidFill>
              </a:rPr>
              <a:t>sánh</a:t>
            </a:r>
            <a:r>
              <a:rPr lang="en-US" b="1" dirty="0" smtClean="0">
                <a:solidFill>
                  <a:srgbClr val="FF0000"/>
                </a:solidFill>
              </a:rPr>
              <a:t> </a:t>
            </a:r>
            <a:r>
              <a:rPr lang="en-US" b="1" dirty="0" err="1" smtClean="0">
                <a:solidFill>
                  <a:srgbClr val="FF0000"/>
                </a:solidFill>
              </a:rPr>
              <a:t>khối</a:t>
            </a:r>
            <a:r>
              <a:rPr lang="en-US" b="1" dirty="0" smtClean="0">
                <a:solidFill>
                  <a:srgbClr val="FF0000"/>
                </a:solidFill>
              </a:rPr>
              <a:t> </a:t>
            </a:r>
            <a:r>
              <a:rPr lang="en-US" b="1" dirty="0" err="1" smtClean="0">
                <a:solidFill>
                  <a:srgbClr val="FF0000"/>
                </a:solidFill>
              </a:rPr>
              <a:t>lượng</a:t>
            </a:r>
            <a:r>
              <a:rPr lang="en-US" b="1" dirty="0" smtClean="0">
                <a:solidFill>
                  <a:srgbClr val="FF0000"/>
                </a:solidFill>
              </a:rPr>
              <a:t> </a:t>
            </a:r>
            <a:r>
              <a:rPr lang="en-US" b="1" dirty="0" err="1" smtClean="0">
                <a:solidFill>
                  <a:srgbClr val="FF0000"/>
                </a:solidFill>
              </a:rPr>
              <a:t>nước</a:t>
            </a:r>
            <a:r>
              <a:rPr lang="en-US" b="1" dirty="0" smtClean="0">
                <a:solidFill>
                  <a:srgbClr val="FF0000"/>
                </a:solidFill>
              </a:rPr>
              <a:t> </a:t>
            </a:r>
            <a:r>
              <a:rPr lang="en-US" b="1" dirty="0" err="1" smtClean="0">
                <a:solidFill>
                  <a:srgbClr val="FF0000"/>
                </a:solidFill>
              </a:rPr>
              <a:t>chứa</a:t>
            </a:r>
            <a:r>
              <a:rPr lang="en-US" b="1" dirty="0" smtClean="0">
                <a:solidFill>
                  <a:srgbClr val="FF0000"/>
                </a:solidFill>
              </a:rPr>
              <a:t> </a:t>
            </a:r>
            <a:r>
              <a:rPr lang="en-US" b="1" dirty="0" err="1" smtClean="0">
                <a:solidFill>
                  <a:srgbClr val="FF0000"/>
                </a:solidFill>
              </a:rPr>
              <a:t>trong</a:t>
            </a:r>
            <a:r>
              <a:rPr lang="en-US" b="1" dirty="0" smtClean="0">
                <a:solidFill>
                  <a:srgbClr val="FF0000"/>
                </a:solidFill>
              </a:rPr>
              <a:t>  </a:t>
            </a:r>
            <a:r>
              <a:rPr lang="en-US" b="1" dirty="0" err="1" smtClean="0">
                <a:solidFill>
                  <a:srgbClr val="FF0000"/>
                </a:solidFill>
              </a:rPr>
              <a:t>bình</a:t>
            </a:r>
            <a:r>
              <a:rPr lang="en-US" b="1" dirty="0" smtClean="0">
                <a:solidFill>
                  <a:srgbClr val="FF0000"/>
                </a:solidFill>
              </a:rPr>
              <a:t> 20 </a:t>
            </a:r>
            <a:r>
              <a:rPr lang="en-US" b="1" dirty="0" err="1" smtClean="0">
                <a:solidFill>
                  <a:srgbClr val="FF0000"/>
                </a:solidFill>
              </a:rPr>
              <a:t>lít</a:t>
            </a:r>
            <a:r>
              <a:rPr lang="en-US" b="1" dirty="0" smtClean="0">
                <a:solidFill>
                  <a:srgbClr val="FF0000"/>
                </a:solidFill>
              </a:rPr>
              <a:t> </a:t>
            </a:r>
            <a:r>
              <a:rPr lang="en-US" b="1" dirty="0" err="1" smtClean="0">
                <a:solidFill>
                  <a:srgbClr val="FF0000"/>
                </a:solidFill>
              </a:rPr>
              <a:t>và</a:t>
            </a:r>
            <a:r>
              <a:rPr lang="en-US" b="1" dirty="0" smtClean="0">
                <a:solidFill>
                  <a:srgbClr val="FF0000"/>
                </a:solidFill>
              </a:rPr>
              <a:t> </a:t>
            </a:r>
            <a:r>
              <a:rPr lang="en-US" b="1" dirty="0" err="1" smtClean="0">
                <a:solidFill>
                  <a:srgbClr val="FF0000"/>
                </a:solidFill>
              </a:rPr>
              <a:t>trong</a:t>
            </a:r>
            <a:r>
              <a:rPr lang="en-US" b="1" dirty="0" smtClean="0">
                <a:solidFill>
                  <a:srgbClr val="FF0000"/>
                </a:solidFill>
              </a:rPr>
              <a:t> chai 0,5 </a:t>
            </a:r>
            <a:r>
              <a:rPr lang="en-US" b="1" dirty="0" err="1" smtClean="0">
                <a:solidFill>
                  <a:srgbClr val="FF0000"/>
                </a:solidFill>
              </a:rPr>
              <a:t>lít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914400" y="3390900"/>
            <a:ext cx="16459200" cy="5798346"/>
          </a:xfrm>
        </p:spPr>
        <p:txBody>
          <a:bodyPr>
            <a:normAutofit/>
          </a:bodyPr>
          <a:lstStyle/>
          <a:p>
            <a:r>
              <a:rPr lang="vi-VN" sz="4400" b="1" dirty="0" smtClean="0">
                <a:solidFill>
                  <a:srgbClr val="008000"/>
                </a:solidFill>
                <a:latin typeface="Roboto"/>
                <a:ea typeface="+mj-ea"/>
                <a:cs typeface="+mj-cs"/>
              </a:rPr>
              <a:t>Trả </a:t>
            </a:r>
            <a:r>
              <a:rPr lang="vi-VN" sz="4400" b="1" dirty="0">
                <a:solidFill>
                  <a:srgbClr val="008000"/>
                </a:solidFill>
                <a:latin typeface="Roboto"/>
                <a:ea typeface="+mj-ea"/>
                <a:cs typeface="+mj-cs"/>
              </a:rPr>
              <a:t>lời:</a:t>
            </a:r>
            <a:r>
              <a:rPr lang="vi-VN" sz="4400" dirty="0">
                <a:solidFill>
                  <a:srgbClr val="000000"/>
                </a:solidFill>
                <a:latin typeface="Roboto"/>
                <a:ea typeface="+mj-ea"/>
                <a:cs typeface="+mj-cs"/>
              </a:rPr>
              <a:t/>
            </a:r>
            <a:br>
              <a:rPr lang="vi-VN" sz="4400" dirty="0">
                <a:solidFill>
                  <a:srgbClr val="000000"/>
                </a:solidFill>
                <a:latin typeface="Roboto"/>
                <a:ea typeface="+mj-ea"/>
                <a:cs typeface="+mj-cs"/>
              </a:rPr>
            </a:br>
            <a:r>
              <a:rPr lang="vi-VN" sz="4400" dirty="0">
                <a:solidFill>
                  <a:srgbClr val="000000"/>
                </a:solidFill>
                <a:latin typeface="Roboto"/>
                <a:ea typeface="+mj-ea"/>
                <a:cs typeface="+mj-cs"/>
              </a:rPr>
              <a:t>Khối lượng nước chứa trong một bình 20 L lớn hơn khối lượng nước chứa trong một chai 0,5 L.</a:t>
            </a:r>
            <a:br>
              <a:rPr lang="vi-VN" sz="4400" dirty="0">
                <a:solidFill>
                  <a:srgbClr val="000000"/>
                </a:solidFill>
                <a:latin typeface="Roboto"/>
                <a:ea typeface="+mj-ea"/>
                <a:cs typeface="+mj-cs"/>
              </a:rPr>
            </a:br>
            <a:endParaRPr lang="en-US" sz="4400" dirty="0"/>
          </a:p>
        </p:txBody>
      </p:sp>
    </p:spTree>
    <p:extLst>
      <p:ext uri="{BB962C8B-B14F-4D97-AF65-F5344CB8AC3E}">
        <p14:creationId xmlns:p14="http://schemas.microsoft.com/office/powerpoint/2010/main" val="1364649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85900"/>
            <a:ext cx="16459200" cy="1714500"/>
          </a:xfrm>
        </p:spPr>
        <p:txBody>
          <a:bodyPr>
            <a:normAutofit/>
          </a:bodyPr>
          <a:lstStyle/>
          <a:p>
            <a:r>
              <a:rPr lang="en-US" sz="4800" b="1" dirty="0" smtClean="0">
                <a:solidFill>
                  <a:srgbClr val="FF0000"/>
                </a:solidFill>
              </a:rPr>
              <a:t>CÂU HỎI 2/ </a:t>
            </a:r>
            <a:r>
              <a:rPr lang="en-US" sz="4800" b="1" dirty="0" err="1" smtClean="0">
                <a:solidFill>
                  <a:srgbClr val="FF0000"/>
                </a:solidFill>
              </a:rPr>
              <a:t>Nêu</a:t>
            </a:r>
            <a:r>
              <a:rPr lang="en-US" sz="4800" b="1" dirty="0" smtClean="0">
                <a:solidFill>
                  <a:srgbClr val="FF0000"/>
                </a:solidFill>
              </a:rPr>
              <a:t> </a:t>
            </a:r>
            <a:r>
              <a:rPr lang="en-US" sz="4800" b="1" dirty="0" err="1" smtClean="0">
                <a:solidFill>
                  <a:srgbClr val="FF0000"/>
                </a:solidFill>
              </a:rPr>
              <a:t>thêm</a:t>
            </a:r>
            <a:r>
              <a:rPr lang="en-US" sz="4800" b="1" dirty="0" smtClean="0">
                <a:solidFill>
                  <a:srgbClr val="FF0000"/>
                </a:solidFill>
              </a:rPr>
              <a:t> </a:t>
            </a:r>
            <a:r>
              <a:rPr lang="en-US" sz="4800" b="1" dirty="0" err="1" smtClean="0">
                <a:solidFill>
                  <a:srgbClr val="FF0000"/>
                </a:solidFill>
              </a:rPr>
              <a:t>một</a:t>
            </a:r>
            <a:r>
              <a:rPr lang="en-US" sz="4800" b="1" dirty="0" smtClean="0">
                <a:solidFill>
                  <a:srgbClr val="FF0000"/>
                </a:solidFill>
              </a:rPr>
              <a:t> </a:t>
            </a:r>
            <a:r>
              <a:rPr lang="en-US" sz="4800" b="1" dirty="0" err="1" smtClean="0">
                <a:solidFill>
                  <a:srgbClr val="FF0000"/>
                </a:solidFill>
              </a:rPr>
              <a:t>số</a:t>
            </a:r>
            <a:r>
              <a:rPr lang="en-US" sz="4800" b="1" dirty="0" smtClean="0">
                <a:solidFill>
                  <a:srgbClr val="FF0000"/>
                </a:solidFill>
              </a:rPr>
              <a:t> </a:t>
            </a:r>
            <a:r>
              <a:rPr lang="en-US" sz="4800" b="1" dirty="0" err="1" smtClean="0">
                <a:solidFill>
                  <a:srgbClr val="FF0000"/>
                </a:solidFill>
              </a:rPr>
              <a:t>đơn</a:t>
            </a:r>
            <a:r>
              <a:rPr lang="en-US" sz="4800" b="1" dirty="0" smtClean="0">
                <a:solidFill>
                  <a:srgbClr val="FF0000"/>
                </a:solidFill>
              </a:rPr>
              <a:t> </a:t>
            </a:r>
            <a:r>
              <a:rPr lang="en-US" sz="4800" b="1" dirty="0" err="1" smtClean="0">
                <a:solidFill>
                  <a:srgbClr val="FF0000"/>
                </a:solidFill>
              </a:rPr>
              <a:t>vị</a:t>
            </a:r>
            <a:r>
              <a:rPr lang="en-US" sz="4800" b="1" dirty="0" smtClean="0">
                <a:solidFill>
                  <a:srgbClr val="FF0000"/>
                </a:solidFill>
              </a:rPr>
              <a:t> </a:t>
            </a:r>
            <a:r>
              <a:rPr lang="en-US" sz="4800" b="1" dirty="0" err="1" smtClean="0">
                <a:solidFill>
                  <a:srgbClr val="FF0000"/>
                </a:solidFill>
              </a:rPr>
              <a:t>đo</a:t>
            </a:r>
            <a:r>
              <a:rPr lang="en-US" sz="4800" b="1" dirty="0" smtClean="0">
                <a:solidFill>
                  <a:srgbClr val="FF0000"/>
                </a:solidFill>
              </a:rPr>
              <a:t> </a:t>
            </a:r>
            <a:r>
              <a:rPr lang="en-US" sz="4800" b="1" dirty="0" err="1" smtClean="0">
                <a:solidFill>
                  <a:srgbClr val="FF0000"/>
                </a:solidFill>
              </a:rPr>
              <a:t>khối</a:t>
            </a:r>
            <a:r>
              <a:rPr lang="en-US" sz="4800" b="1" dirty="0" smtClean="0">
                <a:solidFill>
                  <a:srgbClr val="FF0000"/>
                </a:solidFill>
              </a:rPr>
              <a:t> </a:t>
            </a:r>
            <a:r>
              <a:rPr lang="en-US" sz="4800" b="1" dirty="0" err="1" smtClean="0">
                <a:solidFill>
                  <a:srgbClr val="FF0000"/>
                </a:solidFill>
              </a:rPr>
              <a:t>lượng</a:t>
            </a:r>
            <a:r>
              <a:rPr lang="en-US" sz="4800" b="1" dirty="0" smtClean="0">
                <a:solidFill>
                  <a:srgbClr val="FF0000"/>
                </a:solidFill>
              </a:rPr>
              <a:t> </a:t>
            </a:r>
            <a:r>
              <a:rPr lang="en-US" sz="4800" b="1" dirty="0" err="1" smtClean="0">
                <a:solidFill>
                  <a:srgbClr val="FF0000"/>
                </a:solidFill>
              </a:rPr>
              <a:t>riêng</a:t>
            </a:r>
            <a:endParaRPr lang="en-US" sz="4800" b="1" dirty="0">
              <a:solidFill>
                <a:srgbClr val="FF0000"/>
              </a:solidFill>
            </a:endParaRPr>
          </a:p>
        </p:txBody>
      </p:sp>
      <p:sp>
        <p:nvSpPr>
          <p:cNvPr id="4" name="Rectangle 5"/>
          <p:cNvSpPr>
            <a:spLocks noGrp="1" noChangeArrowheads="1"/>
          </p:cNvSpPr>
          <p:nvPr>
            <p:ph idx="1"/>
          </p:nvPr>
        </p:nvSpPr>
        <p:spPr bwMode="auto">
          <a:xfrm>
            <a:off x="2057400" y="3771900"/>
            <a:ext cx="15544800" cy="1615827"/>
          </a:xfrm>
          <a:prstGeom prst="rect">
            <a:avLst/>
          </a:prstGeom>
          <a:noFill/>
          <a:ln w="9525">
            <a:noFill/>
            <a:miter lim="800000"/>
            <a:headEnd/>
            <a:tailEnd/>
          </a:ln>
          <a:effectLst/>
        </p:spPr>
        <p:txBody>
          <a:bodyPr vert="horz" wrap="square" lIns="137160" tIns="68580" rIns="137160" bIns="68580" numCol="1" anchor="ctr" anchorCtr="0" compatLnSpc="1">
            <a:prstTxWarp prst="textNoShape">
              <a:avLst/>
            </a:prstTxWarp>
            <a:spAutoFit/>
          </a:bodyPr>
          <a:lstStyle/>
          <a:p>
            <a:pPr defTabSz="1371600" fontAlgn="base">
              <a:spcBef>
                <a:spcPct val="0"/>
              </a:spcBef>
              <a:spcAft>
                <a:spcPct val="0"/>
              </a:spcAft>
            </a:pPr>
            <a:r>
              <a:rPr lang="en-US" sz="4800" dirty="0" err="1" smtClean="0">
                <a:solidFill>
                  <a:prstClr val="black"/>
                </a:solidFill>
                <a:latin typeface="Times New Roman" pitchFamily="18" charset="0"/>
                <a:ea typeface="Times New Roman" pitchFamily="18" charset="0"/>
                <a:cs typeface="Times New Roman" pitchFamily="18" charset="0"/>
              </a:rPr>
              <a:t>Đơn</a:t>
            </a:r>
            <a:r>
              <a:rPr lang="en-US" sz="4800" dirty="0" smtClean="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vị</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thường</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dùng</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của</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khối</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lượng</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riêng</a:t>
            </a:r>
            <a:r>
              <a:rPr lang="en-US" sz="4800" dirty="0">
                <a:solidFill>
                  <a:prstClr val="black"/>
                </a:solidFill>
                <a:latin typeface="Times New Roman" pitchFamily="18" charset="0"/>
                <a:ea typeface="Times New Roman" pitchFamily="18" charset="0"/>
                <a:cs typeface="Times New Roman" pitchFamily="18" charset="0"/>
              </a:rPr>
              <a:t> </a:t>
            </a:r>
            <a:r>
              <a:rPr lang="en-US" sz="4800" dirty="0" err="1">
                <a:solidFill>
                  <a:prstClr val="black"/>
                </a:solidFill>
                <a:latin typeface="Times New Roman" pitchFamily="18" charset="0"/>
                <a:ea typeface="Times New Roman" pitchFamily="18" charset="0"/>
                <a:cs typeface="Times New Roman" pitchFamily="18" charset="0"/>
              </a:rPr>
              <a:t>là</a:t>
            </a:r>
            <a:r>
              <a:rPr lang="en-US" sz="4800" dirty="0">
                <a:solidFill>
                  <a:prstClr val="black"/>
                </a:solidFill>
                <a:latin typeface="Times New Roman" pitchFamily="18" charset="0"/>
                <a:ea typeface="Times New Roman" pitchFamily="18" charset="0"/>
                <a:cs typeface="Times New Roman" pitchFamily="18" charset="0"/>
              </a:rPr>
              <a:t>: </a:t>
            </a:r>
            <a:r>
              <a:rPr lang="vi-VN" sz="4800" dirty="0">
                <a:solidFill>
                  <a:prstClr val="black"/>
                </a:solidFill>
                <a:latin typeface="Times New Roman" pitchFamily="18" charset="0"/>
                <a:ea typeface="Times New Roman" pitchFamily="18" charset="0"/>
                <a:cs typeface="Times New Roman" pitchFamily="18" charset="0"/>
              </a:rPr>
              <a:t>   </a:t>
            </a:r>
            <a:r>
              <a:rPr lang="vi-VN" sz="4800" dirty="0" smtClean="0">
                <a:solidFill>
                  <a:prstClr val="black"/>
                </a:solidFill>
                <a:latin typeface="Times New Roman" pitchFamily="18" charset="0"/>
                <a:ea typeface="Times New Roman" pitchFamily="18" charset="0"/>
                <a:cs typeface="Times New Roman" pitchFamily="18" charset="0"/>
              </a:rPr>
              <a:t> </a:t>
            </a:r>
            <a:r>
              <a:rPr lang="en-US" sz="4800" dirty="0" smtClean="0">
                <a:solidFill>
                  <a:srgbClr val="C00000"/>
                </a:solidFill>
                <a:latin typeface="Times New Roman" pitchFamily="18" charset="0"/>
                <a:ea typeface="Times New Roman" pitchFamily="18" charset="0"/>
                <a:cs typeface="Times New Roman" pitchFamily="18" charset="0"/>
              </a:rPr>
              <a:t>kg/m</a:t>
            </a:r>
            <a:r>
              <a:rPr lang="en-US" sz="4800" baseline="30000" dirty="0" smtClean="0">
                <a:solidFill>
                  <a:srgbClr val="C00000"/>
                </a:solidFill>
                <a:latin typeface="Times New Roman" pitchFamily="18" charset="0"/>
                <a:ea typeface="Times New Roman" pitchFamily="18" charset="0"/>
                <a:cs typeface="Times New Roman" pitchFamily="18" charset="0"/>
              </a:rPr>
              <a:t>3</a:t>
            </a:r>
            <a:endParaRPr lang="en-US" dirty="0">
              <a:solidFill>
                <a:srgbClr val="C00000"/>
              </a:solidFill>
              <a:latin typeface="Times New Roman" pitchFamily="18" charset="0"/>
              <a:ea typeface="Times New Roman" pitchFamily="18" charset="0"/>
              <a:cs typeface="Times New Roman" pitchFamily="18" charset="0"/>
            </a:endParaRPr>
          </a:p>
          <a:p>
            <a:pPr marL="0" indent="0" defTabSz="1371600" fontAlgn="base">
              <a:spcBef>
                <a:spcPct val="0"/>
              </a:spcBef>
              <a:spcAft>
                <a:spcPct val="0"/>
              </a:spcAft>
              <a:buNone/>
            </a:pPr>
            <a:r>
              <a:rPr lang="en-US" sz="4800" dirty="0" smtClean="0">
                <a:solidFill>
                  <a:srgbClr val="C00000"/>
                </a:solidFill>
                <a:latin typeface="Times New Roman" pitchFamily="18" charset="0"/>
                <a:ea typeface="Times New Roman" pitchFamily="18" charset="0"/>
                <a:cs typeface="Times New Roman" pitchFamily="18" charset="0"/>
              </a:rPr>
              <a:t>g/cm</a:t>
            </a:r>
            <a:r>
              <a:rPr lang="en-US" sz="4800" baseline="30000" dirty="0" smtClean="0">
                <a:solidFill>
                  <a:srgbClr val="C00000"/>
                </a:solidFill>
                <a:latin typeface="Times New Roman" pitchFamily="18" charset="0"/>
                <a:ea typeface="Times New Roman" pitchFamily="18" charset="0"/>
                <a:cs typeface="Times New Roman" pitchFamily="18" charset="0"/>
              </a:rPr>
              <a:t>3</a:t>
            </a:r>
            <a:r>
              <a:rPr lang="en-US" sz="4800" dirty="0" smtClean="0">
                <a:solidFill>
                  <a:srgbClr val="C00000"/>
                </a:solidFill>
                <a:latin typeface="Times New Roman" pitchFamily="18" charset="0"/>
                <a:ea typeface="Times New Roman" pitchFamily="18" charset="0"/>
                <a:cs typeface="Times New Roman" pitchFamily="18" charset="0"/>
              </a:rPr>
              <a:t> </a:t>
            </a:r>
            <a:r>
              <a:rPr lang="en-US" sz="4800" dirty="0" err="1">
                <a:solidFill>
                  <a:srgbClr val="C00000"/>
                </a:solidFill>
                <a:latin typeface="Times New Roman" pitchFamily="18" charset="0"/>
                <a:ea typeface="Times New Roman" pitchFamily="18" charset="0"/>
                <a:cs typeface="Times New Roman" pitchFamily="18" charset="0"/>
              </a:rPr>
              <a:t>hoặc</a:t>
            </a:r>
            <a:r>
              <a:rPr lang="en-US" sz="4800" dirty="0">
                <a:solidFill>
                  <a:srgbClr val="C00000"/>
                </a:solidFill>
                <a:latin typeface="Times New Roman" pitchFamily="18" charset="0"/>
                <a:ea typeface="Times New Roman" pitchFamily="18" charset="0"/>
                <a:cs typeface="Times New Roman" pitchFamily="18" charset="0"/>
              </a:rPr>
              <a:t> </a:t>
            </a:r>
            <a:r>
              <a:rPr lang="en-US" sz="4800" dirty="0" smtClean="0">
                <a:solidFill>
                  <a:srgbClr val="C00000"/>
                </a:solidFill>
                <a:latin typeface="Times New Roman" pitchFamily="18" charset="0"/>
                <a:ea typeface="Times New Roman" pitchFamily="18" charset="0"/>
                <a:cs typeface="Times New Roman" pitchFamily="18" charset="0"/>
              </a:rPr>
              <a:t>g/ml</a:t>
            </a:r>
            <a:r>
              <a:rPr lang="vi-VN" sz="4800" dirty="0" smtClean="0">
                <a:solidFill>
                  <a:srgbClr val="C00000"/>
                </a:solidFill>
                <a:latin typeface="Times New Roman" pitchFamily="18" charset="0"/>
                <a:ea typeface="Times New Roman" pitchFamily="18" charset="0"/>
                <a:cs typeface="Times New Roman" pitchFamily="18" charset="0"/>
              </a:rPr>
              <a:t>  </a:t>
            </a:r>
            <a:endParaRPr lang="en-US" sz="4800" dirty="0">
              <a:solidFill>
                <a:srgbClr val="C00000"/>
              </a:solidFill>
              <a:latin typeface="Times New Roman" pitchFamily="18" charset="0"/>
              <a:ea typeface="Times New Roman" pitchFamily="18" charset="0"/>
              <a:cs typeface="Times New Roman" pitchFamily="18" charset="0"/>
            </a:endParaRPr>
          </a:p>
        </p:txBody>
      </p:sp>
      <p:sp>
        <p:nvSpPr>
          <p:cNvPr id="3" name="Rectangle 2"/>
          <p:cNvSpPr/>
          <p:nvPr/>
        </p:nvSpPr>
        <p:spPr>
          <a:xfrm>
            <a:off x="2057400" y="5925889"/>
            <a:ext cx="12725400" cy="830997"/>
          </a:xfrm>
          <a:prstGeom prst="rect">
            <a:avLst/>
          </a:prstGeom>
        </p:spPr>
        <p:txBody>
          <a:bodyPr wrap="square">
            <a:spAutoFit/>
          </a:bodyPr>
          <a:lstStyle/>
          <a:p>
            <a:pPr lvl="0" algn="just" defTabSz="1371600" eaLnBrk="0" fontAlgn="base" hangingPunct="0">
              <a:spcBef>
                <a:spcPct val="0"/>
              </a:spcBef>
              <a:spcAft>
                <a:spcPct val="0"/>
              </a:spcAft>
            </a:pPr>
            <a:r>
              <a:rPr lang="en-US" sz="4800" dirty="0">
                <a:solidFill>
                  <a:srgbClr val="00B050"/>
                </a:solidFill>
                <a:latin typeface="Times New Roman" pitchFamily="18" charset="0"/>
                <a:ea typeface="Times New Roman" pitchFamily="18" charset="0"/>
                <a:cs typeface="Times New Roman" pitchFamily="18" charset="0"/>
              </a:rPr>
              <a:t>VD: </a:t>
            </a:r>
            <a:r>
              <a:rPr lang="vi-VN" sz="4800" dirty="0" smtClean="0">
                <a:solidFill>
                  <a:srgbClr val="00B050"/>
                </a:solidFill>
                <a:latin typeface="Times New Roman" pitchFamily="18" charset="0"/>
                <a:ea typeface="Times New Roman" pitchFamily="18" charset="0"/>
                <a:cs typeface="Times New Roman" pitchFamily="18" charset="0"/>
              </a:rPr>
              <a:t>2</a:t>
            </a:r>
            <a:r>
              <a:rPr lang="en-US" sz="4800" dirty="0" smtClean="0">
                <a:solidFill>
                  <a:srgbClr val="00B050"/>
                </a:solidFill>
                <a:latin typeface="Times New Roman" pitchFamily="18" charset="0"/>
                <a:ea typeface="Times New Roman" pitchFamily="18" charset="0"/>
                <a:cs typeface="Times New Roman" pitchFamily="18" charset="0"/>
              </a:rPr>
              <a:t> g/</a:t>
            </a:r>
            <a:r>
              <a:rPr lang="vi-VN" sz="4800" dirty="0" smtClean="0">
                <a:solidFill>
                  <a:srgbClr val="00B050"/>
                </a:solidFill>
                <a:latin typeface="Times New Roman" pitchFamily="18" charset="0"/>
                <a:ea typeface="Times New Roman" pitchFamily="18" charset="0"/>
                <a:cs typeface="Times New Roman" pitchFamily="18" charset="0"/>
              </a:rPr>
              <a:t>ml</a:t>
            </a:r>
            <a:r>
              <a:rPr lang="en-US" sz="4800" dirty="0" smtClean="0">
                <a:solidFill>
                  <a:srgbClr val="00B050"/>
                </a:solidFill>
                <a:latin typeface="Times New Roman" pitchFamily="18" charset="0"/>
                <a:ea typeface="Times New Roman" pitchFamily="18" charset="0"/>
                <a:cs typeface="Times New Roman" pitchFamily="18" charset="0"/>
              </a:rPr>
              <a:t> </a:t>
            </a:r>
            <a:r>
              <a:rPr lang="en-US" sz="4800" dirty="0">
                <a:solidFill>
                  <a:srgbClr val="00B050"/>
                </a:solidFill>
                <a:latin typeface="Times New Roman" pitchFamily="18" charset="0"/>
                <a:ea typeface="Times New Roman" pitchFamily="18" charset="0"/>
                <a:cs typeface="Times New Roman" pitchFamily="18" charset="0"/>
              </a:rPr>
              <a:t>= </a:t>
            </a:r>
            <a:r>
              <a:rPr lang="vi-VN" sz="4800" dirty="0" smtClean="0">
                <a:solidFill>
                  <a:srgbClr val="00B050"/>
                </a:solidFill>
                <a:latin typeface="Times New Roman" pitchFamily="18" charset="0"/>
                <a:ea typeface="Times New Roman" pitchFamily="18" charset="0"/>
                <a:cs typeface="Times New Roman" pitchFamily="18" charset="0"/>
              </a:rPr>
              <a:t>0,002</a:t>
            </a:r>
            <a:r>
              <a:rPr lang="en-US" sz="4800" dirty="0" smtClean="0">
                <a:solidFill>
                  <a:srgbClr val="00B050"/>
                </a:solidFill>
                <a:latin typeface="Times New Roman" pitchFamily="18" charset="0"/>
                <a:ea typeface="Times New Roman" pitchFamily="18" charset="0"/>
                <a:cs typeface="Times New Roman" pitchFamily="18" charset="0"/>
              </a:rPr>
              <a:t>/ </a:t>
            </a:r>
            <a:r>
              <a:rPr lang="en-US" sz="4800" dirty="0">
                <a:solidFill>
                  <a:srgbClr val="00B050"/>
                </a:solidFill>
                <a:latin typeface="Times New Roman" pitchFamily="18" charset="0"/>
                <a:ea typeface="Times New Roman" pitchFamily="18" charset="0"/>
                <a:cs typeface="Times New Roman" pitchFamily="18" charset="0"/>
              </a:rPr>
              <a:t>0,000001  = </a:t>
            </a:r>
            <a:r>
              <a:rPr lang="vi-VN" sz="4800" dirty="0" smtClean="0">
                <a:solidFill>
                  <a:srgbClr val="00B050"/>
                </a:solidFill>
                <a:latin typeface="Times New Roman" pitchFamily="18" charset="0"/>
                <a:ea typeface="Times New Roman" pitchFamily="18" charset="0"/>
                <a:cs typeface="Times New Roman" pitchFamily="18" charset="0"/>
              </a:rPr>
              <a:t>2</a:t>
            </a:r>
            <a:r>
              <a:rPr lang="en-US" sz="4800" dirty="0" smtClean="0">
                <a:solidFill>
                  <a:srgbClr val="00B050"/>
                </a:solidFill>
                <a:latin typeface="Times New Roman" pitchFamily="18" charset="0"/>
                <a:ea typeface="Times New Roman" pitchFamily="18" charset="0"/>
                <a:cs typeface="Times New Roman" pitchFamily="18" charset="0"/>
              </a:rPr>
              <a:t>000  </a:t>
            </a:r>
            <a:r>
              <a:rPr lang="en-US" sz="4800" dirty="0">
                <a:solidFill>
                  <a:srgbClr val="00B050"/>
                </a:solidFill>
                <a:latin typeface="Times New Roman" pitchFamily="18" charset="0"/>
                <a:ea typeface="Times New Roman" pitchFamily="18" charset="0"/>
                <a:cs typeface="Times New Roman" pitchFamily="18" charset="0"/>
              </a:rPr>
              <a:t>kg/m</a:t>
            </a:r>
            <a:r>
              <a:rPr lang="en-US" sz="4800" baseline="30000" dirty="0">
                <a:solidFill>
                  <a:srgbClr val="00B050"/>
                </a:solidFill>
                <a:latin typeface="Times New Roman" pitchFamily="18" charset="0"/>
                <a:ea typeface="Times New Roman" pitchFamily="18" charset="0"/>
                <a:cs typeface="Times New Roman" pitchFamily="18" charset="0"/>
              </a:rPr>
              <a:t>3</a:t>
            </a:r>
            <a:endParaRPr lang="en-US" sz="48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194998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1420</Words>
  <Application>Microsoft Office PowerPoint</Application>
  <PresentationFormat>Custom</PresentationFormat>
  <Paragraphs>178</Paragraphs>
  <Slides>29</Slides>
  <Notes>0</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29</vt:i4>
      </vt:variant>
    </vt:vector>
  </HeadingPairs>
  <TitlesOfParts>
    <vt:vector size="49" baseType="lpstr">
      <vt:lpstr>宋体</vt:lpstr>
      <vt:lpstr>#9Slide03 Arima Madurai Black</vt:lpstr>
      <vt:lpstr>Calibri Light</vt:lpstr>
      <vt:lpstr>Times New Roman</vt:lpstr>
      <vt:lpstr>Tiffany</vt:lpstr>
      <vt:lpstr>Wingdings</vt:lpstr>
      <vt:lpstr>#9Slide03 AmpleSoft Bold</vt:lpstr>
      <vt:lpstr>Calibri</vt:lpstr>
      <vt:lpstr>Cambria Math</vt:lpstr>
      <vt:lpstr>Arial</vt:lpstr>
      <vt:lpstr>Cambria</vt:lpstr>
      <vt:lpstr>Roboto</vt:lpstr>
      <vt:lpstr>Office 主题</vt:lpstr>
      <vt:lpstr>Office Theme</vt:lpstr>
      <vt:lpstr>1_Office Theme</vt:lpstr>
      <vt:lpstr>2_Office Theme</vt:lpstr>
      <vt:lpstr>4_Office Theme</vt:lpstr>
      <vt:lpstr>3_Office Theme</vt:lpstr>
      <vt:lpstr>1_Office 主题</vt:lpstr>
      <vt:lpstr>5_Office Theme</vt:lpstr>
      <vt:lpstr>PowerPoint Presentation</vt:lpstr>
      <vt:lpstr>PowerPoint Presentation</vt:lpstr>
      <vt:lpstr>Đối với vật vừa rồi chúng ta biết được khối lượng của nó nhờ dụng cụ đo là cân. Nhưng trong một số trường hợp thực tế, có nhiều vật có kích thước hoặc khối lượng quá lớn thì làm thế nào để chúng ta có thể đo được khối lượng của chúng?  (Ví dụ: Nước trong bể bơi hoặc tượng Quan thế âm bồ tát tại chùa Linh ứng Đà Nẵng) Vấn đề này sẽ được giải quyết trong bài học ngày hôm nay.  </vt:lpstr>
      <vt:lpstr>PowerPoint Presentation</vt:lpstr>
      <vt:lpstr>PowerPoint Presentation</vt:lpstr>
      <vt:lpstr>PowerPoint Presentation</vt:lpstr>
      <vt:lpstr>PowerPoint Presentation</vt:lpstr>
      <vt:lpstr>CÂU HỎI1/ So sánh khối lượng nước chứa trong  bình 20 lít và trong chai 0,5 lít.</vt:lpstr>
      <vt:lpstr>CÂU HỎI 2/ Nêu thêm một số đơn vị đo khối lượng riêng</vt:lpstr>
      <vt:lpstr>PowerPoint Presentation</vt:lpstr>
      <vt:lpstr>PowerPoint Presentation</vt:lpstr>
      <vt:lpstr>PowerPoint Presentation</vt:lpstr>
      <vt:lpstr>PowerPoint Presentation</vt:lpstr>
      <vt:lpstr>PowerPoint Presentation</vt:lpstr>
      <vt:lpstr>BÀI TẬP 2/Một bể bơi có chiều dài 20m, chiều rộng 8m, độ sâu của nước là 1,5m, tính khối lượng của nước trong  bể</vt:lpstr>
      <vt:lpstr>                                      Nhiệm vụ học tập</vt:lpstr>
      <vt:lpstr>PowerPoint Presentation</vt:lpstr>
      <vt:lpstr>CẦN LƯU Ý ĐIỀU GÌ KHI ĐỌC GIÁ TRỊ THỂ TÍCH CHẤT LỎNG TRÊN CỐC ĐONG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IV/VẬN DỤNG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137</cp:revision>
  <dcterms:created xsi:type="dcterms:W3CDTF">2006-08-16T00:00:00Z</dcterms:created>
  <dcterms:modified xsi:type="dcterms:W3CDTF">2025-04-08T15:26:58Z</dcterms:modified>
  <dc:identifier>DAE65lQ4ekI</dc:identifier>
</cp:coreProperties>
</file>