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6858000" cx="12192000"/>
  <p:notesSz cx="6858000" cy="9144000"/>
  <p:embeddedFontLst>
    <p:embeddedFont>
      <p:font typeface="Garamond"/>
      <p:regular r:id="rId21"/>
      <p:bold r:id="rId22"/>
      <p:italic r:id="rId23"/>
      <p:boldItalic r:id="rId24"/>
    </p:embeddedFont>
    <p:embeddedFont>
      <p:font typeface="Tahoma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Garamond-bold.fntdata"/><Relationship Id="rId21" Type="http://schemas.openxmlformats.org/officeDocument/2006/relationships/font" Target="fonts/Garamond-regular.fntdata"/><Relationship Id="rId24" Type="http://schemas.openxmlformats.org/officeDocument/2006/relationships/font" Target="fonts/Garamond-boldItalic.fntdata"/><Relationship Id="rId23" Type="http://schemas.openxmlformats.org/officeDocument/2006/relationships/font" Target="fonts/Garamond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Tahoma-bold.fntdata"/><Relationship Id="rId25" Type="http://schemas.openxmlformats.org/officeDocument/2006/relationships/font" Target="fonts/Tahoma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" name="Google Shape;245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6" name="Google Shape;256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2" name="Google Shape;262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3" name="Google Shape;273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0" name="Google Shape;280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 txBox="1"/>
          <p:nvPr>
            <p:ph type="title"/>
          </p:nvPr>
        </p:nvSpPr>
        <p:spPr>
          <a:xfrm>
            <a:off x="1295401" y="4815415"/>
            <a:ext cx="9609666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1"/>
          <p:cNvSpPr/>
          <p:nvPr>
            <p:ph idx="2" type="pic"/>
          </p:nvPr>
        </p:nvSpPr>
        <p:spPr>
          <a:xfrm>
            <a:off x="1041427" y="1041399"/>
            <a:ext cx="10105972" cy="3335869"/>
          </a:xfrm>
          <a:prstGeom prst="roundRect">
            <a:avLst>
              <a:gd fmla="val 0" name="adj"/>
            </a:avLst>
          </a:prstGeom>
          <a:noFill/>
          <a:ln cap="flat" cmpd="thickThin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2" name="Google Shape;92;p11"/>
          <p:cNvSpPr txBox="1"/>
          <p:nvPr>
            <p:ph idx="1" type="body"/>
          </p:nvPr>
        </p:nvSpPr>
        <p:spPr>
          <a:xfrm>
            <a:off x="1295401" y="5382153"/>
            <a:ext cx="9609666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280"/>
              </a:spcBef>
              <a:spcAft>
                <a:spcPts val="0"/>
              </a:spcAft>
              <a:buSzPts val="161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/>
        </p:txBody>
      </p:sp>
      <p:sp>
        <p:nvSpPr>
          <p:cNvPr id="93" name="Google Shape;93;p11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1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1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 txBox="1"/>
          <p:nvPr>
            <p:ph type="title"/>
          </p:nvPr>
        </p:nvSpPr>
        <p:spPr>
          <a:xfrm>
            <a:off x="1303868" y="982132"/>
            <a:ext cx="9592732" cy="29548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2"/>
          <p:cNvSpPr txBox="1"/>
          <p:nvPr>
            <p:ph idx="1" type="body"/>
          </p:nvPr>
        </p:nvSpPr>
        <p:spPr>
          <a:xfrm>
            <a:off x="1303868" y="4343399"/>
            <a:ext cx="9592732" cy="1532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9" name="Google Shape;99;p12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2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2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2" name="Google Shape;102;p12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3"/>
          <p:cNvSpPr txBox="1"/>
          <p:nvPr>
            <p:ph type="title"/>
          </p:nvPr>
        </p:nvSpPr>
        <p:spPr>
          <a:xfrm>
            <a:off x="1446213" y="982132"/>
            <a:ext cx="9296398" cy="2370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b="0" sz="320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3"/>
          <p:cNvSpPr txBox="1"/>
          <p:nvPr>
            <p:ph idx="1" type="body"/>
          </p:nvPr>
        </p:nvSpPr>
        <p:spPr>
          <a:xfrm>
            <a:off x="1674812" y="3352800"/>
            <a:ext cx="8839202" cy="5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400"/>
              </a:spcBef>
              <a:spcAft>
                <a:spcPts val="0"/>
              </a:spcAft>
              <a:buSzPts val="2300"/>
              <a:buFont typeface="Garamond"/>
              <a:buNone/>
              <a:defRPr sz="20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300"/>
              <a:buFont typeface="Garamond"/>
              <a:buNone/>
              <a:defRPr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070"/>
              <a:buFont typeface="Garamond"/>
              <a:buNone/>
              <a:defRPr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840"/>
              <a:buFont typeface="Garamond"/>
              <a:buNone/>
              <a:defRPr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Font typeface="Garamond"/>
              <a:buNone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06" name="Google Shape;106;p13"/>
          <p:cNvSpPr txBox="1"/>
          <p:nvPr>
            <p:ph idx="2" type="body"/>
          </p:nvPr>
        </p:nvSpPr>
        <p:spPr>
          <a:xfrm>
            <a:off x="1295401" y="4343399"/>
            <a:ext cx="9609666" cy="1532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7" name="Google Shape;107;p13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3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3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0" name="Google Shape;110;p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11" name="Google Shape;111;p13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12" name="Google Shape;112;p13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4"/>
          <p:cNvSpPr txBox="1"/>
          <p:nvPr>
            <p:ph type="title"/>
          </p:nvPr>
        </p:nvSpPr>
        <p:spPr>
          <a:xfrm>
            <a:off x="1295402" y="3308581"/>
            <a:ext cx="9609668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14"/>
          <p:cNvSpPr txBox="1"/>
          <p:nvPr>
            <p:ph idx="1" type="body"/>
          </p:nvPr>
        </p:nvSpPr>
        <p:spPr>
          <a:xfrm>
            <a:off x="1295401" y="4777381"/>
            <a:ext cx="9609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6" name="Google Shape;116;p14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4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4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Name Card">
  <p:cSld name="Quote Name Card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5"/>
          <p:cNvSpPr txBox="1"/>
          <p:nvPr>
            <p:ph type="title"/>
          </p:nvPr>
        </p:nvSpPr>
        <p:spPr>
          <a:xfrm>
            <a:off x="1446213" y="982132"/>
            <a:ext cx="9296398" cy="2243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b="0" sz="320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5"/>
          <p:cNvSpPr txBox="1"/>
          <p:nvPr>
            <p:ph idx="1" type="body"/>
          </p:nvPr>
        </p:nvSpPr>
        <p:spPr>
          <a:xfrm>
            <a:off x="1295401" y="3639312"/>
            <a:ext cx="9609668" cy="8869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2" name="Google Shape;122;p15"/>
          <p:cNvSpPr txBox="1"/>
          <p:nvPr>
            <p:ph idx="2" type="body"/>
          </p:nvPr>
        </p:nvSpPr>
        <p:spPr>
          <a:xfrm>
            <a:off x="1295401" y="4529667"/>
            <a:ext cx="9609668" cy="1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3" name="Google Shape;123;p15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5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15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6" name="Google Shape;126;p15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27" name="Google Shape;127;p15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28" name="Google Shape;128;p15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or False">
  <p:cSld name="True or False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6"/>
          <p:cNvSpPr txBox="1"/>
          <p:nvPr>
            <p:ph type="title"/>
          </p:nvPr>
        </p:nvSpPr>
        <p:spPr>
          <a:xfrm>
            <a:off x="1295401" y="982132"/>
            <a:ext cx="9609666" cy="2243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6"/>
          <p:cNvSpPr txBox="1"/>
          <p:nvPr>
            <p:ph idx="1" type="body"/>
          </p:nvPr>
        </p:nvSpPr>
        <p:spPr>
          <a:xfrm>
            <a:off x="1295401" y="3630168"/>
            <a:ext cx="9609668" cy="841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3220"/>
              <a:buNone/>
              <a:defRPr sz="28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2" name="Google Shape;132;p16"/>
          <p:cNvSpPr txBox="1"/>
          <p:nvPr>
            <p:ph idx="2" type="body"/>
          </p:nvPr>
        </p:nvSpPr>
        <p:spPr>
          <a:xfrm>
            <a:off x="1295400" y="4470399"/>
            <a:ext cx="9609670" cy="14054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3" name="Google Shape;133;p16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16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6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6" name="Google Shape;136;p16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7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17"/>
          <p:cNvSpPr txBox="1"/>
          <p:nvPr>
            <p:ph idx="1" type="body"/>
          </p:nvPr>
        </p:nvSpPr>
        <p:spPr>
          <a:xfrm rot="5400000">
            <a:off x="4436531" y="-584198"/>
            <a:ext cx="3318936" cy="96011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40" name="Google Shape;140;p17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17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17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43" name="Google Shape;143;p17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8"/>
          <p:cNvSpPr txBox="1"/>
          <p:nvPr>
            <p:ph type="title"/>
          </p:nvPr>
        </p:nvSpPr>
        <p:spPr>
          <a:xfrm rot="5400000">
            <a:off x="7497936" y="2483551"/>
            <a:ext cx="4893735" cy="18908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18"/>
          <p:cNvSpPr txBox="1"/>
          <p:nvPr>
            <p:ph idx="1" type="body"/>
          </p:nvPr>
        </p:nvSpPr>
        <p:spPr>
          <a:xfrm rot="5400000">
            <a:off x="2565043" y="-287514"/>
            <a:ext cx="4893734" cy="7433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47" name="Google Shape;147;p18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18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18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0" name="Google Shape;150;p18"/>
          <p:cNvCxnSpPr/>
          <p:nvPr/>
        </p:nvCxnSpPr>
        <p:spPr>
          <a:xfrm>
            <a:off x="8863890" y="990600"/>
            <a:ext cx="0" cy="487680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3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descr="HD-PanelTitleR1.png" id="26" name="Google Shape;26;p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Google Shape;27;p3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HDRibbonTitle-UniformTrim.png" id="28" name="Google Shape;28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DRibbonTitle-UniformTrim.png" id="29" name="Google Shape;29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Google Shape;30;p3"/>
          <p:cNvSpPr txBox="1"/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"/>
          <p:cNvSpPr txBox="1"/>
          <p:nvPr>
            <p:ph idx="1" type="subTitle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420"/>
              </a:spcBef>
              <a:spcAft>
                <a:spcPts val="0"/>
              </a:spcAft>
              <a:buSzPts val="2415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3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207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84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61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2" name="Google Shape;32;p3"/>
          <p:cNvSpPr txBox="1"/>
          <p:nvPr>
            <p:ph idx="10" type="dt"/>
          </p:nvPr>
        </p:nvSpPr>
        <p:spPr>
          <a:xfrm>
            <a:off x="7983232" y="5037663"/>
            <a:ext cx="8974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"/>
          <p:cNvSpPr txBox="1"/>
          <p:nvPr>
            <p:ph idx="11" type="ftr"/>
          </p:nvPr>
        </p:nvSpPr>
        <p:spPr>
          <a:xfrm>
            <a:off x="2692397" y="5037663"/>
            <a:ext cx="5214635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"/>
          <p:cNvSpPr txBox="1"/>
          <p:nvPr>
            <p:ph idx="12" type="sldNum"/>
          </p:nvPr>
        </p:nvSpPr>
        <p:spPr>
          <a:xfrm>
            <a:off x="8956900" y="5037663"/>
            <a:ext cx="5511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5" name="Google Shape;35;p3"/>
          <p:cNvCxnSpPr/>
          <p:nvPr/>
        </p:nvCxnSpPr>
        <p:spPr>
          <a:xfrm>
            <a:off x="2692399" y="3522131"/>
            <a:ext cx="681566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Google Shape;37;p4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" name="Google Shape;38;p4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40" name="Google Shape;40;p4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4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 txBox="1"/>
          <p:nvPr>
            <p:ph type="title"/>
          </p:nvPr>
        </p:nvSpPr>
        <p:spPr>
          <a:xfrm>
            <a:off x="2015069" y="1752606"/>
            <a:ext cx="8158688" cy="18225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5"/>
          <p:cNvSpPr txBox="1"/>
          <p:nvPr>
            <p:ph idx="1" type="body"/>
          </p:nvPr>
        </p:nvSpPr>
        <p:spPr>
          <a:xfrm>
            <a:off x="2015067" y="3846051"/>
            <a:ext cx="8158690" cy="9545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6" name="Google Shape;46;p5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5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9" name="Google Shape;49;p5"/>
          <p:cNvCxnSpPr/>
          <p:nvPr/>
        </p:nvCxnSpPr>
        <p:spPr>
          <a:xfrm>
            <a:off x="2012723" y="3710585"/>
            <a:ext cx="816338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Google Shape;51;p6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2" name="Google Shape;52;p6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1" type="body"/>
          </p:nvPr>
        </p:nvSpPr>
        <p:spPr>
          <a:xfrm>
            <a:off x="1298448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54" name="Google Shape;54;p6"/>
          <p:cNvSpPr txBox="1"/>
          <p:nvPr>
            <p:ph idx="2" type="body"/>
          </p:nvPr>
        </p:nvSpPr>
        <p:spPr>
          <a:xfrm>
            <a:off x="6181344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55" name="Google Shape;55;p6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6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6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7"/>
          <p:cNvSpPr txBox="1"/>
          <p:nvPr>
            <p:ph idx="1" type="body"/>
          </p:nvPr>
        </p:nvSpPr>
        <p:spPr>
          <a:xfrm>
            <a:off x="129540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672"/>
              </a:spcBef>
              <a:spcAft>
                <a:spcPts val="0"/>
              </a:spcAft>
              <a:buSzPts val="3220"/>
              <a:buNone/>
              <a:defRPr b="0" sz="28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3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07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b="1" sz="1600"/>
            </a:lvl9pPr>
          </a:lstStyle>
          <a:p/>
        </p:txBody>
      </p:sp>
      <p:sp>
        <p:nvSpPr>
          <p:cNvPr id="61" name="Google Shape;61;p7"/>
          <p:cNvSpPr txBox="1"/>
          <p:nvPr>
            <p:ph idx="2" type="body"/>
          </p:nvPr>
        </p:nvSpPr>
        <p:spPr>
          <a:xfrm>
            <a:off x="129540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62" name="Google Shape;62;p7"/>
          <p:cNvSpPr txBox="1"/>
          <p:nvPr>
            <p:ph idx="3" type="body"/>
          </p:nvPr>
        </p:nvSpPr>
        <p:spPr>
          <a:xfrm>
            <a:off x="618067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672"/>
              </a:spcBef>
              <a:spcAft>
                <a:spcPts val="0"/>
              </a:spcAft>
              <a:buSzPts val="3220"/>
              <a:buNone/>
              <a:defRPr b="0" sz="28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3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07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b="1" sz="1600"/>
            </a:lvl9pPr>
          </a:lstStyle>
          <a:p/>
        </p:txBody>
      </p:sp>
      <p:sp>
        <p:nvSpPr>
          <p:cNvPr id="63" name="Google Shape;63;p7"/>
          <p:cNvSpPr txBox="1"/>
          <p:nvPr>
            <p:ph idx="4" type="body"/>
          </p:nvPr>
        </p:nvSpPr>
        <p:spPr>
          <a:xfrm>
            <a:off x="618067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64" name="Google Shape;64;p7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7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7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7" name="Google Shape;67;p7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8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8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8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3" name="Google Shape;73;p8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 txBox="1"/>
          <p:nvPr>
            <p:ph type="title"/>
          </p:nvPr>
        </p:nvSpPr>
        <p:spPr>
          <a:xfrm>
            <a:off x="1293811" y="1388534"/>
            <a:ext cx="371845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9"/>
          <p:cNvSpPr txBox="1"/>
          <p:nvPr>
            <p:ph idx="1" type="body"/>
          </p:nvPr>
        </p:nvSpPr>
        <p:spPr>
          <a:xfrm>
            <a:off x="5418668" y="982131"/>
            <a:ext cx="5469466" cy="48937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77" name="Google Shape;77;p9"/>
          <p:cNvSpPr txBox="1"/>
          <p:nvPr>
            <p:ph idx="2" type="body"/>
          </p:nvPr>
        </p:nvSpPr>
        <p:spPr>
          <a:xfrm>
            <a:off x="1293811" y="3031065"/>
            <a:ext cx="3718455" cy="2438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/>
        </p:txBody>
      </p:sp>
      <p:sp>
        <p:nvSpPr>
          <p:cNvPr id="78" name="Google Shape;78;p9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9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9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1" name="Google Shape;81;p9"/>
          <p:cNvCxnSpPr/>
          <p:nvPr/>
        </p:nvCxnSpPr>
        <p:spPr>
          <a:xfrm>
            <a:off x="1396169" y="2912533"/>
            <a:ext cx="35144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0"/>
          <p:cNvSpPr txBox="1"/>
          <p:nvPr>
            <p:ph type="title"/>
          </p:nvPr>
        </p:nvSpPr>
        <p:spPr>
          <a:xfrm>
            <a:off x="1295399" y="1883832"/>
            <a:ext cx="6241816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None/>
              <a:defRPr b="0"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0"/>
          <p:cNvSpPr/>
          <p:nvPr>
            <p:ph idx="2" type="pic"/>
          </p:nvPr>
        </p:nvSpPr>
        <p:spPr>
          <a:xfrm>
            <a:off x="8094831" y="1041400"/>
            <a:ext cx="3063347" cy="4775200"/>
          </a:xfrm>
          <a:prstGeom prst="roundRect">
            <a:avLst>
              <a:gd fmla="val 0" name="adj"/>
            </a:avLst>
          </a:prstGeom>
          <a:noFill/>
          <a:ln cap="flat" cmpd="thickThin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5" name="Google Shape;85;p10"/>
          <p:cNvSpPr txBox="1"/>
          <p:nvPr>
            <p:ph idx="1" type="body"/>
          </p:nvPr>
        </p:nvSpPr>
        <p:spPr>
          <a:xfrm>
            <a:off x="1295399" y="3255432"/>
            <a:ext cx="6241816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2070"/>
              <a:buNone/>
              <a:defRPr sz="18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/>
        </p:txBody>
      </p:sp>
      <p:sp>
        <p:nvSpPr>
          <p:cNvPr id="86" name="Google Shape;86;p10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0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0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21" Type="http://schemas.openxmlformats.org/officeDocument/2006/relationships/theme" Target="../theme/theme1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1.jpg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6.xml"/><Relationship Id="rId6" Type="http://schemas.openxmlformats.org/officeDocument/2006/relationships/slideLayout" Target="../slideLayouts/slideLayout3.xml"/><Relationship Id="rId18" Type="http://schemas.openxmlformats.org/officeDocument/2006/relationships/slideLayout" Target="../slideLayouts/slideLayout15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descr="HD-PanelContent.png" id="11" name="Google Shape;11;p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Google Shape;12;p1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HDRibbonContent-UniformTrim.png" id="13" name="Google Shape;13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DRibbonContent-UniformTrim.png" id="14" name="Google Shape;14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Google Shape;15;p1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 i="0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386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746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60044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4543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3083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30835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30835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30834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30834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7" name="Google Shape;17;p1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8" name="Google Shape;18;p1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9" name="Google Shape;19;p1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61" r:id="rId17"/>
    <p:sldLayoutId id="2147483662" r:id="rId18"/>
    <p:sldLayoutId id="2147483663" r:id="rId19"/>
    <p:sldLayoutId id="2147483664" r:id="rId20"/>
  </p:sldLayoutIdLst>
  <mc:AlternateContent>
    <mc:Choice Requires="p14">
      <p:transition spd="slow" p14:dur="44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jpg"/><Relationship Id="rId4" Type="http://schemas.openxmlformats.org/officeDocument/2006/relationships/image" Target="../media/image12.png"/><Relationship Id="rId5" Type="http://schemas.openxmlformats.org/officeDocument/2006/relationships/image" Target="../media/image1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jpg"/><Relationship Id="rId4" Type="http://schemas.openxmlformats.org/officeDocument/2006/relationships/image" Target="../media/image12.png"/><Relationship Id="rId5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jpg"/><Relationship Id="rId4" Type="http://schemas.openxmlformats.org/officeDocument/2006/relationships/image" Target="../media/image12.png"/><Relationship Id="rId5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2667000" y="-2578433"/>
            <a:ext cx="6858000" cy="121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9"/>
          <p:cNvPicPr preferRelativeResize="0"/>
          <p:nvPr/>
        </p:nvPicPr>
        <p:blipFill rotWithShape="1">
          <a:blip r:embed="rId4">
            <a:alphaModFix/>
          </a:blip>
          <a:srcRect b="0" l="8954" r="0" t="0"/>
          <a:stretch/>
        </p:blipFill>
        <p:spPr>
          <a:xfrm>
            <a:off x="0" y="-1"/>
            <a:ext cx="329546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9"/>
          <p:cNvPicPr preferRelativeResize="0"/>
          <p:nvPr/>
        </p:nvPicPr>
        <p:blipFill rotWithShape="1">
          <a:blip r:embed="rId5">
            <a:alphaModFix/>
          </a:blip>
          <a:srcRect b="40997" l="73711" r="3411" t="10754"/>
          <a:stretch/>
        </p:blipFill>
        <p:spPr>
          <a:xfrm>
            <a:off x="9723920" y="510206"/>
            <a:ext cx="2269402" cy="3007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9"/>
          <p:cNvPicPr preferRelativeResize="0"/>
          <p:nvPr/>
        </p:nvPicPr>
        <p:blipFill rotWithShape="1">
          <a:blip r:embed="rId5">
            <a:alphaModFix/>
          </a:blip>
          <a:srcRect b="0" l="67018" r="3084" t="64405"/>
          <a:stretch/>
        </p:blipFill>
        <p:spPr>
          <a:xfrm>
            <a:off x="5984725" y="3517567"/>
            <a:ext cx="5844275" cy="2854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9"/>
          <p:cNvPicPr preferRelativeResize="0"/>
          <p:nvPr/>
        </p:nvPicPr>
        <p:blipFill rotWithShape="1">
          <a:blip r:embed="rId5">
            <a:alphaModFix/>
          </a:blip>
          <a:srcRect b="7411" l="0" r="67081" t="5905"/>
          <a:stretch/>
        </p:blipFill>
        <p:spPr>
          <a:xfrm>
            <a:off x="77659" y="2743493"/>
            <a:ext cx="3646187" cy="393949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9"/>
          <p:cNvSpPr txBox="1"/>
          <p:nvPr/>
        </p:nvSpPr>
        <p:spPr>
          <a:xfrm>
            <a:off x="2260879" y="1236799"/>
            <a:ext cx="7891426" cy="2800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BÀI 26. THỰC HÀNH VỀ HÔ HẤP TẾ BÀO Ở THỰC VẬT THÔNG QUA SỰ NẢY MẦM CỦA HẠT </a:t>
            </a:r>
            <a:endParaRPr sz="4400">
              <a:solidFill>
                <a:srgbClr val="FFFF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2" name="Google Shape;162;p19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3" name="Google Shape;163;p19"/>
          <p:cNvSpPr/>
          <p:nvPr/>
        </p:nvSpPr>
        <p:spPr>
          <a:xfrm>
            <a:off x="6096000" y="3429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8"/>
          <p:cNvSpPr/>
          <p:nvPr/>
        </p:nvSpPr>
        <p:spPr>
          <a:xfrm>
            <a:off x="1521755" y="217284"/>
            <a:ext cx="9623061" cy="1294646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5875">
            <a:solidFill>
              <a:srgbClr val="5F6F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Thí nghiệm 2: Chứng minh hô hấp tế bào hấp thụ khí oxygen và thải khí carbon dioxide.</a:t>
            </a:r>
            <a:endParaRPr b="1" sz="3200">
              <a:solidFill>
                <a:srgbClr val="FFFF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36" name="Google Shape;236;p28"/>
          <p:cNvSpPr txBox="1"/>
          <p:nvPr/>
        </p:nvSpPr>
        <p:spPr>
          <a:xfrm>
            <a:off x="1240710" y="1630657"/>
            <a:ext cx="10185149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Bước 1: </a:t>
            </a:r>
            <a:r>
              <a:rPr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Ngâm 200 g hạt trong nước ấm (khoảng 40 oC) từ 4 – 12 giờ (tuỳ loại hạt).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Bước 2: </a:t>
            </a:r>
            <a:r>
              <a:rPr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Sau 4 – 12 giờ, vớt hạt, chia đôi và cho vào hai bình thuỷ tinh C và D (có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lót bông ẩm).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Bước 3: </a:t>
            </a:r>
            <a:r>
              <a:rPr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Khi hạt bắt đầu nảy mầm, đậy kín các bình thuỷ tinh và để vào chỗ tối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 ngày.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Bước 4: </a:t>
            </a:r>
            <a:r>
              <a:rPr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Ở b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ì</a:t>
            </a:r>
            <a:r>
              <a:rPr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nh C: Nhẹ nhàng mở nút b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ì</a:t>
            </a:r>
            <a:r>
              <a:rPr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nh, đưa nến đang cháy vào (Hình 26.2a).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Quan sát hiện tượng xảy ra với cây nến.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Bước 5: </a:t>
            </a:r>
            <a:r>
              <a:rPr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Ở b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ì</a:t>
            </a:r>
            <a:r>
              <a:rPr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nh D: Cho đầu ngoài ống dẫn của b.nh tam giác vào ống nghiệm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có chứa nước vôi trong. Sau đó, rót nước từ từ, từng ít một qua ống dẫn vào b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ì</a:t>
            </a:r>
            <a:r>
              <a:rPr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nh chứa hạt (Hình 26.2b). Nước sẽ đẩy không khí từ b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ì</a:t>
            </a:r>
            <a:r>
              <a:rPr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nh vào ống nghiệm. Quan sát hiện tượng xảy ra trong ống nghiệm.</a:t>
            </a:r>
            <a:endParaRPr sz="24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621" y="261937"/>
            <a:ext cx="11244404" cy="633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0"/>
          <p:cNvSpPr/>
          <p:nvPr/>
        </p:nvSpPr>
        <p:spPr>
          <a:xfrm>
            <a:off x="1321802" y="4566136"/>
            <a:ext cx="606584" cy="477413"/>
          </a:xfrm>
          <a:prstGeom prst="ellipse">
            <a:avLst/>
          </a:prstGeom>
          <a:solidFill>
            <a:schemeClr val="accent1"/>
          </a:solidFill>
          <a:ln cap="flat" cmpd="sng" w="15875">
            <a:solidFill>
              <a:srgbClr val="5F6F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49" name="Google Shape;249;p30"/>
          <p:cNvSpPr/>
          <p:nvPr/>
        </p:nvSpPr>
        <p:spPr>
          <a:xfrm>
            <a:off x="1303698" y="2248267"/>
            <a:ext cx="606584" cy="477413"/>
          </a:xfrm>
          <a:prstGeom prst="ellipse">
            <a:avLst/>
          </a:prstGeom>
          <a:solidFill>
            <a:schemeClr val="accent1"/>
          </a:solidFill>
          <a:ln cap="flat" cmpd="sng" w="15875">
            <a:solidFill>
              <a:srgbClr val="5F6F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50" name="Google Shape;250;p30"/>
          <p:cNvSpPr txBox="1"/>
          <p:nvPr/>
        </p:nvSpPr>
        <p:spPr>
          <a:xfrm>
            <a:off x="1050200" y="454338"/>
            <a:ext cx="8818077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</a:t>
            </a:r>
            <a:r>
              <a:rPr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Khi đưa nến đang cháy vào bình C chứa hạt và bông ẩm, tại sao phải mở nắp nhẹ nhàng và không được nghiêng lọ?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1" name="Google Shape;251;p30"/>
          <p:cNvSpPr txBox="1"/>
          <p:nvPr/>
        </p:nvSpPr>
        <p:spPr>
          <a:xfrm>
            <a:off x="1303698" y="1365259"/>
            <a:ext cx="10221364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Để lượng không khí bên trong bình không bị khuếch tán ra ngoài.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B. Để hạn chế không khí bên ngoài tràn vào lọ chứa.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C. Cả hai ý đều đúng.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D. Cả hai ý đều sai.</a:t>
            </a:r>
            <a:endParaRPr/>
          </a:p>
        </p:txBody>
      </p:sp>
      <p:sp>
        <p:nvSpPr>
          <p:cNvPr id="252" name="Google Shape;252;p30"/>
          <p:cNvSpPr txBox="1"/>
          <p:nvPr/>
        </p:nvSpPr>
        <p:spPr>
          <a:xfrm>
            <a:off x="1140733" y="3181141"/>
            <a:ext cx="8818077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</a:t>
            </a:r>
            <a:r>
              <a:rPr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Sau khi cho hạt vào bình chứa bông ẩm, tại sao nên để bình vào chỗ tối?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3" name="Google Shape;253;p30"/>
          <p:cNvSpPr txBox="1"/>
          <p:nvPr/>
        </p:nvSpPr>
        <p:spPr>
          <a:xfrm>
            <a:off x="1367072" y="4092062"/>
            <a:ext cx="8818077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Để tránh va chạm làm bình đổ, vỡ.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B. Khi hạt nảy mầm, hô hấp tế bào diễn ra mạnh trong môi trường thiếu ánh sáng.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C. Trong bóng tối, thực vật mới hô hấp.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D. Tất cả các ý kiến trên.</a:t>
            </a:r>
            <a:endParaRPr sz="28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1"/>
          <p:cNvSpPr txBox="1"/>
          <p:nvPr/>
        </p:nvSpPr>
        <p:spPr>
          <a:xfrm>
            <a:off x="823864" y="599799"/>
            <a:ext cx="10963748" cy="48320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BÁO CÁO THỰC HÀNH</a:t>
            </a:r>
            <a:endParaRPr sz="2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4.2. Thí nghiệm 2: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Ghi nhận kết quả khi: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− Đưa nến đang cháy vào miệng bình C:……………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− Dẫn khí trong bình D vào ống nghiệm chứa nước vôi trong: ………….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 </a:t>
            </a:r>
            <a:r>
              <a:rPr b="1" lang="en-US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</a:t>
            </a:r>
            <a:r>
              <a:rPr lang="en-US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Kết luận: 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……………………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   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2667000" y="-2667000"/>
            <a:ext cx="6858000" cy="121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2"/>
          <p:cNvPicPr preferRelativeResize="0"/>
          <p:nvPr/>
        </p:nvPicPr>
        <p:blipFill rotWithShape="1">
          <a:blip r:embed="rId4">
            <a:alphaModFix/>
          </a:blip>
          <a:srcRect b="0" l="8954" r="0" t="0"/>
          <a:stretch/>
        </p:blipFill>
        <p:spPr>
          <a:xfrm flipH="1">
            <a:off x="4138893" y="0"/>
            <a:ext cx="805688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2"/>
          <p:cNvPicPr preferRelativeResize="0"/>
          <p:nvPr/>
        </p:nvPicPr>
        <p:blipFill rotWithShape="1">
          <a:blip r:embed="rId5">
            <a:alphaModFix/>
          </a:blip>
          <a:srcRect b="0" l="67018" r="3084" t="64405"/>
          <a:stretch/>
        </p:blipFill>
        <p:spPr>
          <a:xfrm flipH="1">
            <a:off x="-139258" y="4003040"/>
            <a:ext cx="5844275" cy="2854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2"/>
          <p:cNvPicPr preferRelativeResize="0"/>
          <p:nvPr/>
        </p:nvPicPr>
        <p:blipFill rotWithShape="1">
          <a:blip r:embed="rId5">
            <a:alphaModFix/>
          </a:blip>
          <a:srcRect b="7411" l="0" r="67081" t="5905"/>
          <a:stretch/>
        </p:blipFill>
        <p:spPr>
          <a:xfrm>
            <a:off x="5936509" y="1"/>
            <a:ext cx="634740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2"/>
          <p:cNvSpPr txBox="1"/>
          <p:nvPr/>
        </p:nvSpPr>
        <p:spPr>
          <a:xfrm>
            <a:off x="619433" y="1931630"/>
            <a:ext cx="547656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LUYỆN TẬP</a:t>
            </a:r>
            <a:endParaRPr b="1" sz="54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0" name="Google Shape;270;p32"/>
          <p:cNvSpPr txBox="1"/>
          <p:nvPr/>
        </p:nvSpPr>
        <p:spPr>
          <a:xfrm>
            <a:off x="469612" y="3032263"/>
            <a:ext cx="9860392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- HS </a:t>
            </a:r>
            <a:r>
              <a:rPr lang="en-US" sz="540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Hệ thống lại một số kiến thức đã quan sát và ghi chép trong qt làm TN.</a:t>
            </a:r>
            <a:r>
              <a:rPr b="1" lang="en-US" sz="540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  </a:t>
            </a:r>
            <a:endParaRPr sz="5400">
              <a:solidFill>
                <a:srgbClr val="FF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3"/>
          <p:cNvSpPr txBox="1"/>
          <p:nvPr/>
        </p:nvSpPr>
        <p:spPr>
          <a:xfrm>
            <a:off x="994712" y="1224921"/>
            <a:ext cx="9860392" cy="5078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203966"/>
                </a:solidFill>
                <a:latin typeface="Garamond"/>
                <a:ea typeface="Garamond"/>
                <a:cs typeface="Garamond"/>
                <a:sym typeface="Garamond"/>
              </a:rPr>
              <a:t>- </a:t>
            </a:r>
            <a:r>
              <a:rPr b="1" lang="en-US" sz="5400">
                <a:solidFill>
                  <a:srgbClr val="203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HS:</a:t>
            </a:r>
            <a:r>
              <a:rPr lang="en-US" sz="5400">
                <a:solidFill>
                  <a:srgbClr val="203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Trình bày cách ngâm ủ hạt giống cho nảy mầm tốt nhất và giải thích cách làm: khi hạt nảy mầm hạt nóng lên ta làm cách nào để hạt không bị duột mộng (hư mầm).</a:t>
            </a:r>
            <a:r>
              <a:rPr i="1" lang="en-US" sz="5400">
                <a:solidFill>
                  <a:srgbClr val="203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5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7" name="Google Shape;277;p33"/>
          <p:cNvSpPr txBox="1"/>
          <p:nvPr/>
        </p:nvSpPr>
        <p:spPr>
          <a:xfrm>
            <a:off x="2710619" y="262550"/>
            <a:ext cx="6107455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rgbClr val="203966"/>
                </a:solidFill>
                <a:latin typeface="Garamond"/>
                <a:ea typeface="Garamond"/>
                <a:cs typeface="Garamond"/>
                <a:sym typeface="Garamond"/>
              </a:rPr>
              <a:t>Vận dụng</a:t>
            </a:r>
            <a:endParaRPr b="1" sz="7200">
              <a:solidFill>
                <a:srgbClr val="20396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2667000" y="-2667000"/>
            <a:ext cx="6858000" cy="121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34"/>
          <p:cNvPicPr preferRelativeResize="0"/>
          <p:nvPr/>
        </p:nvPicPr>
        <p:blipFill rotWithShape="1">
          <a:blip r:embed="rId4">
            <a:alphaModFix/>
          </a:blip>
          <a:srcRect b="0" l="8954" r="0" t="0"/>
          <a:stretch/>
        </p:blipFill>
        <p:spPr>
          <a:xfrm>
            <a:off x="0" y="0"/>
            <a:ext cx="805688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34"/>
          <p:cNvPicPr preferRelativeResize="0"/>
          <p:nvPr/>
        </p:nvPicPr>
        <p:blipFill rotWithShape="1">
          <a:blip r:embed="rId5">
            <a:alphaModFix/>
          </a:blip>
          <a:srcRect b="40997" l="73711" r="3411" t="10754"/>
          <a:stretch/>
        </p:blipFill>
        <p:spPr>
          <a:xfrm>
            <a:off x="8716837" y="-1"/>
            <a:ext cx="3475164" cy="3007361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34"/>
          <p:cNvSpPr txBox="1"/>
          <p:nvPr/>
        </p:nvSpPr>
        <p:spPr>
          <a:xfrm>
            <a:off x="3606800" y="1713784"/>
            <a:ext cx="7172960" cy="14003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sz="8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7" name="Google Shape;287;p34"/>
          <p:cNvPicPr preferRelativeResize="0"/>
          <p:nvPr/>
        </p:nvPicPr>
        <p:blipFill rotWithShape="1">
          <a:blip r:embed="rId5">
            <a:alphaModFix/>
          </a:blip>
          <a:srcRect b="0" l="67018" r="3084" t="64405"/>
          <a:stretch/>
        </p:blipFill>
        <p:spPr>
          <a:xfrm>
            <a:off x="6347726" y="4003040"/>
            <a:ext cx="5844275" cy="2854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34"/>
          <p:cNvPicPr preferRelativeResize="0"/>
          <p:nvPr/>
        </p:nvPicPr>
        <p:blipFill rotWithShape="1">
          <a:blip r:embed="rId5">
            <a:alphaModFix/>
          </a:blip>
          <a:srcRect b="7411" l="0" r="67081" t="5905"/>
          <a:stretch/>
        </p:blipFill>
        <p:spPr>
          <a:xfrm>
            <a:off x="0" y="369951"/>
            <a:ext cx="5705017" cy="6163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0"/>
          <p:cNvSpPr txBox="1"/>
          <p:nvPr/>
        </p:nvSpPr>
        <p:spPr>
          <a:xfrm>
            <a:off x="1385850" y="1885391"/>
            <a:ext cx="8997804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Thí nghiệm 1: </a:t>
            </a:r>
            <a:r>
              <a:rPr b="1" lang="en-US" sz="2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CHỨNG MINH NHIỆT LƯỢNG ĐƯỢC TẠO RA TRONG QUÁ TRÌNH HÔ HẤP TẾ BÀO.</a:t>
            </a:r>
            <a:endParaRPr sz="2800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0"/>
          <p:cNvSpPr txBox="1"/>
          <p:nvPr/>
        </p:nvSpPr>
        <p:spPr>
          <a:xfrm>
            <a:off x="1385851" y="3498237"/>
            <a:ext cx="9930982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Thí nghiệm 2: </a:t>
            </a:r>
            <a:r>
              <a:rPr b="1" lang="en-US" sz="2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CHỨNG MINH HÔ HẤP TẾ BÀO HẤP THỤ KHÍ OXYGEN VÀ THẢI KHÍ CARBON DIOXIDE.</a:t>
            </a:r>
            <a:endParaRPr sz="2400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0"/>
          <p:cNvSpPr txBox="1"/>
          <p:nvPr/>
        </p:nvSpPr>
        <p:spPr>
          <a:xfrm>
            <a:off x="1042489" y="1059255"/>
            <a:ext cx="431716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NỘI DUNG BÀI HỌC (2 tiết)</a:t>
            </a:r>
            <a:endParaRPr b="1" sz="2400">
              <a:solidFill>
                <a:srgbClr val="FF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1"/>
          <p:cNvSpPr/>
          <p:nvPr/>
        </p:nvSpPr>
        <p:spPr>
          <a:xfrm>
            <a:off x="4658966" y="792109"/>
            <a:ext cx="5714607" cy="909618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15875">
            <a:solidFill>
              <a:srgbClr val="5F6F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1. Hô hấp tế bào là quá trình diễn ra như thế nào?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1"/>
          <p:cNvSpPr/>
          <p:nvPr/>
        </p:nvSpPr>
        <p:spPr>
          <a:xfrm>
            <a:off x="884079" y="380244"/>
            <a:ext cx="3361995" cy="1155565"/>
          </a:xfrm>
          <a:prstGeom prst="ellipse">
            <a:avLst/>
          </a:prstGeom>
          <a:solidFill>
            <a:schemeClr val="lt2"/>
          </a:solidFill>
          <a:ln cap="flat" cmpd="sng" w="15875">
            <a:solidFill>
              <a:srgbClr val="5F6F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Khởi động</a:t>
            </a:r>
            <a:endParaRPr b="1" sz="3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1"/>
          <p:cNvSpPr/>
          <p:nvPr/>
        </p:nvSpPr>
        <p:spPr>
          <a:xfrm>
            <a:off x="2565076" y="1867644"/>
            <a:ext cx="8935770" cy="2318679"/>
          </a:xfrm>
          <a:prstGeom prst="foldedCorner">
            <a:avLst>
              <a:gd fmla="val 16667" name="adj"/>
            </a:avLst>
          </a:prstGeom>
          <a:solidFill>
            <a:srgbClr val="A3A3A3"/>
          </a:solidFill>
          <a:ln cap="flat" cmpd="sng" w="15875">
            <a:solidFill>
              <a:srgbClr val="5F6F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Hô hấp tế bào là quá trình tế bào phân giải chất hữu cơ tạo thành carbon dioxide, nước, đồng thời giải phóng năng lượng </a:t>
            </a:r>
            <a:r>
              <a:rPr b="1" lang="en-US" sz="2800" u="sng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cung cấp cho các hoạt động sống của tế bào và cơ thể.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0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1"/>
          <p:cNvSpPr/>
          <p:nvPr/>
        </p:nvSpPr>
        <p:spPr>
          <a:xfrm>
            <a:off x="1554029" y="5169971"/>
            <a:ext cx="9835230" cy="1202407"/>
          </a:xfrm>
          <a:prstGeom prst="foldedCorner">
            <a:avLst>
              <a:gd fmla="val 16667" name="adj"/>
            </a:avLst>
          </a:prstGeom>
          <a:solidFill>
            <a:srgbClr val="A3A3A3"/>
          </a:solidFill>
          <a:ln cap="flat" cmpd="sng" w="15875">
            <a:solidFill>
              <a:srgbClr val="5F6F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• </a:t>
            </a:r>
            <a:r>
              <a:rPr b="1" lang="en-US" sz="240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Phương trình hô hấp tế bào: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 Glucose + Oxygen → Nước + Carbon dioxide + Năng lượng (ATP + nhiệt)</a:t>
            </a:r>
            <a:endParaRPr/>
          </a:p>
        </p:txBody>
      </p:sp>
      <p:sp>
        <p:nvSpPr>
          <p:cNvPr id="181" name="Google Shape;181;p21"/>
          <p:cNvSpPr/>
          <p:nvPr/>
        </p:nvSpPr>
        <p:spPr>
          <a:xfrm>
            <a:off x="989665" y="4186323"/>
            <a:ext cx="5714607" cy="909618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15875">
            <a:solidFill>
              <a:srgbClr val="5F6F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2.  Hãy viết phương trình hô hấp tế bào.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2"/>
          <p:cNvSpPr txBox="1"/>
          <p:nvPr/>
        </p:nvSpPr>
        <p:spPr>
          <a:xfrm>
            <a:off x="2833735" y="1783533"/>
            <a:ext cx="659997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Hình thành kiến thức</a:t>
            </a:r>
            <a:endParaRPr b="1" sz="3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3"/>
          <p:cNvSpPr/>
          <p:nvPr/>
        </p:nvSpPr>
        <p:spPr>
          <a:xfrm>
            <a:off x="1521755" y="783481"/>
            <a:ext cx="9623061" cy="919604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5875">
            <a:solidFill>
              <a:srgbClr val="5F6F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Thí nghiệm 1: Chứng minh nhiệt lượng được tạo ra trong quá trình hô hấp tế bào.</a:t>
            </a:r>
            <a:endParaRPr b="1" sz="3600">
              <a:solidFill>
                <a:srgbClr val="FFFF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4" name="Google Shape;194;p23"/>
          <p:cNvSpPr txBox="1"/>
          <p:nvPr/>
        </p:nvSpPr>
        <p:spPr>
          <a:xfrm>
            <a:off x="1303699" y="1838887"/>
            <a:ext cx="9596673" cy="4154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Bước 1: </a:t>
            </a:r>
            <a:r>
              <a:rPr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+ Ngâm 100 g hạt trong cốc nước ấm (khoảng 40 oC) từ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4 – 12 giờ (tuỳ</a:t>
            </a:r>
            <a:r>
              <a:rPr b="1" i="1"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loại hạt), vớt ra để nguội, sau đó cho vào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bình thuỷ tinh A.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+ Luộc chín 100 g hạt, để nguội, sau đó cho hạt đ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ậu</a:t>
            </a:r>
            <a:r>
              <a:rPr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luộc vào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bình thuỷ tinh B.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Bước 2: </a:t>
            </a:r>
            <a:r>
              <a:rPr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Đặt vào mỗi bình một nhiệt kế, dùng bông g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ò</a:t>
            </a:r>
            <a:r>
              <a:rPr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n ẩm đặt vào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miệng bình để cố định nhiệt kế.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Bước 3: </a:t>
            </a:r>
            <a:r>
              <a:rPr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Tiếp tục cho hai bình thuỷ tinh này vào hai hộp nhựa (hoặc thùng xốp) chứa mùn cưa và theo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dõi </a:t>
            </a:r>
            <a:r>
              <a:rPr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sự thay đổi nhiệt độ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 nhiệt kế sau khoảng 4 – 6 giờ</a:t>
            </a:r>
            <a:r>
              <a:rPr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Bước 4: </a:t>
            </a:r>
            <a:r>
              <a:rPr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Quan sát, ghi nhận hiện tượng và kết luận về sự chuyển hoá năng lượng diễn ra trong quá trình hạt nảy mầm.</a:t>
            </a:r>
            <a:endParaRPr sz="24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5635" y="615635"/>
            <a:ext cx="10981853" cy="56403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5"/>
          <p:cNvSpPr/>
          <p:nvPr/>
        </p:nvSpPr>
        <p:spPr>
          <a:xfrm>
            <a:off x="2023455" y="5147098"/>
            <a:ext cx="516041" cy="515536"/>
          </a:xfrm>
          <a:prstGeom prst="ellipse">
            <a:avLst/>
          </a:prstGeom>
          <a:solidFill>
            <a:schemeClr val="accent1"/>
          </a:solidFill>
          <a:ln cap="flat" cmpd="sng" w="15875">
            <a:solidFill>
              <a:srgbClr val="5F6F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7" name="Google Shape;207;p25"/>
          <p:cNvSpPr/>
          <p:nvPr/>
        </p:nvSpPr>
        <p:spPr>
          <a:xfrm>
            <a:off x="2055135" y="2610145"/>
            <a:ext cx="606584" cy="477413"/>
          </a:xfrm>
          <a:prstGeom prst="ellipse">
            <a:avLst/>
          </a:prstGeom>
          <a:solidFill>
            <a:schemeClr val="accent1"/>
          </a:solidFill>
          <a:ln cap="flat" cmpd="sng" w="15875">
            <a:solidFill>
              <a:srgbClr val="5F6F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8" name="Google Shape;208;p25"/>
          <p:cNvSpPr txBox="1"/>
          <p:nvPr/>
        </p:nvSpPr>
        <p:spPr>
          <a:xfrm>
            <a:off x="1439501" y="822703"/>
            <a:ext cx="847404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Việc luộc chín hạt trong bình B để làm gì? 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9" name="Google Shape;209;p25"/>
          <p:cNvSpPr txBox="1"/>
          <p:nvPr/>
        </p:nvSpPr>
        <p:spPr>
          <a:xfrm>
            <a:off x="2141144" y="1501389"/>
            <a:ext cx="768639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A. Để hạt không hút thêm nước.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B. Để hạt dễ hô hấp.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C. Để làm cho hạt đồng đều. </a:t>
            </a:r>
            <a:endParaRPr/>
          </a:p>
        </p:txBody>
      </p:sp>
      <p:sp>
        <p:nvSpPr>
          <p:cNvPr id="210" name="Google Shape;210;p25"/>
          <p:cNvSpPr txBox="1"/>
          <p:nvPr/>
        </p:nvSpPr>
        <p:spPr>
          <a:xfrm>
            <a:off x="1294644" y="3137523"/>
            <a:ext cx="1004934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Tại sao cần để bình thí nghiệm trong mùn cưa hoặc cho hạt vào bình giữ nhiệt?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1" name="Google Shape;211;p25"/>
          <p:cNvSpPr txBox="1"/>
          <p:nvPr/>
        </p:nvSpPr>
        <p:spPr>
          <a:xfrm>
            <a:off x="2027976" y="4092973"/>
            <a:ext cx="9904491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Giúp nhiệt độ trong bình không thoát ra môi trường ngoài.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Giúp nhiệt độ bên ngoài không làm cho môi trường trong các bình thí nghiệm tăng lên.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Giúp cách nhiệt giữa môi trường bên trong và bên ngoài bình thí nghiệm.</a:t>
            </a:r>
            <a:endParaRPr/>
          </a:p>
        </p:txBody>
      </p:sp>
      <p:sp>
        <p:nvSpPr>
          <p:cNvPr id="212" name="Google Shape;212;p25"/>
          <p:cNvSpPr txBox="1"/>
          <p:nvPr/>
        </p:nvSpPr>
        <p:spPr>
          <a:xfrm>
            <a:off x="2218098" y="2597571"/>
            <a:ext cx="675388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D. Để làm hạt chết, hạt sẽ không hô hấp được.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3" name="Google Shape;213;p25"/>
          <p:cNvSpPr txBox="1"/>
          <p:nvPr/>
        </p:nvSpPr>
        <p:spPr>
          <a:xfrm>
            <a:off x="2023455" y="5526831"/>
            <a:ext cx="454483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D. Giúp cho hạt đậu ấm hơn.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6"/>
          <p:cNvSpPr txBox="1"/>
          <p:nvPr/>
        </p:nvSpPr>
        <p:spPr>
          <a:xfrm>
            <a:off x="1339910" y="4966568"/>
            <a:ext cx="8818077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</a:t>
            </a:r>
            <a:r>
              <a:rPr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Sau thí nghiệm, chúng ta có thể rút ra được kết luận gì?</a:t>
            </a:r>
            <a:endParaRPr sz="28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0" name="Google Shape;220;p26"/>
          <p:cNvSpPr txBox="1"/>
          <p:nvPr/>
        </p:nvSpPr>
        <p:spPr>
          <a:xfrm>
            <a:off x="1493819" y="936041"/>
            <a:ext cx="8745649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</a:t>
            </a:r>
            <a:r>
              <a:rPr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Tại sao phải đặt vào mỗi bình thí nghiệm một chiếc nhiệt kế?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1" name="Google Shape;221;p26"/>
          <p:cNvSpPr txBox="1"/>
          <p:nvPr/>
        </p:nvSpPr>
        <p:spPr>
          <a:xfrm>
            <a:off x="1403284" y="2629214"/>
            <a:ext cx="9696264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</a:t>
            </a:r>
            <a:r>
              <a:rPr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Có nên thực hiện thí nghiệm cho từng bình với thời gian khác nhau không? Vì sao?</a:t>
            </a:r>
            <a:endParaRPr sz="28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2" name="Google Shape;222;p26"/>
          <p:cNvSpPr txBox="1"/>
          <p:nvPr/>
        </p:nvSpPr>
        <p:spPr>
          <a:xfrm>
            <a:off x="2498753" y="1793413"/>
            <a:ext cx="7550593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Để đo nhiệt độ của bình khi nhiệt lượng thoát ra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3" name="Google Shape;223;p26"/>
          <p:cNvSpPr txBox="1"/>
          <p:nvPr/>
        </p:nvSpPr>
        <p:spPr>
          <a:xfrm>
            <a:off x="1647726" y="3652255"/>
            <a:ext cx="8818077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Không vì thời gian khác nhau thì nhiệt độ khác nhau làm cho kết quả không chính xác.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7"/>
          <p:cNvSpPr txBox="1"/>
          <p:nvPr/>
        </p:nvSpPr>
        <p:spPr>
          <a:xfrm>
            <a:off x="941560" y="626960"/>
            <a:ext cx="10873212" cy="5693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BÁO CÁO THỰC HÀNH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Nội dung thực hành: …………………………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 và tên: ……………………………………………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Học sinh lớp: ………………… Trường: ……………………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b="1"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hỏi nghiên cứu: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Em hãy chứng minh nhiệt lượng được tạo ra trong quá trình hô hấp tế bào.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Giả thuyết nghiên cứu (hoặc dự đoán): 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đáp án câu 1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Kế hoạch thực hiện: (HS thiết kế TN)   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</a:t>
            </a:r>
            <a:r>
              <a:rPr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Kết quả thực hiện</a:t>
            </a:r>
            <a:endParaRPr sz="28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4.1. Thí nghiệm 1: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Ghi nhận kết quả giá trị nhiệt độ ở hai bình thí nghiệm.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b="1"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</a:t>
            </a:r>
            <a:r>
              <a:rPr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Kết luận: 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……………………</a:t>
            </a:r>
            <a:r>
              <a:rPr lang="en-US" sz="2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    </a:t>
            </a:r>
            <a:endParaRPr sz="2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