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21"/>
  </p:notesMasterIdLst>
  <p:sldIdLst>
    <p:sldId id="399" r:id="rId2"/>
    <p:sldId id="393" r:id="rId3"/>
    <p:sldId id="256" r:id="rId4"/>
    <p:sldId id="263" r:id="rId5"/>
    <p:sldId id="374" r:id="rId6"/>
    <p:sldId id="422" r:id="rId7"/>
    <p:sldId id="376" r:id="rId8"/>
    <p:sldId id="423" r:id="rId9"/>
    <p:sldId id="431" r:id="rId10"/>
    <p:sldId id="379" r:id="rId11"/>
    <p:sldId id="425" r:id="rId12"/>
    <p:sldId id="426" r:id="rId13"/>
    <p:sldId id="432" r:id="rId14"/>
    <p:sldId id="427" r:id="rId15"/>
    <p:sldId id="428" r:id="rId16"/>
    <p:sldId id="429" r:id="rId17"/>
    <p:sldId id="383" r:id="rId18"/>
    <p:sldId id="430" r:id="rId19"/>
    <p:sldId id="4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448DA"/>
    <a:srgbClr val="99FFCC"/>
    <a:srgbClr val="66FF99"/>
    <a:srgbClr val="99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8" d="100"/>
          <a:sy n="68" d="100"/>
        </p:scale>
        <p:origin x="-58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05EC2-7D6B-4883-8C92-006237FE7DB2}"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59DA9-97BA-45DC-B414-0B8110508750}" type="slidenum">
              <a:rPr lang="en-US" smtClean="0"/>
              <a:t>‹#›</a:t>
            </a:fld>
            <a:endParaRPr lang="en-US"/>
          </a:p>
        </p:txBody>
      </p:sp>
    </p:spTree>
    <p:extLst>
      <p:ext uri="{BB962C8B-B14F-4D97-AF65-F5344CB8AC3E}">
        <p14:creationId xmlns:p14="http://schemas.microsoft.com/office/powerpoint/2010/main" val="103573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87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70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26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963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74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29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76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45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4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0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07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95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8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E9D74A-54C0-47CF-8857-65298F8FF431}"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153677140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E9D74A-54C0-47CF-8857-65298F8FF431}"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12620451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0"/>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0"/>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E9D74A-54C0-47CF-8857-65298F8FF431}"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26784231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91984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6"/>
        <p:cNvGrpSpPr/>
        <p:nvPr/>
      </p:nvGrpSpPr>
      <p:grpSpPr>
        <a:xfrm>
          <a:off x="0" y="0"/>
          <a:ext cx="0" cy="0"/>
          <a:chOff x="0" y="0"/>
          <a:chExt cx="0" cy="0"/>
        </a:xfrm>
      </p:grpSpPr>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7896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E9D74A-54C0-47CF-8857-65298F8FF431}"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172579206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E9D74A-54C0-47CF-8857-65298F8FF431}" type="datetimeFigureOut">
              <a:rPr lang="en-US" smtClean="0"/>
              <a:t>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273966768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E9D74A-54C0-47CF-8857-65298F8FF431}"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230810404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E9D74A-54C0-47CF-8857-65298F8FF431}" type="datetimeFigureOut">
              <a:rPr lang="en-US" smtClean="0"/>
              <a:t>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104868751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E9D74A-54C0-47CF-8857-65298F8FF431}" type="datetimeFigureOut">
              <a:rPr lang="en-US" smtClean="0"/>
              <a:t>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250496956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9D74A-54C0-47CF-8857-65298F8FF431}" type="datetimeFigureOut">
              <a:rPr lang="en-US" smtClean="0"/>
              <a:t>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198783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9D74A-54C0-47CF-8857-65298F8FF431}"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33640240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9D74A-54C0-47CF-8857-65298F8FF431}" type="datetimeFigureOut">
              <a:rPr lang="en-US" smtClean="0"/>
              <a:t>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481BA-3869-4D69-B9CF-64FC1EADFB32}" type="slidenum">
              <a:rPr lang="en-US" smtClean="0"/>
              <a:t>‹#›</a:t>
            </a:fld>
            <a:endParaRPr lang="en-US"/>
          </a:p>
        </p:txBody>
      </p:sp>
    </p:spTree>
    <p:extLst>
      <p:ext uri="{BB962C8B-B14F-4D97-AF65-F5344CB8AC3E}">
        <p14:creationId xmlns:p14="http://schemas.microsoft.com/office/powerpoint/2010/main" val="397676620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9D74A-54C0-47CF-8857-65298F8FF431}" type="datetimeFigureOut">
              <a:rPr lang="en-US" smtClean="0"/>
              <a:t>2/4/2023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481BA-3869-4D69-B9CF-64FC1EADFB32}" type="slidenum">
              <a:rPr lang="en-US" smtClean="0"/>
              <a:t>‹#›</a:t>
            </a:fld>
            <a:endParaRPr lang="en-US"/>
          </a:p>
        </p:txBody>
      </p:sp>
    </p:spTree>
    <p:extLst>
      <p:ext uri="{BB962C8B-B14F-4D97-AF65-F5344CB8AC3E}">
        <p14:creationId xmlns:p14="http://schemas.microsoft.com/office/powerpoint/2010/main" val="7934981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nam châm hút">
            <a:hlinkClick r:id="" action="ppaction://media"/>
            <a:extLst>
              <a:ext uri="{FF2B5EF4-FFF2-40B4-BE49-F238E27FC236}">
                <a16:creationId xmlns="" xmlns:a16="http://schemas.microsoft.com/office/drawing/2014/main" id="{42E76B3C-5AC5-F177-FCCC-F9BD7D9130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945" y="27704"/>
            <a:ext cx="10086109" cy="5673436"/>
          </a:xfrm>
          <a:prstGeom prst="rect">
            <a:avLst/>
          </a:prstGeom>
        </p:spPr>
      </p:pic>
      <p:sp>
        <p:nvSpPr>
          <p:cNvPr id="55" name="TextBox 54">
            <a:extLst>
              <a:ext uri="{FF2B5EF4-FFF2-40B4-BE49-F238E27FC236}">
                <a16:creationId xmlns="" xmlns:a16="http://schemas.microsoft.com/office/drawing/2014/main" id="{B24EA3A4-DE16-644A-6689-26EE936867C4}"/>
              </a:ext>
            </a:extLst>
          </p:cNvPr>
          <p:cNvSpPr txBox="1"/>
          <p:nvPr/>
        </p:nvSpPr>
        <p:spPr>
          <a:xfrm>
            <a:off x="297871" y="5701140"/>
            <a:ext cx="11596255" cy="954107"/>
          </a:xfrm>
          <a:prstGeom prst="rect">
            <a:avLst/>
          </a:prstGeom>
          <a:noFill/>
        </p:spPr>
        <p:txBody>
          <a:bodyPr wrap="square">
            <a:spAutoFit/>
          </a:bodyPr>
          <a:lstStyle/>
          <a:p>
            <a:pPr algn="ctr"/>
            <a:r>
              <a:rPr lang="en-US" sz="2800" b="1" i="1" dirty="0">
                <a:solidFill>
                  <a:srgbClr val="0000FF"/>
                </a:solidFill>
                <a:latin typeface="Times New Roman" panose="02020603050405020304" pitchFamily="18" charset="0"/>
                <a:ea typeface="Arial" panose="020B0604020202020204" pitchFamily="34" charset="0"/>
              </a:rPr>
              <a:t>Theo </a:t>
            </a:r>
            <a:r>
              <a:rPr lang="en-US" sz="2800" b="1" i="1" dirty="0" err="1">
                <a:solidFill>
                  <a:srgbClr val="0000FF"/>
                </a:solidFill>
                <a:latin typeface="Times New Roman" panose="02020603050405020304" pitchFamily="18" charset="0"/>
                <a:ea typeface="Arial" panose="020B0604020202020204" pitchFamily="34" charset="0"/>
              </a:rPr>
              <a:t>các</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em</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c</a:t>
            </a:r>
            <a:r>
              <a:rPr lang="en-US" sz="2800" b="1" i="1" dirty="0" err="1">
                <a:solidFill>
                  <a:srgbClr val="0000FF"/>
                </a:solidFill>
                <a:effectLst/>
                <a:latin typeface="Times New Roman" panose="02020603050405020304" pitchFamily="18" charset="0"/>
                <a:ea typeface="Arial" panose="020B0604020202020204" pitchFamily="34" charset="0"/>
              </a:rPr>
              <a:t>ần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cẩu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điện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hút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được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các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vật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nặng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bằng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sắt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thép</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có</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phải</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nhờ</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nam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châm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vĩnh</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cửu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không</a:t>
            </a:r>
            <a:r>
              <a:rPr lang="en-US" sz="2800" b="1" i="1" dirty="0">
                <a:solidFill>
                  <a:srgbClr val="0000FF"/>
                </a:solidFill>
                <a:effectLst/>
                <a:latin typeface="Times New Roman" panose="02020603050405020304" pitchFamily="18" charset="0"/>
                <a:ea typeface="Arial" panose="020B0604020202020204" pitchFamily="34" charset="0"/>
              </a:rPr>
              <a:t>?</a:t>
            </a:r>
            <a:endParaRPr lang="en-US" sz="2800" b="1" i="1" dirty="0">
              <a:solidFill>
                <a:srgbClr val="0000FF"/>
              </a:solidFill>
            </a:endParaRPr>
          </a:p>
        </p:txBody>
      </p:sp>
    </p:spTree>
    <p:extLst>
      <p:ext uri="{BB962C8B-B14F-4D97-AF65-F5344CB8AC3E}">
        <p14:creationId xmlns:p14="http://schemas.microsoft.com/office/powerpoint/2010/main" val="294561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A98A802B-C2CA-E42F-90EC-CA25E8242B1A}"/>
              </a:ext>
            </a:extLst>
          </p:cNvPr>
          <p:cNvSpPr txBox="1"/>
          <p:nvPr/>
        </p:nvSpPr>
        <p:spPr>
          <a:xfrm>
            <a:off x="637313" y="1789653"/>
            <a:ext cx="11679382"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 xmlns:a16="http://schemas.microsoft.com/office/drawing/2014/main" id="{AAA45CD6-D603-48AE-F542-6DCE537B42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 xmlns:a16="http://schemas.microsoft.com/office/drawing/2014/main" id="{860CEF20-9933-6DCD-02AE-28C0DB683D25}"/>
              </a:ext>
            </a:extLst>
          </p:cNvPr>
          <p:cNvSpPr txBox="1"/>
          <p:nvPr/>
        </p:nvSpPr>
        <p:spPr>
          <a:xfrm>
            <a:off x="1288472" y="2281808"/>
            <a:ext cx="10207335" cy="76944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200" b="1" i="1" dirty="0" err="1">
                <a:solidFill>
                  <a:schemeClr val="bg1"/>
                </a:solidFill>
                <a:effectLst/>
                <a:latin typeface="Times New Roman" panose="02020603050405020304" pitchFamily="18" charset="0"/>
                <a:ea typeface="Arial" panose="020B0604020202020204" pitchFamily="34" charset="0"/>
              </a:rPr>
              <a:t>Thực</a:t>
            </a:r>
            <a:r>
              <a:rPr lang="en-US" sz="2200" b="1" i="1" dirty="0">
                <a:solidFill>
                  <a:schemeClr val="bg1"/>
                </a:solidFill>
                <a:effectLst/>
                <a:latin typeface="Times New Roman" panose="02020603050405020304" pitchFamily="18" charset="0"/>
                <a:ea typeface="Arial" panose="020B0604020202020204" pitchFamily="34" charset="0"/>
              </a:rPr>
              <a:t> </a:t>
            </a:r>
            <a:r>
              <a:rPr lang="en-US" sz="2200" b="1" i="1" dirty="0" err="1">
                <a:solidFill>
                  <a:schemeClr val="bg1"/>
                </a:solidFill>
                <a:effectLst/>
                <a:latin typeface="Times New Roman" panose="02020603050405020304" pitchFamily="18" charset="0"/>
                <a:ea typeface="Arial" panose="020B0604020202020204" pitchFamily="34" charset="0"/>
              </a:rPr>
              <a:t>hiện</a:t>
            </a:r>
            <a:r>
              <a:rPr lang="en-US" sz="2200" b="1" i="1" dirty="0">
                <a:solidFill>
                  <a:schemeClr val="bg1"/>
                </a:solidFill>
                <a:effectLst/>
                <a:latin typeface="Times New Roman" panose="02020603050405020304" pitchFamily="18" charset="0"/>
                <a:ea typeface="Arial" panose="020B0604020202020204" pitchFamily="34" charset="0"/>
              </a:rPr>
              <a:t> </a:t>
            </a:r>
            <a:r>
              <a:rPr lang="vi-VN" sz="2200" b="1" i="1" dirty="0">
                <a:solidFill>
                  <a:schemeClr val="bg1"/>
                </a:solidFill>
                <a:effectLst/>
                <a:latin typeface="Times New Roman" panose="02020603050405020304" pitchFamily="18" charset="0"/>
                <a:ea typeface="Arial" panose="020B0604020202020204" pitchFamily="34" charset="0"/>
              </a:rPr>
              <a:t>lại thí nghiệm hình 21.1 nhưng tăng độ mạnh của dòng điện bằng cách sử dụng hai viên pin như hình 21.2</a:t>
            </a:r>
            <a:endParaRPr lang="en-US" sz="2200" b="1" i="1" dirty="0">
              <a:solidFill>
                <a:schemeClr val="bg1"/>
              </a:solidFill>
            </a:endParaRPr>
          </a:p>
        </p:txBody>
      </p:sp>
      <p:pic>
        <p:nvPicPr>
          <p:cNvPr id="11" name="Picture 10">
            <a:extLst>
              <a:ext uri="{FF2B5EF4-FFF2-40B4-BE49-F238E27FC236}">
                <a16:creationId xmlns="" xmlns:a16="http://schemas.microsoft.com/office/drawing/2014/main" id="{46BDC63E-2916-ED9C-0BE3-905F4708CD4B}"/>
              </a:ext>
            </a:extLst>
          </p:cNvPr>
          <p:cNvPicPr>
            <a:picLocks noChangeAspect="1"/>
          </p:cNvPicPr>
          <p:nvPr/>
        </p:nvPicPr>
        <p:blipFill>
          <a:blip r:embed="rId5"/>
          <a:stretch>
            <a:fillRect/>
          </a:stretch>
        </p:blipFill>
        <p:spPr>
          <a:xfrm>
            <a:off x="12228" y="3226044"/>
            <a:ext cx="3433499" cy="3490242"/>
          </a:xfrm>
          <a:prstGeom prst="rect">
            <a:avLst/>
          </a:prstGeom>
        </p:spPr>
      </p:pic>
      <p:sp>
        <p:nvSpPr>
          <p:cNvPr id="12" name="Arrow: Right 11">
            <a:extLst>
              <a:ext uri="{FF2B5EF4-FFF2-40B4-BE49-F238E27FC236}">
                <a16:creationId xmlns="" xmlns:a16="http://schemas.microsoft.com/office/drawing/2014/main" id="{958F55C1-EAB2-4B12-EAC5-F2A704FECCB7}"/>
              </a:ext>
            </a:extLst>
          </p:cNvPr>
          <p:cNvSpPr/>
          <p:nvPr/>
        </p:nvSpPr>
        <p:spPr>
          <a:xfrm>
            <a:off x="3585500" y="4732488"/>
            <a:ext cx="465541" cy="429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1B9EA80E-B0BC-5A76-5C64-B17ABB9E242E}"/>
              </a:ext>
            </a:extLst>
          </p:cNvPr>
          <p:cNvPicPr>
            <a:picLocks noChangeAspect="1"/>
          </p:cNvPicPr>
          <p:nvPr/>
        </p:nvPicPr>
        <p:blipFill>
          <a:blip r:embed="rId6"/>
          <a:stretch>
            <a:fillRect/>
          </a:stretch>
        </p:blipFill>
        <p:spPr>
          <a:xfrm>
            <a:off x="4051041" y="3334214"/>
            <a:ext cx="3131983" cy="3421334"/>
          </a:xfrm>
          <a:prstGeom prst="rect">
            <a:avLst/>
          </a:prstGeom>
        </p:spPr>
      </p:pic>
      <p:sp>
        <p:nvSpPr>
          <p:cNvPr id="40" name="TextBox 39">
            <a:extLst>
              <a:ext uri="{FF2B5EF4-FFF2-40B4-BE49-F238E27FC236}">
                <a16:creationId xmlns="" xmlns:a16="http://schemas.microsoft.com/office/drawing/2014/main" id="{9D746451-F003-AA8F-EE3C-2A44A700677F}"/>
              </a:ext>
            </a:extLst>
          </p:cNvPr>
          <p:cNvSpPr txBox="1"/>
          <p:nvPr/>
        </p:nvSpPr>
        <p:spPr>
          <a:xfrm>
            <a:off x="7183024" y="3222987"/>
            <a:ext cx="4852860" cy="1569660"/>
          </a:xfrm>
          <a:prstGeom prst="rect">
            <a:avLst/>
          </a:prstGeom>
          <a:solidFill>
            <a:schemeClr val="accent2">
              <a:lumMod val="20000"/>
              <a:lumOff val="80000"/>
            </a:schemeClr>
          </a:solidFill>
        </p:spPr>
        <p:txBody>
          <a:bodyPr wrap="square">
            <a:spAutoFit/>
          </a:bodyPr>
          <a:lstStyle/>
          <a:p>
            <a:r>
              <a:rPr lang="en-US" sz="2400" b="1" i="1" dirty="0">
                <a:solidFill>
                  <a:srgbClr val="FF0000"/>
                </a:solidFill>
                <a:latin typeface="Times New Roman (Headings)"/>
                <a:ea typeface="Courier New" panose="02070309020205020404" pitchFamily="49" charset="0"/>
              </a:rPr>
              <a:t>T</a:t>
            </a:r>
            <a:r>
              <a:rPr lang="vi-VN" sz="2400" b="1" i="1" dirty="0">
                <a:solidFill>
                  <a:srgbClr val="FF0000"/>
                </a:solidFill>
                <a:effectLst/>
                <a:latin typeface="Times New Roman (Headings)"/>
                <a:ea typeface="Courier New" panose="02070309020205020404" pitchFamily="49" charset="0"/>
              </a:rPr>
              <a:t>a có thể kết luận gì về lực từ và từ trường của nam châm điện khi sử dụng hai viên pin thay vì một viên pin?</a:t>
            </a:r>
            <a:endParaRPr lang="en-US" sz="2400" b="1" i="1" dirty="0">
              <a:solidFill>
                <a:srgbClr val="FF0000"/>
              </a:solidFill>
              <a:latin typeface="Times New Roman (Headings)"/>
            </a:endParaRPr>
          </a:p>
        </p:txBody>
      </p:sp>
      <p:sp>
        <p:nvSpPr>
          <p:cNvPr id="2" name="TextBox 1"/>
          <p:cNvSpPr txBox="1"/>
          <p:nvPr/>
        </p:nvSpPr>
        <p:spPr>
          <a:xfrm>
            <a:off x="6980663" y="4938744"/>
            <a:ext cx="4839630" cy="1569660"/>
          </a:xfrm>
          <a:prstGeom prst="rect">
            <a:avLst/>
          </a:prstGeom>
          <a:noFill/>
        </p:spPr>
        <p:txBody>
          <a:bodyPr wrap="square" rtlCol="0">
            <a:spAutoFit/>
          </a:bodyPr>
          <a:lstStyle/>
          <a:p>
            <a:pPr algn="just"/>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lớn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dòng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nam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càng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mạnh</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704169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20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12" grpId="0" animBg="1"/>
      <p:bldP spid="4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 xmlns:a16="http://schemas.microsoft.com/office/drawing/2014/main" id="{AAA45CD6-D603-48AE-F542-6DCE537B42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 xmlns:a16="http://schemas.microsoft.com/office/drawing/2014/main" id="{8BA5BACF-BD02-5355-8669-BD76718C30B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118939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 xmlns:a16="http://schemas.microsoft.com/office/drawing/2014/main" id="{AAA45CD6-D603-48AE-F542-6DCE537B42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 xmlns:a16="http://schemas.microsoft.com/office/drawing/2014/main" id="{8BA5BACF-BD02-5355-8669-BD76718C30B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400458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91014" y="823380"/>
            <a:ext cx="11151219" cy="4964101"/>
          </a:xfrm>
        </p:spPr>
        <p:txBody>
          <a:bodyPr/>
          <a:lstStyle/>
          <a:p>
            <a:pPr algn="just"/>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máy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khí,luyện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kim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nhiều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bụi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vụn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việc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dụng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nam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châm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để</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gom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bụi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vụn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sạch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môi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pháp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quả</a:t>
            </a:r>
            <a:r>
              <a:rPr lang="en-US" sz="3200" dirty="0" smtClean="0">
                <a:solidFill>
                  <a:srgbClr val="FF0000"/>
                </a:solidFill>
                <a:latin typeface="Times New Roman" pitchFamily="18" charset="0"/>
                <a:cs typeface="Times New Roman" pitchFamily="18" charset="0"/>
              </a:rPr>
              <a:t>.</a:t>
            </a:r>
          </a:p>
          <a:p>
            <a:pPr algn="just"/>
            <a:r>
              <a:rPr lang="en-US" sz="3200" dirty="0" smtClean="0">
                <a:solidFill>
                  <a:srgbClr val="FF0000"/>
                </a:solidFill>
                <a:latin typeface="Times New Roman" pitchFamily="18" charset="0"/>
                <a:cs typeface="Times New Roman" pitchFamily="18" charset="0"/>
              </a:rPr>
              <a:t>Hay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chim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câu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năng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đặc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biệt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thể</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xác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định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hướng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không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gian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dĩ</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như</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vì</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não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bộ</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chim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câu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hệ</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như</a:t>
            </a:r>
            <a:r>
              <a:rPr lang="en-US" sz="3200" dirty="0" smtClean="0">
                <a:solidFill>
                  <a:srgbClr val="FF0000"/>
                </a:solidFill>
                <a:latin typeface="Times New Roman" pitchFamily="18" charset="0"/>
                <a:cs typeface="Times New Roman" pitchFamily="18" charset="0"/>
              </a:rPr>
              <a:t> la </a:t>
            </a:r>
            <a:r>
              <a:rPr lang="en-US" sz="3200" dirty="0" err="1" smtClean="0">
                <a:solidFill>
                  <a:srgbClr val="FF0000"/>
                </a:solidFill>
                <a:latin typeface="Times New Roman" pitchFamily="18" charset="0"/>
                <a:cs typeface="Times New Roman" pitchFamily="18" charset="0"/>
              </a:rPr>
              <a:t>bàn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chúng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được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định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hướng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từ</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định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hướng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thể</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đảo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lộn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nếu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môi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quá</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nhiều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nguồn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phát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sóng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từ</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Vì</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vậy</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bảo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vệ</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môi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hưởng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tiêu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cực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sóng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từ</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góp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bảo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vệ</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thiên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nhiên</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3" name="Title 2"/>
          <p:cNvSpPr>
            <a:spLocks noGrp="1"/>
          </p:cNvSpPr>
          <p:nvPr>
            <p:ph type="title"/>
          </p:nvPr>
        </p:nvSpPr>
        <p:spPr>
          <a:xfrm>
            <a:off x="893092" y="236528"/>
            <a:ext cx="10272000" cy="763600"/>
          </a:xfrm>
        </p:spPr>
        <p:txBody>
          <a:bodyPr/>
          <a:lstStyle/>
          <a:p>
            <a:r>
              <a:rPr lang="en-US" dirty="0" smtClean="0"/>
              <a:t>* </a:t>
            </a:r>
            <a:r>
              <a:rPr lang="en-US" dirty="0" err="1" smtClean="0"/>
              <a:t>Các</a:t>
            </a:r>
            <a:r>
              <a:rPr lang="en-US" dirty="0" smtClean="0"/>
              <a:t> </a:t>
            </a:r>
            <a:r>
              <a:rPr lang="en-US" dirty="0" err="1" smtClean="0"/>
              <a:t>biện</a:t>
            </a:r>
            <a:r>
              <a:rPr lang="en-US" dirty="0" smtClean="0"/>
              <a:t> </a:t>
            </a:r>
            <a:r>
              <a:rPr lang="en-US" dirty="0" err="1" smtClean="0"/>
              <a:t>pháp</a:t>
            </a:r>
            <a:r>
              <a:rPr lang="en-US" dirty="0" smtClean="0"/>
              <a:t> </a:t>
            </a:r>
            <a:r>
              <a:rPr lang="en-US" dirty="0" err="1" smtClean="0"/>
              <a:t>bảo</a:t>
            </a:r>
            <a:r>
              <a:rPr lang="en-US" dirty="0" smtClean="0"/>
              <a:t> </a:t>
            </a:r>
            <a:r>
              <a:rPr lang="en-US" dirty="0" err="1" smtClean="0"/>
              <a:t>vệ</a:t>
            </a:r>
            <a:r>
              <a:rPr lang="en-US" dirty="0" smtClean="0"/>
              <a:t> </a:t>
            </a:r>
            <a:r>
              <a:rPr lang="en-US" dirty="0" err="1" smtClean="0"/>
              <a:t>môi</a:t>
            </a:r>
            <a:r>
              <a:rPr lang="en-US" dirty="0" smtClean="0"/>
              <a:t> </a:t>
            </a:r>
            <a:r>
              <a:rPr lang="en-US" dirty="0" err="1" smtClean="0"/>
              <a:t>trường</a:t>
            </a:r>
            <a:r>
              <a:rPr lang="en-US" dirty="0" smtClean="0"/>
              <a:t>:</a:t>
            </a:r>
            <a:endParaRPr lang="en-US" dirty="0"/>
          </a:p>
        </p:txBody>
      </p:sp>
    </p:spTree>
    <p:extLst>
      <p:ext uri="{BB962C8B-B14F-4D97-AF65-F5344CB8AC3E}">
        <p14:creationId xmlns:p14="http://schemas.microsoft.com/office/powerpoint/2010/main" val="7169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 xmlns:a16="http://schemas.microsoft.com/office/drawing/2014/main" id="{B97647F7-569F-2572-F33D-F489FA1E8A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5983" y="1667703"/>
            <a:ext cx="705957" cy="705957"/>
          </a:xfrm>
          <a:prstGeom prst="rect">
            <a:avLst/>
          </a:prstGeom>
        </p:spPr>
      </p:pic>
      <p:pic>
        <p:nvPicPr>
          <p:cNvPr id="4" name="Picture 3">
            <a:extLst>
              <a:ext uri="{FF2B5EF4-FFF2-40B4-BE49-F238E27FC236}">
                <a16:creationId xmlns="" xmlns:a16="http://schemas.microsoft.com/office/drawing/2014/main" id="{ED03586A-99C5-692E-3072-F86EE9C09E0D}"/>
              </a:ext>
            </a:extLst>
          </p:cNvPr>
          <p:cNvPicPr>
            <a:picLocks noChangeAspect="1"/>
          </p:cNvPicPr>
          <p:nvPr/>
        </p:nvPicPr>
        <p:blipFill>
          <a:blip r:embed="rId5"/>
          <a:stretch>
            <a:fillRect/>
          </a:stretch>
        </p:blipFill>
        <p:spPr>
          <a:xfrm>
            <a:off x="43429" y="2342598"/>
            <a:ext cx="3290786" cy="4191078"/>
          </a:xfrm>
          <a:prstGeom prst="rect">
            <a:avLst/>
          </a:prstGeom>
        </p:spPr>
      </p:pic>
      <p:sp>
        <p:nvSpPr>
          <p:cNvPr id="17" name="TextBox 16">
            <a:extLst>
              <a:ext uri="{FF2B5EF4-FFF2-40B4-BE49-F238E27FC236}">
                <a16:creationId xmlns="" xmlns:a16="http://schemas.microsoft.com/office/drawing/2014/main" id="{1FA1F419-2890-548E-606A-5CB94CD929EC}"/>
              </a:ext>
            </a:extLst>
          </p:cNvPr>
          <p:cNvSpPr txBox="1"/>
          <p:nvPr/>
        </p:nvSpPr>
        <p:spPr>
          <a:xfrm>
            <a:off x="3735659" y="2290172"/>
            <a:ext cx="8360358" cy="461665"/>
          </a:xfrm>
          <a:prstGeom prst="rect">
            <a:avLst/>
          </a:prstGeom>
          <a:noFill/>
        </p:spPr>
        <p:txBody>
          <a:bodyPr wrap="square">
            <a:spAutoFit/>
          </a:bodyPr>
          <a:lstStyle/>
          <a:p>
            <a:r>
              <a:rPr lang="en-US" sz="2400" b="1" dirty="0">
                <a:solidFill>
                  <a:srgbClr val="FF0000"/>
                </a:solidFill>
                <a:latin typeface="Times New Roman" panose="02020603050405020304" pitchFamily="18" charset="0"/>
                <a:ea typeface="Arial" panose="020B0604020202020204" pitchFamily="34" charset="0"/>
              </a:rPr>
              <a:t>H</a:t>
            </a:r>
            <a:r>
              <a:rPr lang="vi-VN" sz="2400" b="1" dirty="0">
                <a:solidFill>
                  <a:srgbClr val="FF0000"/>
                </a:solidFill>
                <a:effectLst/>
                <a:latin typeface="Times New Roman" panose="02020603050405020304" pitchFamily="18" charset="0"/>
                <a:ea typeface="Arial" panose="020B0604020202020204" pitchFamily="34" charset="0"/>
              </a:rPr>
              <a:t>oạt động nhóm tiến hành thí nghiệm theo hình 21.3. </a:t>
            </a:r>
            <a:endParaRPr lang="en-US" sz="2400" b="1" dirty="0">
              <a:solidFill>
                <a:srgbClr val="FF0000"/>
              </a:solidFill>
            </a:endParaRPr>
          </a:p>
        </p:txBody>
      </p:sp>
      <p:sp>
        <p:nvSpPr>
          <p:cNvPr id="19" name="TextBox 18">
            <a:extLst>
              <a:ext uri="{FF2B5EF4-FFF2-40B4-BE49-F238E27FC236}">
                <a16:creationId xmlns="" xmlns:a16="http://schemas.microsoft.com/office/drawing/2014/main" id="{ADD353C5-EB3A-A888-326F-0939429086A3}"/>
              </a:ext>
            </a:extLst>
          </p:cNvPr>
          <p:cNvSpPr txBox="1"/>
          <p:nvPr/>
        </p:nvSpPr>
        <p:spPr>
          <a:xfrm>
            <a:off x="3687667" y="2740344"/>
            <a:ext cx="8456342" cy="769441"/>
          </a:xfrm>
          <a:prstGeom prst="rect">
            <a:avLst/>
          </a:prstGeom>
          <a:noFill/>
        </p:spPr>
        <p:txBody>
          <a:bodyPr wrap="square">
            <a:spAutoFit/>
          </a:bodyPr>
          <a:lstStyle/>
          <a:p>
            <a:pPr algn="just"/>
            <a:r>
              <a:rPr lang="en-US" sz="2200" b="1" i="1" dirty="0">
                <a:solidFill>
                  <a:srgbClr val="002060"/>
                </a:solidFill>
                <a:latin typeface="Times New Roman" panose="02020603050405020304" pitchFamily="18" charset="0"/>
                <a:ea typeface="Arial" panose="020B0604020202020204" pitchFamily="34" charset="0"/>
              </a:rPr>
              <a:t>L</a:t>
            </a:r>
            <a:r>
              <a:rPr lang="vi-VN" sz="2200" b="1" i="1" dirty="0">
                <a:solidFill>
                  <a:srgbClr val="002060"/>
                </a:solidFill>
                <a:effectLst/>
                <a:latin typeface="Times New Roman" panose="02020603050405020304" pitchFamily="18" charset="0"/>
                <a:ea typeface="Arial" panose="020B0604020202020204" pitchFamily="34" charset="0"/>
              </a:rPr>
              <a:t>ặp lại thí nghiệm hình 21.1 nhưng đổi chiều dòng điện bằng cách đảo dây nối các cực của pin</a:t>
            </a:r>
            <a:endParaRPr lang="en-US" sz="2200" b="1" i="1" dirty="0">
              <a:solidFill>
                <a:srgbClr val="002060"/>
              </a:solidFill>
            </a:endParaRPr>
          </a:p>
        </p:txBody>
      </p:sp>
      <p:sp>
        <p:nvSpPr>
          <p:cNvPr id="22" name="TextBox 21">
            <a:extLst>
              <a:ext uri="{FF2B5EF4-FFF2-40B4-BE49-F238E27FC236}">
                <a16:creationId xmlns="" xmlns:a16="http://schemas.microsoft.com/office/drawing/2014/main" id="{88882402-C9F4-1AE3-96BF-6F830AAD78F2}"/>
              </a:ext>
            </a:extLst>
          </p:cNvPr>
          <p:cNvSpPr txBox="1"/>
          <p:nvPr/>
        </p:nvSpPr>
        <p:spPr>
          <a:xfrm>
            <a:off x="3663670" y="3509785"/>
            <a:ext cx="8504335" cy="1323439"/>
          </a:xfrm>
          <a:prstGeom prst="rect">
            <a:avLst/>
          </a:prstGeom>
          <a:solidFill>
            <a:schemeClr val="accent2">
              <a:lumMod val="20000"/>
              <a:lumOff val="80000"/>
            </a:schemeClr>
          </a:solidFill>
        </p:spPr>
        <p:txBody>
          <a:bodyPr wrap="square">
            <a:spAutoFit/>
          </a:bodyPr>
          <a:lstStyle/>
          <a:p>
            <a:pPr algn="just"/>
            <a:r>
              <a:rPr lang="en-US" sz="2000" b="1" i="1" dirty="0">
                <a:solidFill>
                  <a:srgbClr val="0070C0"/>
                </a:solidFill>
                <a:effectLst/>
                <a:latin typeface="Times New Roman (Headings)"/>
                <a:ea typeface="Arial" panose="020B0604020202020204" pitchFamily="34" charset="0"/>
              </a:rPr>
              <a:t>- </a:t>
            </a:r>
            <a:r>
              <a:rPr lang="vi-VN" sz="2000" b="1" i="1" dirty="0">
                <a:solidFill>
                  <a:srgbClr val="0070C0"/>
                </a:solidFill>
                <a:effectLst/>
                <a:latin typeface="Times New Roman (Headings)"/>
                <a:ea typeface="Arial" panose="020B0604020202020204" pitchFamily="34" charset="0"/>
              </a:rPr>
              <a:t>Nhận xét về lực hút của nam châm điện trong trường hợp này</a:t>
            </a:r>
            <a:r>
              <a:rPr lang="en-US" sz="2000" b="1" i="1" dirty="0">
                <a:solidFill>
                  <a:srgbClr val="0070C0"/>
                </a:solidFill>
                <a:effectLst/>
                <a:latin typeface="Times New Roman (Headings)"/>
                <a:ea typeface="Arial" panose="020B0604020202020204" pitchFamily="34" charset="0"/>
              </a:rPr>
              <a:t>.</a:t>
            </a:r>
          </a:p>
          <a:p>
            <a:pPr algn="just"/>
            <a:r>
              <a:rPr lang="en-US" sz="2000" b="1" i="1" dirty="0">
                <a:solidFill>
                  <a:srgbClr val="0070C0"/>
                </a:solidFill>
                <a:latin typeface="Times New Roman (Headings)"/>
              </a:rPr>
              <a:t>- </a:t>
            </a:r>
            <a:r>
              <a:rPr lang="en-US" sz="2000" b="1" i="1" dirty="0" err="1">
                <a:solidFill>
                  <a:srgbClr val="0070C0"/>
                </a:solidFill>
                <a:latin typeface="Times New Roman (Headings)"/>
              </a:rPr>
              <a:t>Mô</a:t>
            </a:r>
            <a:r>
              <a:rPr lang="en-US" sz="2000" b="1" i="1" dirty="0">
                <a:solidFill>
                  <a:srgbClr val="0070C0"/>
                </a:solidFill>
                <a:latin typeface="Times New Roman (Headings)"/>
              </a:rPr>
              <a:t> </a:t>
            </a:r>
            <a:r>
              <a:rPr lang="en-US" sz="2000" b="1" i="1" dirty="0" err="1">
                <a:solidFill>
                  <a:srgbClr val="0070C0"/>
                </a:solidFill>
                <a:latin typeface="Times New Roman (Headings)"/>
              </a:rPr>
              <a:t>tả</a:t>
            </a:r>
            <a:r>
              <a:rPr lang="en-US" sz="2000" b="1" i="1" dirty="0">
                <a:solidFill>
                  <a:srgbClr val="0070C0"/>
                </a:solidFill>
                <a:latin typeface="Times New Roman (Headings)"/>
              </a:rPr>
              <a:t> </a:t>
            </a:r>
            <a:r>
              <a:rPr lang="en-US" sz="2000" b="1" i="1" dirty="0" err="1">
                <a:solidFill>
                  <a:srgbClr val="0070C0"/>
                </a:solidFill>
                <a:latin typeface="Times New Roman (Headings)"/>
              </a:rPr>
              <a:t>chiều</a:t>
            </a:r>
            <a:r>
              <a:rPr lang="en-US" sz="2000" b="1" i="1" dirty="0">
                <a:solidFill>
                  <a:srgbClr val="0070C0"/>
                </a:solidFill>
                <a:latin typeface="Times New Roman (Headings)"/>
              </a:rPr>
              <a:t> </a:t>
            </a:r>
            <a:r>
              <a:rPr lang="en-US" sz="2000" b="1" i="1" dirty="0" err="1">
                <a:solidFill>
                  <a:srgbClr val="0070C0"/>
                </a:solidFill>
                <a:latin typeface="Times New Roman (Headings)"/>
              </a:rPr>
              <a:t>của</a:t>
            </a:r>
            <a:r>
              <a:rPr lang="en-US" sz="2000" b="1" i="1" dirty="0">
                <a:solidFill>
                  <a:srgbClr val="0070C0"/>
                </a:solidFill>
                <a:latin typeface="Times New Roman (Headings)"/>
              </a:rPr>
              <a:t> </a:t>
            </a:r>
            <a:r>
              <a:rPr lang="en-US" sz="2000" b="1" i="1" dirty="0" err="1">
                <a:solidFill>
                  <a:srgbClr val="0070C0"/>
                </a:solidFill>
                <a:latin typeface="Times New Roman (Headings)"/>
              </a:rPr>
              <a:t>dòng</a:t>
            </a:r>
            <a:r>
              <a:rPr lang="en-US" sz="2000" b="1" i="1" dirty="0">
                <a:solidFill>
                  <a:srgbClr val="0070C0"/>
                </a:solidFill>
                <a:latin typeface="Times New Roman (Headings)"/>
              </a:rPr>
              <a:t> </a:t>
            </a:r>
            <a:r>
              <a:rPr lang="en-US" sz="2000" b="1" i="1" dirty="0" err="1">
                <a:solidFill>
                  <a:srgbClr val="0070C0"/>
                </a:solidFill>
                <a:latin typeface="Times New Roman (Headings)"/>
              </a:rPr>
              <a:t>điện</a:t>
            </a:r>
            <a:r>
              <a:rPr lang="en-US" sz="2000" b="1" i="1" dirty="0">
                <a:solidFill>
                  <a:srgbClr val="0070C0"/>
                </a:solidFill>
                <a:latin typeface="Times New Roman (Headings)"/>
              </a:rPr>
              <a:t> </a:t>
            </a:r>
            <a:r>
              <a:rPr lang="en-US" sz="2000" b="1" i="1" dirty="0" err="1">
                <a:solidFill>
                  <a:srgbClr val="0070C0"/>
                </a:solidFill>
                <a:latin typeface="Times New Roman (Headings)"/>
              </a:rPr>
              <a:t>trong</a:t>
            </a:r>
            <a:r>
              <a:rPr lang="en-US" sz="2000" b="1" i="1" dirty="0">
                <a:solidFill>
                  <a:srgbClr val="0070C0"/>
                </a:solidFill>
                <a:latin typeface="Times New Roman (Headings)"/>
              </a:rPr>
              <a:t> </a:t>
            </a:r>
            <a:r>
              <a:rPr lang="en-US" sz="2000" b="1" i="1" dirty="0" err="1">
                <a:solidFill>
                  <a:srgbClr val="0070C0"/>
                </a:solidFill>
                <a:latin typeface="Times New Roman (Headings)"/>
              </a:rPr>
              <a:t>Hình</a:t>
            </a:r>
            <a:r>
              <a:rPr lang="en-US" sz="2000" b="1" i="1" dirty="0">
                <a:solidFill>
                  <a:srgbClr val="0070C0"/>
                </a:solidFill>
                <a:latin typeface="Times New Roman (Headings)"/>
              </a:rPr>
              <a:t> 21.3</a:t>
            </a:r>
          </a:p>
          <a:p>
            <a:pPr algn="just"/>
            <a:r>
              <a:rPr lang="en-US" sz="2000" b="1" i="1" dirty="0">
                <a:solidFill>
                  <a:srgbClr val="0070C0"/>
                </a:solidFill>
                <a:latin typeface="Times New Roman (Headings)"/>
              </a:rPr>
              <a:t>- </a:t>
            </a:r>
            <a:r>
              <a:rPr lang="vi-VN" sz="2000" b="1" i="1" dirty="0">
                <a:solidFill>
                  <a:srgbClr val="0070C0"/>
                </a:solidFill>
                <a:latin typeface="Times New Roman (Headings)"/>
              </a:rPr>
              <a:t>Đặt một kim nam châm bên cạnh đầu đinh vít. Quan sát và nhận xét chiều của kim nam châm trước và sau khi đổi c</a:t>
            </a:r>
            <a:r>
              <a:rPr lang="en-US" sz="2000" b="1" i="1" dirty="0" err="1">
                <a:solidFill>
                  <a:srgbClr val="0070C0"/>
                </a:solidFill>
                <a:latin typeface="Times New Roman (Headings)"/>
              </a:rPr>
              <a:t>hiều</a:t>
            </a:r>
            <a:r>
              <a:rPr lang="vi-VN" sz="2000" b="1" i="1" dirty="0">
                <a:solidFill>
                  <a:srgbClr val="0070C0"/>
                </a:solidFill>
                <a:latin typeface="Times New Roman (Headings)"/>
              </a:rPr>
              <a:t> dòng điện.</a:t>
            </a:r>
            <a:endParaRPr lang="en-US" sz="2000" b="1" i="1" dirty="0">
              <a:solidFill>
                <a:srgbClr val="0070C0"/>
              </a:solidFill>
              <a:latin typeface="Times New Roman (Headings)"/>
            </a:endParaRPr>
          </a:p>
        </p:txBody>
      </p:sp>
      <p:sp>
        <p:nvSpPr>
          <p:cNvPr id="2" name="TextBox 1"/>
          <p:cNvSpPr txBox="1"/>
          <p:nvPr/>
        </p:nvSpPr>
        <p:spPr>
          <a:xfrm>
            <a:off x="3055434" y="5062654"/>
            <a:ext cx="8776010" cy="1631216"/>
          </a:xfrm>
          <a:prstGeom prst="rect">
            <a:avLst/>
          </a:prstGeom>
          <a:noFill/>
        </p:spPr>
        <p:txBody>
          <a:bodyPr wrap="square" rtlCol="0">
            <a:spAutoFit/>
          </a:bodyPr>
          <a:lstStyle/>
          <a:p>
            <a:pPr marL="285750" indent="-285750">
              <a:buFontTx/>
              <a:buChar char="-"/>
            </a:pPr>
            <a:r>
              <a:rPr lang="en-US" sz="2000" b="1" dirty="0" err="1" smtClean="0">
                <a:latin typeface="Times New Roman" pitchFamily="18" charset="0"/>
                <a:cs typeface="Times New Roman" pitchFamily="18" charset="0"/>
              </a:rPr>
              <a:t>Lực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hút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nam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châm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thay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đổi</a:t>
            </a:r>
            <a:endParaRPr lang="en-US" sz="2000" b="1" dirty="0" smtClean="0">
              <a:latin typeface="Times New Roman" pitchFamily="18" charset="0"/>
              <a:cs typeface="Times New Roman" pitchFamily="18" charset="0"/>
            </a:endParaRPr>
          </a:p>
          <a:p>
            <a:pPr marL="285750" indent="-285750">
              <a:buFontTx/>
              <a:buChar char="-"/>
            </a:pPr>
            <a:r>
              <a:rPr lang="en-US" sz="2000" b="1" dirty="0" err="1" smtClean="0">
                <a:latin typeface="Times New Roman" pitchFamily="18" charset="0"/>
                <a:cs typeface="Times New Roman" pitchFamily="18" charset="0"/>
              </a:rPr>
              <a:t>Khi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bật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tắc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trong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mạch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xuất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hiện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dòng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điện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từ</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cực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dương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pin qua </a:t>
            </a:r>
            <a:r>
              <a:rPr lang="en-US" sz="2000" b="1" dirty="0" err="1" smtClean="0">
                <a:latin typeface="Times New Roman" pitchFamily="18" charset="0"/>
                <a:cs typeface="Times New Roman" pitchFamily="18" charset="0"/>
              </a:rPr>
              <a:t>cuộn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dây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và</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vào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cực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âm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pin </a:t>
            </a:r>
            <a:r>
              <a:rPr lang="en-US" sz="2000" b="1" dirty="0" err="1" smtClean="0">
                <a:latin typeface="Times New Roman" pitchFamily="18" charset="0"/>
                <a:cs typeface="Times New Roman" pitchFamily="18" charset="0"/>
              </a:rPr>
              <a:t>theo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ngược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chiều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đồng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hồ</a:t>
            </a:r>
            <a:r>
              <a:rPr lang="en-US" sz="2000" b="1" dirty="0" smtClean="0">
                <a:latin typeface="Times New Roman" pitchFamily="18" charset="0"/>
                <a:cs typeface="Times New Roman" pitchFamily="18" charset="0"/>
              </a:rPr>
              <a:t>.</a:t>
            </a:r>
          </a:p>
          <a:p>
            <a:pPr marL="285750" indent="-285750">
              <a:buFontTx/>
              <a:buChar char="-"/>
            </a:pPr>
            <a:r>
              <a:rPr lang="en-US" sz="2000" b="1" dirty="0" err="1" smtClean="0">
                <a:latin typeface="Times New Roman" pitchFamily="18" charset="0"/>
                <a:cs typeface="Times New Roman" pitchFamily="18" charset="0"/>
              </a:rPr>
              <a:t>Khi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đặt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nam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châm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lại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gần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nam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châm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điện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cực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nam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châm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hút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ngược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với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cực</a:t>
            </a:r>
            <a:r>
              <a:rPr lang="en-US" sz="2000" b="1" dirty="0" smtClean="0">
                <a:latin typeface="Times New Roman" pitchFamily="18" charset="0"/>
                <a:cs typeface="Times New Roman" pitchFamily="18" charset="0"/>
              </a:rPr>
              <a:t> ở </a:t>
            </a:r>
            <a:r>
              <a:rPr lang="en-US" sz="2000" b="1" dirty="0" err="1" smtClean="0">
                <a:latin typeface="Times New Roman" pitchFamily="18" charset="0"/>
                <a:cs typeface="Times New Roman" pitchFamily="18" charset="0"/>
              </a:rPr>
              <a:t>thí</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nghiệm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đầu</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964946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P spid="19" grpId="0"/>
      <p:bldP spid="2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 xmlns:a16="http://schemas.microsoft.com/office/drawing/2014/main" id="{B97647F7-569F-2572-F33D-F489FA1E8A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5983" y="1667703"/>
            <a:ext cx="705957" cy="705957"/>
          </a:xfrm>
          <a:prstGeom prst="rect">
            <a:avLst/>
          </a:prstGeom>
        </p:spPr>
      </p:pic>
      <p:sp>
        <p:nvSpPr>
          <p:cNvPr id="9" name="Scroll: Horizontal 8">
            <a:extLst>
              <a:ext uri="{FF2B5EF4-FFF2-40B4-BE49-F238E27FC236}">
                <a16:creationId xmlns="" xmlns:a16="http://schemas.microsoft.com/office/drawing/2014/main" id="{C059BA78-B558-433C-FB5A-00314544773C}"/>
              </a:ext>
            </a:extLst>
          </p:cNvPr>
          <p:cNvSpPr/>
          <p:nvPr/>
        </p:nvSpPr>
        <p:spPr>
          <a:xfrm>
            <a:off x="1025236" y="2290172"/>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4" descr="HƯỚNG DẪN viết bài chuẩn SEO cho NEWBIE">
            <a:extLst>
              <a:ext uri="{FF2B5EF4-FFF2-40B4-BE49-F238E27FC236}">
                <a16:creationId xmlns="" xmlns:a16="http://schemas.microsoft.com/office/drawing/2014/main" id="{B5C15845-0BCD-5BB6-D498-F778C755AA0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2455113"/>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63D5A94-D678-4310-898F-5BECB97C0B7F}"/>
              </a:ext>
            </a:extLst>
          </p:cNvPr>
          <p:cNvSpPr txBox="1"/>
          <p:nvPr/>
        </p:nvSpPr>
        <p:spPr>
          <a:xfrm>
            <a:off x="1728267" y="2483775"/>
            <a:ext cx="9903894" cy="954107"/>
          </a:xfrm>
          <a:prstGeom prst="rect">
            <a:avLst/>
          </a:prstGeom>
          <a:noFill/>
        </p:spPr>
        <p:txBody>
          <a:bodyPr wrap="square">
            <a:spAutoFit/>
          </a:bodyPr>
          <a:lstStyle/>
          <a:p>
            <a:r>
              <a:rPr lang="vi-VN" sz="2800" b="1" dirty="0">
                <a:solidFill>
                  <a:srgbClr val="000000"/>
                </a:solidFill>
                <a:latin typeface="Times New Roman" panose="02020603050405020304" pitchFamily="18" charset="0"/>
                <a:ea typeface="Calibri" panose="020F0502020204030204" pitchFamily="34" charset="0"/>
              </a:rPr>
              <a:t>Khi đổi chiều dòng điện thì từ trường của nam châm điện cũng đổi chiều và độ lớn của lực từ không đổi.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4" name="TextBox 13">
            <a:extLst>
              <a:ext uri="{FF2B5EF4-FFF2-40B4-BE49-F238E27FC236}">
                <a16:creationId xmlns="" xmlns:a16="http://schemas.microsoft.com/office/drawing/2014/main" id="{229206A9-7545-D547-D020-991ED9D54CC4}"/>
              </a:ext>
            </a:extLst>
          </p:cNvPr>
          <p:cNvSpPr txBox="1"/>
          <p:nvPr/>
        </p:nvSpPr>
        <p:spPr>
          <a:xfrm>
            <a:off x="718810" y="4166385"/>
            <a:ext cx="10114467"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Arial" panose="020B0604020202020204" pitchFamily="34" charset="0"/>
              </a:rPr>
              <a:t>M</a:t>
            </a:r>
            <a:r>
              <a:rPr lang="en-US" sz="3200" b="1" dirty="0" err="1">
                <a:solidFill>
                  <a:srgbClr val="FF0000"/>
                </a:solidFill>
                <a:effectLst/>
                <a:latin typeface="Times New Roman" panose="02020603050405020304" pitchFamily="18" charset="0"/>
                <a:ea typeface="Arial" panose="020B0604020202020204" pitchFamily="34" charset="0"/>
              </a:rPr>
              <a:t>ở</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rộng</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kiến</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thức</a:t>
            </a:r>
            <a:r>
              <a:rPr lang="en-US" sz="3200" b="1" dirty="0">
                <a:solidFill>
                  <a:srgbClr val="FF0000"/>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Một</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biện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pháp</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khác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để</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lực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từ</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của</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nam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châm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là</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số</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vòng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dây</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quấn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quanh</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lõi</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sắt</a:t>
            </a:r>
            <a:r>
              <a:rPr lang="en-US" sz="3200" dirty="0">
                <a:solidFill>
                  <a:srgbClr val="0000FF"/>
                </a:solidFill>
                <a:effectLst/>
                <a:latin typeface="Times New Roman" panose="02020603050405020304" pitchFamily="18" charset="0"/>
                <a:ea typeface="Arial" panose="020B0604020202020204" pitchFamily="34" charset="0"/>
              </a:rPr>
              <a:t>.</a:t>
            </a:r>
          </a:p>
        </p:txBody>
      </p:sp>
    </p:spTree>
    <p:extLst>
      <p:ext uri="{BB962C8B-B14F-4D97-AF65-F5344CB8AC3E}">
        <p14:creationId xmlns:p14="http://schemas.microsoft.com/office/powerpoint/2010/main" val="2046631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31888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 xmlns:a16="http://schemas.microsoft.com/office/drawing/2014/main" id="{A554F048-9DFA-4C81-B6CA-48DCEDBF875B}"/>
              </a:ext>
            </a:extLst>
          </p:cNvPr>
          <p:cNvSpPr txBox="1"/>
          <p:nvPr/>
        </p:nvSpPr>
        <p:spPr>
          <a:xfrm>
            <a:off x="250932" y="1255793"/>
            <a:ext cx="11165214" cy="203466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Vẽ</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sơ đồ tư duy bài học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thể</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hiện</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được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các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nội</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dung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sau</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a:t>
            </a:r>
          </a:p>
          <a:p>
            <a:pPr algn="just">
              <a:lnSpc>
                <a:spcPct val="115000"/>
              </a:lnSpc>
              <a:tabLst>
                <a:tab pos="342900" algn="l"/>
                <a:tab pos="630555" algn="l"/>
              </a:tabLst>
            </a:pPr>
            <a:r>
              <a:rPr lang="vi-VN" sz="2800" b="1"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Cấu tạo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và</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công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dụng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của nam châm điện?</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độ mạnh của nam châm điện bằng cách nào?</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cực của nam châm điện bằng cách nào?</a:t>
            </a:r>
          </a:p>
        </p:txBody>
      </p:sp>
      <p:pic>
        <p:nvPicPr>
          <p:cNvPr id="22" name="Picture 21">
            <a:extLst>
              <a:ext uri="{FF2B5EF4-FFF2-40B4-BE49-F238E27FC236}">
                <a16:creationId xmlns="" xmlns:a16="http://schemas.microsoft.com/office/drawing/2014/main" id="{1C0386C4-F0B7-B4B3-E207-0D478848305D}"/>
              </a:ext>
            </a:extLst>
          </p:cNvPr>
          <p:cNvPicPr>
            <a:picLocks noChangeAspect="1"/>
          </p:cNvPicPr>
          <p:nvPr/>
        </p:nvPicPr>
        <p:blipFill>
          <a:blip r:embed="rId3"/>
          <a:stretch>
            <a:fillRect/>
          </a:stretch>
        </p:blipFill>
        <p:spPr>
          <a:xfrm>
            <a:off x="3523960" y="3429000"/>
            <a:ext cx="5426075" cy="3395892"/>
          </a:xfrm>
          <a:prstGeom prst="rect">
            <a:avLst/>
          </a:prstGeom>
        </p:spPr>
      </p:pic>
    </p:spTree>
    <p:extLst>
      <p:ext uri="{BB962C8B-B14F-4D97-AF65-F5344CB8AC3E}">
        <p14:creationId xmlns:p14="http://schemas.microsoft.com/office/powerpoint/2010/main" val="114451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 xmlns:a16="http://schemas.microsoft.com/office/drawing/2014/main" id="{A554F048-9DFA-4C81-B6CA-48DCEDBF875B}"/>
              </a:ext>
            </a:extLst>
          </p:cNvPr>
          <p:cNvSpPr txBox="1"/>
          <p:nvPr/>
        </p:nvSpPr>
        <p:spPr>
          <a:xfrm>
            <a:off x="250931" y="1255793"/>
            <a:ext cx="11400741" cy="133248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vi-VN" sz="2400" b="1" i="1" dirty="0">
                <a:solidFill>
                  <a:srgbClr val="FF0000"/>
                </a:solidFill>
                <a:latin typeface="Times New Roman (Headings)"/>
                <a:ea typeface="Arial" panose="020B0604020202020204" pitchFamily="34" charset="0"/>
                <a:cs typeface="#9Slide03 Arima Madurai Black" panose="00000A00000000000000" pitchFamily="2" charset="0"/>
              </a:rPr>
              <a:t>Quan sát sơ đồ cấu tạo của một chuông điện đơn giản. Giải thích vì sao khi nhấn và giữ công tắc thì nghe tiếng chuông reo liên tục cho đến khi thả ra</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loại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công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tắc</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trong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hình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chỉ</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đóng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mạch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điện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khi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nhấn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và</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giữ</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nút</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a:t>
            </a:r>
            <a:endParaRPr lang="vi-VN" sz="2400" dirty="0">
              <a:solidFill>
                <a:srgbClr val="0000FF"/>
              </a:solidFill>
              <a:latin typeface="Times New Roman (Headings)"/>
              <a:ea typeface="Arial" panose="020B0604020202020204" pitchFamily="34" charset="0"/>
              <a:cs typeface="#9Slide03 Arima Madurai Black" panose="00000A00000000000000" pitchFamily="2" charset="0"/>
            </a:endParaRPr>
          </a:p>
        </p:txBody>
      </p:sp>
      <p:pic>
        <p:nvPicPr>
          <p:cNvPr id="2" name="Picture 1">
            <a:extLst>
              <a:ext uri="{FF2B5EF4-FFF2-40B4-BE49-F238E27FC236}">
                <a16:creationId xmlns="" xmlns:a16="http://schemas.microsoft.com/office/drawing/2014/main" id="{016C3128-6391-C683-09B4-9027D661D183}"/>
              </a:ext>
            </a:extLst>
          </p:cNvPr>
          <p:cNvPicPr>
            <a:picLocks noChangeAspect="1"/>
          </p:cNvPicPr>
          <p:nvPr/>
        </p:nvPicPr>
        <p:blipFill>
          <a:blip r:embed="rId3"/>
          <a:stretch>
            <a:fillRect/>
          </a:stretch>
        </p:blipFill>
        <p:spPr>
          <a:xfrm>
            <a:off x="250931" y="2631924"/>
            <a:ext cx="6870305" cy="4295352"/>
          </a:xfrm>
          <a:prstGeom prst="rect">
            <a:avLst/>
          </a:prstGeom>
        </p:spPr>
      </p:pic>
      <p:sp>
        <p:nvSpPr>
          <p:cNvPr id="8" name="TextBox 7">
            <a:extLst>
              <a:ext uri="{FF2B5EF4-FFF2-40B4-BE49-F238E27FC236}">
                <a16:creationId xmlns="" xmlns:a16="http://schemas.microsoft.com/office/drawing/2014/main" id="{7EE2C240-1C95-FDCA-9ABB-2CD63DABF014}"/>
              </a:ext>
            </a:extLst>
          </p:cNvPr>
          <p:cNvSpPr txBox="1"/>
          <p:nvPr/>
        </p:nvSpPr>
        <p:spPr>
          <a:xfrm>
            <a:off x="7121235" y="3036793"/>
            <a:ext cx="5070765" cy="3416320"/>
          </a:xfrm>
          <a:prstGeom prst="rect">
            <a:avLst/>
          </a:prstGeom>
          <a:solidFill>
            <a:schemeClr val="bg1">
              <a:lumMod val="75000"/>
            </a:schemeClr>
          </a:solidFill>
        </p:spPr>
        <p:txBody>
          <a:bodyPr wrap="square">
            <a:spAutoFit/>
          </a:bodyPr>
          <a:lstStyle/>
          <a:p>
            <a:pPr algn="just"/>
            <a:r>
              <a:rPr lang="vi-VN" sz="2400" dirty="0">
                <a:solidFill>
                  <a:srgbClr val="000000"/>
                </a:solidFill>
                <a:effectLst/>
                <a:latin typeface="+mj-lt"/>
                <a:ea typeface="Courier New" panose="02070309020205020404" pitchFamily="49" charset="0"/>
              </a:rPr>
              <a:t>Khi ấn và giữ công tắc, mạch điện đóng, nam châm điện hoạt động hút lá thép khiến búa đập vào chuông gây ra tiếng kêu. </a:t>
            </a:r>
            <a:endParaRPr lang="en-US" sz="2400" dirty="0">
              <a:solidFill>
                <a:srgbClr val="000000"/>
              </a:solidFill>
              <a:effectLst/>
              <a:latin typeface="+mj-lt"/>
              <a:ea typeface="Courier New" panose="02070309020205020404" pitchFamily="49" charset="0"/>
            </a:endParaRPr>
          </a:p>
          <a:p>
            <a:pPr algn="just"/>
            <a:r>
              <a:rPr lang="vi-VN" sz="2400" dirty="0">
                <a:solidFill>
                  <a:srgbClr val="000000"/>
                </a:solidFill>
                <a:effectLst/>
                <a:latin typeface="+mj-lt"/>
                <a:ea typeface="Courier New" panose="02070309020205020404" pitchFamily="49" charset="0"/>
              </a:rPr>
              <a:t>Cùng lúc đó, tiếp điểm bị hở, mạch điện ngắt, lá thép đàn hổi quay về vị cũ khiến tiếp điểm đóng lại, dòng điện lại chạy qua mạch, búa đập vào chuông, cứ như thế tiếp tục.</a:t>
            </a:r>
            <a:endParaRPr lang="en-US" sz="2400" dirty="0">
              <a:latin typeface="+mj-lt"/>
            </a:endParaRPr>
          </a:p>
        </p:txBody>
      </p:sp>
    </p:spTree>
    <p:extLst>
      <p:ext uri="{BB962C8B-B14F-4D97-AF65-F5344CB8AC3E}">
        <p14:creationId xmlns:p14="http://schemas.microsoft.com/office/powerpoint/2010/main" val="403825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5688" y="1771234"/>
            <a:ext cx="11675327" cy="4484600"/>
          </a:xfrm>
        </p:spPr>
        <p:txBody>
          <a:bodyPr/>
          <a:lstStyle/>
          <a:p>
            <a:r>
              <a:rPr lang="vi-VN" sz="2400" b="1" dirty="0">
                <a:latin typeface="+mj-lt"/>
              </a:rPr>
              <a:t> </a:t>
            </a:r>
            <a:r>
              <a:rPr lang="vi-VN" sz="2800" b="1" dirty="0">
                <a:latin typeface="+mj-lt"/>
              </a:rPr>
              <a:t>Ưu điểm của nam châm điện:</a:t>
            </a:r>
          </a:p>
          <a:p>
            <a:pPr marL="0" indent="0" algn="just">
              <a:buNone/>
            </a:pPr>
            <a:r>
              <a:rPr lang="en-US" sz="2800" dirty="0" smtClean="0">
                <a:latin typeface="+mj-lt"/>
              </a:rPr>
              <a:t>- </a:t>
            </a:r>
            <a:r>
              <a:rPr lang="vi-VN" sz="2800" dirty="0" smtClean="0">
                <a:latin typeface="+mj-lt"/>
              </a:rPr>
              <a:t> </a:t>
            </a:r>
            <a:r>
              <a:rPr lang="en-US" sz="2800" dirty="0">
                <a:latin typeface="+mj-lt"/>
              </a:rPr>
              <a:t>L</a:t>
            </a:r>
            <a:r>
              <a:rPr lang="vi-VN" sz="2800" dirty="0" smtClean="0">
                <a:latin typeface="+mj-lt"/>
              </a:rPr>
              <a:t>ực </a:t>
            </a:r>
            <a:r>
              <a:rPr lang="vi-VN" sz="2800" dirty="0">
                <a:latin typeface="+mj-lt"/>
              </a:rPr>
              <a:t>từ của nam châm </a:t>
            </a:r>
            <a:r>
              <a:rPr lang="vi-VN" sz="2800" dirty="0" smtClean="0">
                <a:latin typeface="+mj-lt"/>
              </a:rPr>
              <a:t>điện </a:t>
            </a:r>
            <a:r>
              <a:rPr lang="en-US" sz="2800" dirty="0" err="1" smtClean="0">
                <a:latin typeface="+mj-lt"/>
              </a:rPr>
              <a:t>mạnh</a:t>
            </a:r>
            <a:r>
              <a:rPr lang="en-US" sz="2800" dirty="0" smtClean="0">
                <a:latin typeface="+mj-lt"/>
              </a:rPr>
              <a:t> </a:t>
            </a:r>
            <a:r>
              <a:rPr lang="en-US" sz="2800" dirty="0" err="1" smtClean="0">
                <a:latin typeface="+mj-lt"/>
                <a:cs typeface="Times New Roman" pitchFamily="18" charset="0"/>
              </a:rPr>
              <a:t>có</a:t>
            </a:r>
            <a:r>
              <a:rPr lang="en-US" sz="2800" dirty="0" smtClean="0">
                <a:latin typeface="+mj-lt"/>
                <a:cs typeface="Times New Roman" pitchFamily="18" charset="0"/>
              </a:rPr>
              <a:t> </a:t>
            </a:r>
            <a:r>
              <a:rPr lang="en-US" sz="2800" dirty="0" err="1" smtClean="0">
                <a:latin typeface="+mj-lt"/>
                <a:cs typeface="Times New Roman" pitchFamily="18" charset="0"/>
              </a:rPr>
              <a:t>thể</a:t>
            </a:r>
            <a:r>
              <a:rPr lang="en-US" sz="2800" dirty="0" smtClean="0">
                <a:latin typeface="+mj-lt"/>
                <a:cs typeface="Times New Roman" pitchFamily="18" charset="0"/>
              </a:rPr>
              <a:t> </a:t>
            </a:r>
            <a:r>
              <a:rPr lang="en-US" sz="2800" dirty="0" err="1" smtClean="0">
                <a:latin typeface="+mj-lt"/>
                <a:cs typeface="Times New Roman" pitchFamily="18" charset="0"/>
              </a:rPr>
              <a:t>hút</a:t>
            </a:r>
            <a:r>
              <a:rPr lang="en-US" sz="2800" dirty="0" smtClean="0">
                <a:latin typeface="+mj-lt"/>
                <a:cs typeface="Times New Roman" pitchFamily="18" charset="0"/>
              </a:rPr>
              <a:t> </a:t>
            </a:r>
            <a:r>
              <a:rPr lang="en-US" sz="2800" dirty="0" err="1" smtClean="0">
                <a:latin typeface="+mj-lt"/>
                <a:cs typeface="Times New Roman" pitchFamily="18" charset="0"/>
              </a:rPr>
              <a:t>được</a:t>
            </a:r>
            <a:r>
              <a:rPr lang="en-US" sz="2800" dirty="0" smtClean="0">
                <a:latin typeface="+mj-lt"/>
                <a:cs typeface="Times New Roman" pitchFamily="18" charset="0"/>
              </a:rPr>
              <a:t> </a:t>
            </a:r>
            <a:r>
              <a:rPr lang="en-US" sz="2800" dirty="0" err="1" smtClean="0">
                <a:latin typeface="+mj-lt"/>
                <a:cs typeface="Times New Roman" pitchFamily="18" charset="0"/>
              </a:rPr>
              <a:t>các</a:t>
            </a:r>
            <a:r>
              <a:rPr lang="en-US" sz="2800" dirty="0" smtClean="0">
                <a:latin typeface="+mj-lt"/>
                <a:cs typeface="Times New Roman" pitchFamily="18" charset="0"/>
              </a:rPr>
              <a:t> </a:t>
            </a:r>
            <a:r>
              <a:rPr lang="en-US" sz="2800" dirty="0" err="1" smtClean="0">
                <a:latin typeface="+mj-lt"/>
                <a:cs typeface="Times New Roman" pitchFamily="18" charset="0"/>
              </a:rPr>
              <a:t>vật</a:t>
            </a:r>
            <a:r>
              <a:rPr lang="en-US" sz="2800" dirty="0" smtClean="0">
                <a:latin typeface="+mj-lt"/>
                <a:cs typeface="Times New Roman" pitchFamily="18" charset="0"/>
              </a:rPr>
              <a:t> </a:t>
            </a:r>
            <a:r>
              <a:rPr lang="en-US" sz="2800" dirty="0" err="1" smtClean="0">
                <a:latin typeface="+mj-lt"/>
                <a:cs typeface="Times New Roman" pitchFamily="18" charset="0"/>
              </a:rPr>
              <a:t>bằng</a:t>
            </a:r>
            <a:r>
              <a:rPr lang="en-US" sz="2800" dirty="0" smtClean="0">
                <a:latin typeface="+mj-lt"/>
                <a:cs typeface="Times New Roman" pitchFamily="18" charset="0"/>
              </a:rPr>
              <a:t> </a:t>
            </a:r>
            <a:r>
              <a:rPr lang="en-US" sz="2800" dirty="0" err="1" smtClean="0">
                <a:latin typeface="+mj-lt"/>
                <a:cs typeface="Times New Roman" pitchFamily="18" charset="0"/>
              </a:rPr>
              <a:t>sắt</a:t>
            </a:r>
            <a:r>
              <a:rPr lang="en-US" sz="2800" dirty="0" smtClean="0">
                <a:latin typeface="+mj-lt"/>
                <a:cs typeface="Times New Roman" pitchFamily="18" charset="0"/>
              </a:rPr>
              <a:t> </a:t>
            </a:r>
            <a:r>
              <a:rPr lang="en-US" sz="2800" dirty="0" err="1" smtClean="0">
                <a:latin typeface="+mj-lt"/>
                <a:cs typeface="Times New Roman" pitchFamily="18" charset="0"/>
              </a:rPr>
              <a:t>có</a:t>
            </a:r>
            <a:r>
              <a:rPr lang="en-US" sz="2800" dirty="0" smtClean="0">
                <a:latin typeface="+mj-lt"/>
                <a:cs typeface="Times New Roman" pitchFamily="18" charset="0"/>
              </a:rPr>
              <a:t> </a:t>
            </a:r>
            <a:r>
              <a:rPr lang="en-US" sz="2800" dirty="0" err="1" smtClean="0">
                <a:latin typeface="+mj-lt"/>
                <a:cs typeface="Times New Roman" pitchFamily="18" charset="0"/>
              </a:rPr>
              <a:t>khối</a:t>
            </a:r>
            <a:r>
              <a:rPr lang="en-US" sz="2800" dirty="0" smtClean="0">
                <a:latin typeface="+mj-lt"/>
                <a:cs typeface="Times New Roman" pitchFamily="18" charset="0"/>
              </a:rPr>
              <a:t> </a:t>
            </a:r>
            <a:r>
              <a:rPr lang="en-US" sz="2800" dirty="0" err="1" smtClean="0">
                <a:latin typeface="+mj-lt"/>
                <a:cs typeface="Times New Roman" pitchFamily="18" charset="0"/>
              </a:rPr>
              <a:t>lượng</a:t>
            </a:r>
            <a:r>
              <a:rPr lang="en-US" sz="2800" dirty="0" smtClean="0">
                <a:latin typeface="+mj-lt"/>
                <a:cs typeface="Times New Roman" pitchFamily="18" charset="0"/>
              </a:rPr>
              <a:t> </a:t>
            </a:r>
            <a:r>
              <a:rPr lang="en-US" sz="2800" dirty="0" err="1" smtClean="0">
                <a:latin typeface="+mj-lt"/>
                <a:cs typeface="Times New Roman" pitchFamily="18" charset="0"/>
              </a:rPr>
              <a:t>lớn</a:t>
            </a:r>
            <a:r>
              <a:rPr lang="vi-VN" sz="2800" dirty="0" smtClean="0">
                <a:latin typeface="+mj-lt"/>
                <a:cs typeface="Times New Roman" pitchFamily="18" charset="0"/>
              </a:rPr>
              <a:t>.</a:t>
            </a:r>
            <a:endParaRPr lang="en-US" sz="2800" dirty="0" smtClean="0">
              <a:latin typeface="+mj-lt"/>
              <a:cs typeface="Times New Roman" pitchFamily="18" charset="0"/>
            </a:endParaRPr>
          </a:p>
          <a:p>
            <a:pPr marL="0" indent="0" algn="just">
              <a:buNone/>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điện</a:t>
            </a:r>
            <a:endParaRPr lang="vi-VN" sz="2800" dirty="0">
              <a:latin typeface="Times New Roman" pitchFamily="18" charset="0"/>
              <a:cs typeface="Times New Roman" pitchFamily="18" charset="0"/>
            </a:endParaRPr>
          </a:p>
          <a:p>
            <a:pPr marL="0" indent="0">
              <a:buNone/>
            </a:pPr>
            <a:r>
              <a:rPr lang="vi-VN" sz="2800" b="1" dirty="0" smtClean="0">
                <a:latin typeface="+mj-lt"/>
              </a:rPr>
              <a:t>. Nhược điểm của nam châm điện:</a:t>
            </a:r>
          </a:p>
          <a:p>
            <a:pPr marL="0" indent="0">
              <a:buNone/>
            </a:pPr>
            <a:r>
              <a:rPr lang="vi-VN" sz="2800" dirty="0" smtClean="0">
                <a:latin typeface="+mj-lt"/>
              </a:rPr>
              <a:t>Giá </a:t>
            </a:r>
            <a:r>
              <a:rPr lang="vi-VN" sz="2800" dirty="0">
                <a:latin typeface="+mj-lt"/>
              </a:rPr>
              <a:t>thành sản phẩm tương đối cao.</a:t>
            </a:r>
          </a:p>
          <a:p>
            <a:pPr marL="0" indent="0">
              <a:buNone/>
            </a:pPr>
            <a:r>
              <a:rPr lang="vi-VN" sz="2800" dirty="0">
                <a:latin typeface="+mj-lt"/>
              </a:rPr>
              <a:t>Tiêu tốn điện năng khi sử dụng.</a:t>
            </a:r>
          </a:p>
          <a:p>
            <a:pPr marL="0" indent="0">
              <a:buNone/>
            </a:pPr>
            <a:r>
              <a:rPr lang="vi-VN" sz="2800" dirty="0">
                <a:latin typeface="+mj-lt"/>
              </a:rPr>
              <a:t>Phụ thuộc vào sự ổn định của điện năng: khi dòng điện thiếu ổn định, hoạt động của nam châm điện sẽ chập chờn, kém hiệu quả, ảnh hưởng đến tuổi thọ của sản phẩm</a:t>
            </a:r>
            <a:r>
              <a:rPr lang="vi-VN" sz="2800" dirty="0" smtClean="0">
                <a:latin typeface="+mj-lt"/>
              </a:rPr>
              <a:t>.</a:t>
            </a:r>
            <a:endParaRPr lang="en-US" sz="2800" dirty="0" smtClean="0">
              <a:latin typeface="+mj-lt"/>
            </a:endParaRPr>
          </a:p>
          <a:p>
            <a:endParaRPr lang="en-US" sz="2800" dirty="0">
              <a:latin typeface="+mj-lt"/>
            </a:endParaRPr>
          </a:p>
        </p:txBody>
      </p:sp>
      <p:sp>
        <p:nvSpPr>
          <p:cNvPr id="3" name="Title 2"/>
          <p:cNvSpPr>
            <a:spLocks noGrp="1"/>
          </p:cNvSpPr>
          <p:nvPr>
            <p:ph type="title"/>
          </p:nvPr>
        </p:nvSpPr>
        <p:spPr>
          <a:xfrm>
            <a:off x="960000" y="593367"/>
            <a:ext cx="11150224" cy="1335794"/>
          </a:xfrm>
        </p:spPr>
        <p:txBody>
          <a:bodyPr/>
          <a:lstStyle/>
          <a:p>
            <a:pPr algn="just"/>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tập</a:t>
            </a:r>
            <a:r>
              <a:rPr lang="en-US" sz="3200" b="1" u="sng" dirty="0" smtClean="0">
                <a:latin typeface="Times New Roman" pitchFamily="18" charset="0"/>
                <a:cs typeface="Times New Roman" pitchFamily="18" charset="0"/>
              </a:rPr>
              <a:t> 3/ 104 SGK: </a:t>
            </a:r>
            <a:r>
              <a:rPr lang="en-US" sz="3200" dirty="0" err="1" smtClean="0">
                <a:solidFill>
                  <a:srgbClr val="FF0000"/>
                </a:solidFill>
                <a:latin typeface="Times New Roman" pitchFamily="18" charset="0"/>
                <a:cs typeface="Times New Roman" pitchFamily="18" charset="0"/>
              </a:rPr>
              <a:t>Dùng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nam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châm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ưu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điểm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chế</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 so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dùng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nam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châm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vĩnh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cửu</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98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Picture 1">
            <a:extLst>
              <a:ext uri="{FF2B5EF4-FFF2-40B4-BE49-F238E27FC236}">
                <a16:creationId xmlns="" xmlns:a16="http://schemas.microsoft.com/office/drawing/2014/main" id="{7474EAEA-75BB-F149-D050-5B77B452BB07}"/>
              </a:ext>
            </a:extLst>
          </p:cNvPr>
          <p:cNvPicPr>
            <a:picLocks noChangeAspect="1"/>
          </p:cNvPicPr>
          <p:nvPr/>
        </p:nvPicPr>
        <p:blipFill>
          <a:blip r:embed="rId3"/>
          <a:stretch>
            <a:fillRect/>
          </a:stretch>
        </p:blipFill>
        <p:spPr>
          <a:xfrm>
            <a:off x="284939" y="1079497"/>
            <a:ext cx="5811061" cy="4172532"/>
          </a:xfrm>
          <a:prstGeom prst="rect">
            <a:avLst/>
          </a:prstGeom>
        </p:spPr>
      </p:pic>
      <p:sp>
        <p:nvSpPr>
          <p:cNvPr id="42" name="TextBox 41">
            <a:extLst>
              <a:ext uri="{FF2B5EF4-FFF2-40B4-BE49-F238E27FC236}">
                <a16:creationId xmlns="" xmlns:a16="http://schemas.microsoft.com/office/drawing/2014/main" id="{F2F6E277-EBBD-1110-DF5F-E9931CDB6D12}"/>
              </a:ext>
            </a:extLst>
          </p:cNvPr>
          <p:cNvSpPr txBox="1"/>
          <p:nvPr/>
        </p:nvSpPr>
        <p:spPr>
          <a:xfrm>
            <a:off x="6220691" y="1843950"/>
            <a:ext cx="5971309" cy="1754326"/>
          </a:xfrm>
          <a:prstGeom prst="rect">
            <a:avLst/>
          </a:prstGeom>
          <a:noFill/>
        </p:spPr>
        <p:txBody>
          <a:bodyPr wrap="square">
            <a:spAutoFit/>
          </a:bodyPr>
          <a:lstStyle/>
          <a:p>
            <a:r>
              <a:rPr lang="de-DE" sz="3600" b="1" i="1" dirty="0">
                <a:solidFill>
                  <a:srgbClr val="7030A0"/>
                </a:solidFill>
                <a:effectLst/>
                <a:latin typeface="Times New Roman" panose="02020603050405020304" pitchFamily="18" charset="0"/>
                <a:ea typeface="Calibri" panose="020F0502020204030204" pitchFamily="34" charset="0"/>
              </a:rPr>
              <a:t>Nam châm trong cần cẩu điện không phải là nam châm vĩnh cửu mà là nam châm điện. </a:t>
            </a:r>
          </a:p>
        </p:txBody>
      </p:sp>
      <p:sp>
        <p:nvSpPr>
          <p:cNvPr id="44" name="TextBox 43">
            <a:extLst>
              <a:ext uri="{FF2B5EF4-FFF2-40B4-BE49-F238E27FC236}">
                <a16:creationId xmlns="" xmlns:a16="http://schemas.microsoft.com/office/drawing/2014/main" id="{62EC229F-64F8-CDEA-3322-3AC251EC0A93}"/>
              </a:ext>
            </a:extLst>
          </p:cNvPr>
          <p:cNvSpPr txBox="1"/>
          <p:nvPr/>
        </p:nvSpPr>
        <p:spPr>
          <a:xfrm>
            <a:off x="6614192" y="3968528"/>
            <a:ext cx="4952078" cy="707886"/>
          </a:xfrm>
          <a:prstGeom prst="rect">
            <a:avLst/>
          </a:prstGeom>
          <a:noFill/>
        </p:spPr>
        <p:txBody>
          <a:bodyPr wrap="square">
            <a:spAutoFit/>
          </a:bodyPr>
          <a:lstStyle/>
          <a:p>
            <a:r>
              <a:rPr lang="de-DE" sz="4000" b="1" i="1" dirty="0">
                <a:solidFill>
                  <a:srgbClr val="FF0000"/>
                </a:solidFill>
                <a:effectLst/>
                <a:latin typeface="Times New Roman" panose="02020603050405020304" pitchFamily="18" charset="0"/>
                <a:ea typeface="Calibri" panose="020F0502020204030204" pitchFamily="34" charset="0"/>
              </a:rPr>
              <a:t>Nam châm điện là gì? </a:t>
            </a:r>
            <a:endParaRPr lang="en-US" sz="4000" b="1" dirty="0">
              <a:solidFill>
                <a:srgbClr val="FF0000"/>
              </a:solidFill>
            </a:endParaRPr>
          </a:p>
        </p:txBody>
      </p:sp>
      <p:pic>
        <p:nvPicPr>
          <p:cNvPr id="45" name="Picture 44">
            <a:extLst>
              <a:ext uri="{FF2B5EF4-FFF2-40B4-BE49-F238E27FC236}">
                <a16:creationId xmlns="" xmlns:a16="http://schemas.microsoft.com/office/drawing/2014/main" id="{6BFCA357-EECD-5C47-4AEA-EB234284F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904" y="4322471"/>
            <a:ext cx="2625096" cy="2625096"/>
          </a:xfrm>
          <a:prstGeom prst="rect">
            <a:avLst/>
          </a:prstGeom>
        </p:spPr>
      </p:pic>
    </p:spTree>
    <p:extLst>
      <p:ext uri="{BB962C8B-B14F-4D97-AF65-F5344CB8AC3E}">
        <p14:creationId xmlns:p14="http://schemas.microsoft.com/office/powerpoint/2010/main" val="9215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 xmlns:a16="http://schemas.microsoft.com/office/drawing/2014/main" id="{7A0505E8-01BB-4124-8E6A-F72E0D724144}"/>
              </a:ext>
            </a:extLst>
          </p:cNvPr>
          <p:cNvSpPr/>
          <p:nvPr/>
        </p:nvSpPr>
        <p:spPr>
          <a:xfrm>
            <a:off x="1753299"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 xmlns:a16="http://schemas.microsoft.com/office/drawing/2014/main" id="{AF9E8CFA-96D6-4D2D-8D3A-77ABD9CA9FB7}"/>
              </a:ext>
            </a:extLst>
          </p:cNvPr>
          <p:cNvSpPr/>
          <p:nvPr/>
        </p:nvSpPr>
        <p:spPr>
          <a:xfrm>
            <a:off x="10124114"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0" name="!!1">
            <a:extLst>
              <a:ext uri="{FF2B5EF4-FFF2-40B4-BE49-F238E27FC236}">
                <a16:creationId xmlns="" xmlns:a16="http://schemas.microsoft.com/office/drawing/2014/main" id="{7436FA14-8D77-4813-804D-330291AC7DFD}"/>
              </a:ext>
            </a:extLst>
          </p:cNvPr>
          <p:cNvSpPr txBox="1"/>
          <p:nvPr/>
        </p:nvSpPr>
        <p:spPr>
          <a:xfrm>
            <a:off x="735434" y="601121"/>
            <a:ext cx="10957801" cy="2492990"/>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BÀI 21</a:t>
            </a:r>
          </a:p>
          <a:p>
            <a:pPr algn="ctr"/>
            <a:r>
              <a:rPr lang="en-US" sz="9600" b="1" dirty="0">
                <a:solidFill>
                  <a:srgbClr val="4448DA"/>
                </a:solidFill>
                <a:latin typeface="Times New Roman" panose="02020603050405020304" pitchFamily="18" charset="0"/>
                <a:cs typeface="Times New Roman" panose="02020603050405020304" pitchFamily="18" charset="0"/>
              </a:rPr>
              <a:t>NAM CHÂM ĐIỆN</a:t>
            </a:r>
          </a:p>
        </p:txBody>
      </p:sp>
      <p:pic>
        <p:nvPicPr>
          <p:cNvPr id="1026" name="Picture 2" descr="Cách chế nam châm vĩnh cữu siêu đơn giản DIY – KHO Ý TƯỞNG">
            <a:extLst>
              <a:ext uri="{FF2B5EF4-FFF2-40B4-BE49-F238E27FC236}">
                <a16:creationId xmlns="" xmlns:a16="http://schemas.microsoft.com/office/drawing/2014/main" id="{61768447-8CB5-3196-F6B5-7115B43B4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15" y="3225998"/>
            <a:ext cx="4410076" cy="3457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ạn biết gì về nam châm điện?">
            <a:extLst>
              <a:ext uri="{FF2B5EF4-FFF2-40B4-BE49-F238E27FC236}">
                <a16:creationId xmlns="" xmlns:a16="http://schemas.microsoft.com/office/drawing/2014/main" id="{312C00E8-533F-46B9-B9ED-92989B9C0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772" y="3212143"/>
            <a:ext cx="3293823" cy="3559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750"/>
                                        <p:tgtEl>
                                          <p:spTgt spid="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left)">
                                      <p:cBhvr>
                                        <p:cTn id="10" dur="750"/>
                                        <p:tgtEl>
                                          <p:spTgt spid="8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 xmlns:a16="http://schemas.microsoft.com/office/drawing/2014/main" id="{3994FD0A-DF77-8623-9B80-FA6B2F91791A}"/>
              </a:ext>
            </a:extLst>
          </p:cNvPr>
          <p:cNvSpPr txBox="1"/>
          <p:nvPr/>
        </p:nvSpPr>
        <p:spPr>
          <a:xfrm>
            <a:off x="612152" y="2283263"/>
            <a:ext cx="6369219" cy="3416320"/>
          </a:xfrm>
          <a:prstGeom prst="rect">
            <a:avLst/>
          </a:prstGeom>
          <a:solidFill>
            <a:schemeClr val="bg1">
              <a:lumMod val="9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Dụng</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cụ</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pPr marL="285750" indent="-285750">
              <a:buFontTx/>
              <a:buChar char="-"/>
            </a:pPr>
            <a:r>
              <a:rPr lang="vi-VN" sz="3600" b="0" i="0" dirty="0">
                <a:solidFill>
                  <a:srgbClr val="000000"/>
                </a:solidFill>
                <a:effectLst/>
                <a:latin typeface="Times New Roman" panose="02020603050405020304" pitchFamily="18" charset="0"/>
                <a:cs typeface="Times New Roman" panose="02020603050405020304" pitchFamily="18" charset="0"/>
              </a:rPr>
              <a:t>Dây dẫn điện có vỏ cách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điện</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M</a:t>
            </a:r>
            <a:r>
              <a:rPr lang="vi-VN" sz="3600" b="0" i="0" dirty="0">
                <a:solidFill>
                  <a:srgbClr val="000000"/>
                </a:solidFill>
                <a:effectLst/>
                <a:latin typeface="Times New Roman" panose="02020603050405020304" pitchFamily="18" charset="0"/>
                <a:cs typeface="Times New Roman" panose="02020603050405020304" pitchFamily="18" charset="0"/>
              </a:rPr>
              <a:t>ột đinh vít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H</a:t>
            </a:r>
            <a:r>
              <a:rPr lang="vi-VN" sz="3600" b="0" i="0" dirty="0">
                <a:solidFill>
                  <a:srgbClr val="000000"/>
                </a:solidFill>
                <a:effectLst/>
                <a:latin typeface="Times New Roman" panose="02020603050405020304" pitchFamily="18" charset="0"/>
                <a:cs typeface="Times New Roman" panose="02020603050405020304" pitchFamily="18" charset="0"/>
              </a:rPr>
              <a:t>ộp đựng hai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viên pin 1,5 V </a:t>
            </a:r>
            <a:endParaRPr lang="en-US" sz="3600" dirty="0">
              <a:solidFill>
                <a:srgbClr val="00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ông tắc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ác kẹp giấy bằng sắt.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50" name="Picture 2" descr="Dây Đồng Bọc Cách Điện 1.0 - Cuộn 100g | Shopee Việt Nam">
            <a:extLst>
              <a:ext uri="{FF2B5EF4-FFF2-40B4-BE49-F238E27FC236}">
                <a16:creationId xmlns="" xmlns:a16="http://schemas.microsoft.com/office/drawing/2014/main" id="{9A397B5A-C750-3359-FF1E-024CBC6CCA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41587" y1="85714" x2="41587" y2="85714"/>
                        <a14:backgroundMark x1="60000" y1="81905" x2="60000" y2="81905"/>
                      </a14:backgroundRemoval>
                    </a14:imgEffect>
                  </a14:imgLayer>
                </a14:imgProps>
              </a:ext>
              <a:ext uri="{28A0092B-C50C-407E-A947-70E740481C1C}">
                <a14:useLocalDpi xmlns:a14="http://schemas.microsoft.com/office/drawing/2010/main" val="0"/>
              </a:ext>
            </a:extLst>
          </a:blip>
          <a:srcRect/>
          <a:stretch>
            <a:fillRect/>
          </a:stretch>
        </p:blipFill>
        <p:spPr bwMode="auto">
          <a:xfrm>
            <a:off x="7474955" y="1086614"/>
            <a:ext cx="1916222" cy="1916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ít lục giác chìm">
            <a:extLst>
              <a:ext uri="{FF2B5EF4-FFF2-40B4-BE49-F238E27FC236}">
                <a16:creationId xmlns="" xmlns:a16="http://schemas.microsoft.com/office/drawing/2014/main" id="{796F8AD3-CF18-842F-2C43-8CC9D19A49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8000" y1="44000" x2="78000" y2="44000"/>
                        <a14:foregroundMark x1="79778" y1="30444" x2="79778" y2="30444"/>
                        <a14:foregroundMark x1="62444" y1="79111" x2="62444" y2="79111"/>
                        <a14:foregroundMark x1="83111" y1="33333" x2="83111" y2="33333"/>
                        <a14:foregroundMark x1="84889" y1="29778" x2="84889" y2="29778"/>
                        <a14:backgroundMark x1="30667" y1="24000" x2="39111" y2="51333"/>
                        <a14:backgroundMark x1="39111" y1="51333" x2="22667" y2="56222"/>
                        <a14:backgroundMark x1="22667" y1="56222" x2="24889" y2="37111"/>
                        <a14:backgroundMark x1="24889" y1="37111" x2="46222" y2="39778"/>
                        <a14:backgroundMark x1="46222" y1="39778" x2="49556" y2="64667"/>
                        <a14:backgroundMark x1="49556" y1="64667" x2="36222" y2="71111"/>
                        <a14:backgroundMark x1="36222" y1="71111" x2="27556" y2="61778"/>
                        <a14:backgroundMark x1="27556" y1="61778" x2="56667" y2="22889"/>
                      </a14:backgroundRemoval>
                    </a14:imgEffect>
                  </a14:imgLayer>
                </a14:imgProps>
              </a:ext>
              <a:ext uri="{28A0092B-C50C-407E-A947-70E740481C1C}">
                <a14:useLocalDpi xmlns:a14="http://schemas.microsoft.com/office/drawing/2010/main" val="0"/>
              </a:ext>
            </a:extLst>
          </a:blip>
          <a:srcRect/>
          <a:stretch>
            <a:fillRect/>
          </a:stretch>
        </p:blipFill>
        <p:spPr bwMode="auto">
          <a:xfrm>
            <a:off x="7956236" y="336565"/>
            <a:ext cx="3416320"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ế 2 pin 18650 có dây | Shopee Việt Nam">
            <a:extLst>
              <a:ext uri="{FF2B5EF4-FFF2-40B4-BE49-F238E27FC236}">
                <a16:creationId xmlns="" xmlns:a16="http://schemas.microsoft.com/office/drawing/2014/main" id="{6E9BA16F-B110-320A-87FA-55CD984791E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44" b="89944" l="5587" r="89944">
                        <a14:foregroundMark x1="5587" y1="47821" x2="5587" y2="47821"/>
                        <a14:foregroundMark x1="13855" y1="30503" x2="13855" y2="30503"/>
                        <a14:foregroundMark x1="15307" y1="28380" x2="15307" y2="28380"/>
                        <a14:foregroundMark x1="12961" y1="25028" x2="12961" y2="25028"/>
                      </a14:backgroundRemoval>
                    </a14:imgEffect>
                  </a14:imgLayer>
                </a14:imgProps>
              </a:ext>
              <a:ext uri="{28A0092B-C50C-407E-A947-70E740481C1C}">
                <a14:useLocalDpi xmlns:a14="http://schemas.microsoft.com/office/drawing/2010/main" val="0"/>
              </a:ext>
            </a:extLst>
          </a:blip>
          <a:srcRect/>
          <a:stretch>
            <a:fillRect/>
          </a:stretch>
        </p:blipFill>
        <p:spPr bwMode="auto">
          <a:xfrm>
            <a:off x="7106003" y="2353747"/>
            <a:ext cx="3002835" cy="30028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ông tắc KCD11 | Linh kiện điện tử 4U">
            <a:extLst>
              <a:ext uri="{FF2B5EF4-FFF2-40B4-BE49-F238E27FC236}">
                <a16:creationId xmlns="" xmlns:a16="http://schemas.microsoft.com/office/drawing/2014/main" id="{CCCDC37E-EDD6-12FE-A785-0106599F08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8972" y1="71250" x2="38972" y2="71250"/>
                        <a14:foregroundMark x1="38330" y1="69583" x2="38330" y2="69583"/>
                        <a14:foregroundMark x1="37259" y1="69375" x2="37259" y2="69375"/>
                        <a14:foregroundMark x1="42398" y1="71458" x2="42398" y2="71458"/>
                        <a14:foregroundMark x1="52677" y1="68958" x2="52677" y2="68958"/>
                        <a14:foregroundMark x1="43469" y1="77917" x2="43469" y2="77917"/>
                        <a14:foregroundMark x1="46039" y1="19375" x2="46039" y2="19375"/>
                        <a14:foregroundMark x1="42398" y1="71250" x2="42398" y2="71250"/>
                        <a14:foregroundMark x1="37687" y1="70833" x2="37687" y2="70833"/>
                        <a14:foregroundMark x1="42827" y1="70625" x2="42827" y2="70625"/>
                      </a14:backgroundRemoval>
                    </a14:imgEffect>
                  </a14:imgLayer>
                </a14:imgProps>
              </a:ext>
              <a:ext uri="{28A0092B-C50C-407E-A947-70E740481C1C}">
                <a14:useLocalDpi xmlns:a14="http://schemas.microsoft.com/office/drawing/2010/main" val="0"/>
              </a:ext>
            </a:extLst>
          </a:blip>
          <a:srcRect/>
          <a:stretch>
            <a:fillRect/>
          </a:stretch>
        </p:blipFill>
        <p:spPr bwMode="auto">
          <a:xfrm>
            <a:off x="9727741" y="2749477"/>
            <a:ext cx="2462660" cy="25312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him cài kẹp giấy">
            <a:extLst>
              <a:ext uri="{FF2B5EF4-FFF2-40B4-BE49-F238E27FC236}">
                <a16:creationId xmlns="" xmlns:a16="http://schemas.microsoft.com/office/drawing/2014/main" id="{33A648F3-4625-008E-3B89-468F17E2E1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255" b="90000" l="3000" r="98000">
                        <a14:foregroundMark x1="23800" y1="27843" x2="23800" y2="27843"/>
                        <a14:foregroundMark x1="51600" y1="12549" x2="51600" y2="12549"/>
                        <a14:foregroundMark x1="46400" y1="9020" x2="46400" y2="9020"/>
                        <a14:foregroundMark x1="46000" y1="7255" x2="53200" y2="15882"/>
                        <a14:foregroundMark x1="53200" y1="15882" x2="53400" y2="16667"/>
                        <a14:foregroundMark x1="43200" y1="8431" x2="51800" y2="13529"/>
                        <a14:foregroundMark x1="6200" y1="45686" x2="20600" y2="43137"/>
                        <a14:foregroundMark x1="20600" y1="43137" x2="33800" y2="32353"/>
                        <a14:foregroundMark x1="3000" y1="51765" x2="4600" y2="51373"/>
                        <a14:foregroundMark x1="65000" y1="55882" x2="76200" y2="82745"/>
                        <a14:foregroundMark x1="76200" y1="82745" x2="97600" y2="68824"/>
                        <a14:foregroundMark x1="97600" y1="68824" x2="98000" y2="57451"/>
                        <a14:foregroundMark x1="98000" y1="57451" x2="87800" y2="53725"/>
                        <a14:foregroundMark x1="71600" y1="49412" x2="68200" y2="39020"/>
                        <a14:foregroundMark x1="68200" y1="39020" x2="62000" y2="30392"/>
                        <a14:foregroundMark x1="62000" y1="30392" x2="64000" y2="27451"/>
                      </a14:backgroundRemoval>
                    </a14:imgEffect>
                  </a14:imgLayer>
                </a14:imgProps>
              </a:ext>
              <a:ext uri="{28A0092B-C50C-407E-A947-70E740481C1C}">
                <a14:useLocalDpi xmlns:a14="http://schemas.microsoft.com/office/drawing/2010/main" val="0"/>
              </a:ext>
            </a:extLst>
          </a:blip>
          <a:srcRect/>
          <a:stretch>
            <a:fillRect/>
          </a:stretch>
        </p:blipFill>
        <p:spPr bwMode="auto">
          <a:xfrm>
            <a:off x="8889857" y="4703773"/>
            <a:ext cx="2093359" cy="213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29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circle(in)">
                                      <p:cBhvr>
                                        <p:cTn id="30" dur="20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wipe(down)">
                                      <p:cBhvr>
                                        <p:cTn id="35" dur="500"/>
                                        <p:tgtEl>
                                          <p:spTgt spid="20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barn(inVertical)">
                                      <p:cBhvr>
                                        <p:cTn id="40"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 xmlns:a16="http://schemas.microsoft.com/office/drawing/2014/main" id="{3994FD0A-DF77-8623-9B80-FA6B2F91791A}"/>
              </a:ext>
            </a:extLst>
          </p:cNvPr>
          <p:cNvSpPr txBox="1"/>
          <p:nvPr/>
        </p:nvSpPr>
        <p:spPr>
          <a:xfrm>
            <a:off x="612153" y="2283263"/>
            <a:ext cx="6589584" cy="3231654"/>
          </a:xfrm>
          <a:prstGeom prst="rect">
            <a:avLst/>
          </a:prstGeom>
          <a:solidFill>
            <a:schemeClr val="accent2">
              <a:lumMod val="20000"/>
              <a:lumOff val="8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Tiến</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hành</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Bước 1: </a:t>
            </a:r>
            <a:r>
              <a:rPr lang="vi-VN" sz="2800" dirty="0">
                <a:solidFill>
                  <a:srgbClr val="002060"/>
                </a:solidFill>
                <a:latin typeface="Times New Roman" panose="02020603050405020304" pitchFamily="18" charset="0"/>
                <a:cs typeface="Times New Roman" panose="02020603050405020304" pitchFamily="18" charset="0"/>
              </a:rPr>
              <a:t>Quấn dây dẫn điện xung quanh đinh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vít, khoảng 40 – 60 vòng.</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2: </a:t>
            </a:r>
            <a:r>
              <a:rPr lang="vi-VN" sz="2800" dirty="0">
                <a:solidFill>
                  <a:srgbClr val="002060"/>
                </a:solidFill>
                <a:latin typeface="Times New Roman" panose="02020603050405020304" pitchFamily="18" charset="0"/>
                <a:cs typeface="Times New Roman" panose="02020603050405020304" pitchFamily="18" charset="0"/>
              </a:rPr>
              <a:t>Nối hai đầu dây dẫn với hai cực của pin. Bật công tắc và đưa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đinh vít đến gần kẹp giấy</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3: </a:t>
            </a:r>
            <a:r>
              <a:rPr lang="vi-VN" sz="2800" dirty="0">
                <a:solidFill>
                  <a:srgbClr val="002060"/>
                </a:solidFill>
                <a:latin typeface="Times New Roman" panose="02020603050405020304" pitchFamily="18" charset="0"/>
                <a:cs typeface="Times New Roman" panose="02020603050405020304" pitchFamily="18" charset="0"/>
              </a:rPr>
              <a:t>Ngắt công tắc.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86EE2072-4809-041F-8552-F506F8DD33CE}"/>
              </a:ext>
            </a:extLst>
          </p:cNvPr>
          <p:cNvPicPr>
            <a:picLocks noChangeAspect="1"/>
          </p:cNvPicPr>
          <p:nvPr/>
        </p:nvPicPr>
        <p:blipFill>
          <a:blip r:embed="rId3"/>
          <a:stretch>
            <a:fillRect/>
          </a:stretch>
        </p:blipFill>
        <p:spPr>
          <a:xfrm>
            <a:off x="7201736" y="1747531"/>
            <a:ext cx="4990264" cy="4303117"/>
          </a:xfrm>
          <a:prstGeom prst="rect">
            <a:avLst/>
          </a:prstGeom>
        </p:spPr>
      </p:pic>
      <p:sp>
        <p:nvSpPr>
          <p:cNvPr id="15" name="TextBox 14">
            <a:extLst>
              <a:ext uri="{FF2B5EF4-FFF2-40B4-BE49-F238E27FC236}">
                <a16:creationId xmlns="" xmlns:a16="http://schemas.microsoft.com/office/drawing/2014/main" id="{5F64B72F-301B-4874-8AF8-9A906EBA007B}"/>
              </a:ext>
            </a:extLst>
          </p:cNvPr>
          <p:cNvSpPr txBox="1"/>
          <p:nvPr/>
        </p:nvSpPr>
        <p:spPr>
          <a:xfrm>
            <a:off x="124691" y="6105952"/>
            <a:ext cx="11707091" cy="523220"/>
          </a:xfrm>
          <a:prstGeom prst="rect">
            <a:avLst/>
          </a:prstGeom>
          <a:noFill/>
        </p:spPr>
        <p:txBody>
          <a:bodyPr wrap="square">
            <a:spAutoFit/>
          </a:bodyPr>
          <a:lstStyle/>
          <a:p>
            <a:pPr algn="ctr"/>
            <a:r>
              <a:rPr lang="de-DE" sz="2800" b="1" i="1" dirty="0">
                <a:solidFill>
                  <a:srgbClr val="FF0000"/>
                </a:solidFill>
                <a:effectLst/>
                <a:latin typeface="Times New Roman" panose="02020603050405020304" pitchFamily="18" charset="0"/>
                <a:ea typeface="Arial" panose="020B0604020202020204" pitchFamily="34" charset="0"/>
              </a:rPr>
              <a:t>Các nhóm thực hiện thí nghiệm và trả lời các câu hỏi trên </a:t>
            </a:r>
            <a:r>
              <a:rPr lang="de-DE" sz="2800" b="1" i="1" dirty="0">
                <a:solidFill>
                  <a:srgbClr val="4448DA"/>
                </a:solidFill>
                <a:effectLst/>
                <a:latin typeface="Times New Roman" panose="02020603050405020304" pitchFamily="18" charset="0"/>
                <a:ea typeface="Arial" panose="020B0604020202020204" pitchFamily="34" charset="0"/>
                <a:hlinkClick r:id="rId4" action="ppaction://hlinksldjump"/>
              </a:rPr>
              <a:t>PHIẾU HỌC TẬP</a:t>
            </a:r>
            <a:endParaRPr lang="en-US" sz="2800" b="1" i="1" dirty="0">
              <a:solidFill>
                <a:srgbClr val="4448DA"/>
              </a:solidFill>
            </a:endParaRPr>
          </a:p>
        </p:txBody>
      </p:sp>
    </p:spTree>
    <p:extLst>
      <p:ext uri="{BB962C8B-B14F-4D97-AF65-F5344CB8AC3E}">
        <p14:creationId xmlns:p14="http://schemas.microsoft.com/office/powerpoint/2010/main" val="10808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E2DD254E-7F55-1FB9-D5B0-60DAA2C30E45}"/>
              </a:ext>
            </a:extLst>
          </p:cNvPr>
          <p:cNvSpPr/>
          <p:nvPr/>
        </p:nvSpPr>
        <p:spPr>
          <a:xfrm>
            <a:off x="258755" y="1137346"/>
            <a:ext cx="11309790" cy="5568254"/>
          </a:xfrm>
          <a:prstGeom prst="roundRect">
            <a:avLst/>
          </a:prstGeom>
          <a:solidFill>
            <a:schemeClr val="bg1">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8B9C7D67-3E37-6AF7-EF0C-AF6C2DCF485F}"/>
              </a:ext>
            </a:extLst>
          </p:cNvPr>
          <p:cNvSpPr/>
          <p:nvPr/>
        </p:nvSpPr>
        <p:spPr>
          <a:xfrm>
            <a:off x="481889" y="927343"/>
            <a:ext cx="11309790" cy="5568254"/>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F54342E0-3C6D-B2F8-073B-D1D93A79BA0F}"/>
              </a:ext>
            </a:extLst>
          </p:cNvPr>
          <p:cNvSpPr/>
          <p:nvPr/>
        </p:nvSpPr>
        <p:spPr>
          <a:xfrm>
            <a:off x="720437" y="761999"/>
            <a:ext cx="11309790" cy="5568254"/>
          </a:xfrm>
          <a:prstGeom prst="roundRect">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7" name="TextBox 36">
            <a:extLst>
              <a:ext uri="{FF2B5EF4-FFF2-40B4-BE49-F238E27FC236}">
                <a16:creationId xmlns="" xmlns:a16="http://schemas.microsoft.com/office/drawing/2014/main" id="{BDBE3F63-F523-79D6-DB53-9FE10D20BF5A}"/>
              </a:ext>
            </a:extLst>
          </p:cNvPr>
          <p:cNvSpPr txBox="1"/>
          <p:nvPr/>
        </p:nvSpPr>
        <p:spPr>
          <a:xfrm>
            <a:off x="2938375" y="118724"/>
            <a:ext cx="6117537" cy="808619"/>
          </a:xfrm>
          <a:prstGeom prst="rect">
            <a:avLst/>
          </a:prstGeom>
          <a:solidFill>
            <a:schemeClr val="tx1">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a:t>
            </a:r>
            <a:endParaRPr lang="en-US" sz="4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 xmlns:a16="http://schemas.microsoft.com/office/drawing/2014/main" id="{5630C717-FD3B-E0A8-0F20-8DE9E334B0D9}"/>
              </a:ext>
            </a:extLst>
          </p:cNvPr>
          <p:cNvSpPr txBox="1"/>
          <p:nvPr/>
        </p:nvSpPr>
        <p:spPr>
          <a:xfrm>
            <a:off x="994065" y="1092687"/>
            <a:ext cx="10804786" cy="830997"/>
          </a:xfrm>
          <a:prstGeom prst="rect">
            <a:avLst/>
          </a:prstGeom>
          <a:noFill/>
        </p:spPr>
        <p:txBody>
          <a:bodyPr wrap="square">
            <a:spAutoFit/>
          </a:bodyPr>
          <a:lstStyle/>
          <a:p>
            <a:pPr algn="just"/>
            <a:r>
              <a:rPr lang="en-US" sz="2400" b="1" i="1" dirty="0">
                <a:solidFill>
                  <a:schemeClr val="accent1">
                    <a:lumMod val="75000"/>
                  </a:schemeClr>
                </a:solidFill>
                <a:latin typeface="Times New Roman" panose="02020603050405020304" pitchFamily="18" charset="0"/>
                <a:cs typeface="Times New Roman" panose="02020603050405020304" pitchFamily="18" charset="0"/>
              </a:rPr>
              <a:t>1.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Mô</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tả</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tượng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xảy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ra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giữa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đinh</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vít</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kẹp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giấy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hai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hợp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qua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ống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dây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 xmlns:a16="http://schemas.microsoft.com/office/drawing/2014/main" id="{9DCA2433-1F85-1B6C-B2B0-3CD422A469FC}"/>
              </a:ext>
            </a:extLst>
          </p:cNvPr>
          <p:cNvSpPr txBox="1"/>
          <p:nvPr/>
        </p:nvSpPr>
        <p:spPr>
          <a:xfrm>
            <a:off x="858981" y="2911867"/>
            <a:ext cx="10932698" cy="830997"/>
          </a:xfrm>
          <a:prstGeom prst="rect">
            <a:avLst/>
          </a:prstGeom>
          <a:noFill/>
        </p:spPr>
        <p:txBody>
          <a:bodyPr wrap="square">
            <a:spAutoFit/>
          </a:bodyPr>
          <a:lstStyle>
            <a:defPPr>
              <a:defRPr lang="en-US"/>
            </a:defPPr>
            <a:lvl1pPr algn="just">
              <a:defRPr sz="2400" b="1" i="1">
                <a:solidFill>
                  <a:srgbClr val="4448DA"/>
                </a:solidFill>
                <a:latin typeface="Times New Roman" panose="02020603050405020304" pitchFamily="18" charset="0"/>
                <a:cs typeface="Times New Roman" panose="02020603050405020304" pitchFamily="18" charset="0"/>
              </a:defRPr>
            </a:lvl1pPr>
          </a:lstStyle>
          <a:p>
            <a:r>
              <a:rPr lang="en-US" dirty="0">
                <a:solidFill>
                  <a:schemeClr val="accent1">
                    <a:lumMod val="75000"/>
                  </a:schemeClr>
                </a:solidFill>
              </a:rPr>
              <a:t>2. </a:t>
            </a:r>
            <a:r>
              <a:rPr lang="en-US" dirty="0" err="1">
                <a:solidFill>
                  <a:schemeClr val="accent1">
                    <a:lumMod val="75000"/>
                  </a:schemeClr>
                </a:solidFill>
              </a:rPr>
              <a:t>Nếu</a:t>
            </a:r>
            <a:r>
              <a:rPr lang="en-US" dirty="0">
                <a:solidFill>
                  <a:schemeClr val="accent1">
                    <a:lumMod val="75000"/>
                  </a:schemeClr>
                </a:solidFill>
              </a:rPr>
              <a:t> </a:t>
            </a:r>
            <a:r>
              <a:rPr lang="en-US" dirty="0" err="1">
                <a:solidFill>
                  <a:schemeClr val="accent1">
                    <a:lumMod val="75000"/>
                  </a:schemeClr>
                </a:solidFill>
              </a:rPr>
              <a:t>xem</a:t>
            </a:r>
            <a:r>
              <a:rPr lang="en-US" dirty="0">
                <a:solidFill>
                  <a:schemeClr val="accent1">
                    <a:lumMod val="75000"/>
                  </a:schemeClr>
                </a:solidFill>
              </a:rPr>
              <a:t> </a:t>
            </a:r>
            <a:r>
              <a:rPr lang="en-US" dirty="0" err="1">
                <a:solidFill>
                  <a:schemeClr val="accent1">
                    <a:lumMod val="75000"/>
                  </a:schemeClr>
                </a:solidFill>
              </a:rPr>
              <a:t>đinh</a:t>
            </a:r>
            <a:r>
              <a:rPr lang="en-US" dirty="0">
                <a:solidFill>
                  <a:schemeClr val="accent1">
                    <a:lumMod val="75000"/>
                  </a:schemeClr>
                </a:solidFill>
              </a:rPr>
              <a:t> </a:t>
            </a:r>
            <a:r>
              <a:rPr lang="en-US" dirty="0" err="1">
                <a:solidFill>
                  <a:schemeClr val="accent1">
                    <a:lumMod val="75000"/>
                  </a:schemeClr>
                </a:solidFill>
              </a:rPr>
              <a:t>vít</a:t>
            </a:r>
            <a:r>
              <a:rPr lang="en-US" dirty="0">
                <a:solidFill>
                  <a:schemeClr val="accent1">
                    <a:lumMod val="75000"/>
                  </a:schemeClr>
                </a:solidFill>
              </a:rPr>
              <a:t> </a:t>
            </a:r>
            <a:r>
              <a:rPr lang="en-US" dirty="0" err="1">
                <a:solidFill>
                  <a:schemeClr val="accent1">
                    <a:lumMod val="75000"/>
                  </a:schemeClr>
                </a:solidFill>
              </a:rPr>
              <a:t>trở</a:t>
            </a:r>
            <a:r>
              <a:rPr lang="en-US" dirty="0">
                <a:solidFill>
                  <a:schemeClr val="accent1">
                    <a:lumMod val="75000"/>
                  </a:schemeClr>
                </a:solidFill>
              </a:rPr>
              <a:t> </a:t>
            </a:r>
            <a:r>
              <a:rPr lang="en-US" dirty="0" err="1">
                <a:solidFill>
                  <a:schemeClr val="accent1">
                    <a:lumMod val="75000"/>
                  </a:schemeClr>
                </a:solidFill>
              </a:rPr>
              <a:t>thành</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khi</a:t>
            </a:r>
            <a:r>
              <a:rPr lang="en-US" dirty="0">
                <a:solidFill>
                  <a:schemeClr val="accent1">
                    <a:lumMod val="75000"/>
                  </a:schemeClr>
                </a:solidFill>
              </a:rPr>
              <a:t> </a:t>
            </a:r>
            <a:r>
              <a:rPr lang="en-US" dirty="0" err="1">
                <a:solidFill>
                  <a:schemeClr val="accent1">
                    <a:lumMod val="75000"/>
                  </a:schemeClr>
                </a:solidFill>
              </a:rPr>
              <a:t>có</a:t>
            </a:r>
            <a:r>
              <a:rPr lang="en-US" dirty="0">
                <a:solidFill>
                  <a:schemeClr val="accent1">
                    <a:lumMod val="75000"/>
                  </a:schemeClr>
                </a:solidFill>
              </a:rPr>
              <a:t> </a:t>
            </a:r>
            <a:r>
              <a:rPr lang="en-US" dirty="0" err="1">
                <a:solidFill>
                  <a:schemeClr val="accent1">
                    <a:lumMod val="75000"/>
                  </a:schemeClr>
                </a:solidFill>
              </a:rPr>
              <a:t>dòng</a:t>
            </a:r>
            <a:r>
              <a:rPr lang="en-US" dirty="0">
                <a:solidFill>
                  <a:schemeClr val="accent1">
                    <a:lumMod val="75000"/>
                  </a:schemeClr>
                </a:solidFill>
              </a:rPr>
              <a:t> </a:t>
            </a:r>
            <a:r>
              <a:rPr lang="en-US" dirty="0" err="1">
                <a:solidFill>
                  <a:schemeClr val="accent1">
                    <a:lumMod val="75000"/>
                  </a:schemeClr>
                </a:solidFill>
              </a:rPr>
              <a:t>điện</a:t>
            </a:r>
            <a:r>
              <a:rPr lang="en-US" dirty="0">
                <a:solidFill>
                  <a:schemeClr val="accent1">
                    <a:lumMod val="75000"/>
                  </a:schemeClr>
                </a:solidFill>
              </a:rPr>
              <a:t> </a:t>
            </a:r>
            <a:r>
              <a:rPr lang="en-US" dirty="0" err="1">
                <a:solidFill>
                  <a:schemeClr val="accent1">
                    <a:lumMod val="75000"/>
                  </a:schemeClr>
                </a:solidFill>
              </a:rPr>
              <a:t>đi</a:t>
            </a:r>
            <a:r>
              <a:rPr lang="en-US" dirty="0">
                <a:solidFill>
                  <a:schemeClr val="accent1">
                    <a:lumMod val="75000"/>
                  </a:schemeClr>
                </a:solidFill>
              </a:rPr>
              <a:t> qua </a:t>
            </a:r>
            <a:r>
              <a:rPr lang="en-US" dirty="0" err="1">
                <a:solidFill>
                  <a:schemeClr val="accent1">
                    <a:lumMod val="75000"/>
                  </a:schemeClr>
                </a:solidFill>
              </a:rPr>
              <a:t>ống</a:t>
            </a:r>
            <a:r>
              <a:rPr lang="en-US" dirty="0">
                <a:solidFill>
                  <a:schemeClr val="accent1">
                    <a:lumMod val="75000"/>
                  </a:schemeClr>
                </a:solidFill>
              </a:rPr>
              <a:t> </a:t>
            </a:r>
            <a:r>
              <a:rPr lang="en-US" dirty="0" err="1">
                <a:solidFill>
                  <a:schemeClr val="accent1">
                    <a:lumMod val="75000"/>
                  </a:schemeClr>
                </a:solidFill>
              </a:rPr>
              <a:t>dây</a:t>
            </a:r>
            <a:r>
              <a:rPr lang="en-US" dirty="0">
                <a:solidFill>
                  <a:schemeClr val="accent1">
                    <a:lumMod val="75000"/>
                  </a:schemeClr>
                </a:solidFill>
              </a:rPr>
              <a:t>, </a:t>
            </a:r>
            <a:r>
              <a:rPr lang="en-US" dirty="0" err="1">
                <a:solidFill>
                  <a:schemeClr val="accent1">
                    <a:lumMod val="75000"/>
                  </a:schemeClr>
                </a:solidFill>
              </a:rPr>
              <a:t>làm</a:t>
            </a:r>
            <a:r>
              <a:rPr lang="en-US" dirty="0">
                <a:solidFill>
                  <a:schemeClr val="accent1">
                    <a:lumMod val="75000"/>
                  </a:schemeClr>
                </a:solidFill>
              </a:rPr>
              <a:t> </a:t>
            </a:r>
            <a:r>
              <a:rPr lang="en-US" dirty="0" err="1">
                <a:solidFill>
                  <a:schemeClr val="accent1">
                    <a:lumMod val="75000"/>
                  </a:schemeClr>
                </a:solidFill>
              </a:rPr>
              <a:t>thế</a:t>
            </a:r>
            <a:r>
              <a:rPr lang="en-US" dirty="0">
                <a:solidFill>
                  <a:schemeClr val="accent1">
                    <a:lumMod val="75000"/>
                  </a:schemeClr>
                </a:solidFill>
              </a:rPr>
              <a:t> </a:t>
            </a:r>
            <a:r>
              <a:rPr lang="en-US" dirty="0" err="1">
                <a:solidFill>
                  <a:schemeClr val="accent1">
                    <a:lumMod val="75000"/>
                  </a:schemeClr>
                </a:solidFill>
              </a:rPr>
              <a:t>nào</a:t>
            </a:r>
            <a:r>
              <a:rPr lang="en-US" dirty="0">
                <a:solidFill>
                  <a:schemeClr val="accent1">
                    <a:lumMod val="75000"/>
                  </a:schemeClr>
                </a:solidFill>
              </a:rPr>
              <a:t> </a:t>
            </a:r>
            <a:r>
              <a:rPr lang="en-US" dirty="0" err="1">
                <a:solidFill>
                  <a:schemeClr val="accent1">
                    <a:lumMod val="75000"/>
                  </a:schemeClr>
                </a:solidFill>
              </a:rPr>
              <a:t>để</a:t>
            </a:r>
            <a:r>
              <a:rPr lang="en-US" dirty="0">
                <a:solidFill>
                  <a:schemeClr val="accent1">
                    <a:lumMod val="75000"/>
                  </a:schemeClr>
                </a:solidFill>
              </a:rPr>
              <a:t> </a:t>
            </a:r>
            <a:r>
              <a:rPr lang="en-US" dirty="0" err="1">
                <a:solidFill>
                  <a:schemeClr val="accent1">
                    <a:lumMod val="75000"/>
                  </a:schemeClr>
                </a:solidFill>
              </a:rPr>
              <a:t>xác</a:t>
            </a:r>
            <a:r>
              <a:rPr lang="en-US" dirty="0">
                <a:solidFill>
                  <a:schemeClr val="accent1">
                    <a:lumMod val="75000"/>
                  </a:schemeClr>
                </a:solidFill>
              </a:rPr>
              <a:t> </a:t>
            </a:r>
            <a:r>
              <a:rPr lang="en-US" dirty="0" err="1">
                <a:solidFill>
                  <a:schemeClr val="accent1">
                    <a:lumMod val="75000"/>
                  </a:schemeClr>
                </a:solidFill>
              </a:rPr>
              <a:t>định</a:t>
            </a:r>
            <a:r>
              <a:rPr lang="en-US" dirty="0">
                <a:solidFill>
                  <a:schemeClr val="accent1">
                    <a:lumMod val="75000"/>
                  </a:schemeClr>
                </a:solidFill>
              </a:rPr>
              <a:t> </a:t>
            </a:r>
            <a:r>
              <a:rPr lang="en-US" dirty="0" err="1">
                <a:solidFill>
                  <a:schemeClr val="accent1">
                    <a:lumMod val="75000"/>
                  </a:schemeClr>
                </a:solidFill>
              </a:rPr>
              <a:t>các</a:t>
            </a:r>
            <a:r>
              <a:rPr lang="en-US" dirty="0">
                <a:solidFill>
                  <a:schemeClr val="accent1">
                    <a:lumMod val="75000"/>
                  </a:schemeClr>
                </a:solidFill>
              </a:rPr>
              <a:t> </a:t>
            </a:r>
            <a:r>
              <a:rPr lang="en-US" dirty="0" err="1">
                <a:solidFill>
                  <a:schemeClr val="accent1">
                    <a:lumMod val="75000"/>
                  </a:schemeClr>
                </a:solidFill>
              </a:rPr>
              <a:t>cực</a:t>
            </a:r>
            <a:r>
              <a:rPr lang="en-US" dirty="0">
                <a:solidFill>
                  <a:schemeClr val="accent1">
                    <a:lumMod val="75000"/>
                  </a:schemeClr>
                </a:solidFill>
              </a:rPr>
              <a:t> </a:t>
            </a:r>
            <a:r>
              <a:rPr lang="en-US" dirty="0" err="1">
                <a:solidFill>
                  <a:schemeClr val="accent1">
                    <a:lumMod val="75000"/>
                  </a:schemeClr>
                </a:solidFill>
              </a:rPr>
              <a:t>của</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này</a:t>
            </a:r>
            <a:r>
              <a:rPr lang="en-US" dirty="0">
                <a:solidFill>
                  <a:schemeClr val="accent1">
                    <a:lumMod val="75000"/>
                  </a:schemeClr>
                </a:solidFill>
              </a:rPr>
              <a:t>?</a:t>
            </a:r>
          </a:p>
        </p:txBody>
      </p:sp>
      <p:sp>
        <p:nvSpPr>
          <p:cNvPr id="42" name="TextBox 41">
            <a:extLst>
              <a:ext uri="{FF2B5EF4-FFF2-40B4-BE49-F238E27FC236}">
                <a16:creationId xmlns="" xmlns:a16="http://schemas.microsoft.com/office/drawing/2014/main" id="{D35A0A85-860C-58FE-705A-85E9EE244E07}"/>
              </a:ext>
            </a:extLst>
          </p:cNvPr>
          <p:cNvSpPr txBox="1"/>
          <p:nvPr/>
        </p:nvSpPr>
        <p:spPr>
          <a:xfrm>
            <a:off x="858981" y="4683285"/>
            <a:ext cx="11074264" cy="461665"/>
          </a:xfrm>
          <a:prstGeom prst="rect">
            <a:avLst/>
          </a:prstGeom>
          <a:noFill/>
        </p:spPr>
        <p:txBody>
          <a:bodyPr wrap="square">
            <a:spAutoFit/>
          </a:bodyPr>
          <a:lstStyle>
            <a:defPPr>
              <a:defRPr lang="en-US"/>
            </a:defPPr>
            <a:lvl1pPr algn="just">
              <a:defRPr sz="2400" b="1" i="1">
                <a:solidFill>
                  <a:schemeClr val="accent1">
                    <a:lumMod val="75000"/>
                  </a:schemeClr>
                </a:solidFill>
                <a:latin typeface="Times New Roman" panose="02020603050405020304" pitchFamily="18" charset="0"/>
                <a:cs typeface="Times New Roman" panose="02020603050405020304" pitchFamily="18" charset="0"/>
              </a:defRPr>
            </a:lvl1pPr>
          </a:lstStyle>
          <a:p>
            <a:r>
              <a:rPr lang="en-US" dirty="0"/>
              <a:t>3. </a:t>
            </a:r>
            <a:r>
              <a:rPr lang="en-US" dirty="0" err="1"/>
              <a:t>Vì</a:t>
            </a:r>
            <a:r>
              <a:rPr lang="en-US" dirty="0"/>
              <a:t> </a:t>
            </a:r>
            <a:r>
              <a:rPr lang="en-US" dirty="0" err="1"/>
              <a:t>sao</a:t>
            </a:r>
            <a:r>
              <a:rPr lang="en-US" dirty="0"/>
              <a:t> </a:t>
            </a:r>
            <a:r>
              <a:rPr lang="en-US" dirty="0" err="1"/>
              <a:t>khi</a:t>
            </a:r>
            <a:r>
              <a:rPr lang="en-US" dirty="0"/>
              <a:t> </a:t>
            </a:r>
            <a:r>
              <a:rPr lang="en-US" dirty="0" err="1"/>
              <a:t>ngắt</a:t>
            </a:r>
            <a:r>
              <a:rPr lang="en-US" dirty="0"/>
              <a:t> </a:t>
            </a:r>
            <a:r>
              <a:rPr lang="en-US" dirty="0" err="1"/>
              <a:t>dòng</a:t>
            </a:r>
            <a:r>
              <a:rPr lang="en-US" dirty="0"/>
              <a:t> </a:t>
            </a:r>
            <a:r>
              <a:rPr lang="en-US" dirty="0" err="1"/>
              <a:t>điện</a:t>
            </a:r>
            <a:r>
              <a:rPr lang="en-US" dirty="0"/>
              <a:t>, </a:t>
            </a:r>
            <a:r>
              <a:rPr lang="en-US" dirty="0" err="1"/>
              <a:t>đinh</a:t>
            </a:r>
            <a:r>
              <a:rPr lang="en-US" dirty="0"/>
              <a:t> </a:t>
            </a:r>
            <a:r>
              <a:rPr lang="en-US" dirty="0" err="1"/>
              <a:t>vít</a:t>
            </a:r>
            <a:r>
              <a:rPr lang="en-US" dirty="0"/>
              <a:t> </a:t>
            </a:r>
            <a:r>
              <a:rPr lang="en-US" dirty="0" err="1"/>
              <a:t>không</a:t>
            </a:r>
            <a:r>
              <a:rPr lang="en-US" dirty="0"/>
              <a:t> </a:t>
            </a:r>
            <a:r>
              <a:rPr lang="en-US" dirty="0" err="1"/>
              <a:t>còn</a:t>
            </a:r>
            <a:r>
              <a:rPr lang="en-US" dirty="0"/>
              <a:t> </a:t>
            </a:r>
            <a:r>
              <a:rPr lang="en-US" dirty="0" err="1"/>
              <a:t>hút</a:t>
            </a:r>
            <a:r>
              <a:rPr lang="en-US" dirty="0"/>
              <a:t> </a:t>
            </a:r>
            <a:r>
              <a:rPr lang="en-US" dirty="0" err="1"/>
              <a:t>các</a:t>
            </a:r>
            <a:r>
              <a:rPr lang="en-US" dirty="0"/>
              <a:t> </a:t>
            </a:r>
            <a:r>
              <a:rPr lang="en-US" dirty="0" err="1"/>
              <a:t>kẹp</a:t>
            </a:r>
            <a:r>
              <a:rPr lang="en-US" dirty="0"/>
              <a:t> </a:t>
            </a:r>
            <a:r>
              <a:rPr lang="en-US" dirty="0" err="1"/>
              <a:t>giấy</a:t>
            </a:r>
            <a:r>
              <a:rPr lang="en-US" dirty="0"/>
              <a:t>?</a:t>
            </a:r>
          </a:p>
        </p:txBody>
      </p:sp>
      <p:pic>
        <p:nvPicPr>
          <p:cNvPr id="12" name="Đồng hồ đếm ngược 7 phút - 7 minutes timer _ Hailist">
            <a:hlinkClick r:id="" action="ppaction://media"/>
            <a:extLst>
              <a:ext uri="{FF2B5EF4-FFF2-40B4-BE49-F238E27FC236}">
                <a16:creationId xmlns="" xmlns:a16="http://schemas.microsoft.com/office/drawing/2014/main" id="{73B63950-065C-EC82-4CAB-7A94CAFCA1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65194" y="27710"/>
            <a:ext cx="1215974" cy="683985"/>
          </a:xfrm>
          <a:prstGeom prst="rect">
            <a:avLst/>
          </a:prstGeom>
        </p:spPr>
      </p:pic>
      <p:sp>
        <p:nvSpPr>
          <p:cNvPr id="44" name="TextBox 43">
            <a:extLst>
              <a:ext uri="{FF2B5EF4-FFF2-40B4-BE49-F238E27FC236}">
                <a16:creationId xmlns="" xmlns:a16="http://schemas.microsoft.com/office/drawing/2014/main" id="{8D80D123-7137-44CF-342B-CB38E37A97EB}"/>
              </a:ext>
            </a:extLst>
          </p:cNvPr>
          <p:cNvSpPr txBox="1"/>
          <p:nvPr/>
        </p:nvSpPr>
        <p:spPr>
          <a:xfrm>
            <a:off x="1000547" y="1986258"/>
            <a:ext cx="10932698"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không có dòng điện đi qua ống dây, các kẹp giấy không bị hút. Nhưng khi có dòng điện </a:t>
            </a:r>
            <a:r>
              <a:rPr lang="en-US" sz="2400" b="1" dirty="0">
                <a:solidFill>
                  <a:srgbClr val="FF0000"/>
                </a:solidFill>
                <a:effectLst/>
                <a:latin typeface="Times New Roman (Headings)"/>
                <a:ea typeface="Courier New" panose="02070309020205020404" pitchFamily="49" charset="0"/>
              </a:rPr>
              <a:t>qua </a:t>
            </a:r>
            <a:r>
              <a:rPr lang="en-US" sz="2400" b="1" dirty="0" err="1">
                <a:solidFill>
                  <a:srgbClr val="FF0000"/>
                </a:solidFill>
                <a:effectLst/>
                <a:latin typeface="Times New Roman (Headings)"/>
                <a:ea typeface="Courier New" panose="02070309020205020404" pitchFamily="49" charset="0"/>
              </a:rPr>
              <a:t>ống</a:t>
            </a:r>
            <a:r>
              <a:rPr lang="en-US" sz="2400" b="1" dirty="0">
                <a:solidFill>
                  <a:srgbClr val="FF0000"/>
                </a:solidFill>
                <a:effectLst/>
                <a:latin typeface="Times New Roman (Headings)"/>
                <a:ea typeface="Courier New" panose="02070309020205020404" pitchFamily="49" charset="0"/>
              </a:rPr>
              <a:t> </a:t>
            </a:r>
            <a:r>
              <a:rPr lang="en-US" sz="2400" b="1" dirty="0" err="1">
                <a:solidFill>
                  <a:srgbClr val="FF0000"/>
                </a:solidFill>
                <a:effectLst/>
                <a:latin typeface="Times New Roman (Headings)"/>
                <a:ea typeface="Courier New" panose="02070309020205020404" pitchFamily="49" charset="0"/>
              </a:rPr>
              <a:t>dây</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thì các kẹp gi</a:t>
            </a:r>
            <a:r>
              <a:rPr lang="en-US" sz="2400" b="1" dirty="0">
                <a:solidFill>
                  <a:srgbClr val="FF0000"/>
                </a:solidFill>
                <a:effectLst/>
                <a:latin typeface="Times New Roman (Headings)"/>
                <a:ea typeface="Courier New" panose="02070309020205020404" pitchFamily="49" charset="0"/>
              </a:rPr>
              <a:t>ấ</a:t>
            </a:r>
            <a:r>
              <a:rPr lang="vi-VN" sz="2400" b="1" dirty="0">
                <a:solidFill>
                  <a:srgbClr val="FF0000"/>
                </a:solidFill>
                <a:effectLst/>
                <a:latin typeface="Times New Roman (Headings)"/>
                <a:ea typeface="Courier New" panose="02070309020205020404" pitchFamily="49" charset="0"/>
              </a:rPr>
              <a:t>y đã bị hút vào đinh vít.</a:t>
            </a:r>
            <a:endParaRPr lang="en-US" sz="2400" b="1" dirty="0">
              <a:solidFill>
                <a:srgbClr val="FF0000"/>
              </a:solidFill>
              <a:latin typeface="Times New Roman (Headings)"/>
            </a:endParaRPr>
          </a:p>
        </p:txBody>
      </p:sp>
      <p:sp>
        <p:nvSpPr>
          <p:cNvPr id="48" name="TextBox 47">
            <a:extLst>
              <a:ext uri="{FF2B5EF4-FFF2-40B4-BE49-F238E27FC236}">
                <a16:creationId xmlns="" xmlns:a16="http://schemas.microsoft.com/office/drawing/2014/main" id="{E4DFE6E2-CDED-86C9-C899-82DAE16B2BDF}"/>
              </a:ext>
            </a:extLst>
          </p:cNvPr>
          <p:cNvSpPr txBox="1"/>
          <p:nvPr/>
        </p:nvSpPr>
        <p:spPr>
          <a:xfrm>
            <a:off x="994065" y="3793021"/>
            <a:ext cx="10932698" cy="830997"/>
          </a:xfrm>
          <a:prstGeom prst="rect">
            <a:avLst/>
          </a:prstGeom>
          <a:solidFill>
            <a:srgbClr val="99FFCC"/>
          </a:solidFill>
        </p:spPr>
        <p:txBody>
          <a:bodyPr wrap="square">
            <a:spAutoFit/>
          </a:bodyPr>
          <a:lstStyle/>
          <a:p>
            <a:r>
              <a:rPr lang="vi-VN" sz="2400" b="1" dirty="0">
                <a:solidFill>
                  <a:srgbClr val="FF0000"/>
                </a:solidFill>
                <a:effectLst/>
                <a:latin typeface="+mj-lt"/>
                <a:ea typeface="Courier New" panose="02070309020205020404" pitchFamily="49" charset="0"/>
              </a:rPr>
              <a:t>Có thể sử dụng la bàn (hoặc kim nam châm) để xác định các cực của đinh vít, từ đó có thể xem đinh vít trở thành một nam châm thẳng.</a:t>
            </a:r>
            <a:endParaRPr lang="en-US" sz="2400" b="1" dirty="0">
              <a:solidFill>
                <a:srgbClr val="FF0000"/>
              </a:solidFill>
              <a:latin typeface="+mj-lt"/>
            </a:endParaRPr>
          </a:p>
        </p:txBody>
      </p:sp>
      <p:sp>
        <p:nvSpPr>
          <p:cNvPr id="50" name="TextBox 49">
            <a:extLst>
              <a:ext uri="{FF2B5EF4-FFF2-40B4-BE49-F238E27FC236}">
                <a16:creationId xmlns="" xmlns:a16="http://schemas.microsoft.com/office/drawing/2014/main" id="{925162B8-EA0A-FB04-83C2-2E6E4905D46A}"/>
              </a:ext>
            </a:extLst>
          </p:cNvPr>
          <p:cNvSpPr txBox="1"/>
          <p:nvPr/>
        </p:nvSpPr>
        <p:spPr>
          <a:xfrm>
            <a:off x="1000547" y="5240947"/>
            <a:ext cx="10926216"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ngắt dòng điện, dòng điện không qua </a:t>
            </a:r>
            <a:r>
              <a:rPr lang="en-US" sz="2400" b="1" dirty="0">
                <a:solidFill>
                  <a:srgbClr val="FF0000"/>
                </a:solidFill>
                <a:effectLst/>
                <a:latin typeface="Times New Roman (Headings)"/>
                <a:ea typeface="Courier New" panose="02070309020205020404" pitchFamily="49" charset="0"/>
              </a:rPr>
              <a:t>ố</a:t>
            </a:r>
            <a:r>
              <a:rPr lang="vi-VN" sz="2400" b="1" dirty="0">
                <a:solidFill>
                  <a:srgbClr val="FF0000"/>
                </a:solidFill>
                <a:effectLst/>
                <a:latin typeface="Times New Roman (Headings)"/>
                <a:ea typeface="Courier New" panose="02070309020205020404" pitchFamily="49" charset="0"/>
              </a:rPr>
              <a:t>ng dây, đinh vít không trở</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thành nam châm điện nên không hút các vật bằng sắt. </a:t>
            </a:r>
            <a:endParaRPr lang="en-US" sz="2400" b="1" dirty="0">
              <a:solidFill>
                <a:srgbClr val="FF0000"/>
              </a:solidFill>
              <a:latin typeface="Times New Roman (Headings)"/>
            </a:endParaRPr>
          </a:p>
        </p:txBody>
      </p:sp>
    </p:spTree>
    <p:extLst>
      <p:ext uri="{BB962C8B-B14F-4D97-AF65-F5344CB8AC3E}">
        <p14:creationId xmlns:p14="http://schemas.microsoft.com/office/powerpoint/2010/main" val="2889097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0-#ppt_w/2"/>
                                          </p:val>
                                        </p:tav>
                                        <p:tav tm="100000">
                                          <p:val>
                                            <p:strVal val="#ppt_x"/>
                                          </p:val>
                                        </p:tav>
                                      </p:tavLst>
                                    </p:anim>
                                    <p:anim calcmode="lin" valueType="num">
                                      <p:cBhvr additive="base">
                                        <p:cTn id="8" dur="75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50" fill="hold"/>
                                        <p:tgtEl>
                                          <p:spTgt spid="36"/>
                                        </p:tgtEl>
                                        <p:attrNameLst>
                                          <p:attrName>ppt_x</p:attrName>
                                        </p:attrNameLst>
                                      </p:cBhvr>
                                      <p:tavLst>
                                        <p:tav tm="0">
                                          <p:val>
                                            <p:strVal val="0-#ppt_w/2"/>
                                          </p:val>
                                        </p:tav>
                                        <p:tav tm="100000">
                                          <p:val>
                                            <p:strVal val="#ppt_x"/>
                                          </p:val>
                                        </p:tav>
                                      </p:tavLst>
                                    </p:anim>
                                    <p:anim calcmode="lin" valueType="num">
                                      <p:cBhvr additive="base">
                                        <p:cTn id="16" dur="7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circle(i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circle(in)">
                                      <p:cBhvr>
                                        <p:cTn id="45" dur="20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circle(in)">
                                      <p:cBhvr>
                                        <p:cTn id="50"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12"/>
                </p:tgtEl>
              </p:cMediaNode>
            </p:video>
          </p:childTnLst>
        </p:cTn>
      </p:par>
    </p:tnLst>
    <p:bldLst>
      <p:bldP spid="34" grpId="0" animBg="1"/>
      <p:bldP spid="35" grpId="0" animBg="1"/>
      <p:bldP spid="36" grpId="0" animBg="1"/>
      <p:bldP spid="39" grpId="0"/>
      <p:bldP spid="41" grpId="0"/>
      <p:bldP spid="42" grpId="0"/>
      <p:bldP spid="44" grpId="0" animBg="1"/>
      <p:bldP spid="48"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croll: Horizontal 3">
            <a:extLst>
              <a:ext uri="{FF2B5EF4-FFF2-40B4-BE49-F238E27FC236}">
                <a16:creationId xmlns="" xmlns:a16="http://schemas.microsoft.com/office/drawing/2014/main" id="{16D244F6-15C8-D34D-A933-8D7C04663811}"/>
              </a:ext>
            </a:extLst>
          </p:cNvPr>
          <p:cNvSpPr/>
          <p:nvPr/>
        </p:nvSpPr>
        <p:spPr>
          <a:xfrm>
            <a:off x="309643" y="1596585"/>
            <a:ext cx="11258878" cy="491505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 xmlns:a16="http://schemas.microsoft.com/office/drawing/2014/main" id="{6A9A04A1-2C33-56BB-2BB6-E9FB31E1EAC6}"/>
              </a:ext>
            </a:extLst>
          </p:cNvPr>
          <p:cNvSpPr txBox="1"/>
          <p:nvPr/>
        </p:nvSpPr>
        <p:spPr>
          <a:xfrm>
            <a:off x="3421513" y="2738109"/>
            <a:ext cx="8147007" cy="2845010"/>
          </a:xfrm>
          <a:prstGeom prst="rect">
            <a:avLst/>
          </a:prstGeom>
          <a:noFill/>
        </p:spPr>
        <p:txBody>
          <a:bodyPr wrap="square">
            <a:spAutoFit/>
          </a:bodyPr>
          <a:lstStyle/>
          <a:p>
            <a:pPr marL="0" marR="0" algn="just">
              <a:lnSpc>
                <a:spcPct val="107000"/>
              </a:lnSpc>
              <a:spcBef>
                <a:spcPts val="600"/>
              </a:spcBef>
              <a:spcAft>
                <a:spcPts val="600"/>
              </a:spcAft>
            </a:pPr>
            <a:r>
              <a:rPr lang="en-US" sz="2800" b="1" i="1" dirty="0" smtClean="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smtClean="0">
                <a:solidFill>
                  <a:srgbClr val="0000FF"/>
                </a:solidFill>
                <a:effectLst/>
                <a:latin typeface="Times New Roman (Headings)"/>
                <a:ea typeface="Calibri" panose="020F0502020204030204" pitchFamily="34" charset="0"/>
                <a:cs typeface="Times New Roman" panose="02020603050405020304" pitchFamily="18" charset="0"/>
              </a:rPr>
              <a:t>Cấu</a:t>
            </a:r>
            <a:r>
              <a:rPr lang="en-US" sz="2800" b="1" i="1" dirty="0" smtClean="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smtClean="0">
                <a:solidFill>
                  <a:srgbClr val="0000FF"/>
                </a:solidFill>
                <a:effectLst/>
                <a:latin typeface="Times New Roman (Headings)"/>
                <a:ea typeface="Calibri" panose="020F0502020204030204" pitchFamily="34" charset="0"/>
                <a:cs typeface="Times New Roman" panose="02020603050405020304" pitchFamily="18" charset="0"/>
              </a:rPr>
              <a:t>tạo</a:t>
            </a:r>
            <a:r>
              <a:rPr lang="en-US" sz="2800" b="1" i="1" dirty="0" smtClean="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Nam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châm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gồm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một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dẫn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dòng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chạy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qua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và</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bên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trong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lõi</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sắt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a:t>
            </a:r>
          </a:p>
          <a:p>
            <a:r>
              <a:rPr lang="en-US" sz="2800" b="1" i="1" dirty="0">
                <a:solidFill>
                  <a:srgbClr val="0000FF"/>
                </a:solidFill>
                <a:effectLst/>
                <a:latin typeface="Times New Roman (Headings)"/>
                <a:ea typeface="Calibri" panose="020F0502020204030204" pitchFamily="34" charset="0"/>
              </a:rPr>
              <a:t>- </a:t>
            </a:r>
            <a:r>
              <a:rPr lang="en-US" sz="2800" b="1" i="1" dirty="0" err="1" smtClean="0">
                <a:solidFill>
                  <a:srgbClr val="0000FF"/>
                </a:solidFill>
                <a:effectLst/>
                <a:latin typeface="Times New Roman (Headings)"/>
                <a:ea typeface="Calibri" panose="020F0502020204030204" pitchFamily="34" charset="0"/>
              </a:rPr>
              <a:t>Công</a:t>
            </a:r>
            <a:r>
              <a:rPr lang="en-US" sz="2800" b="1" i="1" dirty="0" smtClean="0">
                <a:solidFill>
                  <a:srgbClr val="0000FF"/>
                </a:solidFill>
                <a:effectLst/>
                <a:latin typeface="Times New Roman (Headings)"/>
                <a:ea typeface="Calibri" panose="020F0502020204030204" pitchFamily="34" charset="0"/>
              </a:rPr>
              <a:t> </a:t>
            </a:r>
            <a:r>
              <a:rPr lang="en-US" sz="2800" b="1" i="1" dirty="0" err="1" smtClean="0">
                <a:solidFill>
                  <a:srgbClr val="0000FF"/>
                </a:solidFill>
                <a:effectLst/>
                <a:latin typeface="Times New Roman (Headings)"/>
                <a:ea typeface="Calibri" panose="020F0502020204030204" pitchFamily="34" charset="0"/>
              </a:rPr>
              <a:t>dụng</a:t>
            </a:r>
            <a:r>
              <a:rPr lang="en-US" sz="2800" b="1" i="1" dirty="0" smtClean="0">
                <a:solidFill>
                  <a:srgbClr val="0000FF"/>
                </a:solidFill>
                <a:effectLst/>
                <a:latin typeface="Times New Roman (Headings)"/>
                <a:ea typeface="Calibri" panose="020F0502020204030204" pitchFamily="34" charset="0"/>
              </a:rPr>
              <a:t>: </a:t>
            </a:r>
            <a:r>
              <a:rPr lang="en-US" sz="2800" b="1" i="1" dirty="0" err="1" smtClean="0">
                <a:solidFill>
                  <a:srgbClr val="0000FF"/>
                </a:solidFill>
                <a:effectLst/>
                <a:latin typeface="Times New Roman (Headings)"/>
                <a:ea typeface="Calibri" panose="020F0502020204030204" pitchFamily="34" charset="0"/>
              </a:rPr>
              <a:t>Khi</a:t>
            </a:r>
            <a:r>
              <a:rPr lang="en-US" sz="2800" b="1" i="1" dirty="0" smtClean="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dòng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điện</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a:t>
            </a:r>
            <a:r>
              <a:rPr lang="en-US" sz="2800" b="1" i="1" dirty="0">
                <a:solidFill>
                  <a:srgbClr val="0000FF"/>
                </a:solidFill>
                <a:effectLst/>
                <a:latin typeface="Times New Roman (Headings)"/>
                <a:ea typeface="Calibri" panose="020F0502020204030204" pitchFamily="34" charset="0"/>
              </a:rPr>
              <a:t> qua </a:t>
            </a:r>
            <a:r>
              <a:rPr lang="en-US" sz="2800" b="1" i="1" dirty="0" err="1">
                <a:solidFill>
                  <a:srgbClr val="0000FF"/>
                </a:solidFill>
                <a:effectLst/>
                <a:latin typeface="Times New Roman (Headings)"/>
                <a:ea typeface="Calibri" panose="020F0502020204030204" pitchFamily="34" charset="0"/>
              </a:rPr>
              <a:t>ống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dây</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lõi</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trở</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thành</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nam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châm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và</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khả</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năng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hút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các</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vật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bằng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thép</a:t>
            </a:r>
            <a:r>
              <a:rPr lang="en-US" sz="2800" b="1" i="1" dirty="0">
                <a:solidFill>
                  <a:srgbClr val="0000FF"/>
                </a:solidFill>
                <a:effectLst/>
                <a:latin typeface="Times New Roman (Headings)"/>
                <a:ea typeface="Calibri" panose="020F0502020204030204" pitchFamily="34" charset="0"/>
              </a:rPr>
              <a:t>.</a:t>
            </a:r>
            <a:endParaRPr lang="en-US" sz="2800" b="1" i="1" dirty="0">
              <a:solidFill>
                <a:srgbClr val="0000FF"/>
              </a:solidFill>
              <a:latin typeface="Times New Roman (Headings)"/>
            </a:endParaRPr>
          </a:p>
        </p:txBody>
      </p:sp>
      <p:pic>
        <p:nvPicPr>
          <p:cNvPr id="4098" name="Picture 2" descr="Bạn biết gì về nam châm điện?">
            <a:extLst>
              <a:ext uri="{FF2B5EF4-FFF2-40B4-BE49-F238E27FC236}">
                <a16:creationId xmlns="" xmlns:a16="http://schemas.microsoft.com/office/drawing/2014/main" id="{E17448C4-01C6-0553-6F43-50364D16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14" y="2738109"/>
            <a:ext cx="2476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6E32C8DF-88D4-1DE6-4BD8-15696F303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7182" y="4218445"/>
            <a:ext cx="2798510" cy="2798510"/>
          </a:xfrm>
          <a:prstGeom prst="rect">
            <a:avLst/>
          </a:prstGeom>
        </p:spPr>
      </p:pic>
      <p:pic>
        <p:nvPicPr>
          <p:cNvPr id="4100" name="Picture 4" descr="HƯỚNG DẪN viết bài chuẩn SEO cho NEWBIE">
            <a:extLst>
              <a:ext uri="{FF2B5EF4-FFF2-40B4-BE49-F238E27FC236}">
                <a16:creationId xmlns="" xmlns:a16="http://schemas.microsoft.com/office/drawing/2014/main" id="{CCD2DCF6-CA7E-10CA-55D5-CAE0FEC6D31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219365" y="867963"/>
            <a:ext cx="2650782" cy="154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2895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9502" y="812230"/>
            <a:ext cx="11184674" cy="4161213"/>
          </a:xfrm>
        </p:spPr>
        <p:txBody>
          <a:bodyPr/>
          <a:lstStyle/>
          <a:p>
            <a:pPr algn="just"/>
            <a:r>
              <a:rPr lang="en-US" sz="3200" dirty="0" smtClean="0">
                <a:solidFill>
                  <a:srgbClr val="002060"/>
                </a:solidFill>
                <a:latin typeface="Times New Roman" pitchFamily="18" charset="0"/>
                <a:cs typeface="Times New Roman" pitchFamily="18" charset="0"/>
              </a:rPr>
              <a:t>Nam </a:t>
            </a:r>
            <a:r>
              <a:rPr lang="en-US" sz="3200" dirty="0" err="1" smtClean="0">
                <a:solidFill>
                  <a:srgbClr val="002060"/>
                </a:solidFill>
                <a:latin typeface="Times New Roman" pitchFamily="18" charset="0"/>
                <a:cs typeface="Times New Roman" pitchFamily="18" charset="0"/>
              </a:rPr>
              <a:t>châm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điện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được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ứng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dụng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rộng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rãi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trong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đời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sống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như</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thẻ</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tín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dụng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thẻ</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ghi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nợ</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máy</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rút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tiền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tự</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động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trên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các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thẻ</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này</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đều</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có</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các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dải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từ</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bên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dưới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dải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từ</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này</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được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làm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từ</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nam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châm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điện</a:t>
            </a:r>
            <a:r>
              <a:rPr lang="en-US" sz="3200" dirty="0" smtClean="0">
                <a:solidFill>
                  <a:srgbClr val="002060"/>
                </a:solidFill>
                <a:latin typeface="Times New Roman" pitchFamily="18" charset="0"/>
                <a:cs typeface="Times New Roman" pitchFamily="18" charset="0"/>
              </a:rPr>
              <a:t>.</a:t>
            </a:r>
          </a:p>
          <a:p>
            <a:pPr algn="just"/>
            <a:r>
              <a:rPr lang="en-US" sz="3200" dirty="0" smtClean="0">
                <a:solidFill>
                  <a:srgbClr val="002060"/>
                </a:solidFill>
                <a:latin typeface="Times New Roman" pitchFamily="18" charset="0"/>
                <a:cs typeface="Times New Roman" pitchFamily="18" charset="0"/>
              </a:rPr>
              <a:t>Nam </a:t>
            </a:r>
            <a:r>
              <a:rPr lang="en-US" sz="3200" dirty="0" err="1" smtClean="0">
                <a:solidFill>
                  <a:srgbClr val="002060"/>
                </a:solidFill>
                <a:latin typeface="Times New Roman" pitchFamily="18" charset="0"/>
                <a:cs typeface="Times New Roman" pitchFamily="18" charset="0"/>
              </a:rPr>
              <a:t>châm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điện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cũng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mở</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một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kỉ</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nguyên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mới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cho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ngành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giao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thông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vận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tải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đó</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là</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nhờ</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có</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việc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áp</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dụng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tính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năng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của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nam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châm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điện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mà</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tốc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độ</a:t>
            </a:r>
            <a:r>
              <a:rPr lang="en-US" sz="3200" dirty="0" smtClean="0">
                <a:solidFill>
                  <a:srgbClr val="002060"/>
                </a:solidFill>
                <a:latin typeface="Times New Roman" pitchFamily="18" charset="0"/>
                <a:cs typeface="Times New Roman" pitchFamily="18" charset="0"/>
              </a:rPr>
              <a:t> di </a:t>
            </a:r>
            <a:r>
              <a:rPr lang="en-US" sz="3200" dirty="0" err="1" smtClean="0">
                <a:solidFill>
                  <a:srgbClr val="002060"/>
                </a:solidFill>
                <a:latin typeface="Times New Roman" pitchFamily="18" charset="0"/>
                <a:cs typeface="Times New Roman" pitchFamily="18" charset="0"/>
              </a:rPr>
              <a:t>chuyển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của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tàu</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điện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ngầm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trở</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nên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nhanh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hơn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rút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ngắn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thời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gian</a:t>
            </a:r>
            <a:r>
              <a:rPr lang="en-US" sz="3200" dirty="0" smtClean="0">
                <a:solidFill>
                  <a:srgbClr val="002060"/>
                </a:solidFill>
                <a:latin typeface="Times New Roman" pitchFamily="18" charset="0"/>
                <a:cs typeface="Times New Roman" pitchFamily="18" charset="0"/>
              </a:rPr>
              <a:t> di </a:t>
            </a:r>
            <a:r>
              <a:rPr lang="en-US" sz="3200" dirty="0" err="1" smtClean="0">
                <a:solidFill>
                  <a:srgbClr val="002060"/>
                </a:solidFill>
                <a:latin typeface="Times New Roman" pitchFamily="18" charset="0"/>
                <a:cs typeface="Times New Roman" pitchFamily="18" charset="0"/>
              </a:rPr>
              <a:t>chuyển</a:t>
            </a:r>
            <a:r>
              <a:rPr lang="en-US" sz="3200" dirty="0" smtClean="0">
                <a:solidFill>
                  <a:srgbClr val="002060"/>
                </a:solidFill>
                <a:latin typeface="Times New Roman" pitchFamily="18" charset="0"/>
                <a:cs typeface="Times New Roman" pitchFamily="18" charset="0"/>
              </a:rPr>
              <a:t>.</a:t>
            </a:r>
            <a:endParaRPr lang="en-US" sz="3200" dirty="0">
              <a:solidFill>
                <a:srgbClr val="002060"/>
              </a:solidFill>
              <a:latin typeface="Times New Roman" pitchFamily="18" charset="0"/>
              <a:cs typeface="Times New Roman" pitchFamily="18" charset="0"/>
            </a:endParaRPr>
          </a:p>
        </p:txBody>
      </p:sp>
      <p:sp>
        <p:nvSpPr>
          <p:cNvPr id="3" name="Title 2"/>
          <p:cNvSpPr>
            <a:spLocks noGrp="1"/>
          </p:cNvSpPr>
          <p:nvPr>
            <p:ph type="title"/>
          </p:nvPr>
        </p:nvSpPr>
        <p:spPr>
          <a:xfrm>
            <a:off x="948849" y="214226"/>
            <a:ext cx="10272000" cy="763600"/>
          </a:xfrm>
        </p:spPr>
        <p:txBody>
          <a:bodyPr/>
          <a:lstStyle/>
          <a:p>
            <a:r>
              <a:rPr lang="en-US" sz="3200" dirty="0" err="1" smtClean="0">
                <a:solidFill>
                  <a:srgbClr val="FF0000"/>
                </a:solidFill>
              </a:rPr>
              <a:t>Mở</a:t>
            </a:r>
            <a:r>
              <a:rPr lang="en-US" sz="3200" dirty="0" smtClean="0">
                <a:solidFill>
                  <a:srgbClr val="FF0000"/>
                </a:solidFill>
              </a:rPr>
              <a:t> </a:t>
            </a:r>
            <a:r>
              <a:rPr lang="en-US" sz="3200" dirty="0" err="1" smtClean="0">
                <a:solidFill>
                  <a:srgbClr val="FF0000"/>
                </a:solidFill>
              </a:rPr>
              <a:t>rộng</a:t>
            </a:r>
            <a:r>
              <a:rPr lang="en-US" sz="3200" dirty="0" smtClean="0">
                <a:solidFill>
                  <a:srgbClr val="FF0000"/>
                </a:solidFill>
              </a:rPr>
              <a:t> </a:t>
            </a:r>
            <a:r>
              <a:rPr lang="en-US" sz="3200" dirty="0" err="1" smtClean="0">
                <a:solidFill>
                  <a:srgbClr val="FF0000"/>
                </a:solidFill>
                <a:latin typeface="Times New Roman" pitchFamily="18" charset="0"/>
                <a:cs typeface="Times New Roman" pitchFamily="18" charset="0"/>
              </a:rPr>
              <a:t>ứng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rPr>
              <a:t>dụng</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nam</a:t>
            </a:r>
            <a:r>
              <a:rPr lang="en-US" sz="3200" dirty="0" smtClean="0">
                <a:solidFill>
                  <a:srgbClr val="FF0000"/>
                </a:solidFill>
              </a:rPr>
              <a:t> </a:t>
            </a:r>
            <a:r>
              <a:rPr lang="en-US" sz="3200" dirty="0" err="1" smtClean="0">
                <a:solidFill>
                  <a:srgbClr val="FF0000"/>
                </a:solidFill>
              </a:rPr>
              <a:t>châm</a:t>
            </a:r>
            <a:r>
              <a:rPr lang="en-US" sz="3200" dirty="0" smtClean="0">
                <a:solidFill>
                  <a:srgbClr val="FF0000"/>
                </a:solidFill>
              </a:rPr>
              <a:t> </a:t>
            </a:r>
            <a:r>
              <a:rPr lang="en-US" sz="3200" dirty="0" err="1" smtClean="0">
                <a:solidFill>
                  <a:srgbClr val="FF0000"/>
                </a:solidFill>
              </a:rPr>
              <a:t>điện</a:t>
            </a:r>
            <a:endParaRPr lang="en-US" sz="3200" dirty="0">
              <a:solidFill>
                <a:srgbClr val="FF0000"/>
              </a:solidFill>
            </a:endParaRPr>
          </a:p>
        </p:txBody>
      </p:sp>
    </p:spTree>
    <p:extLst>
      <p:ext uri="{BB962C8B-B14F-4D97-AF65-F5344CB8AC3E}">
        <p14:creationId xmlns:p14="http://schemas.microsoft.com/office/powerpoint/2010/main" val="51818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2024</TotalTime>
  <Words>1550</Words>
  <Application>Microsoft Office PowerPoint</Application>
  <PresentationFormat>Custom</PresentationFormat>
  <Paragraphs>92</Paragraphs>
  <Slides>19</Slides>
  <Notes>16</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Mở rộng ứng dụng của nam châm điện</vt:lpstr>
      <vt:lpstr>PowerPoint Presentation</vt:lpstr>
      <vt:lpstr>PowerPoint Presentation</vt:lpstr>
      <vt:lpstr>PowerPoint Presentation</vt:lpstr>
      <vt:lpstr>* Các biện pháp bảo vệ môi trường:</vt:lpstr>
      <vt:lpstr>PowerPoint Presentation</vt:lpstr>
      <vt:lpstr>PowerPoint Presentation</vt:lpstr>
      <vt:lpstr>PowerPoint Presentation</vt:lpstr>
      <vt:lpstr>PowerPoint Presentation</vt:lpstr>
      <vt:lpstr>PowerPoint Presentation</vt:lpstr>
      <vt:lpstr>Bài tập 3/ 104 SGK: Dùng nam châm điện có những ưu điểm và hạn chế nào so với dùng nam châm vĩnh cửu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Khanh</dc:creator>
  <cp:lastModifiedBy>DELL</cp:lastModifiedBy>
  <cp:revision>84</cp:revision>
  <dcterms:created xsi:type="dcterms:W3CDTF">2021-06-26T08:48:37Z</dcterms:created>
  <dcterms:modified xsi:type="dcterms:W3CDTF">2023-02-04T09:08:37Z</dcterms:modified>
</cp:coreProperties>
</file>