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4" r:id="rId4"/>
    <p:sldId id="257" r:id="rId5"/>
    <p:sldId id="268" r:id="rId6"/>
    <p:sldId id="267" r:id="rId7"/>
    <p:sldId id="302" r:id="rId8"/>
    <p:sldId id="270" r:id="rId9"/>
    <p:sldId id="271" r:id="rId10"/>
    <p:sldId id="258" r:id="rId11"/>
    <p:sldId id="272" r:id="rId12"/>
    <p:sldId id="273" r:id="rId13"/>
    <p:sldId id="274" r:id="rId14"/>
    <p:sldId id="259" r:id="rId15"/>
    <p:sldId id="301" r:id="rId16"/>
    <p:sldId id="276" r:id="rId17"/>
    <p:sldId id="277" r:id="rId18"/>
    <p:sldId id="260" r:id="rId19"/>
    <p:sldId id="280" r:id="rId20"/>
    <p:sldId id="281" r:id="rId21"/>
    <p:sldId id="282" r:id="rId22"/>
    <p:sldId id="261" r:id="rId23"/>
    <p:sldId id="288" r:id="rId24"/>
    <p:sldId id="289" r:id="rId25"/>
    <p:sldId id="290" r:id="rId26"/>
    <p:sldId id="291" r:id="rId27"/>
    <p:sldId id="292" r:id="rId28"/>
    <p:sldId id="263" r:id="rId29"/>
    <p:sldId id="293" r:id="rId30"/>
    <p:sldId id="294" r:id="rId31"/>
    <p:sldId id="295" r:id="rId32"/>
    <p:sldId id="296" r:id="rId33"/>
    <p:sldId id="297" r:id="rId34"/>
    <p:sldId id="299" r:id="rId35"/>
    <p:sldId id="298" r:id="rId36"/>
    <p:sldId id="30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99CC00"/>
    <a:srgbClr val="00FF00"/>
    <a:srgbClr val="B41871"/>
    <a:srgbClr val="FFCC99"/>
    <a:srgbClr val="000099"/>
    <a:srgbClr val="B305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2" d="100"/>
          <a:sy n="72" d="100"/>
        </p:scale>
        <p:origin x="49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11ABE-134D-4612-8EB0-CC140ECD4A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4848F2-E4A1-48F4-BBF1-094F28B1C6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B2F21C-B93F-4602-B238-0A56EAA563C2}"/>
              </a:ext>
            </a:extLst>
          </p:cNvPr>
          <p:cNvSpPr>
            <a:spLocks noGrp="1"/>
          </p:cNvSpPr>
          <p:nvPr>
            <p:ph type="dt" sz="half" idx="10"/>
          </p:nvPr>
        </p:nvSpPr>
        <p:spPr/>
        <p:txBody>
          <a:bodyPr/>
          <a:lstStyle/>
          <a:p>
            <a:fld id="{E6601DA9-5C6D-4BCF-993D-0ED926E22C5D}" type="datetimeFigureOut">
              <a:rPr lang="en-US" smtClean="0"/>
              <a:t>2/11/2025</a:t>
            </a:fld>
            <a:endParaRPr lang="en-US"/>
          </a:p>
        </p:txBody>
      </p:sp>
      <p:sp>
        <p:nvSpPr>
          <p:cNvPr id="5" name="Footer Placeholder 4">
            <a:extLst>
              <a:ext uri="{FF2B5EF4-FFF2-40B4-BE49-F238E27FC236}">
                <a16:creationId xmlns:a16="http://schemas.microsoft.com/office/drawing/2014/main" id="{E87B734A-FD85-4BE1-9821-773661117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D3DAE-2A12-47FA-95B7-DF5E4C2A5860}"/>
              </a:ext>
            </a:extLst>
          </p:cNvPr>
          <p:cNvSpPr>
            <a:spLocks noGrp="1"/>
          </p:cNvSpPr>
          <p:nvPr>
            <p:ph type="sldNum" sz="quarter" idx="12"/>
          </p:nvPr>
        </p:nvSpPr>
        <p:spPr/>
        <p:txBody>
          <a:bodyPr/>
          <a:lstStyle/>
          <a:p>
            <a:fld id="{5DF90384-8E8E-4388-80B7-9EC910CF9FB5}" type="slidenum">
              <a:rPr lang="en-US" smtClean="0"/>
              <a:t>‹#›</a:t>
            </a:fld>
            <a:endParaRPr lang="en-US"/>
          </a:p>
        </p:txBody>
      </p:sp>
    </p:spTree>
    <p:extLst>
      <p:ext uri="{BB962C8B-B14F-4D97-AF65-F5344CB8AC3E}">
        <p14:creationId xmlns:p14="http://schemas.microsoft.com/office/powerpoint/2010/main" val="872794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B372-3FE7-445F-9381-7655F04FB1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E85016-9C50-471F-BDA1-8408EC43CA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49D85A-DC9A-4EF7-A87A-3D6FC4FE1795}"/>
              </a:ext>
            </a:extLst>
          </p:cNvPr>
          <p:cNvSpPr>
            <a:spLocks noGrp="1"/>
          </p:cNvSpPr>
          <p:nvPr>
            <p:ph type="dt" sz="half" idx="10"/>
          </p:nvPr>
        </p:nvSpPr>
        <p:spPr/>
        <p:txBody>
          <a:bodyPr/>
          <a:lstStyle/>
          <a:p>
            <a:fld id="{E6601DA9-5C6D-4BCF-993D-0ED926E22C5D}" type="datetimeFigureOut">
              <a:rPr lang="en-US" smtClean="0"/>
              <a:t>2/11/2025</a:t>
            </a:fld>
            <a:endParaRPr lang="en-US"/>
          </a:p>
        </p:txBody>
      </p:sp>
      <p:sp>
        <p:nvSpPr>
          <p:cNvPr id="5" name="Footer Placeholder 4">
            <a:extLst>
              <a:ext uri="{FF2B5EF4-FFF2-40B4-BE49-F238E27FC236}">
                <a16:creationId xmlns:a16="http://schemas.microsoft.com/office/drawing/2014/main" id="{258FBC2E-198D-4C58-95BB-EC95FC2B2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8D53A1-D41E-40B6-B238-FFD8013E8E07}"/>
              </a:ext>
            </a:extLst>
          </p:cNvPr>
          <p:cNvSpPr>
            <a:spLocks noGrp="1"/>
          </p:cNvSpPr>
          <p:nvPr>
            <p:ph type="sldNum" sz="quarter" idx="12"/>
          </p:nvPr>
        </p:nvSpPr>
        <p:spPr/>
        <p:txBody>
          <a:bodyPr/>
          <a:lstStyle/>
          <a:p>
            <a:fld id="{5DF90384-8E8E-4388-80B7-9EC910CF9FB5}" type="slidenum">
              <a:rPr lang="en-US" smtClean="0"/>
              <a:t>‹#›</a:t>
            </a:fld>
            <a:endParaRPr lang="en-US"/>
          </a:p>
        </p:txBody>
      </p:sp>
    </p:spTree>
    <p:extLst>
      <p:ext uri="{BB962C8B-B14F-4D97-AF65-F5344CB8AC3E}">
        <p14:creationId xmlns:p14="http://schemas.microsoft.com/office/powerpoint/2010/main" val="2050962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B2ED86-F257-425F-8DFE-EBC8B951EF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E728A9-E73F-42B6-BD9A-1B6E6D87E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2C6F9-902C-4EF7-BFB1-873AB0B09558}"/>
              </a:ext>
            </a:extLst>
          </p:cNvPr>
          <p:cNvSpPr>
            <a:spLocks noGrp="1"/>
          </p:cNvSpPr>
          <p:nvPr>
            <p:ph type="dt" sz="half" idx="10"/>
          </p:nvPr>
        </p:nvSpPr>
        <p:spPr/>
        <p:txBody>
          <a:bodyPr/>
          <a:lstStyle/>
          <a:p>
            <a:fld id="{E6601DA9-5C6D-4BCF-993D-0ED926E22C5D}" type="datetimeFigureOut">
              <a:rPr lang="en-US" smtClean="0"/>
              <a:t>2/11/2025</a:t>
            </a:fld>
            <a:endParaRPr lang="en-US"/>
          </a:p>
        </p:txBody>
      </p:sp>
      <p:sp>
        <p:nvSpPr>
          <p:cNvPr id="5" name="Footer Placeholder 4">
            <a:extLst>
              <a:ext uri="{FF2B5EF4-FFF2-40B4-BE49-F238E27FC236}">
                <a16:creationId xmlns:a16="http://schemas.microsoft.com/office/drawing/2014/main" id="{482A6CB7-FAA5-4A6C-AF80-CE1D82F58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C7CE5-DF2E-4A46-8B7D-2DAE86A280FC}"/>
              </a:ext>
            </a:extLst>
          </p:cNvPr>
          <p:cNvSpPr>
            <a:spLocks noGrp="1"/>
          </p:cNvSpPr>
          <p:nvPr>
            <p:ph type="sldNum" sz="quarter" idx="12"/>
          </p:nvPr>
        </p:nvSpPr>
        <p:spPr/>
        <p:txBody>
          <a:bodyPr/>
          <a:lstStyle/>
          <a:p>
            <a:fld id="{5DF90384-8E8E-4388-80B7-9EC910CF9FB5}" type="slidenum">
              <a:rPr lang="en-US" smtClean="0"/>
              <a:t>‹#›</a:t>
            </a:fld>
            <a:endParaRPr lang="en-US"/>
          </a:p>
        </p:txBody>
      </p:sp>
    </p:spTree>
    <p:extLst>
      <p:ext uri="{BB962C8B-B14F-4D97-AF65-F5344CB8AC3E}">
        <p14:creationId xmlns:p14="http://schemas.microsoft.com/office/powerpoint/2010/main" val="343456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F7A9-F638-4818-A623-DA1F691003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11004D-D28D-47AC-8673-E52D78D769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06EEC-7BE4-4C04-AF64-360E132D18E1}"/>
              </a:ext>
            </a:extLst>
          </p:cNvPr>
          <p:cNvSpPr>
            <a:spLocks noGrp="1"/>
          </p:cNvSpPr>
          <p:nvPr>
            <p:ph type="dt" sz="half" idx="10"/>
          </p:nvPr>
        </p:nvSpPr>
        <p:spPr/>
        <p:txBody>
          <a:bodyPr/>
          <a:lstStyle/>
          <a:p>
            <a:fld id="{E6601DA9-5C6D-4BCF-993D-0ED926E22C5D}" type="datetimeFigureOut">
              <a:rPr lang="en-US" smtClean="0"/>
              <a:t>2/11/2025</a:t>
            </a:fld>
            <a:endParaRPr lang="en-US"/>
          </a:p>
        </p:txBody>
      </p:sp>
      <p:sp>
        <p:nvSpPr>
          <p:cNvPr id="5" name="Footer Placeholder 4">
            <a:extLst>
              <a:ext uri="{FF2B5EF4-FFF2-40B4-BE49-F238E27FC236}">
                <a16:creationId xmlns:a16="http://schemas.microsoft.com/office/drawing/2014/main" id="{122B0A68-A06A-45B6-8630-1A3D21A200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2B31D-DB9C-4A55-A426-70018ED3DB5A}"/>
              </a:ext>
            </a:extLst>
          </p:cNvPr>
          <p:cNvSpPr>
            <a:spLocks noGrp="1"/>
          </p:cNvSpPr>
          <p:nvPr>
            <p:ph type="sldNum" sz="quarter" idx="12"/>
          </p:nvPr>
        </p:nvSpPr>
        <p:spPr/>
        <p:txBody>
          <a:bodyPr/>
          <a:lstStyle/>
          <a:p>
            <a:fld id="{5DF90384-8E8E-4388-80B7-9EC910CF9FB5}" type="slidenum">
              <a:rPr lang="en-US" smtClean="0"/>
              <a:t>‹#›</a:t>
            </a:fld>
            <a:endParaRPr lang="en-US"/>
          </a:p>
        </p:txBody>
      </p:sp>
    </p:spTree>
    <p:extLst>
      <p:ext uri="{BB962C8B-B14F-4D97-AF65-F5344CB8AC3E}">
        <p14:creationId xmlns:p14="http://schemas.microsoft.com/office/powerpoint/2010/main" val="52957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F1AB-9410-476C-B863-3324226AC9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76933A-9F02-40C2-B8F2-7D03399349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2531C6-6CA0-46F2-A13E-9073DBBA4119}"/>
              </a:ext>
            </a:extLst>
          </p:cNvPr>
          <p:cNvSpPr>
            <a:spLocks noGrp="1"/>
          </p:cNvSpPr>
          <p:nvPr>
            <p:ph type="dt" sz="half" idx="10"/>
          </p:nvPr>
        </p:nvSpPr>
        <p:spPr/>
        <p:txBody>
          <a:bodyPr/>
          <a:lstStyle/>
          <a:p>
            <a:fld id="{E6601DA9-5C6D-4BCF-993D-0ED926E22C5D}" type="datetimeFigureOut">
              <a:rPr lang="en-US" smtClean="0"/>
              <a:t>2/11/2025</a:t>
            </a:fld>
            <a:endParaRPr lang="en-US"/>
          </a:p>
        </p:txBody>
      </p:sp>
      <p:sp>
        <p:nvSpPr>
          <p:cNvPr id="5" name="Footer Placeholder 4">
            <a:extLst>
              <a:ext uri="{FF2B5EF4-FFF2-40B4-BE49-F238E27FC236}">
                <a16:creationId xmlns:a16="http://schemas.microsoft.com/office/drawing/2014/main" id="{1F54CA7A-39A1-4328-BAE8-18DC73E1A2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21C9B-2810-4056-9D7F-63B5EEF219CE}"/>
              </a:ext>
            </a:extLst>
          </p:cNvPr>
          <p:cNvSpPr>
            <a:spLocks noGrp="1"/>
          </p:cNvSpPr>
          <p:nvPr>
            <p:ph type="sldNum" sz="quarter" idx="12"/>
          </p:nvPr>
        </p:nvSpPr>
        <p:spPr/>
        <p:txBody>
          <a:bodyPr/>
          <a:lstStyle/>
          <a:p>
            <a:fld id="{5DF90384-8E8E-4388-80B7-9EC910CF9FB5}" type="slidenum">
              <a:rPr lang="en-US" smtClean="0"/>
              <a:t>‹#›</a:t>
            </a:fld>
            <a:endParaRPr lang="en-US"/>
          </a:p>
        </p:txBody>
      </p:sp>
    </p:spTree>
    <p:extLst>
      <p:ext uri="{BB962C8B-B14F-4D97-AF65-F5344CB8AC3E}">
        <p14:creationId xmlns:p14="http://schemas.microsoft.com/office/powerpoint/2010/main" val="808498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E594-EB75-4EDA-A911-EE2257542C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5A0984-5EB0-4179-BA9A-CCE520CD5F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0BA831-BE4D-4FB4-B54E-D12F2E1B8C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773E6E-F4E5-4B28-98E1-C3D77D01D8C9}"/>
              </a:ext>
            </a:extLst>
          </p:cNvPr>
          <p:cNvSpPr>
            <a:spLocks noGrp="1"/>
          </p:cNvSpPr>
          <p:nvPr>
            <p:ph type="dt" sz="half" idx="10"/>
          </p:nvPr>
        </p:nvSpPr>
        <p:spPr/>
        <p:txBody>
          <a:bodyPr/>
          <a:lstStyle/>
          <a:p>
            <a:fld id="{E6601DA9-5C6D-4BCF-993D-0ED926E22C5D}" type="datetimeFigureOut">
              <a:rPr lang="en-US" smtClean="0"/>
              <a:t>2/11/2025</a:t>
            </a:fld>
            <a:endParaRPr lang="en-US"/>
          </a:p>
        </p:txBody>
      </p:sp>
      <p:sp>
        <p:nvSpPr>
          <p:cNvPr id="6" name="Footer Placeholder 5">
            <a:extLst>
              <a:ext uri="{FF2B5EF4-FFF2-40B4-BE49-F238E27FC236}">
                <a16:creationId xmlns:a16="http://schemas.microsoft.com/office/drawing/2014/main" id="{8F8FA2EB-0E79-468B-AA30-18CDEF35F8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4D1EB1-3764-4B7D-81A6-42746E39FDB4}"/>
              </a:ext>
            </a:extLst>
          </p:cNvPr>
          <p:cNvSpPr>
            <a:spLocks noGrp="1"/>
          </p:cNvSpPr>
          <p:nvPr>
            <p:ph type="sldNum" sz="quarter" idx="12"/>
          </p:nvPr>
        </p:nvSpPr>
        <p:spPr/>
        <p:txBody>
          <a:bodyPr/>
          <a:lstStyle/>
          <a:p>
            <a:fld id="{5DF90384-8E8E-4388-80B7-9EC910CF9FB5}" type="slidenum">
              <a:rPr lang="en-US" smtClean="0"/>
              <a:t>‹#›</a:t>
            </a:fld>
            <a:endParaRPr lang="en-US"/>
          </a:p>
        </p:txBody>
      </p:sp>
    </p:spTree>
    <p:extLst>
      <p:ext uri="{BB962C8B-B14F-4D97-AF65-F5344CB8AC3E}">
        <p14:creationId xmlns:p14="http://schemas.microsoft.com/office/powerpoint/2010/main" val="420438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CC976-864D-4AC9-86CF-D941991EB0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2A8E3C-C781-4884-8CC8-C6ED578FDE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409D51-3436-4F9E-A670-B13D9AB421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D2D209-927F-48F1-96C5-0FC5EB27B5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A2D9DD-103F-4698-9875-098164DFE5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6926CC-DE7C-4D3B-85ED-4F8F67E1C79D}"/>
              </a:ext>
            </a:extLst>
          </p:cNvPr>
          <p:cNvSpPr>
            <a:spLocks noGrp="1"/>
          </p:cNvSpPr>
          <p:nvPr>
            <p:ph type="dt" sz="half" idx="10"/>
          </p:nvPr>
        </p:nvSpPr>
        <p:spPr/>
        <p:txBody>
          <a:bodyPr/>
          <a:lstStyle/>
          <a:p>
            <a:fld id="{E6601DA9-5C6D-4BCF-993D-0ED926E22C5D}" type="datetimeFigureOut">
              <a:rPr lang="en-US" smtClean="0"/>
              <a:t>2/11/2025</a:t>
            </a:fld>
            <a:endParaRPr lang="en-US"/>
          </a:p>
        </p:txBody>
      </p:sp>
      <p:sp>
        <p:nvSpPr>
          <p:cNvPr id="8" name="Footer Placeholder 7">
            <a:extLst>
              <a:ext uri="{FF2B5EF4-FFF2-40B4-BE49-F238E27FC236}">
                <a16:creationId xmlns:a16="http://schemas.microsoft.com/office/drawing/2014/main" id="{1FBE23A4-1C13-43BA-89A4-80B72B7F49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83F8E4-2914-4852-ABA2-42A6628DCEF3}"/>
              </a:ext>
            </a:extLst>
          </p:cNvPr>
          <p:cNvSpPr>
            <a:spLocks noGrp="1"/>
          </p:cNvSpPr>
          <p:nvPr>
            <p:ph type="sldNum" sz="quarter" idx="12"/>
          </p:nvPr>
        </p:nvSpPr>
        <p:spPr/>
        <p:txBody>
          <a:bodyPr/>
          <a:lstStyle/>
          <a:p>
            <a:fld id="{5DF90384-8E8E-4388-80B7-9EC910CF9FB5}" type="slidenum">
              <a:rPr lang="en-US" smtClean="0"/>
              <a:t>‹#›</a:t>
            </a:fld>
            <a:endParaRPr lang="en-US"/>
          </a:p>
        </p:txBody>
      </p:sp>
    </p:spTree>
    <p:extLst>
      <p:ext uri="{BB962C8B-B14F-4D97-AF65-F5344CB8AC3E}">
        <p14:creationId xmlns:p14="http://schemas.microsoft.com/office/powerpoint/2010/main" val="365581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DE318-12D1-413C-974C-278402FAEC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E01BB4-21BC-473A-B98F-6222B82C3683}"/>
              </a:ext>
            </a:extLst>
          </p:cNvPr>
          <p:cNvSpPr>
            <a:spLocks noGrp="1"/>
          </p:cNvSpPr>
          <p:nvPr>
            <p:ph type="dt" sz="half" idx="10"/>
          </p:nvPr>
        </p:nvSpPr>
        <p:spPr/>
        <p:txBody>
          <a:bodyPr/>
          <a:lstStyle/>
          <a:p>
            <a:fld id="{E6601DA9-5C6D-4BCF-993D-0ED926E22C5D}" type="datetimeFigureOut">
              <a:rPr lang="en-US" smtClean="0"/>
              <a:t>2/11/2025</a:t>
            </a:fld>
            <a:endParaRPr lang="en-US"/>
          </a:p>
        </p:txBody>
      </p:sp>
      <p:sp>
        <p:nvSpPr>
          <p:cNvPr id="4" name="Footer Placeholder 3">
            <a:extLst>
              <a:ext uri="{FF2B5EF4-FFF2-40B4-BE49-F238E27FC236}">
                <a16:creationId xmlns:a16="http://schemas.microsoft.com/office/drawing/2014/main" id="{E5F2FAE4-7E20-4ED7-A081-80E2A0C987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21680A-F900-45DA-BB05-F83E44FE9E51}"/>
              </a:ext>
            </a:extLst>
          </p:cNvPr>
          <p:cNvSpPr>
            <a:spLocks noGrp="1"/>
          </p:cNvSpPr>
          <p:nvPr>
            <p:ph type="sldNum" sz="quarter" idx="12"/>
          </p:nvPr>
        </p:nvSpPr>
        <p:spPr/>
        <p:txBody>
          <a:bodyPr/>
          <a:lstStyle/>
          <a:p>
            <a:fld id="{5DF90384-8E8E-4388-80B7-9EC910CF9FB5}" type="slidenum">
              <a:rPr lang="en-US" smtClean="0"/>
              <a:t>‹#›</a:t>
            </a:fld>
            <a:endParaRPr lang="en-US"/>
          </a:p>
        </p:txBody>
      </p:sp>
    </p:spTree>
    <p:extLst>
      <p:ext uri="{BB962C8B-B14F-4D97-AF65-F5344CB8AC3E}">
        <p14:creationId xmlns:p14="http://schemas.microsoft.com/office/powerpoint/2010/main" val="416066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7132B4-5570-4664-A637-DCDC87057ECA}"/>
              </a:ext>
            </a:extLst>
          </p:cNvPr>
          <p:cNvSpPr>
            <a:spLocks noGrp="1"/>
          </p:cNvSpPr>
          <p:nvPr>
            <p:ph type="dt" sz="half" idx="10"/>
          </p:nvPr>
        </p:nvSpPr>
        <p:spPr/>
        <p:txBody>
          <a:bodyPr/>
          <a:lstStyle/>
          <a:p>
            <a:fld id="{E6601DA9-5C6D-4BCF-993D-0ED926E22C5D}" type="datetimeFigureOut">
              <a:rPr lang="en-US" smtClean="0"/>
              <a:t>2/11/2025</a:t>
            </a:fld>
            <a:endParaRPr lang="en-US"/>
          </a:p>
        </p:txBody>
      </p:sp>
      <p:sp>
        <p:nvSpPr>
          <p:cNvPr id="3" name="Footer Placeholder 2">
            <a:extLst>
              <a:ext uri="{FF2B5EF4-FFF2-40B4-BE49-F238E27FC236}">
                <a16:creationId xmlns:a16="http://schemas.microsoft.com/office/drawing/2014/main" id="{D895AE3E-5804-4A4D-BDA6-A85B2E8221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6080B8-661C-4B3A-8457-C7C61917F135}"/>
              </a:ext>
            </a:extLst>
          </p:cNvPr>
          <p:cNvSpPr>
            <a:spLocks noGrp="1"/>
          </p:cNvSpPr>
          <p:nvPr>
            <p:ph type="sldNum" sz="quarter" idx="12"/>
          </p:nvPr>
        </p:nvSpPr>
        <p:spPr/>
        <p:txBody>
          <a:bodyPr/>
          <a:lstStyle/>
          <a:p>
            <a:fld id="{5DF90384-8E8E-4388-80B7-9EC910CF9FB5}" type="slidenum">
              <a:rPr lang="en-US" smtClean="0"/>
              <a:t>‹#›</a:t>
            </a:fld>
            <a:endParaRPr lang="en-US"/>
          </a:p>
        </p:txBody>
      </p:sp>
    </p:spTree>
    <p:extLst>
      <p:ext uri="{BB962C8B-B14F-4D97-AF65-F5344CB8AC3E}">
        <p14:creationId xmlns:p14="http://schemas.microsoft.com/office/powerpoint/2010/main" val="816072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6ACD9-C4A7-4A19-9515-A19F24A766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2DA7D7-165D-43AB-8655-B3F1FE67BA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0A84E7-33C9-42E1-BDBE-633B57043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D92D57-6489-432A-9DED-82E6B84EE58A}"/>
              </a:ext>
            </a:extLst>
          </p:cNvPr>
          <p:cNvSpPr>
            <a:spLocks noGrp="1"/>
          </p:cNvSpPr>
          <p:nvPr>
            <p:ph type="dt" sz="half" idx="10"/>
          </p:nvPr>
        </p:nvSpPr>
        <p:spPr/>
        <p:txBody>
          <a:bodyPr/>
          <a:lstStyle/>
          <a:p>
            <a:fld id="{E6601DA9-5C6D-4BCF-993D-0ED926E22C5D}" type="datetimeFigureOut">
              <a:rPr lang="en-US" smtClean="0"/>
              <a:t>2/11/2025</a:t>
            </a:fld>
            <a:endParaRPr lang="en-US"/>
          </a:p>
        </p:txBody>
      </p:sp>
      <p:sp>
        <p:nvSpPr>
          <p:cNvPr id="6" name="Footer Placeholder 5">
            <a:extLst>
              <a:ext uri="{FF2B5EF4-FFF2-40B4-BE49-F238E27FC236}">
                <a16:creationId xmlns:a16="http://schemas.microsoft.com/office/drawing/2014/main" id="{DCB36C27-7FE1-4B8B-8AA2-D47B6CB0D7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A3F1A9-1CA9-4EAF-B9F8-19FFF5E1D052}"/>
              </a:ext>
            </a:extLst>
          </p:cNvPr>
          <p:cNvSpPr>
            <a:spLocks noGrp="1"/>
          </p:cNvSpPr>
          <p:nvPr>
            <p:ph type="sldNum" sz="quarter" idx="12"/>
          </p:nvPr>
        </p:nvSpPr>
        <p:spPr/>
        <p:txBody>
          <a:bodyPr/>
          <a:lstStyle/>
          <a:p>
            <a:fld id="{5DF90384-8E8E-4388-80B7-9EC910CF9FB5}" type="slidenum">
              <a:rPr lang="en-US" smtClean="0"/>
              <a:t>‹#›</a:t>
            </a:fld>
            <a:endParaRPr lang="en-US"/>
          </a:p>
        </p:txBody>
      </p:sp>
    </p:spTree>
    <p:extLst>
      <p:ext uri="{BB962C8B-B14F-4D97-AF65-F5344CB8AC3E}">
        <p14:creationId xmlns:p14="http://schemas.microsoft.com/office/powerpoint/2010/main" val="325940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2787-0FCB-4026-94DC-5E9DC7B32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16347C-D3E7-4A04-A8AE-4D5DC596BB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8C6A45-052E-4769-9ABC-9BDFAE8FDF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4FBA9D-EF81-482D-A8A3-9BA7447B4B30}"/>
              </a:ext>
            </a:extLst>
          </p:cNvPr>
          <p:cNvSpPr>
            <a:spLocks noGrp="1"/>
          </p:cNvSpPr>
          <p:nvPr>
            <p:ph type="dt" sz="half" idx="10"/>
          </p:nvPr>
        </p:nvSpPr>
        <p:spPr/>
        <p:txBody>
          <a:bodyPr/>
          <a:lstStyle/>
          <a:p>
            <a:fld id="{E6601DA9-5C6D-4BCF-993D-0ED926E22C5D}" type="datetimeFigureOut">
              <a:rPr lang="en-US" smtClean="0"/>
              <a:t>2/11/2025</a:t>
            </a:fld>
            <a:endParaRPr lang="en-US"/>
          </a:p>
        </p:txBody>
      </p:sp>
      <p:sp>
        <p:nvSpPr>
          <p:cNvPr id="6" name="Footer Placeholder 5">
            <a:extLst>
              <a:ext uri="{FF2B5EF4-FFF2-40B4-BE49-F238E27FC236}">
                <a16:creationId xmlns:a16="http://schemas.microsoft.com/office/drawing/2014/main" id="{3E70B772-20E8-490A-B0F5-A9BA69C41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75035A-2D6E-481C-BD31-71406F0BA28A}"/>
              </a:ext>
            </a:extLst>
          </p:cNvPr>
          <p:cNvSpPr>
            <a:spLocks noGrp="1"/>
          </p:cNvSpPr>
          <p:nvPr>
            <p:ph type="sldNum" sz="quarter" idx="12"/>
          </p:nvPr>
        </p:nvSpPr>
        <p:spPr/>
        <p:txBody>
          <a:bodyPr/>
          <a:lstStyle/>
          <a:p>
            <a:fld id="{5DF90384-8E8E-4388-80B7-9EC910CF9FB5}" type="slidenum">
              <a:rPr lang="en-US" smtClean="0"/>
              <a:t>‹#›</a:t>
            </a:fld>
            <a:endParaRPr lang="en-US"/>
          </a:p>
        </p:txBody>
      </p:sp>
    </p:spTree>
    <p:extLst>
      <p:ext uri="{BB962C8B-B14F-4D97-AF65-F5344CB8AC3E}">
        <p14:creationId xmlns:p14="http://schemas.microsoft.com/office/powerpoint/2010/main" val="2165957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DF6C7-FBC7-4877-AED8-3CE6A24150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B9BF84-DC81-49FE-A530-B5D2DE6079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57784-E5CE-403A-B458-83DEDFE947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01DA9-5C6D-4BCF-993D-0ED926E22C5D}" type="datetimeFigureOut">
              <a:rPr lang="en-US" smtClean="0"/>
              <a:t>2/11/2025</a:t>
            </a:fld>
            <a:endParaRPr lang="en-US"/>
          </a:p>
        </p:txBody>
      </p:sp>
      <p:sp>
        <p:nvSpPr>
          <p:cNvPr id="5" name="Footer Placeholder 4">
            <a:extLst>
              <a:ext uri="{FF2B5EF4-FFF2-40B4-BE49-F238E27FC236}">
                <a16:creationId xmlns:a16="http://schemas.microsoft.com/office/drawing/2014/main" id="{17E1B15C-E0E9-4368-8978-F22105817B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DC6945-DC76-4A72-A08A-8B22B96A32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90384-8E8E-4388-80B7-9EC910CF9FB5}" type="slidenum">
              <a:rPr lang="en-US" smtClean="0"/>
              <a:t>‹#›</a:t>
            </a:fld>
            <a:endParaRPr lang="en-US"/>
          </a:p>
        </p:txBody>
      </p:sp>
    </p:spTree>
    <p:extLst>
      <p:ext uri="{BB962C8B-B14F-4D97-AF65-F5344CB8AC3E}">
        <p14:creationId xmlns:p14="http://schemas.microsoft.com/office/powerpoint/2010/main" val="2699851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6C1AE6-B1A0-4B69-8C93-C66C7394C09F}"/>
              </a:ext>
            </a:extLst>
          </p:cNvPr>
          <p:cNvSpPr/>
          <p:nvPr/>
        </p:nvSpPr>
        <p:spPr>
          <a:xfrm>
            <a:off x="83128" y="110359"/>
            <a:ext cx="12003578"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dirty="0" smtClean="0">
                <a:ln/>
                <a:solidFill>
                  <a:srgbClr val="FF0000"/>
                </a:solidFill>
              </a:rPr>
              <a:t>BÀI 10: KĨ THUẬT </a:t>
            </a:r>
            <a:r>
              <a:rPr lang="en-US" sz="3600" b="1" dirty="0">
                <a:ln/>
                <a:solidFill>
                  <a:srgbClr val="FF0000"/>
                </a:solidFill>
              </a:rPr>
              <a:t>NUÔI </a:t>
            </a:r>
            <a:r>
              <a:rPr lang="en-US" sz="3600" b="1" dirty="0" smtClean="0">
                <a:ln/>
                <a:solidFill>
                  <a:srgbClr val="FF0000"/>
                </a:solidFill>
              </a:rPr>
              <a:t>DƯỠNG VÀ </a:t>
            </a:r>
            <a:r>
              <a:rPr lang="en-US" sz="3600" b="1" dirty="0">
                <a:ln/>
                <a:solidFill>
                  <a:srgbClr val="FF0000"/>
                </a:solidFill>
              </a:rPr>
              <a:t>CHĂM SÓC </a:t>
            </a:r>
            <a:r>
              <a:rPr lang="en-US" sz="3600" b="1" dirty="0" smtClean="0">
                <a:ln/>
                <a:solidFill>
                  <a:srgbClr val="FF0000"/>
                </a:solidFill>
              </a:rPr>
              <a:t>VẬT NUÔI</a:t>
            </a:r>
            <a:endParaRPr lang="en-US" sz="3600" b="1" cap="none" spc="0" dirty="0">
              <a:ln/>
              <a:solidFill>
                <a:srgbClr val="FF0000"/>
              </a:solidFill>
              <a:effectLst/>
            </a:endParaRPr>
          </a:p>
        </p:txBody>
      </p:sp>
      <p:sp>
        <p:nvSpPr>
          <p:cNvPr id="6" name="TextBox 5">
            <a:extLst>
              <a:ext uri="{FF2B5EF4-FFF2-40B4-BE49-F238E27FC236}">
                <a16:creationId xmlns:a16="http://schemas.microsoft.com/office/drawing/2014/main" id="{42FE29BB-4423-4403-97A3-20F62E24A063}"/>
              </a:ext>
            </a:extLst>
          </p:cNvPr>
          <p:cNvSpPr txBox="1"/>
          <p:nvPr/>
        </p:nvSpPr>
        <p:spPr>
          <a:xfrm>
            <a:off x="83128" y="696003"/>
            <a:ext cx="12003578" cy="584775"/>
          </a:xfrm>
          <a:prstGeom prst="rect">
            <a:avLst/>
          </a:prstGeom>
          <a:noFill/>
        </p:spPr>
        <p:txBody>
          <a:bodyPr wrap="square">
            <a:spAutoFit/>
          </a:bodyPr>
          <a:lstStyle/>
          <a:p>
            <a:pPr algn="just"/>
            <a:r>
              <a:rPr lang="en-US" sz="3200" dirty="0">
                <a:solidFill>
                  <a:srgbClr val="002060"/>
                </a:solidFill>
                <a:effectLst/>
                <a:latin typeface="Times New Roman" panose="02020603050405020304" pitchFamily="18" charset="0"/>
                <a:ea typeface="Calibri" panose="020F0502020204030204" pitchFamily="34" charset="0"/>
              </a:rPr>
              <a:t>1.</a:t>
            </a:r>
            <a:r>
              <a:rPr lang="en-US" sz="3200" u="sng" dirty="0">
                <a:solidFill>
                  <a:srgbClr val="002060"/>
                </a:solidFill>
                <a:effectLst/>
                <a:latin typeface="Times New Roman" panose="02020603050405020304" pitchFamily="18" charset="0"/>
                <a:ea typeface="Calibri" panose="020F0502020204030204" pitchFamily="34" charset="0"/>
              </a:rPr>
              <a:t>Vai </a:t>
            </a:r>
            <a:r>
              <a:rPr lang="en-US" sz="3200" u="sng" dirty="0" err="1">
                <a:solidFill>
                  <a:srgbClr val="002060"/>
                </a:solidFill>
                <a:effectLst/>
                <a:latin typeface="Times New Roman" panose="02020603050405020304" pitchFamily="18" charset="0"/>
                <a:ea typeface="Calibri" panose="020F0502020204030204" pitchFamily="34" charset="0"/>
              </a:rPr>
              <a:t>trò</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của</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việc</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dưỡng</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chăm</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sóc</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và</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phòng</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trị</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bệnh</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cho</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vật</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endParaRPr lang="en-US" sz="3200" dirty="0">
              <a:solidFill>
                <a:srgbClr val="00206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81986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67808BA-361D-4764-BD1A-2F34A0DBB90E}"/>
              </a:ext>
            </a:extLst>
          </p:cNvPr>
          <p:cNvSpPr txBox="1"/>
          <p:nvPr/>
        </p:nvSpPr>
        <p:spPr>
          <a:xfrm>
            <a:off x="83128" y="2721559"/>
            <a:ext cx="7218958" cy="584775"/>
          </a:xfrm>
          <a:prstGeom prst="rect">
            <a:avLst/>
          </a:prstGeom>
          <a:noFill/>
        </p:spPr>
        <p:txBody>
          <a:bodyPr wrap="square">
            <a:spAutoFit/>
          </a:bodyPr>
          <a:lstStyle/>
          <a:p>
            <a:pPr algn="just"/>
            <a:r>
              <a:rPr lang="vi-VN" sz="3200" dirty="0">
                <a:solidFill>
                  <a:srgbClr val="002060"/>
                </a:solidFill>
                <a:effectLst/>
                <a:latin typeface="Times New Roman" panose="02020603050405020304" pitchFamily="18" charset="0"/>
                <a:ea typeface="Times New Roman" panose="02020603050405020304" pitchFamily="18" charset="0"/>
              </a:rPr>
              <a:t>b. Nuôi dưỡng, chăm sóc vật nuôi </a:t>
            </a:r>
            <a:r>
              <a:rPr lang="vi-VN" sz="3200" dirty="0" smtClean="0">
                <a:solidFill>
                  <a:srgbClr val="002060"/>
                </a:solidFill>
                <a:effectLst/>
                <a:latin typeface="Times New Roman" panose="02020603050405020304" pitchFamily="18" charset="0"/>
                <a:ea typeface="Times New Roman" panose="02020603050405020304" pitchFamily="18" charset="0"/>
              </a:rPr>
              <a:t>non</a:t>
            </a:r>
            <a:endParaRPr lang="en-US" sz="3200" dirty="0">
              <a:solidFill>
                <a:srgbClr val="002060"/>
              </a:solidFill>
              <a:effectLst/>
              <a:latin typeface="Times New Roman" panose="02020603050405020304" pitchFamily="18" charset="0"/>
              <a:ea typeface="Calibri" panose="020F0502020204030204" pitchFamily="34" charset="0"/>
            </a:endParaRPr>
          </a:p>
        </p:txBody>
      </p:sp>
      <p:sp>
        <p:nvSpPr>
          <p:cNvPr id="11" name="TextBox 10">
            <a:extLst>
              <a:ext uri="{FF2B5EF4-FFF2-40B4-BE49-F238E27FC236}">
                <a16:creationId xmlns:a16="http://schemas.microsoft.com/office/drawing/2014/main" id="{BCD1EC4D-5F11-4B7B-AD6A-3042F69C36BF}"/>
              </a:ext>
            </a:extLst>
          </p:cNvPr>
          <p:cNvSpPr txBox="1"/>
          <p:nvPr/>
        </p:nvSpPr>
        <p:spPr>
          <a:xfrm>
            <a:off x="203410" y="3306334"/>
            <a:ext cx="11783543" cy="2062103"/>
          </a:xfrm>
          <a:prstGeom prst="rect">
            <a:avLst/>
          </a:prstGeom>
          <a:noFill/>
        </p:spPr>
        <p:txBody>
          <a:bodyPr wrap="square">
            <a:spAutoFit/>
          </a:bodyPr>
          <a:lstStyle/>
          <a:p>
            <a:pPr algn="just"/>
            <a:r>
              <a:rPr lang="en-US" sz="3200" dirty="0">
                <a:solidFill>
                  <a:srgbClr val="000000"/>
                </a:solidFill>
                <a:latin typeface="Times New Roman" panose="02020603050405020304" pitchFamily="18" charset="0"/>
                <a:ea typeface="Calibri" panose="020F0502020204030204" pitchFamily="34" charset="0"/>
              </a:rPr>
              <a:t> </a:t>
            </a:r>
            <a:r>
              <a:rPr lang="en-US" sz="3200" dirty="0" smtClean="0">
                <a:solidFill>
                  <a:srgbClr val="000000"/>
                </a:solidFill>
                <a:latin typeface="Times New Roman" panose="02020603050405020304" pitchFamily="18" charset="0"/>
                <a:ea typeface="Calibri" panose="020F0502020204030204" pitchFamily="34" charset="0"/>
              </a:rPr>
              <a:t>- </a:t>
            </a:r>
            <a:r>
              <a:rPr lang="en-US" sz="3200" dirty="0" err="1" smtClean="0">
                <a:solidFill>
                  <a:srgbClr val="002060"/>
                </a:solidFill>
                <a:effectLst/>
                <a:latin typeface="Times New Roman" panose="02020603050405020304" pitchFamily="18" charset="0"/>
                <a:ea typeface="Calibri" panose="020F0502020204030204" pitchFamily="34" charset="0"/>
              </a:rPr>
              <a:t>Để</a:t>
            </a:r>
            <a:r>
              <a:rPr lang="en-US" sz="3200" dirty="0" smtClean="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vật</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non </a:t>
            </a:r>
            <a:r>
              <a:rPr lang="en-US" sz="3200" dirty="0" err="1">
                <a:solidFill>
                  <a:srgbClr val="002060"/>
                </a:solidFill>
                <a:effectLst/>
                <a:latin typeface="Times New Roman" panose="02020603050405020304" pitchFamily="18" charset="0"/>
                <a:ea typeface="Calibri" panose="020F0502020204030204" pitchFamily="34" charset="0"/>
              </a:rPr>
              <a:t>khỏe</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mạnh</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cần</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cho</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bú</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sữa</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đầu</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tập</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cho</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ăn</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sớm</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cho</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vật</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được</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vận</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động</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sưởi</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ấm</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tiếp</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xúc</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nhiều</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với</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nắng</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sớm</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và</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được</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trong</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môi</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trường</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đảm</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bảo</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vệ</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sinh</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Tiêm</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phòng</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định</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kỳ</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theo</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dõi</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để</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phát</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hiện</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và</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điều</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trị</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bệnh</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kịp</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thời</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cho</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vật</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a:t>
            </a:r>
          </a:p>
        </p:txBody>
      </p:sp>
      <p:sp>
        <p:nvSpPr>
          <p:cNvPr id="9" name="TextBox 8">
            <a:extLst>
              <a:ext uri="{FF2B5EF4-FFF2-40B4-BE49-F238E27FC236}">
                <a16:creationId xmlns:a16="http://schemas.microsoft.com/office/drawing/2014/main" id="{1C1CACC8-1874-4829-846E-5394A4DA55D9}"/>
              </a:ext>
            </a:extLst>
          </p:cNvPr>
          <p:cNvSpPr txBox="1"/>
          <p:nvPr/>
        </p:nvSpPr>
        <p:spPr>
          <a:xfrm>
            <a:off x="83128" y="1280778"/>
            <a:ext cx="11034213" cy="1569660"/>
          </a:xfrm>
          <a:prstGeom prst="rect">
            <a:avLst/>
          </a:prstGeom>
          <a:noFill/>
        </p:spPr>
        <p:txBody>
          <a:bodyPr wrap="square">
            <a:spAutoFit/>
          </a:bodyPr>
          <a:lstStyle/>
          <a:p>
            <a:pPr algn="just"/>
            <a:r>
              <a:rPr lang="en-US" sz="3200" dirty="0">
                <a:solidFill>
                  <a:srgbClr val="002060"/>
                </a:solidFill>
                <a:effectLst/>
                <a:latin typeface="Times New Roman" panose="02020603050405020304" pitchFamily="18" charset="0"/>
                <a:ea typeface="Calibri" panose="020F0502020204030204" pitchFamily="34" charset="0"/>
              </a:rPr>
              <a:t>2 </a:t>
            </a:r>
            <a:r>
              <a:rPr lang="en-US" sz="3200" u="sng" dirty="0">
                <a:solidFill>
                  <a:srgbClr val="002060"/>
                </a:solidFill>
                <a:effectLst/>
                <a:latin typeface="Times New Roman" panose="02020603050405020304" pitchFamily="18" charset="0"/>
                <a:ea typeface="Calibri" panose="020F0502020204030204" pitchFamily="34" charset="0"/>
              </a:rPr>
              <a:t>.</a:t>
            </a:r>
            <a:r>
              <a:rPr lang="en-US" sz="3200" u="sng" dirty="0" err="1">
                <a:solidFill>
                  <a:srgbClr val="002060"/>
                </a:solidFill>
                <a:effectLst/>
                <a:latin typeface="Times New Roman" panose="02020603050405020304" pitchFamily="18" charset="0"/>
                <a:ea typeface="Calibri" panose="020F0502020204030204" pitchFamily="34" charset="0"/>
              </a:rPr>
              <a:t>Chăn</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vật</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endParaRPr lang="en-US" sz="3200" dirty="0">
              <a:solidFill>
                <a:srgbClr val="002060"/>
              </a:solidFill>
              <a:effectLst/>
              <a:latin typeface="Times New Roman" panose="02020603050405020304" pitchFamily="18" charset="0"/>
              <a:ea typeface="Calibri" panose="020F0502020204030204" pitchFamily="34" charset="0"/>
            </a:endParaRPr>
          </a:p>
          <a:p>
            <a:pPr algn="just"/>
            <a:r>
              <a:rPr lang="en-US" sz="3200" dirty="0">
                <a:solidFill>
                  <a:srgbClr val="002060"/>
                </a:solidFill>
                <a:effectLst/>
                <a:latin typeface="Times New Roman" panose="02020603050405020304" pitchFamily="18" charset="0"/>
                <a:ea typeface="Calibri" panose="020F0502020204030204" pitchFamily="34" charset="0"/>
              </a:rPr>
              <a:t>2.1 </a:t>
            </a:r>
            <a:r>
              <a:rPr lang="en-US" sz="3200" dirty="0" err="1">
                <a:solidFill>
                  <a:srgbClr val="002060"/>
                </a:solidFill>
                <a:effectLst/>
                <a:latin typeface="Times New Roman" panose="02020603050405020304" pitchFamily="18" charset="0"/>
                <a:ea typeface="Calibri" panose="020F0502020204030204" pitchFamily="34" charset="0"/>
              </a:rPr>
              <a:t>Chăn</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vât</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non</a:t>
            </a:r>
          </a:p>
          <a:p>
            <a:pPr algn="just"/>
            <a:r>
              <a:rPr lang="en-US" sz="3200" dirty="0">
                <a:solidFill>
                  <a:srgbClr val="002060"/>
                </a:solidFill>
                <a:effectLst/>
                <a:latin typeface="Times New Roman" panose="02020603050405020304" pitchFamily="18" charset="0"/>
                <a:ea typeface="Calibri" panose="020F0502020204030204" pitchFamily="34" charset="0"/>
              </a:rPr>
              <a:t>a. </a:t>
            </a:r>
            <a:r>
              <a:rPr lang="en-US" sz="3200" dirty="0" err="1">
                <a:solidFill>
                  <a:srgbClr val="002060"/>
                </a:solidFill>
                <a:effectLst/>
                <a:latin typeface="Times New Roman" panose="02020603050405020304" pitchFamily="18" charset="0"/>
                <a:ea typeface="Calibri" panose="020F0502020204030204" pitchFamily="34" charset="0"/>
              </a:rPr>
              <a:t>Đặc</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điểm</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sinh</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lí</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cơ</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thể</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của</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vật</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smtClean="0">
                <a:solidFill>
                  <a:srgbClr val="002060"/>
                </a:solidFill>
                <a:effectLst/>
                <a:latin typeface="Times New Roman" panose="02020603050405020304" pitchFamily="18" charset="0"/>
                <a:ea typeface="Calibri" panose="020F0502020204030204" pitchFamily="34" charset="0"/>
              </a:rPr>
              <a:t>non</a:t>
            </a:r>
            <a:endParaRPr lang="en-US" sz="3200" dirty="0">
              <a:solidFill>
                <a:srgbClr val="002060"/>
              </a:solidFill>
              <a:effectLst/>
              <a:latin typeface="Times New Roman" panose="02020603050405020304" pitchFamily="18" charset="0"/>
              <a:ea typeface="Calibri" panose="020F0502020204030204" pitchFamily="34" charset="0"/>
            </a:endParaRPr>
          </a:p>
        </p:txBody>
      </p:sp>
      <p:sp>
        <p:nvSpPr>
          <p:cNvPr id="12" name="Rectangle 11">
            <a:extLst>
              <a:ext uri="{FF2B5EF4-FFF2-40B4-BE49-F238E27FC236}">
                <a16:creationId xmlns:a16="http://schemas.microsoft.com/office/drawing/2014/main" id="{F66C1AE6-B1A0-4B69-8C93-C66C7394C09F}"/>
              </a:ext>
            </a:extLst>
          </p:cNvPr>
          <p:cNvSpPr/>
          <p:nvPr/>
        </p:nvSpPr>
        <p:spPr>
          <a:xfrm>
            <a:off x="83128" y="110359"/>
            <a:ext cx="12003578"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dirty="0" smtClean="0">
                <a:ln/>
                <a:solidFill>
                  <a:srgbClr val="FF0000"/>
                </a:solidFill>
              </a:rPr>
              <a:t>BÀI 10: KĨ THUẬT </a:t>
            </a:r>
            <a:r>
              <a:rPr lang="en-US" sz="3600" b="1" dirty="0">
                <a:ln/>
                <a:solidFill>
                  <a:srgbClr val="FF0000"/>
                </a:solidFill>
              </a:rPr>
              <a:t>NUÔI </a:t>
            </a:r>
            <a:r>
              <a:rPr lang="en-US" sz="3600" b="1" dirty="0" smtClean="0">
                <a:ln/>
                <a:solidFill>
                  <a:srgbClr val="FF0000"/>
                </a:solidFill>
              </a:rPr>
              <a:t>DƯỠNG VÀ </a:t>
            </a:r>
            <a:r>
              <a:rPr lang="en-US" sz="3600" b="1" dirty="0">
                <a:ln/>
                <a:solidFill>
                  <a:srgbClr val="FF0000"/>
                </a:solidFill>
              </a:rPr>
              <a:t>CHĂM SÓC </a:t>
            </a:r>
            <a:r>
              <a:rPr lang="en-US" sz="3600" b="1" dirty="0" smtClean="0">
                <a:ln/>
                <a:solidFill>
                  <a:srgbClr val="FF0000"/>
                </a:solidFill>
              </a:rPr>
              <a:t>VẬT NUÔI</a:t>
            </a:r>
            <a:endParaRPr lang="en-US" sz="3600" b="1" cap="none" spc="0" dirty="0">
              <a:ln/>
              <a:solidFill>
                <a:srgbClr val="FF0000"/>
              </a:solidFill>
              <a:effectLst/>
            </a:endParaRPr>
          </a:p>
        </p:txBody>
      </p:sp>
      <p:sp>
        <p:nvSpPr>
          <p:cNvPr id="13" name="TextBox 12">
            <a:extLst>
              <a:ext uri="{FF2B5EF4-FFF2-40B4-BE49-F238E27FC236}">
                <a16:creationId xmlns:a16="http://schemas.microsoft.com/office/drawing/2014/main" id="{42FE29BB-4423-4403-97A3-20F62E24A063}"/>
              </a:ext>
            </a:extLst>
          </p:cNvPr>
          <p:cNvSpPr txBox="1"/>
          <p:nvPr/>
        </p:nvSpPr>
        <p:spPr>
          <a:xfrm>
            <a:off x="83128" y="696003"/>
            <a:ext cx="12003578" cy="584775"/>
          </a:xfrm>
          <a:prstGeom prst="rect">
            <a:avLst/>
          </a:prstGeom>
          <a:noFill/>
        </p:spPr>
        <p:txBody>
          <a:bodyPr wrap="square">
            <a:spAutoFit/>
          </a:bodyPr>
          <a:lstStyle/>
          <a:p>
            <a:pPr algn="just"/>
            <a:r>
              <a:rPr lang="en-US" sz="3200" dirty="0">
                <a:solidFill>
                  <a:srgbClr val="002060"/>
                </a:solidFill>
                <a:effectLst/>
                <a:latin typeface="Times New Roman" panose="02020603050405020304" pitchFamily="18" charset="0"/>
                <a:ea typeface="Calibri" panose="020F0502020204030204" pitchFamily="34" charset="0"/>
              </a:rPr>
              <a:t>1.</a:t>
            </a:r>
            <a:r>
              <a:rPr lang="en-US" sz="3200" u="sng" dirty="0">
                <a:solidFill>
                  <a:srgbClr val="002060"/>
                </a:solidFill>
                <a:effectLst/>
                <a:latin typeface="Times New Roman" panose="02020603050405020304" pitchFamily="18" charset="0"/>
                <a:ea typeface="Calibri" panose="020F0502020204030204" pitchFamily="34" charset="0"/>
              </a:rPr>
              <a:t>Vai </a:t>
            </a:r>
            <a:r>
              <a:rPr lang="en-US" sz="3200" u="sng" dirty="0" err="1">
                <a:solidFill>
                  <a:srgbClr val="002060"/>
                </a:solidFill>
                <a:effectLst/>
                <a:latin typeface="Times New Roman" panose="02020603050405020304" pitchFamily="18" charset="0"/>
                <a:ea typeface="Calibri" panose="020F0502020204030204" pitchFamily="34" charset="0"/>
              </a:rPr>
              <a:t>trò</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của</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việc</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dưỡng</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chăm</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sóc</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và</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phòng</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trị</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bệnh</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cho</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vật</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endParaRPr lang="en-US" sz="3200" dirty="0">
              <a:solidFill>
                <a:srgbClr val="002060"/>
              </a:solidFill>
              <a:effectLst/>
              <a:latin typeface="Times New Roman" panose="02020603050405020304" pitchFamily="18" charset="0"/>
              <a:ea typeface="Calibri" panose="020F0502020204030204" pitchFamily="34" charset="0"/>
            </a:endParaRPr>
          </a:p>
        </p:txBody>
      </p:sp>
      <p:sp>
        <p:nvSpPr>
          <p:cNvPr id="14" name="TextBox 13"/>
          <p:cNvSpPr txBox="1"/>
          <p:nvPr/>
        </p:nvSpPr>
        <p:spPr>
          <a:xfrm>
            <a:off x="11125202" y="5715000"/>
            <a:ext cx="961504" cy="923330"/>
          </a:xfrm>
          <a:prstGeom prst="rect">
            <a:avLst/>
          </a:prstGeom>
          <a:noFill/>
        </p:spPr>
        <p:txBody>
          <a:bodyPr wrap="square" lIns="0" tIns="0" rIns="0" bIns="0" rtlCol="0">
            <a:spAutoFit/>
          </a:bodyPr>
          <a:lstStyle/>
          <a:p>
            <a:r>
              <a:rPr lang="en-US" sz="6000" dirty="0" smtClean="0">
                <a:solidFill>
                  <a:srgbClr val="FF0000"/>
                </a:solidFill>
                <a:sym typeface="Wingdings" panose="05000000000000000000" pitchFamily="2" charset="2"/>
              </a:rPr>
              <a:t></a:t>
            </a:r>
            <a:endParaRPr lang="en-US" sz="6000" dirty="0">
              <a:solidFill>
                <a:srgbClr val="FF0000"/>
              </a:solidFill>
            </a:endParaRPr>
          </a:p>
        </p:txBody>
      </p:sp>
    </p:spTree>
    <p:extLst>
      <p:ext uri="{BB962C8B-B14F-4D97-AF65-F5344CB8AC3E}">
        <p14:creationId xmlns:p14="http://schemas.microsoft.com/office/powerpoint/2010/main" val="41858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C8BE8B-20E3-4D3D-A30A-F2B92FA9AF8A}"/>
              </a:ext>
            </a:extLst>
          </p:cNvPr>
          <p:cNvSpPr txBox="1"/>
          <p:nvPr/>
        </p:nvSpPr>
        <p:spPr>
          <a:xfrm>
            <a:off x="143371" y="2170093"/>
            <a:ext cx="6093372" cy="584775"/>
          </a:xfrm>
          <a:prstGeom prst="rect">
            <a:avLst/>
          </a:prstGeom>
          <a:noFill/>
        </p:spPr>
        <p:txBody>
          <a:bodyPr wrap="square">
            <a:spAutoFit/>
          </a:bodyPr>
          <a:lstStyle/>
          <a:p>
            <a:pPr algn="just"/>
            <a:r>
              <a:rPr lang="en-US" sz="3200" dirty="0">
                <a:solidFill>
                  <a:srgbClr val="002060"/>
                </a:solidFill>
                <a:effectLst/>
                <a:latin typeface="Times New Roman" panose="02020603050405020304" pitchFamily="18" charset="0"/>
                <a:ea typeface="Calibri" panose="020F0502020204030204" pitchFamily="34" charset="0"/>
              </a:rPr>
              <a:t>2.2 </a:t>
            </a:r>
            <a:r>
              <a:rPr lang="en-US" sz="3200" dirty="0" err="1">
                <a:solidFill>
                  <a:srgbClr val="002060"/>
                </a:solidFill>
                <a:effectLst/>
                <a:latin typeface="Times New Roman" panose="02020603050405020304" pitchFamily="18" charset="0"/>
                <a:ea typeface="Calibri" panose="020F0502020204030204" pitchFamily="34" charset="0"/>
              </a:rPr>
              <a:t>Chăn</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vât</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đực</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giống</a:t>
            </a:r>
            <a:endParaRPr lang="en-US" sz="3200" dirty="0">
              <a:solidFill>
                <a:srgbClr val="002060"/>
              </a:solidFill>
              <a:effectLst/>
              <a:latin typeface="Times New Roman" panose="02020603050405020304" pitchFamily="18" charset="0"/>
              <a:ea typeface="Calibri" panose="020F0502020204030204" pitchFamily="34" charset="0"/>
            </a:endParaRPr>
          </a:p>
        </p:txBody>
      </p:sp>
      <p:pic>
        <p:nvPicPr>
          <p:cNvPr id="5122" name="Picture 2" descr="Các vật nuôi đực giống trong Hình 10.4 có đặc điểm cơ thể như thế nào?">
            <a:extLst>
              <a:ext uri="{FF2B5EF4-FFF2-40B4-BE49-F238E27FC236}">
                <a16:creationId xmlns:a16="http://schemas.microsoft.com/office/drawing/2014/main" id="{27AC1C07-A7B0-4F70-8DBC-687F31582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781" y="2965064"/>
            <a:ext cx="9297392" cy="36776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C1CACC8-1874-4829-846E-5394A4DA55D9}"/>
              </a:ext>
            </a:extLst>
          </p:cNvPr>
          <p:cNvSpPr txBox="1"/>
          <p:nvPr/>
        </p:nvSpPr>
        <p:spPr>
          <a:xfrm>
            <a:off x="143371" y="1217170"/>
            <a:ext cx="11034213" cy="1077218"/>
          </a:xfrm>
          <a:prstGeom prst="rect">
            <a:avLst/>
          </a:prstGeom>
          <a:noFill/>
        </p:spPr>
        <p:txBody>
          <a:bodyPr wrap="square">
            <a:spAutoFit/>
          </a:bodyPr>
          <a:lstStyle/>
          <a:p>
            <a:pPr algn="just"/>
            <a:r>
              <a:rPr lang="en-US" sz="3200" dirty="0">
                <a:solidFill>
                  <a:srgbClr val="002060"/>
                </a:solidFill>
                <a:effectLst/>
                <a:latin typeface="Times New Roman" panose="02020603050405020304" pitchFamily="18" charset="0"/>
                <a:ea typeface="Calibri" panose="020F0502020204030204" pitchFamily="34" charset="0"/>
              </a:rPr>
              <a:t>2 </a:t>
            </a:r>
            <a:r>
              <a:rPr lang="en-US" sz="3200" u="sng" dirty="0">
                <a:solidFill>
                  <a:srgbClr val="002060"/>
                </a:solidFill>
                <a:effectLst/>
                <a:latin typeface="Times New Roman" panose="02020603050405020304" pitchFamily="18" charset="0"/>
                <a:ea typeface="Calibri" panose="020F0502020204030204" pitchFamily="34" charset="0"/>
              </a:rPr>
              <a:t>.</a:t>
            </a:r>
            <a:r>
              <a:rPr lang="en-US" sz="3200" u="sng" dirty="0" err="1">
                <a:solidFill>
                  <a:srgbClr val="002060"/>
                </a:solidFill>
                <a:effectLst/>
                <a:latin typeface="Times New Roman" panose="02020603050405020304" pitchFamily="18" charset="0"/>
                <a:ea typeface="Calibri" panose="020F0502020204030204" pitchFamily="34" charset="0"/>
              </a:rPr>
              <a:t>Chăn</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vật</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endParaRPr lang="en-US" sz="3200" dirty="0">
              <a:solidFill>
                <a:srgbClr val="002060"/>
              </a:solidFill>
              <a:effectLst/>
              <a:latin typeface="Times New Roman" panose="02020603050405020304" pitchFamily="18" charset="0"/>
              <a:ea typeface="Calibri" panose="020F0502020204030204" pitchFamily="34" charset="0"/>
            </a:endParaRPr>
          </a:p>
          <a:p>
            <a:pPr algn="just"/>
            <a:r>
              <a:rPr lang="en-US" sz="3200" dirty="0">
                <a:solidFill>
                  <a:srgbClr val="002060"/>
                </a:solidFill>
                <a:effectLst/>
                <a:latin typeface="Times New Roman" panose="02020603050405020304" pitchFamily="18" charset="0"/>
                <a:ea typeface="Calibri" panose="020F0502020204030204" pitchFamily="34" charset="0"/>
              </a:rPr>
              <a:t>2.1 </a:t>
            </a:r>
            <a:r>
              <a:rPr lang="en-US" sz="3200" dirty="0" err="1">
                <a:solidFill>
                  <a:srgbClr val="002060"/>
                </a:solidFill>
                <a:effectLst/>
                <a:latin typeface="Times New Roman" panose="02020603050405020304" pitchFamily="18" charset="0"/>
                <a:ea typeface="Calibri" panose="020F0502020204030204" pitchFamily="34" charset="0"/>
              </a:rPr>
              <a:t>Chăn</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vât</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smtClean="0">
                <a:solidFill>
                  <a:srgbClr val="002060"/>
                </a:solidFill>
                <a:effectLst/>
                <a:latin typeface="Times New Roman" panose="02020603050405020304" pitchFamily="18" charset="0"/>
                <a:ea typeface="Calibri" panose="020F0502020204030204" pitchFamily="34" charset="0"/>
              </a:rPr>
              <a:t>non</a:t>
            </a:r>
            <a:endParaRPr lang="en-US" sz="3200" dirty="0">
              <a:solidFill>
                <a:srgbClr val="002060"/>
              </a:solidFill>
              <a:effectLst/>
              <a:latin typeface="Times New Roman" panose="02020603050405020304" pitchFamily="18" charset="0"/>
              <a:ea typeface="Calibri" panose="020F0502020204030204" pitchFamily="34" charset="0"/>
            </a:endParaRPr>
          </a:p>
        </p:txBody>
      </p:sp>
      <p:sp>
        <p:nvSpPr>
          <p:cNvPr id="6" name="Rectangle 5">
            <a:extLst>
              <a:ext uri="{FF2B5EF4-FFF2-40B4-BE49-F238E27FC236}">
                <a16:creationId xmlns:a16="http://schemas.microsoft.com/office/drawing/2014/main" id="{F66C1AE6-B1A0-4B69-8C93-C66C7394C09F}"/>
              </a:ext>
            </a:extLst>
          </p:cNvPr>
          <p:cNvSpPr/>
          <p:nvPr/>
        </p:nvSpPr>
        <p:spPr>
          <a:xfrm>
            <a:off x="83128" y="110359"/>
            <a:ext cx="12003578"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dirty="0" smtClean="0">
                <a:ln/>
                <a:solidFill>
                  <a:srgbClr val="FF0000"/>
                </a:solidFill>
              </a:rPr>
              <a:t>BÀI 10: KĨ THUẬT </a:t>
            </a:r>
            <a:r>
              <a:rPr lang="en-US" sz="3600" b="1" dirty="0">
                <a:ln/>
                <a:solidFill>
                  <a:srgbClr val="FF0000"/>
                </a:solidFill>
              </a:rPr>
              <a:t>NUÔI </a:t>
            </a:r>
            <a:r>
              <a:rPr lang="en-US" sz="3600" b="1" dirty="0" smtClean="0">
                <a:ln/>
                <a:solidFill>
                  <a:srgbClr val="FF0000"/>
                </a:solidFill>
              </a:rPr>
              <a:t>DƯỠNG VÀ </a:t>
            </a:r>
            <a:r>
              <a:rPr lang="en-US" sz="3600" b="1" dirty="0">
                <a:ln/>
                <a:solidFill>
                  <a:srgbClr val="FF0000"/>
                </a:solidFill>
              </a:rPr>
              <a:t>CHĂM SÓC </a:t>
            </a:r>
            <a:r>
              <a:rPr lang="en-US" sz="3600" b="1" dirty="0" smtClean="0">
                <a:ln/>
                <a:solidFill>
                  <a:srgbClr val="FF0000"/>
                </a:solidFill>
              </a:rPr>
              <a:t>VẬT NUÔI</a:t>
            </a:r>
            <a:endParaRPr lang="en-US" sz="3600" b="1" cap="none" spc="0" dirty="0">
              <a:ln/>
              <a:solidFill>
                <a:srgbClr val="FF0000"/>
              </a:solidFill>
              <a:effectLst/>
            </a:endParaRPr>
          </a:p>
        </p:txBody>
      </p:sp>
      <p:sp>
        <p:nvSpPr>
          <p:cNvPr id="8" name="TextBox 7">
            <a:extLst>
              <a:ext uri="{FF2B5EF4-FFF2-40B4-BE49-F238E27FC236}">
                <a16:creationId xmlns:a16="http://schemas.microsoft.com/office/drawing/2014/main" id="{42FE29BB-4423-4403-97A3-20F62E24A063}"/>
              </a:ext>
            </a:extLst>
          </p:cNvPr>
          <p:cNvSpPr txBox="1"/>
          <p:nvPr/>
        </p:nvSpPr>
        <p:spPr>
          <a:xfrm>
            <a:off x="83128" y="696003"/>
            <a:ext cx="12003578" cy="584775"/>
          </a:xfrm>
          <a:prstGeom prst="rect">
            <a:avLst/>
          </a:prstGeom>
          <a:noFill/>
        </p:spPr>
        <p:txBody>
          <a:bodyPr wrap="square">
            <a:spAutoFit/>
          </a:bodyPr>
          <a:lstStyle/>
          <a:p>
            <a:pPr algn="just"/>
            <a:r>
              <a:rPr lang="en-US" sz="3200" dirty="0">
                <a:solidFill>
                  <a:srgbClr val="002060"/>
                </a:solidFill>
                <a:effectLst/>
                <a:latin typeface="Times New Roman" panose="02020603050405020304" pitchFamily="18" charset="0"/>
                <a:ea typeface="Calibri" panose="020F0502020204030204" pitchFamily="34" charset="0"/>
              </a:rPr>
              <a:t>1.</a:t>
            </a:r>
            <a:r>
              <a:rPr lang="en-US" sz="3200" u="sng" dirty="0">
                <a:solidFill>
                  <a:srgbClr val="002060"/>
                </a:solidFill>
                <a:effectLst/>
                <a:latin typeface="Times New Roman" panose="02020603050405020304" pitchFamily="18" charset="0"/>
                <a:ea typeface="Calibri" panose="020F0502020204030204" pitchFamily="34" charset="0"/>
              </a:rPr>
              <a:t>Vai </a:t>
            </a:r>
            <a:r>
              <a:rPr lang="en-US" sz="3200" u="sng" dirty="0" err="1">
                <a:solidFill>
                  <a:srgbClr val="002060"/>
                </a:solidFill>
                <a:effectLst/>
                <a:latin typeface="Times New Roman" panose="02020603050405020304" pitchFamily="18" charset="0"/>
                <a:ea typeface="Calibri" panose="020F0502020204030204" pitchFamily="34" charset="0"/>
              </a:rPr>
              <a:t>trò</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của</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việc</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dưỡng</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chăm</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sóc</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và</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phòng</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trị</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bệnh</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cho</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vật</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endParaRPr lang="en-US" sz="3200" dirty="0">
              <a:solidFill>
                <a:srgbClr val="00206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48956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ác vật nuôi đực giống trong Hình 10.4 có đặc điểm cơ thể như thế nào?">
            <a:extLst>
              <a:ext uri="{FF2B5EF4-FFF2-40B4-BE49-F238E27FC236}">
                <a16:creationId xmlns:a16="http://schemas.microsoft.com/office/drawing/2014/main" id="{27543DDD-E515-468C-BB70-195025FFA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981" y="110360"/>
            <a:ext cx="9297392" cy="36776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583937B-CDC6-4AA0-87E1-902305C52167}"/>
              </a:ext>
            </a:extLst>
          </p:cNvPr>
          <p:cNvSpPr txBox="1"/>
          <p:nvPr/>
        </p:nvSpPr>
        <p:spPr>
          <a:xfrm>
            <a:off x="161597" y="3787994"/>
            <a:ext cx="4536528" cy="1569660"/>
          </a:xfrm>
          <a:prstGeom prst="rect">
            <a:avLst/>
          </a:prstGeom>
          <a:noFill/>
        </p:spPr>
        <p:txBody>
          <a:bodyPr wrap="square">
            <a:spAutoFit/>
          </a:bodyPr>
          <a:lstStyle/>
          <a:p>
            <a:pPr algn="ctr"/>
            <a:r>
              <a:rPr lang="en-US" sz="3200" dirty="0" err="1">
                <a:solidFill>
                  <a:srgbClr val="000000"/>
                </a:solidFill>
                <a:effectLst/>
                <a:latin typeface="Times New Roman" panose="02020603050405020304" pitchFamily="18" charset="0"/>
                <a:ea typeface="Calibri" panose="020F0502020204030204" pitchFamily="34" charset="0"/>
              </a:rPr>
              <a:t>Vật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nuôi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đực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giống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có</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vai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trò</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gì</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trong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sự</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phát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triển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của</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đàn</a:t>
            </a:r>
            <a:r>
              <a:rPr lang="en-US" sz="3200" dirty="0">
                <a:solidFill>
                  <a:srgbClr val="000000"/>
                </a:solidFill>
                <a:effectLst/>
                <a:latin typeface="Times New Roman" panose="02020603050405020304" pitchFamily="18" charset="0"/>
                <a:ea typeface="Calibri" panose="020F0502020204030204" pitchFamily="34" charset="0"/>
              </a:rPr>
              <a:t>?</a:t>
            </a:r>
            <a:endParaRPr lang="en-US" sz="3200" dirty="0"/>
          </a:p>
        </p:txBody>
      </p:sp>
      <p:sp>
        <p:nvSpPr>
          <p:cNvPr id="8" name="TextBox 7">
            <a:extLst>
              <a:ext uri="{FF2B5EF4-FFF2-40B4-BE49-F238E27FC236}">
                <a16:creationId xmlns:a16="http://schemas.microsoft.com/office/drawing/2014/main" id="{F0034D4C-09E8-4084-96DB-ABE95640F373}"/>
              </a:ext>
            </a:extLst>
          </p:cNvPr>
          <p:cNvSpPr txBox="1"/>
          <p:nvPr/>
        </p:nvSpPr>
        <p:spPr>
          <a:xfrm>
            <a:off x="6117022" y="3787994"/>
            <a:ext cx="5391806" cy="2554545"/>
          </a:xfrm>
          <a:prstGeom prst="rect">
            <a:avLst/>
          </a:prstGeom>
          <a:noFill/>
        </p:spPr>
        <p:txBody>
          <a:bodyPr wrap="square">
            <a:spAutoFit/>
          </a:bodyPr>
          <a:lstStyle/>
          <a:p>
            <a:pPr algn="just"/>
            <a:r>
              <a:rPr lang="en-US" sz="3200" dirty="0">
                <a:solidFill>
                  <a:srgbClr val="000000"/>
                </a:solidFill>
                <a:effectLst/>
                <a:latin typeface="Times New Roman" panose="02020603050405020304" pitchFamily="18" charset="0"/>
                <a:ea typeface="Calibri" panose="020F0502020204030204" pitchFamily="34" charset="0"/>
              </a:rPr>
              <a:t>V</a:t>
            </a:r>
            <a:r>
              <a:rPr lang="vi-VN" sz="3200" dirty="0">
                <a:solidFill>
                  <a:srgbClr val="000000"/>
                </a:solidFill>
                <a:effectLst/>
                <a:latin typeface="Times New Roman" panose="02020603050405020304" pitchFamily="18" charset="0"/>
                <a:ea typeface="Calibri" panose="020F0502020204030204" pitchFamily="34" charset="0"/>
              </a:rPr>
              <a:t>ai trò của vật nuôi đực giống trong sự phát triển cả đà</a:t>
            </a:r>
            <a:r>
              <a:rPr lang="en-US" sz="3200" dirty="0">
                <a:solidFill>
                  <a:srgbClr val="000000"/>
                </a:solidFill>
                <a:effectLst/>
                <a:latin typeface="Times New Roman" panose="02020603050405020304" pitchFamily="18" charset="0"/>
                <a:ea typeface="Calibri" panose="020F0502020204030204" pitchFamily="34" charset="0"/>
              </a:rPr>
              <a:t>n</a:t>
            </a:r>
            <a:r>
              <a:rPr lang="vi-VN" sz="3200" dirty="0">
                <a:solidFill>
                  <a:srgbClr val="000000"/>
                </a:solidFill>
                <a:effectLst/>
                <a:latin typeface="Times New Roman" panose="02020603050405020304" pitchFamily="18" charset="0"/>
                <a:ea typeface="Calibri" panose="020F0502020204030204" pitchFamily="34" charset="0"/>
              </a:rPr>
              <a:t>: đạt khả năng phối giống cao và cho con giống tốt cho vật nuôi đời sau.</a:t>
            </a:r>
            <a:endParaRPr lang="en-US" sz="3200" dirty="0"/>
          </a:p>
        </p:txBody>
      </p:sp>
      <p:sp>
        <p:nvSpPr>
          <p:cNvPr id="9" name="Arrow: Notched Right 8">
            <a:extLst>
              <a:ext uri="{FF2B5EF4-FFF2-40B4-BE49-F238E27FC236}">
                <a16:creationId xmlns:a16="http://schemas.microsoft.com/office/drawing/2014/main" id="{CF9933B2-16C5-4960-A30E-DA4BF146E8DD}"/>
              </a:ext>
            </a:extLst>
          </p:cNvPr>
          <p:cNvSpPr/>
          <p:nvPr/>
        </p:nvSpPr>
        <p:spPr>
          <a:xfrm>
            <a:off x="4871545" y="4772879"/>
            <a:ext cx="1103586" cy="584775"/>
          </a:xfrm>
          <a:prstGeom prst="notched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37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ác vật nuôi đực giống trong Hình 10.4 có đặc điểm cơ thể như thế nào?">
            <a:extLst>
              <a:ext uri="{FF2B5EF4-FFF2-40B4-BE49-F238E27FC236}">
                <a16:creationId xmlns:a16="http://schemas.microsoft.com/office/drawing/2014/main" id="{084BDBF2-731C-4D38-8C30-A5B6805495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75630" cy="26801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A3BD20-349A-40BA-8B60-DF4DFAD884D2}"/>
              </a:ext>
            </a:extLst>
          </p:cNvPr>
          <p:cNvSpPr txBox="1"/>
          <p:nvPr/>
        </p:nvSpPr>
        <p:spPr>
          <a:xfrm>
            <a:off x="6984124" y="236511"/>
            <a:ext cx="4713890" cy="1569660"/>
          </a:xfrm>
          <a:prstGeom prst="rect">
            <a:avLst/>
          </a:prstGeom>
          <a:noFill/>
        </p:spPr>
        <p:txBody>
          <a:bodyPr wrap="square">
            <a:spAutoFit/>
          </a:bodyPr>
          <a:lstStyle/>
          <a:p>
            <a:pPr algn="ctr"/>
            <a:r>
              <a:rPr lang="en-US" sz="3200" dirty="0" err="1">
                <a:solidFill>
                  <a:srgbClr val="000000"/>
                </a:solidFill>
                <a:effectLst/>
                <a:latin typeface="Times New Roman" panose="02020603050405020304" pitchFamily="18" charset="0"/>
                <a:ea typeface="Calibri" panose="020F0502020204030204" pitchFamily="34" charset="0"/>
              </a:rPr>
              <a:t>Các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vật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nuôi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đực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giống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trong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hình</a:t>
            </a:r>
            <a:r>
              <a:rPr lang="en-US" sz="3200" dirty="0">
                <a:solidFill>
                  <a:srgbClr val="000000"/>
                </a:solidFill>
                <a:effectLst/>
                <a:latin typeface="Times New Roman" panose="02020603050405020304" pitchFamily="18" charset="0"/>
                <a:ea typeface="Calibri" panose="020F0502020204030204" pitchFamily="34" charset="0"/>
              </a:rPr>
              <a:t> 10.4 </a:t>
            </a:r>
            <a:r>
              <a:rPr lang="en-US" sz="3200" dirty="0" err="1">
                <a:solidFill>
                  <a:srgbClr val="000000"/>
                </a:solidFill>
                <a:effectLst/>
                <a:latin typeface="Times New Roman" panose="02020603050405020304" pitchFamily="18" charset="0"/>
                <a:ea typeface="Calibri" panose="020F0502020204030204" pitchFamily="34" charset="0"/>
              </a:rPr>
              <a:t>có</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đặc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điểm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cơ</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thể</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như</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thế</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nào</a:t>
            </a:r>
            <a:r>
              <a:rPr lang="en-US" sz="3200" dirty="0">
                <a:solidFill>
                  <a:srgbClr val="000000"/>
                </a:solidFill>
                <a:effectLst/>
                <a:latin typeface="Times New Roman" panose="02020603050405020304" pitchFamily="18" charset="0"/>
                <a:ea typeface="Calibri" panose="020F0502020204030204" pitchFamily="34" charset="0"/>
              </a:rPr>
              <a:t>?</a:t>
            </a:r>
            <a:endParaRPr lang="en-US" sz="3200" dirty="0"/>
          </a:p>
        </p:txBody>
      </p:sp>
      <p:sp>
        <p:nvSpPr>
          <p:cNvPr id="8" name="TextBox 7">
            <a:extLst>
              <a:ext uri="{FF2B5EF4-FFF2-40B4-BE49-F238E27FC236}">
                <a16:creationId xmlns:a16="http://schemas.microsoft.com/office/drawing/2014/main" id="{243818EB-1678-456C-BC6B-D0CB7BF9B752}"/>
              </a:ext>
            </a:extLst>
          </p:cNvPr>
          <p:cNvSpPr txBox="1"/>
          <p:nvPr/>
        </p:nvSpPr>
        <p:spPr>
          <a:xfrm>
            <a:off x="571500" y="2885201"/>
            <a:ext cx="11126514" cy="3970318"/>
          </a:xfrm>
          <a:prstGeom prst="rect">
            <a:avLst/>
          </a:prstGeom>
          <a:noFill/>
        </p:spPr>
        <p:txBody>
          <a:bodyPr wrap="square">
            <a:spAutoFit/>
          </a:bodyPr>
          <a:lstStyle/>
          <a:p>
            <a:pPr algn="just"/>
            <a:r>
              <a:rPr lang="vi-VN" sz="2800" b="1" dirty="0">
                <a:solidFill>
                  <a:srgbClr val="FF0000"/>
                </a:solidFill>
                <a:effectLst/>
                <a:latin typeface="Times New Roman" panose="02020603050405020304" pitchFamily="18" charset="0"/>
                <a:ea typeface="Calibri" panose="020F0502020204030204" pitchFamily="34" charset="0"/>
              </a:rPr>
              <a:t>Hình 10.4a: </a:t>
            </a:r>
            <a:r>
              <a:rPr lang="vi-VN" sz="2800" dirty="0">
                <a:solidFill>
                  <a:srgbClr val="000000"/>
                </a:solidFill>
                <a:effectLst/>
                <a:latin typeface="Times New Roman" panose="02020603050405020304" pitchFamily="18" charset="0"/>
                <a:ea typeface="Calibri" panose="020F0502020204030204" pitchFamily="34" charset="0"/>
              </a:rPr>
              <a:t>Hình thể chắc,khỏe mạnh, hệ cơ phát triển, thân dài, lưng thẳng, yếm và u vai phát triển, tai to và cụp xuống.</a:t>
            </a:r>
            <a:endParaRPr lang="en-US" sz="2800" dirty="0">
              <a:solidFill>
                <a:srgbClr val="000000"/>
              </a:solidFill>
              <a:effectLst/>
              <a:latin typeface="Times New Roman" panose="02020603050405020304" pitchFamily="18" charset="0"/>
              <a:ea typeface="Calibri" panose="020F0502020204030204" pitchFamily="34" charset="0"/>
            </a:endParaRPr>
          </a:p>
          <a:p>
            <a:pPr algn="just"/>
            <a:r>
              <a:rPr lang="vi-VN" sz="2800" b="1" dirty="0">
                <a:solidFill>
                  <a:srgbClr val="FF0000"/>
                </a:solidFill>
                <a:effectLst/>
                <a:latin typeface="Times New Roman" panose="02020603050405020304" pitchFamily="18" charset="0"/>
                <a:ea typeface="Calibri" panose="020F0502020204030204" pitchFamily="34" charset="0"/>
              </a:rPr>
              <a:t>Hình 10.4b: </a:t>
            </a:r>
            <a:r>
              <a:rPr lang="vi-VN" sz="2800" dirty="0">
                <a:solidFill>
                  <a:srgbClr val="000000"/>
                </a:solidFill>
                <a:effectLst/>
                <a:latin typeface="Times New Roman" panose="02020603050405020304" pitchFamily="18" charset="0"/>
                <a:ea typeface="Calibri" panose="020F0502020204030204" pitchFamily="34" charset="0"/>
              </a:rPr>
              <a:t>Thân có lông màu trắng tuyền, đầu nhỏ, dài, tai to dài rủ xuống kín mặt, tai cúp về phía trước, cổ nhỏ và dài, mình dài, vai – lưng – mông và đùi rất phát triển, mõm thẳng.</a:t>
            </a:r>
            <a:endParaRPr lang="en-US" sz="2800" dirty="0">
              <a:solidFill>
                <a:srgbClr val="000000"/>
              </a:solidFill>
              <a:effectLst/>
              <a:latin typeface="Times New Roman" panose="02020603050405020304" pitchFamily="18" charset="0"/>
              <a:ea typeface="Calibri" panose="020F0502020204030204" pitchFamily="34" charset="0"/>
            </a:endParaRPr>
          </a:p>
          <a:p>
            <a:pPr algn="just"/>
            <a:r>
              <a:rPr lang="vi-VN" sz="2800" b="1" dirty="0">
                <a:solidFill>
                  <a:srgbClr val="FF0000"/>
                </a:solidFill>
                <a:effectLst/>
                <a:latin typeface="Times New Roman" panose="02020603050405020304" pitchFamily="18" charset="0"/>
                <a:ea typeface="Calibri" panose="020F0502020204030204" pitchFamily="34" charset="0"/>
              </a:rPr>
              <a:t>Hình 10.4c: </a:t>
            </a:r>
            <a:r>
              <a:rPr lang="vi-VN" sz="2800" dirty="0">
                <a:solidFill>
                  <a:srgbClr val="000000"/>
                </a:solidFill>
                <a:effectLst/>
                <a:latin typeface="Times New Roman" panose="02020603050405020304" pitchFamily="18" charset="0"/>
                <a:ea typeface="Calibri" panose="020F0502020204030204" pitchFamily="34" charset="0"/>
              </a:rPr>
              <a:t>Ngoại hình to, khỏe, lượng sữa dê khá. Con dê đực được chọn làm giống có đầu ngắn và rộng, đôi tai to cân đối và dày, cổ to, ngực nở, bốn chân cứng cáp, 2 dịch hoàn to và đều đặn, khả năng phối giống đạt tỷ lệ thụ thai cao.</a:t>
            </a:r>
            <a:endParaRPr lang="en-US" sz="2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7000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ircle(in)">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ircle(in)">
                                      <p:cBhvr>
                                        <p:cTn id="17"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C8BE8B-20E3-4D3D-A30A-F2B92FA9AF8A}"/>
              </a:ext>
            </a:extLst>
          </p:cNvPr>
          <p:cNvSpPr txBox="1"/>
          <p:nvPr/>
        </p:nvSpPr>
        <p:spPr>
          <a:xfrm>
            <a:off x="225232" y="698233"/>
            <a:ext cx="6093372" cy="584775"/>
          </a:xfrm>
          <a:prstGeom prst="rect">
            <a:avLst/>
          </a:prstGeom>
          <a:noFill/>
        </p:spPr>
        <p:txBody>
          <a:bodyPr wrap="square">
            <a:spAutoFit/>
          </a:bodyPr>
          <a:lstStyle/>
          <a:p>
            <a:pPr algn="just"/>
            <a:r>
              <a:rPr lang="en-US" sz="3200" b="1" dirty="0">
                <a:solidFill>
                  <a:srgbClr val="FF0000"/>
                </a:solidFill>
                <a:effectLst/>
                <a:latin typeface="Times New Roman" panose="02020603050405020304" pitchFamily="18" charset="0"/>
                <a:ea typeface="Calibri" panose="020F0502020204030204" pitchFamily="34" charset="0"/>
              </a:rPr>
              <a:t>2.2 </a:t>
            </a:r>
            <a:r>
              <a:rPr lang="en-US" sz="3200" b="1" dirty="0" err="1">
                <a:solidFill>
                  <a:srgbClr val="FF0000"/>
                </a:solidFill>
                <a:effectLst/>
                <a:latin typeface="Times New Roman" panose="02020603050405020304" pitchFamily="18" charset="0"/>
                <a:ea typeface="Calibri" panose="020F0502020204030204" pitchFamily="34" charset="0"/>
              </a:rPr>
              <a:t>Chăn</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nuôi</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vât</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nuôi</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đực</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giống</a:t>
            </a:r>
            <a:endParaRPr lang="en-US" sz="3200" b="1" dirty="0">
              <a:solidFill>
                <a:srgbClr val="FF0000"/>
              </a:solidFill>
              <a:effectLst/>
              <a:latin typeface="Times New Roman" panose="02020603050405020304" pitchFamily="18" charset="0"/>
              <a:ea typeface="Calibri" panose="020F0502020204030204" pitchFamily="34" charset="0"/>
            </a:endParaRPr>
          </a:p>
        </p:txBody>
      </p:sp>
      <p:sp>
        <p:nvSpPr>
          <p:cNvPr id="9" name="TextBox 8">
            <a:extLst>
              <a:ext uri="{FF2B5EF4-FFF2-40B4-BE49-F238E27FC236}">
                <a16:creationId xmlns:a16="http://schemas.microsoft.com/office/drawing/2014/main" id="{E607E040-9B6D-4F6A-BFD9-77BE67C717E1}"/>
              </a:ext>
            </a:extLst>
          </p:cNvPr>
          <p:cNvSpPr txBox="1"/>
          <p:nvPr/>
        </p:nvSpPr>
        <p:spPr>
          <a:xfrm>
            <a:off x="324983" y="1205381"/>
            <a:ext cx="11603781" cy="3085460"/>
          </a:xfrm>
          <a:prstGeom prst="rect">
            <a:avLst/>
          </a:prstGeom>
          <a:noFill/>
        </p:spPr>
        <p:txBody>
          <a:bodyPr wrap="square">
            <a:spAutoFit/>
          </a:bodyPr>
          <a:lstStyle/>
          <a:p>
            <a:pPr algn="just">
              <a:spcBef>
                <a:spcPts val="300"/>
              </a:spcBef>
              <a:spcAft>
                <a:spcPts val="300"/>
              </a:spcAft>
            </a:pP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Vật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nuôi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đực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giống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cần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cân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đối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rắn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chắc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khỏe</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mạnh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thể</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hiện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rõ</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tính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đực</a:t>
            </a:r>
            <a:r>
              <a:rPr lang="en-US" sz="3200" dirty="0">
                <a:solidFill>
                  <a:srgbClr val="000000"/>
                </a:solidFill>
                <a:effectLst/>
                <a:latin typeface="Times New Roman" panose="02020603050405020304" pitchFamily="18" charset="0"/>
                <a:ea typeface="Calibri" panose="020F0502020204030204" pitchFamily="34" charset="0"/>
              </a:rPr>
              <a:t>.</a:t>
            </a:r>
          </a:p>
          <a:p>
            <a:pPr algn="just"/>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Nuôi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dưỡng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chăm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sóc</a:t>
            </a:r>
            <a:r>
              <a:rPr lang="en-US" sz="3200" dirty="0" smtClean="0">
                <a:solidFill>
                  <a:srgbClr val="000000"/>
                </a:solidFill>
                <a:effectLst/>
                <a:latin typeface="Times New Roman" panose="02020603050405020304" pitchFamily="18" charset="0"/>
                <a:ea typeface="Calibri" panose="020F0502020204030204" pitchFamily="34" charset="0"/>
              </a:rPr>
              <a:t>: </a:t>
            </a:r>
            <a:r>
              <a:rPr lang="en-US" sz="3200" dirty="0" err="1" smtClean="0">
                <a:solidFill>
                  <a:srgbClr val="000000"/>
                </a:solidFill>
                <a:effectLst/>
                <a:latin typeface="Times New Roman" panose="02020603050405020304" pitchFamily="18" charset="0"/>
                <a:ea typeface="Calibri" panose="020F0502020204030204" pitchFamily="34" charset="0"/>
              </a:rPr>
              <a:t>cần</a:t>
            </a:r>
            <a:r>
              <a:rPr lang="en-US" sz="3200" dirty="0" smtClean="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được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cung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cấp</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thức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ăn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đủ</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năng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lượng</a:t>
            </a:r>
            <a:r>
              <a:rPr lang="en-US" sz="3200" dirty="0">
                <a:solidFill>
                  <a:srgbClr val="000000"/>
                </a:solidFill>
                <a:effectLst/>
                <a:latin typeface="Times New Roman" panose="02020603050405020304" pitchFamily="18" charset="0"/>
                <a:ea typeface="Calibri" panose="020F0502020204030204" pitchFamily="34" charset="0"/>
              </a:rPr>
              <a:t>, protein, vitamin </a:t>
            </a:r>
            <a:r>
              <a:rPr lang="en-US" sz="3200" dirty="0" err="1">
                <a:solidFill>
                  <a:srgbClr val="000000"/>
                </a:solidFill>
                <a:effectLst/>
                <a:latin typeface="Times New Roman" panose="02020603050405020304" pitchFamily="18" charset="0"/>
                <a:ea typeface="Calibri" panose="020F0502020204030204" pitchFamily="34" charset="0"/>
              </a:rPr>
              <a:t>và</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chất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khoáng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cho</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vật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nuôi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vận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động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hàng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ngày</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nuôi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dưỡng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trong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môi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trường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đảm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bảo</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vệ</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sinh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tiêm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phòng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định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kỳ</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theo</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dõi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để</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phát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hiện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và</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điều</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trị</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kịp</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thời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các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bệnh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truyền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nhiễm</a:t>
            </a:r>
            <a:r>
              <a:rPr lang="en-US" sz="3200" dirty="0">
                <a:solidFill>
                  <a:srgbClr val="000000"/>
                </a:solidFill>
                <a:effectLst/>
                <a:latin typeface="Times New Roman" panose="02020603050405020304" pitchFamily="18" charset="0"/>
                <a:ea typeface="Calibri" panose="020F0502020204030204" pitchFamily="34" charset="0"/>
              </a:rPr>
              <a:t>.</a:t>
            </a:r>
          </a:p>
        </p:txBody>
      </p:sp>
      <p:sp>
        <p:nvSpPr>
          <p:cNvPr id="6" name="Rectangle 5">
            <a:extLst>
              <a:ext uri="{FF2B5EF4-FFF2-40B4-BE49-F238E27FC236}">
                <a16:creationId xmlns:a16="http://schemas.microsoft.com/office/drawing/2014/main" id="{F66C1AE6-B1A0-4B69-8C93-C66C7394C09F}"/>
              </a:ext>
            </a:extLst>
          </p:cNvPr>
          <p:cNvSpPr/>
          <p:nvPr/>
        </p:nvSpPr>
        <p:spPr>
          <a:xfrm>
            <a:off x="83128" y="110359"/>
            <a:ext cx="12003578"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dirty="0" smtClean="0">
                <a:ln/>
                <a:solidFill>
                  <a:srgbClr val="FF0000"/>
                </a:solidFill>
              </a:rPr>
              <a:t>BÀI 10: KĨ THUẬT </a:t>
            </a:r>
            <a:r>
              <a:rPr lang="en-US" sz="3600" b="1" dirty="0">
                <a:ln/>
                <a:solidFill>
                  <a:srgbClr val="FF0000"/>
                </a:solidFill>
              </a:rPr>
              <a:t>NUÔI </a:t>
            </a:r>
            <a:r>
              <a:rPr lang="en-US" sz="3600" b="1" dirty="0" smtClean="0">
                <a:ln/>
                <a:solidFill>
                  <a:srgbClr val="FF0000"/>
                </a:solidFill>
              </a:rPr>
              <a:t>DƯỠNG VÀ </a:t>
            </a:r>
            <a:r>
              <a:rPr lang="en-US" sz="3600" b="1" dirty="0">
                <a:ln/>
                <a:solidFill>
                  <a:srgbClr val="FF0000"/>
                </a:solidFill>
              </a:rPr>
              <a:t>CHĂM SÓC </a:t>
            </a:r>
            <a:r>
              <a:rPr lang="en-US" sz="3600" b="1" dirty="0" smtClean="0">
                <a:ln/>
                <a:solidFill>
                  <a:srgbClr val="FF0000"/>
                </a:solidFill>
              </a:rPr>
              <a:t>VẬT NUÔI</a:t>
            </a:r>
            <a:endParaRPr lang="en-US" sz="3600" b="1" cap="none" spc="0" dirty="0">
              <a:ln/>
              <a:solidFill>
                <a:srgbClr val="FF0000"/>
              </a:solidFill>
              <a:effectLst/>
            </a:endParaRPr>
          </a:p>
        </p:txBody>
      </p:sp>
      <p:sp>
        <p:nvSpPr>
          <p:cNvPr id="8" name="TextBox 7"/>
          <p:cNvSpPr txBox="1"/>
          <p:nvPr/>
        </p:nvSpPr>
        <p:spPr>
          <a:xfrm>
            <a:off x="11125202" y="5715000"/>
            <a:ext cx="961504" cy="923330"/>
          </a:xfrm>
          <a:prstGeom prst="rect">
            <a:avLst/>
          </a:prstGeom>
          <a:noFill/>
        </p:spPr>
        <p:txBody>
          <a:bodyPr wrap="square" lIns="0" tIns="0" rIns="0" bIns="0" rtlCol="0">
            <a:spAutoFit/>
          </a:bodyPr>
          <a:lstStyle/>
          <a:p>
            <a:r>
              <a:rPr lang="en-US" sz="6000" dirty="0" smtClean="0">
                <a:solidFill>
                  <a:srgbClr val="FF0000"/>
                </a:solidFill>
                <a:sym typeface="Wingdings" panose="05000000000000000000" pitchFamily="2" charset="2"/>
              </a:rPr>
              <a:t></a:t>
            </a:r>
            <a:endParaRPr lang="en-US" sz="6000" dirty="0">
              <a:solidFill>
                <a:srgbClr val="FF0000"/>
              </a:solidFill>
            </a:endParaRPr>
          </a:p>
        </p:txBody>
      </p:sp>
    </p:spTree>
    <p:extLst>
      <p:ext uri="{BB962C8B-B14F-4D97-AF65-F5344CB8AC3E}">
        <p14:creationId xmlns:p14="http://schemas.microsoft.com/office/powerpoint/2010/main" val="4108250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C8BE8B-20E3-4D3D-A30A-F2B92FA9AF8A}"/>
              </a:ext>
            </a:extLst>
          </p:cNvPr>
          <p:cNvSpPr txBox="1"/>
          <p:nvPr/>
        </p:nvSpPr>
        <p:spPr>
          <a:xfrm>
            <a:off x="83128" y="1745792"/>
            <a:ext cx="6093372" cy="584775"/>
          </a:xfrm>
          <a:prstGeom prst="rect">
            <a:avLst/>
          </a:prstGeom>
          <a:noFill/>
        </p:spPr>
        <p:txBody>
          <a:bodyPr wrap="square">
            <a:spAutoFit/>
          </a:bodyPr>
          <a:lstStyle/>
          <a:p>
            <a:pPr algn="just"/>
            <a:r>
              <a:rPr lang="en-US" sz="3200" dirty="0">
                <a:solidFill>
                  <a:srgbClr val="002060"/>
                </a:solidFill>
                <a:effectLst/>
                <a:latin typeface="Times New Roman" panose="02020603050405020304" pitchFamily="18" charset="0"/>
                <a:ea typeface="Calibri" panose="020F0502020204030204" pitchFamily="34" charset="0"/>
              </a:rPr>
              <a:t>2.2 </a:t>
            </a:r>
            <a:r>
              <a:rPr lang="en-US" sz="3200" dirty="0" err="1">
                <a:solidFill>
                  <a:srgbClr val="002060"/>
                </a:solidFill>
                <a:effectLst/>
                <a:latin typeface="Times New Roman" panose="02020603050405020304" pitchFamily="18" charset="0"/>
                <a:ea typeface="Calibri" panose="020F0502020204030204" pitchFamily="34" charset="0"/>
              </a:rPr>
              <a:t>Chăn</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vât</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đực</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giống</a:t>
            </a:r>
            <a:endParaRPr lang="en-US" sz="3200" dirty="0">
              <a:solidFill>
                <a:srgbClr val="002060"/>
              </a:solidFill>
              <a:effectLst/>
              <a:latin typeface="Times New Roman" panose="02020603050405020304" pitchFamily="18" charset="0"/>
              <a:ea typeface="Calibri" panose="020F0502020204030204" pitchFamily="34" charset="0"/>
            </a:endParaRPr>
          </a:p>
        </p:txBody>
      </p:sp>
      <p:sp>
        <p:nvSpPr>
          <p:cNvPr id="5" name="TextBox 4">
            <a:extLst>
              <a:ext uri="{FF2B5EF4-FFF2-40B4-BE49-F238E27FC236}">
                <a16:creationId xmlns:a16="http://schemas.microsoft.com/office/drawing/2014/main" id="{1C1CACC8-1874-4829-846E-5394A4DA55D9}"/>
              </a:ext>
            </a:extLst>
          </p:cNvPr>
          <p:cNvSpPr txBox="1"/>
          <p:nvPr/>
        </p:nvSpPr>
        <p:spPr>
          <a:xfrm>
            <a:off x="83128" y="756690"/>
            <a:ext cx="11034213" cy="1077218"/>
          </a:xfrm>
          <a:prstGeom prst="rect">
            <a:avLst/>
          </a:prstGeom>
          <a:noFill/>
        </p:spPr>
        <p:txBody>
          <a:bodyPr wrap="square">
            <a:spAutoFit/>
          </a:bodyPr>
          <a:lstStyle/>
          <a:p>
            <a:pPr algn="just"/>
            <a:r>
              <a:rPr lang="en-US" sz="3200" dirty="0">
                <a:solidFill>
                  <a:srgbClr val="002060"/>
                </a:solidFill>
                <a:effectLst/>
                <a:latin typeface="Times New Roman" panose="02020603050405020304" pitchFamily="18" charset="0"/>
                <a:ea typeface="Calibri" panose="020F0502020204030204" pitchFamily="34" charset="0"/>
              </a:rPr>
              <a:t>2 </a:t>
            </a:r>
            <a:r>
              <a:rPr lang="en-US" sz="3200" u="sng" dirty="0">
                <a:solidFill>
                  <a:srgbClr val="002060"/>
                </a:solidFill>
                <a:effectLst/>
                <a:latin typeface="Times New Roman" panose="02020603050405020304" pitchFamily="18" charset="0"/>
                <a:ea typeface="Calibri" panose="020F0502020204030204" pitchFamily="34" charset="0"/>
              </a:rPr>
              <a:t>.</a:t>
            </a:r>
            <a:r>
              <a:rPr lang="en-US" sz="3200" u="sng" dirty="0" err="1">
                <a:solidFill>
                  <a:srgbClr val="002060"/>
                </a:solidFill>
                <a:effectLst/>
                <a:latin typeface="Times New Roman" panose="02020603050405020304" pitchFamily="18" charset="0"/>
                <a:ea typeface="Calibri" panose="020F0502020204030204" pitchFamily="34" charset="0"/>
              </a:rPr>
              <a:t>Chăn</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vật</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endParaRPr lang="en-US" sz="3200" dirty="0">
              <a:solidFill>
                <a:srgbClr val="002060"/>
              </a:solidFill>
              <a:effectLst/>
              <a:latin typeface="Times New Roman" panose="02020603050405020304" pitchFamily="18" charset="0"/>
              <a:ea typeface="Calibri" panose="020F0502020204030204" pitchFamily="34" charset="0"/>
            </a:endParaRPr>
          </a:p>
          <a:p>
            <a:pPr algn="just"/>
            <a:r>
              <a:rPr lang="en-US" sz="3200" dirty="0">
                <a:solidFill>
                  <a:srgbClr val="002060"/>
                </a:solidFill>
                <a:effectLst/>
                <a:latin typeface="Times New Roman" panose="02020603050405020304" pitchFamily="18" charset="0"/>
                <a:ea typeface="Calibri" panose="020F0502020204030204" pitchFamily="34" charset="0"/>
              </a:rPr>
              <a:t>2.1 </a:t>
            </a:r>
            <a:r>
              <a:rPr lang="en-US" sz="3200" dirty="0" err="1">
                <a:solidFill>
                  <a:srgbClr val="002060"/>
                </a:solidFill>
                <a:effectLst/>
                <a:latin typeface="Times New Roman" panose="02020603050405020304" pitchFamily="18" charset="0"/>
                <a:ea typeface="Calibri" panose="020F0502020204030204" pitchFamily="34" charset="0"/>
              </a:rPr>
              <a:t>Chăn</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vât</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smtClean="0">
                <a:solidFill>
                  <a:srgbClr val="002060"/>
                </a:solidFill>
                <a:effectLst/>
                <a:latin typeface="Times New Roman" panose="02020603050405020304" pitchFamily="18" charset="0"/>
                <a:ea typeface="Calibri" panose="020F0502020204030204" pitchFamily="34" charset="0"/>
              </a:rPr>
              <a:t>non</a:t>
            </a:r>
            <a:endParaRPr lang="en-US" sz="3200" dirty="0">
              <a:solidFill>
                <a:srgbClr val="002060"/>
              </a:solidFill>
              <a:effectLst/>
              <a:latin typeface="Times New Roman" panose="02020603050405020304" pitchFamily="18" charset="0"/>
              <a:ea typeface="Calibri" panose="020F0502020204030204" pitchFamily="34" charset="0"/>
            </a:endParaRPr>
          </a:p>
        </p:txBody>
      </p:sp>
      <p:sp>
        <p:nvSpPr>
          <p:cNvPr id="6" name="Rectangle 5">
            <a:extLst>
              <a:ext uri="{FF2B5EF4-FFF2-40B4-BE49-F238E27FC236}">
                <a16:creationId xmlns:a16="http://schemas.microsoft.com/office/drawing/2014/main" id="{F66C1AE6-B1A0-4B69-8C93-C66C7394C09F}"/>
              </a:ext>
            </a:extLst>
          </p:cNvPr>
          <p:cNvSpPr/>
          <p:nvPr/>
        </p:nvSpPr>
        <p:spPr>
          <a:xfrm>
            <a:off x="83128" y="110359"/>
            <a:ext cx="12003578"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dirty="0" smtClean="0">
                <a:ln/>
                <a:solidFill>
                  <a:srgbClr val="FF0000"/>
                </a:solidFill>
              </a:rPr>
              <a:t>BÀI 10: KĨ THUẬT </a:t>
            </a:r>
            <a:r>
              <a:rPr lang="en-US" sz="3600" b="1" dirty="0">
                <a:ln/>
                <a:solidFill>
                  <a:srgbClr val="FF0000"/>
                </a:solidFill>
              </a:rPr>
              <a:t>NUÔI </a:t>
            </a:r>
            <a:r>
              <a:rPr lang="en-US" sz="3600" b="1" dirty="0" smtClean="0">
                <a:ln/>
                <a:solidFill>
                  <a:srgbClr val="FF0000"/>
                </a:solidFill>
              </a:rPr>
              <a:t>DƯỠNG VÀ </a:t>
            </a:r>
            <a:r>
              <a:rPr lang="en-US" sz="3600" b="1" dirty="0">
                <a:ln/>
                <a:solidFill>
                  <a:srgbClr val="FF0000"/>
                </a:solidFill>
              </a:rPr>
              <a:t>CHĂM SÓC </a:t>
            </a:r>
            <a:r>
              <a:rPr lang="en-US" sz="3600" b="1" dirty="0" smtClean="0">
                <a:ln/>
                <a:solidFill>
                  <a:srgbClr val="FF0000"/>
                </a:solidFill>
              </a:rPr>
              <a:t>VẬT NUÔI</a:t>
            </a:r>
            <a:endParaRPr lang="en-US" sz="3600" b="1" cap="none" spc="0" dirty="0">
              <a:ln/>
              <a:solidFill>
                <a:srgbClr val="FF0000"/>
              </a:solidFill>
              <a:effectLst/>
            </a:endParaRPr>
          </a:p>
        </p:txBody>
      </p:sp>
      <p:sp>
        <p:nvSpPr>
          <p:cNvPr id="9" name="TextBox 8">
            <a:extLst>
              <a:ext uri="{FF2B5EF4-FFF2-40B4-BE49-F238E27FC236}">
                <a16:creationId xmlns:a16="http://schemas.microsoft.com/office/drawing/2014/main" id="{30F0496C-17B1-42FB-B30D-1948A9D97AE5}"/>
              </a:ext>
            </a:extLst>
          </p:cNvPr>
          <p:cNvSpPr txBox="1"/>
          <p:nvPr/>
        </p:nvSpPr>
        <p:spPr>
          <a:xfrm>
            <a:off x="83128" y="2238235"/>
            <a:ext cx="6681378" cy="584775"/>
          </a:xfrm>
          <a:prstGeom prst="rect">
            <a:avLst/>
          </a:prstGeom>
          <a:noFill/>
        </p:spPr>
        <p:txBody>
          <a:bodyPr wrap="square">
            <a:spAutoFit/>
          </a:bodyPr>
          <a:lstStyle/>
          <a:p>
            <a:pPr algn="just"/>
            <a:r>
              <a:rPr lang="en-US" sz="3200" dirty="0">
                <a:solidFill>
                  <a:srgbClr val="002060"/>
                </a:solidFill>
                <a:effectLst/>
                <a:latin typeface="Times New Roman" panose="02020603050405020304" pitchFamily="18" charset="0"/>
                <a:ea typeface="Calibri" panose="020F0502020204030204" pitchFamily="34" charset="0"/>
              </a:rPr>
              <a:t>2.3 </a:t>
            </a:r>
            <a:r>
              <a:rPr lang="en-US" sz="3200" dirty="0" err="1">
                <a:solidFill>
                  <a:srgbClr val="002060"/>
                </a:solidFill>
                <a:effectLst/>
                <a:latin typeface="Times New Roman" panose="02020603050405020304" pitchFamily="18" charset="0"/>
                <a:ea typeface="Calibri" panose="020F0502020204030204" pitchFamily="34" charset="0"/>
              </a:rPr>
              <a:t>Chăn</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vât</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cái</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sinh</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sản</a:t>
            </a:r>
            <a:endParaRPr lang="en-US" sz="3200" dirty="0">
              <a:solidFill>
                <a:srgbClr val="00206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4424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ơ thể vật nuôi thay đổi như thế nào khi mang thai ( Hình 10.5)?">
            <a:extLst>
              <a:ext uri="{FF2B5EF4-FFF2-40B4-BE49-F238E27FC236}">
                <a16:creationId xmlns:a16="http://schemas.microsoft.com/office/drawing/2014/main" id="{B9D9EAD5-4201-416F-8396-4C0F1953D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24111" cy="2837793"/>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289908C9-409A-4255-83E8-DCBA40D3D8D8}"/>
              </a:ext>
            </a:extLst>
          </p:cNvPr>
          <p:cNvSpPr/>
          <p:nvPr/>
        </p:nvSpPr>
        <p:spPr>
          <a:xfrm>
            <a:off x="7924111" y="268014"/>
            <a:ext cx="3931558" cy="2569779"/>
          </a:xfrm>
          <a:prstGeom prst="cloudCallout">
            <a:avLst>
              <a:gd name="adj1" fmla="val -60933"/>
              <a:gd name="adj2" fmla="val -5283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0000"/>
                </a:solidFill>
                <a:effectLst/>
                <a:latin typeface="Times New Roman" panose="02020603050405020304" pitchFamily="18" charset="0"/>
                <a:ea typeface="Calibri" panose="020F0502020204030204" pitchFamily="34" charset="0"/>
              </a:rPr>
              <a:t>Cơ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nuôi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thay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đổi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như</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thế</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nào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thai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hình</a:t>
            </a:r>
            <a:r>
              <a:rPr lang="en-US" sz="2800" dirty="0">
                <a:solidFill>
                  <a:srgbClr val="000000"/>
                </a:solidFill>
                <a:effectLst/>
                <a:latin typeface="Times New Roman" panose="02020603050405020304" pitchFamily="18" charset="0"/>
                <a:ea typeface="Calibri" panose="020F0502020204030204" pitchFamily="34" charset="0"/>
              </a:rPr>
              <a:t> 10.5)?</a:t>
            </a:r>
            <a:endParaRPr lang="en-US" sz="2800" dirty="0"/>
          </a:p>
        </p:txBody>
      </p:sp>
      <p:sp>
        <p:nvSpPr>
          <p:cNvPr id="7" name="TextBox 6">
            <a:extLst>
              <a:ext uri="{FF2B5EF4-FFF2-40B4-BE49-F238E27FC236}">
                <a16:creationId xmlns:a16="http://schemas.microsoft.com/office/drawing/2014/main" id="{1386A21F-07CF-4774-B02D-812EA10AE38A}"/>
              </a:ext>
            </a:extLst>
          </p:cNvPr>
          <p:cNvSpPr txBox="1"/>
          <p:nvPr/>
        </p:nvSpPr>
        <p:spPr>
          <a:xfrm>
            <a:off x="492671" y="2839007"/>
            <a:ext cx="10984625" cy="3046988"/>
          </a:xfrm>
          <a:prstGeom prst="rect">
            <a:avLst/>
          </a:prstGeom>
          <a:solidFill>
            <a:srgbClr val="00FFFF"/>
          </a:solidFill>
        </p:spPr>
        <p:txBody>
          <a:bodyPr wrap="square">
            <a:spAutoFit/>
          </a:bodyPr>
          <a:lstStyle/>
          <a:p>
            <a:pPr algn="just"/>
            <a:r>
              <a:rPr lang="vi-VN" sz="3200" dirty="0">
                <a:solidFill>
                  <a:srgbClr val="000000"/>
                </a:solidFill>
                <a:effectLst/>
                <a:latin typeface="Times New Roman" panose="02020603050405020304" pitchFamily="18" charset="0"/>
                <a:ea typeface="Calibri" panose="020F0502020204030204" pitchFamily="34" charset="0"/>
              </a:rPr>
              <a:t>Hình 10.5a: Lợn cái mang thai</a:t>
            </a:r>
            <a:endParaRPr lang="en-US" sz="3200" dirty="0">
              <a:solidFill>
                <a:srgbClr val="000000"/>
              </a:solidFill>
              <a:effectLst/>
              <a:latin typeface="Times New Roman" panose="02020603050405020304" pitchFamily="18" charset="0"/>
              <a:ea typeface="Calibri" panose="020F0502020204030204" pitchFamily="34" charset="0"/>
            </a:endParaRPr>
          </a:p>
          <a:p>
            <a:pPr algn="just"/>
            <a:r>
              <a:rPr lang="vi-VN" sz="3200" dirty="0">
                <a:solidFill>
                  <a:srgbClr val="000000"/>
                </a:solidFill>
                <a:effectLst/>
                <a:latin typeface="Times New Roman" panose="02020603050405020304" pitchFamily="18" charset="0"/>
                <a:ea typeface="Calibri" panose="020F0502020204030204" pitchFamily="34" charset="0"/>
              </a:rPr>
              <a:t>Thường xuất hiện trạng thái phù thũng ở tứ chi, thành bụng.</a:t>
            </a:r>
            <a:endParaRPr lang="en-US" sz="3200" dirty="0">
              <a:solidFill>
                <a:srgbClr val="000000"/>
              </a:solidFill>
              <a:effectLst/>
              <a:latin typeface="Times New Roman" panose="02020603050405020304" pitchFamily="18" charset="0"/>
              <a:ea typeface="Calibri" panose="020F0502020204030204" pitchFamily="34" charset="0"/>
            </a:endParaRPr>
          </a:p>
          <a:p>
            <a:pPr algn="just"/>
            <a:r>
              <a:rPr lang="vi-VN" sz="3200" dirty="0">
                <a:solidFill>
                  <a:srgbClr val="000000"/>
                </a:solidFill>
                <a:effectLst/>
                <a:latin typeface="Times New Roman" panose="02020603050405020304" pitchFamily="18" charset="0"/>
                <a:ea typeface="Calibri" panose="020F0502020204030204" pitchFamily="34" charset="0"/>
              </a:rPr>
              <a:t>Tuyến vú phát triển to lên, bè ra.</a:t>
            </a:r>
            <a:endParaRPr lang="en-US" sz="3200" dirty="0">
              <a:solidFill>
                <a:srgbClr val="000000"/>
              </a:solidFill>
              <a:effectLst/>
              <a:latin typeface="Times New Roman" panose="02020603050405020304" pitchFamily="18" charset="0"/>
              <a:ea typeface="Calibri" panose="020F0502020204030204" pitchFamily="34" charset="0"/>
            </a:endParaRPr>
          </a:p>
          <a:p>
            <a:pPr algn="just"/>
            <a:r>
              <a:rPr lang="vi-VN" sz="3200" dirty="0">
                <a:solidFill>
                  <a:srgbClr val="000000"/>
                </a:solidFill>
                <a:effectLst/>
                <a:latin typeface="Times New Roman" panose="02020603050405020304" pitchFamily="18" charset="0"/>
                <a:ea typeface="Calibri" panose="020F0502020204030204" pitchFamily="34" charset="0"/>
              </a:rPr>
              <a:t>Lợn yên tĩnh ăn uống tốt và ngủ ngon, bụng phát triển to lên.</a:t>
            </a:r>
            <a:endParaRPr lang="en-US" sz="3200" dirty="0">
              <a:solidFill>
                <a:srgbClr val="000000"/>
              </a:solidFill>
              <a:effectLst/>
              <a:latin typeface="Times New Roman" panose="02020603050405020304" pitchFamily="18" charset="0"/>
              <a:ea typeface="Calibri" panose="020F0502020204030204" pitchFamily="34" charset="0"/>
            </a:endParaRPr>
          </a:p>
          <a:p>
            <a:pPr algn="just"/>
            <a:r>
              <a:rPr lang="vi-VN" sz="3200" dirty="0">
                <a:solidFill>
                  <a:srgbClr val="000000"/>
                </a:solidFill>
                <a:effectLst/>
                <a:latin typeface="Times New Roman" panose="02020603050405020304" pitchFamily="18" charset="0"/>
                <a:ea typeface="Calibri" panose="020F0502020204030204" pitchFamily="34" charset="0"/>
              </a:rPr>
              <a:t>Tình trạng lợn không có biểu hiện động dục lại sau 21 ngày kể từ lúc phối.</a:t>
            </a:r>
            <a:endParaRPr lang="en-US" sz="3200" dirty="0">
              <a:solidFill>
                <a:srgbClr val="000000"/>
              </a:solidFill>
              <a:effectLst/>
              <a:latin typeface="Times New Roman" panose="02020603050405020304" pitchFamily="18" charset="0"/>
              <a:ea typeface="Calibri" panose="020F0502020204030204" pitchFamily="34" charset="0"/>
            </a:endParaRPr>
          </a:p>
        </p:txBody>
      </p:sp>
      <p:sp>
        <p:nvSpPr>
          <p:cNvPr id="9" name="TextBox 8">
            <a:extLst>
              <a:ext uri="{FF2B5EF4-FFF2-40B4-BE49-F238E27FC236}">
                <a16:creationId xmlns:a16="http://schemas.microsoft.com/office/drawing/2014/main" id="{19610BA1-DD12-47EB-944E-348026944092}"/>
              </a:ext>
            </a:extLst>
          </p:cNvPr>
          <p:cNvSpPr txBox="1"/>
          <p:nvPr/>
        </p:nvSpPr>
        <p:spPr>
          <a:xfrm>
            <a:off x="492670" y="2837793"/>
            <a:ext cx="10984625" cy="3108543"/>
          </a:xfrm>
          <a:prstGeom prst="rect">
            <a:avLst/>
          </a:prstGeom>
          <a:solidFill>
            <a:srgbClr val="00FF00"/>
          </a:solidFill>
        </p:spPr>
        <p:txBody>
          <a:bodyPr wrap="square">
            <a:spAutoFit/>
          </a:bodyPr>
          <a:lstStyle/>
          <a:p>
            <a:pPr algn="just"/>
            <a:r>
              <a:rPr lang="vi-VN" sz="2800" dirty="0">
                <a:solidFill>
                  <a:srgbClr val="000000"/>
                </a:solidFill>
                <a:effectLst/>
                <a:latin typeface="Times New Roman" panose="02020603050405020304" pitchFamily="18" charset="0"/>
                <a:ea typeface="Calibri" panose="020F0502020204030204" pitchFamily="34" charset="0"/>
              </a:rPr>
              <a:t>Hình 10.5b: Bò cái mang thai</a:t>
            </a:r>
            <a:endParaRPr lang="en-US" sz="2800" dirty="0">
              <a:solidFill>
                <a:srgbClr val="000000"/>
              </a:solidFill>
              <a:effectLst/>
              <a:latin typeface="Times New Roman" panose="02020603050405020304" pitchFamily="18" charset="0"/>
              <a:ea typeface="Calibri" panose="020F0502020204030204" pitchFamily="34" charset="0"/>
            </a:endParaRPr>
          </a:p>
          <a:p>
            <a:pPr algn="just"/>
            <a:r>
              <a:rPr lang="vi-VN" sz="2800" dirty="0">
                <a:solidFill>
                  <a:srgbClr val="000000"/>
                </a:solidFill>
                <a:effectLst/>
                <a:latin typeface="Times New Roman" panose="02020603050405020304" pitchFamily="18" charset="0"/>
                <a:ea typeface="Calibri" panose="020F0502020204030204" pitchFamily="34" charset="0"/>
              </a:rPr>
              <a:t>Bầu vú có sự thay đổi như bầu vú căng, phát triển lớn khi bò có chửa, càng gần đẻ càng lớn.</a:t>
            </a:r>
            <a:endParaRPr lang="en-US" sz="2800" dirty="0">
              <a:solidFill>
                <a:srgbClr val="000000"/>
              </a:solidFill>
              <a:effectLst/>
              <a:latin typeface="Times New Roman" panose="02020603050405020304" pitchFamily="18" charset="0"/>
              <a:ea typeface="Calibri" panose="020F0502020204030204" pitchFamily="34" charset="0"/>
            </a:endParaRPr>
          </a:p>
          <a:p>
            <a:pPr algn="just"/>
            <a:r>
              <a:rPr lang="vi-VN" sz="2800" dirty="0">
                <a:solidFill>
                  <a:srgbClr val="000000"/>
                </a:solidFill>
                <a:effectLst/>
                <a:latin typeface="Times New Roman" panose="02020603050405020304" pitchFamily="18" charset="0"/>
                <a:ea typeface="Calibri" panose="020F0502020204030204" pitchFamily="34" charset="0"/>
              </a:rPr>
              <a:t>Bầu vú ôm gọn, sờ vào thì săn chắc, các núm vú se nhỏ gọn gàng và không có nếp nhăn. </a:t>
            </a:r>
            <a:endParaRPr lang="en-US" sz="2800" dirty="0">
              <a:solidFill>
                <a:srgbClr val="000000"/>
              </a:solidFill>
              <a:effectLst/>
              <a:latin typeface="Times New Roman" panose="02020603050405020304" pitchFamily="18" charset="0"/>
              <a:ea typeface="Calibri" panose="020F0502020204030204" pitchFamily="34" charset="0"/>
            </a:endParaRPr>
          </a:p>
          <a:p>
            <a:pPr algn="just"/>
            <a:r>
              <a:rPr lang="vi-VN" sz="2800" dirty="0">
                <a:solidFill>
                  <a:srgbClr val="000000"/>
                </a:solidFill>
                <a:effectLst/>
                <a:latin typeface="Times New Roman" panose="02020603050405020304" pitchFamily="18" charset="0"/>
                <a:ea typeface="Calibri" panose="020F0502020204030204" pitchFamily="34" charset="0"/>
              </a:rPr>
              <a:t>Khi nặn thử có tia sữa non bắn ra. Nếu bò vừa mới mang thai thì sữa non đục trắng, bắn ra thành tia.</a:t>
            </a: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11" name="TextBox 10">
            <a:extLst>
              <a:ext uri="{FF2B5EF4-FFF2-40B4-BE49-F238E27FC236}">
                <a16:creationId xmlns:a16="http://schemas.microsoft.com/office/drawing/2014/main" id="{53D82C72-CC94-44F6-A370-31C5CBAA8601}"/>
              </a:ext>
            </a:extLst>
          </p:cNvPr>
          <p:cNvSpPr txBox="1"/>
          <p:nvPr/>
        </p:nvSpPr>
        <p:spPr>
          <a:xfrm>
            <a:off x="492669" y="2837646"/>
            <a:ext cx="10984624" cy="3539430"/>
          </a:xfrm>
          <a:prstGeom prst="rect">
            <a:avLst/>
          </a:prstGeom>
          <a:solidFill>
            <a:srgbClr val="FFC000"/>
          </a:solidFill>
        </p:spPr>
        <p:txBody>
          <a:bodyPr wrap="square">
            <a:spAutoFit/>
          </a:bodyPr>
          <a:lstStyle/>
          <a:p>
            <a:pPr algn="just"/>
            <a:r>
              <a:rPr lang="vi-VN" sz="3200" dirty="0">
                <a:solidFill>
                  <a:srgbClr val="000000"/>
                </a:solidFill>
                <a:effectLst/>
                <a:latin typeface="Times New Roman" panose="02020603050405020304" pitchFamily="18" charset="0"/>
                <a:ea typeface="Calibri" panose="020F0502020204030204" pitchFamily="34" charset="0"/>
              </a:rPr>
              <a:t>Hình 10.5c: Dê cái mang thai</a:t>
            </a:r>
            <a:endParaRPr lang="en-US" sz="3200" dirty="0">
              <a:solidFill>
                <a:srgbClr val="000000"/>
              </a:solidFill>
              <a:effectLst/>
              <a:latin typeface="Times New Roman" panose="02020603050405020304" pitchFamily="18" charset="0"/>
              <a:ea typeface="Calibri" panose="020F0502020204030204" pitchFamily="34" charset="0"/>
            </a:endParaRPr>
          </a:p>
          <a:p>
            <a:pPr algn="just"/>
            <a:r>
              <a:rPr lang="vi-VN" sz="3200" dirty="0">
                <a:solidFill>
                  <a:srgbClr val="000000"/>
                </a:solidFill>
                <a:effectLst/>
                <a:latin typeface="Times New Roman" panose="02020603050405020304" pitchFamily="18" charset="0"/>
                <a:ea typeface="Calibri" panose="020F0502020204030204" pitchFamily="34" charset="0"/>
              </a:rPr>
              <a:t>Sau khi lên giống theo dõi đến chu kỳ động dục tiếp theo (21 ngày) nếu không thấy dê cái có biểu hiện động dục thì có thể chúng đã mang thai.</a:t>
            </a:r>
            <a:endParaRPr lang="en-US" sz="3200" dirty="0">
              <a:solidFill>
                <a:srgbClr val="000000"/>
              </a:solidFill>
              <a:effectLst/>
              <a:latin typeface="Times New Roman" panose="02020603050405020304" pitchFamily="18" charset="0"/>
              <a:ea typeface="Calibri" panose="020F0502020204030204" pitchFamily="34" charset="0"/>
            </a:endParaRPr>
          </a:p>
          <a:p>
            <a:pPr algn="just"/>
            <a:r>
              <a:rPr lang="vi-VN" sz="3200" dirty="0">
                <a:solidFill>
                  <a:srgbClr val="000000"/>
                </a:solidFill>
                <a:effectLst/>
                <a:latin typeface="Times New Roman" panose="02020603050405020304" pitchFamily="18" charset="0"/>
                <a:ea typeface="Calibri" panose="020F0502020204030204" pitchFamily="34" charset="0"/>
              </a:rPr>
              <a:t>Sau một thời gian, chúng sẽ tăng cân, lông mềm mượt hơn. </a:t>
            </a:r>
            <a:endParaRPr lang="en-US" sz="3200" dirty="0">
              <a:solidFill>
                <a:srgbClr val="000000"/>
              </a:solidFill>
              <a:effectLst/>
              <a:latin typeface="Times New Roman" panose="02020603050405020304" pitchFamily="18" charset="0"/>
              <a:ea typeface="Calibri" panose="020F0502020204030204" pitchFamily="34" charset="0"/>
            </a:endParaRPr>
          </a:p>
          <a:p>
            <a:pPr algn="just"/>
            <a:r>
              <a:rPr lang="vi-VN" sz="3200" dirty="0">
                <a:solidFill>
                  <a:srgbClr val="000000"/>
                </a:solidFill>
                <a:effectLst/>
                <a:latin typeface="Times New Roman" panose="02020603050405020304" pitchFamily="18" charset="0"/>
                <a:ea typeface="Calibri" panose="020F0502020204030204" pitchFamily="34" charset="0"/>
              </a:rPr>
              <a:t>Dê cái có thể tăng khoảng 5kg trong suốt giai đoạn chửa, không để dê quá béo.</a:t>
            </a:r>
            <a:endParaRPr lang="en-US" sz="32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0173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ãy nêu nhiệm vụ của các vật nuôi cái sinh sản ở giai đoạn nuôi con ( Hình  10.6)">
            <a:extLst>
              <a:ext uri="{FF2B5EF4-FFF2-40B4-BE49-F238E27FC236}">
                <a16:creationId xmlns:a16="http://schemas.microsoft.com/office/drawing/2014/main" id="{22B0330F-E911-406C-91A0-85562E068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59" y="-1"/>
            <a:ext cx="8397288" cy="2822673"/>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74CBC898-626E-47A0-811A-4E109307C7BF}"/>
              </a:ext>
            </a:extLst>
          </p:cNvPr>
          <p:cNvSpPr/>
          <p:nvPr/>
        </p:nvSpPr>
        <p:spPr>
          <a:xfrm>
            <a:off x="8583847" y="121324"/>
            <a:ext cx="3488883" cy="2091789"/>
          </a:xfrm>
          <a:prstGeom prst="wedgeEllipseCallout">
            <a:avLst>
              <a:gd name="adj1" fmla="val -62530"/>
              <a:gd name="adj2" fmla="val 2601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solidFill>
                  <a:srgbClr val="FF0000"/>
                </a:solidFill>
                <a:effectLst/>
                <a:latin typeface="Times New Roman" panose="02020603050405020304" pitchFamily="18" charset="0"/>
                <a:ea typeface="Calibri" panose="020F0502020204030204" pitchFamily="34" charset="0"/>
              </a:rPr>
              <a:t>Hãy nêu nhiệm vụ của các vật nuôi cái sinh sản ở giai đoạn nuôi con (hình 10.6)?</a:t>
            </a:r>
            <a:endParaRPr lang="en-US" sz="2400" b="1">
              <a:solidFill>
                <a:srgbClr val="FF0000"/>
              </a:solidFill>
            </a:endParaRPr>
          </a:p>
        </p:txBody>
      </p:sp>
      <p:sp>
        <p:nvSpPr>
          <p:cNvPr id="7" name="TextBox 6">
            <a:extLst>
              <a:ext uri="{FF2B5EF4-FFF2-40B4-BE49-F238E27FC236}">
                <a16:creationId xmlns:a16="http://schemas.microsoft.com/office/drawing/2014/main" id="{2D2C13A9-B466-4398-A1C2-9BEC9D6BF21F}"/>
              </a:ext>
            </a:extLst>
          </p:cNvPr>
          <p:cNvSpPr txBox="1"/>
          <p:nvPr/>
        </p:nvSpPr>
        <p:spPr>
          <a:xfrm>
            <a:off x="186549" y="2213113"/>
            <a:ext cx="11886171" cy="830997"/>
          </a:xfrm>
          <a:prstGeom prst="rect">
            <a:avLst/>
          </a:prstGeom>
          <a:solidFill>
            <a:schemeClr val="bg1"/>
          </a:solidFill>
        </p:spPr>
        <p:txBody>
          <a:bodyPr wrap="square">
            <a:spAutoFit/>
          </a:bodyPr>
          <a:lstStyle/>
          <a:p>
            <a:pPr algn="just"/>
            <a:r>
              <a:rPr lang="en-US" sz="2400" b="1" smtClean="0">
                <a:solidFill>
                  <a:schemeClr val="accent1">
                    <a:lumMod val="50000"/>
                  </a:schemeClr>
                </a:solidFill>
                <a:latin typeface="Times New Roman" panose="02020603050405020304" pitchFamily="18" charset="0"/>
                <a:ea typeface="Calibri" panose="020F0502020204030204" pitchFamily="34" charset="0"/>
              </a:rPr>
              <a:t>=&gt;</a:t>
            </a:r>
            <a:r>
              <a:rPr lang="vi-VN" sz="2400" b="1" smtClean="0">
                <a:solidFill>
                  <a:schemeClr val="accent1">
                    <a:lumMod val="50000"/>
                  </a:schemeClr>
                </a:solidFill>
                <a:effectLst/>
                <a:latin typeface="Times New Roman" panose="02020603050405020304" pitchFamily="18" charset="0"/>
                <a:ea typeface="Calibri" panose="020F0502020204030204" pitchFamily="34" charset="0"/>
              </a:rPr>
              <a:t>Cho con </a:t>
            </a:r>
            <a:r>
              <a:rPr lang="vi-VN" sz="2400" b="1" dirty="0">
                <a:solidFill>
                  <a:schemeClr val="accent1">
                    <a:lumMod val="50000"/>
                  </a:schemeClr>
                </a:solidFill>
                <a:effectLst/>
                <a:latin typeface="Times New Roman" panose="02020603050405020304" pitchFamily="18" charset="0"/>
                <a:ea typeface="Calibri" panose="020F0502020204030204" pitchFamily="34" charset="0"/>
              </a:rPr>
              <a:t>bú sữa đầu, hướng dẫn con một số kỹ năng sống, </a:t>
            </a:r>
            <a:r>
              <a:rPr lang="vi-VN" sz="2400" b="1">
                <a:solidFill>
                  <a:schemeClr val="accent1">
                    <a:lumMod val="50000"/>
                  </a:schemeClr>
                </a:solidFill>
                <a:effectLst/>
                <a:latin typeface="Times New Roman" panose="02020603050405020304" pitchFamily="18" charset="0"/>
                <a:ea typeface="Calibri" panose="020F0502020204030204" pitchFamily="34" charset="0"/>
              </a:rPr>
              <a:t>tách </a:t>
            </a:r>
            <a:r>
              <a:rPr lang="vi-VN" sz="2400" b="1" smtClean="0">
                <a:solidFill>
                  <a:schemeClr val="accent1">
                    <a:lumMod val="50000"/>
                  </a:schemeClr>
                </a:solidFill>
                <a:effectLst/>
                <a:latin typeface="Times New Roman" panose="02020603050405020304" pitchFamily="18" charset="0"/>
                <a:ea typeface="Calibri" panose="020F0502020204030204" pitchFamily="34" charset="0"/>
              </a:rPr>
              <a:t>con </a:t>
            </a:r>
            <a:r>
              <a:rPr lang="vi-VN" sz="2400" b="1" dirty="0">
                <a:solidFill>
                  <a:schemeClr val="accent1">
                    <a:lumMod val="50000"/>
                  </a:schemeClr>
                </a:solidFill>
                <a:effectLst/>
                <a:latin typeface="Times New Roman" panose="02020603050405020304" pitchFamily="18" charset="0"/>
                <a:ea typeface="Calibri" panose="020F0502020204030204" pitchFamily="34" charset="0"/>
              </a:rPr>
              <a:t>khỏi mẹ để rèn luyện khả năng tự </a:t>
            </a:r>
            <a:r>
              <a:rPr lang="vi-VN" sz="2400" b="1">
                <a:solidFill>
                  <a:schemeClr val="accent1">
                    <a:lumMod val="50000"/>
                  </a:schemeClr>
                </a:solidFill>
                <a:effectLst/>
                <a:latin typeface="Times New Roman" panose="02020603050405020304" pitchFamily="18" charset="0"/>
                <a:ea typeface="Calibri" panose="020F0502020204030204" pitchFamily="34" charset="0"/>
              </a:rPr>
              <a:t>lập</a:t>
            </a:r>
            <a:r>
              <a:rPr lang="vi-VN" sz="2400" b="1" smtClean="0">
                <a:solidFill>
                  <a:schemeClr val="accent1">
                    <a:lumMod val="50000"/>
                  </a:schemeClr>
                </a:solidFill>
                <a:effectLst/>
                <a:latin typeface="Times New Roman" panose="02020603050405020304" pitchFamily="18" charset="0"/>
                <a:ea typeface="Calibri" panose="020F0502020204030204" pitchFamily="34" charset="0"/>
              </a:rPr>
              <a:t>.</a:t>
            </a:r>
            <a:endParaRPr lang="en-US" sz="2400" b="1" dirty="0">
              <a:solidFill>
                <a:schemeClr val="accent1">
                  <a:lumMod val="50000"/>
                </a:schemeClr>
              </a:solidFill>
              <a:effectLst/>
              <a:latin typeface="Times New Roman" panose="02020603050405020304" pitchFamily="18" charset="0"/>
              <a:ea typeface="Calibri" panose="020F0502020204030204" pitchFamily="34" charset="0"/>
            </a:endParaRPr>
          </a:p>
        </p:txBody>
      </p:sp>
      <p:sp>
        <p:nvSpPr>
          <p:cNvPr id="2" name="Rectangle 1"/>
          <p:cNvSpPr/>
          <p:nvPr/>
        </p:nvSpPr>
        <p:spPr>
          <a:xfrm>
            <a:off x="186539" y="2938276"/>
            <a:ext cx="11886171" cy="461665"/>
          </a:xfrm>
          <a:prstGeom prst="rect">
            <a:avLst/>
          </a:prstGeom>
        </p:spPr>
        <p:txBody>
          <a:bodyPr wrap="square">
            <a:spAutoFit/>
          </a:bodyPr>
          <a:lstStyle/>
          <a:p>
            <a:r>
              <a:rPr lang="en-US" sz="2400" b="1">
                <a:solidFill>
                  <a:srgbClr val="FF0000"/>
                </a:solidFill>
                <a:latin typeface="Times New Roman" panose="02020603050405020304" pitchFamily="18" charset="0"/>
                <a:ea typeface="Calibri" panose="020F0502020204030204" pitchFamily="34" charset="0"/>
              </a:rPr>
              <a:t>Chăm sóc vật nuôi cái sinh sản có tác động thế nào đến đàn vật nuôi con?</a:t>
            </a:r>
            <a:endParaRPr lang="en-US" sz="2400" b="1" dirty="0">
              <a:solidFill>
                <a:srgbClr val="FF0000"/>
              </a:solidFill>
            </a:endParaRPr>
          </a:p>
        </p:txBody>
      </p:sp>
      <p:sp>
        <p:nvSpPr>
          <p:cNvPr id="3" name="Rectangle 2"/>
          <p:cNvSpPr/>
          <p:nvPr/>
        </p:nvSpPr>
        <p:spPr>
          <a:xfrm>
            <a:off x="186529" y="3286729"/>
            <a:ext cx="11886171" cy="830997"/>
          </a:xfrm>
          <a:prstGeom prst="rect">
            <a:avLst/>
          </a:prstGeom>
        </p:spPr>
        <p:txBody>
          <a:bodyPr wrap="square">
            <a:spAutoFit/>
          </a:bodyPr>
          <a:lstStyle/>
          <a:p>
            <a:r>
              <a:rPr lang="en-US" sz="2400" b="1" smtClean="0">
                <a:solidFill>
                  <a:schemeClr val="accent1">
                    <a:lumMod val="50000"/>
                  </a:schemeClr>
                </a:solidFill>
                <a:latin typeface="Times New Roman" panose="02020603050405020304" pitchFamily="18" charset="0"/>
                <a:ea typeface="Calibri" panose="020F0502020204030204" pitchFamily="34" charset="0"/>
              </a:rPr>
              <a:t>=&gt;</a:t>
            </a:r>
            <a:r>
              <a:rPr lang="vi-VN" sz="2400" b="1" smtClean="0">
                <a:solidFill>
                  <a:schemeClr val="accent1">
                    <a:lumMod val="50000"/>
                  </a:schemeClr>
                </a:solidFill>
                <a:latin typeface="Times New Roman" panose="02020603050405020304" pitchFamily="18" charset="0"/>
                <a:ea typeface="Calibri" panose="020F0502020204030204" pitchFamily="34" charset="0"/>
              </a:rPr>
              <a:t>Chăm </a:t>
            </a:r>
            <a:r>
              <a:rPr lang="vi-VN" sz="2400" b="1">
                <a:solidFill>
                  <a:schemeClr val="accent1">
                    <a:lumMod val="50000"/>
                  </a:schemeClr>
                </a:solidFill>
                <a:latin typeface="Times New Roman" panose="02020603050405020304" pitchFamily="18" charset="0"/>
                <a:ea typeface="Calibri" panose="020F0502020204030204" pitchFamily="34" charset="0"/>
              </a:rPr>
              <a:t>sóc vật nuôi cái sinh sản ở giai đoạn mang thai và giai đoạn nuôi con ảnh hưởng đến sức khỏe c</a:t>
            </a:r>
            <a:r>
              <a:rPr lang="en-US" sz="2400" b="1">
                <a:solidFill>
                  <a:schemeClr val="accent1">
                    <a:lumMod val="50000"/>
                  </a:schemeClr>
                </a:solidFill>
                <a:latin typeface="Times New Roman" panose="02020603050405020304" pitchFamily="18" charset="0"/>
                <a:ea typeface="Calibri" panose="020F0502020204030204" pitchFamily="34" charset="0"/>
              </a:rPr>
              <a:t>ủa</a:t>
            </a:r>
            <a:r>
              <a:rPr lang="vi-VN" sz="2400" b="1">
                <a:solidFill>
                  <a:schemeClr val="accent1">
                    <a:lumMod val="50000"/>
                  </a:schemeClr>
                </a:solidFill>
                <a:latin typeface="Times New Roman" panose="02020603050405020304" pitchFamily="18" charset="0"/>
                <a:ea typeface="Calibri" panose="020F0502020204030204" pitchFamily="34" charset="0"/>
              </a:rPr>
              <a:t> mẹ và con non trong bụng và chất lượng của đàn vật nuôi con.</a:t>
            </a:r>
            <a:endParaRPr lang="en-US" sz="2400" b="1" dirty="0">
              <a:solidFill>
                <a:schemeClr val="accent1">
                  <a:lumMod val="50000"/>
                </a:schemeClr>
              </a:solidFill>
            </a:endParaRPr>
          </a:p>
        </p:txBody>
      </p:sp>
      <p:sp>
        <p:nvSpPr>
          <p:cNvPr id="6" name="Rectangle 5"/>
          <p:cNvSpPr/>
          <p:nvPr/>
        </p:nvSpPr>
        <p:spPr>
          <a:xfrm>
            <a:off x="186519" y="4010728"/>
            <a:ext cx="11886172" cy="830997"/>
          </a:xfrm>
          <a:prstGeom prst="rect">
            <a:avLst/>
          </a:prstGeom>
        </p:spPr>
        <p:txBody>
          <a:bodyPr wrap="square">
            <a:spAutoFit/>
          </a:bodyPr>
          <a:lstStyle/>
          <a:p>
            <a:r>
              <a:rPr lang="en-US" sz="2400" b="1">
                <a:solidFill>
                  <a:srgbClr val="FF0000"/>
                </a:solidFill>
                <a:latin typeface="Times New Roman" panose="02020603050405020304" pitchFamily="18" charset="0"/>
                <a:ea typeface="Calibri" panose="020F0502020204030204" pitchFamily="34" charset="0"/>
              </a:rPr>
              <a:t>Theo em, cần làm gì để phòng và điều trị bệnh thông thường do ký sinh trùng như giun, sán, ve …gây ra cho vật nuôi?</a:t>
            </a:r>
            <a:endParaRPr lang="en-US" sz="2400" b="1" dirty="0">
              <a:solidFill>
                <a:srgbClr val="FF0000"/>
              </a:solidFill>
            </a:endParaRPr>
          </a:p>
        </p:txBody>
      </p:sp>
      <p:sp>
        <p:nvSpPr>
          <p:cNvPr id="8" name="Rectangle 7"/>
          <p:cNvSpPr/>
          <p:nvPr/>
        </p:nvSpPr>
        <p:spPr>
          <a:xfrm>
            <a:off x="186510" y="4838847"/>
            <a:ext cx="11886171" cy="1938992"/>
          </a:xfrm>
          <a:prstGeom prst="rect">
            <a:avLst/>
          </a:prstGeom>
        </p:spPr>
        <p:txBody>
          <a:bodyPr wrap="square">
            <a:spAutoFit/>
          </a:bodyPr>
          <a:lstStyle/>
          <a:p>
            <a:pPr algn="just"/>
            <a:r>
              <a:rPr lang="en-US" sz="2400" b="1" smtClean="0">
                <a:solidFill>
                  <a:schemeClr val="accent1">
                    <a:lumMod val="50000"/>
                  </a:schemeClr>
                </a:solidFill>
                <a:latin typeface="Times New Roman" panose="02020603050405020304" pitchFamily="18" charset="0"/>
                <a:ea typeface="Times New Roman" panose="02020603050405020304" pitchFamily="18" charset="0"/>
              </a:rPr>
              <a:t>=&gt;</a:t>
            </a:r>
            <a:r>
              <a:rPr lang="vi-VN" sz="2400" b="1" smtClean="0">
                <a:solidFill>
                  <a:schemeClr val="accent1">
                    <a:lumMod val="50000"/>
                  </a:schemeClr>
                </a:solidFill>
                <a:latin typeface="Times New Roman" panose="02020603050405020304" pitchFamily="18" charset="0"/>
                <a:ea typeface="Times New Roman" panose="02020603050405020304" pitchFamily="18" charset="0"/>
              </a:rPr>
              <a:t>Vệ </a:t>
            </a:r>
            <a:r>
              <a:rPr lang="vi-VN" sz="2400" b="1">
                <a:solidFill>
                  <a:schemeClr val="accent1">
                    <a:lumMod val="50000"/>
                  </a:schemeClr>
                </a:solidFill>
                <a:latin typeface="Times New Roman" panose="02020603050405020304" pitchFamily="18" charset="0"/>
                <a:ea typeface="Times New Roman" panose="02020603050405020304" pitchFamily="18" charset="0"/>
              </a:rPr>
              <a:t>sinh nơi ở, chuồng trại vật nuôi sạch sẽ. Đảm bảo nơi ở khô ráo, thoáng mát</a:t>
            </a:r>
            <a:endParaRPr lang="en-US" sz="2400" b="1">
              <a:solidFill>
                <a:schemeClr val="accent1">
                  <a:lumMod val="50000"/>
                </a:schemeClr>
              </a:solidFill>
              <a:latin typeface="Times New Roman" panose="02020603050405020304" pitchFamily="18" charset="0"/>
              <a:ea typeface="Calibri" panose="020F0502020204030204" pitchFamily="34" charset="0"/>
            </a:endParaRPr>
          </a:p>
          <a:p>
            <a:pPr algn="just"/>
            <a:r>
              <a:rPr lang="vi-VN" sz="2400" b="1">
                <a:solidFill>
                  <a:schemeClr val="accent1">
                    <a:lumMod val="50000"/>
                  </a:schemeClr>
                </a:solidFill>
                <a:latin typeface="Times New Roman" panose="02020603050405020304" pitchFamily="18" charset="0"/>
                <a:ea typeface="Times New Roman" panose="02020603050405020304" pitchFamily="18" charset="0"/>
              </a:rPr>
              <a:t>Tiêm vaccine định kì cho vật nuôi</a:t>
            </a:r>
            <a:endParaRPr lang="en-US" sz="2400" b="1">
              <a:solidFill>
                <a:schemeClr val="accent1">
                  <a:lumMod val="50000"/>
                </a:schemeClr>
              </a:solidFill>
              <a:latin typeface="Times New Roman" panose="02020603050405020304" pitchFamily="18" charset="0"/>
              <a:ea typeface="Calibri" panose="020F0502020204030204" pitchFamily="34" charset="0"/>
            </a:endParaRPr>
          </a:p>
          <a:p>
            <a:pPr algn="just"/>
            <a:r>
              <a:rPr lang="vi-VN" sz="2400" b="1">
                <a:solidFill>
                  <a:schemeClr val="accent1">
                    <a:lumMod val="50000"/>
                  </a:schemeClr>
                </a:solidFill>
                <a:latin typeface="Times New Roman" panose="02020603050405020304" pitchFamily="18" charset="0"/>
                <a:ea typeface="Times New Roman" panose="02020603050405020304" pitchFamily="18" charset="0"/>
              </a:rPr>
              <a:t>Theo dõi và chăm sóc thường xuyên cho vật nuôi nhằm phát hiện và điều trị bệnh kịp thời.</a:t>
            </a:r>
            <a:endParaRPr lang="en-US" sz="2400" b="1">
              <a:solidFill>
                <a:schemeClr val="accent1">
                  <a:lumMod val="50000"/>
                </a:schemeClr>
              </a:solidFill>
              <a:latin typeface="Times New Roman" panose="02020603050405020304" pitchFamily="18" charset="0"/>
              <a:ea typeface="Calibri" panose="020F0502020204030204" pitchFamily="34" charset="0"/>
            </a:endParaRPr>
          </a:p>
          <a:p>
            <a:pPr algn="just"/>
            <a:r>
              <a:rPr lang="vi-VN" sz="2400" b="1">
                <a:solidFill>
                  <a:schemeClr val="accent1">
                    <a:lumMod val="50000"/>
                  </a:schemeClr>
                </a:solidFill>
                <a:latin typeface="Times New Roman" panose="02020603050405020304" pitchFamily="18" charset="0"/>
                <a:ea typeface="Times New Roman" panose="02020603050405020304" pitchFamily="18" charset="0"/>
              </a:rPr>
              <a:t>Cách li vật nuôi nhiễm bệnh để tránh lây lan cho những vật nuôi khác.</a:t>
            </a:r>
            <a:endParaRPr lang="en-US" sz="2400" b="1" dirty="0">
              <a:solidFill>
                <a:schemeClr val="accent1">
                  <a:lumMod val="50000"/>
                </a:schemeClr>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1511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0F0496C-17B1-42FB-B30D-1948A9D97AE5}"/>
              </a:ext>
            </a:extLst>
          </p:cNvPr>
          <p:cNvSpPr txBox="1"/>
          <p:nvPr/>
        </p:nvSpPr>
        <p:spPr>
          <a:xfrm>
            <a:off x="240652" y="756690"/>
            <a:ext cx="7498618" cy="523220"/>
          </a:xfrm>
          <a:prstGeom prst="rect">
            <a:avLst/>
          </a:prstGeom>
          <a:noFill/>
        </p:spPr>
        <p:txBody>
          <a:bodyPr wrap="square">
            <a:spAutoFit/>
          </a:bodyPr>
          <a:lstStyle/>
          <a:p>
            <a:pPr algn="just"/>
            <a:r>
              <a:rPr lang="en-US" sz="2800" b="1" dirty="0">
                <a:solidFill>
                  <a:srgbClr val="FF0000"/>
                </a:solidFill>
                <a:effectLst/>
                <a:latin typeface="Times New Roman" panose="02020603050405020304" pitchFamily="18" charset="0"/>
                <a:ea typeface="Calibri" panose="020F0502020204030204" pitchFamily="34" charset="0"/>
              </a:rPr>
              <a:t>2.3 </a:t>
            </a:r>
            <a:r>
              <a:rPr lang="en-US" sz="2800" b="1" dirty="0" err="1">
                <a:solidFill>
                  <a:srgbClr val="FF0000"/>
                </a:solidFill>
                <a:effectLst/>
                <a:latin typeface="Times New Roman" panose="02020603050405020304" pitchFamily="18" charset="0"/>
                <a:ea typeface="Calibri" panose="020F0502020204030204" pitchFamily="34" charset="0"/>
              </a:rPr>
              <a:t>Chăn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nuôi</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vât</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nuôi</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cái</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sinh</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sản</a:t>
            </a:r>
            <a:endParaRPr lang="en-US" sz="2800" b="1" dirty="0">
              <a:solidFill>
                <a:srgbClr val="FF0000"/>
              </a:solidFill>
              <a:effectLst/>
              <a:latin typeface="Times New Roman" panose="02020603050405020304" pitchFamily="18" charset="0"/>
              <a:ea typeface="Calibri" panose="020F0502020204030204" pitchFamily="34" charset="0"/>
            </a:endParaRPr>
          </a:p>
        </p:txBody>
      </p:sp>
      <p:sp>
        <p:nvSpPr>
          <p:cNvPr id="11" name="TextBox 10">
            <a:extLst>
              <a:ext uri="{FF2B5EF4-FFF2-40B4-BE49-F238E27FC236}">
                <a16:creationId xmlns:a16="http://schemas.microsoft.com/office/drawing/2014/main" id="{1C001246-4E85-409C-9C91-8CD7693E8EF9}"/>
              </a:ext>
            </a:extLst>
          </p:cNvPr>
          <p:cNvSpPr txBox="1"/>
          <p:nvPr/>
        </p:nvSpPr>
        <p:spPr>
          <a:xfrm>
            <a:off x="248665" y="1279910"/>
            <a:ext cx="11665039" cy="3108543"/>
          </a:xfrm>
          <a:prstGeom prst="rect">
            <a:avLst/>
          </a:prstGeom>
          <a:noFill/>
        </p:spPr>
        <p:txBody>
          <a:bodyPr wrap="square">
            <a:spAutoFit/>
          </a:bodyPr>
          <a:lstStyle/>
          <a:p>
            <a:pPr algn="just"/>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Vật</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nuôi</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cái</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sinh</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sản</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cần</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có</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khả</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năng</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sinh</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con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có</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tỉ</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lệ</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sống</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cao</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tiết</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err="1">
                <a:solidFill>
                  <a:schemeClr val="accent1">
                    <a:lumMod val="50000"/>
                  </a:schemeClr>
                </a:solidFill>
                <a:effectLst/>
                <a:latin typeface="Times New Roman" panose="02020603050405020304" pitchFamily="18" charset="0"/>
                <a:ea typeface="Times New Roman" panose="02020603050405020304" pitchFamily="18" charset="0"/>
              </a:rPr>
              <a:t>sữa</a:t>
            </a:r>
            <a:r>
              <a:rPr lang="en-US" sz="2800" b="1">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smtClean="0">
                <a:solidFill>
                  <a:schemeClr val="accent1">
                    <a:lumMod val="50000"/>
                  </a:schemeClr>
                </a:solidFill>
                <a:latin typeface="Times New Roman" panose="02020603050405020304" pitchFamily="18" charset="0"/>
                <a:ea typeface="Times New Roman" panose="02020603050405020304" pitchFamily="18" charset="0"/>
              </a:rPr>
              <a:t>tốt</a:t>
            </a:r>
            <a:r>
              <a:rPr lang="en-US" sz="2800" b="1">
                <a:solidFill>
                  <a:schemeClr val="accent1">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tỷ</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lệ</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con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nuôi</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sống</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đến</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lúc</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cai</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sữa</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cao</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đàn</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con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có</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chất</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lượng</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tốt</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a:t>
            </a:r>
          </a:p>
          <a:p>
            <a:pPr algn="just"/>
            <a:r>
              <a:rPr lang="en-US" sz="2800" b="1" smtClean="0">
                <a:solidFill>
                  <a:schemeClr val="accent1">
                    <a:lumMod val="50000"/>
                  </a:schemeClr>
                </a:solidFill>
                <a:effectLst/>
                <a:latin typeface="Times New Roman" panose="02020603050405020304" pitchFamily="18" charset="0"/>
                <a:ea typeface="Times New Roman" panose="02020603050405020304" pitchFamily="18" charset="0"/>
              </a:rPr>
              <a:t>- Ở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giai</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đoạn</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mang</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thai</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và</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nuôi</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con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vật</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nuôi</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cái</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err="1">
                <a:solidFill>
                  <a:schemeClr val="accent1">
                    <a:lumMod val="50000"/>
                  </a:schemeClr>
                </a:solidFill>
                <a:effectLst/>
                <a:latin typeface="Times New Roman" panose="02020603050405020304" pitchFamily="18" charset="0"/>
                <a:ea typeface="Times New Roman" panose="02020603050405020304" pitchFamily="18" charset="0"/>
              </a:rPr>
              <a:t>sinh</a:t>
            </a:r>
            <a:r>
              <a:rPr lang="en-US" sz="2800" b="1">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smtClean="0">
                <a:solidFill>
                  <a:schemeClr val="accent1">
                    <a:lumMod val="50000"/>
                  </a:schemeClr>
                </a:solidFill>
                <a:effectLst/>
                <a:latin typeface="Times New Roman" panose="02020603050405020304" pitchFamily="18" charset="0"/>
                <a:ea typeface="Times New Roman" panose="02020603050405020304" pitchFamily="18" charset="0"/>
              </a:rPr>
              <a:t>sản:</a:t>
            </a:r>
          </a:p>
          <a:p>
            <a:pPr algn="just"/>
            <a:r>
              <a:rPr lang="en-US" sz="2800" b="1" smtClean="0">
                <a:solidFill>
                  <a:schemeClr val="accent1">
                    <a:lumMod val="50000"/>
                  </a:schemeClr>
                </a:solidFill>
                <a:effectLst/>
                <a:latin typeface="Times New Roman" panose="02020603050405020304" pitchFamily="18" charset="0"/>
                <a:ea typeface="Times New Roman" panose="02020603050405020304" pitchFamily="18" charset="0"/>
              </a:rPr>
              <a:t> +Cần được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cung</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cấp</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đủ</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các</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chất</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dinh</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dưỡng</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và</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bổ</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sung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thêm</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thức</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err="1">
                <a:solidFill>
                  <a:schemeClr val="accent1">
                    <a:lumMod val="50000"/>
                  </a:schemeClr>
                </a:solidFill>
                <a:effectLst/>
                <a:latin typeface="Times New Roman" panose="02020603050405020304" pitchFamily="18" charset="0"/>
                <a:ea typeface="Times New Roman" panose="02020603050405020304" pitchFamily="18" charset="0"/>
              </a:rPr>
              <a:t>ăn</a:t>
            </a:r>
            <a:r>
              <a:rPr lang="en-US" sz="2800" b="1">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smtClean="0">
                <a:solidFill>
                  <a:schemeClr val="accent1">
                    <a:lumMod val="50000"/>
                  </a:schemeClr>
                </a:solidFill>
                <a:effectLst/>
                <a:latin typeface="Times New Roman" panose="02020603050405020304" pitchFamily="18" charset="0"/>
                <a:ea typeface="Times New Roman" panose="02020603050405020304" pitchFamily="18" charset="0"/>
              </a:rPr>
              <a:t>như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rau</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tươi</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err="1">
                <a:solidFill>
                  <a:schemeClr val="accent1">
                    <a:lumMod val="50000"/>
                  </a:schemeClr>
                </a:solidFill>
                <a:effectLst/>
                <a:latin typeface="Times New Roman" panose="02020603050405020304" pitchFamily="18" charset="0"/>
                <a:ea typeface="Times New Roman" panose="02020603050405020304" pitchFamily="18" charset="0"/>
              </a:rPr>
              <a:t>củ</a:t>
            </a:r>
            <a:r>
              <a:rPr lang="en-US" sz="2800" b="1">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smtClean="0">
                <a:solidFill>
                  <a:schemeClr val="accent1">
                    <a:lumMod val="50000"/>
                  </a:schemeClr>
                </a:solidFill>
                <a:effectLst/>
                <a:latin typeface="Times New Roman" panose="02020603050405020304" pitchFamily="18" charset="0"/>
                <a:ea typeface="Times New Roman" panose="02020603050405020304" pitchFamily="18" charset="0"/>
              </a:rPr>
              <a:t>quả. </a:t>
            </a:r>
          </a:p>
          <a:p>
            <a:pPr algn="just"/>
            <a:r>
              <a:rPr lang="en-US" sz="2800" b="1" smtClean="0">
                <a:solidFill>
                  <a:schemeClr val="accent1">
                    <a:lumMod val="50000"/>
                  </a:schemeClr>
                </a:solidFill>
                <a:effectLst/>
                <a:latin typeface="Times New Roman" panose="02020603050405020304" pitchFamily="18" charset="0"/>
                <a:ea typeface="Times New Roman" panose="02020603050405020304" pitchFamily="18" charset="0"/>
              </a:rPr>
              <a:t> +Cần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theo</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dõi</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chăm</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sóc</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khi</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vật</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nuôi</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sinh</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con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để</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có</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chế</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độ</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vận</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động</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phù</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hợp</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đảm</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bảo</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vệ</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sinh</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và</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tiêm</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phòng</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1">
                    <a:lumMod val="50000"/>
                  </a:schemeClr>
                </a:solidFill>
                <a:effectLst/>
                <a:latin typeface="Times New Roman" panose="02020603050405020304" pitchFamily="18" charset="0"/>
                <a:ea typeface="Times New Roman" panose="02020603050405020304" pitchFamily="18" charset="0"/>
              </a:rPr>
              <a:t>bệnh</a:t>
            </a:r>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a:t>
            </a:r>
          </a:p>
        </p:txBody>
      </p:sp>
      <p:sp>
        <p:nvSpPr>
          <p:cNvPr id="9" name="TextBox 8"/>
          <p:cNvSpPr txBox="1"/>
          <p:nvPr/>
        </p:nvSpPr>
        <p:spPr>
          <a:xfrm>
            <a:off x="11125202" y="5715000"/>
            <a:ext cx="961504" cy="923330"/>
          </a:xfrm>
          <a:prstGeom prst="rect">
            <a:avLst/>
          </a:prstGeom>
          <a:noFill/>
        </p:spPr>
        <p:txBody>
          <a:bodyPr wrap="square" lIns="0" tIns="0" rIns="0" bIns="0" rtlCol="0">
            <a:spAutoFit/>
          </a:bodyPr>
          <a:lstStyle/>
          <a:p>
            <a:r>
              <a:rPr lang="en-US" sz="6000" dirty="0" smtClean="0">
                <a:solidFill>
                  <a:srgbClr val="FF0000"/>
                </a:solidFill>
                <a:sym typeface="Wingdings" panose="05000000000000000000" pitchFamily="2" charset="2"/>
              </a:rPr>
              <a:t></a:t>
            </a:r>
            <a:endParaRPr lang="en-US" sz="6000" dirty="0">
              <a:solidFill>
                <a:srgbClr val="FF0000"/>
              </a:solidFill>
            </a:endParaRPr>
          </a:p>
        </p:txBody>
      </p:sp>
      <p:sp>
        <p:nvSpPr>
          <p:cNvPr id="14" name="Rectangle 13">
            <a:extLst>
              <a:ext uri="{FF2B5EF4-FFF2-40B4-BE49-F238E27FC236}">
                <a16:creationId xmlns:a16="http://schemas.microsoft.com/office/drawing/2014/main" id="{F66C1AE6-B1A0-4B69-8C93-C66C7394C09F}"/>
              </a:ext>
            </a:extLst>
          </p:cNvPr>
          <p:cNvSpPr/>
          <p:nvPr/>
        </p:nvSpPr>
        <p:spPr>
          <a:xfrm>
            <a:off x="83128" y="110359"/>
            <a:ext cx="12003578"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dirty="0" smtClean="0">
                <a:ln/>
                <a:solidFill>
                  <a:srgbClr val="FF0000"/>
                </a:solidFill>
              </a:rPr>
              <a:t>BÀI 10: KĨ THUẬT </a:t>
            </a:r>
            <a:r>
              <a:rPr lang="en-US" sz="3600" b="1" dirty="0">
                <a:ln/>
                <a:solidFill>
                  <a:srgbClr val="FF0000"/>
                </a:solidFill>
              </a:rPr>
              <a:t>NUÔI </a:t>
            </a:r>
            <a:r>
              <a:rPr lang="en-US" sz="3600" b="1" dirty="0" smtClean="0">
                <a:ln/>
                <a:solidFill>
                  <a:srgbClr val="FF0000"/>
                </a:solidFill>
              </a:rPr>
              <a:t>DƯỠNG VÀ </a:t>
            </a:r>
            <a:r>
              <a:rPr lang="en-US" sz="3600" b="1" dirty="0">
                <a:ln/>
                <a:solidFill>
                  <a:srgbClr val="FF0000"/>
                </a:solidFill>
              </a:rPr>
              <a:t>CHĂM SÓC </a:t>
            </a:r>
            <a:r>
              <a:rPr lang="en-US" sz="3600" b="1" dirty="0" smtClean="0">
                <a:ln/>
                <a:solidFill>
                  <a:srgbClr val="FF0000"/>
                </a:solidFill>
              </a:rPr>
              <a:t>VẬT NUÔI</a:t>
            </a:r>
            <a:endParaRPr lang="en-US" sz="3600" b="1" cap="none" spc="0" dirty="0">
              <a:ln/>
              <a:solidFill>
                <a:srgbClr val="FF0000"/>
              </a:solidFill>
              <a:effectLst/>
            </a:endParaRPr>
          </a:p>
        </p:txBody>
      </p:sp>
    </p:spTree>
    <p:extLst>
      <p:ext uri="{BB962C8B-B14F-4D97-AF65-F5344CB8AC3E}">
        <p14:creationId xmlns:p14="http://schemas.microsoft.com/office/powerpoint/2010/main" val="1149567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66DBFB-14C8-45C2-A160-5A9175E3BFBE}"/>
              </a:ext>
            </a:extLst>
          </p:cNvPr>
          <p:cNvSpPr txBox="1"/>
          <p:nvPr/>
        </p:nvSpPr>
        <p:spPr>
          <a:xfrm>
            <a:off x="232883" y="756690"/>
            <a:ext cx="6093372" cy="523220"/>
          </a:xfrm>
          <a:prstGeom prst="rect">
            <a:avLst/>
          </a:prstGeom>
          <a:noFill/>
        </p:spPr>
        <p:txBody>
          <a:bodyPr wrap="square">
            <a:spAutoFit/>
          </a:bodyPr>
          <a:lstStyle/>
          <a:p>
            <a:pPr algn="just"/>
            <a:r>
              <a:rPr lang="en-US" sz="2800" b="1" smtClean="0">
                <a:solidFill>
                  <a:srgbClr val="FF0000"/>
                </a:solidFill>
                <a:effectLst/>
                <a:latin typeface="Times New Roman" panose="02020603050405020304" pitchFamily="18" charset="0"/>
                <a:ea typeface="Calibri" panose="020F0502020204030204" pitchFamily="34" charset="0"/>
              </a:rPr>
              <a:t>3. </a:t>
            </a:r>
            <a:r>
              <a:rPr lang="en-US" sz="2800" b="1" dirty="0" err="1">
                <a:solidFill>
                  <a:srgbClr val="FF0000"/>
                </a:solidFill>
                <a:effectLst/>
                <a:latin typeface="Times New Roman" panose="02020603050405020304" pitchFamily="18" charset="0"/>
                <a:ea typeface="Calibri" panose="020F0502020204030204" pitchFamily="34" charset="0"/>
              </a:rPr>
              <a:t>Vệ</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sinh</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trong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chăn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nuôi</a:t>
            </a:r>
            <a:endParaRPr lang="en-US" sz="2800" b="1" dirty="0">
              <a:solidFill>
                <a:srgbClr val="FF0000"/>
              </a:solidFill>
              <a:effectLst/>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F66C1AE6-B1A0-4B69-8C93-C66C7394C09F}"/>
              </a:ext>
            </a:extLst>
          </p:cNvPr>
          <p:cNvSpPr/>
          <p:nvPr/>
        </p:nvSpPr>
        <p:spPr>
          <a:xfrm>
            <a:off x="83128" y="110359"/>
            <a:ext cx="12003578"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dirty="0" smtClean="0">
                <a:ln/>
                <a:solidFill>
                  <a:srgbClr val="FF0000"/>
                </a:solidFill>
              </a:rPr>
              <a:t>BÀI 10: KĨ THUẬT </a:t>
            </a:r>
            <a:r>
              <a:rPr lang="en-US" sz="3600" b="1" dirty="0">
                <a:ln/>
                <a:solidFill>
                  <a:srgbClr val="FF0000"/>
                </a:solidFill>
              </a:rPr>
              <a:t>NUÔI </a:t>
            </a:r>
            <a:r>
              <a:rPr lang="en-US" sz="3600" b="1" dirty="0" smtClean="0">
                <a:ln/>
                <a:solidFill>
                  <a:srgbClr val="FF0000"/>
                </a:solidFill>
              </a:rPr>
              <a:t>DƯỠNG VÀ </a:t>
            </a:r>
            <a:r>
              <a:rPr lang="en-US" sz="3600" b="1" dirty="0">
                <a:ln/>
                <a:solidFill>
                  <a:srgbClr val="FF0000"/>
                </a:solidFill>
              </a:rPr>
              <a:t>CHĂM SÓC </a:t>
            </a:r>
            <a:r>
              <a:rPr lang="en-US" sz="3600" b="1" dirty="0" smtClean="0">
                <a:ln/>
                <a:solidFill>
                  <a:srgbClr val="FF0000"/>
                </a:solidFill>
              </a:rPr>
              <a:t>VẬT NUÔI</a:t>
            </a:r>
            <a:endParaRPr lang="en-US" sz="3600" b="1" cap="none" spc="0" dirty="0">
              <a:ln/>
              <a:solidFill>
                <a:srgbClr val="FF0000"/>
              </a:solidFill>
              <a:effectLst/>
            </a:endParaRPr>
          </a:p>
        </p:txBody>
      </p:sp>
    </p:spTree>
    <p:extLst>
      <p:ext uri="{BB962C8B-B14F-4D97-AF65-F5344CB8AC3E}">
        <p14:creationId xmlns:p14="http://schemas.microsoft.com/office/powerpoint/2010/main" val="3147117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73BCCF4-2548-47E9-B861-084EF5C4B5F6}"/>
              </a:ext>
            </a:extLst>
          </p:cNvPr>
          <p:cNvGraphicFramePr>
            <a:graphicFrameLocks noGrp="1"/>
          </p:cNvGraphicFramePr>
          <p:nvPr>
            <p:extLst>
              <p:ext uri="{D42A27DB-BD31-4B8C-83A1-F6EECF244321}">
                <p14:modId xmlns:p14="http://schemas.microsoft.com/office/powerpoint/2010/main" val="3476107594"/>
              </p:ext>
            </p:extLst>
          </p:nvPr>
        </p:nvGraphicFramePr>
        <p:xfrm>
          <a:off x="638843" y="912495"/>
          <a:ext cx="10914314" cy="2194560"/>
        </p:xfrm>
        <a:graphic>
          <a:graphicData uri="http://schemas.openxmlformats.org/drawingml/2006/table">
            <a:tbl>
              <a:tblPr firstRow="1" firstCol="1" bandRow="1">
                <a:tableStyleId>{5C22544A-7EE6-4342-B048-85BDC9FD1C3A}</a:tableStyleId>
              </a:tblPr>
              <a:tblGrid>
                <a:gridCol w="10914314">
                  <a:extLst>
                    <a:ext uri="{9D8B030D-6E8A-4147-A177-3AD203B41FA5}">
                      <a16:colId xmlns:a16="http://schemas.microsoft.com/office/drawing/2014/main" val="3529375451"/>
                    </a:ext>
                  </a:extLst>
                </a:gridCol>
              </a:tblGrid>
              <a:tr h="0">
                <a:tc>
                  <a:txBody>
                    <a:bodyPr/>
                    <a:lstStyle/>
                    <a:p>
                      <a:pPr algn="just">
                        <a:lnSpc>
                          <a:spcPct val="150000"/>
                        </a:lnSpc>
                      </a:pPr>
                      <a:r>
                        <a:rPr lang="en-US" sz="3200" dirty="0" err="1">
                          <a:solidFill>
                            <a:schemeClr val="tx1"/>
                          </a:solidFill>
                          <a:effectLst/>
                          <a:latin typeface="Times New Roman" panose="02020603050405020304" pitchFamily="18" charset="0"/>
                          <a:cs typeface="Times New Roman" panose="02020603050405020304" pitchFamily="18" charset="0"/>
                        </a:rPr>
                        <a:t>Hãy</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chọn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từ</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hoặc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cụm</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từ</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thích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hợp</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điền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vào</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chổ</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trống</a:t>
                      </a:r>
                      <a:endParaRPr lang="en-US" sz="3200" dirty="0">
                        <a:solidFill>
                          <a:schemeClr val="tx1"/>
                        </a:solidFill>
                        <a:effectLst/>
                        <a:latin typeface="Times New Roman" panose="02020603050405020304" pitchFamily="18" charset="0"/>
                        <a:cs typeface="Times New Roman" panose="02020603050405020304" pitchFamily="18" charset="0"/>
                      </a:endParaRPr>
                    </a:p>
                    <a:p>
                      <a:pPr algn="ctr">
                        <a:lnSpc>
                          <a:spcPct val="150000"/>
                        </a:lnSpc>
                      </a:pPr>
                      <a:r>
                        <a:rPr lang="en-US" sz="3200" b="0" dirty="0" err="1">
                          <a:solidFill>
                            <a:schemeClr val="tx1"/>
                          </a:solidFill>
                          <a:effectLst/>
                          <a:latin typeface="Times New Roman" panose="02020603050405020304" pitchFamily="18" charset="0"/>
                          <a:cs typeface="Times New Roman" panose="02020603050405020304" pitchFamily="18" charset="0"/>
                        </a:rPr>
                        <a:t>Các</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cụm</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từ</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gợi</a:t>
                      </a:r>
                      <a:r>
                        <a:rPr lang="en-US" sz="3200" b="0" dirty="0">
                          <a:solidFill>
                            <a:schemeClr val="tx1"/>
                          </a:solidFill>
                          <a:effectLst/>
                          <a:latin typeface="Times New Roman" panose="02020603050405020304" pitchFamily="18" charset="0"/>
                          <a:cs typeface="Times New Roman" panose="02020603050405020304" pitchFamily="18" charset="0"/>
                        </a:rPr>
                        <a:t> ý: </a:t>
                      </a:r>
                      <a:r>
                        <a:rPr lang="en-US" sz="3200" b="0" dirty="0" err="1">
                          <a:solidFill>
                            <a:schemeClr val="tx1"/>
                          </a:solidFill>
                          <a:effectLst/>
                          <a:latin typeface="Times New Roman" panose="02020603050405020304" pitchFamily="18" charset="0"/>
                          <a:cs typeface="Times New Roman" panose="02020603050405020304" pitchFamily="18" charset="0"/>
                        </a:rPr>
                        <a:t>Khả</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năng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sinh</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sản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sức</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đề</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kháng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nhiều</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sản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phẩm</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chất</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lượng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đàn</a:t>
                      </a:r>
                      <a:r>
                        <a:rPr lang="en-US" sz="3200" b="0" dirty="0">
                          <a:solidFill>
                            <a:schemeClr val="tx1"/>
                          </a:solidFill>
                          <a:effectLst/>
                          <a:latin typeface="Times New Roman" panose="02020603050405020304" pitchFamily="18" charset="0"/>
                          <a:cs typeface="Times New Roman" panose="02020603050405020304" pitchFamily="18" charset="0"/>
                        </a:rPr>
                        <a:t> con </a:t>
                      </a:r>
                      <a:r>
                        <a:rPr lang="en-US" sz="3200" b="0" dirty="0" err="1">
                          <a:solidFill>
                            <a:schemeClr val="tx1"/>
                          </a:solidFill>
                          <a:effectLst/>
                          <a:latin typeface="Times New Roman" panose="02020603050405020304" pitchFamily="18" charset="0"/>
                          <a:cs typeface="Times New Roman" panose="02020603050405020304" pitchFamily="18" charset="0"/>
                        </a:rPr>
                        <a:t>tốt</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khoẻ</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mạnh</a:t>
                      </a:r>
                      <a:r>
                        <a:rPr lang="en-US" sz="3200" b="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solidFill>
                      <a:schemeClr val="bg1"/>
                    </a:solidFill>
                  </a:tcPr>
                </a:tc>
                <a:extLst>
                  <a:ext uri="{0D108BD9-81ED-4DB2-BD59-A6C34878D82A}">
                    <a16:rowId xmlns:a16="http://schemas.microsoft.com/office/drawing/2014/main" val="1816353503"/>
                  </a:ext>
                </a:extLst>
              </a:tr>
            </a:tbl>
          </a:graphicData>
        </a:graphic>
      </p:graphicFrame>
      <p:sp>
        <p:nvSpPr>
          <p:cNvPr id="5" name="Rectangle 1">
            <a:extLst>
              <a:ext uri="{FF2B5EF4-FFF2-40B4-BE49-F238E27FC236}">
                <a16:creationId xmlns:a16="http://schemas.microsoft.com/office/drawing/2014/main" id="{DBB6B598-7B98-4370-9672-3647F387A5B8}"/>
              </a:ext>
            </a:extLst>
          </p:cNvPr>
          <p:cNvSpPr>
            <a:spLocks noChangeArrowheads="1"/>
          </p:cNvSpPr>
          <p:nvPr/>
        </p:nvSpPr>
        <p:spPr bwMode="auto">
          <a:xfrm>
            <a:off x="3629354" y="348799"/>
            <a:ext cx="33074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PHT số 1</a:t>
            </a:r>
            <a:endParaRPr kumimoji="0" lang="en-US" altLang="en-US" sz="3200" b="1" i="0" u="none" strike="noStrike" cap="none" normalizeH="0" baseline="0">
              <a:ln>
                <a:noFill/>
              </a:ln>
              <a:solidFill>
                <a:srgbClr val="FF0000"/>
              </a:solidFill>
              <a:effectLst/>
              <a:latin typeface="Arial" panose="020B0604020202020204" pitchFamily="34" charset="0"/>
            </a:endParaRPr>
          </a:p>
        </p:txBody>
      </p:sp>
      <p:sp>
        <p:nvSpPr>
          <p:cNvPr id="6" name="TextBox 5">
            <a:extLst>
              <a:ext uri="{FF2B5EF4-FFF2-40B4-BE49-F238E27FC236}">
                <a16:creationId xmlns:a16="http://schemas.microsoft.com/office/drawing/2014/main" id="{C3CE6EAB-171F-4908-8C6A-DEB1B4DFA1B6}"/>
              </a:ext>
            </a:extLst>
          </p:cNvPr>
          <p:cNvSpPr txBox="1"/>
          <p:nvPr/>
        </p:nvSpPr>
        <p:spPr>
          <a:xfrm>
            <a:off x="582668" y="3238411"/>
            <a:ext cx="10914314" cy="2958502"/>
          </a:xfrm>
          <a:prstGeom prst="rect">
            <a:avLst/>
          </a:prstGeom>
          <a:noFill/>
        </p:spPr>
        <p:txBody>
          <a:bodyPr wrap="square">
            <a:spAutoFit/>
          </a:bodyPr>
          <a:lstStyle/>
          <a:p>
            <a:pPr algn="just">
              <a:lnSpc>
                <a:spcPct val="150000"/>
              </a:lnSpc>
            </a:pPr>
            <a:r>
              <a:rPr lang="en-US" sz="3200" b="1" dirty="0" err="1">
                <a:solidFill>
                  <a:srgbClr val="000000"/>
                </a:solidFill>
                <a:effectLst/>
                <a:latin typeface="Times New Roman" panose="02020603050405020304" pitchFamily="18" charset="0"/>
                <a:ea typeface="Times New Roman" panose="02020603050405020304" pitchFamily="18" charset="0"/>
              </a:rPr>
              <a:t>Vật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nuôi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khoẻ</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mạnh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có</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sức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đề</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kháng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tốt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chống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lại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bệnh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tật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Vật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nuôi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sinh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trưởng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phát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triển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tốt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tạo</a:t>
            </a:r>
            <a:r>
              <a:rPr lang="en-US" sz="3200" b="1" dirty="0">
                <a:solidFill>
                  <a:srgbClr val="000000"/>
                </a:solidFill>
                <a:effectLst/>
                <a:latin typeface="Times New Roman" panose="02020603050405020304" pitchFamily="18" charset="0"/>
                <a:ea typeface="Times New Roman" panose="02020603050405020304" pitchFamily="18" charset="0"/>
              </a:rPr>
              <a:t> ra </a:t>
            </a:r>
            <a:r>
              <a:rPr lang="en-US" sz="3200" b="1" dirty="0" err="1">
                <a:solidFill>
                  <a:srgbClr val="000000"/>
                </a:solidFill>
                <a:effectLst/>
                <a:latin typeface="Times New Roman" panose="02020603050405020304" pitchFamily="18" charset="0"/>
                <a:ea typeface="Times New Roman" panose="02020603050405020304" pitchFamily="18" charset="0"/>
              </a:rPr>
              <a:t>sản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phẩm</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chất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lượng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tốt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Vật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nuôi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sinh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sản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có</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khả</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năng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sinh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sản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tốt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cho</a:t>
            </a:r>
            <a:r>
              <a:rPr lang="en-US" sz="3200" b="1" dirty="0">
                <a:solidFill>
                  <a:srgbClr val="000000"/>
                </a:solidFill>
                <a:effectLst/>
                <a:latin typeface="Times New Roman" panose="02020603050405020304" pitchFamily="18" charset="0"/>
                <a:ea typeface="Times New Roman" panose="02020603050405020304" pitchFamily="18" charset="0"/>
              </a:rPr>
              <a:t> ra </a:t>
            </a:r>
            <a:r>
              <a:rPr lang="en-US" sz="3200" b="1" dirty="0" err="1">
                <a:solidFill>
                  <a:srgbClr val="000000"/>
                </a:solidFill>
                <a:effectLst/>
                <a:latin typeface="Times New Roman" panose="02020603050405020304" pitchFamily="18" charset="0"/>
                <a:ea typeface="Times New Roman" panose="02020603050405020304" pitchFamily="18" charset="0"/>
              </a:rPr>
              <a:t>số</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lượng</a:t>
            </a:r>
            <a:r>
              <a:rPr lang="en-US" sz="3200" b="1" dirty="0">
                <a:solidFill>
                  <a:srgbClr val="000000"/>
                </a:solidFill>
                <a:effectLst/>
                <a:latin typeface="Times New Roman" panose="02020603050405020304" pitchFamily="18" charset="0"/>
                <a:ea typeface="Times New Roman" panose="02020603050405020304" pitchFamily="18" charset="0"/>
              </a:rPr>
              <a:t> con </a:t>
            </a:r>
            <a:r>
              <a:rPr lang="en-US" sz="3200" b="1" dirty="0" err="1">
                <a:solidFill>
                  <a:srgbClr val="000000"/>
                </a:solidFill>
                <a:effectLst/>
                <a:latin typeface="Times New Roman" panose="02020603050405020304" pitchFamily="18" charset="0"/>
                <a:ea typeface="Times New Roman" panose="02020603050405020304" pitchFamily="18" charset="0"/>
              </a:rPr>
              <a:t>nhiều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chất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lượng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đàn</a:t>
            </a:r>
            <a:r>
              <a:rPr lang="en-US" sz="3200" b="1" dirty="0">
                <a:solidFill>
                  <a:srgbClr val="000000"/>
                </a:solidFill>
                <a:effectLst/>
                <a:latin typeface="Times New Roman" panose="02020603050405020304" pitchFamily="18" charset="0"/>
                <a:ea typeface="Times New Roman" panose="02020603050405020304" pitchFamily="18" charset="0"/>
              </a:rPr>
              <a:t> con </a:t>
            </a:r>
            <a:r>
              <a:rPr lang="en-US" sz="3200" b="1" dirty="0" err="1">
                <a:solidFill>
                  <a:srgbClr val="000000"/>
                </a:solidFill>
                <a:effectLst/>
                <a:latin typeface="Times New Roman" panose="02020603050405020304" pitchFamily="18" charset="0"/>
                <a:ea typeface="Times New Roman" panose="02020603050405020304" pitchFamily="18" charset="0"/>
              </a:rPr>
              <a:t>tốt</a:t>
            </a:r>
            <a:r>
              <a:rPr lang="en-US" sz="3200" b="1" dirty="0">
                <a:solidFill>
                  <a:srgbClr val="000000"/>
                </a:solidFill>
                <a:effectLst/>
                <a:latin typeface="Times New Roman" panose="02020603050405020304" pitchFamily="18" charset="0"/>
                <a:ea typeface="Times New Roman" panose="02020603050405020304" pitchFamily="18" charset="0"/>
              </a:rPr>
              <a:t>.</a:t>
            </a:r>
            <a:endParaRPr lang="en-US" sz="3200" dirty="0">
              <a:solidFill>
                <a:srgbClr val="000000"/>
              </a:solidFill>
              <a:effectLst/>
              <a:latin typeface="Times New Roman" panose="02020603050405020304" pitchFamily="18" charset="0"/>
              <a:ea typeface="Calibri" panose="020F0502020204030204" pitchFamily="34" charset="0"/>
            </a:endParaRPr>
          </a:p>
        </p:txBody>
      </p:sp>
      <p:sp>
        <p:nvSpPr>
          <p:cNvPr id="3" name="Rectangle: Rounded Corners 2">
            <a:extLst>
              <a:ext uri="{FF2B5EF4-FFF2-40B4-BE49-F238E27FC236}">
                <a16:creationId xmlns:a16="http://schemas.microsoft.com/office/drawing/2014/main" id="{138994F0-026A-4CA6-9454-16D5FC5937EB}"/>
              </a:ext>
            </a:extLst>
          </p:cNvPr>
          <p:cNvSpPr/>
          <p:nvPr/>
        </p:nvSpPr>
        <p:spPr>
          <a:xfrm>
            <a:off x="4966136" y="3429000"/>
            <a:ext cx="2364828" cy="5439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84774CD-0EB6-4ECE-A7AC-1845EC4E1E82}"/>
              </a:ext>
            </a:extLst>
          </p:cNvPr>
          <p:cNvSpPr/>
          <p:nvPr/>
        </p:nvSpPr>
        <p:spPr>
          <a:xfrm>
            <a:off x="8797159" y="4173752"/>
            <a:ext cx="1749972" cy="5439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1EC300C-54F0-45E6-B3BB-14A78EAEC609}"/>
              </a:ext>
            </a:extLst>
          </p:cNvPr>
          <p:cNvSpPr/>
          <p:nvPr/>
        </p:nvSpPr>
        <p:spPr>
          <a:xfrm>
            <a:off x="6306205" y="4875318"/>
            <a:ext cx="3263463" cy="5439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3F4AA95-4AC7-4F0B-A1BF-A2CFD455B804}"/>
              </a:ext>
            </a:extLst>
          </p:cNvPr>
          <p:cNvSpPr/>
          <p:nvPr/>
        </p:nvSpPr>
        <p:spPr>
          <a:xfrm>
            <a:off x="2869324" y="5653003"/>
            <a:ext cx="1087821" cy="5439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C622CCE-3FA7-4244-95FD-87C8DC9C986D}"/>
              </a:ext>
            </a:extLst>
          </p:cNvPr>
          <p:cNvSpPr/>
          <p:nvPr/>
        </p:nvSpPr>
        <p:spPr>
          <a:xfrm>
            <a:off x="4456384" y="5638214"/>
            <a:ext cx="4151588" cy="5439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Rectangle: Rounded Corners 2">
            <a:extLst>
              <a:ext uri="{FF2B5EF4-FFF2-40B4-BE49-F238E27FC236}">
                <a16:creationId xmlns:a16="http://schemas.microsoft.com/office/drawing/2014/main" id="{138994F0-026A-4CA6-9454-16D5FC5937EB}"/>
              </a:ext>
            </a:extLst>
          </p:cNvPr>
          <p:cNvSpPr/>
          <p:nvPr/>
        </p:nvSpPr>
        <p:spPr>
          <a:xfrm>
            <a:off x="2350398" y="3429000"/>
            <a:ext cx="2030409" cy="5439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1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ãy quan sát Hình 10.7 và nêu những yếu tố ảnh hưởng đến vệ sinh môi trường  sống của vật nuôi">
            <a:extLst>
              <a:ext uri="{FF2B5EF4-FFF2-40B4-BE49-F238E27FC236}">
                <a16:creationId xmlns:a16="http://schemas.microsoft.com/office/drawing/2014/main" id="{1E00E0D7-965E-46DD-BDA8-C2AC480A1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146" y="-1"/>
            <a:ext cx="9362100" cy="46917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F6B50F7-AA5B-4049-8CC9-CE543ECC5FCF}"/>
              </a:ext>
            </a:extLst>
          </p:cNvPr>
          <p:cNvSpPr txBox="1"/>
          <p:nvPr/>
        </p:nvSpPr>
        <p:spPr>
          <a:xfrm>
            <a:off x="278297" y="4540497"/>
            <a:ext cx="11648660" cy="1077218"/>
          </a:xfrm>
          <a:prstGeom prst="rect">
            <a:avLst/>
          </a:prstGeom>
          <a:noFill/>
        </p:spPr>
        <p:txBody>
          <a:bodyPr wrap="square">
            <a:spAutoFit/>
          </a:bodyPr>
          <a:lstStyle/>
          <a:p>
            <a:pPr algn="just"/>
            <a:r>
              <a:rPr lang="en-US" sz="3200" smtClean="0">
                <a:solidFill>
                  <a:srgbClr val="FF0000"/>
                </a:solidFill>
                <a:effectLst/>
                <a:latin typeface="Times New Roman" panose="02020603050405020304" pitchFamily="18" charset="0"/>
                <a:ea typeface="Times New Roman" panose="02020603050405020304" pitchFamily="18" charset="0"/>
              </a:rPr>
              <a:t>-Nêu </a:t>
            </a:r>
            <a:r>
              <a:rPr lang="en-US" sz="3200" dirty="0" err="1">
                <a:solidFill>
                  <a:srgbClr val="FF0000"/>
                </a:solidFill>
                <a:effectLst/>
                <a:latin typeface="Times New Roman" panose="02020603050405020304" pitchFamily="18" charset="0"/>
                <a:ea typeface="Times New Roman" panose="02020603050405020304" pitchFamily="18" charset="0"/>
              </a:rPr>
              <a:t>những</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yếu</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tố</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ảnh</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hưởng</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đến</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vệ</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sinh</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môi</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trường</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sống</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của</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vật</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nuôi</a:t>
            </a:r>
            <a:r>
              <a:rPr lang="en-US" sz="3200" dirty="0">
                <a:solidFill>
                  <a:srgbClr val="FF0000"/>
                </a:solidFill>
                <a:effectLst/>
                <a:latin typeface="Times New Roman" panose="02020603050405020304" pitchFamily="18" charset="0"/>
                <a:ea typeface="Times New Roman" panose="02020603050405020304" pitchFamily="18" charset="0"/>
              </a:rPr>
              <a:t>?</a:t>
            </a:r>
          </a:p>
        </p:txBody>
      </p:sp>
      <p:sp>
        <p:nvSpPr>
          <p:cNvPr id="8" name="TextBox 7">
            <a:extLst>
              <a:ext uri="{FF2B5EF4-FFF2-40B4-BE49-F238E27FC236}">
                <a16:creationId xmlns:a16="http://schemas.microsoft.com/office/drawing/2014/main" id="{E3323E63-AFB1-4998-A3A0-36F9F12F3C40}"/>
              </a:ext>
            </a:extLst>
          </p:cNvPr>
          <p:cNvSpPr txBox="1"/>
          <p:nvPr/>
        </p:nvSpPr>
        <p:spPr>
          <a:xfrm>
            <a:off x="278298" y="5617715"/>
            <a:ext cx="11648660" cy="1077218"/>
          </a:xfrm>
          <a:prstGeom prst="rect">
            <a:avLst/>
          </a:prstGeom>
          <a:noFill/>
        </p:spPr>
        <p:txBody>
          <a:bodyPr wrap="square">
            <a:spAutoFit/>
          </a:bodyPr>
          <a:lstStyle/>
          <a:p>
            <a:r>
              <a:rPr lang="en-US" sz="3200" smtClean="0">
                <a:solidFill>
                  <a:srgbClr val="FF0000"/>
                </a:solidFill>
                <a:effectLst/>
                <a:latin typeface="Times New Roman" panose="02020603050405020304" pitchFamily="18" charset="0"/>
                <a:ea typeface="Calibri" panose="020F0502020204030204" pitchFamily="34" charset="0"/>
              </a:rPr>
              <a:t>-Chất </a:t>
            </a:r>
            <a:r>
              <a:rPr lang="en-US" sz="3200" dirty="0" err="1">
                <a:solidFill>
                  <a:srgbClr val="FF0000"/>
                </a:solidFill>
                <a:effectLst/>
                <a:latin typeface="Times New Roman" panose="02020603050405020304" pitchFamily="18" charset="0"/>
                <a:ea typeface="Calibri" panose="020F0502020204030204" pitchFamily="34" charset="0"/>
              </a:rPr>
              <a:t>thải</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và</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rác</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thải</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trong</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chăn</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nuôi</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ảnh</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hưởng</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đến</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môi</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trường</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và</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sức</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khỏe</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của</a:t>
            </a:r>
            <a:r>
              <a:rPr lang="en-US" sz="3200" dirty="0">
                <a:solidFill>
                  <a:srgbClr val="FF0000"/>
                </a:solidFill>
                <a:effectLst/>
                <a:latin typeface="Times New Roman" panose="02020603050405020304" pitchFamily="18" charset="0"/>
                <a:ea typeface="Calibri" panose="020F0502020204030204" pitchFamily="34" charset="0"/>
              </a:rPr>
              <a:t> con </a:t>
            </a:r>
            <a:r>
              <a:rPr lang="en-US" sz="3200" dirty="0" err="1">
                <a:solidFill>
                  <a:srgbClr val="FF0000"/>
                </a:solidFill>
                <a:effectLst/>
                <a:latin typeface="Times New Roman" panose="02020603050405020304" pitchFamily="18" charset="0"/>
                <a:ea typeface="Calibri" panose="020F0502020204030204" pitchFamily="34" charset="0"/>
              </a:rPr>
              <a:t>người</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như</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thế</a:t>
            </a:r>
            <a:r>
              <a:rPr lang="en-US" sz="3200" dirty="0">
                <a:solidFill>
                  <a:srgbClr val="FF0000"/>
                </a:solidFill>
                <a:effectLst/>
                <a:latin typeface="Times New Roman" panose="02020603050405020304" pitchFamily="18" charset="0"/>
                <a:ea typeface="Calibri" panose="020F0502020204030204" pitchFamily="34" charset="0"/>
              </a:rPr>
              <a:t> </a:t>
            </a:r>
            <a:r>
              <a:rPr lang="en-US" sz="3200" dirty="0" err="1">
                <a:solidFill>
                  <a:srgbClr val="FF0000"/>
                </a:solidFill>
                <a:effectLst/>
                <a:latin typeface="Times New Roman" panose="02020603050405020304" pitchFamily="18" charset="0"/>
                <a:ea typeface="Calibri" panose="020F0502020204030204" pitchFamily="34" charset="0"/>
              </a:rPr>
              <a:t>nào</a:t>
            </a:r>
            <a:r>
              <a:rPr lang="en-US" sz="3200" dirty="0">
                <a:solidFill>
                  <a:srgbClr val="FF0000"/>
                </a:solidFill>
                <a:effectLst/>
                <a:latin typeface="Times New Roman" panose="02020603050405020304" pitchFamily="18" charset="0"/>
                <a:ea typeface="Calibri" panose="020F0502020204030204" pitchFamily="34" charset="0"/>
              </a:rPr>
              <a:t>?</a:t>
            </a:r>
            <a:endParaRPr lang="en-US" sz="3200" dirty="0">
              <a:solidFill>
                <a:srgbClr val="FF0000"/>
              </a:solidFill>
            </a:endParaRPr>
          </a:p>
        </p:txBody>
      </p:sp>
    </p:spTree>
    <p:extLst>
      <p:ext uri="{BB962C8B-B14F-4D97-AF65-F5344CB8AC3E}">
        <p14:creationId xmlns:p14="http://schemas.microsoft.com/office/powerpoint/2010/main" val="4089894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1A3C7C-96DA-4280-9073-B7F875C7C4F0}"/>
              </a:ext>
            </a:extLst>
          </p:cNvPr>
          <p:cNvSpPr txBox="1"/>
          <p:nvPr/>
        </p:nvSpPr>
        <p:spPr>
          <a:xfrm>
            <a:off x="567559" y="376359"/>
            <a:ext cx="11114689" cy="6124754"/>
          </a:xfrm>
          <a:prstGeom prst="rect">
            <a:avLst/>
          </a:prstGeom>
          <a:noFill/>
        </p:spPr>
        <p:txBody>
          <a:bodyPr wrap="square">
            <a:spAutoFit/>
          </a:bodyPr>
          <a:lstStyle/>
          <a:p>
            <a:pPr algn="just"/>
            <a:r>
              <a:rPr lang="vi-VN" sz="2800" dirty="0">
                <a:solidFill>
                  <a:srgbClr val="FF0000"/>
                </a:solidFill>
                <a:effectLst/>
                <a:latin typeface="Times New Roman" panose="02020603050405020304" pitchFamily="18" charset="0"/>
                <a:ea typeface="Times New Roman" panose="02020603050405020304" pitchFamily="18" charset="0"/>
              </a:rPr>
              <a:t>Là địa điểm trú ngụ của nhiều loại côn trùng gây nguy hiểm</a:t>
            </a:r>
            <a:r>
              <a:rPr lang="vi-VN" sz="2800" dirty="0">
                <a:solidFill>
                  <a:srgbClr val="000000"/>
                </a:solidFill>
                <a:effectLst/>
                <a:latin typeface="Times New Roman" panose="02020603050405020304" pitchFamily="18" charset="0"/>
                <a:ea typeface="Times New Roman" panose="02020603050405020304" pitchFamily="18" charset="0"/>
              </a:rPr>
              <a:t>, như ruồi, muỗi, gián, các mầm mống gây bệnh… =&gt; Những loại rất dễ dàng truyền các bệnh nguy hiểm như: sốt xuất huyết, tay chân miệng, hay nguy hiểm hơn là mần móng của các bệnh ung thư, hô hấp… ảnh hưởng rất lớn đến sức khỏe của vật nuôi và con người</a:t>
            </a:r>
            <a:endParaRPr lang="en-US" sz="2800" dirty="0">
              <a:solidFill>
                <a:srgbClr val="000000"/>
              </a:solidFill>
              <a:effectLst/>
              <a:latin typeface="Times New Roman" panose="02020603050405020304" pitchFamily="18" charset="0"/>
              <a:ea typeface="Calibri" panose="020F0502020204030204" pitchFamily="34" charset="0"/>
            </a:endParaRPr>
          </a:p>
          <a:p>
            <a:pPr algn="just"/>
            <a:r>
              <a:rPr lang="vi-VN" sz="2800" dirty="0">
                <a:solidFill>
                  <a:srgbClr val="FF0000"/>
                </a:solidFill>
                <a:effectLst/>
                <a:latin typeface="Times New Roman" panose="02020603050405020304" pitchFamily="18" charset="0"/>
                <a:ea typeface="Times New Roman" panose="02020603050405020304" pitchFamily="18" charset="0"/>
              </a:rPr>
              <a:t>Có ảnh hưởng trực tiếp tới sức khỏe con người</a:t>
            </a:r>
            <a:r>
              <a:rPr lang="vi-VN" sz="2800" dirty="0">
                <a:solidFill>
                  <a:srgbClr val="000000"/>
                </a:solidFill>
                <a:effectLst/>
                <a:latin typeface="Times New Roman" panose="02020603050405020304" pitchFamily="18" charset="0"/>
                <a:ea typeface="Times New Roman" panose="02020603050405020304" pitchFamily="18" charset="0"/>
              </a:rPr>
              <a:t>, làm giảm sức đề kháng vật nuôi, tăng tỷ lệ mắc bệnh, năng suất bị giảm, tăng các chi phí phòng trị bệnh, hiệu quả kinh tế của chăn nuôi không cao,...</a:t>
            </a:r>
            <a:endParaRPr lang="en-US" sz="2800" dirty="0">
              <a:solidFill>
                <a:srgbClr val="000000"/>
              </a:solidFill>
              <a:effectLst/>
              <a:latin typeface="Times New Roman" panose="02020603050405020304" pitchFamily="18" charset="0"/>
              <a:ea typeface="Calibri" panose="020F0502020204030204" pitchFamily="34" charset="0"/>
            </a:endParaRPr>
          </a:p>
          <a:p>
            <a:pPr algn="just"/>
            <a:r>
              <a:rPr lang="vi-VN" sz="2800" dirty="0">
                <a:solidFill>
                  <a:srgbClr val="FF0000"/>
                </a:solidFill>
                <a:effectLst/>
                <a:latin typeface="Times New Roman" panose="02020603050405020304" pitchFamily="18" charset="0"/>
                <a:ea typeface="Times New Roman" panose="02020603050405020304" pitchFamily="18" charset="0"/>
              </a:rPr>
              <a:t>Ảnh hưởng rất nhiều đến nguồn nước ngầm </a:t>
            </a:r>
            <a:r>
              <a:rPr lang="vi-VN" sz="2800" dirty="0">
                <a:solidFill>
                  <a:srgbClr val="000000"/>
                </a:solidFill>
                <a:effectLst/>
                <a:latin typeface="Times New Roman" panose="02020603050405020304" pitchFamily="18" charset="0"/>
                <a:ea typeface="Times New Roman" panose="02020603050405020304" pitchFamily="18" charset="0"/>
              </a:rPr>
              <a:t>(với nhiều hộ ở nông thôn vẫn hay dùng giếng làm nước sinh hoạt chính, nên nguồn nước ngầm rất quan trọng), hay nguồn đất có thể bị ảnh hưởng.</a:t>
            </a:r>
            <a:endParaRPr lang="en-US" sz="2800" dirty="0">
              <a:solidFill>
                <a:srgbClr val="000000"/>
              </a:solidFill>
              <a:effectLst/>
              <a:latin typeface="Times New Roman" panose="02020603050405020304" pitchFamily="18" charset="0"/>
              <a:ea typeface="Calibri" panose="020F0502020204030204" pitchFamily="34" charset="0"/>
            </a:endParaRPr>
          </a:p>
          <a:p>
            <a:pPr algn="just"/>
            <a:r>
              <a:rPr lang="vi-VN" sz="2800" dirty="0">
                <a:solidFill>
                  <a:srgbClr val="FF0000"/>
                </a:solidFill>
                <a:effectLst/>
                <a:latin typeface="Times New Roman" panose="02020603050405020304" pitchFamily="18" charset="0"/>
                <a:ea typeface="Times New Roman" panose="02020603050405020304" pitchFamily="18" charset="0"/>
              </a:rPr>
              <a:t>Bón phân động vật không qua xử lý, sẽ làm chết cây, gây úng hoặc thối rễ.</a:t>
            </a:r>
            <a:endParaRPr lang="en-US" sz="2800" dirty="0">
              <a:solidFill>
                <a:srgbClr val="FF0000"/>
              </a:solidFill>
              <a:effectLst/>
              <a:latin typeface="Times New Roman" panose="02020603050405020304" pitchFamily="18" charset="0"/>
              <a:ea typeface="Calibri" panose="020F0502020204030204" pitchFamily="34" charset="0"/>
            </a:endParaRPr>
          </a:p>
          <a:p>
            <a:pPr algn="just"/>
            <a:r>
              <a:rPr lang="vi-VN" sz="2800" dirty="0">
                <a:solidFill>
                  <a:srgbClr val="000000"/>
                </a:solidFill>
                <a:effectLst/>
                <a:latin typeface="Times New Roman" panose="02020603050405020304" pitchFamily="18" charset="0"/>
                <a:ea typeface="Times New Roman" panose="02020603050405020304" pitchFamily="18" charset="0"/>
              </a:rPr>
              <a:t>Sản phẩm thịt và các sản phẩm khác từ vật nuôi sẽ </a:t>
            </a:r>
            <a:r>
              <a:rPr lang="vi-VN" sz="2800" dirty="0">
                <a:solidFill>
                  <a:srgbClr val="FF0000"/>
                </a:solidFill>
                <a:effectLst/>
                <a:latin typeface="Times New Roman" panose="02020603050405020304" pitchFamily="18" charset="0"/>
                <a:ea typeface="Times New Roman" panose="02020603050405020304" pitchFamily="18" charset="0"/>
              </a:rPr>
              <a:t>không được sạch </a:t>
            </a:r>
            <a:r>
              <a:rPr lang="vi-VN" sz="2800" dirty="0">
                <a:solidFill>
                  <a:srgbClr val="000000"/>
                </a:solidFill>
                <a:effectLst/>
                <a:latin typeface="Times New Roman" panose="02020603050405020304" pitchFamily="18" charset="0"/>
                <a:ea typeface="Times New Roman" panose="02020603050405020304" pitchFamily="18" charset="0"/>
              </a:rPr>
              <a:t>và an toàn tuyệt đối.</a:t>
            </a:r>
            <a:endParaRPr lang="en-US" sz="2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466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anim calcmode="lin" valueType="num">
                                      <p:cBhvr>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p:cTn id="2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5">
                                            <p:txEl>
                                              <p:pRg st="3" end="3"/>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 calcmode="lin" valueType="num">
                                      <p:cBhvr>
                                        <p:cTn id="34"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C31EF0D-3054-4E1B-81C1-E4FFBDA5D17A}"/>
              </a:ext>
            </a:extLst>
          </p:cNvPr>
          <p:cNvSpPr txBox="1"/>
          <p:nvPr/>
        </p:nvSpPr>
        <p:spPr>
          <a:xfrm>
            <a:off x="405312" y="1403021"/>
            <a:ext cx="11508391" cy="2246769"/>
          </a:xfrm>
          <a:prstGeom prst="rect">
            <a:avLst/>
          </a:prstGeom>
          <a:noFill/>
        </p:spPr>
        <p:txBody>
          <a:bodyPr wrap="square">
            <a:spAutoFit/>
          </a:bodyPr>
          <a:lstStyle/>
          <a:p>
            <a:pPr algn="just"/>
            <a:r>
              <a:rPr lang="en-US" sz="2800" b="1" smtClean="0">
                <a:solidFill>
                  <a:schemeClr val="accent1">
                    <a:lumMod val="50000"/>
                  </a:schemeClr>
                </a:solidFill>
                <a:effectLst/>
                <a:latin typeface="Times New Roman" panose="02020603050405020304" pitchFamily="18" charset="0"/>
                <a:ea typeface="Calibri" panose="020F0502020204030204" pitchFamily="34" charset="0"/>
              </a:rPr>
              <a:t>- Các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yếu</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tố</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môi</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trường</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sống</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của</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vật</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nuôi</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như</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khí</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hậu</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trong</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chuồng</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xây</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dựng</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chuồng</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nuôi</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thức</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ăn</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và</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nước</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uống</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cần</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được</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đảm</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bảo</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các</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yêu</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cầu</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vệ</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sinh</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a:t>
            </a:r>
          </a:p>
          <a:p>
            <a:pPr algn="just"/>
            <a:r>
              <a:rPr lang="en-US" sz="2800" b="1" dirty="0">
                <a:solidFill>
                  <a:schemeClr val="accent1">
                    <a:lumMod val="50000"/>
                  </a:schemeClr>
                </a:solidFill>
                <a:effectLst/>
                <a:latin typeface="Times New Roman" panose="02020603050405020304" pitchFamily="18" charset="0"/>
                <a:ea typeface="Times New Roman" panose="02020603050405020304" pitchFamily="18" charset="0"/>
              </a:rPr>
              <a:t>- </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Khi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chăn</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nuôi</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cần</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đảm</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bảo</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vệ</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sinh</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thân</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thể</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cho</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vật</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nuôi</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tắm</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chải</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và</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cho</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vật</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nuôi</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vận</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động</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hợp</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1">
                    <a:lumMod val="50000"/>
                  </a:schemeClr>
                </a:solidFill>
                <a:effectLst/>
                <a:latin typeface="Times New Roman" panose="02020603050405020304" pitchFamily="18" charset="0"/>
                <a:ea typeface="Calibri" panose="020F0502020204030204" pitchFamily="34" charset="0"/>
              </a:rPr>
              <a:t>lí</a:t>
            </a:r>
            <a:r>
              <a:rPr lang="en-US" sz="2800" b="1" dirty="0">
                <a:solidFill>
                  <a:schemeClr val="accent1">
                    <a:lumMod val="50000"/>
                  </a:schemeClr>
                </a:solidFill>
                <a:effectLst/>
                <a:latin typeface="Times New Roman" panose="02020603050405020304" pitchFamily="18" charset="0"/>
                <a:ea typeface="Calibri" panose="020F0502020204030204" pitchFamily="34" charset="0"/>
              </a:rPr>
              <a:t>.</a:t>
            </a:r>
          </a:p>
        </p:txBody>
      </p:sp>
      <p:sp>
        <p:nvSpPr>
          <p:cNvPr id="6" name="TextBox 5"/>
          <p:cNvSpPr txBox="1"/>
          <p:nvPr/>
        </p:nvSpPr>
        <p:spPr>
          <a:xfrm>
            <a:off x="11125202" y="5715000"/>
            <a:ext cx="961504" cy="923330"/>
          </a:xfrm>
          <a:prstGeom prst="rect">
            <a:avLst/>
          </a:prstGeom>
          <a:noFill/>
        </p:spPr>
        <p:txBody>
          <a:bodyPr wrap="square" lIns="0" tIns="0" rIns="0" bIns="0" rtlCol="0">
            <a:spAutoFit/>
          </a:bodyPr>
          <a:lstStyle/>
          <a:p>
            <a:r>
              <a:rPr lang="en-US" sz="6000" dirty="0" smtClean="0">
                <a:solidFill>
                  <a:srgbClr val="FF0000"/>
                </a:solidFill>
                <a:sym typeface="Wingdings" panose="05000000000000000000" pitchFamily="2" charset="2"/>
              </a:rPr>
              <a:t></a:t>
            </a:r>
            <a:endParaRPr lang="en-US" sz="6000" dirty="0">
              <a:solidFill>
                <a:srgbClr val="FF0000"/>
              </a:solidFill>
            </a:endParaRPr>
          </a:p>
        </p:txBody>
      </p:sp>
      <p:sp>
        <p:nvSpPr>
          <p:cNvPr id="8" name="TextBox 7">
            <a:extLst>
              <a:ext uri="{FF2B5EF4-FFF2-40B4-BE49-F238E27FC236}">
                <a16:creationId xmlns:a16="http://schemas.microsoft.com/office/drawing/2014/main" id="{AD66DBFB-14C8-45C2-A160-5A9175E3BFBE}"/>
              </a:ext>
            </a:extLst>
          </p:cNvPr>
          <p:cNvSpPr txBox="1"/>
          <p:nvPr/>
        </p:nvSpPr>
        <p:spPr>
          <a:xfrm>
            <a:off x="232883" y="756690"/>
            <a:ext cx="6093372" cy="523220"/>
          </a:xfrm>
          <a:prstGeom prst="rect">
            <a:avLst/>
          </a:prstGeom>
          <a:noFill/>
        </p:spPr>
        <p:txBody>
          <a:bodyPr wrap="square">
            <a:spAutoFit/>
          </a:bodyPr>
          <a:lstStyle/>
          <a:p>
            <a:pPr algn="just"/>
            <a:r>
              <a:rPr lang="en-US" sz="2800" b="1" smtClean="0">
                <a:solidFill>
                  <a:srgbClr val="FF0000"/>
                </a:solidFill>
                <a:effectLst/>
                <a:latin typeface="Times New Roman" panose="02020603050405020304" pitchFamily="18" charset="0"/>
                <a:ea typeface="Calibri" panose="020F0502020204030204" pitchFamily="34" charset="0"/>
              </a:rPr>
              <a:t>3. </a:t>
            </a:r>
            <a:r>
              <a:rPr lang="en-US" sz="2800" b="1" dirty="0" err="1">
                <a:solidFill>
                  <a:srgbClr val="FF0000"/>
                </a:solidFill>
                <a:effectLst/>
                <a:latin typeface="Times New Roman" panose="02020603050405020304" pitchFamily="18" charset="0"/>
                <a:ea typeface="Calibri" panose="020F0502020204030204" pitchFamily="34" charset="0"/>
              </a:rPr>
              <a:t>Vệ</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sinh</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trong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chăn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nuôi</a:t>
            </a:r>
            <a:endParaRPr lang="en-US" sz="2800" b="1" dirty="0">
              <a:solidFill>
                <a:srgbClr val="FF0000"/>
              </a:solidFill>
              <a:effectLst/>
              <a:latin typeface="Times New Roman" panose="02020603050405020304" pitchFamily="18" charset="0"/>
              <a:ea typeface="Calibri" panose="020F0502020204030204" pitchFamily="34" charset="0"/>
            </a:endParaRPr>
          </a:p>
        </p:txBody>
      </p:sp>
      <p:sp>
        <p:nvSpPr>
          <p:cNvPr id="11" name="Rectangle 10">
            <a:extLst>
              <a:ext uri="{FF2B5EF4-FFF2-40B4-BE49-F238E27FC236}">
                <a16:creationId xmlns:a16="http://schemas.microsoft.com/office/drawing/2014/main" id="{F66C1AE6-B1A0-4B69-8C93-C66C7394C09F}"/>
              </a:ext>
            </a:extLst>
          </p:cNvPr>
          <p:cNvSpPr/>
          <p:nvPr/>
        </p:nvSpPr>
        <p:spPr>
          <a:xfrm>
            <a:off x="83128" y="110359"/>
            <a:ext cx="12003578"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dirty="0" smtClean="0">
                <a:ln/>
                <a:solidFill>
                  <a:srgbClr val="FF0000"/>
                </a:solidFill>
              </a:rPr>
              <a:t>BÀI 10: KĨ THUẬT </a:t>
            </a:r>
            <a:r>
              <a:rPr lang="en-US" sz="3600" b="1" dirty="0">
                <a:ln/>
                <a:solidFill>
                  <a:srgbClr val="FF0000"/>
                </a:solidFill>
              </a:rPr>
              <a:t>NUÔI </a:t>
            </a:r>
            <a:r>
              <a:rPr lang="en-US" sz="3600" b="1" dirty="0" smtClean="0">
                <a:ln/>
                <a:solidFill>
                  <a:srgbClr val="FF0000"/>
                </a:solidFill>
              </a:rPr>
              <a:t>DƯỠNG VÀ </a:t>
            </a:r>
            <a:r>
              <a:rPr lang="en-US" sz="3600" b="1" dirty="0">
                <a:ln/>
                <a:solidFill>
                  <a:srgbClr val="FF0000"/>
                </a:solidFill>
              </a:rPr>
              <a:t>CHĂM SÓC </a:t>
            </a:r>
            <a:r>
              <a:rPr lang="en-US" sz="3600" b="1" dirty="0" smtClean="0">
                <a:ln/>
                <a:solidFill>
                  <a:srgbClr val="FF0000"/>
                </a:solidFill>
              </a:rPr>
              <a:t>VẬT NUÔI</a:t>
            </a:r>
            <a:endParaRPr lang="en-US" sz="3600" b="1" cap="none" spc="0" dirty="0">
              <a:ln/>
              <a:solidFill>
                <a:srgbClr val="FF0000"/>
              </a:solidFill>
              <a:effectLst/>
            </a:endParaRPr>
          </a:p>
        </p:txBody>
      </p:sp>
    </p:spTree>
    <p:extLst>
      <p:ext uri="{BB962C8B-B14F-4D97-AF65-F5344CB8AC3E}">
        <p14:creationId xmlns:p14="http://schemas.microsoft.com/office/powerpoint/2010/main" val="3286262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92BEE2-9981-452A-8FEB-E7B0F67C91F5}"/>
              </a:ext>
            </a:extLst>
          </p:cNvPr>
          <p:cNvSpPr txBox="1"/>
          <p:nvPr/>
        </p:nvSpPr>
        <p:spPr>
          <a:xfrm>
            <a:off x="366547" y="713032"/>
            <a:ext cx="11362997" cy="6093976"/>
          </a:xfrm>
          <a:prstGeom prst="rect">
            <a:avLst/>
          </a:prstGeom>
          <a:noFill/>
        </p:spPr>
        <p:txBody>
          <a:bodyPr wrap="square">
            <a:spAutoFit/>
          </a:bodyPr>
          <a:lstStyle/>
          <a:p>
            <a:pPr algn="just"/>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Hình</a:t>
            </a:r>
            <a:r>
              <a:rPr lang="en-US" sz="2600" dirty="0">
                <a:solidFill>
                  <a:srgbClr val="000000"/>
                </a:solidFill>
                <a:effectLst/>
                <a:latin typeface="Times New Roman" panose="02020603050405020304" pitchFamily="18" charset="0"/>
                <a:ea typeface="Calibri" panose="020F0502020204030204" pitchFamily="34" charset="0"/>
              </a:rPr>
              <a:t> 11.2a: </a:t>
            </a:r>
            <a:r>
              <a:rPr lang="en-US" sz="2600" dirty="0" err="1">
                <a:solidFill>
                  <a:srgbClr val="000000"/>
                </a:solidFill>
                <a:effectLst/>
                <a:latin typeface="Times New Roman" panose="02020603050405020304" pitchFamily="18" charset="0"/>
                <a:ea typeface="Calibri" panose="020F0502020204030204" pitchFamily="34" charset="0"/>
              </a:rPr>
              <a:t>Chuồng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nuôi</a:t>
            </a:r>
            <a:r>
              <a:rPr lang="en-US" sz="2600" dirty="0">
                <a:solidFill>
                  <a:srgbClr val="000000"/>
                </a:solidFill>
                <a:effectLst/>
                <a:latin typeface="Times New Roman" panose="02020603050405020304" pitchFamily="18" charset="0"/>
                <a:ea typeface="Calibri" panose="020F0502020204030204" pitchFamily="34" charset="0"/>
              </a:rPr>
              <a:t>:</a:t>
            </a:r>
          </a:p>
          <a:p>
            <a:pPr algn="just"/>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Nơi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để</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gà</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nghỉ</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ngơi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tránh</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nắng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mưa</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nền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chuồng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đảm</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bảo</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khô</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ráo</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thoáng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mát</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dễ</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dọn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vệ</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sinh</a:t>
            </a:r>
            <a:r>
              <a:rPr lang="en-US" sz="2600" dirty="0">
                <a:solidFill>
                  <a:srgbClr val="000000"/>
                </a:solidFill>
                <a:effectLst/>
                <a:latin typeface="Times New Roman" panose="02020603050405020304" pitchFamily="18" charset="0"/>
                <a:ea typeface="Calibri" panose="020F0502020204030204" pitchFamily="34" charset="0"/>
              </a:rPr>
              <a:t>.</a:t>
            </a:r>
          </a:p>
          <a:p>
            <a:pPr algn="just"/>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Cửa</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chuồng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nuôi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mở</a:t>
            </a:r>
            <a:r>
              <a:rPr lang="en-US" sz="2600" dirty="0">
                <a:solidFill>
                  <a:srgbClr val="000000"/>
                </a:solidFill>
                <a:effectLst/>
                <a:latin typeface="Times New Roman" panose="02020603050405020304" pitchFamily="18" charset="0"/>
                <a:ea typeface="Calibri" panose="020F0502020204030204" pitchFamily="34" charset="0"/>
              </a:rPr>
              <a:t> ra </a:t>
            </a:r>
            <a:r>
              <a:rPr lang="en-US" sz="2600" dirty="0" err="1">
                <a:solidFill>
                  <a:srgbClr val="000000"/>
                </a:solidFill>
                <a:effectLst/>
                <a:latin typeface="Times New Roman" panose="02020603050405020304" pitchFamily="18" charset="0"/>
                <a:ea typeface="Calibri" panose="020F0502020204030204" pitchFamily="34" charset="0"/>
              </a:rPr>
              <a:t>hướng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đông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nam</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để</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chuồng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hứng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được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nắng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sáng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và</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tránh</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được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nắng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chiều</a:t>
            </a:r>
            <a:r>
              <a:rPr lang="en-US" sz="2600" dirty="0">
                <a:solidFill>
                  <a:srgbClr val="000000"/>
                </a:solidFill>
                <a:effectLst/>
                <a:latin typeface="Times New Roman" panose="02020603050405020304" pitchFamily="18" charset="0"/>
                <a:ea typeface="Calibri" panose="020F0502020204030204" pitchFamily="34" charset="0"/>
              </a:rPr>
              <a:t>; </a:t>
            </a:r>
          </a:p>
          <a:p>
            <a:pPr algn="just"/>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Chuồng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phải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đủ</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rộng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và</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có</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hệ</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thống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cống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rãnh</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để</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xử</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lí</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chất</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thải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nước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thải</a:t>
            </a:r>
            <a:endParaRPr lang="en-US" sz="2600" dirty="0">
              <a:solidFill>
                <a:srgbClr val="000000"/>
              </a:solidFill>
              <a:effectLst/>
              <a:latin typeface="Times New Roman" panose="02020603050405020304" pitchFamily="18" charset="0"/>
              <a:ea typeface="Calibri" panose="020F0502020204030204" pitchFamily="34" charset="0"/>
            </a:endParaRPr>
          </a:p>
          <a:p>
            <a:pPr algn="just"/>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Thực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hiện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tiêu</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độc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khử</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trùng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vệ</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sinh</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chuồng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để</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đảm</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bảo</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vệ</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sinh</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môi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trường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chăn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nuôi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và</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môi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trường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sống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xung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quanh</a:t>
            </a:r>
            <a:r>
              <a:rPr lang="en-US" sz="2600" dirty="0">
                <a:solidFill>
                  <a:srgbClr val="000000"/>
                </a:solidFill>
                <a:effectLst/>
                <a:latin typeface="Times New Roman" panose="02020603050405020304" pitchFamily="18" charset="0"/>
                <a:ea typeface="Calibri" panose="020F0502020204030204" pitchFamily="34" charset="0"/>
              </a:rPr>
              <a:t>.</a:t>
            </a:r>
          </a:p>
          <a:p>
            <a:pPr algn="just"/>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Hình</a:t>
            </a:r>
            <a:r>
              <a:rPr lang="en-US" sz="2600" dirty="0">
                <a:solidFill>
                  <a:srgbClr val="000000"/>
                </a:solidFill>
                <a:effectLst/>
                <a:latin typeface="Times New Roman" panose="02020603050405020304" pitchFamily="18" charset="0"/>
                <a:ea typeface="Calibri" panose="020F0502020204030204" pitchFamily="34" charset="0"/>
              </a:rPr>
              <a:t> 11.2b + 11.2c: </a:t>
            </a:r>
            <a:r>
              <a:rPr lang="en-US" sz="2600" dirty="0" err="1">
                <a:solidFill>
                  <a:srgbClr val="000000"/>
                </a:solidFill>
                <a:effectLst/>
                <a:latin typeface="Times New Roman" panose="02020603050405020304" pitchFamily="18" charset="0"/>
                <a:ea typeface="Calibri" panose="020F0502020204030204" pitchFamily="34" charset="0"/>
              </a:rPr>
              <a:t>Vườn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bãi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chăn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thả</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gà</a:t>
            </a:r>
            <a:r>
              <a:rPr lang="en-US" sz="2600" dirty="0">
                <a:solidFill>
                  <a:srgbClr val="000000"/>
                </a:solidFill>
                <a:effectLst/>
                <a:latin typeface="Times New Roman" panose="02020603050405020304" pitchFamily="18" charset="0"/>
                <a:ea typeface="Calibri" panose="020F0502020204030204" pitchFamily="34" charset="0"/>
              </a:rPr>
              <a:t>:</a:t>
            </a:r>
          </a:p>
          <a:p>
            <a:pPr algn="just"/>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Diện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tích</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rộng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thường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là</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bĩa</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cỏ</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vườn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tự</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nhiên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có</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môi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trường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phù</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hợp</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cho</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giun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đất</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dế</a:t>
            </a:r>
            <a:r>
              <a:rPr lang="en-US" sz="2600" dirty="0">
                <a:solidFill>
                  <a:srgbClr val="000000"/>
                </a:solidFill>
                <a:effectLst/>
                <a:latin typeface="Times New Roman" panose="02020603050405020304" pitchFamily="18" charset="0"/>
                <a:ea typeface="Calibri" panose="020F0502020204030204" pitchFamily="34" charset="0"/>
              </a:rPr>
              <a:t>..</a:t>
            </a:r>
            <a:r>
              <a:rPr lang="en-US" sz="2600" dirty="0" err="1">
                <a:solidFill>
                  <a:srgbClr val="000000"/>
                </a:solidFill>
                <a:effectLst/>
                <a:latin typeface="Times New Roman" panose="02020603050405020304" pitchFamily="18" charset="0"/>
                <a:ea typeface="Calibri" panose="020F0502020204030204" pitchFamily="34" charset="0"/>
              </a:rPr>
              <a:t>phát</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triển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tạo</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nguồn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thức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ăn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cho</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gà</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và</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có</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bóng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mát</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cây</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xanh</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để</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gà</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vận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động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và</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tìm</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kiếm</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thức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ăn</a:t>
            </a:r>
            <a:r>
              <a:rPr lang="en-US" sz="2600" dirty="0">
                <a:solidFill>
                  <a:srgbClr val="000000"/>
                </a:solidFill>
                <a:effectLst/>
                <a:latin typeface="Times New Roman" panose="02020603050405020304" pitchFamily="18" charset="0"/>
                <a:ea typeface="Calibri" panose="020F0502020204030204" pitchFamily="34" charset="0"/>
              </a:rPr>
              <a:t>.</a:t>
            </a:r>
          </a:p>
          <a:p>
            <a:pPr algn="just"/>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Rào</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xung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quanh</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vườn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bằng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lưới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mắt</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cáo</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hoặc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phên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tre</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chắc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chắn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để</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gà</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không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thể</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vượt</a:t>
            </a:r>
            <a:r>
              <a:rPr lang="en-US" sz="2600" dirty="0">
                <a:solidFill>
                  <a:srgbClr val="000000"/>
                </a:solidFill>
                <a:effectLst/>
                <a:latin typeface="Times New Roman" panose="02020603050405020304" pitchFamily="18" charset="0"/>
                <a:ea typeface="Calibri" panose="020F0502020204030204" pitchFamily="34" charset="0"/>
              </a:rPr>
              <a:t> qua, </a:t>
            </a:r>
            <a:r>
              <a:rPr lang="en-US" sz="2600" dirty="0" err="1">
                <a:solidFill>
                  <a:srgbClr val="000000"/>
                </a:solidFill>
                <a:effectLst/>
                <a:latin typeface="Times New Roman" panose="02020603050405020304" pitchFamily="18" charset="0"/>
                <a:ea typeface="Calibri" panose="020F0502020204030204" pitchFamily="34" charset="0"/>
              </a:rPr>
              <a:t>đồng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thời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chống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thú</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xâm</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nhập</a:t>
            </a:r>
            <a:r>
              <a:rPr lang="en-US" sz="2600" dirty="0">
                <a:solidFill>
                  <a:srgbClr val="000000"/>
                </a:solidFill>
                <a:effectLst/>
                <a:latin typeface="Times New Roman" panose="02020603050405020304" pitchFamily="18" charset="0"/>
                <a:ea typeface="Calibri" panose="020F0502020204030204" pitchFamily="34" charset="0"/>
              </a:rPr>
              <a:t>.</a:t>
            </a:r>
          </a:p>
          <a:p>
            <a:pPr algn="just"/>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Đặt</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máng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ăn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treo</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máng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uống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để</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gà</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dễ</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dàng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ăn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và</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uống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nước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khi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cần</a:t>
            </a:r>
            <a:r>
              <a:rPr lang="en-US" sz="2600" dirty="0">
                <a:solidFill>
                  <a:srgbClr val="000000"/>
                </a:solidFill>
                <a:effectLst/>
                <a:latin typeface="Times New Roman" panose="02020603050405020304" pitchFamily="18" charset="0"/>
                <a:ea typeface="Calibri" panose="020F0502020204030204" pitchFamily="34" charset="0"/>
              </a:rPr>
              <a:t>.</a:t>
            </a:r>
          </a:p>
        </p:txBody>
      </p:sp>
      <p:sp>
        <p:nvSpPr>
          <p:cNvPr id="6" name="Pentagon 5">
            <a:extLst>
              <a:ext uri="{FF2B5EF4-FFF2-40B4-BE49-F238E27FC236}">
                <a16:creationId xmlns:a16="http://schemas.microsoft.com/office/drawing/2014/main" id="{999C6BA4-9C38-40D6-824F-051524306C2E}"/>
              </a:ext>
            </a:extLst>
          </p:cNvPr>
          <p:cNvSpPr/>
          <p:nvPr/>
        </p:nvSpPr>
        <p:spPr>
          <a:xfrm>
            <a:off x="457200" y="0"/>
            <a:ext cx="1056290" cy="614855"/>
          </a:xfrm>
          <a:prstGeom prst="pent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tx1"/>
                </a:solidFill>
              </a:rPr>
              <a:t>C1</a:t>
            </a:r>
          </a:p>
        </p:txBody>
      </p:sp>
    </p:spTree>
    <p:extLst>
      <p:ext uri="{BB962C8B-B14F-4D97-AF65-F5344CB8AC3E}">
        <p14:creationId xmlns:p14="http://schemas.microsoft.com/office/powerpoint/2010/main" val="2208825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a:extLst>
              <a:ext uri="{FF2B5EF4-FFF2-40B4-BE49-F238E27FC236}">
                <a16:creationId xmlns:a16="http://schemas.microsoft.com/office/drawing/2014/main" id="{9D73A048-7AC9-4BFB-BF2F-9E6B1E529790}"/>
              </a:ext>
            </a:extLst>
          </p:cNvPr>
          <p:cNvSpPr/>
          <p:nvPr/>
        </p:nvSpPr>
        <p:spPr>
          <a:xfrm>
            <a:off x="457200" y="0"/>
            <a:ext cx="1056290" cy="614855"/>
          </a:xfrm>
          <a:prstGeom prst="pent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tx1"/>
                </a:solidFill>
              </a:rPr>
              <a:t>2</a:t>
            </a:r>
          </a:p>
        </p:txBody>
      </p:sp>
      <p:sp>
        <p:nvSpPr>
          <p:cNvPr id="4" name="TextBox 3">
            <a:extLst>
              <a:ext uri="{FF2B5EF4-FFF2-40B4-BE49-F238E27FC236}">
                <a16:creationId xmlns:a16="http://schemas.microsoft.com/office/drawing/2014/main" id="{88D45C67-29E2-4976-A0B5-9EA6B444C47B}"/>
              </a:ext>
            </a:extLst>
          </p:cNvPr>
          <p:cNvSpPr txBox="1"/>
          <p:nvPr/>
        </p:nvSpPr>
        <p:spPr>
          <a:xfrm>
            <a:off x="985344" y="951636"/>
            <a:ext cx="10570779" cy="3046988"/>
          </a:xfrm>
          <a:prstGeom prst="rect">
            <a:avLst/>
          </a:prstGeom>
          <a:noFill/>
        </p:spPr>
        <p:txBody>
          <a:bodyPr wrap="square">
            <a:spAutoFit/>
          </a:bodyPr>
          <a:lstStyle/>
          <a:p>
            <a:pPr algn="just"/>
            <a:r>
              <a:rPr lang="en-US" sz="3200" dirty="0" err="1">
                <a:solidFill>
                  <a:srgbClr val="000000"/>
                </a:solidFill>
                <a:effectLst/>
                <a:latin typeface="Times New Roman" panose="02020603050405020304" pitchFamily="18" charset="0"/>
                <a:ea typeface="Calibri" panose="020F0502020204030204" pitchFamily="34" charset="0"/>
              </a:rPr>
              <a:t>Vườn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chăn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thả</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đem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lại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những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ích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lợi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gì</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cho</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đàn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gà</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là</a:t>
            </a:r>
            <a:r>
              <a:rPr lang="en-US" sz="3200" dirty="0">
                <a:solidFill>
                  <a:srgbClr val="000000"/>
                </a:solidFill>
                <a:effectLst/>
                <a:latin typeface="Times New Roman" panose="02020603050405020304" pitchFamily="18" charset="0"/>
                <a:ea typeface="Calibri" panose="020F0502020204030204" pitchFamily="34" charset="0"/>
              </a:rPr>
              <a:t>:</a:t>
            </a:r>
          </a:p>
          <a:p>
            <a:pPr algn="just"/>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Tạo</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nguồn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thức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ăn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cho</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gà</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và</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có</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bóng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mát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cây</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xanh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để</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gà</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vận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động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và</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tìm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kiếm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thức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ăn</a:t>
            </a:r>
            <a:r>
              <a:rPr lang="en-US" sz="3200" dirty="0">
                <a:solidFill>
                  <a:srgbClr val="000000"/>
                </a:solidFill>
                <a:effectLst/>
                <a:latin typeface="Times New Roman" panose="02020603050405020304" pitchFamily="18" charset="0"/>
                <a:ea typeface="Calibri" panose="020F0502020204030204" pitchFamily="34" charset="0"/>
              </a:rPr>
              <a:t>.</a:t>
            </a:r>
          </a:p>
          <a:p>
            <a:pPr algn="just"/>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Bảo</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vệ</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gà</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tránh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sự</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nguy</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hiểm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từ</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thú</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hoang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hoặc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thú</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nuôi</a:t>
            </a:r>
            <a:r>
              <a:rPr lang="en-US" sz="3200" dirty="0">
                <a:solidFill>
                  <a:srgbClr val="000000"/>
                </a:solidFill>
                <a:effectLst/>
                <a:latin typeface="Times New Roman" panose="02020603050405020304" pitchFamily="18" charset="0"/>
                <a:ea typeface="Calibri" panose="020F0502020204030204" pitchFamily="34" charset="0"/>
              </a:rPr>
              <a:t>.</a:t>
            </a:r>
          </a:p>
          <a:p>
            <a:pPr algn="just"/>
            <a:r>
              <a:rPr lang="en-US" sz="3200" dirty="0" err="1">
                <a:solidFill>
                  <a:srgbClr val="000000"/>
                </a:solidFill>
                <a:effectLst/>
                <a:latin typeface="Times New Roman" panose="02020603050405020304" pitchFamily="18" charset="0"/>
                <a:ea typeface="Calibri" panose="020F0502020204030204" pitchFamily="34" charset="0"/>
              </a:rPr>
              <a:t>Mô</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hình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chuồng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nuôi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thả</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vườn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như</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hình</a:t>
            </a:r>
            <a:r>
              <a:rPr lang="en-US" sz="3200" dirty="0">
                <a:solidFill>
                  <a:srgbClr val="000000"/>
                </a:solidFill>
                <a:effectLst/>
                <a:latin typeface="Times New Roman" panose="02020603050405020304" pitchFamily="18" charset="0"/>
                <a:ea typeface="Calibri" panose="020F0502020204030204" pitchFamily="34" charset="0"/>
              </a:rPr>
              <a:t> 11.4 </a:t>
            </a:r>
            <a:r>
              <a:rPr lang="en-US" sz="3200" dirty="0" err="1">
                <a:solidFill>
                  <a:srgbClr val="000000"/>
                </a:solidFill>
                <a:effectLst/>
                <a:latin typeface="Times New Roman" panose="02020603050405020304" pitchFamily="18" charset="0"/>
                <a:ea typeface="Calibri" panose="020F0502020204030204" pitchFamily="34" charset="0"/>
              </a:rPr>
              <a:t>có</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đặc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điểm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hình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thể</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kháng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bệnh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tốt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thịt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thơm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ngon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dễ</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nuôi</a:t>
            </a:r>
            <a:endParaRPr lang="en-US" sz="32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88261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a:extLst>
              <a:ext uri="{FF2B5EF4-FFF2-40B4-BE49-F238E27FC236}">
                <a16:creationId xmlns:a16="http://schemas.microsoft.com/office/drawing/2014/main" id="{CE9212EE-DEE9-4AC7-8D34-B86365227CCF}"/>
              </a:ext>
            </a:extLst>
          </p:cNvPr>
          <p:cNvSpPr/>
          <p:nvPr/>
        </p:nvSpPr>
        <p:spPr>
          <a:xfrm>
            <a:off x="457200" y="0"/>
            <a:ext cx="1056290" cy="614855"/>
          </a:xfrm>
          <a:prstGeom prst="pent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tx1"/>
                </a:solidFill>
              </a:rPr>
              <a:t>C3</a:t>
            </a:r>
          </a:p>
        </p:txBody>
      </p:sp>
      <p:sp>
        <p:nvSpPr>
          <p:cNvPr id="4" name="TextBox 3">
            <a:extLst>
              <a:ext uri="{FF2B5EF4-FFF2-40B4-BE49-F238E27FC236}">
                <a16:creationId xmlns:a16="http://schemas.microsoft.com/office/drawing/2014/main" id="{5A3A3D91-882F-4B3C-BB8D-1FE4A02EFF98}"/>
              </a:ext>
            </a:extLst>
          </p:cNvPr>
          <p:cNvSpPr txBox="1"/>
          <p:nvPr/>
        </p:nvSpPr>
        <p:spPr>
          <a:xfrm>
            <a:off x="1233650" y="909935"/>
            <a:ext cx="9865273" cy="3316742"/>
          </a:xfrm>
          <a:prstGeom prst="rect">
            <a:avLst/>
          </a:prstGeom>
          <a:noFill/>
        </p:spPr>
        <p:txBody>
          <a:bodyPr wrap="square">
            <a:spAutoFit/>
          </a:bodyPr>
          <a:lstStyle/>
          <a:p>
            <a:pPr algn="just">
              <a:lnSpc>
                <a:spcPct val="150000"/>
              </a:lnSpc>
            </a:pP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Việc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chọn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gà</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giống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rất</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quan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trọng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giống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gà</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mà</a:t>
            </a:r>
            <a:r>
              <a:rPr lang="en-US" sz="3600" dirty="0">
                <a:solidFill>
                  <a:srgbClr val="000000"/>
                </a:solidFill>
                <a:effectLst/>
                <a:latin typeface="Times New Roman" panose="02020603050405020304" pitchFamily="18" charset="0"/>
                <a:ea typeface="Calibri" panose="020F0502020204030204" pitchFamily="34" charset="0"/>
              </a:rPr>
              <a:t> ta </a:t>
            </a:r>
            <a:r>
              <a:rPr lang="en-US" sz="3600" dirty="0" err="1">
                <a:solidFill>
                  <a:srgbClr val="000000"/>
                </a:solidFill>
                <a:effectLst/>
                <a:latin typeface="Times New Roman" panose="02020603050405020304" pitchFamily="18" charset="0"/>
                <a:ea typeface="Calibri" panose="020F0502020204030204" pitchFamily="34" charset="0"/>
              </a:rPr>
              <a:t>lựa</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chọn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nuôi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chính</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là</a:t>
            </a:r>
            <a:r>
              <a:rPr lang="en-US" sz="3600" dirty="0">
                <a:solidFill>
                  <a:srgbClr val="000000"/>
                </a:solidFill>
                <a:effectLst/>
                <a:latin typeface="Times New Roman" panose="02020603050405020304" pitchFamily="18" charset="0"/>
                <a:ea typeface="Calibri" panose="020F0502020204030204" pitchFamily="34" charset="0"/>
              </a:rPr>
              <a:t> gen </a:t>
            </a:r>
            <a:r>
              <a:rPr lang="en-US" sz="3600" dirty="0" err="1">
                <a:solidFill>
                  <a:srgbClr val="000000"/>
                </a:solidFill>
                <a:effectLst/>
                <a:latin typeface="Times New Roman" panose="02020603050405020304" pitchFamily="18" charset="0"/>
                <a:ea typeface="Calibri" panose="020F0502020204030204" pitchFamily="34" charset="0"/>
              </a:rPr>
              <a:t>quý</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của</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dòng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gà</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đó</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Thể</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trạng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của</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gà</a:t>
            </a:r>
            <a:r>
              <a:rPr lang="en-US" sz="3600" dirty="0">
                <a:solidFill>
                  <a:srgbClr val="000000"/>
                </a:solidFill>
                <a:effectLst/>
                <a:latin typeface="Times New Roman" panose="02020603050405020304" pitchFamily="18" charset="0"/>
                <a:ea typeface="Calibri" panose="020F0502020204030204" pitchFamily="34" charset="0"/>
              </a:rPr>
              <a:t> con </a:t>
            </a:r>
            <a:r>
              <a:rPr lang="en-US" sz="3600" dirty="0" err="1">
                <a:solidFill>
                  <a:srgbClr val="000000"/>
                </a:solidFill>
                <a:effectLst/>
                <a:latin typeface="Times New Roman" panose="02020603050405020304" pitchFamily="18" charset="0"/>
                <a:ea typeface="Calibri" panose="020F0502020204030204" pitchFamily="34" charset="0"/>
              </a:rPr>
              <a:t>giống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không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tốt</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gà</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sẽ</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không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phát</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triển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tốt</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được</a:t>
            </a:r>
            <a:r>
              <a:rPr lang="en-US" sz="3600" dirty="0">
                <a:solidFill>
                  <a:srgbClr val="000000"/>
                </a:solidFill>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3240397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a:extLst>
              <a:ext uri="{FF2B5EF4-FFF2-40B4-BE49-F238E27FC236}">
                <a16:creationId xmlns:a16="http://schemas.microsoft.com/office/drawing/2014/main" id="{8C13C6AB-CAC1-4E15-950F-09A906E696B5}"/>
              </a:ext>
            </a:extLst>
          </p:cNvPr>
          <p:cNvSpPr/>
          <p:nvPr/>
        </p:nvSpPr>
        <p:spPr>
          <a:xfrm>
            <a:off x="457200" y="0"/>
            <a:ext cx="1056290" cy="614855"/>
          </a:xfrm>
          <a:prstGeom prst="pent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tx1"/>
                </a:solidFill>
              </a:rPr>
              <a:t>C4</a:t>
            </a:r>
          </a:p>
        </p:txBody>
      </p:sp>
      <p:sp>
        <p:nvSpPr>
          <p:cNvPr id="4" name="TextBox 3">
            <a:extLst>
              <a:ext uri="{FF2B5EF4-FFF2-40B4-BE49-F238E27FC236}">
                <a16:creationId xmlns:a16="http://schemas.microsoft.com/office/drawing/2014/main" id="{4B3FEC42-FC31-4E87-801D-5966709A5C40}"/>
              </a:ext>
            </a:extLst>
          </p:cNvPr>
          <p:cNvSpPr txBox="1"/>
          <p:nvPr/>
        </p:nvSpPr>
        <p:spPr>
          <a:xfrm>
            <a:off x="985345" y="1006900"/>
            <a:ext cx="10555014" cy="5693866"/>
          </a:xfrm>
          <a:prstGeom prst="rect">
            <a:avLst/>
          </a:prstGeom>
          <a:noFill/>
        </p:spPr>
        <p:txBody>
          <a:bodyPr wrap="square">
            <a:spAutoFit/>
          </a:bodyPr>
          <a:lstStyle/>
          <a:p>
            <a:pPr algn="just"/>
            <a:r>
              <a:rPr lang="en-US" sz="2800" dirty="0" err="1">
                <a:solidFill>
                  <a:srgbClr val="000000"/>
                </a:solidFill>
                <a:effectLst/>
                <a:latin typeface="Times New Roman" panose="02020603050405020304" pitchFamily="18" charset="0"/>
                <a:ea typeface="Calibri" panose="020F0502020204030204" pitchFamily="34" charset="0"/>
              </a:rPr>
              <a:t>Nhu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cầu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thay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đổi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quá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phát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triển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a:t>
            </a:r>
          </a:p>
          <a:p>
            <a:pPr algn="just"/>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Giai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đoạn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con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1 </a:t>
            </a:r>
            <a:r>
              <a:rPr lang="en-US" sz="2800" dirty="0" err="1">
                <a:solidFill>
                  <a:srgbClr val="000000"/>
                </a:solidFill>
                <a:effectLst/>
                <a:latin typeface="Times New Roman" panose="02020603050405020304" pitchFamily="18" charset="0"/>
                <a:ea typeface="Calibri" panose="020F0502020204030204" pitchFamily="34" charset="0"/>
              </a:rPr>
              <a:t>ngày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đến</a:t>
            </a:r>
            <a:r>
              <a:rPr lang="en-US" sz="2800" dirty="0">
                <a:solidFill>
                  <a:srgbClr val="000000"/>
                </a:solidFill>
                <a:effectLst/>
                <a:latin typeface="Times New Roman" panose="02020603050405020304" pitchFamily="18" charset="0"/>
                <a:ea typeface="Calibri" panose="020F0502020204030204" pitchFamily="34" charset="0"/>
              </a:rPr>
              <a:t> 4 </a:t>
            </a:r>
            <a:r>
              <a:rPr lang="en-US" sz="2800" dirty="0" err="1">
                <a:solidFill>
                  <a:srgbClr val="000000"/>
                </a:solidFill>
                <a:effectLst/>
                <a:latin typeface="Times New Roman" panose="02020603050405020304" pitchFamily="18" charset="0"/>
                <a:ea typeface="Calibri" panose="020F0502020204030204" pitchFamily="34" charset="0"/>
              </a:rPr>
              <a:t>tuần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tuổi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tự</a:t>
            </a:r>
            <a:r>
              <a:rPr lang="en-US" sz="2800" dirty="0">
                <a:solidFill>
                  <a:srgbClr val="000000"/>
                </a:solidFill>
                <a:effectLst/>
                <a:latin typeface="Times New Roman" panose="02020603050405020304" pitchFamily="18" charset="0"/>
                <a:ea typeface="Calibri" panose="020F0502020204030204" pitchFamily="34" charset="0"/>
              </a:rPr>
              <a:t> do </a:t>
            </a:r>
            <a:r>
              <a:rPr lang="en-US" sz="2800" dirty="0" err="1">
                <a:solidFill>
                  <a:srgbClr val="000000"/>
                </a:solidFill>
                <a:effectLst/>
                <a:latin typeface="Times New Roman" panose="02020603050405020304" pitchFamily="18" charset="0"/>
                <a:ea typeface="Calibri" panose="020F0502020204030204" pitchFamily="34" charset="0"/>
              </a:rPr>
              <a:t>loại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chế</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biến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phù</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hợp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năng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tiêu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hoá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Rải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đều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khay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tuỳ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theo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định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lượng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dầy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khoảng</a:t>
            </a:r>
            <a:r>
              <a:rPr lang="en-US" sz="2800" dirty="0">
                <a:solidFill>
                  <a:srgbClr val="000000"/>
                </a:solidFill>
                <a:effectLst/>
                <a:latin typeface="Times New Roman" panose="02020603050405020304" pitchFamily="18" charset="0"/>
                <a:ea typeface="Calibri" panose="020F0502020204030204" pitchFamily="34" charset="0"/>
              </a:rPr>
              <a:t> 1 cm)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bổ</a:t>
            </a:r>
            <a:r>
              <a:rPr lang="en-US" sz="2800" dirty="0">
                <a:solidFill>
                  <a:srgbClr val="000000"/>
                </a:solidFill>
                <a:effectLst/>
                <a:latin typeface="Times New Roman" panose="02020603050405020304" pitchFamily="18" charset="0"/>
                <a:ea typeface="Calibri" panose="020F0502020204030204" pitchFamily="34" charset="0"/>
              </a:rPr>
              <a:t> sung </a:t>
            </a:r>
            <a:r>
              <a:rPr lang="en-US" sz="2800" dirty="0" err="1">
                <a:solidFill>
                  <a:srgbClr val="000000"/>
                </a:solidFill>
                <a:effectLst/>
                <a:latin typeface="Times New Roman" panose="02020603050405020304" pitchFamily="18" charset="0"/>
                <a:ea typeface="Calibri" panose="020F0502020204030204" pitchFamily="34" charset="0"/>
              </a:rPr>
              <a:t>thêm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khoảng</a:t>
            </a:r>
            <a:r>
              <a:rPr lang="en-US" sz="2800" dirty="0">
                <a:solidFill>
                  <a:srgbClr val="000000"/>
                </a:solidFill>
                <a:effectLst/>
                <a:latin typeface="Times New Roman" panose="02020603050405020304" pitchFamily="18" charset="0"/>
                <a:ea typeface="Calibri" panose="020F0502020204030204" pitchFamily="34" charset="0"/>
              </a:rPr>
              <a:t> 6 – 7 </a:t>
            </a:r>
            <a:r>
              <a:rPr lang="en-US" sz="2800" dirty="0" err="1">
                <a:solidFill>
                  <a:srgbClr val="000000"/>
                </a:solidFill>
                <a:effectLst/>
                <a:latin typeface="Times New Roman" panose="02020603050405020304" pitchFamily="18" charset="0"/>
                <a:ea typeface="Calibri" panose="020F0502020204030204" pitchFamily="34" charset="0"/>
              </a:rPr>
              <a:t>lần</a:t>
            </a:r>
            <a:r>
              <a:rPr lang="en-US" sz="2800" dirty="0">
                <a:solidFill>
                  <a:srgbClr val="000000"/>
                </a:solidFill>
                <a:effectLst/>
                <a:latin typeface="Times New Roman" panose="02020603050405020304" pitchFamily="18" charset="0"/>
                <a:ea typeface="Calibri" panose="020F0502020204030204" pitchFamily="34" charset="0"/>
              </a:rPr>
              <a:t>/</a:t>
            </a:r>
            <a:r>
              <a:rPr lang="en-US" sz="2800" dirty="0" err="1">
                <a:solidFill>
                  <a:srgbClr val="000000"/>
                </a:solidFill>
                <a:effectLst/>
                <a:latin typeface="Times New Roman" panose="02020603050405020304" pitchFamily="18" charset="0"/>
                <a:ea typeface="Calibri" panose="020F0502020204030204" pitchFamily="34" charset="0"/>
              </a:rPr>
              <a:t>ngày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rải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vệ</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sinh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lượng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thừa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còn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khay</a:t>
            </a:r>
            <a:r>
              <a:rPr lang="en-US" sz="2800" dirty="0">
                <a:solidFill>
                  <a:srgbClr val="000000"/>
                </a:solidFill>
                <a:effectLst/>
                <a:latin typeface="Times New Roman" panose="02020603050405020304" pitchFamily="18" charset="0"/>
                <a:ea typeface="Calibri" panose="020F0502020204030204" pitchFamily="34" charset="0"/>
              </a:rPr>
              <a:t> ở </a:t>
            </a:r>
            <a:r>
              <a:rPr lang="en-US" sz="2800" dirty="0" err="1">
                <a:solidFill>
                  <a:srgbClr val="000000"/>
                </a:solidFill>
                <a:effectLst/>
                <a:latin typeface="Times New Roman" panose="02020603050405020304" pitchFamily="18" charset="0"/>
                <a:ea typeface="Calibri" panose="020F0502020204030204" pitchFamily="34" charset="0"/>
              </a:rPr>
              <a:t>lần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Đặt</a:t>
            </a:r>
            <a:r>
              <a:rPr lang="en-US" sz="2800" dirty="0">
                <a:solidFill>
                  <a:srgbClr val="000000"/>
                </a:solidFill>
                <a:effectLst/>
                <a:latin typeface="Times New Roman" panose="02020603050405020304" pitchFamily="18" charset="0"/>
                <a:ea typeface="Calibri" panose="020F0502020204030204" pitchFamily="34" charset="0"/>
              </a:rPr>
              <a:t> xen </a:t>
            </a:r>
            <a:r>
              <a:rPr lang="en-US" sz="2800" dirty="0" err="1">
                <a:solidFill>
                  <a:srgbClr val="000000"/>
                </a:solidFill>
                <a:effectLst/>
                <a:latin typeface="Times New Roman" panose="02020603050405020304" pitchFamily="18" charset="0"/>
                <a:ea typeface="Calibri" panose="020F0502020204030204" pitchFamily="34" charset="0"/>
              </a:rPr>
              <a:t>kẽ</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uống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khay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thay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khoảng</a:t>
            </a:r>
            <a:r>
              <a:rPr lang="en-US" sz="2800" dirty="0">
                <a:solidFill>
                  <a:srgbClr val="000000"/>
                </a:solidFill>
                <a:effectLst/>
                <a:latin typeface="Times New Roman" panose="02020603050405020304" pitchFamily="18" charset="0"/>
                <a:ea typeface="Calibri" panose="020F0502020204030204" pitchFamily="34" charset="0"/>
              </a:rPr>
              <a:t> 2 – 3 </a:t>
            </a:r>
            <a:r>
              <a:rPr lang="en-US" sz="2800" dirty="0" err="1">
                <a:solidFill>
                  <a:srgbClr val="000000"/>
                </a:solidFill>
                <a:effectLst/>
                <a:latin typeface="Times New Roman" panose="02020603050405020304" pitchFamily="18" charset="0"/>
                <a:ea typeface="Calibri" panose="020F0502020204030204" pitchFamily="34" charset="0"/>
              </a:rPr>
              <a:t>lần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ngày</a:t>
            </a:r>
            <a:r>
              <a:rPr lang="en-US" sz="2800" dirty="0">
                <a:solidFill>
                  <a:srgbClr val="000000"/>
                </a:solidFill>
                <a:effectLst/>
                <a:latin typeface="Times New Roman" panose="02020603050405020304" pitchFamily="18" charset="0"/>
                <a:ea typeface="Calibri" panose="020F0502020204030204" pitchFamily="34" charset="0"/>
              </a:rPr>
              <a:t>.</a:t>
            </a:r>
          </a:p>
          <a:p>
            <a:pPr algn="just"/>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Giai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đoạn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non, </a:t>
            </a:r>
            <a:r>
              <a:rPr lang="en-US" sz="2800" dirty="0" err="1">
                <a:solidFill>
                  <a:srgbClr val="000000"/>
                </a:solidFill>
                <a:effectLst/>
                <a:latin typeface="Times New Roman" panose="02020603050405020304" pitchFamily="18" charset="0"/>
                <a:ea typeface="Calibri" panose="020F0502020204030204" pitchFamily="34" charset="0"/>
              </a:rPr>
              <a:t>mới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lớn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phối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trộn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thêm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lúa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gạo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rau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tăng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cường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dinh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dưỡng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a:t>
            </a:r>
          </a:p>
          <a:p>
            <a:pPr algn="just"/>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Giai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đoạn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thịt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tăng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lượng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uống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đồng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bổ</a:t>
            </a:r>
            <a:r>
              <a:rPr lang="en-US" sz="2800" dirty="0">
                <a:solidFill>
                  <a:srgbClr val="000000"/>
                </a:solidFill>
                <a:effectLst/>
                <a:latin typeface="Times New Roman" panose="02020603050405020304" pitchFamily="18" charset="0"/>
                <a:ea typeface="Calibri" panose="020F0502020204030204" pitchFamily="34" charset="0"/>
              </a:rPr>
              <a:t> sung </a:t>
            </a:r>
            <a:r>
              <a:rPr lang="en-US" sz="2800" dirty="0" err="1">
                <a:solidFill>
                  <a:srgbClr val="000000"/>
                </a:solidFill>
                <a:effectLst/>
                <a:latin typeface="Times New Roman" panose="02020603050405020304" pitchFamily="18" charset="0"/>
                <a:ea typeface="Calibri" panose="020F0502020204030204" pitchFamily="34" charset="0"/>
              </a:rPr>
              <a:t>thêm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giàu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đạm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rau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lớn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chắc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xương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hơn</a:t>
            </a:r>
            <a:r>
              <a:rPr lang="en-US" sz="2800" dirty="0">
                <a:solidFill>
                  <a:srgbClr val="000000"/>
                </a:solidFill>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2317750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a:extLst>
              <a:ext uri="{FF2B5EF4-FFF2-40B4-BE49-F238E27FC236}">
                <a16:creationId xmlns:a16="http://schemas.microsoft.com/office/drawing/2014/main" id="{E59A7B82-9F5F-4692-AF31-0839A83F4D3F}"/>
              </a:ext>
            </a:extLst>
          </p:cNvPr>
          <p:cNvSpPr/>
          <p:nvPr/>
        </p:nvSpPr>
        <p:spPr>
          <a:xfrm>
            <a:off x="457200" y="0"/>
            <a:ext cx="1056290" cy="614855"/>
          </a:xfrm>
          <a:prstGeom prst="pent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tx1"/>
                </a:solidFill>
              </a:rPr>
              <a:t>C5</a:t>
            </a:r>
          </a:p>
        </p:txBody>
      </p:sp>
      <p:sp>
        <p:nvSpPr>
          <p:cNvPr id="4" name="TextBox 3">
            <a:extLst>
              <a:ext uri="{FF2B5EF4-FFF2-40B4-BE49-F238E27FC236}">
                <a16:creationId xmlns:a16="http://schemas.microsoft.com/office/drawing/2014/main" id="{B3698992-AC11-4078-94BE-5AD913095265}"/>
              </a:ext>
            </a:extLst>
          </p:cNvPr>
          <p:cNvSpPr txBox="1"/>
          <p:nvPr/>
        </p:nvSpPr>
        <p:spPr>
          <a:xfrm>
            <a:off x="871044" y="879589"/>
            <a:ext cx="10622018" cy="4031873"/>
          </a:xfrm>
          <a:prstGeom prst="rect">
            <a:avLst/>
          </a:prstGeom>
          <a:noFill/>
        </p:spPr>
        <p:txBody>
          <a:bodyPr wrap="square">
            <a:spAutoFit/>
          </a:bodyPr>
          <a:lstStyle/>
          <a:p>
            <a:pPr algn="just"/>
            <a:r>
              <a:rPr lang="en-US" sz="3200" dirty="0" err="1">
                <a:solidFill>
                  <a:srgbClr val="000000"/>
                </a:solidFill>
                <a:effectLst/>
                <a:latin typeface="Times New Roman" panose="02020603050405020304" pitchFamily="18" charset="0"/>
                <a:ea typeface="Calibri" panose="020F0502020204030204" pitchFamily="34" charset="0"/>
              </a:rPr>
              <a:t>Các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kĩ</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thuật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chăm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sóc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vật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nuôi</a:t>
            </a:r>
            <a:r>
              <a:rPr lang="en-US" sz="3200" dirty="0">
                <a:solidFill>
                  <a:srgbClr val="000000"/>
                </a:solidFill>
                <a:effectLst/>
                <a:latin typeface="Times New Roman" panose="02020603050405020304" pitchFamily="18" charset="0"/>
                <a:ea typeface="Calibri" panose="020F0502020204030204" pitchFamily="34" charset="0"/>
              </a:rPr>
              <a:t> non </a:t>
            </a:r>
            <a:r>
              <a:rPr lang="en-US" sz="3200" dirty="0" err="1">
                <a:solidFill>
                  <a:srgbClr val="000000"/>
                </a:solidFill>
                <a:effectLst/>
                <a:latin typeface="Times New Roman" panose="02020603050405020304" pitchFamily="18" charset="0"/>
                <a:ea typeface="Calibri" panose="020F0502020204030204" pitchFamily="34" charset="0"/>
              </a:rPr>
              <a:t>phù</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hợp</a:t>
            </a:r>
            <a:r>
              <a:rPr lang="en-US" sz="3200" dirty="0">
                <a:solidFill>
                  <a:srgbClr val="000000"/>
                </a:solidFill>
                <a:effectLst/>
                <a:latin typeface="Times New Roman" panose="02020603050405020304" pitchFamily="18" charset="0"/>
                <a:ea typeface="Calibri" panose="020F0502020204030204" pitchFamily="34" charset="0"/>
              </a:rPr>
              <a:t>:</a:t>
            </a:r>
          </a:p>
          <a:p>
            <a:pPr algn="just"/>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Giữ</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vệ</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sinh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phòng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bệnh</a:t>
            </a:r>
            <a:endParaRPr lang="en-US" sz="3200" dirty="0">
              <a:solidFill>
                <a:srgbClr val="000000"/>
              </a:solidFill>
              <a:effectLst/>
              <a:latin typeface="Times New Roman" panose="02020603050405020304" pitchFamily="18" charset="0"/>
              <a:ea typeface="Calibri" panose="020F0502020204030204" pitchFamily="34" charset="0"/>
            </a:endParaRPr>
          </a:p>
          <a:p>
            <a:pPr algn="just"/>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Vận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động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và</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tiếp</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xúc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với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ánh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sáng</a:t>
            </a:r>
            <a:endParaRPr lang="en-US" sz="3200" dirty="0">
              <a:solidFill>
                <a:srgbClr val="000000"/>
              </a:solidFill>
              <a:effectLst/>
              <a:latin typeface="Times New Roman" panose="02020603050405020304" pitchFamily="18" charset="0"/>
              <a:ea typeface="Calibri" panose="020F0502020204030204" pitchFamily="34" charset="0"/>
            </a:endParaRPr>
          </a:p>
          <a:p>
            <a:pPr algn="just"/>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Tập</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ăn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sớm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các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loại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thức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ăn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đủ</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chất</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dinh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dưỡng</a:t>
            </a:r>
            <a:endParaRPr lang="en-US" sz="3200" dirty="0">
              <a:solidFill>
                <a:srgbClr val="000000"/>
              </a:solidFill>
              <a:effectLst/>
              <a:latin typeface="Times New Roman" panose="02020603050405020304" pitchFamily="18" charset="0"/>
              <a:ea typeface="Calibri" panose="020F0502020204030204" pitchFamily="34" charset="0"/>
            </a:endParaRPr>
          </a:p>
          <a:p>
            <a:pPr algn="just"/>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Giữ</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ấm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cơ</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thể</a:t>
            </a:r>
            <a:endParaRPr lang="en-US" sz="3200" dirty="0">
              <a:solidFill>
                <a:srgbClr val="000000"/>
              </a:solidFill>
              <a:effectLst/>
              <a:latin typeface="Times New Roman" panose="02020603050405020304" pitchFamily="18" charset="0"/>
              <a:ea typeface="Calibri" panose="020F0502020204030204" pitchFamily="34" charset="0"/>
            </a:endParaRPr>
          </a:p>
          <a:p>
            <a:pPr algn="just"/>
            <a:r>
              <a:rPr lang="en-US" sz="3200" dirty="0" err="1">
                <a:solidFill>
                  <a:srgbClr val="000000"/>
                </a:solidFill>
                <a:effectLst/>
                <a:latin typeface="Times New Roman" panose="02020603050405020304" pitchFamily="18" charset="0"/>
                <a:ea typeface="Calibri" panose="020F0502020204030204" pitchFamily="34" charset="0"/>
              </a:rPr>
              <a:t>Người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chăn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nuôi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đã</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làm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công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việc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để</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phòng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và</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trị</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bênh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cho</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gà</a:t>
            </a:r>
            <a:r>
              <a:rPr lang="en-US" sz="3200" dirty="0">
                <a:solidFill>
                  <a:srgbClr val="000000"/>
                </a:solidFill>
                <a:effectLst/>
                <a:latin typeface="Times New Roman" panose="02020603050405020304" pitchFamily="18" charset="0"/>
                <a:ea typeface="Calibri" panose="020F0502020204030204" pitchFamily="34" charset="0"/>
              </a:rPr>
              <a:t>:</a:t>
            </a:r>
          </a:p>
          <a:p>
            <a:pPr algn="just"/>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Hình</a:t>
            </a:r>
            <a:r>
              <a:rPr lang="en-US" sz="3200" dirty="0">
                <a:solidFill>
                  <a:srgbClr val="000000"/>
                </a:solidFill>
                <a:effectLst/>
                <a:latin typeface="Times New Roman" panose="02020603050405020304" pitchFamily="18" charset="0"/>
                <a:ea typeface="Calibri" panose="020F0502020204030204" pitchFamily="34" charset="0"/>
              </a:rPr>
              <a:t> a. </a:t>
            </a:r>
            <a:r>
              <a:rPr lang="en-US" sz="3200" dirty="0" err="1">
                <a:solidFill>
                  <a:srgbClr val="000000"/>
                </a:solidFill>
                <a:effectLst/>
                <a:latin typeface="Times New Roman" panose="02020603050405020304" pitchFamily="18" charset="0"/>
                <a:ea typeface="Calibri" panose="020F0502020204030204" pitchFamily="34" charset="0"/>
              </a:rPr>
              <a:t>Vệ</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sinh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chuồng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trại</a:t>
            </a:r>
            <a:endParaRPr lang="en-US" sz="3200" dirty="0">
              <a:solidFill>
                <a:srgbClr val="000000"/>
              </a:solidFill>
              <a:effectLst/>
              <a:latin typeface="Times New Roman" panose="02020603050405020304" pitchFamily="18" charset="0"/>
              <a:ea typeface="Calibri" panose="020F0502020204030204" pitchFamily="34" charset="0"/>
            </a:endParaRPr>
          </a:p>
          <a:p>
            <a:pPr algn="just"/>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Hình</a:t>
            </a:r>
            <a:r>
              <a:rPr lang="en-US" sz="3200" dirty="0">
                <a:solidFill>
                  <a:srgbClr val="000000"/>
                </a:solidFill>
                <a:effectLst/>
                <a:latin typeface="Times New Roman" panose="02020603050405020304" pitchFamily="18" charset="0"/>
                <a:ea typeface="Calibri" panose="020F0502020204030204" pitchFamily="34" charset="0"/>
              </a:rPr>
              <a:t> b. </a:t>
            </a:r>
            <a:r>
              <a:rPr lang="en-US" sz="3200" dirty="0" err="1">
                <a:solidFill>
                  <a:srgbClr val="000000"/>
                </a:solidFill>
                <a:effectLst/>
                <a:latin typeface="Times New Roman" panose="02020603050405020304" pitchFamily="18" charset="0"/>
                <a:ea typeface="Calibri" panose="020F0502020204030204" pitchFamily="34" charset="0"/>
              </a:rPr>
              <a:t>Tiêm</a:t>
            </a:r>
            <a:r>
              <a:rPr lang="en-US" sz="3200" dirty="0">
                <a:solidFill>
                  <a:srgbClr val="000000"/>
                </a:solidFill>
                <a:effectLst/>
                <a:latin typeface="Times New Roman" panose="02020603050405020304" pitchFamily="18" charset="0"/>
                <a:ea typeface="Calibri" panose="020F0502020204030204" pitchFamily="34" charset="0"/>
              </a:rPr>
              <a:t> vaccine </a:t>
            </a:r>
            <a:r>
              <a:rPr lang="en-US" sz="3200" dirty="0" err="1">
                <a:solidFill>
                  <a:srgbClr val="000000"/>
                </a:solidFill>
                <a:effectLst/>
                <a:latin typeface="Times New Roman" panose="02020603050405020304" pitchFamily="18" charset="0"/>
                <a:ea typeface="Calibri" panose="020F0502020204030204" pitchFamily="34" charset="0"/>
              </a:rPr>
              <a:t>phòng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bệnh</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cho</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gà</a:t>
            </a:r>
            <a:endParaRPr lang="en-US" sz="32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16891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6C1AE6-B1A0-4B69-8C93-C66C7394C09F}"/>
              </a:ext>
            </a:extLst>
          </p:cNvPr>
          <p:cNvSpPr/>
          <p:nvPr/>
        </p:nvSpPr>
        <p:spPr>
          <a:xfrm>
            <a:off x="584973" y="110359"/>
            <a:ext cx="11607027"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a:ln/>
                <a:solidFill>
                  <a:srgbClr val="00B050"/>
                </a:solidFill>
              </a:rPr>
              <a:t>CHỦ ĐỀ. NUÔI DƯỠNG CHĂM SÓC VÀ</a:t>
            </a:r>
          </a:p>
          <a:p>
            <a:pPr algn="ctr"/>
            <a:r>
              <a:rPr lang="en-US" sz="4400" b="1" dirty="0">
                <a:ln/>
                <a:solidFill>
                  <a:srgbClr val="00B050"/>
                </a:solidFill>
              </a:rPr>
              <a:t>PHÒNG TRỊ BỆNH VẬT NUÔI</a:t>
            </a:r>
            <a:endParaRPr lang="en-US" sz="4400" b="1" cap="none" spc="0" dirty="0">
              <a:ln/>
              <a:solidFill>
                <a:srgbClr val="00B050"/>
              </a:solidFill>
              <a:effectLst/>
            </a:endParaRPr>
          </a:p>
        </p:txBody>
      </p:sp>
      <p:pic>
        <p:nvPicPr>
          <p:cNvPr id="10" name="Picture 9">
            <a:extLst>
              <a:ext uri="{FF2B5EF4-FFF2-40B4-BE49-F238E27FC236}">
                <a16:creationId xmlns:a16="http://schemas.microsoft.com/office/drawing/2014/main" id="{1D10DBB0-8B8A-4B38-A675-296E084DC880}"/>
              </a:ext>
            </a:extLst>
          </p:cNvPr>
          <p:cNvPicPr>
            <a:picLocks noChangeAspect="1"/>
          </p:cNvPicPr>
          <p:nvPr/>
        </p:nvPicPr>
        <p:blipFill>
          <a:blip r:embed="rId2"/>
          <a:stretch>
            <a:fillRect/>
          </a:stretch>
        </p:blipFill>
        <p:spPr>
          <a:xfrm>
            <a:off x="0" y="70553"/>
            <a:ext cx="961905" cy="1133333"/>
          </a:xfrm>
          <a:prstGeom prst="rect">
            <a:avLst/>
          </a:prstGeom>
        </p:spPr>
      </p:pic>
      <p:sp>
        <p:nvSpPr>
          <p:cNvPr id="7" name="TextBox 6">
            <a:extLst>
              <a:ext uri="{FF2B5EF4-FFF2-40B4-BE49-F238E27FC236}">
                <a16:creationId xmlns:a16="http://schemas.microsoft.com/office/drawing/2014/main" id="{AD66DBFB-14C8-45C2-A160-5A9175E3BFBE}"/>
              </a:ext>
            </a:extLst>
          </p:cNvPr>
          <p:cNvSpPr txBox="1"/>
          <p:nvPr/>
        </p:nvSpPr>
        <p:spPr>
          <a:xfrm>
            <a:off x="1107527" y="1596715"/>
            <a:ext cx="6093372" cy="584775"/>
          </a:xfrm>
          <a:prstGeom prst="rect">
            <a:avLst/>
          </a:prstGeom>
          <a:noFill/>
        </p:spPr>
        <p:txBody>
          <a:bodyPr wrap="square">
            <a:spAutoFit/>
          </a:bodyPr>
          <a:lstStyle/>
          <a:p>
            <a:pPr algn="just"/>
            <a:r>
              <a:rPr lang="en-US" sz="3200" u="sng" dirty="0">
                <a:solidFill>
                  <a:srgbClr val="FF0000"/>
                </a:solidFill>
                <a:effectLst/>
                <a:latin typeface="Times New Roman" panose="02020603050405020304" pitchFamily="18" charset="0"/>
                <a:ea typeface="Calibri" panose="020F0502020204030204" pitchFamily="34" charset="0"/>
              </a:rPr>
              <a:t>3 </a:t>
            </a:r>
            <a:r>
              <a:rPr lang="en-US" sz="3200" u="sng" dirty="0" err="1">
                <a:solidFill>
                  <a:srgbClr val="FF0000"/>
                </a:solidFill>
                <a:effectLst/>
                <a:latin typeface="Times New Roman" panose="02020603050405020304" pitchFamily="18" charset="0"/>
                <a:ea typeface="Calibri" panose="020F0502020204030204" pitchFamily="34" charset="0"/>
              </a:rPr>
              <a:t>Vệ</a:t>
            </a:r>
            <a:r>
              <a:rPr lang="en-US" sz="3200" u="sng" dirty="0">
                <a:solidFill>
                  <a:srgbClr val="FF0000"/>
                </a:solidFill>
                <a:effectLst/>
                <a:latin typeface="Times New Roman" panose="02020603050405020304" pitchFamily="18" charset="0"/>
                <a:ea typeface="Calibri" panose="020F0502020204030204" pitchFamily="34" charset="0"/>
              </a:rPr>
              <a:t> </a:t>
            </a:r>
            <a:r>
              <a:rPr lang="en-US" sz="3200" u="sng" dirty="0" err="1">
                <a:solidFill>
                  <a:srgbClr val="FF0000"/>
                </a:solidFill>
                <a:effectLst/>
                <a:latin typeface="Times New Roman" panose="02020603050405020304" pitchFamily="18" charset="0"/>
                <a:ea typeface="Calibri" panose="020F0502020204030204" pitchFamily="34" charset="0"/>
              </a:rPr>
              <a:t>sinh</a:t>
            </a:r>
            <a:r>
              <a:rPr lang="en-US" sz="3200" u="sng" dirty="0">
                <a:solidFill>
                  <a:srgbClr val="FF0000"/>
                </a:solidFill>
                <a:effectLst/>
                <a:latin typeface="Times New Roman" panose="02020603050405020304" pitchFamily="18" charset="0"/>
                <a:ea typeface="Calibri" panose="020F0502020204030204" pitchFamily="34" charset="0"/>
              </a:rPr>
              <a:t> </a:t>
            </a:r>
            <a:r>
              <a:rPr lang="en-US" sz="3200" u="sng" dirty="0" err="1">
                <a:solidFill>
                  <a:srgbClr val="FF0000"/>
                </a:solidFill>
                <a:effectLst/>
                <a:latin typeface="Times New Roman" panose="02020603050405020304" pitchFamily="18" charset="0"/>
                <a:ea typeface="Calibri" panose="020F0502020204030204" pitchFamily="34" charset="0"/>
              </a:rPr>
              <a:t>trong</a:t>
            </a:r>
            <a:r>
              <a:rPr lang="en-US" sz="3200" u="sng" dirty="0">
                <a:solidFill>
                  <a:srgbClr val="FF0000"/>
                </a:solidFill>
                <a:effectLst/>
                <a:latin typeface="Times New Roman" panose="02020603050405020304" pitchFamily="18" charset="0"/>
                <a:ea typeface="Calibri" panose="020F0502020204030204" pitchFamily="34" charset="0"/>
              </a:rPr>
              <a:t> </a:t>
            </a:r>
            <a:r>
              <a:rPr lang="en-US" sz="3200" u="sng" dirty="0" err="1">
                <a:solidFill>
                  <a:srgbClr val="FF0000"/>
                </a:solidFill>
                <a:effectLst/>
                <a:latin typeface="Times New Roman" panose="02020603050405020304" pitchFamily="18" charset="0"/>
                <a:ea typeface="Calibri" panose="020F0502020204030204" pitchFamily="34" charset="0"/>
              </a:rPr>
              <a:t>chăn</a:t>
            </a:r>
            <a:r>
              <a:rPr lang="en-US" sz="3200" u="sng" dirty="0">
                <a:solidFill>
                  <a:srgbClr val="FF0000"/>
                </a:solidFill>
                <a:effectLst/>
                <a:latin typeface="Times New Roman" panose="02020603050405020304" pitchFamily="18" charset="0"/>
                <a:ea typeface="Calibri" panose="020F0502020204030204" pitchFamily="34" charset="0"/>
              </a:rPr>
              <a:t> </a:t>
            </a:r>
            <a:r>
              <a:rPr lang="en-US" sz="3200" u="sng" dirty="0" err="1">
                <a:solidFill>
                  <a:srgbClr val="FF0000"/>
                </a:solidFill>
                <a:effectLst/>
                <a:latin typeface="Times New Roman" panose="02020603050405020304" pitchFamily="18" charset="0"/>
                <a:ea typeface="Calibri" panose="020F0502020204030204" pitchFamily="34" charset="0"/>
              </a:rPr>
              <a:t>nuôi</a:t>
            </a:r>
            <a:endParaRPr lang="en-US" sz="3200" dirty="0">
              <a:solidFill>
                <a:srgbClr val="FF0000"/>
              </a:solidFill>
              <a:effectLst/>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id="{0D949404-62CC-402F-876E-E30EF2DB918C}"/>
              </a:ext>
            </a:extLst>
          </p:cNvPr>
          <p:cNvSpPr txBox="1"/>
          <p:nvPr/>
        </p:nvSpPr>
        <p:spPr>
          <a:xfrm>
            <a:off x="1107527" y="2221296"/>
            <a:ext cx="6093372" cy="584775"/>
          </a:xfrm>
          <a:prstGeom prst="rect">
            <a:avLst/>
          </a:prstGeom>
          <a:noFill/>
        </p:spPr>
        <p:txBody>
          <a:bodyPr wrap="square">
            <a:spAutoFit/>
          </a:bodyPr>
          <a:lstStyle/>
          <a:p>
            <a:pPr algn="just"/>
            <a:r>
              <a:rPr lang="en-US" sz="3200" u="sng" dirty="0">
                <a:solidFill>
                  <a:srgbClr val="FF0000"/>
                </a:solidFill>
                <a:effectLst/>
                <a:latin typeface="Times New Roman" panose="02020603050405020304" pitchFamily="18" charset="0"/>
                <a:ea typeface="Times New Roman" panose="02020603050405020304" pitchFamily="18" charset="0"/>
              </a:rPr>
              <a:t>4 </a:t>
            </a:r>
            <a:r>
              <a:rPr lang="en-US" sz="3200" u="sng" dirty="0" err="1">
                <a:solidFill>
                  <a:srgbClr val="FF0000"/>
                </a:solidFill>
                <a:effectLst/>
                <a:latin typeface="Times New Roman" panose="02020603050405020304" pitchFamily="18" charset="0"/>
                <a:ea typeface="Times New Roman" panose="02020603050405020304" pitchFamily="18" charset="0"/>
              </a:rPr>
              <a:t>Quy</a:t>
            </a:r>
            <a:r>
              <a:rPr lang="en-US" sz="3200" u="sng" dirty="0">
                <a:solidFill>
                  <a:srgbClr val="FF0000"/>
                </a:solidFill>
                <a:effectLst/>
                <a:latin typeface="Times New Roman" panose="02020603050405020304" pitchFamily="18" charset="0"/>
                <a:ea typeface="Times New Roman" panose="02020603050405020304" pitchFamily="18" charset="0"/>
              </a:rPr>
              <a:t> </a:t>
            </a:r>
            <a:r>
              <a:rPr lang="en-US" sz="3200" u="sng" dirty="0" err="1">
                <a:solidFill>
                  <a:srgbClr val="FF0000"/>
                </a:solidFill>
                <a:effectLst/>
                <a:latin typeface="Times New Roman" panose="02020603050405020304" pitchFamily="18" charset="0"/>
                <a:ea typeface="Times New Roman" panose="02020603050405020304" pitchFamily="18" charset="0"/>
              </a:rPr>
              <a:t>trình</a:t>
            </a:r>
            <a:r>
              <a:rPr lang="en-US" sz="3200" u="sng" dirty="0">
                <a:solidFill>
                  <a:srgbClr val="FF0000"/>
                </a:solidFill>
                <a:effectLst/>
                <a:latin typeface="Times New Roman" panose="02020603050405020304" pitchFamily="18" charset="0"/>
                <a:ea typeface="Times New Roman" panose="02020603050405020304" pitchFamily="18" charset="0"/>
              </a:rPr>
              <a:t> </a:t>
            </a:r>
            <a:r>
              <a:rPr lang="en-US" sz="3200" u="sng" dirty="0" err="1">
                <a:solidFill>
                  <a:srgbClr val="FF0000"/>
                </a:solidFill>
                <a:effectLst/>
                <a:latin typeface="Times New Roman" panose="02020603050405020304" pitchFamily="18" charset="0"/>
                <a:ea typeface="Times New Roman" panose="02020603050405020304" pitchFamily="18" charset="0"/>
              </a:rPr>
              <a:t>chăn</a:t>
            </a:r>
            <a:r>
              <a:rPr lang="en-US" sz="3200" u="sng" dirty="0">
                <a:solidFill>
                  <a:srgbClr val="FF0000"/>
                </a:solidFill>
                <a:effectLst/>
                <a:latin typeface="Times New Roman" panose="02020603050405020304" pitchFamily="18" charset="0"/>
                <a:ea typeface="Times New Roman" panose="02020603050405020304" pitchFamily="18" charset="0"/>
              </a:rPr>
              <a:t> </a:t>
            </a:r>
            <a:r>
              <a:rPr lang="en-US" sz="3200" u="sng" dirty="0" err="1">
                <a:solidFill>
                  <a:srgbClr val="FF0000"/>
                </a:solidFill>
                <a:effectLst/>
                <a:latin typeface="Times New Roman" panose="02020603050405020304" pitchFamily="18" charset="0"/>
                <a:ea typeface="Times New Roman" panose="02020603050405020304" pitchFamily="18" charset="0"/>
              </a:rPr>
              <a:t>nuôi</a:t>
            </a:r>
            <a:endParaRPr lang="en-US" sz="3200" dirty="0">
              <a:solidFill>
                <a:srgbClr val="FF0000"/>
              </a:solidFill>
              <a:effectLst/>
              <a:latin typeface="Times New Roman" panose="02020603050405020304" pitchFamily="18" charset="0"/>
              <a:ea typeface="Calibri" panose="020F0502020204030204" pitchFamily="34" charset="0"/>
            </a:endParaRPr>
          </a:p>
        </p:txBody>
      </p:sp>
      <p:sp>
        <p:nvSpPr>
          <p:cNvPr id="9" name="TextBox 8">
            <a:extLst>
              <a:ext uri="{FF2B5EF4-FFF2-40B4-BE49-F238E27FC236}">
                <a16:creationId xmlns:a16="http://schemas.microsoft.com/office/drawing/2014/main" id="{B2491696-621A-4AD7-8A15-5BB28094887A}"/>
              </a:ext>
            </a:extLst>
          </p:cNvPr>
          <p:cNvSpPr txBox="1"/>
          <p:nvPr/>
        </p:nvSpPr>
        <p:spPr>
          <a:xfrm>
            <a:off x="1107527" y="2845877"/>
            <a:ext cx="6093372" cy="584775"/>
          </a:xfrm>
          <a:prstGeom prst="rect">
            <a:avLst/>
          </a:prstGeom>
          <a:noFill/>
        </p:spPr>
        <p:txBody>
          <a:bodyPr wrap="square">
            <a:spAutoFit/>
          </a:bodyPr>
          <a:lstStyle/>
          <a:p>
            <a:pPr algn="just"/>
            <a:r>
              <a:rPr lang="en-US" sz="3200" u="sng" dirty="0">
                <a:solidFill>
                  <a:srgbClr val="FF0000"/>
                </a:solidFill>
                <a:effectLst/>
                <a:latin typeface="Times New Roman" panose="02020603050405020304" pitchFamily="18" charset="0"/>
                <a:ea typeface="Times New Roman" panose="02020603050405020304" pitchFamily="18" charset="0"/>
              </a:rPr>
              <a:t>5 </a:t>
            </a:r>
            <a:r>
              <a:rPr lang="en-US" sz="3200" u="sng" dirty="0" err="1">
                <a:solidFill>
                  <a:srgbClr val="FF0000"/>
                </a:solidFill>
                <a:effectLst/>
                <a:latin typeface="Times New Roman" panose="02020603050405020304" pitchFamily="18" charset="0"/>
                <a:ea typeface="Times New Roman" panose="02020603050405020304" pitchFamily="18" charset="0"/>
              </a:rPr>
              <a:t>Chăn</a:t>
            </a:r>
            <a:r>
              <a:rPr lang="en-US" sz="3200" u="sng" dirty="0">
                <a:solidFill>
                  <a:srgbClr val="FF0000"/>
                </a:solidFill>
                <a:effectLst/>
                <a:latin typeface="Times New Roman" panose="02020603050405020304" pitchFamily="18" charset="0"/>
                <a:ea typeface="Times New Roman" panose="02020603050405020304" pitchFamily="18" charset="0"/>
              </a:rPr>
              <a:t> </a:t>
            </a:r>
            <a:r>
              <a:rPr lang="en-US" sz="3200" u="sng" dirty="0" err="1">
                <a:solidFill>
                  <a:srgbClr val="FF0000"/>
                </a:solidFill>
                <a:effectLst/>
                <a:latin typeface="Times New Roman" panose="02020603050405020304" pitchFamily="18" charset="0"/>
                <a:ea typeface="Times New Roman" panose="02020603050405020304" pitchFamily="18" charset="0"/>
              </a:rPr>
              <a:t>nuôi</a:t>
            </a:r>
            <a:r>
              <a:rPr lang="en-US" sz="3200" u="sng" dirty="0">
                <a:solidFill>
                  <a:srgbClr val="FF0000"/>
                </a:solidFill>
                <a:effectLst/>
                <a:latin typeface="Times New Roman" panose="02020603050405020304" pitchFamily="18" charset="0"/>
                <a:ea typeface="Times New Roman" panose="02020603050405020304" pitchFamily="18" charset="0"/>
              </a:rPr>
              <a:t> </a:t>
            </a:r>
            <a:r>
              <a:rPr lang="en-US" sz="3200" u="sng" dirty="0" err="1">
                <a:solidFill>
                  <a:srgbClr val="FF0000"/>
                </a:solidFill>
                <a:effectLst/>
                <a:latin typeface="Times New Roman" panose="02020603050405020304" pitchFamily="18" charset="0"/>
                <a:ea typeface="Times New Roman" panose="02020603050405020304" pitchFamily="18" charset="0"/>
              </a:rPr>
              <a:t>gà</a:t>
            </a:r>
            <a:r>
              <a:rPr lang="en-US" sz="3200" u="sng" dirty="0">
                <a:solidFill>
                  <a:srgbClr val="FF0000"/>
                </a:solidFill>
                <a:effectLst/>
                <a:latin typeface="Times New Roman" panose="02020603050405020304" pitchFamily="18" charset="0"/>
                <a:ea typeface="Times New Roman" panose="02020603050405020304" pitchFamily="18" charset="0"/>
              </a:rPr>
              <a:t> </a:t>
            </a:r>
            <a:r>
              <a:rPr lang="en-US" sz="3200" u="sng" dirty="0" err="1">
                <a:solidFill>
                  <a:srgbClr val="FF0000"/>
                </a:solidFill>
                <a:effectLst/>
                <a:latin typeface="Times New Roman" panose="02020603050405020304" pitchFamily="18" charset="0"/>
                <a:ea typeface="Times New Roman" panose="02020603050405020304" pitchFamily="18" charset="0"/>
              </a:rPr>
              <a:t>thịt</a:t>
            </a:r>
            <a:r>
              <a:rPr lang="en-US" sz="3200" u="sng" dirty="0">
                <a:solidFill>
                  <a:srgbClr val="FF0000"/>
                </a:solidFill>
                <a:effectLst/>
                <a:latin typeface="Times New Roman" panose="02020603050405020304" pitchFamily="18" charset="0"/>
                <a:ea typeface="Times New Roman" panose="02020603050405020304" pitchFamily="18" charset="0"/>
              </a:rPr>
              <a:t> </a:t>
            </a:r>
            <a:r>
              <a:rPr lang="en-US" sz="3200" u="sng" dirty="0" err="1">
                <a:solidFill>
                  <a:srgbClr val="FF0000"/>
                </a:solidFill>
                <a:effectLst/>
                <a:latin typeface="Times New Roman" panose="02020603050405020304" pitchFamily="18" charset="0"/>
                <a:ea typeface="Times New Roman" panose="02020603050405020304" pitchFamily="18" charset="0"/>
              </a:rPr>
              <a:t>thả</a:t>
            </a:r>
            <a:r>
              <a:rPr lang="en-US" sz="3200" u="sng" dirty="0">
                <a:solidFill>
                  <a:srgbClr val="FF0000"/>
                </a:solidFill>
                <a:effectLst/>
                <a:latin typeface="Times New Roman" panose="02020603050405020304" pitchFamily="18" charset="0"/>
                <a:ea typeface="Times New Roman" panose="02020603050405020304" pitchFamily="18" charset="0"/>
              </a:rPr>
              <a:t> </a:t>
            </a:r>
            <a:r>
              <a:rPr lang="en-US" sz="3200" u="sng" dirty="0" err="1">
                <a:solidFill>
                  <a:srgbClr val="FF0000"/>
                </a:solidFill>
                <a:effectLst/>
                <a:latin typeface="Times New Roman" panose="02020603050405020304" pitchFamily="18" charset="0"/>
                <a:ea typeface="Times New Roman" panose="02020603050405020304" pitchFamily="18" charset="0"/>
              </a:rPr>
              <a:t>vườn</a:t>
            </a:r>
            <a:endParaRPr lang="en-US" sz="3200" dirty="0">
              <a:solidFill>
                <a:srgbClr val="FF0000"/>
              </a:solidFill>
              <a:effectLst/>
              <a:latin typeface="Times New Roman" panose="02020603050405020304" pitchFamily="18" charset="0"/>
              <a:ea typeface="Calibri" panose="020F0502020204030204" pitchFamily="34" charset="0"/>
            </a:endParaRPr>
          </a:p>
        </p:txBody>
      </p:sp>
      <p:sp>
        <p:nvSpPr>
          <p:cNvPr id="12" name="TextBox 11">
            <a:extLst>
              <a:ext uri="{FF2B5EF4-FFF2-40B4-BE49-F238E27FC236}">
                <a16:creationId xmlns:a16="http://schemas.microsoft.com/office/drawing/2014/main" id="{A5B07FD4-6AA7-422F-BDD8-164F40D89377}"/>
              </a:ext>
            </a:extLst>
          </p:cNvPr>
          <p:cNvSpPr txBox="1"/>
          <p:nvPr/>
        </p:nvSpPr>
        <p:spPr>
          <a:xfrm>
            <a:off x="1107526" y="3503970"/>
            <a:ext cx="10306707" cy="2746906"/>
          </a:xfrm>
          <a:prstGeom prst="rect">
            <a:avLst/>
          </a:prstGeom>
          <a:noFill/>
        </p:spPr>
        <p:txBody>
          <a:bodyPr wrap="square">
            <a:spAutoFit/>
          </a:bodyPr>
          <a:lstStyle/>
          <a:p>
            <a:pPr algn="just">
              <a:spcBef>
                <a:spcPts val="300"/>
              </a:spcBef>
              <a:spcAft>
                <a:spcPts val="300"/>
              </a:spcAft>
            </a:pP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Chuẩn</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bị</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chuồng</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trại</a:t>
            </a:r>
            <a:endParaRPr lang="en-US" sz="3200" dirty="0">
              <a:solidFill>
                <a:srgbClr val="000000"/>
              </a:solidFill>
              <a:effectLst/>
              <a:latin typeface="Times New Roman" panose="02020603050405020304" pitchFamily="18" charset="0"/>
              <a:ea typeface="Calibri" panose="020F0502020204030204" pitchFamily="34" charset="0"/>
            </a:endParaRPr>
          </a:p>
          <a:p>
            <a:pPr algn="just">
              <a:spcBef>
                <a:spcPts val="300"/>
              </a:spcBef>
              <a:spcAft>
                <a:spcPts val="300"/>
              </a:spcAft>
            </a:pP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Chọn</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gà</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giống</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chọn</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giống</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gà</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chọn</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gà</a:t>
            </a:r>
            <a:r>
              <a:rPr lang="en-US" sz="3200" kern="1200" dirty="0">
                <a:solidFill>
                  <a:srgbClr val="000000"/>
                </a:solidFill>
                <a:effectLst/>
                <a:latin typeface="Times New Roman" panose="02020603050405020304" pitchFamily="18" charset="0"/>
                <a:ea typeface="Calibri" panose="020F0502020204030204" pitchFamily="34" charset="0"/>
              </a:rPr>
              <a:t> con </a:t>
            </a:r>
            <a:r>
              <a:rPr lang="en-US" sz="3200" kern="1200" dirty="0" err="1">
                <a:solidFill>
                  <a:srgbClr val="000000"/>
                </a:solidFill>
                <a:effectLst/>
                <a:latin typeface="Times New Roman" panose="02020603050405020304" pitchFamily="18" charset="0"/>
                <a:ea typeface="Calibri" panose="020F0502020204030204" pitchFamily="34" charset="0"/>
              </a:rPr>
              <a:t>giống</a:t>
            </a:r>
            <a:endParaRPr lang="en-US" sz="3200" dirty="0">
              <a:solidFill>
                <a:srgbClr val="000000"/>
              </a:solidFill>
              <a:effectLst/>
              <a:latin typeface="Times New Roman" panose="02020603050405020304" pitchFamily="18" charset="0"/>
              <a:ea typeface="Calibri" panose="020F0502020204030204" pitchFamily="34" charset="0"/>
            </a:endParaRPr>
          </a:p>
          <a:p>
            <a:pPr algn="just">
              <a:spcBef>
                <a:spcPts val="300"/>
              </a:spcBef>
              <a:spcAft>
                <a:spcPts val="300"/>
              </a:spcAft>
            </a:pP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Kỹ</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thuật</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nuôi</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dưỡng</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chăm</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sóc</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thức</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ăn</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cho</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gà</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chế</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độ</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chăm</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sóc</a:t>
            </a:r>
            <a:endParaRPr lang="en-US" sz="3200" dirty="0">
              <a:solidFill>
                <a:srgbClr val="000000"/>
              </a:solidFill>
              <a:effectLst/>
              <a:latin typeface="Times New Roman" panose="02020603050405020304" pitchFamily="18" charset="0"/>
              <a:ea typeface="Calibri" panose="020F0502020204030204" pitchFamily="34" charset="0"/>
            </a:endParaRPr>
          </a:p>
          <a:p>
            <a:pPr algn="just"/>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Phòng</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và</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trị</a:t>
            </a:r>
            <a:r>
              <a:rPr lang="en-US" sz="3200" kern="1200" dirty="0">
                <a:solidFill>
                  <a:srgbClr val="000000"/>
                </a:solidFill>
                <a:effectLst/>
                <a:latin typeface="Times New Roman" panose="02020603050405020304" pitchFamily="18" charset="0"/>
                <a:ea typeface="Calibri" panose="020F0502020204030204" pitchFamily="34" charset="0"/>
              </a:rPr>
              <a:t> </a:t>
            </a:r>
            <a:r>
              <a:rPr lang="en-US" sz="3200" kern="1200" dirty="0" err="1">
                <a:solidFill>
                  <a:srgbClr val="000000"/>
                </a:solidFill>
                <a:effectLst/>
                <a:latin typeface="Times New Roman" panose="02020603050405020304" pitchFamily="18" charset="0"/>
                <a:ea typeface="Calibri" panose="020F0502020204030204" pitchFamily="34" charset="0"/>
              </a:rPr>
              <a:t>bệnh</a:t>
            </a:r>
            <a:r>
              <a:rPr lang="en-US" sz="3200" kern="1200" dirty="0">
                <a:solidFill>
                  <a:srgbClr val="000000"/>
                </a:solidFill>
                <a:effectLst/>
                <a:latin typeface="Times New Roman" panose="02020603050405020304" pitchFamily="18" charset="0"/>
                <a:ea typeface="Calibri" panose="020F0502020204030204" pitchFamily="34" charset="0"/>
              </a:rPr>
              <a:t>.</a:t>
            </a:r>
            <a:endParaRPr lang="en-US" sz="32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36711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37A97C-1C75-4489-9DB3-4DC83DC306F3}"/>
              </a:ext>
            </a:extLst>
          </p:cNvPr>
          <p:cNvSpPr txBox="1"/>
          <p:nvPr/>
        </p:nvSpPr>
        <p:spPr>
          <a:xfrm>
            <a:off x="697623" y="1556909"/>
            <a:ext cx="10763907" cy="584775"/>
          </a:xfrm>
          <a:prstGeom prst="rect">
            <a:avLst/>
          </a:prstGeom>
          <a:noFill/>
        </p:spPr>
        <p:txBody>
          <a:bodyPr wrap="square">
            <a:spAutoFit/>
          </a:bodyPr>
          <a:lstStyle/>
          <a:p>
            <a:pPr algn="just"/>
            <a:r>
              <a:rPr lang="en-US" sz="3200" b="1" u="sng" dirty="0">
                <a:solidFill>
                  <a:srgbClr val="FF0000"/>
                </a:solidFill>
                <a:effectLst/>
                <a:latin typeface="Times New Roman" panose="02020603050405020304" pitchFamily="18" charset="0"/>
                <a:ea typeface="Calibri" panose="020F0502020204030204" pitchFamily="34" charset="0"/>
              </a:rPr>
              <a:t>2.6 </a:t>
            </a:r>
            <a:r>
              <a:rPr lang="en-US" sz="3200" b="1" u="sng" dirty="0" err="1">
                <a:solidFill>
                  <a:srgbClr val="FF0000"/>
                </a:solidFill>
                <a:effectLst/>
                <a:latin typeface="Times New Roman" panose="02020603050405020304" pitchFamily="18" charset="0"/>
                <a:ea typeface="Calibri" panose="020F0502020204030204" pitchFamily="34" charset="0"/>
              </a:rPr>
              <a:t>Kế</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hoạch</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nuôi</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dưỡng</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chăm</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sóc</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vật</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nuôi</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trong</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gia</a:t>
            </a:r>
            <a:r>
              <a:rPr lang="en-US" sz="3200" b="1" u="sng" dirty="0">
                <a:solidFill>
                  <a:srgbClr val="FF0000"/>
                </a:solidFill>
                <a:effectLst/>
                <a:latin typeface="Times New Roman" panose="02020603050405020304" pitchFamily="18" charset="0"/>
                <a:ea typeface="Calibri" panose="020F0502020204030204" pitchFamily="34" charset="0"/>
              </a:rPr>
              <a:t> </a:t>
            </a:r>
            <a:r>
              <a:rPr lang="en-US" sz="3200" b="1" u="sng" dirty="0" err="1">
                <a:solidFill>
                  <a:srgbClr val="FF0000"/>
                </a:solidFill>
                <a:effectLst/>
                <a:latin typeface="Times New Roman" panose="02020603050405020304" pitchFamily="18" charset="0"/>
                <a:ea typeface="Calibri" panose="020F0502020204030204" pitchFamily="34" charset="0"/>
              </a:rPr>
              <a:t>đình</a:t>
            </a:r>
            <a:endParaRPr lang="en-US" sz="3200" dirty="0">
              <a:solidFill>
                <a:srgbClr val="FF0000"/>
              </a:solidFill>
              <a:effectLst/>
              <a:latin typeface="Times New Roman" panose="02020603050405020304" pitchFamily="18" charset="0"/>
              <a:ea typeface="Calibri" panose="020F0502020204030204" pitchFamily="34" charset="0"/>
            </a:endParaRPr>
          </a:p>
        </p:txBody>
      </p:sp>
      <p:sp>
        <p:nvSpPr>
          <p:cNvPr id="6" name="Rectangle 5">
            <a:extLst>
              <a:ext uri="{FF2B5EF4-FFF2-40B4-BE49-F238E27FC236}">
                <a16:creationId xmlns:a16="http://schemas.microsoft.com/office/drawing/2014/main" id="{5039DD9E-6FD1-496F-90D9-4E050BFE0DCA}"/>
              </a:ext>
            </a:extLst>
          </p:cNvPr>
          <p:cNvSpPr/>
          <p:nvPr/>
        </p:nvSpPr>
        <p:spPr>
          <a:xfrm>
            <a:off x="584973" y="110359"/>
            <a:ext cx="11607027"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a:ln/>
                <a:solidFill>
                  <a:srgbClr val="00B050"/>
                </a:solidFill>
              </a:rPr>
              <a:t>CHỦ ĐỀ. NUÔI DƯỠNG CHĂM SÓC VÀ</a:t>
            </a:r>
          </a:p>
          <a:p>
            <a:pPr algn="ctr"/>
            <a:r>
              <a:rPr lang="en-US" sz="4400" b="1" dirty="0">
                <a:ln/>
                <a:solidFill>
                  <a:srgbClr val="00B050"/>
                </a:solidFill>
              </a:rPr>
              <a:t>PHÒNG TRỊ BỆNH VẬT NUÔI</a:t>
            </a:r>
            <a:endParaRPr lang="en-US" sz="4400" b="1" cap="none" spc="0" dirty="0">
              <a:ln/>
              <a:solidFill>
                <a:srgbClr val="00B050"/>
              </a:solidFill>
              <a:effectLst/>
            </a:endParaRPr>
          </a:p>
        </p:txBody>
      </p:sp>
    </p:spTree>
    <p:extLst>
      <p:ext uri="{BB962C8B-B14F-4D97-AF65-F5344CB8AC3E}">
        <p14:creationId xmlns:p14="http://schemas.microsoft.com/office/powerpoint/2010/main" val="2757576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4FAB240-099E-42DB-AD06-71780EC1E874}"/>
              </a:ext>
            </a:extLst>
          </p:cNvPr>
          <p:cNvSpPr txBox="1"/>
          <p:nvPr/>
        </p:nvSpPr>
        <p:spPr>
          <a:xfrm>
            <a:off x="148124" y="1342334"/>
            <a:ext cx="11764014" cy="2062103"/>
          </a:xfrm>
          <a:prstGeom prst="rect">
            <a:avLst/>
          </a:prstGeom>
          <a:noFill/>
        </p:spPr>
        <p:txBody>
          <a:bodyPr wrap="square">
            <a:spAutoFit/>
          </a:bodyPr>
          <a:lstStyle/>
          <a:p>
            <a:pPr algn="just"/>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nuôi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khoẻ</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mạnh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sức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kháng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tốt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chống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bệnh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nuôi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trưởng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phát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triển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tốt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tạo</a:t>
            </a:r>
            <a:r>
              <a:rPr lang="en-US" sz="3200" dirty="0">
                <a:solidFill>
                  <a:srgbClr val="000000"/>
                </a:solidFill>
                <a:effectLst/>
                <a:latin typeface="Times New Roman" panose="02020603050405020304" pitchFamily="18" charset="0"/>
                <a:ea typeface="Times New Roman" panose="02020603050405020304" pitchFamily="18" charset="0"/>
              </a:rPr>
              <a:t> ra </a:t>
            </a:r>
            <a:r>
              <a:rPr lang="en-US" sz="3200" dirty="0" err="1">
                <a:solidFill>
                  <a:srgbClr val="000000"/>
                </a:solidFill>
                <a:effectLst/>
                <a:latin typeface="Times New Roman" panose="02020603050405020304" pitchFamily="18" charset="0"/>
                <a:ea typeface="Times New Roman" panose="02020603050405020304" pitchFamily="18" charset="0"/>
              </a:rPr>
              <a:t>sản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phẩm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tốt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nuôi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năng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tốt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rPr>
              <a:t> ra </a:t>
            </a:r>
            <a:r>
              <a:rPr lang="en-US" sz="3200" dirty="0" err="1">
                <a:solidFill>
                  <a:srgbClr val="000000"/>
                </a:solidFill>
                <a:effectLst/>
                <a:latin typeface="Times New Roman" panose="02020603050405020304" pitchFamily="18" charset="0"/>
                <a:ea typeface="Times New Roman" panose="02020603050405020304" pitchFamily="18" charset="0"/>
              </a:rPr>
              <a:t>số</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rPr>
              <a:t> con </a:t>
            </a:r>
            <a:r>
              <a:rPr lang="en-US" sz="3200" dirty="0" err="1">
                <a:solidFill>
                  <a:srgbClr val="000000"/>
                </a:solidFill>
                <a:effectLst/>
                <a:latin typeface="Times New Roman" panose="02020603050405020304" pitchFamily="18" charset="0"/>
                <a:ea typeface="Times New Roman" panose="02020603050405020304" pitchFamily="18" charset="0"/>
              </a:rPr>
              <a:t>nhiều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đàn</a:t>
            </a:r>
            <a:r>
              <a:rPr lang="en-US" sz="3200" dirty="0">
                <a:solidFill>
                  <a:srgbClr val="000000"/>
                </a:solidFill>
                <a:effectLst/>
                <a:latin typeface="Times New Roman" panose="02020603050405020304" pitchFamily="18" charset="0"/>
                <a:ea typeface="Times New Roman" panose="02020603050405020304" pitchFamily="18" charset="0"/>
              </a:rPr>
              <a:t> con </a:t>
            </a:r>
            <a:r>
              <a:rPr lang="en-US" sz="3200" dirty="0" err="1">
                <a:solidFill>
                  <a:srgbClr val="000000"/>
                </a:solidFill>
                <a:effectLst/>
                <a:latin typeface="Times New Roman" panose="02020603050405020304" pitchFamily="18" charset="0"/>
                <a:ea typeface="Times New Roman" panose="02020603050405020304" pitchFamily="18" charset="0"/>
              </a:rPr>
              <a:t>tốt</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solidFill>
                <a:srgbClr val="000000"/>
              </a:solidFill>
              <a:effectLst/>
              <a:latin typeface="Times New Roman" panose="02020603050405020304" pitchFamily="18" charset="0"/>
              <a:ea typeface="Calibri" panose="020F0502020204030204" pitchFamily="34" charset="0"/>
            </a:endParaRPr>
          </a:p>
        </p:txBody>
      </p:sp>
      <p:sp>
        <p:nvSpPr>
          <p:cNvPr id="7" name="Rectangle 6">
            <a:extLst>
              <a:ext uri="{FF2B5EF4-FFF2-40B4-BE49-F238E27FC236}">
                <a16:creationId xmlns:a16="http://schemas.microsoft.com/office/drawing/2014/main" id="{F66C1AE6-B1A0-4B69-8C93-C66C7394C09F}"/>
              </a:ext>
            </a:extLst>
          </p:cNvPr>
          <p:cNvSpPr/>
          <p:nvPr/>
        </p:nvSpPr>
        <p:spPr>
          <a:xfrm>
            <a:off x="83128" y="110359"/>
            <a:ext cx="12003578"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dirty="0" smtClean="0">
                <a:ln/>
                <a:solidFill>
                  <a:srgbClr val="FF0000"/>
                </a:solidFill>
              </a:rPr>
              <a:t>BÀI 10: KĨ THUẬT </a:t>
            </a:r>
            <a:r>
              <a:rPr lang="en-US" sz="3600" b="1" dirty="0">
                <a:ln/>
                <a:solidFill>
                  <a:srgbClr val="FF0000"/>
                </a:solidFill>
              </a:rPr>
              <a:t>NUÔI </a:t>
            </a:r>
            <a:r>
              <a:rPr lang="en-US" sz="3600" b="1" dirty="0" smtClean="0">
                <a:ln/>
                <a:solidFill>
                  <a:srgbClr val="FF0000"/>
                </a:solidFill>
              </a:rPr>
              <a:t>DƯỠNG VÀ </a:t>
            </a:r>
            <a:r>
              <a:rPr lang="en-US" sz="3600" b="1" dirty="0">
                <a:ln/>
                <a:solidFill>
                  <a:srgbClr val="FF0000"/>
                </a:solidFill>
              </a:rPr>
              <a:t>CHĂM SÓC </a:t>
            </a:r>
            <a:r>
              <a:rPr lang="en-US" sz="3600" b="1" dirty="0" smtClean="0">
                <a:ln/>
                <a:solidFill>
                  <a:srgbClr val="FF0000"/>
                </a:solidFill>
              </a:rPr>
              <a:t>VẬT NUÔI</a:t>
            </a:r>
            <a:endParaRPr lang="en-US" sz="3600" b="1" cap="none" spc="0" dirty="0">
              <a:ln/>
              <a:solidFill>
                <a:srgbClr val="FF0000"/>
              </a:solidFill>
              <a:effectLst/>
            </a:endParaRPr>
          </a:p>
        </p:txBody>
      </p:sp>
      <p:sp>
        <p:nvSpPr>
          <p:cNvPr id="9" name="TextBox 8">
            <a:extLst>
              <a:ext uri="{FF2B5EF4-FFF2-40B4-BE49-F238E27FC236}">
                <a16:creationId xmlns:a16="http://schemas.microsoft.com/office/drawing/2014/main" id="{42FE29BB-4423-4403-97A3-20F62E24A063}"/>
              </a:ext>
            </a:extLst>
          </p:cNvPr>
          <p:cNvSpPr txBox="1"/>
          <p:nvPr/>
        </p:nvSpPr>
        <p:spPr>
          <a:xfrm>
            <a:off x="83128" y="696003"/>
            <a:ext cx="12003578" cy="584775"/>
          </a:xfrm>
          <a:prstGeom prst="rect">
            <a:avLst/>
          </a:prstGeom>
          <a:noFill/>
        </p:spPr>
        <p:txBody>
          <a:bodyPr wrap="square">
            <a:spAutoFit/>
          </a:bodyPr>
          <a:lstStyle/>
          <a:p>
            <a:pPr algn="just"/>
            <a:r>
              <a:rPr lang="en-US" sz="3200" dirty="0">
                <a:solidFill>
                  <a:srgbClr val="002060"/>
                </a:solidFill>
                <a:effectLst/>
                <a:latin typeface="Times New Roman" panose="02020603050405020304" pitchFamily="18" charset="0"/>
                <a:ea typeface="Calibri" panose="020F0502020204030204" pitchFamily="34" charset="0"/>
              </a:rPr>
              <a:t>1.</a:t>
            </a:r>
            <a:r>
              <a:rPr lang="en-US" sz="3200" u="sng" dirty="0">
                <a:solidFill>
                  <a:srgbClr val="002060"/>
                </a:solidFill>
                <a:effectLst/>
                <a:latin typeface="Times New Roman" panose="02020603050405020304" pitchFamily="18" charset="0"/>
                <a:ea typeface="Calibri" panose="020F0502020204030204" pitchFamily="34" charset="0"/>
              </a:rPr>
              <a:t>Vai </a:t>
            </a:r>
            <a:r>
              <a:rPr lang="en-US" sz="3200" u="sng" dirty="0" err="1">
                <a:solidFill>
                  <a:srgbClr val="002060"/>
                </a:solidFill>
                <a:effectLst/>
                <a:latin typeface="Times New Roman" panose="02020603050405020304" pitchFamily="18" charset="0"/>
                <a:ea typeface="Calibri" panose="020F0502020204030204" pitchFamily="34" charset="0"/>
              </a:rPr>
              <a:t>trò</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của</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việc</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dưỡng</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chăm</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sóc</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và</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phòng</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trị</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bệnh</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cho</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vật</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endParaRPr lang="en-US" sz="3200" dirty="0">
              <a:solidFill>
                <a:srgbClr val="002060"/>
              </a:solidFill>
              <a:effectLst/>
              <a:latin typeface="Times New Roman" panose="02020603050405020304" pitchFamily="18" charset="0"/>
              <a:ea typeface="Calibri" panose="020F0502020204030204" pitchFamily="34" charset="0"/>
            </a:endParaRPr>
          </a:p>
        </p:txBody>
      </p:sp>
      <p:sp>
        <p:nvSpPr>
          <p:cNvPr id="2" name="TextBox 1"/>
          <p:cNvSpPr txBox="1"/>
          <p:nvPr/>
        </p:nvSpPr>
        <p:spPr>
          <a:xfrm>
            <a:off x="11125202" y="5715000"/>
            <a:ext cx="961504" cy="923330"/>
          </a:xfrm>
          <a:prstGeom prst="rect">
            <a:avLst/>
          </a:prstGeom>
          <a:noFill/>
        </p:spPr>
        <p:txBody>
          <a:bodyPr wrap="square" lIns="0" tIns="0" rIns="0" bIns="0" rtlCol="0">
            <a:spAutoFit/>
          </a:bodyPr>
          <a:lstStyle/>
          <a:p>
            <a:r>
              <a:rPr lang="en-US" sz="6000" dirty="0" smtClean="0">
                <a:solidFill>
                  <a:srgbClr val="FF0000"/>
                </a:solidFill>
                <a:sym typeface="Wingdings" panose="05000000000000000000" pitchFamily="2" charset="2"/>
              </a:rPr>
              <a:t></a:t>
            </a:r>
            <a:endParaRPr lang="en-US" sz="6000" dirty="0">
              <a:solidFill>
                <a:srgbClr val="FF0000"/>
              </a:solidFill>
            </a:endParaRPr>
          </a:p>
        </p:txBody>
      </p:sp>
    </p:spTree>
    <p:extLst>
      <p:ext uri="{BB962C8B-B14F-4D97-AF65-F5344CB8AC3E}">
        <p14:creationId xmlns:p14="http://schemas.microsoft.com/office/powerpoint/2010/main" val="730536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38574C-A138-4C34-8A1C-F0F07679ADA5}"/>
              </a:ext>
            </a:extLst>
          </p:cNvPr>
          <p:cNvPicPr>
            <a:picLocks noChangeAspect="1"/>
          </p:cNvPicPr>
          <p:nvPr/>
        </p:nvPicPr>
        <p:blipFill>
          <a:blip r:embed="rId2"/>
          <a:stretch>
            <a:fillRect/>
          </a:stretch>
        </p:blipFill>
        <p:spPr>
          <a:xfrm>
            <a:off x="700666" y="0"/>
            <a:ext cx="11025050" cy="6653048"/>
          </a:xfrm>
          <a:prstGeom prst="rect">
            <a:avLst/>
          </a:prstGeom>
        </p:spPr>
      </p:pic>
    </p:spTree>
    <p:extLst>
      <p:ext uri="{BB962C8B-B14F-4D97-AF65-F5344CB8AC3E}">
        <p14:creationId xmlns:p14="http://schemas.microsoft.com/office/powerpoint/2010/main" val="2840690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043488-917A-4B5B-B292-25AB960C1B4D}"/>
              </a:ext>
            </a:extLst>
          </p:cNvPr>
          <p:cNvPicPr>
            <a:picLocks noChangeAspect="1"/>
          </p:cNvPicPr>
          <p:nvPr/>
        </p:nvPicPr>
        <p:blipFill>
          <a:blip r:embed="rId2"/>
          <a:stretch>
            <a:fillRect/>
          </a:stretch>
        </p:blipFill>
        <p:spPr>
          <a:xfrm>
            <a:off x="356140" y="160682"/>
            <a:ext cx="11835860" cy="6475298"/>
          </a:xfrm>
          <a:prstGeom prst="rect">
            <a:avLst/>
          </a:prstGeom>
        </p:spPr>
      </p:pic>
    </p:spTree>
    <p:extLst>
      <p:ext uri="{BB962C8B-B14F-4D97-AF65-F5344CB8AC3E}">
        <p14:creationId xmlns:p14="http://schemas.microsoft.com/office/powerpoint/2010/main" val="3106090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113F46-4BAC-4574-A0F7-8B8F87387F44}"/>
              </a:ext>
            </a:extLst>
          </p:cNvPr>
          <p:cNvPicPr>
            <a:picLocks noChangeAspect="1"/>
          </p:cNvPicPr>
          <p:nvPr/>
        </p:nvPicPr>
        <p:blipFill>
          <a:blip r:embed="rId2"/>
          <a:stretch>
            <a:fillRect/>
          </a:stretch>
        </p:blipFill>
        <p:spPr>
          <a:xfrm>
            <a:off x="162324" y="358729"/>
            <a:ext cx="11437658" cy="5616402"/>
          </a:xfrm>
          <a:prstGeom prst="rect">
            <a:avLst/>
          </a:prstGeom>
        </p:spPr>
      </p:pic>
    </p:spTree>
    <p:extLst>
      <p:ext uri="{BB962C8B-B14F-4D97-AF65-F5344CB8AC3E}">
        <p14:creationId xmlns:p14="http://schemas.microsoft.com/office/powerpoint/2010/main" val="3027473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8C7CF6-C4DE-4082-B0A0-18529076571C}"/>
              </a:ext>
            </a:extLst>
          </p:cNvPr>
          <p:cNvPicPr>
            <a:picLocks noChangeAspect="1"/>
          </p:cNvPicPr>
          <p:nvPr/>
        </p:nvPicPr>
        <p:blipFill>
          <a:blip r:embed="rId2"/>
          <a:stretch>
            <a:fillRect/>
          </a:stretch>
        </p:blipFill>
        <p:spPr>
          <a:xfrm>
            <a:off x="206661" y="235714"/>
            <a:ext cx="11499368" cy="6338507"/>
          </a:xfrm>
          <a:prstGeom prst="rect">
            <a:avLst/>
          </a:prstGeom>
        </p:spPr>
      </p:pic>
    </p:spTree>
    <p:extLst>
      <p:ext uri="{BB962C8B-B14F-4D97-AF65-F5344CB8AC3E}">
        <p14:creationId xmlns:p14="http://schemas.microsoft.com/office/powerpoint/2010/main" val="1055807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8F40EF1-868B-453D-B4E7-B9753C67E71C}"/>
              </a:ext>
            </a:extLst>
          </p:cNvPr>
          <p:cNvGraphicFramePr>
            <a:graphicFrameLocks noGrp="1"/>
          </p:cNvGraphicFramePr>
          <p:nvPr>
            <p:extLst>
              <p:ext uri="{D42A27DB-BD31-4B8C-83A1-F6EECF244321}">
                <p14:modId xmlns:p14="http://schemas.microsoft.com/office/powerpoint/2010/main" val="119631871"/>
              </p:ext>
            </p:extLst>
          </p:nvPr>
        </p:nvGraphicFramePr>
        <p:xfrm>
          <a:off x="838198" y="149778"/>
          <a:ext cx="10515603" cy="5516880"/>
        </p:xfrm>
        <a:graphic>
          <a:graphicData uri="http://schemas.openxmlformats.org/drawingml/2006/table">
            <a:tbl>
              <a:tblPr/>
              <a:tblGrid>
                <a:gridCol w="817181">
                  <a:extLst>
                    <a:ext uri="{9D8B030D-6E8A-4147-A177-3AD203B41FA5}">
                      <a16:colId xmlns:a16="http://schemas.microsoft.com/office/drawing/2014/main" val="4088249487"/>
                    </a:ext>
                  </a:extLst>
                </a:gridCol>
                <a:gridCol w="2995449">
                  <a:extLst>
                    <a:ext uri="{9D8B030D-6E8A-4147-A177-3AD203B41FA5}">
                      <a16:colId xmlns:a16="http://schemas.microsoft.com/office/drawing/2014/main" val="2959987562"/>
                    </a:ext>
                  </a:extLst>
                </a:gridCol>
                <a:gridCol w="1576551">
                  <a:extLst>
                    <a:ext uri="{9D8B030D-6E8A-4147-A177-3AD203B41FA5}">
                      <a16:colId xmlns:a16="http://schemas.microsoft.com/office/drawing/2014/main" val="141976012"/>
                    </a:ext>
                  </a:extLst>
                </a:gridCol>
                <a:gridCol w="1481959">
                  <a:extLst>
                    <a:ext uri="{9D8B030D-6E8A-4147-A177-3AD203B41FA5}">
                      <a16:colId xmlns:a16="http://schemas.microsoft.com/office/drawing/2014/main" val="703001759"/>
                    </a:ext>
                  </a:extLst>
                </a:gridCol>
                <a:gridCol w="1150883">
                  <a:extLst>
                    <a:ext uri="{9D8B030D-6E8A-4147-A177-3AD203B41FA5}">
                      <a16:colId xmlns:a16="http://schemas.microsoft.com/office/drawing/2014/main" val="3746139164"/>
                    </a:ext>
                  </a:extLst>
                </a:gridCol>
                <a:gridCol w="1813034">
                  <a:extLst>
                    <a:ext uri="{9D8B030D-6E8A-4147-A177-3AD203B41FA5}">
                      <a16:colId xmlns:a16="http://schemas.microsoft.com/office/drawing/2014/main" val="3162286049"/>
                    </a:ext>
                  </a:extLst>
                </a:gridCol>
                <a:gridCol w="680546">
                  <a:extLst>
                    <a:ext uri="{9D8B030D-6E8A-4147-A177-3AD203B41FA5}">
                      <a16:colId xmlns:a16="http://schemas.microsoft.com/office/drawing/2014/main" val="2809519057"/>
                    </a:ext>
                  </a:extLst>
                </a:gridCol>
              </a:tblGrid>
              <a:tr h="640080">
                <a:tc>
                  <a:txBody>
                    <a:bodyPr/>
                    <a:lstStyle/>
                    <a:p>
                      <a:pPr algn="just" rtl="0" fontAlgn="t">
                        <a:spcBef>
                          <a:spcPts val="0"/>
                        </a:spcBef>
                        <a:spcAft>
                          <a:spcPts val="0"/>
                        </a:spcAft>
                      </a:pPr>
                      <a:r>
                        <a:rPr lang="en-US" sz="2800" b="0" i="0" u="none" strike="noStrike" dirty="0">
                          <a:solidFill>
                            <a:srgbClr val="000000"/>
                          </a:solidFill>
                          <a:effectLst/>
                          <a:latin typeface="Times New Roman" panose="02020603050405020304" pitchFamily="18" charset="0"/>
                          <a:cs typeface="Times New Roman" panose="02020603050405020304" pitchFamily="18" charset="0"/>
                        </a:rPr>
                        <a:t>STT</a:t>
                      </a: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just" rtl="0" fontAlgn="t">
                        <a:spcBef>
                          <a:spcPts val="0"/>
                        </a:spcBef>
                        <a:spcAft>
                          <a:spcPts val="0"/>
                        </a:spcAft>
                      </a:pPr>
                      <a:r>
                        <a:rPr lang="vi-VN" sz="2800" b="0" i="0" u="none" strike="noStrike" dirty="0">
                          <a:solidFill>
                            <a:srgbClr val="000000"/>
                          </a:solidFill>
                          <a:effectLst/>
                          <a:latin typeface="Times New Roman" panose="02020603050405020304" pitchFamily="18" charset="0"/>
                          <a:cs typeface="Times New Roman" panose="02020603050405020304" pitchFamily="18" charset="0"/>
                        </a:rPr>
                        <a:t>Vật tư, đầu vào</a:t>
                      </a:r>
                      <a:endParaRPr lang="vi-VN"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just" rtl="0" fontAlgn="t">
                        <a:spcBef>
                          <a:spcPts val="0"/>
                        </a:spcBef>
                        <a:spcAft>
                          <a:spcPts val="0"/>
                        </a:spcAft>
                      </a:pPr>
                      <a:r>
                        <a:rPr lang="vi-VN" sz="2800" b="0" i="0" u="none" strike="noStrike" dirty="0">
                          <a:solidFill>
                            <a:srgbClr val="000000"/>
                          </a:solidFill>
                          <a:effectLst/>
                          <a:latin typeface="Times New Roman" panose="02020603050405020304" pitchFamily="18" charset="0"/>
                          <a:cs typeface="Times New Roman" panose="02020603050405020304" pitchFamily="18" charset="0"/>
                        </a:rPr>
                        <a:t>Đơn vị tính</a:t>
                      </a:r>
                      <a:endParaRPr lang="vi-VN"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just" rtl="0" fontAlgn="t">
                        <a:spcBef>
                          <a:spcPts val="0"/>
                        </a:spcBef>
                        <a:spcAft>
                          <a:spcPts val="0"/>
                        </a:spcAft>
                      </a:pPr>
                      <a:r>
                        <a:rPr lang="vi-VN" sz="2800" b="0" i="0" u="none" strike="noStrike" dirty="0">
                          <a:solidFill>
                            <a:srgbClr val="000000"/>
                          </a:solidFill>
                          <a:effectLst/>
                          <a:latin typeface="Times New Roman" panose="02020603050405020304" pitchFamily="18" charset="0"/>
                          <a:cs typeface="Times New Roman" panose="02020603050405020304" pitchFamily="18" charset="0"/>
                        </a:rPr>
                        <a:t>Đơn giá</a:t>
                      </a:r>
                      <a:endParaRPr lang="vi-VN" sz="2800" dirty="0">
                        <a:effectLst/>
                        <a:latin typeface="Times New Roman" panose="02020603050405020304" pitchFamily="18" charset="0"/>
                        <a:cs typeface="Times New Roman" panose="02020603050405020304" pitchFamily="18" charset="0"/>
                      </a:endParaRPr>
                    </a:p>
                    <a:p>
                      <a:pPr algn="just" rtl="0" fontAlgn="t">
                        <a:spcBef>
                          <a:spcPts val="0"/>
                        </a:spcBef>
                        <a:spcAft>
                          <a:spcPts val="0"/>
                        </a:spcAft>
                      </a:pPr>
                      <a:r>
                        <a:rPr lang="vi-VN" sz="2800" b="0" i="0" u="none" strike="noStrike" dirty="0">
                          <a:solidFill>
                            <a:srgbClr val="000000"/>
                          </a:solidFill>
                          <a:effectLst/>
                          <a:latin typeface="Times New Roman" panose="02020603050405020304" pitchFamily="18" charset="0"/>
                          <a:cs typeface="Times New Roman" panose="02020603050405020304" pitchFamily="18" charset="0"/>
                        </a:rPr>
                        <a:t>(đồng)</a:t>
                      </a:r>
                      <a:endParaRPr lang="vi-VN"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just" rtl="0" fontAlgn="t">
                        <a:spcBef>
                          <a:spcPts val="0"/>
                        </a:spcBef>
                        <a:spcAft>
                          <a:spcPts val="0"/>
                        </a:spcAft>
                      </a:pPr>
                      <a:r>
                        <a:rPr lang="vi-VN" sz="2800" b="0" i="0" u="none" strike="noStrike" dirty="0">
                          <a:solidFill>
                            <a:srgbClr val="000000"/>
                          </a:solidFill>
                          <a:effectLst/>
                          <a:latin typeface="Times New Roman" panose="02020603050405020304" pitchFamily="18" charset="0"/>
                          <a:cs typeface="Times New Roman" panose="02020603050405020304" pitchFamily="18" charset="0"/>
                        </a:rPr>
                        <a:t>Số lượng</a:t>
                      </a:r>
                      <a:endParaRPr lang="vi-VN"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just" rtl="0" fontAlgn="t">
                        <a:spcBef>
                          <a:spcPts val="0"/>
                        </a:spcBef>
                        <a:spcAft>
                          <a:spcPts val="0"/>
                        </a:spcAft>
                      </a:pPr>
                      <a:r>
                        <a:rPr lang="en-US" sz="2800" b="0" i="0" u="none" strike="noStrike" dirty="0" err="1">
                          <a:solidFill>
                            <a:srgbClr val="000000"/>
                          </a:solidFill>
                          <a:effectLst/>
                          <a:latin typeface="Times New Roman" panose="02020603050405020304" pitchFamily="18" charset="0"/>
                          <a:cs typeface="Times New Roman" panose="02020603050405020304" pitchFamily="18" charset="0"/>
                        </a:rPr>
                        <a:t>Thành</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cs typeface="Times New Roman" panose="02020603050405020304" pitchFamily="18" charset="0"/>
                        </a:rPr>
                        <a:t>tiền</a:t>
                      </a:r>
                      <a:endParaRPr lang="en-US" sz="2800" dirty="0">
                        <a:effectLst/>
                        <a:latin typeface="Times New Roman" panose="02020603050405020304" pitchFamily="18" charset="0"/>
                        <a:cs typeface="Times New Roman" panose="02020603050405020304" pitchFamily="18" charset="0"/>
                      </a:endParaRPr>
                    </a:p>
                    <a:p>
                      <a:pPr algn="just" rtl="0" fontAlgn="t">
                        <a:spcBef>
                          <a:spcPts val="0"/>
                        </a:spcBef>
                        <a:spcAft>
                          <a:spcPts val="0"/>
                        </a:spcAft>
                      </a:pPr>
                      <a:r>
                        <a:rPr lang="en-US" sz="2800" b="0" i="0" u="none" strike="noStrike" dirty="0">
                          <a:solidFill>
                            <a:srgbClr val="000000"/>
                          </a:solidFill>
                          <a:effectLst/>
                          <a:latin typeface="Times New Roman" panose="02020603050405020304" pitchFamily="18" charset="0"/>
                          <a:cs typeface="Times New Roman" panose="02020603050405020304" pitchFamily="18" charset="0"/>
                        </a:rPr>
                        <a:t>(</a:t>
                      </a:r>
                      <a:r>
                        <a:rPr lang="en-US" sz="2800" b="0" i="0" u="none" strike="noStrike" dirty="0" err="1">
                          <a:solidFill>
                            <a:srgbClr val="000000"/>
                          </a:solidFill>
                          <a:effectLst/>
                          <a:latin typeface="Times New Roman" panose="02020603050405020304" pitchFamily="18" charset="0"/>
                          <a:cs typeface="Times New Roman" panose="02020603050405020304" pitchFamily="18" charset="0"/>
                        </a:rPr>
                        <a:t>đồng</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just" rtl="0" fontAlgn="t">
                        <a:spcBef>
                          <a:spcPts val="0"/>
                        </a:spcBef>
                        <a:spcAft>
                          <a:spcPts val="0"/>
                        </a:spcAft>
                      </a:pPr>
                      <a:r>
                        <a:rPr lang="en-US" sz="2800" b="0" i="0" u="none" strike="noStrike" dirty="0" err="1">
                          <a:solidFill>
                            <a:srgbClr val="000000"/>
                          </a:solidFill>
                          <a:effectLst/>
                          <a:latin typeface="Times New Roman" panose="02020603050405020304" pitchFamily="18" charset="0"/>
                          <a:cs typeface="Times New Roman" panose="02020603050405020304" pitchFamily="18" charset="0"/>
                        </a:rPr>
                        <a:t>Ghi</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cs typeface="Times New Roman" panose="02020603050405020304" pitchFamily="18" charset="0"/>
                        </a:rPr>
                        <a:t>chú</a:t>
                      </a: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72974169"/>
                  </a:ext>
                </a:extLst>
              </a:tr>
              <a:tr h="914400">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dirty="0" err="1">
                          <a:solidFill>
                            <a:srgbClr val="000000"/>
                          </a:solidFill>
                          <a:effectLst/>
                          <a:latin typeface="Times New Roman" panose="02020603050405020304" pitchFamily="18" charset="0"/>
                          <a:cs typeface="Times New Roman" panose="02020603050405020304" pitchFamily="18" charset="0"/>
                        </a:rPr>
                        <a:t>Chất</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cs typeface="Times New Roman" panose="02020603050405020304" pitchFamily="18" charset="0"/>
                        </a:rPr>
                        <a:t>độn</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cs typeface="Times New Roman" panose="02020603050405020304" pitchFamily="18" charset="0"/>
                        </a:rPr>
                        <a:t>chuồng</a:t>
                      </a: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dirty="0">
                          <a:solidFill>
                            <a:srgbClr val="000000"/>
                          </a:solidFill>
                          <a:effectLst/>
                          <a:latin typeface="Times New Roman" panose="02020603050405020304" pitchFamily="18" charset="0"/>
                          <a:cs typeface="Times New Roman" panose="02020603050405020304" pitchFamily="18" charset="0"/>
                        </a:rPr>
                        <a:t>kg</a:t>
                      </a: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dirty="0">
                          <a:effectLst/>
                          <a:latin typeface="Times New Roman" panose="02020603050405020304" pitchFamily="18" charset="0"/>
                          <a:cs typeface="Times New Roman" panose="02020603050405020304" pitchFamily="18" charset="0"/>
                        </a:rPr>
                        <a:t>100.000</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dirty="0">
                          <a:effectLst/>
                          <a:latin typeface="Times New Roman" panose="02020603050405020304" pitchFamily="18" charset="0"/>
                          <a:cs typeface="Times New Roman" panose="02020603050405020304" pitchFamily="18" charset="0"/>
                        </a:rPr>
                        <a:t>100.000</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5273306"/>
                  </a:ext>
                </a:extLst>
              </a:tr>
              <a:tr h="640080">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dirty="0" err="1">
                          <a:solidFill>
                            <a:srgbClr val="000000"/>
                          </a:solidFill>
                          <a:effectLst/>
                          <a:latin typeface="Times New Roman" panose="02020603050405020304" pitchFamily="18" charset="0"/>
                          <a:cs typeface="Times New Roman" panose="02020603050405020304" pitchFamily="18" charset="0"/>
                        </a:rPr>
                        <a:t>Điện</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cs typeface="Times New Roman" panose="02020603050405020304" pitchFamily="18" charset="0"/>
                        </a:rPr>
                        <a:t>nước</a:t>
                      </a:r>
                      <a:endParaRPr lang="vi-VN"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dirty="0">
                          <a:effectLst/>
                          <a:latin typeface="Times New Roman" panose="02020603050405020304" pitchFamily="18" charset="0"/>
                          <a:cs typeface="Times New Roman" panose="02020603050405020304" pitchFamily="18" charset="0"/>
                        </a:rPr>
                        <a:t>100.000</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577953"/>
                  </a:ext>
                </a:extLst>
              </a:tr>
              <a:tr h="365760">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Con giống</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con</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dirty="0">
                          <a:effectLst/>
                          <a:latin typeface="Times New Roman" panose="02020603050405020304" pitchFamily="18" charset="0"/>
                          <a:cs typeface="Times New Roman" panose="02020603050405020304" pitchFamily="18" charset="0"/>
                        </a:rPr>
                        <a:t>1.200</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dirty="0">
                          <a:effectLst/>
                          <a:latin typeface="Times New Roman" panose="02020603050405020304" pitchFamily="18" charset="0"/>
                          <a:cs typeface="Times New Roman" panose="02020603050405020304" pitchFamily="18" charset="0"/>
                        </a:rPr>
                        <a:t>100</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dirty="0">
                          <a:effectLst/>
                          <a:latin typeface="Times New Roman" panose="02020603050405020304" pitchFamily="18" charset="0"/>
                          <a:cs typeface="Times New Roman" panose="02020603050405020304" pitchFamily="18" charset="0"/>
                        </a:rPr>
                        <a:t>120.000</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451427"/>
                  </a:ext>
                </a:extLst>
              </a:tr>
              <a:tr h="365760">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Thức ăn</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dirty="0">
                          <a:solidFill>
                            <a:srgbClr val="000000"/>
                          </a:solidFill>
                          <a:effectLst/>
                          <a:latin typeface="Times New Roman" panose="02020603050405020304" pitchFamily="18" charset="0"/>
                          <a:cs typeface="Times New Roman" panose="02020603050405020304" pitchFamily="18" charset="0"/>
                        </a:rPr>
                        <a:t>kg</a:t>
                      </a: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dirty="0">
                          <a:effectLst/>
                          <a:latin typeface="Times New Roman" panose="02020603050405020304" pitchFamily="18" charset="0"/>
                          <a:cs typeface="Times New Roman" panose="02020603050405020304" pitchFamily="18" charset="0"/>
                        </a:rPr>
                        <a:t>10.000</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dirty="0">
                          <a:effectLst/>
                          <a:latin typeface="Times New Roman" panose="02020603050405020304" pitchFamily="18" charset="0"/>
                          <a:cs typeface="Times New Roman" panose="02020603050405020304" pitchFamily="18" charset="0"/>
                        </a:rPr>
                        <a:t>550</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dirty="0">
                          <a:effectLst/>
                          <a:latin typeface="Times New Roman" panose="02020603050405020304" pitchFamily="18" charset="0"/>
                          <a:cs typeface="Times New Roman" panose="02020603050405020304" pitchFamily="18" charset="0"/>
                        </a:rPr>
                        <a:t>5.500.000</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792450"/>
                  </a:ext>
                </a:extLst>
              </a:tr>
              <a:tr h="365760">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Thuốc thú y</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dirty="0" err="1">
                          <a:solidFill>
                            <a:srgbClr val="000000"/>
                          </a:solidFill>
                          <a:effectLst/>
                          <a:latin typeface="Times New Roman" panose="02020603050405020304" pitchFamily="18" charset="0"/>
                          <a:cs typeface="Times New Roman" panose="02020603050405020304" pitchFamily="18" charset="0"/>
                        </a:rPr>
                        <a:t>Gói</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/con</a:t>
                      </a: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dirty="0">
                          <a:effectLst/>
                          <a:latin typeface="Times New Roman" panose="02020603050405020304" pitchFamily="18" charset="0"/>
                          <a:cs typeface="Times New Roman" panose="02020603050405020304" pitchFamily="18" charset="0"/>
                        </a:rPr>
                        <a:t>5.000</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dirty="0">
                          <a:effectLst/>
                          <a:latin typeface="Times New Roman" panose="02020603050405020304" pitchFamily="18" charset="0"/>
                          <a:cs typeface="Times New Roman" panose="02020603050405020304" pitchFamily="18" charset="0"/>
                        </a:rPr>
                        <a:t>100</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dirty="0">
                          <a:effectLst/>
                          <a:latin typeface="Times New Roman" panose="02020603050405020304" pitchFamily="18" charset="0"/>
                          <a:cs typeface="Times New Roman" panose="02020603050405020304" pitchFamily="18" charset="0"/>
                        </a:rPr>
                        <a:t>500.000</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4879001"/>
                  </a:ext>
                </a:extLst>
              </a:tr>
              <a:tr h="640080">
                <a:tc>
                  <a:txBody>
                    <a:bodyPr/>
                    <a:lstStyle/>
                    <a:p>
                      <a:pPr algn="just" rtl="0" fontAlgn="t">
                        <a:spcBef>
                          <a:spcPts val="0"/>
                        </a:spcBef>
                        <a:spcAft>
                          <a:spcPts val="0"/>
                        </a:spcAft>
                      </a:pPr>
                      <a:r>
                        <a:rPr lang="en-US" sz="2800" b="0" i="0" u="none" strike="noStrike" dirty="0">
                          <a:solidFill>
                            <a:srgbClr val="000000"/>
                          </a:solidFill>
                          <a:effectLst/>
                          <a:latin typeface="Times New Roman" panose="02020603050405020304" pitchFamily="18" charset="0"/>
                          <a:cs typeface="Times New Roman" panose="02020603050405020304" pitchFamily="18" charset="0"/>
                        </a:rPr>
                        <a:t>6</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dirty="0">
                          <a:solidFill>
                            <a:srgbClr val="000000"/>
                          </a:solidFill>
                          <a:effectLst/>
                          <a:latin typeface="Times New Roman" panose="02020603050405020304" pitchFamily="18" charset="0"/>
                          <a:cs typeface="Times New Roman" panose="02020603050405020304" pitchFamily="18" charset="0"/>
                        </a:rPr>
                        <a:t>Chi </a:t>
                      </a:r>
                      <a:r>
                        <a:rPr lang="en-US" sz="2800" b="0" i="0" u="none" strike="noStrike" dirty="0" err="1">
                          <a:solidFill>
                            <a:srgbClr val="000000"/>
                          </a:solidFill>
                          <a:effectLst/>
                          <a:latin typeface="Times New Roman" panose="02020603050405020304" pitchFamily="18" charset="0"/>
                          <a:cs typeface="Times New Roman" panose="02020603050405020304" pitchFamily="18" charset="0"/>
                        </a:rPr>
                        <a:t>phí</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cs typeface="Times New Roman" panose="02020603050405020304" pitchFamily="18" charset="0"/>
                        </a:rPr>
                        <a:t>khác</a:t>
                      </a: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dirty="0">
                          <a:effectLst/>
                          <a:latin typeface="Times New Roman" panose="02020603050405020304" pitchFamily="18" charset="0"/>
                          <a:cs typeface="Times New Roman" panose="02020603050405020304" pitchFamily="18" charset="0"/>
                        </a:rPr>
                        <a:t>450.000</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t"/>
                      <a:r>
                        <a:rPr lang="en-US" sz="2800" dirty="0">
                          <a:effectLst/>
                          <a:latin typeface="Times New Roman" panose="02020603050405020304" pitchFamily="18" charset="0"/>
                          <a:cs typeface="Times New Roman" panose="02020603050405020304" pitchFamily="18" charset="0"/>
                        </a:rPr>
                        <a:t> </a:t>
                      </a:r>
                    </a:p>
                    <a:p>
                      <a:pPr fontAlgn="t"/>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6430715"/>
                  </a:ext>
                </a:extLst>
              </a:tr>
              <a:tr h="365760">
                <a:tc>
                  <a:txBody>
                    <a:bodyPr/>
                    <a:lstStyle/>
                    <a:p>
                      <a:pPr fontAlgn="t"/>
                      <a:r>
                        <a:rPr lang="en-US" sz="2800">
                          <a:effectLst/>
                          <a:latin typeface="Times New Roman" panose="02020603050405020304" pitchFamily="18" charset="0"/>
                          <a:cs typeface="Times New Roman" panose="02020603050405020304" pitchFamily="18" charset="0"/>
                        </a:rPr>
                        <a:t> </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just" rtl="0" fontAlgn="t">
                        <a:spcBef>
                          <a:spcPts val="0"/>
                        </a:spcBef>
                        <a:spcAft>
                          <a:spcPts val="0"/>
                        </a:spcAft>
                      </a:pPr>
                      <a:r>
                        <a:rPr lang="en-US" sz="2800" b="0" i="0" u="none" strike="noStrike" dirty="0" err="1">
                          <a:solidFill>
                            <a:srgbClr val="000000"/>
                          </a:solidFill>
                          <a:effectLst/>
                          <a:latin typeface="Times New Roman" panose="02020603050405020304" pitchFamily="18" charset="0"/>
                          <a:cs typeface="Times New Roman" panose="02020603050405020304" pitchFamily="18" charset="0"/>
                        </a:rPr>
                        <a:t>Tổng</a:t>
                      </a: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just" rtl="0" fontAlgn="t">
                        <a:spcBef>
                          <a:spcPts val="0"/>
                        </a:spcBef>
                        <a:spcAft>
                          <a:spcPts val="0"/>
                        </a:spcAft>
                      </a:pPr>
                      <a:r>
                        <a:rPr lang="en-US" sz="2800" b="1" i="0" u="none" strike="noStrike" dirty="0">
                          <a:solidFill>
                            <a:srgbClr val="FF0000"/>
                          </a:solidFill>
                          <a:effectLst/>
                          <a:latin typeface="Times New Roman" panose="02020603050405020304" pitchFamily="18" charset="0"/>
                          <a:cs typeface="Times New Roman" panose="02020603050405020304" pitchFamily="18" charset="0"/>
                        </a:rPr>
                        <a:t>6.770.000</a:t>
                      </a:r>
                      <a:endParaRPr lang="en-US" sz="2800" b="1" dirty="0">
                        <a:solidFill>
                          <a:srgbClr val="FF0000"/>
                        </a:solidFill>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t"/>
                      <a:r>
                        <a:rPr lang="en-US" sz="2800" dirty="0">
                          <a:effectLst/>
                          <a:latin typeface="Times New Roman" panose="02020603050405020304" pitchFamily="18" charset="0"/>
                          <a:cs typeface="Times New Roman" panose="02020603050405020304" pitchFamily="18" charset="0"/>
                        </a:rPr>
                        <a:t> </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7947776"/>
                  </a:ext>
                </a:extLst>
              </a:tr>
            </a:tbl>
          </a:graphicData>
        </a:graphic>
      </p:graphicFrame>
    </p:spTree>
    <p:extLst>
      <p:ext uri="{BB962C8B-B14F-4D97-AF65-F5344CB8AC3E}">
        <p14:creationId xmlns:p14="http://schemas.microsoft.com/office/powerpoint/2010/main" val="9895912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8F40EF1-868B-453D-B4E7-B9753C67E71C}"/>
              </a:ext>
            </a:extLst>
          </p:cNvPr>
          <p:cNvGraphicFramePr>
            <a:graphicFrameLocks noGrp="1"/>
          </p:cNvGraphicFramePr>
          <p:nvPr>
            <p:extLst>
              <p:ext uri="{D42A27DB-BD31-4B8C-83A1-F6EECF244321}">
                <p14:modId xmlns:p14="http://schemas.microsoft.com/office/powerpoint/2010/main" val="946769485"/>
              </p:ext>
            </p:extLst>
          </p:nvPr>
        </p:nvGraphicFramePr>
        <p:xfrm>
          <a:off x="838198" y="512385"/>
          <a:ext cx="10515603" cy="5669280"/>
        </p:xfrm>
        <a:graphic>
          <a:graphicData uri="http://schemas.openxmlformats.org/drawingml/2006/table">
            <a:tbl>
              <a:tblPr/>
              <a:tblGrid>
                <a:gridCol w="817181">
                  <a:extLst>
                    <a:ext uri="{9D8B030D-6E8A-4147-A177-3AD203B41FA5}">
                      <a16:colId xmlns:a16="http://schemas.microsoft.com/office/drawing/2014/main" val="4088249487"/>
                    </a:ext>
                  </a:extLst>
                </a:gridCol>
                <a:gridCol w="3389587">
                  <a:extLst>
                    <a:ext uri="{9D8B030D-6E8A-4147-A177-3AD203B41FA5}">
                      <a16:colId xmlns:a16="http://schemas.microsoft.com/office/drawing/2014/main" val="2959987562"/>
                    </a:ext>
                  </a:extLst>
                </a:gridCol>
                <a:gridCol w="1497724">
                  <a:extLst>
                    <a:ext uri="{9D8B030D-6E8A-4147-A177-3AD203B41FA5}">
                      <a16:colId xmlns:a16="http://schemas.microsoft.com/office/drawing/2014/main" val="141976012"/>
                    </a:ext>
                  </a:extLst>
                </a:gridCol>
                <a:gridCol w="1166648">
                  <a:extLst>
                    <a:ext uri="{9D8B030D-6E8A-4147-A177-3AD203B41FA5}">
                      <a16:colId xmlns:a16="http://schemas.microsoft.com/office/drawing/2014/main" val="703001759"/>
                    </a:ext>
                  </a:extLst>
                </a:gridCol>
                <a:gridCol w="1150883">
                  <a:extLst>
                    <a:ext uri="{9D8B030D-6E8A-4147-A177-3AD203B41FA5}">
                      <a16:colId xmlns:a16="http://schemas.microsoft.com/office/drawing/2014/main" val="3746139164"/>
                    </a:ext>
                  </a:extLst>
                </a:gridCol>
                <a:gridCol w="1529255">
                  <a:extLst>
                    <a:ext uri="{9D8B030D-6E8A-4147-A177-3AD203B41FA5}">
                      <a16:colId xmlns:a16="http://schemas.microsoft.com/office/drawing/2014/main" val="3162286049"/>
                    </a:ext>
                  </a:extLst>
                </a:gridCol>
                <a:gridCol w="964325">
                  <a:extLst>
                    <a:ext uri="{9D8B030D-6E8A-4147-A177-3AD203B41FA5}">
                      <a16:colId xmlns:a16="http://schemas.microsoft.com/office/drawing/2014/main" val="2809519057"/>
                    </a:ext>
                  </a:extLst>
                </a:gridCol>
              </a:tblGrid>
              <a:tr h="640080">
                <a:tc>
                  <a:txBody>
                    <a:bodyPr/>
                    <a:lstStyle/>
                    <a:p>
                      <a:pPr algn="just" rtl="0" fontAlgn="t">
                        <a:spcBef>
                          <a:spcPts val="0"/>
                        </a:spcBef>
                        <a:spcAft>
                          <a:spcPts val="0"/>
                        </a:spcAft>
                      </a:pPr>
                      <a:r>
                        <a:rPr lang="en-US" sz="2800" b="0" i="0" u="none" strike="noStrike" dirty="0">
                          <a:solidFill>
                            <a:srgbClr val="000000"/>
                          </a:solidFill>
                          <a:effectLst/>
                          <a:latin typeface="Times New Roman" panose="02020603050405020304" pitchFamily="18" charset="0"/>
                          <a:cs typeface="Times New Roman" panose="02020603050405020304" pitchFamily="18" charset="0"/>
                        </a:rPr>
                        <a:t>STT</a:t>
                      </a: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just" rtl="0" fontAlgn="t">
                        <a:spcBef>
                          <a:spcPts val="0"/>
                        </a:spcBef>
                        <a:spcAft>
                          <a:spcPts val="0"/>
                        </a:spcAft>
                      </a:pPr>
                      <a:r>
                        <a:rPr lang="vi-VN" sz="2800" b="0" i="0" u="none" strike="noStrike" dirty="0">
                          <a:solidFill>
                            <a:srgbClr val="000000"/>
                          </a:solidFill>
                          <a:effectLst/>
                          <a:latin typeface="Times New Roman" panose="02020603050405020304" pitchFamily="18" charset="0"/>
                          <a:cs typeface="Times New Roman" panose="02020603050405020304" pitchFamily="18" charset="0"/>
                        </a:rPr>
                        <a:t>Vật tư, đầu vào</a:t>
                      </a:r>
                      <a:endParaRPr lang="vi-VN"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just" rtl="0" fontAlgn="t">
                        <a:spcBef>
                          <a:spcPts val="0"/>
                        </a:spcBef>
                        <a:spcAft>
                          <a:spcPts val="0"/>
                        </a:spcAft>
                      </a:pPr>
                      <a:r>
                        <a:rPr lang="vi-VN" sz="2800" b="0" i="0" u="none" strike="noStrike" dirty="0">
                          <a:solidFill>
                            <a:srgbClr val="000000"/>
                          </a:solidFill>
                          <a:effectLst/>
                          <a:latin typeface="Times New Roman" panose="02020603050405020304" pitchFamily="18" charset="0"/>
                          <a:cs typeface="Times New Roman" panose="02020603050405020304" pitchFamily="18" charset="0"/>
                        </a:rPr>
                        <a:t>Đơn vị tính</a:t>
                      </a:r>
                      <a:endParaRPr lang="vi-VN"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just" rtl="0" fontAlgn="t">
                        <a:spcBef>
                          <a:spcPts val="0"/>
                        </a:spcBef>
                        <a:spcAft>
                          <a:spcPts val="0"/>
                        </a:spcAft>
                      </a:pPr>
                      <a:r>
                        <a:rPr lang="vi-VN" sz="2800" b="0" i="0" u="none" strike="noStrike" dirty="0">
                          <a:solidFill>
                            <a:srgbClr val="000000"/>
                          </a:solidFill>
                          <a:effectLst/>
                          <a:latin typeface="Times New Roman" panose="02020603050405020304" pitchFamily="18" charset="0"/>
                          <a:cs typeface="Times New Roman" panose="02020603050405020304" pitchFamily="18" charset="0"/>
                        </a:rPr>
                        <a:t>Đơn giá</a:t>
                      </a:r>
                      <a:endParaRPr lang="vi-VN" sz="2800" dirty="0">
                        <a:effectLst/>
                        <a:latin typeface="Times New Roman" panose="02020603050405020304" pitchFamily="18" charset="0"/>
                        <a:cs typeface="Times New Roman" panose="02020603050405020304" pitchFamily="18" charset="0"/>
                      </a:endParaRPr>
                    </a:p>
                    <a:p>
                      <a:pPr algn="just" rtl="0" fontAlgn="t">
                        <a:spcBef>
                          <a:spcPts val="0"/>
                        </a:spcBef>
                        <a:spcAft>
                          <a:spcPts val="0"/>
                        </a:spcAft>
                      </a:pPr>
                      <a:r>
                        <a:rPr lang="vi-VN" sz="2800" b="0" i="0" u="none" strike="noStrike" dirty="0">
                          <a:solidFill>
                            <a:srgbClr val="000000"/>
                          </a:solidFill>
                          <a:effectLst/>
                          <a:latin typeface="Times New Roman" panose="02020603050405020304" pitchFamily="18" charset="0"/>
                          <a:cs typeface="Times New Roman" panose="02020603050405020304" pitchFamily="18" charset="0"/>
                        </a:rPr>
                        <a:t>(đồng)</a:t>
                      </a:r>
                      <a:endParaRPr lang="vi-VN"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just" rtl="0" fontAlgn="t">
                        <a:spcBef>
                          <a:spcPts val="0"/>
                        </a:spcBef>
                        <a:spcAft>
                          <a:spcPts val="0"/>
                        </a:spcAft>
                      </a:pPr>
                      <a:r>
                        <a:rPr lang="vi-VN" sz="2800" b="0" i="0" u="none" strike="noStrike" dirty="0">
                          <a:solidFill>
                            <a:srgbClr val="000000"/>
                          </a:solidFill>
                          <a:effectLst/>
                          <a:latin typeface="Times New Roman" panose="02020603050405020304" pitchFamily="18" charset="0"/>
                          <a:cs typeface="Times New Roman" panose="02020603050405020304" pitchFamily="18" charset="0"/>
                        </a:rPr>
                        <a:t>Số lượng</a:t>
                      </a:r>
                      <a:endParaRPr lang="vi-VN"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just" rtl="0" fontAlgn="t">
                        <a:spcBef>
                          <a:spcPts val="0"/>
                        </a:spcBef>
                        <a:spcAft>
                          <a:spcPts val="0"/>
                        </a:spcAft>
                      </a:pPr>
                      <a:r>
                        <a:rPr lang="en-US" sz="2800" b="0" i="0" u="none" strike="noStrike" dirty="0" err="1">
                          <a:solidFill>
                            <a:srgbClr val="000000"/>
                          </a:solidFill>
                          <a:effectLst/>
                          <a:latin typeface="Times New Roman" panose="02020603050405020304" pitchFamily="18" charset="0"/>
                          <a:cs typeface="Times New Roman" panose="02020603050405020304" pitchFamily="18" charset="0"/>
                        </a:rPr>
                        <a:t>Thành</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cs typeface="Times New Roman" panose="02020603050405020304" pitchFamily="18" charset="0"/>
                        </a:rPr>
                        <a:t>tiền</a:t>
                      </a:r>
                      <a:endParaRPr lang="en-US" sz="2800" dirty="0">
                        <a:effectLst/>
                        <a:latin typeface="Times New Roman" panose="02020603050405020304" pitchFamily="18" charset="0"/>
                        <a:cs typeface="Times New Roman" panose="02020603050405020304" pitchFamily="18" charset="0"/>
                      </a:endParaRPr>
                    </a:p>
                    <a:p>
                      <a:pPr algn="just" rtl="0" fontAlgn="t">
                        <a:spcBef>
                          <a:spcPts val="0"/>
                        </a:spcBef>
                        <a:spcAft>
                          <a:spcPts val="0"/>
                        </a:spcAft>
                      </a:pPr>
                      <a:r>
                        <a:rPr lang="en-US" sz="2800" b="0" i="0" u="none" strike="noStrike" dirty="0">
                          <a:solidFill>
                            <a:srgbClr val="000000"/>
                          </a:solidFill>
                          <a:effectLst/>
                          <a:latin typeface="Times New Roman" panose="02020603050405020304" pitchFamily="18" charset="0"/>
                          <a:cs typeface="Times New Roman" panose="02020603050405020304" pitchFamily="18" charset="0"/>
                        </a:rPr>
                        <a:t>(</a:t>
                      </a:r>
                      <a:r>
                        <a:rPr lang="en-US" sz="2800" b="0" i="0" u="none" strike="noStrike" dirty="0" err="1">
                          <a:solidFill>
                            <a:srgbClr val="000000"/>
                          </a:solidFill>
                          <a:effectLst/>
                          <a:latin typeface="Times New Roman" panose="02020603050405020304" pitchFamily="18" charset="0"/>
                          <a:cs typeface="Times New Roman" panose="02020603050405020304" pitchFamily="18" charset="0"/>
                        </a:rPr>
                        <a:t>đồng</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just" rtl="0" fontAlgn="t">
                        <a:spcBef>
                          <a:spcPts val="0"/>
                        </a:spcBef>
                        <a:spcAft>
                          <a:spcPts val="0"/>
                        </a:spcAft>
                      </a:pPr>
                      <a:r>
                        <a:rPr lang="en-US" sz="2800" b="0" i="0" u="none" strike="noStrike" dirty="0" err="1">
                          <a:solidFill>
                            <a:srgbClr val="000000"/>
                          </a:solidFill>
                          <a:effectLst/>
                          <a:latin typeface="Times New Roman" panose="02020603050405020304" pitchFamily="18" charset="0"/>
                          <a:cs typeface="Times New Roman" panose="02020603050405020304" pitchFamily="18" charset="0"/>
                        </a:rPr>
                        <a:t>Ghi</a:t>
                      </a:r>
                      <a:r>
                        <a:rPr lang="en-US" sz="2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800" b="0" i="0" u="none" strike="noStrike" dirty="0" err="1">
                          <a:solidFill>
                            <a:srgbClr val="000000"/>
                          </a:solidFill>
                          <a:effectLst/>
                          <a:latin typeface="Times New Roman" panose="02020603050405020304" pitchFamily="18" charset="0"/>
                          <a:cs typeface="Times New Roman" panose="02020603050405020304" pitchFamily="18" charset="0"/>
                        </a:rPr>
                        <a:t>chú</a:t>
                      </a: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72974169"/>
                  </a:ext>
                </a:extLst>
              </a:tr>
              <a:tr h="914400">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Vật liệu xây dựng chuồng nuôi</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kg</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dirty="0">
                          <a:solidFill>
                            <a:srgbClr val="000000"/>
                          </a:solidFill>
                          <a:effectLst/>
                          <a:latin typeface="Times New Roman" panose="02020603050405020304" pitchFamily="18" charset="0"/>
                          <a:cs typeface="Times New Roman" panose="02020603050405020304" pitchFamily="18" charset="0"/>
                        </a:rPr>
                        <a:t>40.000</a:t>
                      </a: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dirty="0">
                          <a:solidFill>
                            <a:srgbClr val="000000"/>
                          </a:solidFill>
                          <a:effectLst/>
                          <a:latin typeface="Times New Roman" panose="02020603050405020304" pitchFamily="18" charset="0"/>
                          <a:cs typeface="Times New Roman" panose="02020603050405020304" pitchFamily="18" charset="0"/>
                        </a:rPr>
                        <a:t>80.000</a:t>
                      </a: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5273306"/>
                  </a:ext>
                </a:extLst>
              </a:tr>
              <a:tr h="640080">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vi-VN" sz="2800" b="0" i="0" u="none" strike="noStrike">
                          <a:solidFill>
                            <a:srgbClr val="000000"/>
                          </a:solidFill>
                          <a:effectLst/>
                          <a:latin typeface="Times New Roman" panose="02020603050405020304" pitchFamily="18" charset="0"/>
                          <a:cs typeface="Times New Roman" panose="02020603050405020304" pitchFamily="18" charset="0"/>
                        </a:rPr>
                        <a:t>Dụng cụ nuôi dưỡng</a:t>
                      </a:r>
                      <a:endParaRPr lang="vi-VN"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Chiếc</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dirty="0">
                          <a:solidFill>
                            <a:srgbClr val="000000"/>
                          </a:solidFill>
                          <a:effectLst/>
                          <a:latin typeface="Times New Roman" panose="02020603050405020304" pitchFamily="18" charset="0"/>
                          <a:cs typeface="Times New Roman" panose="02020603050405020304" pitchFamily="18" charset="0"/>
                        </a:rPr>
                        <a:t>2.500</a:t>
                      </a: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dirty="0">
                          <a:solidFill>
                            <a:srgbClr val="000000"/>
                          </a:solidFill>
                          <a:effectLst/>
                          <a:latin typeface="Times New Roman" panose="02020603050405020304" pitchFamily="18" charset="0"/>
                          <a:cs typeface="Times New Roman" panose="02020603050405020304" pitchFamily="18" charset="0"/>
                        </a:rPr>
                        <a:t>5.000</a:t>
                      </a: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577953"/>
                  </a:ext>
                </a:extLst>
              </a:tr>
              <a:tr h="365760">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Con giống</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con</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dirty="0">
                          <a:solidFill>
                            <a:srgbClr val="000000"/>
                          </a:solidFill>
                          <a:effectLst/>
                          <a:latin typeface="Times New Roman" panose="02020603050405020304" pitchFamily="18" charset="0"/>
                          <a:cs typeface="Times New Roman" panose="02020603050405020304" pitchFamily="18" charset="0"/>
                        </a:rPr>
                        <a:t>50.000</a:t>
                      </a: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100.000</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451427"/>
                  </a:ext>
                </a:extLst>
              </a:tr>
              <a:tr h="365760">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Thức ăn</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gam</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dirty="0">
                          <a:solidFill>
                            <a:srgbClr val="000000"/>
                          </a:solidFill>
                          <a:effectLst/>
                          <a:latin typeface="Times New Roman" panose="02020603050405020304" pitchFamily="18" charset="0"/>
                          <a:cs typeface="Times New Roman" panose="02020603050405020304" pitchFamily="18" charset="0"/>
                        </a:rPr>
                        <a:t>10.000</a:t>
                      </a: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dirty="0">
                          <a:solidFill>
                            <a:srgbClr val="000000"/>
                          </a:solidFill>
                          <a:effectLst/>
                          <a:latin typeface="Times New Roman" panose="02020603050405020304" pitchFamily="18" charset="0"/>
                          <a:cs typeface="Times New Roman" panose="02020603050405020304" pitchFamily="18" charset="0"/>
                        </a:rPr>
                        <a:t>20.000</a:t>
                      </a: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792450"/>
                  </a:ext>
                </a:extLst>
              </a:tr>
              <a:tr h="365760">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Thuốc thú y</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gói</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dirty="0">
                          <a:solidFill>
                            <a:srgbClr val="000000"/>
                          </a:solidFill>
                          <a:effectLst/>
                          <a:latin typeface="Times New Roman" panose="02020603050405020304" pitchFamily="18" charset="0"/>
                          <a:cs typeface="Times New Roman" panose="02020603050405020304" pitchFamily="18" charset="0"/>
                        </a:rPr>
                        <a:t>5.000</a:t>
                      </a: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dirty="0">
                          <a:solidFill>
                            <a:srgbClr val="000000"/>
                          </a:solidFill>
                          <a:effectLst/>
                          <a:latin typeface="Times New Roman" panose="02020603050405020304" pitchFamily="18" charset="0"/>
                          <a:cs typeface="Times New Roman" panose="02020603050405020304" pitchFamily="18" charset="0"/>
                        </a:rPr>
                        <a:t>10.000</a:t>
                      </a: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4879001"/>
                  </a:ext>
                </a:extLst>
              </a:tr>
              <a:tr h="640080">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Công chăm sóc</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Tiếng</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dirty="0">
                          <a:solidFill>
                            <a:srgbClr val="000000"/>
                          </a:solidFill>
                          <a:effectLst/>
                          <a:latin typeface="Times New Roman" panose="02020603050405020304" pitchFamily="18" charset="0"/>
                          <a:cs typeface="Times New Roman" panose="02020603050405020304" pitchFamily="18" charset="0"/>
                        </a:rPr>
                        <a:t>10.000</a:t>
                      </a: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t">
                        <a:spcBef>
                          <a:spcPts val="0"/>
                        </a:spcBef>
                        <a:spcAft>
                          <a:spcPts val="0"/>
                        </a:spcAft>
                      </a:pPr>
                      <a:r>
                        <a:rPr lang="en-US" sz="2800" b="0" i="0" u="none" strike="noStrike" dirty="0">
                          <a:solidFill>
                            <a:srgbClr val="000000"/>
                          </a:solidFill>
                          <a:effectLst/>
                          <a:latin typeface="Times New Roman" panose="02020603050405020304" pitchFamily="18" charset="0"/>
                          <a:cs typeface="Times New Roman" panose="02020603050405020304" pitchFamily="18" charset="0"/>
                        </a:rPr>
                        <a:t>30.000</a:t>
                      </a: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6430715"/>
                  </a:ext>
                </a:extLst>
              </a:tr>
              <a:tr h="365760">
                <a:tc>
                  <a:txBody>
                    <a:bodyPr/>
                    <a:lstStyle/>
                    <a:p>
                      <a:pPr fontAlgn="t"/>
                      <a:r>
                        <a:rPr lang="en-US" sz="2800">
                          <a:effectLst/>
                          <a:latin typeface="Times New Roman" panose="02020603050405020304" pitchFamily="18" charset="0"/>
                          <a:cs typeface="Times New Roman" panose="02020603050405020304" pitchFamily="18" charset="0"/>
                        </a:rPr>
                        <a:t> </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just" rtl="0" fontAlgn="t">
                        <a:spcBef>
                          <a:spcPts val="0"/>
                        </a:spcBef>
                        <a:spcAft>
                          <a:spcPts val="0"/>
                        </a:spcAft>
                      </a:pPr>
                      <a:r>
                        <a:rPr lang="en-US" sz="2800" b="0" i="0" u="none" strike="noStrike">
                          <a:solidFill>
                            <a:srgbClr val="000000"/>
                          </a:solidFill>
                          <a:effectLst/>
                          <a:latin typeface="Times New Roman" panose="02020603050405020304" pitchFamily="18" charset="0"/>
                          <a:cs typeface="Times New Roman" panose="02020603050405020304" pitchFamily="18" charset="0"/>
                        </a:rPr>
                        <a:t>Tổng</a:t>
                      </a:r>
                      <a:endParaRPr lang="en-US" sz="2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just" rtl="0" fontAlgn="t">
                        <a:spcBef>
                          <a:spcPts val="0"/>
                        </a:spcBef>
                        <a:spcAft>
                          <a:spcPts val="0"/>
                        </a:spcAft>
                      </a:pPr>
                      <a:r>
                        <a:rPr lang="en-US" sz="2800" b="0" i="0" u="none" strike="noStrike" dirty="0">
                          <a:solidFill>
                            <a:srgbClr val="000000"/>
                          </a:solidFill>
                          <a:effectLst/>
                          <a:latin typeface="Times New Roman" panose="02020603050405020304" pitchFamily="18" charset="0"/>
                          <a:cs typeface="Times New Roman" panose="02020603050405020304" pitchFamily="18" charset="0"/>
                        </a:rPr>
                        <a:t>245.000</a:t>
                      </a:r>
                      <a:endParaRPr lang="en-US" sz="2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t"/>
                      <a:r>
                        <a:rPr lang="en-US" sz="2800" dirty="0">
                          <a:effectLst/>
                          <a:latin typeface="Times New Roman" panose="02020603050405020304" pitchFamily="18" charset="0"/>
                          <a:cs typeface="Times New Roman" panose="02020603050405020304" pitchFamily="18" charset="0"/>
                        </a:rPr>
                        <a:t> </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7947776"/>
                  </a:ext>
                </a:extLst>
              </a:tr>
            </a:tbl>
          </a:graphicData>
        </a:graphic>
      </p:graphicFrame>
    </p:spTree>
    <p:extLst>
      <p:ext uri="{BB962C8B-B14F-4D97-AF65-F5344CB8AC3E}">
        <p14:creationId xmlns:p14="http://schemas.microsoft.com/office/powerpoint/2010/main" val="1626273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047527-DACB-412C-B29E-AFA337424CC8}"/>
              </a:ext>
            </a:extLst>
          </p:cNvPr>
          <p:cNvPicPr>
            <a:picLocks noChangeAspect="1"/>
          </p:cNvPicPr>
          <p:nvPr/>
        </p:nvPicPr>
        <p:blipFill>
          <a:blip r:embed="rId2"/>
          <a:stretch>
            <a:fillRect/>
          </a:stretch>
        </p:blipFill>
        <p:spPr>
          <a:xfrm>
            <a:off x="746616" y="1702439"/>
            <a:ext cx="11008180" cy="2648844"/>
          </a:xfrm>
          <a:prstGeom prst="rect">
            <a:avLst/>
          </a:prstGeom>
        </p:spPr>
      </p:pic>
      <p:pic>
        <p:nvPicPr>
          <p:cNvPr id="6" name="Picture 5">
            <a:extLst>
              <a:ext uri="{FF2B5EF4-FFF2-40B4-BE49-F238E27FC236}">
                <a16:creationId xmlns:a16="http://schemas.microsoft.com/office/drawing/2014/main" id="{B308AEFE-706F-4D31-9175-F54073F194F6}"/>
              </a:ext>
            </a:extLst>
          </p:cNvPr>
          <p:cNvPicPr>
            <a:picLocks noChangeAspect="1"/>
          </p:cNvPicPr>
          <p:nvPr/>
        </p:nvPicPr>
        <p:blipFill>
          <a:blip r:embed="rId3"/>
          <a:stretch>
            <a:fillRect/>
          </a:stretch>
        </p:blipFill>
        <p:spPr>
          <a:xfrm>
            <a:off x="0" y="70553"/>
            <a:ext cx="961905" cy="1133333"/>
          </a:xfrm>
          <a:prstGeom prst="rect">
            <a:avLst/>
          </a:prstGeom>
        </p:spPr>
      </p:pic>
    </p:spTree>
    <p:extLst>
      <p:ext uri="{BB962C8B-B14F-4D97-AF65-F5344CB8AC3E}">
        <p14:creationId xmlns:p14="http://schemas.microsoft.com/office/powerpoint/2010/main" val="1141884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C1CACC8-1874-4829-846E-5394A4DA55D9}"/>
              </a:ext>
            </a:extLst>
          </p:cNvPr>
          <p:cNvSpPr txBox="1"/>
          <p:nvPr/>
        </p:nvSpPr>
        <p:spPr>
          <a:xfrm>
            <a:off x="83128" y="1280778"/>
            <a:ext cx="11034213" cy="1569660"/>
          </a:xfrm>
          <a:prstGeom prst="rect">
            <a:avLst/>
          </a:prstGeom>
          <a:noFill/>
        </p:spPr>
        <p:txBody>
          <a:bodyPr wrap="square">
            <a:spAutoFit/>
          </a:bodyPr>
          <a:lstStyle/>
          <a:p>
            <a:pPr algn="just"/>
            <a:r>
              <a:rPr lang="en-US" sz="3200" dirty="0">
                <a:solidFill>
                  <a:srgbClr val="002060"/>
                </a:solidFill>
                <a:effectLst/>
                <a:latin typeface="Times New Roman" panose="02020603050405020304" pitchFamily="18" charset="0"/>
                <a:ea typeface="Calibri" panose="020F0502020204030204" pitchFamily="34" charset="0"/>
              </a:rPr>
              <a:t>2 </a:t>
            </a:r>
            <a:r>
              <a:rPr lang="en-US" sz="3200" u="sng" dirty="0">
                <a:solidFill>
                  <a:srgbClr val="002060"/>
                </a:solidFill>
                <a:effectLst/>
                <a:latin typeface="Times New Roman" panose="02020603050405020304" pitchFamily="18" charset="0"/>
                <a:ea typeface="Calibri" panose="020F0502020204030204" pitchFamily="34" charset="0"/>
              </a:rPr>
              <a:t>.</a:t>
            </a:r>
            <a:r>
              <a:rPr lang="en-US" sz="3200" u="sng" dirty="0" err="1">
                <a:solidFill>
                  <a:srgbClr val="002060"/>
                </a:solidFill>
                <a:effectLst/>
                <a:latin typeface="Times New Roman" panose="02020603050405020304" pitchFamily="18" charset="0"/>
                <a:ea typeface="Calibri" panose="020F0502020204030204" pitchFamily="34" charset="0"/>
              </a:rPr>
              <a:t>Chăn</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vật</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endParaRPr lang="en-US" sz="3200" dirty="0">
              <a:solidFill>
                <a:srgbClr val="002060"/>
              </a:solidFill>
              <a:effectLst/>
              <a:latin typeface="Times New Roman" panose="02020603050405020304" pitchFamily="18" charset="0"/>
              <a:ea typeface="Calibri" panose="020F0502020204030204" pitchFamily="34" charset="0"/>
            </a:endParaRPr>
          </a:p>
          <a:p>
            <a:pPr algn="just"/>
            <a:r>
              <a:rPr lang="en-US" sz="3200" dirty="0">
                <a:solidFill>
                  <a:srgbClr val="002060"/>
                </a:solidFill>
                <a:effectLst/>
                <a:latin typeface="Times New Roman" panose="02020603050405020304" pitchFamily="18" charset="0"/>
                <a:ea typeface="Calibri" panose="020F0502020204030204" pitchFamily="34" charset="0"/>
              </a:rPr>
              <a:t>2.1 </a:t>
            </a:r>
            <a:r>
              <a:rPr lang="en-US" sz="3200" dirty="0" err="1">
                <a:solidFill>
                  <a:srgbClr val="002060"/>
                </a:solidFill>
                <a:effectLst/>
                <a:latin typeface="Times New Roman" panose="02020603050405020304" pitchFamily="18" charset="0"/>
                <a:ea typeface="Calibri" panose="020F0502020204030204" pitchFamily="34" charset="0"/>
              </a:rPr>
              <a:t>Chăn</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vât</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non</a:t>
            </a:r>
          </a:p>
          <a:p>
            <a:pPr algn="just"/>
            <a:r>
              <a:rPr lang="en-US" sz="3200" dirty="0">
                <a:solidFill>
                  <a:srgbClr val="002060"/>
                </a:solidFill>
                <a:effectLst/>
                <a:latin typeface="Times New Roman" panose="02020603050405020304" pitchFamily="18" charset="0"/>
                <a:ea typeface="Calibri" panose="020F0502020204030204" pitchFamily="34" charset="0"/>
              </a:rPr>
              <a:t>a. </a:t>
            </a:r>
            <a:r>
              <a:rPr lang="en-US" sz="3200" dirty="0" err="1">
                <a:solidFill>
                  <a:srgbClr val="002060"/>
                </a:solidFill>
                <a:effectLst/>
                <a:latin typeface="Times New Roman" panose="02020603050405020304" pitchFamily="18" charset="0"/>
                <a:ea typeface="Calibri" panose="020F0502020204030204" pitchFamily="34" charset="0"/>
              </a:rPr>
              <a:t>Đặc</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điểm</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sinh</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lí</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cơ</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thể</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của</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vật</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non:</a:t>
            </a:r>
          </a:p>
        </p:txBody>
      </p:sp>
      <p:sp>
        <p:nvSpPr>
          <p:cNvPr id="5" name="Rectangle 4">
            <a:extLst>
              <a:ext uri="{FF2B5EF4-FFF2-40B4-BE49-F238E27FC236}">
                <a16:creationId xmlns:a16="http://schemas.microsoft.com/office/drawing/2014/main" id="{F66C1AE6-B1A0-4B69-8C93-C66C7394C09F}"/>
              </a:ext>
            </a:extLst>
          </p:cNvPr>
          <p:cNvSpPr/>
          <p:nvPr/>
        </p:nvSpPr>
        <p:spPr>
          <a:xfrm>
            <a:off x="83128" y="110359"/>
            <a:ext cx="12003578"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dirty="0" smtClean="0">
                <a:ln/>
                <a:solidFill>
                  <a:srgbClr val="FF0000"/>
                </a:solidFill>
              </a:rPr>
              <a:t>BÀI 10: KĨ THUẬT </a:t>
            </a:r>
            <a:r>
              <a:rPr lang="en-US" sz="3600" b="1" dirty="0">
                <a:ln/>
                <a:solidFill>
                  <a:srgbClr val="FF0000"/>
                </a:solidFill>
              </a:rPr>
              <a:t>NUÔI </a:t>
            </a:r>
            <a:r>
              <a:rPr lang="en-US" sz="3600" b="1" dirty="0" smtClean="0">
                <a:ln/>
                <a:solidFill>
                  <a:srgbClr val="FF0000"/>
                </a:solidFill>
              </a:rPr>
              <a:t>DƯỠNG VÀ </a:t>
            </a:r>
            <a:r>
              <a:rPr lang="en-US" sz="3600" b="1" dirty="0">
                <a:ln/>
                <a:solidFill>
                  <a:srgbClr val="FF0000"/>
                </a:solidFill>
              </a:rPr>
              <a:t>CHĂM SÓC </a:t>
            </a:r>
            <a:r>
              <a:rPr lang="en-US" sz="3600" b="1" dirty="0" smtClean="0">
                <a:ln/>
                <a:solidFill>
                  <a:srgbClr val="FF0000"/>
                </a:solidFill>
              </a:rPr>
              <a:t>VẬT NUÔI</a:t>
            </a:r>
            <a:endParaRPr lang="en-US" sz="3600" b="1" cap="none" spc="0" dirty="0">
              <a:ln/>
              <a:solidFill>
                <a:srgbClr val="FF0000"/>
              </a:solidFill>
              <a:effectLst/>
            </a:endParaRPr>
          </a:p>
        </p:txBody>
      </p:sp>
      <p:sp>
        <p:nvSpPr>
          <p:cNvPr id="8" name="TextBox 7">
            <a:extLst>
              <a:ext uri="{FF2B5EF4-FFF2-40B4-BE49-F238E27FC236}">
                <a16:creationId xmlns:a16="http://schemas.microsoft.com/office/drawing/2014/main" id="{42FE29BB-4423-4403-97A3-20F62E24A063}"/>
              </a:ext>
            </a:extLst>
          </p:cNvPr>
          <p:cNvSpPr txBox="1"/>
          <p:nvPr/>
        </p:nvSpPr>
        <p:spPr>
          <a:xfrm>
            <a:off x="83128" y="696003"/>
            <a:ext cx="12003578" cy="584775"/>
          </a:xfrm>
          <a:prstGeom prst="rect">
            <a:avLst/>
          </a:prstGeom>
          <a:noFill/>
        </p:spPr>
        <p:txBody>
          <a:bodyPr wrap="square">
            <a:spAutoFit/>
          </a:bodyPr>
          <a:lstStyle/>
          <a:p>
            <a:pPr algn="just"/>
            <a:r>
              <a:rPr lang="en-US" sz="3200" dirty="0">
                <a:solidFill>
                  <a:srgbClr val="002060"/>
                </a:solidFill>
                <a:effectLst/>
                <a:latin typeface="Times New Roman" panose="02020603050405020304" pitchFamily="18" charset="0"/>
                <a:ea typeface="Calibri" panose="020F0502020204030204" pitchFamily="34" charset="0"/>
              </a:rPr>
              <a:t>1.</a:t>
            </a:r>
            <a:r>
              <a:rPr lang="en-US" sz="3200" u="sng" dirty="0">
                <a:solidFill>
                  <a:srgbClr val="002060"/>
                </a:solidFill>
                <a:effectLst/>
                <a:latin typeface="Times New Roman" panose="02020603050405020304" pitchFamily="18" charset="0"/>
                <a:ea typeface="Calibri" panose="020F0502020204030204" pitchFamily="34" charset="0"/>
              </a:rPr>
              <a:t>Vai </a:t>
            </a:r>
            <a:r>
              <a:rPr lang="en-US" sz="3200" u="sng" dirty="0" err="1">
                <a:solidFill>
                  <a:srgbClr val="002060"/>
                </a:solidFill>
                <a:effectLst/>
                <a:latin typeface="Times New Roman" panose="02020603050405020304" pitchFamily="18" charset="0"/>
                <a:ea typeface="Calibri" panose="020F0502020204030204" pitchFamily="34" charset="0"/>
              </a:rPr>
              <a:t>trò</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của</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việc</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dưỡng</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chăm</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sóc</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và</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phòng</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trị</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bệnh</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cho</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vật</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endParaRPr lang="en-US" sz="3200" dirty="0">
              <a:solidFill>
                <a:srgbClr val="00206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83745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ãy nêu các đặc điểm cơ thể của vật nuôi non mà em biết trong từng trường  hợp">
            <a:extLst>
              <a:ext uri="{FF2B5EF4-FFF2-40B4-BE49-F238E27FC236}">
                <a16:creationId xmlns:a16="http://schemas.microsoft.com/office/drawing/2014/main" id="{F17853D9-957A-411F-BE6B-E5F030EF44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982" y="-6807"/>
            <a:ext cx="8656528" cy="28220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D495F3-0A58-4CB8-A470-429A658891D0}"/>
              </a:ext>
            </a:extLst>
          </p:cNvPr>
          <p:cNvSpPr txBox="1"/>
          <p:nvPr/>
        </p:nvSpPr>
        <p:spPr>
          <a:xfrm>
            <a:off x="59267" y="2822028"/>
            <a:ext cx="12017120" cy="3539430"/>
          </a:xfrm>
          <a:prstGeom prst="rect">
            <a:avLst/>
          </a:prstGeom>
          <a:solidFill>
            <a:schemeClr val="accent6">
              <a:lumMod val="40000"/>
              <a:lumOff val="60000"/>
            </a:schemeClr>
          </a:solidFill>
        </p:spPr>
        <p:txBody>
          <a:bodyPr wrap="square">
            <a:spAutoFit/>
          </a:bodyPr>
          <a:lstStyle/>
          <a:p>
            <a:pPr algn="ctr"/>
            <a:r>
              <a:rPr lang="vi-VN" sz="2800" b="1" dirty="0">
                <a:solidFill>
                  <a:srgbClr val="FF0000"/>
                </a:solidFill>
                <a:effectLst/>
                <a:latin typeface="Times New Roman" panose="02020603050405020304" pitchFamily="18" charset="0"/>
                <a:ea typeface="Calibri" panose="020F0502020204030204" pitchFamily="34" charset="0"/>
              </a:rPr>
              <a:t>Hình 10.2a: Lợn con :</a:t>
            </a:r>
            <a:r>
              <a:rPr lang="vi-VN" sz="2800" dirty="0">
                <a:solidFill>
                  <a:srgbClr val="000000"/>
                </a:solidFill>
                <a:effectLst/>
                <a:latin typeface="Times New Roman" panose="02020603050405020304" pitchFamily="18" charset="0"/>
                <a:ea typeface="Calibri" panose="020F0502020204030204" pitchFamily="34" charset="0"/>
              </a:rPr>
              <a:t> </a:t>
            </a:r>
            <a:endParaRPr lang="en-US" sz="2800" dirty="0">
              <a:solidFill>
                <a:srgbClr val="000000"/>
              </a:solidFill>
              <a:effectLst/>
              <a:latin typeface="Times New Roman" panose="02020603050405020304" pitchFamily="18" charset="0"/>
              <a:ea typeface="Calibri" panose="020F0502020204030204" pitchFamily="34" charset="0"/>
            </a:endParaRPr>
          </a:p>
          <a:p>
            <a:pPr algn="just"/>
            <a:r>
              <a:rPr lang="vi-VN" sz="2800" dirty="0">
                <a:solidFill>
                  <a:srgbClr val="000000"/>
                </a:solidFill>
                <a:effectLst/>
                <a:latin typeface="Times New Roman" panose="02020603050405020304" pitchFamily="18" charset="0"/>
                <a:ea typeface="Calibri" panose="020F0502020204030204" pitchFamily="34" charset="0"/>
              </a:rPr>
              <a:t>Lợn con có tốc độ sinh trưởng phát triển nhanh</a:t>
            </a:r>
            <a:endParaRPr lang="en-US" sz="2800" dirty="0">
              <a:solidFill>
                <a:srgbClr val="000000"/>
              </a:solidFill>
              <a:effectLst/>
              <a:latin typeface="Times New Roman" panose="02020603050405020304" pitchFamily="18" charset="0"/>
              <a:ea typeface="Calibri" panose="020F0502020204030204" pitchFamily="34" charset="0"/>
            </a:endParaRPr>
          </a:p>
          <a:p>
            <a:pPr algn="just"/>
            <a:r>
              <a:rPr lang="vi-VN" sz="2800" dirty="0">
                <a:solidFill>
                  <a:srgbClr val="000000"/>
                </a:solidFill>
                <a:effectLst/>
                <a:latin typeface="Times New Roman" panose="02020603050405020304" pitchFamily="18" charset="0"/>
                <a:ea typeface="Calibri" panose="020F0502020204030204" pitchFamily="34" charset="0"/>
              </a:rPr>
              <a:t>Hệ thần kinh điều khiển cân bằng nhiệt chưa hoàn chỉnh.</a:t>
            </a:r>
            <a:endParaRPr lang="en-US" sz="2800" dirty="0">
              <a:solidFill>
                <a:srgbClr val="000000"/>
              </a:solidFill>
              <a:effectLst/>
              <a:latin typeface="Times New Roman" panose="02020603050405020304" pitchFamily="18" charset="0"/>
              <a:ea typeface="Calibri" panose="020F0502020204030204" pitchFamily="34" charset="0"/>
            </a:endParaRPr>
          </a:p>
          <a:p>
            <a:pPr algn="just"/>
            <a:r>
              <a:rPr lang="vi-VN" sz="2800" dirty="0">
                <a:solidFill>
                  <a:srgbClr val="000000"/>
                </a:solidFill>
                <a:effectLst/>
                <a:latin typeface="Times New Roman" panose="02020603050405020304" pitchFamily="18" charset="0"/>
                <a:ea typeface="Calibri" panose="020F0502020204030204" pitchFamily="34" charset="0"/>
              </a:rPr>
              <a:t>Bộ máy tiêu hóa của lợn con phát triển nhanh nhưng chưa hoàn thiện về chức năng, khả năng tiêu hóa của lợn con rất hạn chế.</a:t>
            </a:r>
            <a:endParaRPr lang="en-US" sz="2800" dirty="0">
              <a:solidFill>
                <a:srgbClr val="000000"/>
              </a:solidFill>
              <a:effectLst/>
              <a:latin typeface="Times New Roman" panose="02020603050405020304" pitchFamily="18" charset="0"/>
              <a:ea typeface="Calibri" panose="020F0502020204030204" pitchFamily="34" charset="0"/>
            </a:endParaRPr>
          </a:p>
          <a:p>
            <a:pPr algn="just"/>
            <a:r>
              <a:rPr lang="vi-VN" sz="2800" dirty="0">
                <a:solidFill>
                  <a:srgbClr val="000000"/>
                </a:solidFill>
                <a:effectLst/>
                <a:latin typeface="Times New Roman" panose="02020603050405020304" pitchFamily="18" charset="0"/>
                <a:ea typeface="Calibri" panose="020F0502020204030204" pitchFamily="34" charset="0"/>
              </a:rPr>
              <a:t>Chức năng miễn dịch chưa tốt.</a:t>
            </a:r>
            <a:endParaRPr lang="en-US" sz="2800" dirty="0">
              <a:solidFill>
                <a:srgbClr val="000000"/>
              </a:solidFill>
              <a:effectLst/>
              <a:latin typeface="Times New Roman" panose="02020603050405020304" pitchFamily="18" charset="0"/>
              <a:ea typeface="Calibri" panose="020F0502020204030204" pitchFamily="34" charset="0"/>
            </a:endParaRPr>
          </a:p>
          <a:p>
            <a:pPr algn="just"/>
            <a:r>
              <a:rPr lang="vi-VN" sz="2800" dirty="0">
                <a:solidFill>
                  <a:srgbClr val="000000"/>
                </a:solidFill>
                <a:effectLst/>
                <a:latin typeface="Times New Roman" panose="02020603050405020304" pitchFamily="18" charset="0"/>
                <a:ea typeface="Calibri" panose="020F0502020204030204" pitchFamily="34" charset="0"/>
              </a:rPr>
              <a:t>Khả năng điều hòa thân nhiệt kém (do lớp mỡ dưới còn mỏng, lượng mỡ và đường glycogen dự trữ còn ít nên khả năng cung cấp năng lượng bị hạn chế)</a:t>
            </a: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id="{641B040D-E376-4027-B599-32A7FF68F850}"/>
              </a:ext>
            </a:extLst>
          </p:cNvPr>
          <p:cNvSpPr txBox="1"/>
          <p:nvPr/>
        </p:nvSpPr>
        <p:spPr>
          <a:xfrm>
            <a:off x="59267" y="2815221"/>
            <a:ext cx="12001572" cy="3539430"/>
          </a:xfrm>
          <a:prstGeom prst="rect">
            <a:avLst/>
          </a:prstGeom>
          <a:solidFill>
            <a:schemeClr val="accent4">
              <a:lumMod val="40000"/>
              <a:lumOff val="60000"/>
            </a:schemeClr>
          </a:solidFill>
        </p:spPr>
        <p:txBody>
          <a:bodyPr wrap="square">
            <a:spAutoFit/>
          </a:bodyPr>
          <a:lstStyle/>
          <a:p>
            <a:pPr algn="ctr"/>
            <a:r>
              <a:rPr lang="vi-VN" sz="3200" b="1" dirty="0">
                <a:solidFill>
                  <a:srgbClr val="FF0000"/>
                </a:solidFill>
                <a:effectLst/>
                <a:latin typeface="Times New Roman" panose="02020603050405020304" pitchFamily="18" charset="0"/>
                <a:ea typeface="Calibri" panose="020F0502020204030204" pitchFamily="34" charset="0"/>
              </a:rPr>
              <a:t>Hình 10.2b: Gà con</a:t>
            </a:r>
            <a:endParaRPr lang="en-US" sz="3200" b="1" dirty="0">
              <a:solidFill>
                <a:srgbClr val="FF0000"/>
              </a:solidFill>
              <a:effectLst/>
              <a:latin typeface="Times New Roman" panose="02020603050405020304" pitchFamily="18" charset="0"/>
              <a:ea typeface="Calibri" panose="020F0502020204030204" pitchFamily="34" charset="0"/>
            </a:endParaRPr>
          </a:p>
          <a:p>
            <a:pPr algn="just"/>
            <a:r>
              <a:rPr lang="vi-VN" sz="3200" dirty="0">
                <a:solidFill>
                  <a:srgbClr val="000000"/>
                </a:solidFill>
                <a:effectLst/>
                <a:latin typeface="Times New Roman" panose="02020603050405020304" pitchFamily="18" charset="0"/>
                <a:ea typeface="Calibri" panose="020F0502020204030204" pitchFamily="34" charset="0"/>
              </a:rPr>
              <a:t>Gà con mới nở có thân nhiệt chưa ổn định, khả năng điều tiết thân nhiệt kém (lớp lông tơ mỏng manh và khả năng sinh nhiệt kém nên dễ mất nhiệt, giảm thân nhiệt và chết vì lạnh)</a:t>
            </a:r>
            <a:endParaRPr lang="en-US" sz="3200" dirty="0">
              <a:solidFill>
                <a:srgbClr val="000000"/>
              </a:solidFill>
              <a:effectLst/>
              <a:latin typeface="Times New Roman" panose="02020603050405020304" pitchFamily="18" charset="0"/>
              <a:ea typeface="Calibri" panose="020F0502020204030204" pitchFamily="34" charset="0"/>
            </a:endParaRPr>
          </a:p>
          <a:p>
            <a:pPr algn="just"/>
            <a:r>
              <a:rPr lang="vi-VN" sz="3200" dirty="0">
                <a:solidFill>
                  <a:srgbClr val="000000"/>
                </a:solidFill>
                <a:effectLst/>
                <a:latin typeface="Times New Roman" panose="02020603050405020304" pitchFamily="18" charset="0"/>
                <a:ea typeface="Calibri" panose="020F0502020204030204" pitchFamily="34" charset="0"/>
              </a:rPr>
              <a:t>Sức đề kháng kém, chức năng miễn dịch chưa tốt.</a:t>
            </a:r>
            <a:endParaRPr lang="en-US" sz="3200" dirty="0">
              <a:solidFill>
                <a:srgbClr val="000000"/>
              </a:solidFill>
              <a:effectLst/>
              <a:latin typeface="Times New Roman" panose="02020603050405020304" pitchFamily="18" charset="0"/>
              <a:ea typeface="Calibri" panose="020F0502020204030204" pitchFamily="34" charset="0"/>
            </a:endParaRPr>
          </a:p>
          <a:p>
            <a:pPr algn="just"/>
            <a:r>
              <a:rPr lang="vi-VN" sz="3200" dirty="0">
                <a:solidFill>
                  <a:srgbClr val="000000"/>
                </a:solidFill>
                <a:effectLst/>
                <a:latin typeface="Times New Roman" panose="02020603050405020304" pitchFamily="18" charset="0"/>
                <a:ea typeface="Calibri" panose="020F0502020204030204" pitchFamily="34" charset="0"/>
              </a:rPr>
              <a:t>Gà con có tốc độ sinh trưởng cao nhất nên nhu cầu dinh dưỡng cao nhưng do kích thước và chức năng hệ tiêu hóa chưa hoàn chỉnh.</a:t>
            </a:r>
            <a:endParaRPr lang="en-US" sz="3200" dirty="0">
              <a:solidFill>
                <a:srgbClr val="000000"/>
              </a:solidFill>
              <a:effectLst/>
              <a:latin typeface="Times New Roman" panose="02020603050405020304" pitchFamily="18" charset="0"/>
              <a:ea typeface="Calibri" panose="020F0502020204030204" pitchFamily="34" charset="0"/>
            </a:endParaRPr>
          </a:p>
        </p:txBody>
      </p:sp>
      <p:sp>
        <p:nvSpPr>
          <p:cNvPr id="10" name="TextBox 9">
            <a:extLst>
              <a:ext uri="{FF2B5EF4-FFF2-40B4-BE49-F238E27FC236}">
                <a16:creationId xmlns:a16="http://schemas.microsoft.com/office/drawing/2014/main" id="{764A85A4-5045-4FB5-B889-1B7A49BFA35B}"/>
              </a:ext>
            </a:extLst>
          </p:cNvPr>
          <p:cNvSpPr txBox="1"/>
          <p:nvPr/>
        </p:nvSpPr>
        <p:spPr>
          <a:xfrm>
            <a:off x="67041" y="2876776"/>
            <a:ext cx="12001572" cy="3416320"/>
          </a:xfrm>
          <a:prstGeom prst="rect">
            <a:avLst/>
          </a:prstGeom>
          <a:solidFill>
            <a:schemeClr val="tx2">
              <a:lumMod val="40000"/>
              <a:lumOff val="60000"/>
            </a:schemeClr>
          </a:solidFill>
        </p:spPr>
        <p:txBody>
          <a:bodyPr wrap="square">
            <a:spAutoFit/>
          </a:bodyPr>
          <a:lstStyle/>
          <a:p>
            <a:pPr algn="just"/>
            <a:endParaRPr lang="en-US" sz="3600" u="sng" dirty="0" smtClean="0">
              <a:solidFill>
                <a:srgbClr val="000000"/>
              </a:solidFill>
              <a:effectLst/>
              <a:latin typeface="Times New Roman" panose="02020603050405020304" pitchFamily="18" charset="0"/>
              <a:ea typeface="Calibri" panose="020F0502020204030204" pitchFamily="34" charset="0"/>
            </a:endParaRPr>
          </a:p>
          <a:p>
            <a:pPr algn="ctr"/>
            <a:r>
              <a:rPr lang="vi-VN" sz="3600" b="1" dirty="0" smtClean="0">
                <a:solidFill>
                  <a:srgbClr val="FF0000"/>
                </a:solidFill>
                <a:effectLst/>
                <a:latin typeface="Times New Roman" panose="02020603050405020304" pitchFamily="18" charset="0"/>
                <a:ea typeface="Calibri" panose="020F0502020204030204" pitchFamily="34" charset="0"/>
              </a:rPr>
              <a:t>Hình </a:t>
            </a:r>
            <a:r>
              <a:rPr lang="vi-VN" sz="3600" b="1" dirty="0">
                <a:solidFill>
                  <a:srgbClr val="FF0000"/>
                </a:solidFill>
                <a:effectLst/>
                <a:latin typeface="Times New Roman" panose="02020603050405020304" pitchFamily="18" charset="0"/>
                <a:ea typeface="Calibri" panose="020F0502020204030204" pitchFamily="34" charset="0"/>
              </a:rPr>
              <a:t>10.2c: Bê ( Bò con)</a:t>
            </a:r>
            <a:endParaRPr lang="en-US" sz="3600" b="1" dirty="0">
              <a:solidFill>
                <a:srgbClr val="FF0000"/>
              </a:solidFill>
              <a:effectLst/>
              <a:latin typeface="Times New Roman" panose="02020603050405020304" pitchFamily="18" charset="0"/>
              <a:ea typeface="Calibri" panose="020F0502020204030204" pitchFamily="34" charset="0"/>
            </a:endParaRPr>
          </a:p>
          <a:p>
            <a:pPr algn="just"/>
            <a:r>
              <a:rPr lang="en-US" sz="3600" dirty="0" smtClean="0">
                <a:solidFill>
                  <a:srgbClr val="000000"/>
                </a:solidFill>
                <a:effectLst/>
                <a:latin typeface="Times New Roman" panose="02020603050405020304" pitchFamily="18" charset="0"/>
                <a:ea typeface="Calibri" panose="020F0502020204030204" pitchFamily="34" charset="0"/>
              </a:rPr>
              <a:t>    </a:t>
            </a:r>
            <a:r>
              <a:rPr lang="vi-VN" sz="3600" dirty="0" smtClean="0">
                <a:solidFill>
                  <a:srgbClr val="000000"/>
                </a:solidFill>
                <a:effectLst/>
                <a:latin typeface="Times New Roman" panose="02020603050405020304" pitchFamily="18" charset="0"/>
                <a:ea typeface="Calibri" panose="020F0502020204030204" pitchFamily="34" charset="0"/>
              </a:rPr>
              <a:t>Chưa </a:t>
            </a:r>
            <a:r>
              <a:rPr lang="vi-VN" sz="3600" dirty="0">
                <a:solidFill>
                  <a:srgbClr val="000000"/>
                </a:solidFill>
                <a:effectLst/>
                <a:latin typeface="Times New Roman" panose="02020603050405020304" pitchFamily="18" charset="0"/>
                <a:ea typeface="Calibri" panose="020F0502020204030204" pitchFamily="34" charset="0"/>
              </a:rPr>
              <a:t>có sừng.</a:t>
            </a:r>
            <a:endParaRPr lang="en-US" sz="3600" dirty="0">
              <a:solidFill>
                <a:srgbClr val="000000"/>
              </a:solidFill>
              <a:effectLst/>
              <a:latin typeface="Times New Roman" panose="02020603050405020304" pitchFamily="18" charset="0"/>
              <a:ea typeface="Calibri" panose="020F0502020204030204" pitchFamily="34" charset="0"/>
            </a:endParaRPr>
          </a:p>
          <a:p>
            <a:pPr algn="just"/>
            <a:r>
              <a:rPr lang="en-US" sz="3600" dirty="0" smtClean="0">
                <a:solidFill>
                  <a:srgbClr val="000000"/>
                </a:solidFill>
                <a:effectLst/>
                <a:latin typeface="Times New Roman" panose="02020603050405020304" pitchFamily="18" charset="0"/>
                <a:ea typeface="Calibri" panose="020F0502020204030204" pitchFamily="34" charset="0"/>
              </a:rPr>
              <a:t>    </a:t>
            </a:r>
            <a:r>
              <a:rPr lang="vi-VN" sz="3600" dirty="0" smtClean="0">
                <a:solidFill>
                  <a:srgbClr val="000000"/>
                </a:solidFill>
                <a:effectLst/>
                <a:latin typeface="Times New Roman" panose="02020603050405020304" pitchFamily="18" charset="0"/>
                <a:ea typeface="Calibri" panose="020F0502020204030204" pitchFamily="34" charset="0"/>
              </a:rPr>
              <a:t>Sức </a:t>
            </a:r>
            <a:r>
              <a:rPr lang="vi-VN" sz="3600" dirty="0">
                <a:solidFill>
                  <a:srgbClr val="000000"/>
                </a:solidFill>
                <a:effectLst/>
                <a:latin typeface="Times New Roman" panose="02020603050405020304" pitchFamily="18" charset="0"/>
                <a:ea typeface="Calibri" panose="020F0502020204030204" pitchFamily="34" charset="0"/>
              </a:rPr>
              <a:t>đề kháng của bê con vẫn còn </a:t>
            </a:r>
            <a:r>
              <a:rPr lang="vi-VN" sz="3600" dirty="0" smtClean="0">
                <a:solidFill>
                  <a:srgbClr val="000000"/>
                </a:solidFill>
                <a:effectLst/>
                <a:latin typeface="Times New Roman" panose="02020603050405020304" pitchFamily="18" charset="0"/>
                <a:ea typeface="Calibri" panose="020F0502020204030204" pitchFamily="34" charset="0"/>
              </a:rPr>
              <a:t>yếu</a:t>
            </a:r>
            <a:endParaRPr lang="en-US" sz="3600" dirty="0" smtClean="0">
              <a:solidFill>
                <a:srgbClr val="000000"/>
              </a:solidFill>
              <a:effectLst/>
              <a:latin typeface="Times New Roman" panose="02020603050405020304" pitchFamily="18" charset="0"/>
              <a:ea typeface="Calibri" panose="020F0502020204030204" pitchFamily="34" charset="0"/>
            </a:endParaRPr>
          </a:p>
          <a:p>
            <a:pPr algn="just"/>
            <a:r>
              <a:rPr lang="en-US" sz="3600" dirty="0" smtClean="0">
                <a:solidFill>
                  <a:srgbClr val="000000"/>
                </a:solidFill>
                <a:effectLst/>
                <a:latin typeface="Times New Roman" panose="02020603050405020304" pitchFamily="18" charset="0"/>
                <a:ea typeface="Calibri" panose="020F0502020204030204" pitchFamily="34" charset="0"/>
              </a:rPr>
              <a:t>    </a:t>
            </a:r>
            <a:r>
              <a:rPr lang="vi-VN" sz="3600" dirty="0" smtClean="0">
                <a:solidFill>
                  <a:srgbClr val="000000"/>
                </a:solidFill>
                <a:effectLst/>
                <a:latin typeface="Times New Roman" panose="02020603050405020304" pitchFamily="18" charset="0"/>
                <a:ea typeface="Calibri" panose="020F0502020204030204" pitchFamily="34" charset="0"/>
              </a:rPr>
              <a:t>Chức </a:t>
            </a:r>
            <a:r>
              <a:rPr lang="vi-VN" sz="3600" dirty="0">
                <a:solidFill>
                  <a:srgbClr val="000000"/>
                </a:solidFill>
                <a:effectLst/>
                <a:latin typeface="Times New Roman" panose="02020603050405020304" pitchFamily="18" charset="0"/>
                <a:ea typeface="Calibri" panose="020F0502020204030204" pitchFamily="34" charset="0"/>
              </a:rPr>
              <a:t>năng hệ tiêu hóa chưa hoàn chỉnh</a:t>
            </a:r>
            <a:r>
              <a:rPr lang="vi-VN" sz="3600" dirty="0" smtClean="0">
                <a:solidFill>
                  <a:srgbClr val="000000"/>
                </a:solidFill>
                <a:effectLst/>
                <a:latin typeface="Times New Roman" panose="02020603050405020304" pitchFamily="18" charset="0"/>
                <a:ea typeface="Calibri" panose="020F0502020204030204" pitchFamily="34" charset="0"/>
              </a:rPr>
              <a:t>.</a:t>
            </a:r>
            <a:endParaRPr lang="en-US" sz="3600" dirty="0" smtClean="0">
              <a:solidFill>
                <a:srgbClr val="000000"/>
              </a:solidFill>
              <a:effectLst/>
              <a:latin typeface="Times New Roman" panose="02020603050405020304" pitchFamily="18" charset="0"/>
              <a:ea typeface="Calibri" panose="020F0502020204030204" pitchFamily="34" charset="0"/>
            </a:endParaRPr>
          </a:p>
          <a:p>
            <a:pPr algn="just"/>
            <a:endParaRPr lang="en-US" sz="3600" dirty="0">
              <a:solidFill>
                <a:srgbClr val="000000"/>
              </a:solidFill>
              <a:effectLst/>
              <a:latin typeface="Times New Roman" panose="02020603050405020304" pitchFamily="18" charset="0"/>
              <a:ea typeface="Calibri" panose="020F0502020204030204" pitchFamily="34" charset="0"/>
            </a:endParaRPr>
          </a:p>
        </p:txBody>
      </p:sp>
      <p:sp>
        <p:nvSpPr>
          <p:cNvPr id="9" name="Cloud 8">
            <a:extLst>
              <a:ext uri="{FF2B5EF4-FFF2-40B4-BE49-F238E27FC236}">
                <a16:creationId xmlns:a16="http://schemas.microsoft.com/office/drawing/2014/main" id="{958DAAD7-6329-4CF4-8750-48B8B3999ECE}"/>
              </a:ext>
            </a:extLst>
          </p:cNvPr>
          <p:cNvSpPr/>
          <p:nvPr/>
        </p:nvSpPr>
        <p:spPr>
          <a:xfrm>
            <a:off x="9277003" y="174567"/>
            <a:ext cx="2799383" cy="2572292"/>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Đặc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nuôi</a:t>
            </a:r>
            <a:r>
              <a:rPr lang="en-US" sz="2800" b="1" dirty="0">
                <a:solidFill>
                  <a:srgbClr val="FF0000"/>
                </a:solidFill>
                <a:latin typeface="Times New Roman" panose="02020603050405020304" pitchFamily="18" charset="0"/>
                <a:cs typeface="Times New Roman" panose="02020603050405020304" pitchFamily="18" charset="0"/>
              </a:rPr>
              <a:t> non?</a:t>
            </a:r>
          </a:p>
        </p:txBody>
      </p:sp>
    </p:spTree>
    <p:extLst>
      <p:ext uri="{BB962C8B-B14F-4D97-AF65-F5344CB8AC3E}">
        <p14:creationId xmlns:p14="http://schemas.microsoft.com/office/powerpoint/2010/main" val="385142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2CB7540-44F5-4D10-88CF-0F0885A79EE0}"/>
              </a:ext>
            </a:extLst>
          </p:cNvPr>
          <p:cNvSpPr txBox="1"/>
          <p:nvPr/>
        </p:nvSpPr>
        <p:spPr>
          <a:xfrm>
            <a:off x="288637" y="2850438"/>
            <a:ext cx="11708629" cy="1569660"/>
          </a:xfrm>
          <a:prstGeom prst="rect">
            <a:avLst/>
          </a:prstGeom>
          <a:noFill/>
        </p:spPr>
        <p:txBody>
          <a:bodyPr wrap="square">
            <a:spAutoFit/>
          </a:bodyPr>
          <a:lstStyle/>
          <a:p>
            <a:pPr marL="457200" indent="-457200" algn="just">
              <a:buFontTx/>
              <a:buChar char="-"/>
            </a:pPr>
            <a:r>
              <a:rPr lang="en-US" sz="3200" dirty="0" err="1" smtClean="0">
                <a:solidFill>
                  <a:srgbClr val="002060"/>
                </a:solidFill>
                <a:effectLst/>
                <a:latin typeface="Times New Roman" panose="02020603050405020304" pitchFamily="18" charset="0"/>
                <a:ea typeface="Calibri" panose="020F0502020204030204" pitchFamily="34" charset="0"/>
              </a:rPr>
              <a:t>Sự</a:t>
            </a:r>
            <a:r>
              <a:rPr lang="en-US" sz="3200" dirty="0" smtClean="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điều</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smtClean="0">
                <a:solidFill>
                  <a:srgbClr val="002060"/>
                </a:solidFill>
                <a:effectLst/>
                <a:latin typeface="Times New Roman" panose="02020603050405020304" pitchFamily="18" charset="0"/>
                <a:ea typeface="Calibri" panose="020F0502020204030204" pitchFamily="34" charset="0"/>
              </a:rPr>
              <a:t>tiết</a:t>
            </a:r>
            <a:r>
              <a:rPr lang="en-US" sz="3200" dirty="0" smtClean="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thân</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nhiệt</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chưa</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hoàn</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smtClean="0">
                <a:solidFill>
                  <a:srgbClr val="002060"/>
                </a:solidFill>
                <a:effectLst/>
                <a:latin typeface="Times New Roman" panose="02020603050405020304" pitchFamily="18" charset="0"/>
                <a:ea typeface="Calibri" panose="020F0502020204030204" pitchFamily="34" charset="0"/>
              </a:rPr>
              <a:t>chỉnh</a:t>
            </a:r>
            <a:endParaRPr lang="en-US" sz="3200" dirty="0" smtClean="0">
              <a:solidFill>
                <a:srgbClr val="002060"/>
              </a:solidFill>
              <a:effectLst/>
              <a:latin typeface="Times New Roman" panose="02020603050405020304" pitchFamily="18" charset="0"/>
              <a:ea typeface="Calibri" panose="020F0502020204030204" pitchFamily="34" charset="0"/>
            </a:endParaRPr>
          </a:p>
          <a:p>
            <a:pPr marL="457200" indent="-457200" algn="just">
              <a:buFontTx/>
              <a:buChar char="-"/>
            </a:pPr>
            <a:r>
              <a:rPr lang="en-US" sz="3200" dirty="0" err="1" smtClean="0">
                <a:solidFill>
                  <a:srgbClr val="002060"/>
                </a:solidFill>
                <a:effectLst/>
                <a:latin typeface="Times New Roman" panose="02020603050405020304" pitchFamily="18" charset="0"/>
                <a:ea typeface="Calibri" panose="020F0502020204030204" pitchFamily="34" charset="0"/>
              </a:rPr>
              <a:t>Chức</a:t>
            </a:r>
            <a:r>
              <a:rPr lang="en-US" sz="3200" dirty="0" smtClean="0">
                <a:solidFill>
                  <a:srgbClr val="002060"/>
                </a:solidFill>
                <a:effectLst/>
                <a:latin typeface="Times New Roman" panose="02020603050405020304" pitchFamily="18" charset="0"/>
                <a:ea typeface="Calibri" panose="020F0502020204030204" pitchFamily="34" charset="0"/>
              </a:rPr>
              <a:t> </a:t>
            </a:r>
            <a:r>
              <a:rPr lang="en-US" sz="3200" dirty="0" err="1" smtClean="0">
                <a:solidFill>
                  <a:srgbClr val="002060"/>
                </a:solidFill>
                <a:effectLst/>
                <a:latin typeface="Times New Roman" panose="02020603050405020304" pitchFamily="18" charset="0"/>
                <a:ea typeface="Calibri" panose="020F0502020204030204" pitchFamily="34" charset="0"/>
              </a:rPr>
              <a:t>năng</a:t>
            </a:r>
            <a:r>
              <a:rPr lang="en-US" sz="3200" dirty="0" smtClean="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của</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hệ</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tiêu</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hóa</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chưa</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hoàn</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smtClean="0">
                <a:solidFill>
                  <a:srgbClr val="002060"/>
                </a:solidFill>
                <a:effectLst/>
                <a:latin typeface="Times New Roman" panose="02020603050405020304" pitchFamily="18" charset="0"/>
                <a:ea typeface="Calibri" panose="020F0502020204030204" pitchFamily="34" charset="0"/>
              </a:rPr>
              <a:t>chỉnh</a:t>
            </a:r>
            <a:endParaRPr lang="en-US" sz="3200" dirty="0" smtClean="0">
              <a:solidFill>
                <a:srgbClr val="002060"/>
              </a:solidFill>
              <a:effectLst/>
              <a:latin typeface="Times New Roman" panose="02020603050405020304" pitchFamily="18" charset="0"/>
              <a:ea typeface="Calibri" panose="020F0502020204030204" pitchFamily="34" charset="0"/>
            </a:endParaRPr>
          </a:p>
          <a:p>
            <a:pPr marL="457200" indent="-457200" algn="just">
              <a:buFontTx/>
              <a:buChar char="-"/>
            </a:pPr>
            <a:r>
              <a:rPr lang="en-US" sz="3200" dirty="0" err="1" smtClean="0">
                <a:solidFill>
                  <a:srgbClr val="002060"/>
                </a:solidFill>
                <a:effectLst/>
                <a:latin typeface="Times New Roman" panose="02020603050405020304" pitchFamily="18" charset="0"/>
                <a:ea typeface="Calibri" panose="020F0502020204030204" pitchFamily="34" charset="0"/>
              </a:rPr>
              <a:t>Chức</a:t>
            </a:r>
            <a:r>
              <a:rPr lang="en-US" sz="3200" dirty="0" smtClean="0">
                <a:solidFill>
                  <a:srgbClr val="002060"/>
                </a:solidFill>
                <a:effectLst/>
                <a:latin typeface="Times New Roman" panose="02020603050405020304" pitchFamily="18" charset="0"/>
                <a:ea typeface="Calibri" panose="020F0502020204030204" pitchFamily="34" charset="0"/>
              </a:rPr>
              <a:t> </a:t>
            </a:r>
            <a:r>
              <a:rPr lang="en-US" sz="3200" dirty="0" err="1" smtClean="0">
                <a:solidFill>
                  <a:srgbClr val="002060"/>
                </a:solidFill>
                <a:effectLst/>
                <a:latin typeface="Times New Roman" panose="02020603050405020304" pitchFamily="18" charset="0"/>
                <a:ea typeface="Calibri" panose="020F0502020204030204" pitchFamily="34" charset="0"/>
              </a:rPr>
              <a:t>năng</a:t>
            </a:r>
            <a:r>
              <a:rPr lang="en-US" sz="3200" dirty="0" smtClean="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miễn</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dịch</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chưa</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tốt</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sức</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đề</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kháng</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kém</a:t>
            </a:r>
            <a:r>
              <a:rPr lang="en-US" sz="3200" dirty="0">
                <a:solidFill>
                  <a:srgbClr val="002060"/>
                </a:solidFill>
                <a:effectLst/>
                <a:latin typeface="Times New Roman" panose="02020603050405020304" pitchFamily="18" charset="0"/>
                <a:ea typeface="Calibri" panose="020F0502020204030204" pitchFamily="34" charset="0"/>
              </a:rPr>
              <a:t>.</a:t>
            </a:r>
          </a:p>
        </p:txBody>
      </p:sp>
      <p:sp>
        <p:nvSpPr>
          <p:cNvPr id="8" name="TextBox 7">
            <a:extLst>
              <a:ext uri="{FF2B5EF4-FFF2-40B4-BE49-F238E27FC236}">
                <a16:creationId xmlns:a16="http://schemas.microsoft.com/office/drawing/2014/main" id="{1C1CACC8-1874-4829-846E-5394A4DA55D9}"/>
              </a:ext>
            </a:extLst>
          </p:cNvPr>
          <p:cNvSpPr txBox="1"/>
          <p:nvPr/>
        </p:nvSpPr>
        <p:spPr>
          <a:xfrm>
            <a:off x="83128" y="1280778"/>
            <a:ext cx="11034213" cy="1569660"/>
          </a:xfrm>
          <a:prstGeom prst="rect">
            <a:avLst/>
          </a:prstGeom>
          <a:noFill/>
        </p:spPr>
        <p:txBody>
          <a:bodyPr wrap="square">
            <a:spAutoFit/>
          </a:bodyPr>
          <a:lstStyle/>
          <a:p>
            <a:pPr algn="just"/>
            <a:r>
              <a:rPr lang="en-US" sz="3200" dirty="0">
                <a:solidFill>
                  <a:srgbClr val="002060"/>
                </a:solidFill>
                <a:effectLst/>
                <a:latin typeface="Times New Roman" panose="02020603050405020304" pitchFamily="18" charset="0"/>
                <a:ea typeface="Calibri" panose="020F0502020204030204" pitchFamily="34" charset="0"/>
              </a:rPr>
              <a:t>2 </a:t>
            </a:r>
            <a:r>
              <a:rPr lang="en-US" sz="3200" u="sng" dirty="0">
                <a:solidFill>
                  <a:srgbClr val="002060"/>
                </a:solidFill>
                <a:effectLst/>
                <a:latin typeface="Times New Roman" panose="02020603050405020304" pitchFamily="18" charset="0"/>
                <a:ea typeface="Calibri" panose="020F0502020204030204" pitchFamily="34" charset="0"/>
              </a:rPr>
              <a:t>.</a:t>
            </a:r>
            <a:r>
              <a:rPr lang="en-US" sz="3200" u="sng" dirty="0" err="1">
                <a:solidFill>
                  <a:srgbClr val="002060"/>
                </a:solidFill>
                <a:effectLst/>
                <a:latin typeface="Times New Roman" panose="02020603050405020304" pitchFamily="18" charset="0"/>
                <a:ea typeface="Calibri" panose="020F0502020204030204" pitchFamily="34" charset="0"/>
              </a:rPr>
              <a:t>Chăn</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vật</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endParaRPr lang="en-US" sz="3200" dirty="0">
              <a:solidFill>
                <a:srgbClr val="002060"/>
              </a:solidFill>
              <a:effectLst/>
              <a:latin typeface="Times New Roman" panose="02020603050405020304" pitchFamily="18" charset="0"/>
              <a:ea typeface="Calibri" panose="020F0502020204030204" pitchFamily="34" charset="0"/>
            </a:endParaRPr>
          </a:p>
          <a:p>
            <a:pPr algn="just"/>
            <a:r>
              <a:rPr lang="en-US" sz="3200" dirty="0">
                <a:solidFill>
                  <a:srgbClr val="002060"/>
                </a:solidFill>
                <a:effectLst/>
                <a:latin typeface="Times New Roman" panose="02020603050405020304" pitchFamily="18" charset="0"/>
                <a:ea typeface="Calibri" panose="020F0502020204030204" pitchFamily="34" charset="0"/>
              </a:rPr>
              <a:t>2.1 </a:t>
            </a:r>
            <a:r>
              <a:rPr lang="en-US" sz="3200" dirty="0" err="1">
                <a:solidFill>
                  <a:srgbClr val="002060"/>
                </a:solidFill>
                <a:effectLst/>
                <a:latin typeface="Times New Roman" panose="02020603050405020304" pitchFamily="18" charset="0"/>
                <a:ea typeface="Calibri" panose="020F0502020204030204" pitchFamily="34" charset="0"/>
              </a:rPr>
              <a:t>Chăn</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vât</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non</a:t>
            </a:r>
          </a:p>
          <a:p>
            <a:pPr algn="just"/>
            <a:r>
              <a:rPr lang="en-US" sz="3200" dirty="0">
                <a:solidFill>
                  <a:srgbClr val="002060"/>
                </a:solidFill>
                <a:effectLst/>
                <a:latin typeface="Times New Roman" panose="02020603050405020304" pitchFamily="18" charset="0"/>
                <a:ea typeface="Calibri" panose="020F0502020204030204" pitchFamily="34" charset="0"/>
              </a:rPr>
              <a:t>a. </a:t>
            </a:r>
            <a:r>
              <a:rPr lang="en-US" sz="3200" dirty="0" err="1">
                <a:solidFill>
                  <a:srgbClr val="002060"/>
                </a:solidFill>
                <a:effectLst/>
                <a:latin typeface="Times New Roman" panose="02020603050405020304" pitchFamily="18" charset="0"/>
                <a:ea typeface="Calibri" panose="020F0502020204030204" pitchFamily="34" charset="0"/>
              </a:rPr>
              <a:t>Đặc</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điểm</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sinh</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lí</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cơ</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thể</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của</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vật</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non:</a:t>
            </a:r>
          </a:p>
        </p:txBody>
      </p:sp>
      <p:sp>
        <p:nvSpPr>
          <p:cNvPr id="11" name="Rectangle 10">
            <a:extLst>
              <a:ext uri="{FF2B5EF4-FFF2-40B4-BE49-F238E27FC236}">
                <a16:creationId xmlns:a16="http://schemas.microsoft.com/office/drawing/2014/main" id="{F66C1AE6-B1A0-4B69-8C93-C66C7394C09F}"/>
              </a:ext>
            </a:extLst>
          </p:cNvPr>
          <p:cNvSpPr/>
          <p:nvPr/>
        </p:nvSpPr>
        <p:spPr>
          <a:xfrm>
            <a:off x="83128" y="110359"/>
            <a:ext cx="12003578"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dirty="0" smtClean="0">
                <a:ln/>
                <a:solidFill>
                  <a:srgbClr val="FF0000"/>
                </a:solidFill>
              </a:rPr>
              <a:t>BÀI 10: KĨ THUẬT </a:t>
            </a:r>
            <a:r>
              <a:rPr lang="en-US" sz="3600" b="1" dirty="0">
                <a:ln/>
                <a:solidFill>
                  <a:srgbClr val="FF0000"/>
                </a:solidFill>
              </a:rPr>
              <a:t>NUÔI </a:t>
            </a:r>
            <a:r>
              <a:rPr lang="en-US" sz="3600" b="1" dirty="0" smtClean="0">
                <a:ln/>
                <a:solidFill>
                  <a:srgbClr val="FF0000"/>
                </a:solidFill>
              </a:rPr>
              <a:t>DƯỠNG VÀ </a:t>
            </a:r>
            <a:r>
              <a:rPr lang="en-US" sz="3600" b="1" dirty="0">
                <a:ln/>
                <a:solidFill>
                  <a:srgbClr val="FF0000"/>
                </a:solidFill>
              </a:rPr>
              <a:t>CHĂM SÓC </a:t>
            </a:r>
            <a:r>
              <a:rPr lang="en-US" sz="3600" b="1" dirty="0" smtClean="0">
                <a:ln/>
                <a:solidFill>
                  <a:srgbClr val="FF0000"/>
                </a:solidFill>
              </a:rPr>
              <a:t>VẬT NUÔI</a:t>
            </a:r>
            <a:endParaRPr lang="en-US" sz="3600" b="1" cap="none" spc="0" dirty="0">
              <a:ln/>
              <a:solidFill>
                <a:srgbClr val="FF0000"/>
              </a:solidFill>
              <a:effectLst/>
            </a:endParaRPr>
          </a:p>
        </p:txBody>
      </p:sp>
      <p:sp>
        <p:nvSpPr>
          <p:cNvPr id="12" name="TextBox 11">
            <a:extLst>
              <a:ext uri="{FF2B5EF4-FFF2-40B4-BE49-F238E27FC236}">
                <a16:creationId xmlns:a16="http://schemas.microsoft.com/office/drawing/2014/main" id="{42FE29BB-4423-4403-97A3-20F62E24A063}"/>
              </a:ext>
            </a:extLst>
          </p:cNvPr>
          <p:cNvSpPr txBox="1"/>
          <p:nvPr/>
        </p:nvSpPr>
        <p:spPr>
          <a:xfrm>
            <a:off x="83128" y="696003"/>
            <a:ext cx="12003578" cy="584775"/>
          </a:xfrm>
          <a:prstGeom prst="rect">
            <a:avLst/>
          </a:prstGeom>
          <a:noFill/>
        </p:spPr>
        <p:txBody>
          <a:bodyPr wrap="square">
            <a:spAutoFit/>
          </a:bodyPr>
          <a:lstStyle/>
          <a:p>
            <a:pPr algn="just"/>
            <a:r>
              <a:rPr lang="en-US" sz="3200" dirty="0">
                <a:solidFill>
                  <a:srgbClr val="002060"/>
                </a:solidFill>
                <a:effectLst/>
                <a:latin typeface="Times New Roman" panose="02020603050405020304" pitchFamily="18" charset="0"/>
                <a:ea typeface="Calibri" panose="020F0502020204030204" pitchFamily="34" charset="0"/>
              </a:rPr>
              <a:t>1.</a:t>
            </a:r>
            <a:r>
              <a:rPr lang="en-US" sz="3200" u="sng" dirty="0">
                <a:solidFill>
                  <a:srgbClr val="002060"/>
                </a:solidFill>
                <a:effectLst/>
                <a:latin typeface="Times New Roman" panose="02020603050405020304" pitchFamily="18" charset="0"/>
                <a:ea typeface="Calibri" panose="020F0502020204030204" pitchFamily="34" charset="0"/>
              </a:rPr>
              <a:t>Vai </a:t>
            </a:r>
            <a:r>
              <a:rPr lang="en-US" sz="3200" u="sng" dirty="0" err="1">
                <a:solidFill>
                  <a:srgbClr val="002060"/>
                </a:solidFill>
                <a:effectLst/>
                <a:latin typeface="Times New Roman" panose="02020603050405020304" pitchFamily="18" charset="0"/>
                <a:ea typeface="Calibri" panose="020F0502020204030204" pitchFamily="34" charset="0"/>
              </a:rPr>
              <a:t>trò</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của</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việc</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dưỡng</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chăm</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sóc</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và</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phòng</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trị</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bệnh</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cho</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vật</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endParaRPr lang="en-US" sz="3200" dirty="0">
              <a:solidFill>
                <a:srgbClr val="002060"/>
              </a:solidFill>
              <a:effectLst/>
              <a:latin typeface="Times New Roman" panose="02020603050405020304" pitchFamily="18" charset="0"/>
              <a:ea typeface="Calibri" panose="020F0502020204030204" pitchFamily="34" charset="0"/>
            </a:endParaRPr>
          </a:p>
        </p:txBody>
      </p:sp>
      <p:sp>
        <p:nvSpPr>
          <p:cNvPr id="13" name="TextBox 12"/>
          <p:cNvSpPr txBox="1"/>
          <p:nvPr/>
        </p:nvSpPr>
        <p:spPr>
          <a:xfrm>
            <a:off x="11125202" y="5715000"/>
            <a:ext cx="961504" cy="923330"/>
          </a:xfrm>
          <a:prstGeom prst="rect">
            <a:avLst/>
          </a:prstGeom>
          <a:noFill/>
        </p:spPr>
        <p:txBody>
          <a:bodyPr wrap="square" lIns="0" tIns="0" rIns="0" bIns="0" rtlCol="0">
            <a:spAutoFit/>
          </a:bodyPr>
          <a:lstStyle/>
          <a:p>
            <a:r>
              <a:rPr lang="en-US" sz="6000" dirty="0" smtClean="0">
                <a:solidFill>
                  <a:srgbClr val="FF0000"/>
                </a:solidFill>
                <a:sym typeface="Wingdings" panose="05000000000000000000" pitchFamily="2" charset="2"/>
              </a:rPr>
              <a:t></a:t>
            </a:r>
            <a:endParaRPr lang="en-US" sz="6000" dirty="0">
              <a:solidFill>
                <a:srgbClr val="FF0000"/>
              </a:solidFill>
            </a:endParaRPr>
          </a:p>
        </p:txBody>
      </p:sp>
    </p:spTree>
    <p:extLst>
      <p:ext uri="{BB962C8B-B14F-4D97-AF65-F5344CB8AC3E}">
        <p14:creationId xmlns:p14="http://schemas.microsoft.com/office/powerpoint/2010/main" val="4212677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67808BA-361D-4764-BD1A-2F34A0DBB90E}"/>
              </a:ext>
            </a:extLst>
          </p:cNvPr>
          <p:cNvSpPr txBox="1"/>
          <p:nvPr/>
        </p:nvSpPr>
        <p:spPr>
          <a:xfrm>
            <a:off x="83128" y="2789751"/>
            <a:ext cx="7218958" cy="584775"/>
          </a:xfrm>
          <a:prstGeom prst="rect">
            <a:avLst/>
          </a:prstGeom>
          <a:noFill/>
        </p:spPr>
        <p:txBody>
          <a:bodyPr wrap="square">
            <a:spAutoFit/>
          </a:bodyPr>
          <a:lstStyle/>
          <a:p>
            <a:pPr algn="just"/>
            <a:r>
              <a:rPr lang="vi-VN" sz="3200" dirty="0">
                <a:solidFill>
                  <a:srgbClr val="002060"/>
                </a:solidFill>
                <a:effectLst/>
                <a:latin typeface="Times New Roman" panose="02020603050405020304" pitchFamily="18" charset="0"/>
                <a:ea typeface="Times New Roman" panose="02020603050405020304" pitchFamily="18" charset="0"/>
              </a:rPr>
              <a:t>b. Nuôi dưỡng, chăm sóc vật nuôi </a:t>
            </a:r>
            <a:r>
              <a:rPr lang="vi-VN" sz="3200" dirty="0" smtClean="0">
                <a:solidFill>
                  <a:srgbClr val="002060"/>
                </a:solidFill>
                <a:effectLst/>
                <a:latin typeface="Times New Roman" panose="02020603050405020304" pitchFamily="18" charset="0"/>
                <a:ea typeface="Times New Roman" panose="02020603050405020304" pitchFamily="18" charset="0"/>
              </a:rPr>
              <a:t>non</a:t>
            </a:r>
            <a:r>
              <a:rPr lang="en-US" sz="3200" dirty="0" smtClean="0">
                <a:solidFill>
                  <a:srgbClr val="002060"/>
                </a:solidFill>
                <a:effectLst/>
                <a:latin typeface="Times New Roman" panose="02020603050405020304" pitchFamily="18" charset="0"/>
                <a:ea typeface="Times New Roman" panose="02020603050405020304" pitchFamily="18" charset="0"/>
              </a:rPr>
              <a:t>:</a:t>
            </a:r>
            <a:endParaRPr lang="en-US" sz="3200" dirty="0">
              <a:solidFill>
                <a:srgbClr val="002060"/>
              </a:solidFill>
              <a:effectLst/>
              <a:latin typeface="Times New Roman" panose="02020603050405020304" pitchFamily="18" charset="0"/>
              <a:ea typeface="Calibri" panose="020F0502020204030204" pitchFamily="34" charset="0"/>
            </a:endParaRPr>
          </a:p>
        </p:txBody>
      </p:sp>
      <p:sp>
        <p:nvSpPr>
          <p:cNvPr id="5" name="TextBox 4">
            <a:extLst>
              <a:ext uri="{FF2B5EF4-FFF2-40B4-BE49-F238E27FC236}">
                <a16:creationId xmlns:a16="http://schemas.microsoft.com/office/drawing/2014/main" id="{1C1CACC8-1874-4829-846E-5394A4DA55D9}"/>
              </a:ext>
            </a:extLst>
          </p:cNvPr>
          <p:cNvSpPr txBox="1"/>
          <p:nvPr/>
        </p:nvSpPr>
        <p:spPr>
          <a:xfrm>
            <a:off x="83128" y="1280778"/>
            <a:ext cx="11034213" cy="1569660"/>
          </a:xfrm>
          <a:prstGeom prst="rect">
            <a:avLst/>
          </a:prstGeom>
          <a:noFill/>
        </p:spPr>
        <p:txBody>
          <a:bodyPr wrap="square">
            <a:spAutoFit/>
          </a:bodyPr>
          <a:lstStyle/>
          <a:p>
            <a:pPr algn="just"/>
            <a:r>
              <a:rPr lang="en-US" sz="3200" dirty="0">
                <a:solidFill>
                  <a:srgbClr val="002060"/>
                </a:solidFill>
                <a:effectLst/>
                <a:latin typeface="Times New Roman" panose="02020603050405020304" pitchFamily="18" charset="0"/>
                <a:ea typeface="Calibri" panose="020F0502020204030204" pitchFamily="34" charset="0"/>
              </a:rPr>
              <a:t>2 </a:t>
            </a:r>
            <a:r>
              <a:rPr lang="en-US" sz="3200" u="sng" dirty="0">
                <a:solidFill>
                  <a:srgbClr val="002060"/>
                </a:solidFill>
                <a:effectLst/>
                <a:latin typeface="Times New Roman" panose="02020603050405020304" pitchFamily="18" charset="0"/>
                <a:ea typeface="Calibri" panose="020F0502020204030204" pitchFamily="34" charset="0"/>
              </a:rPr>
              <a:t>.</a:t>
            </a:r>
            <a:r>
              <a:rPr lang="en-US" sz="3200" u="sng" dirty="0" err="1">
                <a:solidFill>
                  <a:srgbClr val="002060"/>
                </a:solidFill>
                <a:effectLst/>
                <a:latin typeface="Times New Roman" panose="02020603050405020304" pitchFamily="18" charset="0"/>
                <a:ea typeface="Calibri" panose="020F0502020204030204" pitchFamily="34" charset="0"/>
              </a:rPr>
              <a:t>Chăn</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vật</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endParaRPr lang="en-US" sz="3200" dirty="0">
              <a:solidFill>
                <a:srgbClr val="002060"/>
              </a:solidFill>
              <a:effectLst/>
              <a:latin typeface="Times New Roman" panose="02020603050405020304" pitchFamily="18" charset="0"/>
              <a:ea typeface="Calibri" panose="020F0502020204030204" pitchFamily="34" charset="0"/>
            </a:endParaRPr>
          </a:p>
          <a:p>
            <a:pPr algn="just"/>
            <a:r>
              <a:rPr lang="en-US" sz="3200" dirty="0">
                <a:solidFill>
                  <a:srgbClr val="002060"/>
                </a:solidFill>
                <a:effectLst/>
                <a:latin typeface="Times New Roman" panose="02020603050405020304" pitchFamily="18" charset="0"/>
                <a:ea typeface="Calibri" panose="020F0502020204030204" pitchFamily="34" charset="0"/>
              </a:rPr>
              <a:t>2.1 </a:t>
            </a:r>
            <a:r>
              <a:rPr lang="en-US" sz="3200" dirty="0" err="1">
                <a:solidFill>
                  <a:srgbClr val="002060"/>
                </a:solidFill>
                <a:effectLst/>
                <a:latin typeface="Times New Roman" panose="02020603050405020304" pitchFamily="18" charset="0"/>
                <a:ea typeface="Calibri" panose="020F0502020204030204" pitchFamily="34" charset="0"/>
              </a:rPr>
              <a:t>Chăn</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vât</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non</a:t>
            </a:r>
          </a:p>
          <a:p>
            <a:pPr algn="just"/>
            <a:r>
              <a:rPr lang="en-US" sz="3200" dirty="0">
                <a:solidFill>
                  <a:srgbClr val="002060"/>
                </a:solidFill>
                <a:effectLst/>
                <a:latin typeface="Times New Roman" panose="02020603050405020304" pitchFamily="18" charset="0"/>
                <a:ea typeface="Calibri" panose="020F0502020204030204" pitchFamily="34" charset="0"/>
              </a:rPr>
              <a:t>a. </a:t>
            </a:r>
            <a:r>
              <a:rPr lang="en-US" sz="3200" dirty="0" err="1">
                <a:solidFill>
                  <a:srgbClr val="002060"/>
                </a:solidFill>
                <a:effectLst/>
                <a:latin typeface="Times New Roman" panose="02020603050405020304" pitchFamily="18" charset="0"/>
                <a:ea typeface="Calibri" panose="020F0502020204030204" pitchFamily="34" charset="0"/>
              </a:rPr>
              <a:t>Đặc</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điểm</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sinh</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lí</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cơ</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thể</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của</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vật</a:t>
            </a:r>
            <a:r>
              <a:rPr lang="en-US" sz="3200" dirty="0">
                <a:solidFill>
                  <a:srgbClr val="002060"/>
                </a:solidFill>
                <a:effectLst/>
                <a:latin typeface="Times New Roman" panose="02020603050405020304" pitchFamily="18" charset="0"/>
                <a:ea typeface="Calibri" panose="020F0502020204030204" pitchFamily="34" charset="0"/>
              </a:rPr>
              <a:t> </a:t>
            </a:r>
            <a:r>
              <a:rPr lang="en-US" sz="3200" dirty="0" err="1">
                <a:solidFill>
                  <a:srgbClr val="002060"/>
                </a:solidFill>
                <a:effectLst/>
                <a:latin typeface="Times New Roman" panose="02020603050405020304" pitchFamily="18" charset="0"/>
                <a:ea typeface="Calibri" panose="020F0502020204030204" pitchFamily="34" charset="0"/>
              </a:rPr>
              <a:t>nuôi</a:t>
            </a:r>
            <a:r>
              <a:rPr lang="en-US" sz="3200" dirty="0">
                <a:solidFill>
                  <a:srgbClr val="002060"/>
                </a:solidFill>
                <a:effectLst/>
                <a:latin typeface="Times New Roman" panose="02020603050405020304" pitchFamily="18" charset="0"/>
                <a:ea typeface="Calibri" panose="020F0502020204030204" pitchFamily="34" charset="0"/>
              </a:rPr>
              <a:t> non:</a:t>
            </a:r>
          </a:p>
        </p:txBody>
      </p:sp>
      <p:sp>
        <p:nvSpPr>
          <p:cNvPr id="6" name="Rectangle 5">
            <a:extLst>
              <a:ext uri="{FF2B5EF4-FFF2-40B4-BE49-F238E27FC236}">
                <a16:creationId xmlns:a16="http://schemas.microsoft.com/office/drawing/2014/main" id="{F66C1AE6-B1A0-4B69-8C93-C66C7394C09F}"/>
              </a:ext>
            </a:extLst>
          </p:cNvPr>
          <p:cNvSpPr/>
          <p:nvPr/>
        </p:nvSpPr>
        <p:spPr>
          <a:xfrm>
            <a:off x="83128" y="110359"/>
            <a:ext cx="12003578"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dirty="0" smtClean="0">
                <a:ln/>
                <a:solidFill>
                  <a:srgbClr val="FF0000"/>
                </a:solidFill>
              </a:rPr>
              <a:t>BÀI 10: KĨ THUẬT </a:t>
            </a:r>
            <a:r>
              <a:rPr lang="en-US" sz="3600" b="1" dirty="0">
                <a:ln/>
                <a:solidFill>
                  <a:srgbClr val="FF0000"/>
                </a:solidFill>
              </a:rPr>
              <a:t>NUÔI </a:t>
            </a:r>
            <a:r>
              <a:rPr lang="en-US" sz="3600" b="1" dirty="0" smtClean="0">
                <a:ln/>
                <a:solidFill>
                  <a:srgbClr val="FF0000"/>
                </a:solidFill>
              </a:rPr>
              <a:t>DƯỠNG VÀ </a:t>
            </a:r>
            <a:r>
              <a:rPr lang="en-US" sz="3600" b="1" dirty="0">
                <a:ln/>
                <a:solidFill>
                  <a:srgbClr val="FF0000"/>
                </a:solidFill>
              </a:rPr>
              <a:t>CHĂM SÓC </a:t>
            </a:r>
            <a:r>
              <a:rPr lang="en-US" sz="3600" b="1" dirty="0" smtClean="0">
                <a:ln/>
                <a:solidFill>
                  <a:srgbClr val="FF0000"/>
                </a:solidFill>
              </a:rPr>
              <a:t>VẬT NUÔI</a:t>
            </a:r>
            <a:endParaRPr lang="en-US" sz="3600" b="1" cap="none" spc="0" dirty="0">
              <a:ln/>
              <a:solidFill>
                <a:srgbClr val="FF0000"/>
              </a:solidFill>
              <a:effectLst/>
            </a:endParaRPr>
          </a:p>
        </p:txBody>
      </p:sp>
      <p:sp>
        <p:nvSpPr>
          <p:cNvPr id="9" name="TextBox 8">
            <a:extLst>
              <a:ext uri="{FF2B5EF4-FFF2-40B4-BE49-F238E27FC236}">
                <a16:creationId xmlns:a16="http://schemas.microsoft.com/office/drawing/2014/main" id="{42FE29BB-4423-4403-97A3-20F62E24A063}"/>
              </a:ext>
            </a:extLst>
          </p:cNvPr>
          <p:cNvSpPr txBox="1"/>
          <p:nvPr/>
        </p:nvSpPr>
        <p:spPr>
          <a:xfrm>
            <a:off x="83128" y="696003"/>
            <a:ext cx="12003578" cy="584775"/>
          </a:xfrm>
          <a:prstGeom prst="rect">
            <a:avLst/>
          </a:prstGeom>
          <a:noFill/>
        </p:spPr>
        <p:txBody>
          <a:bodyPr wrap="square">
            <a:spAutoFit/>
          </a:bodyPr>
          <a:lstStyle/>
          <a:p>
            <a:pPr algn="just"/>
            <a:r>
              <a:rPr lang="en-US" sz="3200" dirty="0">
                <a:solidFill>
                  <a:srgbClr val="002060"/>
                </a:solidFill>
                <a:effectLst/>
                <a:latin typeface="Times New Roman" panose="02020603050405020304" pitchFamily="18" charset="0"/>
                <a:ea typeface="Calibri" panose="020F0502020204030204" pitchFamily="34" charset="0"/>
              </a:rPr>
              <a:t>1.</a:t>
            </a:r>
            <a:r>
              <a:rPr lang="en-US" sz="3200" u="sng" dirty="0">
                <a:solidFill>
                  <a:srgbClr val="002060"/>
                </a:solidFill>
                <a:effectLst/>
                <a:latin typeface="Times New Roman" panose="02020603050405020304" pitchFamily="18" charset="0"/>
                <a:ea typeface="Calibri" panose="020F0502020204030204" pitchFamily="34" charset="0"/>
              </a:rPr>
              <a:t>Vai </a:t>
            </a:r>
            <a:r>
              <a:rPr lang="en-US" sz="3200" u="sng" dirty="0" err="1">
                <a:solidFill>
                  <a:srgbClr val="002060"/>
                </a:solidFill>
                <a:effectLst/>
                <a:latin typeface="Times New Roman" panose="02020603050405020304" pitchFamily="18" charset="0"/>
                <a:ea typeface="Calibri" panose="020F0502020204030204" pitchFamily="34" charset="0"/>
              </a:rPr>
              <a:t>trò</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của</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việc</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dưỡng</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chăm</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sóc</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và</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phòng</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trị</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bệnh</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cho</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vật</a:t>
            </a:r>
            <a:r>
              <a:rPr lang="en-US" sz="3200" u="sng" dirty="0">
                <a:solidFill>
                  <a:srgbClr val="002060"/>
                </a:solidFill>
                <a:effectLst/>
                <a:latin typeface="Times New Roman" panose="02020603050405020304" pitchFamily="18" charset="0"/>
                <a:ea typeface="Calibri" panose="020F0502020204030204" pitchFamily="34" charset="0"/>
              </a:rPr>
              <a:t> </a:t>
            </a:r>
            <a:r>
              <a:rPr lang="en-US" sz="3200" u="sng" dirty="0" err="1">
                <a:solidFill>
                  <a:srgbClr val="002060"/>
                </a:solidFill>
                <a:effectLst/>
                <a:latin typeface="Times New Roman" panose="02020603050405020304" pitchFamily="18" charset="0"/>
                <a:ea typeface="Calibri" panose="020F0502020204030204" pitchFamily="34" charset="0"/>
              </a:rPr>
              <a:t>nuôi</a:t>
            </a:r>
            <a:endParaRPr lang="en-US" sz="3200" dirty="0">
              <a:solidFill>
                <a:srgbClr val="00206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11263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3082567-5C5D-4274-A663-61ACFD63C32C}"/>
              </a:ext>
            </a:extLst>
          </p:cNvPr>
          <p:cNvSpPr txBox="1"/>
          <p:nvPr/>
        </p:nvSpPr>
        <p:spPr>
          <a:xfrm>
            <a:off x="71356" y="236511"/>
            <a:ext cx="11959777" cy="1077218"/>
          </a:xfrm>
          <a:prstGeom prst="rect">
            <a:avLst/>
          </a:prstGeom>
          <a:solidFill>
            <a:srgbClr val="FFCC99"/>
          </a:solidFill>
        </p:spPr>
        <p:txBody>
          <a:bodyPr wrap="square">
            <a:spAutoFit/>
          </a:bodyPr>
          <a:lstStyle/>
          <a:p>
            <a:pPr algn="just"/>
            <a:r>
              <a:rPr lang="en-US" sz="3200" b="1" dirty="0" err="1">
                <a:solidFill>
                  <a:srgbClr val="000000"/>
                </a:solidFill>
                <a:effectLst/>
                <a:latin typeface="Times New Roman" panose="02020603050405020304" pitchFamily="18" charset="0"/>
                <a:ea typeface="Times New Roman" panose="02020603050405020304" pitchFamily="18" charset="0"/>
              </a:rPr>
              <a:t>Đặc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điểm</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cơ</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thể</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ảnh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hưởng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đến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quá</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trình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sinh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trưởng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của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vật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nuôi</a:t>
            </a:r>
            <a:r>
              <a:rPr lang="en-US" sz="3200" b="1" dirty="0">
                <a:solidFill>
                  <a:srgbClr val="000000"/>
                </a:solidFill>
                <a:effectLst/>
                <a:latin typeface="Times New Roman" panose="02020603050405020304" pitchFamily="18" charset="0"/>
                <a:ea typeface="Times New Roman" panose="02020603050405020304" pitchFamily="18" charset="0"/>
              </a:rPr>
              <a:t> non </a:t>
            </a:r>
            <a:r>
              <a:rPr lang="en-US" sz="3200" b="1" dirty="0" err="1">
                <a:solidFill>
                  <a:srgbClr val="000000"/>
                </a:solidFill>
                <a:effectLst/>
                <a:latin typeface="Times New Roman" panose="02020603050405020304" pitchFamily="18" charset="0"/>
                <a:ea typeface="Times New Roman" panose="02020603050405020304" pitchFamily="18" charset="0"/>
              </a:rPr>
              <a:t>như</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nào</a:t>
            </a:r>
            <a:r>
              <a:rPr lang="en-US" sz="3200" b="1" dirty="0">
                <a:solidFill>
                  <a:srgbClr val="000000"/>
                </a:solidFill>
                <a:effectLst/>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6CF6A0FB-0C8A-4138-947A-507C6E1FF072}"/>
              </a:ext>
            </a:extLst>
          </p:cNvPr>
          <p:cNvSpPr txBox="1"/>
          <p:nvPr/>
        </p:nvSpPr>
        <p:spPr>
          <a:xfrm>
            <a:off x="71356" y="1480967"/>
            <a:ext cx="11831608" cy="4524315"/>
          </a:xfrm>
          <a:prstGeom prst="rect">
            <a:avLst/>
          </a:prstGeom>
          <a:noFill/>
        </p:spPr>
        <p:txBody>
          <a:bodyPr wrap="square">
            <a:spAutoFit/>
          </a:bodyPr>
          <a:lstStyle/>
          <a:p>
            <a:pPr algn="just"/>
            <a:r>
              <a:rPr lang="vi-VN" sz="3200" dirty="0">
                <a:solidFill>
                  <a:srgbClr val="000000"/>
                </a:solidFill>
                <a:effectLst/>
                <a:latin typeface="Times New Roman" panose="02020603050405020304" pitchFamily="18" charset="0"/>
                <a:ea typeface="Calibri" panose="020F0502020204030204" pitchFamily="34" charset="0"/>
              </a:rPr>
              <a:t>Đặc điểm cơ thể ảnh hưởng đến quá trình sinh trưởng của vật nuôi non</a:t>
            </a:r>
            <a:endParaRPr lang="en-US" sz="3200" dirty="0">
              <a:solidFill>
                <a:srgbClr val="000000"/>
              </a:solidFill>
              <a:effectLst/>
              <a:latin typeface="Times New Roman" panose="02020603050405020304" pitchFamily="18" charset="0"/>
              <a:ea typeface="Calibri" panose="020F0502020204030204" pitchFamily="34" charset="0"/>
            </a:endParaRPr>
          </a:p>
          <a:p>
            <a:pPr algn="just"/>
            <a:r>
              <a:rPr lang="en-US" sz="3200" dirty="0">
                <a:solidFill>
                  <a:srgbClr val="000000"/>
                </a:solidFill>
                <a:effectLst/>
                <a:latin typeface="Times New Roman" panose="02020603050405020304" pitchFamily="18" charset="0"/>
                <a:ea typeface="Calibri" panose="020F0502020204030204" pitchFamily="34" charset="0"/>
              </a:rPr>
              <a:t>	</a:t>
            </a:r>
            <a:r>
              <a:rPr lang="vi-VN" sz="3200" dirty="0">
                <a:solidFill>
                  <a:srgbClr val="FF0000"/>
                </a:solidFill>
                <a:effectLst/>
                <a:latin typeface="Times New Roman" panose="02020603050405020304" pitchFamily="18" charset="0"/>
                <a:ea typeface="Calibri" panose="020F0502020204030204" pitchFamily="34" charset="0"/>
              </a:rPr>
              <a:t>Sự điều tiết thân nhiệt chưa hoàn chỉnh</a:t>
            </a:r>
            <a:r>
              <a:rPr lang="vi-VN" sz="3200" dirty="0">
                <a:solidFill>
                  <a:srgbClr val="000000"/>
                </a:solidFill>
                <a:effectLst/>
                <a:latin typeface="Times New Roman" panose="02020603050405020304" pitchFamily="18" charset="0"/>
                <a:ea typeface="Calibri" panose="020F0502020204030204" pitchFamily="34" charset="0"/>
              </a:rPr>
              <a:t>: Con non mới sinh ra chưa có khả năng điều hòa thân nhiệt được như những con lớn =&gt; Cần giữ ấm nếu không cơ thể sẽ rất yếu, chậm phát triển.</a:t>
            </a:r>
            <a:endParaRPr lang="en-US" sz="3200" dirty="0">
              <a:solidFill>
                <a:srgbClr val="000000"/>
              </a:solidFill>
              <a:effectLst/>
              <a:latin typeface="Times New Roman" panose="02020603050405020304" pitchFamily="18" charset="0"/>
              <a:ea typeface="Calibri" panose="020F0502020204030204" pitchFamily="34" charset="0"/>
            </a:endParaRPr>
          </a:p>
          <a:p>
            <a:pPr algn="just"/>
            <a:r>
              <a:rPr lang="en-US" sz="3200" dirty="0">
                <a:solidFill>
                  <a:srgbClr val="000000"/>
                </a:solidFill>
                <a:effectLst/>
                <a:latin typeface="Times New Roman" panose="02020603050405020304" pitchFamily="18" charset="0"/>
                <a:ea typeface="Calibri" panose="020F0502020204030204" pitchFamily="34" charset="0"/>
              </a:rPr>
              <a:t>	</a:t>
            </a:r>
            <a:r>
              <a:rPr lang="vi-VN" sz="3200" dirty="0">
                <a:solidFill>
                  <a:srgbClr val="B30585"/>
                </a:solidFill>
                <a:effectLst/>
                <a:latin typeface="Times New Roman" panose="02020603050405020304" pitchFamily="18" charset="0"/>
                <a:ea typeface="Calibri" panose="020F0502020204030204" pitchFamily="34" charset="0"/>
              </a:rPr>
              <a:t>Chức năng của hệ tiêu hóa chưa hoàn chỉnh</a:t>
            </a:r>
            <a:r>
              <a:rPr lang="vi-VN" sz="3200" dirty="0">
                <a:solidFill>
                  <a:srgbClr val="000000"/>
                </a:solidFill>
                <a:effectLst/>
                <a:latin typeface="Times New Roman" panose="02020603050405020304" pitchFamily="18" charset="0"/>
                <a:ea typeface="Calibri" panose="020F0502020204030204" pitchFamily="34" charset="0"/>
              </a:rPr>
              <a:t>: Con non mới sinh từ trong bụng mẹ chỉ có nguồn thức ăn chính là sữa mẹ, chưa được tiếp xúc với những nguồn thức ăn lạ =&gt; Cần chọn thức ăn dễ tiêu hóa.</a:t>
            </a:r>
            <a:endParaRPr lang="en-US" sz="3200" dirty="0">
              <a:solidFill>
                <a:srgbClr val="000000"/>
              </a:solidFill>
              <a:effectLst/>
              <a:latin typeface="Times New Roman" panose="02020603050405020304" pitchFamily="18" charset="0"/>
              <a:ea typeface="Calibri" panose="020F0502020204030204" pitchFamily="34" charset="0"/>
            </a:endParaRPr>
          </a:p>
          <a:p>
            <a:pPr algn="just"/>
            <a:r>
              <a:rPr lang="en-US" sz="3200" dirty="0">
                <a:solidFill>
                  <a:srgbClr val="000000"/>
                </a:solidFill>
                <a:effectLst/>
                <a:latin typeface="Times New Roman" panose="02020603050405020304" pitchFamily="18" charset="0"/>
                <a:ea typeface="Calibri" panose="020F0502020204030204" pitchFamily="34" charset="0"/>
              </a:rPr>
              <a:t>	</a:t>
            </a:r>
            <a:r>
              <a:rPr lang="vi-VN" sz="3200" dirty="0">
                <a:solidFill>
                  <a:srgbClr val="000099"/>
                </a:solidFill>
                <a:effectLst/>
                <a:latin typeface="Times New Roman" panose="02020603050405020304" pitchFamily="18" charset="0"/>
                <a:ea typeface="Calibri" panose="020F0502020204030204" pitchFamily="34" charset="0"/>
              </a:rPr>
              <a:t>Chức năng hệ miễn dịch chưa tốt, sức đề kháng kém </a:t>
            </a:r>
            <a:r>
              <a:rPr lang="vi-VN" sz="3200" dirty="0">
                <a:solidFill>
                  <a:srgbClr val="000000"/>
                </a:solidFill>
                <a:effectLst/>
                <a:latin typeface="Times New Roman" panose="02020603050405020304" pitchFamily="18" charset="0"/>
                <a:ea typeface="Calibri" panose="020F0502020204030204" pitchFamily="34" charset="0"/>
              </a:rPr>
              <a:t>=&gt; Vật nuôi con dễ bị mắc bệnh hơn những vật nuôi trưởng thành.</a:t>
            </a:r>
            <a:endParaRPr lang="en-US" sz="32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6044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heel(1)">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êu tác dụng của các công việc nuôi dưỡng và chăm sóc vật nuôi non được  minh hoạ">
            <a:extLst>
              <a:ext uri="{FF2B5EF4-FFF2-40B4-BE49-F238E27FC236}">
                <a16:creationId xmlns:a16="http://schemas.microsoft.com/office/drawing/2014/main" id="{FEFC3C05-4017-4B7D-9647-F0945CF0B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2933" y="0"/>
            <a:ext cx="7789067" cy="26284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7AD3F0-2D80-429F-B2CD-030FE85F4DB2}"/>
              </a:ext>
            </a:extLst>
          </p:cNvPr>
          <p:cNvSpPr txBox="1"/>
          <p:nvPr/>
        </p:nvSpPr>
        <p:spPr>
          <a:xfrm>
            <a:off x="31532" y="110387"/>
            <a:ext cx="4402933" cy="2246769"/>
          </a:xfrm>
          <a:prstGeom prst="rect">
            <a:avLst/>
          </a:prstGeom>
          <a:noFill/>
        </p:spPr>
        <p:txBody>
          <a:bodyPr wrap="square">
            <a:spAutoFit/>
          </a:bodyPr>
          <a:lstStyle/>
          <a:p>
            <a:pPr algn="just"/>
            <a:r>
              <a:rPr lang="en-US" sz="2800" b="1" dirty="0" err="1">
                <a:solidFill>
                  <a:srgbClr val="FF0000"/>
                </a:solidFill>
                <a:effectLst/>
                <a:latin typeface="Times New Roman" panose="02020603050405020304" pitchFamily="18" charset="0"/>
                <a:ea typeface="Calibri" panose="020F0502020204030204" pitchFamily="34" charset="0"/>
              </a:rPr>
              <a:t>Nêu</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tác</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dụng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của</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các</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công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việc</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nuôi</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dưỡng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và</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chăm</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sóc</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vật</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nuôi</a:t>
            </a:r>
            <a:r>
              <a:rPr lang="en-US" sz="2800" b="1" dirty="0">
                <a:solidFill>
                  <a:srgbClr val="FF0000"/>
                </a:solidFill>
                <a:effectLst/>
                <a:latin typeface="Times New Roman" panose="02020603050405020304" pitchFamily="18" charset="0"/>
                <a:ea typeface="Calibri" panose="020F0502020204030204" pitchFamily="34" charset="0"/>
              </a:rPr>
              <a:t> non </a:t>
            </a:r>
            <a:r>
              <a:rPr lang="en-US" sz="2800" b="1" dirty="0" err="1">
                <a:solidFill>
                  <a:srgbClr val="FF0000"/>
                </a:solidFill>
                <a:effectLst/>
                <a:latin typeface="Times New Roman" panose="02020603050405020304" pitchFamily="18" charset="0"/>
                <a:ea typeface="Calibri" panose="020F0502020204030204" pitchFamily="34" charset="0"/>
              </a:rPr>
              <a:t>được</a:t>
            </a:r>
            <a:r>
              <a:rPr lang="en-US" sz="2800" b="1" dirty="0">
                <a:solidFill>
                  <a:srgbClr val="FF0000"/>
                </a:solidFill>
                <a:effectLst/>
                <a:latin typeface="Times New Roman" panose="02020603050405020304" pitchFamily="18" charset="0"/>
                <a:ea typeface="Calibri" panose="020F0502020204030204" pitchFamily="34" charset="0"/>
              </a:rPr>
              <a:t> minh </a:t>
            </a:r>
            <a:r>
              <a:rPr lang="en-US" sz="2800" b="1" dirty="0" err="1">
                <a:solidFill>
                  <a:srgbClr val="FF0000"/>
                </a:solidFill>
                <a:effectLst/>
                <a:latin typeface="Times New Roman" panose="02020603050405020304" pitchFamily="18" charset="0"/>
                <a:ea typeface="Calibri" panose="020F0502020204030204" pitchFamily="34" charset="0"/>
              </a:rPr>
              <a:t>họa</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trong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mỗi</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trường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hợp</a:t>
            </a:r>
            <a:r>
              <a:rPr lang="en-US" sz="2800" b="1" dirty="0">
                <a:solidFill>
                  <a:srgbClr val="FF0000"/>
                </a:solidFill>
                <a:effectLst/>
                <a:latin typeface="Times New Roman" panose="02020603050405020304" pitchFamily="18" charset="0"/>
                <a:ea typeface="Calibri" panose="020F0502020204030204" pitchFamily="34" charset="0"/>
              </a:rPr>
              <a:t> ở </a:t>
            </a:r>
            <a:r>
              <a:rPr lang="en-US" sz="2800" b="1" dirty="0" err="1">
                <a:solidFill>
                  <a:srgbClr val="FF0000"/>
                </a:solidFill>
                <a:effectLst/>
                <a:latin typeface="Times New Roman" panose="02020603050405020304" pitchFamily="18" charset="0"/>
                <a:ea typeface="Calibri" panose="020F0502020204030204" pitchFamily="34" charset="0"/>
              </a:rPr>
              <a:t>hình</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smtClean="0">
                <a:solidFill>
                  <a:srgbClr val="FF0000"/>
                </a:solidFill>
                <a:effectLst/>
                <a:latin typeface="Times New Roman" panose="02020603050405020304" pitchFamily="18" charset="0"/>
                <a:ea typeface="Calibri" panose="020F0502020204030204" pitchFamily="34" charset="0"/>
              </a:rPr>
              <a:t>10.3? </a:t>
            </a:r>
            <a:endParaRPr lang="en-US" sz="2800" b="1" dirty="0">
              <a:solidFill>
                <a:srgbClr val="FF0000"/>
              </a:solidFill>
            </a:endParaRPr>
          </a:p>
        </p:txBody>
      </p:sp>
      <p:sp>
        <p:nvSpPr>
          <p:cNvPr id="8" name="TextBox 7">
            <a:extLst>
              <a:ext uri="{FF2B5EF4-FFF2-40B4-BE49-F238E27FC236}">
                <a16:creationId xmlns:a16="http://schemas.microsoft.com/office/drawing/2014/main" id="{CE141345-32DD-41B3-B50D-1E9A22989515}"/>
              </a:ext>
            </a:extLst>
          </p:cNvPr>
          <p:cNvSpPr txBox="1"/>
          <p:nvPr/>
        </p:nvSpPr>
        <p:spPr>
          <a:xfrm>
            <a:off x="113915" y="2539145"/>
            <a:ext cx="5971002" cy="1200329"/>
          </a:xfrm>
          <a:prstGeom prst="rect">
            <a:avLst/>
          </a:prstGeom>
          <a:solidFill>
            <a:srgbClr val="FFCC99"/>
          </a:solidFill>
        </p:spPr>
        <p:txBody>
          <a:bodyPr wrap="square">
            <a:spAutoFit/>
          </a:bodyPr>
          <a:lstStyle/>
          <a:p>
            <a:pPr algn="just"/>
            <a:r>
              <a:rPr lang="vi-VN" sz="2400" b="1" dirty="0">
                <a:solidFill>
                  <a:srgbClr val="000000"/>
                </a:solidFill>
                <a:effectLst/>
                <a:latin typeface="Times New Roman" panose="02020603050405020304" pitchFamily="18" charset="0"/>
                <a:ea typeface="Calibri" panose="020F0502020204030204" pitchFamily="34" charset="0"/>
              </a:rPr>
              <a:t>Hình </a:t>
            </a:r>
            <a:r>
              <a:rPr lang="vi-VN" sz="2400" b="1" dirty="0" smtClean="0">
                <a:solidFill>
                  <a:srgbClr val="000000"/>
                </a:solidFill>
                <a:effectLst/>
                <a:latin typeface="Times New Roman" panose="02020603050405020304" pitchFamily="18" charset="0"/>
                <a:ea typeface="Calibri" panose="020F0502020204030204" pitchFamily="34" charset="0"/>
              </a:rPr>
              <a:t>a</a:t>
            </a:r>
            <a:r>
              <a:rPr lang="vi-VN" sz="2400" b="1" dirty="0">
                <a:solidFill>
                  <a:srgbClr val="000000"/>
                </a:solidFill>
                <a:effectLst/>
                <a:latin typeface="Times New Roman" panose="02020603050405020304" pitchFamily="18" charset="0"/>
                <a:ea typeface="Calibri" panose="020F0502020204030204" pitchFamily="34" charset="0"/>
              </a:rPr>
              <a:t>: Sưởi ấm để tránh nhiễm lạnh làm phát sinh các bệnh về hô hấp, tiêu hóa cho vật nuôi non.</a:t>
            </a:r>
            <a:endParaRPr lang="en-US" sz="2400" b="1" dirty="0">
              <a:solidFill>
                <a:srgbClr val="000000"/>
              </a:solidFill>
              <a:effectLst/>
              <a:latin typeface="Times New Roman" panose="02020603050405020304" pitchFamily="18" charset="0"/>
              <a:ea typeface="Calibri" panose="020F0502020204030204" pitchFamily="34" charset="0"/>
            </a:endParaRPr>
          </a:p>
        </p:txBody>
      </p:sp>
      <p:sp>
        <p:nvSpPr>
          <p:cNvPr id="10" name="TextBox 9">
            <a:extLst>
              <a:ext uri="{FF2B5EF4-FFF2-40B4-BE49-F238E27FC236}">
                <a16:creationId xmlns:a16="http://schemas.microsoft.com/office/drawing/2014/main" id="{290FEA9F-62B4-4BC7-A89A-C9E118079593}"/>
              </a:ext>
            </a:extLst>
          </p:cNvPr>
          <p:cNvSpPr txBox="1"/>
          <p:nvPr/>
        </p:nvSpPr>
        <p:spPr>
          <a:xfrm>
            <a:off x="113915" y="3876014"/>
            <a:ext cx="5976830" cy="1200329"/>
          </a:xfrm>
          <a:prstGeom prst="rect">
            <a:avLst/>
          </a:prstGeom>
          <a:solidFill>
            <a:srgbClr val="FFFF00"/>
          </a:solidFill>
        </p:spPr>
        <p:txBody>
          <a:bodyPr wrap="square">
            <a:spAutoFit/>
          </a:bodyPr>
          <a:lstStyle/>
          <a:p>
            <a:pPr algn="just"/>
            <a:r>
              <a:rPr lang="vi-VN" sz="2400" b="1" dirty="0">
                <a:solidFill>
                  <a:srgbClr val="000000"/>
                </a:solidFill>
                <a:effectLst/>
                <a:latin typeface="Times New Roman" panose="02020603050405020304" pitchFamily="18" charset="0"/>
                <a:ea typeface="Calibri" panose="020F0502020204030204" pitchFamily="34" charset="0"/>
              </a:rPr>
              <a:t>Hình </a:t>
            </a:r>
            <a:r>
              <a:rPr lang="vi-VN" sz="2400" b="1" dirty="0" smtClean="0">
                <a:solidFill>
                  <a:srgbClr val="000000"/>
                </a:solidFill>
                <a:effectLst/>
                <a:latin typeface="Times New Roman" panose="02020603050405020304" pitchFamily="18" charset="0"/>
                <a:ea typeface="Calibri" panose="020F0502020204030204" pitchFamily="34" charset="0"/>
              </a:rPr>
              <a:t>b</a:t>
            </a:r>
            <a:r>
              <a:rPr lang="vi-VN" sz="2400" b="1" dirty="0">
                <a:solidFill>
                  <a:srgbClr val="000000"/>
                </a:solidFill>
                <a:effectLst/>
                <a:latin typeface="Times New Roman" panose="02020603050405020304" pitchFamily="18" charset="0"/>
                <a:ea typeface="Calibri" panose="020F0502020204030204" pitchFamily="34" charset="0"/>
              </a:rPr>
              <a:t>: Cho bú sữa đầu có đủ chất dinh dưỡng, nhiều kháng thể giúp cho cơ thể vật nuôi non chống lại bệnh tật.</a:t>
            </a:r>
            <a:endParaRPr lang="en-US" sz="2400" b="1" dirty="0">
              <a:solidFill>
                <a:srgbClr val="000000"/>
              </a:solidFill>
              <a:effectLst/>
              <a:latin typeface="Times New Roman" panose="02020603050405020304" pitchFamily="18" charset="0"/>
              <a:ea typeface="Calibri" panose="020F0502020204030204" pitchFamily="34" charset="0"/>
            </a:endParaRPr>
          </a:p>
        </p:txBody>
      </p:sp>
      <p:sp>
        <p:nvSpPr>
          <p:cNvPr id="12" name="TextBox 11">
            <a:extLst>
              <a:ext uri="{FF2B5EF4-FFF2-40B4-BE49-F238E27FC236}">
                <a16:creationId xmlns:a16="http://schemas.microsoft.com/office/drawing/2014/main" id="{3EBB58FA-8A4F-491D-8297-92C8056EDDB7}"/>
              </a:ext>
            </a:extLst>
          </p:cNvPr>
          <p:cNvSpPr txBox="1"/>
          <p:nvPr/>
        </p:nvSpPr>
        <p:spPr>
          <a:xfrm>
            <a:off x="113915" y="5212883"/>
            <a:ext cx="5976831" cy="1200329"/>
          </a:xfrm>
          <a:prstGeom prst="rect">
            <a:avLst/>
          </a:prstGeom>
          <a:solidFill>
            <a:srgbClr val="00FFFF"/>
          </a:solidFill>
        </p:spPr>
        <p:txBody>
          <a:bodyPr wrap="square">
            <a:spAutoFit/>
          </a:bodyPr>
          <a:lstStyle/>
          <a:p>
            <a:pPr algn="just"/>
            <a:r>
              <a:rPr lang="vi-VN" sz="2400" b="1" dirty="0">
                <a:solidFill>
                  <a:srgbClr val="000000"/>
                </a:solidFill>
                <a:effectLst/>
                <a:latin typeface="Times New Roman" panose="02020603050405020304" pitchFamily="18" charset="0"/>
                <a:ea typeface="Calibri" panose="020F0502020204030204" pitchFamily="34" charset="0"/>
              </a:rPr>
              <a:t>Hình </a:t>
            </a:r>
            <a:r>
              <a:rPr lang="vi-VN" sz="2400" b="1" dirty="0" smtClean="0">
                <a:solidFill>
                  <a:srgbClr val="000000"/>
                </a:solidFill>
                <a:effectLst/>
                <a:latin typeface="Times New Roman" panose="02020603050405020304" pitchFamily="18" charset="0"/>
                <a:ea typeface="Calibri" panose="020F0502020204030204" pitchFamily="34" charset="0"/>
              </a:rPr>
              <a:t>c</a:t>
            </a:r>
            <a:r>
              <a:rPr lang="vi-VN" sz="2400" b="1" dirty="0">
                <a:solidFill>
                  <a:srgbClr val="000000"/>
                </a:solidFill>
                <a:effectLst/>
                <a:latin typeface="Times New Roman" panose="02020603050405020304" pitchFamily="18" charset="0"/>
                <a:ea typeface="Calibri" panose="020F0502020204030204" pitchFamily="34" charset="0"/>
              </a:rPr>
              <a:t>: Tập cho ăn sớm để cung cấp dinh dưỡng cho vật nuôi non và giúp hệ tiêu hóa phát triển hoàn thiện.</a:t>
            </a:r>
            <a:endParaRPr lang="en-US" sz="2400" b="1" dirty="0">
              <a:solidFill>
                <a:srgbClr val="000000"/>
              </a:solidFill>
              <a:effectLst/>
              <a:latin typeface="Times New Roman" panose="02020603050405020304" pitchFamily="18" charset="0"/>
              <a:ea typeface="Calibri" panose="020F0502020204030204" pitchFamily="34" charset="0"/>
            </a:endParaRPr>
          </a:p>
        </p:txBody>
      </p:sp>
      <p:sp>
        <p:nvSpPr>
          <p:cNvPr id="14" name="TextBox 13">
            <a:extLst>
              <a:ext uri="{FF2B5EF4-FFF2-40B4-BE49-F238E27FC236}">
                <a16:creationId xmlns:a16="http://schemas.microsoft.com/office/drawing/2014/main" id="{893E525A-0B3F-41E3-B2B5-FBE10FBEE7FE}"/>
              </a:ext>
            </a:extLst>
          </p:cNvPr>
          <p:cNvSpPr txBox="1"/>
          <p:nvPr/>
        </p:nvSpPr>
        <p:spPr>
          <a:xfrm>
            <a:off x="6221816" y="2549511"/>
            <a:ext cx="5833284" cy="1200329"/>
          </a:xfrm>
          <a:prstGeom prst="rect">
            <a:avLst/>
          </a:prstGeom>
          <a:solidFill>
            <a:srgbClr val="00FF00"/>
          </a:solidFill>
        </p:spPr>
        <p:txBody>
          <a:bodyPr wrap="square">
            <a:spAutoFit/>
          </a:bodyPr>
          <a:lstStyle/>
          <a:p>
            <a:pPr algn="just"/>
            <a:r>
              <a:rPr lang="vi-VN" sz="2400" b="1" dirty="0">
                <a:solidFill>
                  <a:srgbClr val="000000"/>
                </a:solidFill>
                <a:effectLst/>
                <a:latin typeface="Times New Roman" panose="02020603050405020304" pitchFamily="18" charset="0"/>
                <a:ea typeface="Calibri" panose="020F0502020204030204" pitchFamily="34" charset="0"/>
              </a:rPr>
              <a:t>Hình </a:t>
            </a:r>
            <a:r>
              <a:rPr lang="vi-VN" sz="2400" b="1" dirty="0" smtClean="0">
                <a:solidFill>
                  <a:srgbClr val="000000"/>
                </a:solidFill>
                <a:effectLst/>
                <a:latin typeface="Times New Roman" panose="02020603050405020304" pitchFamily="18" charset="0"/>
                <a:ea typeface="Calibri" panose="020F0502020204030204" pitchFamily="34" charset="0"/>
              </a:rPr>
              <a:t>d</a:t>
            </a:r>
            <a:r>
              <a:rPr lang="vi-VN" sz="2400" b="1" dirty="0">
                <a:solidFill>
                  <a:srgbClr val="000000"/>
                </a:solidFill>
                <a:effectLst/>
                <a:latin typeface="Times New Roman" panose="02020603050405020304" pitchFamily="18" charset="0"/>
                <a:ea typeface="Calibri" panose="020F0502020204030204" pitchFamily="34" charset="0"/>
              </a:rPr>
              <a:t>: Cho vật nuôi non vận động, tiếp xúc nhiều với nắng sớm để cơ thể khỏe mạnh và trao đổi chất tốt.</a:t>
            </a:r>
            <a:endParaRPr lang="en-US" sz="2400" b="1" dirty="0">
              <a:solidFill>
                <a:srgbClr val="000000"/>
              </a:solidFill>
              <a:effectLst/>
              <a:latin typeface="Times New Roman" panose="02020603050405020304" pitchFamily="18" charset="0"/>
              <a:ea typeface="Calibri" panose="020F0502020204030204" pitchFamily="34" charset="0"/>
            </a:endParaRPr>
          </a:p>
        </p:txBody>
      </p:sp>
      <p:sp>
        <p:nvSpPr>
          <p:cNvPr id="16" name="TextBox 15">
            <a:extLst>
              <a:ext uri="{FF2B5EF4-FFF2-40B4-BE49-F238E27FC236}">
                <a16:creationId xmlns:a16="http://schemas.microsoft.com/office/drawing/2014/main" id="{EF8CA0EC-8104-4F6E-8E9A-9061159D69F3}"/>
              </a:ext>
            </a:extLst>
          </p:cNvPr>
          <p:cNvSpPr txBox="1"/>
          <p:nvPr/>
        </p:nvSpPr>
        <p:spPr>
          <a:xfrm>
            <a:off x="6221816" y="3876015"/>
            <a:ext cx="5833284" cy="1200329"/>
          </a:xfrm>
          <a:prstGeom prst="rect">
            <a:avLst/>
          </a:prstGeom>
          <a:solidFill>
            <a:srgbClr val="B41871"/>
          </a:solidFill>
        </p:spPr>
        <p:txBody>
          <a:bodyPr wrap="square">
            <a:spAutoFit/>
          </a:bodyPr>
          <a:lstStyle/>
          <a:p>
            <a:pPr algn="just"/>
            <a:r>
              <a:rPr lang="vi-VN" sz="2400" b="1" dirty="0">
                <a:solidFill>
                  <a:schemeClr val="bg1"/>
                </a:solidFill>
                <a:effectLst/>
                <a:latin typeface="Times New Roman" panose="02020603050405020304" pitchFamily="18" charset="0"/>
                <a:ea typeface="Calibri" panose="020F0502020204030204" pitchFamily="34" charset="0"/>
              </a:rPr>
              <a:t>Hình </a:t>
            </a:r>
            <a:r>
              <a:rPr lang="vi-VN" sz="2400" b="1" dirty="0" smtClean="0">
                <a:solidFill>
                  <a:schemeClr val="bg1"/>
                </a:solidFill>
                <a:effectLst/>
                <a:latin typeface="Times New Roman" panose="02020603050405020304" pitchFamily="18" charset="0"/>
                <a:ea typeface="Calibri" panose="020F0502020204030204" pitchFamily="34" charset="0"/>
              </a:rPr>
              <a:t>e</a:t>
            </a:r>
            <a:r>
              <a:rPr lang="vi-VN" sz="2400" b="1" dirty="0">
                <a:solidFill>
                  <a:schemeClr val="bg1"/>
                </a:solidFill>
                <a:effectLst/>
                <a:latin typeface="Times New Roman" panose="02020603050405020304" pitchFamily="18" charset="0"/>
                <a:ea typeface="Calibri" panose="020F0502020204030204" pitchFamily="34" charset="0"/>
              </a:rPr>
              <a:t>: Giữ vệ sinh chuồng sạch sẽ, khô ráo; cho uống hoặc tiêm vaccine phòng bệnh đầy đủ.</a:t>
            </a:r>
            <a:endParaRPr lang="en-US" sz="2400" b="1" dirty="0">
              <a:solidFill>
                <a:schemeClr val="bg1"/>
              </a:solidFill>
              <a:effectLst/>
              <a:latin typeface="Times New Roman" panose="02020603050405020304" pitchFamily="18" charset="0"/>
              <a:ea typeface="Calibri" panose="020F0502020204030204" pitchFamily="34" charset="0"/>
            </a:endParaRPr>
          </a:p>
        </p:txBody>
      </p:sp>
      <p:sp>
        <p:nvSpPr>
          <p:cNvPr id="18" name="TextBox 17">
            <a:extLst>
              <a:ext uri="{FF2B5EF4-FFF2-40B4-BE49-F238E27FC236}">
                <a16:creationId xmlns:a16="http://schemas.microsoft.com/office/drawing/2014/main" id="{C04FD4F9-988D-4753-A95D-1CA7E0688AD6}"/>
              </a:ext>
            </a:extLst>
          </p:cNvPr>
          <p:cNvSpPr txBox="1"/>
          <p:nvPr/>
        </p:nvSpPr>
        <p:spPr>
          <a:xfrm>
            <a:off x="6221816" y="5202519"/>
            <a:ext cx="5850737" cy="1569660"/>
          </a:xfrm>
          <a:prstGeom prst="rect">
            <a:avLst/>
          </a:prstGeom>
          <a:solidFill>
            <a:schemeClr val="accent5">
              <a:lumMod val="60000"/>
              <a:lumOff val="40000"/>
            </a:schemeClr>
          </a:solidFill>
        </p:spPr>
        <p:txBody>
          <a:bodyPr wrap="square">
            <a:spAutoFit/>
          </a:bodyPr>
          <a:lstStyle/>
          <a:p>
            <a:pPr algn="just"/>
            <a:r>
              <a:rPr lang="vi-VN" sz="2400" b="1" dirty="0">
                <a:solidFill>
                  <a:srgbClr val="000000"/>
                </a:solidFill>
                <a:effectLst/>
                <a:latin typeface="Times New Roman" panose="02020603050405020304" pitchFamily="18" charset="0"/>
                <a:ea typeface="Calibri" panose="020F0502020204030204" pitchFamily="34" charset="0"/>
              </a:rPr>
              <a:t>Hình </a:t>
            </a:r>
            <a:r>
              <a:rPr lang="vi-VN" sz="2400" b="1" dirty="0" smtClean="0">
                <a:solidFill>
                  <a:srgbClr val="000000"/>
                </a:solidFill>
                <a:effectLst/>
                <a:latin typeface="Times New Roman" panose="02020603050405020304" pitchFamily="18" charset="0"/>
                <a:ea typeface="Calibri" panose="020F0502020204030204" pitchFamily="34" charset="0"/>
              </a:rPr>
              <a:t>f</a:t>
            </a:r>
            <a:r>
              <a:rPr lang="vi-VN" sz="2400" b="1" dirty="0">
                <a:solidFill>
                  <a:srgbClr val="000000"/>
                </a:solidFill>
                <a:effectLst/>
                <a:latin typeface="Times New Roman" panose="02020603050405020304" pitchFamily="18" charset="0"/>
                <a:ea typeface="Calibri" panose="020F0502020204030204" pitchFamily="34" charset="0"/>
              </a:rPr>
              <a:t>: Thường xuyên theo dõi để phát hiện và điều trị bệnh kịp thời; nhanh chóng cách li vật nuôi non nhiễm bệnh để tránh lây lan.</a:t>
            </a:r>
            <a:endParaRPr lang="en-US" sz="2400" b="1"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2199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2320</Words>
  <Application>Microsoft Office PowerPoint</Application>
  <PresentationFormat>Widescreen</PresentationFormat>
  <Paragraphs>277</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dell</cp:lastModifiedBy>
  <cp:revision>55</cp:revision>
  <dcterms:created xsi:type="dcterms:W3CDTF">2024-01-16T12:41:59Z</dcterms:created>
  <dcterms:modified xsi:type="dcterms:W3CDTF">2025-02-11T00:36:57Z</dcterms:modified>
</cp:coreProperties>
</file>