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83" r:id="rId3"/>
    <p:sldId id="267" r:id="rId4"/>
    <p:sldId id="266" r:id="rId5"/>
    <p:sldId id="270" r:id="rId6"/>
    <p:sldId id="309" r:id="rId7"/>
    <p:sldId id="284" r:id="rId8"/>
    <p:sldId id="286" r:id="rId9"/>
    <p:sldId id="299" r:id="rId10"/>
    <p:sldId id="308" r:id="rId11"/>
    <p:sldId id="295" r:id="rId12"/>
    <p:sldId id="298" r:id="rId13"/>
    <p:sldId id="297" r:id="rId14"/>
    <p:sldId id="288" r:id="rId15"/>
    <p:sldId id="310" r:id="rId16"/>
    <p:sldId id="290" r:id="rId17"/>
    <p:sldId id="274" r:id="rId18"/>
    <p:sldId id="275" r:id="rId19"/>
    <p:sldId id="276" r:id="rId20"/>
    <p:sldId id="305" r:id="rId21"/>
    <p:sldId id="277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8EB"/>
    <a:srgbClr val="8FB5C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5A661-0A3A-4F96-BFE3-0520DDC789E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A61F6-2314-4B88-A0EE-2982480D5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8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A61F6-2314-4B88-A0EE-2982480D50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1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FE1B-54A7-4540-85FA-3E6EAF15C5C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9E85-53AF-48EB-9AD5-DD130CAA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7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FE1B-54A7-4540-85FA-3E6EAF15C5C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9E85-53AF-48EB-9AD5-DD130CAA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9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FE1B-54A7-4540-85FA-3E6EAF15C5C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9E85-53AF-48EB-9AD5-DD130CAA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36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AE525-38B5-4ABF-A733-33133161BF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7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A9D6-12B7-4976-9C2C-7098E16EEE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2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957EC-983F-46CA-A2FB-A97C410F50A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46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DDA4-B6C5-4B49-8BF3-F09916E0C7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6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B9FD8-2AD3-47FA-995D-6C360D31B5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98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7BB16-5B43-4494-B3B1-9A027AC65F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78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77ECF-7E1E-4E04-B7D6-74B8524C34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35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D8C14-5F44-4F2C-9448-9ACC9A94BC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3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FE1B-54A7-4540-85FA-3E6EAF15C5C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9E85-53AF-48EB-9AD5-DD130CAA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82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DF2EF-C91C-4316-9486-199B140669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2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39F02-5244-44FD-82F0-AF18C30C9C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22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64301-2AC2-4C53-8B80-4F75F7A37C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29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2BD91-39EF-4DB8-8946-4E8EA43F90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60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AE525-38B5-4ABF-A733-33133161BF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FE1B-54A7-4540-85FA-3E6EAF15C5C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9E85-53AF-48EB-9AD5-DD130CAA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2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FE1B-54A7-4540-85FA-3E6EAF15C5C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9E85-53AF-48EB-9AD5-DD130CAA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5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FE1B-54A7-4540-85FA-3E6EAF15C5C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9E85-53AF-48EB-9AD5-DD130CAA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0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FE1B-54A7-4540-85FA-3E6EAF15C5C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9E85-53AF-48EB-9AD5-DD130CAA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4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FE1B-54A7-4540-85FA-3E6EAF15C5C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9E85-53AF-48EB-9AD5-DD130CAA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8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FE1B-54A7-4540-85FA-3E6EAF15C5C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9E85-53AF-48EB-9AD5-DD130CAA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7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FE1B-54A7-4540-85FA-3E6EAF15C5C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9E85-53AF-48EB-9AD5-DD130CAA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5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6FE1B-54A7-4540-85FA-3E6EAF15C5C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89E85-53AF-48EB-9AD5-DD130CAA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43984-0F18-4497-9D52-CA8A3A1F206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6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47936"/>
            <a:ext cx="4038600" cy="2901598"/>
          </a:xfr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16305"/>
            <a:ext cx="3962400" cy="263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115"/>
            <a:ext cx="4038600" cy="267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909835"/>
            <a:ext cx="3939822" cy="293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44" y="1279167"/>
            <a:ext cx="4185356" cy="268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23935"/>
            <a:ext cx="4191000" cy="292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319338" y="164041"/>
            <a:ext cx="8101012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6600" u="sng" dirty="0" err="1">
                <a:solidFill>
                  <a:srgbClr val="CC0000"/>
                </a:solidFill>
                <a:latin typeface="Times New Roman" pitchFamily="18" charset="0"/>
              </a:rPr>
              <a:t>Phần</a:t>
            </a:r>
            <a:r>
              <a:rPr lang="en-US" altLang="en-US" sz="6600" u="sng" dirty="0">
                <a:solidFill>
                  <a:srgbClr val="CC0000"/>
                </a:solidFill>
                <a:latin typeface="Times New Roman" pitchFamily="18" charset="0"/>
              </a:rPr>
              <a:t> 2</a:t>
            </a:r>
            <a:r>
              <a:rPr lang="en-US" altLang="en-US" sz="6600" dirty="0">
                <a:solidFill>
                  <a:srgbClr val="CC0000"/>
                </a:solidFill>
                <a:latin typeface="Times New Roman" pitchFamily="18" charset="0"/>
              </a:rPr>
              <a:t>: CHĂN NUÔI</a:t>
            </a:r>
          </a:p>
        </p:txBody>
      </p:sp>
    </p:spTree>
    <p:extLst>
      <p:ext uri="{BB962C8B-B14F-4D97-AF65-F5344CB8AC3E}">
        <p14:creationId xmlns:p14="http://schemas.microsoft.com/office/powerpoint/2010/main" val="36798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7" descr="thí nghiệ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400800" cy="561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49"/>
          <p:cNvSpPr>
            <a:spLocks noChangeArrowheads="1"/>
          </p:cNvSpPr>
          <p:nvPr/>
        </p:nvSpPr>
        <p:spPr bwMode="auto">
          <a:xfrm>
            <a:off x="990600" y="5684837"/>
            <a:ext cx="38100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 dirty="0" err="1">
                <a:solidFill>
                  <a:srgbClr val="000000"/>
                </a:solidFill>
                <a:latin typeface="Times New Roman" pitchFamily="18" charset="0"/>
              </a:rPr>
              <a:t>Nuôi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00"/>
                </a:solidFill>
                <a:latin typeface="Times New Roman" pitchFamily="18" charset="0"/>
              </a:rPr>
              <a:t>chuột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00"/>
                </a:solidFill>
                <a:latin typeface="Times New Roman" pitchFamily="18" charset="0"/>
              </a:rPr>
              <a:t>bạch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 dirty="0" err="1">
                <a:solidFill>
                  <a:srgbClr val="000000"/>
                </a:solidFill>
                <a:latin typeface="Times New Roman" pitchFamily="18" charset="0"/>
              </a:rPr>
              <a:t>để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00"/>
                </a:solidFill>
                <a:latin typeface="Times New Roman" pitchFamily="18" charset="0"/>
              </a:rPr>
              <a:t>thí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00"/>
                </a:solidFill>
                <a:latin typeface="Times New Roman" pitchFamily="18" charset="0"/>
              </a:rPr>
              <a:t>nghiệm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8919" name="Rectangle 50"/>
          <p:cNvSpPr>
            <a:spLocks noChangeArrowheads="1"/>
          </p:cNvSpPr>
          <p:nvPr/>
        </p:nvSpPr>
        <p:spPr bwMode="auto">
          <a:xfrm>
            <a:off x="7467600" y="5959474"/>
            <a:ext cx="4038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 dirty="0" err="1">
                <a:solidFill>
                  <a:srgbClr val="000000"/>
                </a:solidFill>
                <a:latin typeface="Times New Roman" pitchFamily="18" charset="0"/>
              </a:rPr>
              <a:t>Vắc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00"/>
                </a:solidFill>
                <a:latin typeface="Times New Roman" pitchFamily="18" charset="0"/>
              </a:rPr>
              <a:t>xin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FA6EF64-B145-8744-F1F3-DD0D5AEBED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r="20001"/>
          <a:stretch/>
        </p:blipFill>
        <p:spPr>
          <a:xfrm>
            <a:off x="6400800" y="-1"/>
            <a:ext cx="5791200" cy="561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4891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06108F1E-5A08-9C25-0B05-9833B5180FF3}"/>
              </a:ext>
            </a:extLst>
          </p:cNvPr>
          <p:cNvGrpSpPr/>
          <p:nvPr/>
        </p:nvGrpSpPr>
        <p:grpSpPr>
          <a:xfrm>
            <a:off x="-3629" y="0"/>
            <a:ext cx="12195629" cy="6858000"/>
            <a:chOff x="-3629" y="0"/>
            <a:chExt cx="12195629" cy="685800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2A89E357-151C-B8C0-411A-032545306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8919" name="Rectangle 50"/>
            <p:cNvSpPr>
              <a:spLocks noChangeArrowheads="1"/>
            </p:cNvSpPr>
            <p:nvPr/>
          </p:nvSpPr>
          <p:spPr bwMode="auto">
            <a:xfrm>
              <a:off x="-3629" y="6257836"/>
              <a:ext cx="12192000" cy="60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Ngành chăn nuôi có vai trò quan trọng trong nền kinh tế Việt Nam </a:t>
              </a:r>
              <a:endParaRPr lang="en-US" altLang="en-US" sz="3300" i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52436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04414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vi-VN" sz="3600" b="1" dirty="0">
                <a:solidFill>
                  <a:srgbClr val="FF0000"/>
                </a:solidFill>
              </a:rPr>
              <a:t>1.1. Vai trò của chăn nuôi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7238"/>
            <a:ext cx="12192000" cy="4144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Cung cấp thực phẩm (thịt, trứng, sữa...)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Cung cấp phân bón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Cung cấp sức kéo (trâu, bò, ngựa...)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Cung cấp nguyên liệu (lông, sừng, da, xương...)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Ngành chăn nuôi có vai trò quan trọng trong nền kinh tế Việt Nam.</a:t>
            </a:r>
          </a:p>
        </p:txBody>
      </p:sp>
      <p:pic>
        <p:nvPicPr>
          <p:cNvPr id="4" name="Picture 3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0"/>
            <a:ext cx="745613" cy="6776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90343E-C0F8-28E3-C8AD-F165C83CCE57}"/>
              </a:ext>
            </a:extLst>
          </p:cNvPr>
          <p:cNvSpPr txBox="1">
            <a:spLocks/>
          </p:cNvSpPr>
          <p:nvPr/>
        </p:nvSpPr>
        <p:spPr>
          <a:xfrm>
            <a:off x="0" y="626781"/>
            <a:ext cx="12192000" cy="732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của ngành chăn nuôi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070DF11-F1DD-AB6B-52F2-FD8F07640152}"/>
              </a:ext>
            </a:extLst>
          </p:cNvPr>
          <p:cNvSpPr txBox="1"/>
          <p:nvPr/>
        </p:nvSpPr>
        <p:spPr>
          <a:xfrm>
            <a:off x="1981200" y="80941"/>
            <a:ext cx="8548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BÀI 8: NGHỀ CHĂN NUÔI Ở VIỆT NAM </a:t>
            </a:r>
          </a:p>
        </p:txBody>
      </p:sp>
    </p:spTree>
    <p:extLst>
      <p:ext uri="{BB962C8B-B14F-4D97-AF65-F5344CB8AC3E}">
        <p14:creationId xmlns:p14="http://schemas.microsoft.com/office/powerpoint/2010/main" val="13995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9219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600" b="1" dirty="0">
                <a:solidFill>
                  <a:srgbClr val="FF0000"/>
                </a:solidFill>
              </a:rPr>
              <a:t>1.</a:t>
            </a:r>
            <a:r>
              <a:rPr lang="en-US" sz="3600" b="1" dirty="0">
                <a:solidFill>
                  <a:srgbClr val="FF0000"/>
                </a:solidFill>
              </a:rPr>
              <a:t>2</a:t>
            </a:r>
            <a:r>
              <a:rPr lang="vi-VN" sz="3600" b="1" dirty="0">
                <a:solidFill>
                  <a:srgbClr val="FF0000"/>
                </a:solidFill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vi-VN" sz="3600" b="1" dirty="0">
                <a:solidFill>
                  <a:srgbClr val="FF0000"/>
                </a:solidFill>
              </a:rPr>
              <a:t> chăn nuôi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2" descr="Bài 8. Nghề chăn nuôi ở Việt Nam trang 50, 51, 52, 53 SGK Công nghệ 7 Chân  trời sáng tạo | SGK Công nghệ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2192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5562600"/>
            <a:ext cx="118110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8.2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vi-VN" sz="3200" dirty="0"/>
              <a:t/>
            </a:r>
            <a:br>
              <a:rPr lang="vi-VN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63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75170423-C3F5-FD6B-6735-AF950AFF2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5" y="445715"/>
            <a:ext cx="12176445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88" y="5903893"/>
            <a:ext cx="121764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Tạo liên kết giữa chăn nuôi, giết mổ và phân phối để tạo ra các sản phẩm chất lượng cao, nhằm bảo vệ an toàn cho người sử dụng.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08" y="1866587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23" y="2506349"/>
            <a:ext cx="1197117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Ngành chăn nuôi ở Việt Nam phát triển theo hướng công nghiệp hóa, hiện đại hóa.</a:t>
            </a: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Tạo liên kết giữa chăn nuôi, giết mổ và phân phối để tạo ra các sản phẩm chất lượng cao, nhằm bảo vệ an toàn cho người sử dụng.</a:t>
            </a:r>
          </a:p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5" name="Picture 4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081" y="-11106"/>
            <a:ext cx="732622" cy="6925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823369B-2A18-5287-DC4F-8077CA7AB471}"/>
              </a:ext>
            </a:extLst>
          </p:cNvPr>
          <p:cNvSpPr txBox="1">
            <a:spLocks/>
          </p:cNvSpPr>
          <p:nvPr/>
        </p:nvSpPr>
        <p:spPr>
          <a:xfrm>
            <a:off x="86008" y="121118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600" b="1" dirty="0">
                <a:solidFill>
                  <a:srgbClr val="FF0000"/>
                </a:solidFill>
              </a:rPr>
              <a:t>1.1. Vai trò của chăn nuôi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186183-B781-78AB-D8EB-7F6D65F1E5F2}"/>
              </a:ext>
            </a:extLst>
          </p:cNvPr>
          <p:cNvSpPr txBox="1">
            <a:spLocks/>
          </p:cNvSpPr>
          <p:nvPr/>
        </p:nvSpPr>
        <p:spPr>
          <a:xfrm>
            <a:off x="0" y="648182"/>
            <a:ext cx="12192000" cy="732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của ngành chăn nuôi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03F96C5-A44E-2493-2C98-BB83918A7200}"/>
              </a:ext>
            </a:extLst>
          </p:cNvPr>
          <p:cNvSpPr txBox="1"/>
          <p:nvPr/>
        </p:nvSpPr>
        <p:spPr>
          <a:xfrm>
            <a:off x="1981200" y="80941"/>
            <a:ext cx="8548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BÀI 8: NGHỀ CHĂN NUÔI Ở VIỆT NAM </a:t>
            </a:r>
          </a:p>
        </p:txBody>
      </p:sp>
    </p:spTree>
    <p:extLst>
      <p:ext uri="{BB962C8B-B14F-4D97-AF65-F5344CB8AC3E}">
        <p14:creationId xmlns:p14="http://schemas.microsoft.com/office/powerpoint/2010/main" val="132477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289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 hướng nghề nghiệp trong lĩnh vực chăn nuôi</a:t>
            </a:r>
            <a:r>
              <a:rPr lang="vi-VN" sz="3200" dirty="0"/>
              <a:t/>
            </a:r>
            <a:br>
              <a:rPr lang="vi-VN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486400"/>
            <a:ext cx="117348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99"/>
                </a:solidFill>
                <a:latin typeface="+mj-lt"/>
              </a:rPr>
              <a:t>- </a:t>
            </a:r>
            <a:r>
              <a:rPr lang="vi-VN" dirty="0" smtClean="0">
                <a:solidFill>
                  <a:srgbClr val="000099"/>
                </a:solidFill>
                <a:latin typeface="+mj-lt"/>
              </a:rPr>
              <a:t>Hãy </a:t>
            </a:r>
            <a:r>
              <a:rPr lang="vi-VN" dirty="0">
                <a:solidFill>
                  <a:srgbClr val="000099"/>
                </a:solidFill>
                <a:latin typeface="+mj-lt"/>
              </a:rPr>
              <a:t>kể tên các </a:t>
            </a:r>
            <a:r>
              <a:rPr lang="vi-VN" dirty="0" smtClean="0">
                <a:solidFill>
                  <a:srgbClr val="000099"/>
                </a:solidFill>
                <a:latin typeface="+mj-lt"/>
              </a:rPr>
              <a:t>nghề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99"/>
                </a:solidFill>
                <a:latin typeface="+mj-lt"/>
              </a:rPr>
              <a:t>chăn </a:t>
            </a:r>
            <a:r>
              <a:rPr lang="vi-VN" dirty="0" smtClean="0">
                <a:solidFill>
                  <a:srgbClr val="000099"/>
                </a:solidFill>
                <a:latin typeface="+mj-lt"/>
              </a:rPr>
              <a:t>nuôi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 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99"/>
                </a:solidFill>
                <a:latin typeface="+mj-lt"/>
              </a:rPr>
              <a:t>-</a:t>
            </a:r>
            <a:r>
              <a:rPr lang="vi-VN" dirty="0">
                <a:solidFill>
                  <a:srgbClr val="000099"/>
                </a:solidFill>
              </a:rPr>
              <a:t> </a:t>
            </a:r>
            <a:r>
              <a:rPr lang="vi-VN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nghề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dirty="0">
              <a:latin typeface="+mj-lt"/>
            </a:endParaRPr>
          </a:p>
        </p:txBody>
      </p:sp>
      <p:pic>
        <p:nvPicPr>
          <p:cNvPr id="2050" name="Picture 2" descr="Công nghệ 7 Bài 8 (Chân trời sáng tạo): Nghề chăn nuôi ở Việt Nam | Giải  Công nghệ lớp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1222"/>
            <a:ext cx="12192000" cy="423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541541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2.1. Đặc điểm cơ bản của nghề chăn nuôi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852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4" y="2482096"/>
            <a:ext cx="121920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Một số nghề phổ biến trong lĩnh vực chăn nuôi:</a:t>
            </a:r>
          </a:p>
          <a:p>
            <a:pPr marL="0" indent="0">
              <a:buNone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 Nhà chăn nuôi: Nghiên cứu về giống vật nuôi, kĩ thuật nuôi dưỡng, chăm sóc, phòng bệnh, trị bệnh...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ADFA5E-A13E-D4B0-EE99-D62EB01BA2F4}"/>
              </a:ext>
            </a:extLst>
          </p:cNvPr>
          <p:cNvSpPr txBox="1">
            <a:spLocks/>
          </p:cNvSpPr>
          <p:nvPr/>
        </p:nvSpPr>
        <p:spPr>
          <a:xfrm>
            <a:off x="0" y="648182"/>
            <a:ext cx="12192000" cy="732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vi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Vai trò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vi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ngành chăn nuôi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r>
              <a:rPr lang="vi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00D90B8-0932-6841-0003-79A2B726ABFD}"/>
              </a:ext>
            </a:extLst>
          </p:cNvPr>
          <p:cNvSpPr txBox="1"/>
          <p:nvPr/>
        </p:nvSpPr>
        <p:spPr>
          <a:xfrm>
            <a:off x="1981200" y="80941"/>
            <a:ext cx="8548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BÀI 8: NGHỀ CHĂN NUÔI Ở VIỆT NAM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0F3801-FBEE-D6E6-012D-E26C79B7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3620"/>
            <a:ext cx="9434689" cy="762000"/>
          </a:xfrm>
        </p:spPr>
        <p:txBody>
          <a:bodyPr>
            <a:noAutofit/>
          </a:bodyPr>
          <a:lstStyle/>
          <a:p>
            <a:pPr algn="l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vi-VN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Định hướng nghề nghiệp trong lĩnh vực chăn nuôi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28EF4E-A0DB-773A-5347-9AEE4EA4D671}"/>
              </a:ext>
            </a:extLst>
          </p:cNvPr>
          <p:cNvSpPr txBox="1">
            <a:spLocks/>
          </p:cNvSpPr>
          <p:nvPr/>
        </p:nvSpPr>
        <p:spPr>
          <a:xfrm>
            <a:off x="20515" y="181888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Đặc điểm cơ bản của nghề chăn nuôi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viet3">
            <a:extLst>
              <a:ext uri="{FF2B5EF4-FFF2-40B4-BE49-F238E27FC236}">
                <a16:creationId xmlns:a16="http://schemas.microsoft.com/office/drawing/2014/main" id="{790F4E32-D1AC-645F-D43B-C13F2367A9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314" y="42976"/>
            <a:ext cx="732622" cy="6925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Hộp Văn bản 11">
            <a:extLst>
              <a:ext uri="{FF2B5EF4-FFF2-40B4-BE49-F238E27FC236}">
                <a16:creationId xmlns:a16="http://schemas.microsoft.com/office/drawing/2014/main" id="{2B3AAFF3-64D1-FF1D-C21F-04CEDEC0AD95}"/>
              </a:ext>
            </a:extLst>
          </p:cNvPr>
          <p:cNvSpPr txBox="1"/>
          <p:nvPr/>
        </p:nvSpPr>
        <p:spPr>
          <a:xfrm>
            <a:off x="14654" y="4118022"/>
            <a:ext cx="117348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 vấn nuôi, trồng thủy sản: Hỗ trợ kĩ thuật nuôi dưỡng, chăm sóc, phòng dịch bệnh, chính sách quản lí nuôi trồng...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B3AAFF3-64D1-FF1D-C21F-04CEDEC0AD95}"/>
              </a:ext>
            </a:extLst>
          </p:cNvPr>
          <p:cNvSpPr txBox="1"/>
          <p:nvPr/>
        </p:nvSpPr>
        <p:spPr>
          <a:xfrm>
            <a:off x="0" y="5153107"/>
            <a:ext cx="12115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Bác sĩ thú y: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Chăm sóc, theo dõi sức khỏe, chuẩn đoán, điều trị, tiêm phòng cho vật nuôi, tư vấn sức khỏe, dinh dưỡng, thức ăn...</a:t>
            </a:r>
          </a:p>
        </p:txBody>
      </p:sp>
    </p:spTree>
    <p:extLst>
      <p:ext uri="{BB962C8B-B14F-4D97-AF65-F5344CB8AC3E}">
        <p14:creationId xmlns:p14="http://schemas.microsoft.com/office/powerpoint/2010/main" val="351192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vi-VN" sz="3200" b="1" dirty="0">
                <a:solidFill>
                  <a:srgbClr val="C00000"/>
                </a:solidFill>
              </a:rPr>
              <a:t>2.2. Yêu cầu đối với người lao động trong lĩnh vực chăn nuôi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Lý thuyết Công nghệ 7 Bài 8 (Chân trời sáng tạo 2022): Nghề chăn nuôi ở 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2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3ADFA5E-A13E-D4B0-EE99-D62EB01BA2F4}"/>
              </a:ext>
            </a:extLst>
          </p:cNvPr>
          <p:cNvSpPr txBox="1">
            <a:spLocks/>
          </p:cNvSpPr>
          <p:nvPr/>
        </p:nvSpPr>
        <p:spPr>
          <a:xfrm>
            <a:off x="0" y="648182"/>
            <a:ext cx="12192000" cy="732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vi-VN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Vai trò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vọng</a:t>
            </a:r>
            <a:r>
              <a:rPr lang="vi-VN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của ngành chăn nuôi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nền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kinh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Nam</a:t>
            </a:r>
            <a:r>
              <a:rPr lang="vi-VN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00D90B8-0932-6841-0003-79A2B726ABFD}"/>
              </a:ext>
            </a:extLst>
          </p:cNvPr>
          <p:cNvSpPr txBox="1"/>
          <p:nvPr/>
        </p:nvSpPr>
        <p:spPr>
          <a:xfrm>
            <a:off x="1981200" y="80941"/>
            <a:ext cx="8548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BÀI 8: NGHỀ CHĂN NUÔI Ở VIỆT NAM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0F3801-FBEE-D6E6-012D-E26C79B7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3620"/>
            <a:ext cx="9434689" cy="762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+mn-lt"/>
                <a:cs typeface="Arial" panose="020B0604020202020204" pitchFamily="34" charset="0"/>
              </a:rPr>
              <a:t/>
            </a:r>
            <a:br>
              <a:rPr lang="en-US" sz="2800" b="1" dirty="0">
                <a:latin typeface="+mn-lt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vi-VN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Định hướng nghề nghiệp trong lĩnh vực chăn nuôi</a:t>
            </a:r>
            <a:r>
              <a:rPr lang="vi-VN" sz="2800" dirty="0">
                <a:latin typeface="+mn-lt"/>
                <a:cs typeface="Arial" panose="020B0604020202020204" pitchFamily="34" charset="0"/>
              </a:rPr>
              <a:t/>
            </a:r>
            <a:br>
              <a:rPr lang="vi-VN" sz="2800" dirty="0">
                <a:latin typeface="+mn-lt"/>
                <a:cs typeface="Arial" panose="020B0604020202020204" pitchFamily="34" charset="0"/>
              </a:rPr>
            </a:br>
            <a:endParaRPr lang="en-U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28EF4E-A0DB-773A-5347-9AEE4EA4D671}"/>
              </a:ext>
            </a:extLst>
          </p:cNvPr>
          <p:cNvSpPr txBox="1">
            <a:spLocks/>
          </p:cNvSpPr>
          <p:nvPr/>
        </p:nvSpPr>
        <p:spPr>
          <a:xfrm>
            <a:off x="76200" y="186391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2.1. Đặc điểm cơ bản của nghề chăn nuôi</a:t>
            </a:r>
            <a:endParaRPr lang="en-US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Picture 4" descr="viet3">
            <a:extLst>
              <a:ext uri="{FF2B5EF4-FFF2-40B4-BE49-F238E27FC236}">
                <a16:creationId xmlns:a16="http://schemas.microsoft.com/office/drawing/2014/main" id="{1A7DBFD6-C20E-4536-DA67-1853F853B8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768" y="47616"/>
            <a:ext cx="732622" cy="6925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DDF6EA8-3A30-F901-3661-5E167E30428F}"/>
              </a:ext>
            </a:extLst>
          </p:cNvPr>
          <p:cNvSpPr txBox="1">
            <a:spLocks/>
          </p:cNvSpPr>
          <p:nvPr/>
        </p:nvSpPr>
        <p:spPr>
          <a:xfrm>
            <a:off x="105508" y="2423606"/>
            <a:ext cx="10972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b="1" dirty="0">
                <a:solidFill>
                  <a:srgbClr val="C00000"/>
                </a:solidFill>
                <a:latin typeface="+mn-lt"/>
              </a:rPr>
              <a:t>2.2. Yêu cầu đối với người lao động trong lĩnh vực chăn nuôi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6D3467-2168-7F9D-5839-F3DB3399D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87696"/>
            <a:ext cx="12192000" cy="1812904"/>
          </a:xfrm>
        </p:spPr>
        <p:txBody>
          <a:bodyPr>
            <a:normAutofit/>
          </a:bodyPr>
          <a:lstStyle/>
          <a:p>
            <a:pPr>
              <a:buFont typeface="Sitka Small" panose="02000505000000020004" pitchFamily="2" charset="0"/>
              <a:buChar char="-"/>
            </a:pPr>
            <a:r>
              <a:rPr lang="vi-VN" dirty="0" smtClean="0">
                <a:cs typeface="Arial" panose="020B0604020202020204" pitchFamily="34" charset="0"/>
              </a:rPr>
              <a:t>Có </a:t>
            </a:r>
            <a:r>
              <a:rPr lang="vi-VN" dirty="0">
                <a:cs typeface="Arial" panose="020B0604020202020204" pitchFamily="34" charset="0"/>
              </a:rPr>
              <a:t>kiến thức nuôi dưỡng, chăm sóc vật nuôi.</a:t>
            </a:r>
          </a:p>
          <a:p>
            <a:pPr>
              <a:buFont typeface="Sitka Small" panose="02000505000000020004" pitchFamily="2" charset="0"/>
              <a:buChar char="-"/>
            </a:pPr>
            <a:r>
              <a:rPr lang="vi-VN" dirty="0" smtClean="0">
                <a:cs typeface="Arial" panose="020B0604020202020204" pitchFamily="34" charset="0"/>
              </a:rPr>
              <a:t>Có </a:t>
            </a:r>
            <a:r>
              <a:rPr lang="vi-VN" dirty="0">
                <a:cs typeface="Arial" panose="020B0604020202020204" pitchFamily="34" charset="0"/>
              </a:rPr>
              <a:t>kĩ năng sử dụng và bảo quản các thiết bị, dụng cụ chăn nuôi.</a:t>
            </a:r>
          </a:p>
          <a:p>
            <a:pPr>
              <a:buFont typeface="Sitka Small" panose="02000505000000020004" pitchFamily="2" charset="0"/>
              <a:buChar char="-"/>
            </a:pPr>
            <a:r>
              <a:rPr lang="vi-VN" dirty="0" smtClean="0">
                <a:cs typeface="Arial" panose="020B0604020202020204" pitchFamily="34" charset="0"/>
              </a:rPr>
              <a:t>Có </a:t>
            </a:r>
            <a:r>
              <a:rPr lang="vi-VN" dirty="0">
                <a:cs typeface="Arial" panose="020B0604020202020204" pitchFamily="34" charset="0"/>
              </a:rPr>
              <a:t>tinh thần trách nhiệm, yêu nghề và yêu động vật.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iáo án Powerpoint công nghệ 7 chân trời sáng tạo (cả nă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2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 1. Nguyên liệu nào của ngành chăn nuôi được dùng để sản xuất các sản phẩm ở hình 8.5?</a:t>
            </a:r>
          </a:p>
          <a:p>
            <a:pPr marL="0" indent="0">
              <a:buNone/>
            </a:pP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 2. Hãy cho biết các biện pháp chăn nuôi hiện đại được thể hiện trong mỗi trường hợp ở hình 8.6?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Chăn nuôi trang trại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Chăn nuôi công nghiệp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Ứng dụng công nghệ cao trong chăn nuôi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AI LÀ TRIỆU PHÚ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95400"/>
            <a:ext cx="8991600" cy="55626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vi-VN" sz="8000" dirty="0">
                <a:solidFill>
                  <a:srgbClr val="00B050"/>
                </a:solidFill>
                <a:latin typeface="+mj-lt"/>
              </a:rPr>
              <a:t>Câu 1: Theo em, đâu không phải yêu cầu chính đối với người lao động trong lĩnh vực chăn nuôi?</a:t>
            </a:r>
          </a:p>
          <a:p>
            <a:pPr marL="0" indent="0">
              <a:buNone/>
            </a:pPr>
            <a:r>
              <a:rPr lang="en-US" sz="8000" dirty="0">
                <a:latin typeface="+mj-lt"/>
              </a:rPr>
              <a:t>A. </a:t>
            </a:r>
            <a:r>
              <a:rPr lang="vi-VN" sz="8000" dirty="0">
                <a:latin typeface="+mj-lt"/>
              </a:rPr>
              <a:t>Có kiến thức nuôi dưỡng</a:t>
            </a:r>
            <a:r>
              <a:rPr lang="en-US" sz="8000" dirty="0">
                <a:latin typeface="+mj-lt"/>
              </a:rPr>
              <a:t>   C. </a:t>
            </a:r>
            <a:r>
              <a:rPr lang="vi-VN" sz="8000" dirty="0">
                <a:latin typeface="+mj-lt"/>
              </a:rPr>
              <a:t>Biết sử dụng dụng cụ chăn nuôi</a:t>
            </a:r>
          </a:p>
          <a:p>
            <a:pPr marL="0" indent="0">
              <a:buNone/>
            </a:pPr>
            <a:r>
              <a:rPr lang="en-US" sz="8000" dirty="0">
                <a:latin typeface="+mj-lt"/>
              </a:rPr>
              <a:t>B. </a:t>
            </a:r>
            <a:r>
              <a:rPr lang="vi-VN" sz="8000" dirty="0">
                <a:latin typeface="+mj-lt"/>
              </a:rPr>
              <a:t>Có năng khiếu ăn nói</a:t>
            </a:r>
            <a:r>
              <a:rPr lang="en-US" sz="8000" dirty="0">
                <a:latin typeface="+mj-lt"/>
              </a:rPr>
              <a:t>		D. </a:t>
            </a:r>
            <a:r>
              <a:rPr lang="vi-VN" sz="8000" dirty="0">
                <a:latin typeface="+mj-lt"/>
              </a:rPr>
              <a:t>Yêu quý động vật nuôi</a:t>
            </a:r>
          </a:p>
          <a:p>
            <a:pPr marL="0" indent="0">
              <a:buNone/>
            </a:pPr>
            <a:r>
              <a:rPr lang="vi-VN" sz="8000" dirty="0">
                <a:solidFill>
                  <a:srgbClr val="00B050"/>
                </a:solidFill>
                <a:latin typeface="+mj-lt"/>
              </a:rPr>
              <a:t>Câu 2: Chọn đáp án sai: Ở Việt Nam, ngành chăn nuôi đang chuyển dần sang hướng ...</a:t>
            </a:r>
          </a:p>
          <a:p>
            <a:pPr marL="0" indent="0">
              <a:buNone/>
            </a:pPr>
            <a:r>
              <a:rPr lang="en-US" sz="8000" dirty="0">
                <a:latin typeface="+mj-lt"/>
              </a:rPr>
              <a:t>A. </a:t>
            </a:r>
            <a:r>
              <a:rPr lang="vi-VN" sz="8000" dirty="0">
                <a:latin typeface="+mj-lt"/>
              </a:rPr>
              <a:t>Chăn nuôi nhỏ lẻ</a:t>
            </a:r>
            <a:r>
              <a:rPr lang="en-US" sz="8000" dirty="0">
                <a:latin typeface="+mj-lt"/>
              </a:rPr>
              <a:t>			C. </a:t>
            </a:r>
            <a:r>
              <a:rPr lang="vi-VN" sz="8000" dirty="0">
                <a:latin typeface="+mj-lt"/>
              </a:rPr>
              <a:t>Công nghiệp hóa</a:t>
            </a:r>
          </a:p>
          <a:p>
            <a:pPr marL="0" indent="0">
              <a:buNone/>
            </a:pPr>
            <a:r>
              <a:rPr lang="en-US" sz="8000" dirty="0">
                <a:latin typeface="+mj-lt"/>
              </a:rPr>
              <a:t>B. </a:t>
            </a:r>
            <a:r>
              <a:rPr lang="vi-VN" sz="8000" dirty="0">
                <a:latin typeface="+mj-lt"/>
              </a:rPr>
              <a:t>Công nghiệp hóa</a:t>
            </a:r>
            <a:r>
              <a:rPr lang="en-US" sz="8000" dirty="0">
                <a:latin typeface="+mj-lt"/>
              </a:rPr>
              <a:t>			D. </a:t>
            </a:r>
            <a:r>
              <a:rPr lang="vi-VN" sz="8000" dirty="0">
                <a:latin typeface="+mj-lt"/>
              </a:rPr>
              <a:t>Hiện đại hóa</a:t>
            </a:r>
          </a:p>
          <a:p>
            <a:pPr marL="0" indent="0">
              <a:buNone/>
            </a:pPr>
            <a:r>
              <a:rPr lang="vi-VN" sz="8000" dirty="0">
                <a:solidFill>
                  <a:srgbClr val="00B050"/>
                </a:solidFill>
                <a:latin typeface="+mj-lt"/>
              </a:rPr>
              <a:t>Câu 3: Theo em, đâu không phải là vai trò của con gà?</a:t>
            </a:r>
          </a:p>
          <a:p>
            <a:pPr marL="0" indent="0">
              <a:buNone/>
            </a:pPr>
            <a:r>
              <a:rPr lang="en-US" sz="8000" dirty="0">
                <a:latin typeface="+mj-lt"/>
              </a:rPr>
              <a:t>A. </a:t>
            </a:r>
            <a:r>
              <a:rPr lang="vi-VN" sz="8000" dirty="0">
                <a:latin typeface="+mj-lt"/>
              </a:rPr>
              <a:t>Cung cấp thực phẩm</a:t>
            </a:r>
            <a:r>
              <a:rPr lang="en-US" sz="8000" dirty="0">
                <a:latin typeface="+mj-lt"/>
              </a:rPr>
              <a:t>		C. </a:t>
            </a:r>
            <a:r>
              <a:rPr lang="vi-VN" sz="8000" dirty="0">
                <a:latin typeface="+mj-lt"/>
              </a:rPr>
              <a:t>Cung cấp nguyên liệu</a:t>
            </a:r>
          </a:p>
          <a:p>
            <a:pPr marL="0" indent="0">
              <a:buNone/>
            </a:pPr>
            <a:r>
              <a:rPr lang="en-US" sz="8000" dirty="0">
                <a:latin typeface="+mj-lt"/>
              </a:rPr>
              <a:t>B. </a:t>
            </a:r>
            <a:r>
              <a:rPr lang="vi-VN" sz="8000" dirty="0">
                <a:latin typeface="+mj-lt"/>
              </a:rPr>
              <a:t>Cung cấp phân bón</a:t>
            </a:r>
            <a:r>
              <a:rPr lang="en-US" sz="8000" dirty="0">
                <a:latin typeface="+mj-lt"/>
              </a:rPr>
              <a:t>		D. </a:t>
            </a:r>
            <a:r>
              <a:rPr lang="vi-VN" sz="8000" dirty="0">
                <a:latin typeface="+mj-lt"/>
              </a:rPr>
              <a:t>Cung cấp sức kéo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9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AI LÀ TRIỆU PHÚ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19200"/>
            <a:ext cx="9296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>
                <a:solidFill>
                  <a:srgbClr val="00B050"/>
                </a:solidFill>
                <a:latin typeface="+mj-lt"/>
              </a:rPr>
              <a:t>Câu 4: Đâu không phải là vai trò của ngành chăn nuôi?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A. </a:t>
            </a:r>
            <a:r>
              <a:rPr lang="vi-VN" dirty="0">
                <a:latin typeface="+mj-lt"/>
              </a:rPr>
              <a:t>Cung cấp thực phẩm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B. </a:t>
            </a:r>
            <a:r>
              <a:rPr lang="vi-VN" dirty="0">
                <a:latin typeface="+mj-lt"/>
              </a:rPr>
              <a:t>Cung cấp sức kéo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C. </a:t>
            </a:r>
            <a:r>
              <a:rPr lang="vi-VN" dirty="0">
                <a:latin typeface="+mj-lt"/>
              </a:rPr>
              <a:t>Cung cấp nhiên liệu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D. </a:t>
            </a:r>
            <a:r>
              <a:rPr lang="vi-VN" dirty="0">
                <a:latin typeface="+mj-lt"/>
              </a:rPr>
              <a:t>Cung cấp nguyên liệu</a:t>
            </a:r>
          </a:p>
          <a:p>
            <a:pPr marL="0" indent="0">
              <a:buNone/>
            </a:pPr>
            <a:r>
              <a:rPr lang="vi-VN" dirty="0">
                <a:solidFill>
                  <a:srgbClr val="00B050"/>
                </a:solidFill>
                <a:latin typeface="+mj-lt"/>
              </a:rPr>
              <a:t>Câu 5: Sản phẩm nào sau đây không lấy nguyên liệu của ngành chăn nuôi để sản xuất?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A. </a:t>
            </a:r>
            <a:r>
              <a:rPr lang="vi-VN" dirty="0">
                <a:latin typeface="+mj-lt"/>
              </a:rPr>
              <a:t>Bình gốm</a:t>
            </a:r>
            <a:r>
              <a:rPr lang="en-US" dirty="0">
                <a:latin typeface="+mj-lt"/>
              </a:rPr>
              <a:t>	B. </a:t>
            </a:r>
            <a:r>
              <a:rPr lang="vi-VN" dirty="0">
                <a:latin typeface="+mj-lt"/>
              </a:rPr>
              <a:t>Áo da</a:t>
            </a:r>
            <a:r>
              <a:rPr lang="en-US" dirty="0">
                <a:latin typeface="+mj-lt"/>
              </a:rPr>
              <a:t>	C. </a:t>
            </a:r>
            <a:r>
              <a:rPr lang="vi-VN" dirty="0">
                <a:latin typeface="+mj-lt"/>
              </a:rPr>
              <a:t>Lược ngà</a:t>
            </a:r>
            <a:r>
              <a:rPr lang="en-US" dirty="0">
                <a:latin typeface="+mj-lt"/>
              </a:rPr>
              <a:t>  D. </a:t>
            </a:r>
            <a:r>
              <a:rPr lang="vi-VN" dirty="0">
                <a:latin typeface="+mj-lt"/>
              </a:rPr>
              <a:t>Cuộn bông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3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3600" dirty="0">
                <a:latin typeface="+mj-lt"/>
              </a:rPr>
              <a:t>Hãy cho biết những nghề trong lĩnh vực chăn nuôi đang được phát triển ở địa phương em. Giải thích nguyên nhân?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43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HƯỚNG DẪN VỀ NHÀ</a:t>
            </a:r>
            <a:r>
              <a:rPr lang="vi-VN" dirty="0">
                <a:solidFill>
                  <a:srgbClr val="FF0000"/>
                </a:solidFill>
              </a:rPr>
              <a:t/>
            </a:r>
            <a:br>
              <a:rPr lang="vi-VN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Ghi nhớ kiến thức vừa học.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Hoàn thành bài tập phần vận dụng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Tìm hiểu thêm về ngành chăn nuôi công nghệ cao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Xem trước nội dung bài 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iáo án Powerpoint công nghệ 7 chân trời sáng tạo (cả nă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23" y="482444"/>
            <a:ext cx="5169877" cy="52322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ngành chăn nuôi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8808" y="4345640"/>
            <a:ext cx="4733192" cy="12192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những lợi ích mà các sản phẩm của ngành chăn nuôi mang lại cho đời sống và sản xuất?</a:t>
            </a:r>
            <a:endParaRPr lang="en-US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+mj-lt"/>
              </a:rPr>
              <a:t>		</a:t>
            </a:r>
            <a:endParaRPr lang="vi-VN" sz="2800" b="1" dirty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2050" name="Picture 2" descr="Công nghệ 7 Bài 8: Nghề chăn nuôi ở Việt Nam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3" y="1524000"/>
            <a:ext cx="7265377" cy="510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56464" y="2973528"/>
            <a:ext cx="4618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 kể tên một số sản phẩm khác của ngành chăn nuôi mà em biết?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023" y="933245"/>
            <a:ext cx="7857392" cy="6114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dirty="0" smtClean="0">
                <a:latin typeface="+mj-lt"/>
              </a:rPr>
              <a:t>Quan sát Hình 8.1 trang 50 SGK và trả lời các câu hỏi:</a:t>
            </a:r>
            <a:r>
              <a:rPr lang="en-US" sz="2800" dirty="0" smtClean="0">
                <a:latin typeface="+mj-lt"/>
              </a:rPr>
              <a:t>	</a:t>
            </a:r>
          </a:p>
          <a:p>
            <a:pPr marL="0" indent="0">
              <a:buFont typeface="Arial" pitchFamily="34" charset="0"/>
              <a:buNone/>
            </a:pPr>
            <a:endParaRPr lang="vi-VN" sz="2800" dirty="0"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58809" y="2063042"/>
            <a:ext cx="4656992" cy="8514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Kể tên các sản phẩm của ngành chăn nuôi có trong hình?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	</a:t>
            </a:r>
            <a:endParaRPr lang="en-US" sz="28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vi-VN" sz="2800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2922"/>
            <a:ext cx="11201400" cy="48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của ngành chăn nuôi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00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228600"/>
            <a:ext cx="6019800" cy="598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49"/>
          <p:cNvSpPr>
            <a:spLocks noChangeArrowheads="1"/>
          </p:cNvSpPr>
          <p:nvPr/>
        </p:nvSpPr>
        <p:spPr bwMode="auto">
          <a:xfrm>
            <a:off x="932544" y="6211668"/>
            <a:ext cx="3810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 dirty="0" err="1">
                <a:solidFill>
                  <a:srgbClr val="000000"/>
                </a:solidFill>
                <a:latin typeface="Times New Roman" pitchFamily="18" charset="0"/>
              </a:rPr>
              <a:t>Thực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00"/>
                </a:solidFill>
                <a:latin typeface="Times New Roman" pitchFamily="18" charset="0"/>
              </a:rPr>
              <a:t>phẩm</a:t>
            </a:r>
            <a:endParaRPr lang="en-US" altLang="en-US" sz="36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972300D4-862D-2B24-8EC5-BDD23BC10E67}"/>
              </a:ext>
            </a:extLst>
          </p:cNvPr>
          <p:cNvGrpSpPr/>
          <p:nvPr/>
        </p:nvGrpSpPr>
        <p:grpSpPr>
          <a:xfrm>
            <a:off x="6400800" y="457199"/>
            <a:ext cx="5562601" cy="6248401"/>
            <a:chOff x="6248400" y="18143"/>
            <a:chExt cx="5925457" cy="6837365"/>
          </a:xfrm>
        </p:grpSpPr>
        <p:sp>
          <p:nvSpPr>
            <p:cNvPr id="38919" name="Rectangle 50"/>
            <p:cNvSpPr>
              <a:spLocks noChangeArrowheads="1"/>
            </p:cNvSpPr>
            <p:nvPr/>
          </p:nvSpPr>
          <p:spPr bwMode="auto">
            <a:xfrm>
              <a:off x="7220856" y="6214158"/>
              <a:ext cx="4038600" cy="641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i="1" dirty="0" err="1">
                  <a:solidFill>
                    <a:srgbClr val="000000"/>
                  </a:solidFill>
                  <a:latin typeface="Times New Roman" pitchFamily="18" charset="0"/>
                </a:rPr>
                <a:t>Sản</a:t>
              </a:r>
              <a:r>
                <a:rPr lang="en-US" altLang="en-US" sz="3600" i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en-US" sz="3600" i="1" dirty="0" err="1">
                  <a:solidFill>
                    <a:srgbClr val="000000"/>
                  </a:solidFill>
                  <a:latin typeface="Times New Roman" pitchFamily="18" charset="0"/>
                </a:rPr>
                <a:t>phẩm</a:t>
              </a:r>
              <a:r>
                <a:rPr lang="en-US" altLang="en-US" sz="3600" i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en-US" sz="3600" i="1" dirty="0" err="1">
                  <a:solidFill>
                    <a:srgbClr val="000000"/>
                  </a:solidFill>
                  <a:latin typeface="Times New Roman" pitchFamily="18" charset="0"/>
                </a:rPr>
                <a:t>từ</a:t>
              </a:r>
              <a:r>
                <a:rPr lang="en-US" altLang="en-US" sz="3600" i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en-US" sz="3600" i="1" dirty="0" err="1">
                  <a:solidFill>
                    <a:srgbClr val="000000"/>
                  </a:solidFill>
                  <a:latin typeface="Times New Roman" pitchFamily="18" charset="0"/>
                </a:rPr>
                <a:t>sữa</a:t>
              </a:r>
              <a:endParaRPr lang="en-US" altLang="en-US" sz="36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BE73918B-18D2-A675-15CA-30245699C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1" t="6666" r="5833" b="9425"/>
            <a:stretch/>
          </p:blipFill>
          <p:spPr>
            <a:xfrm>
              <a:off x="6248400" y="18143"/>
              <a:ext cx="5925457" cy="6180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781452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ua va dap d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172199" cy="338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bò ké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52400"/>
            <a:ext cx="5638802" cy="338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ngự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3537857"/>
            <a:ext cx="6172199" cy="316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v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37856"/>
            <a:ext cx="5638802" cy="316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752600" y="3038473"/>
            <a:ext cx="2073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Arial" charset="0"/>
              </a:rPr>
              <a:t>Trâu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charset="0"/>
              </a:rPr>
              <a:t>kéo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charset="0"/>
              </a:rPr>
              <a:t>cày</a:t>
            </a:r>
            <a:endParaRPr lang="en-US" alt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8199436" y="3022597"/>
            <a:ext cx="2073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Arial" charset="0"/>
              </a:rPr>
              <a:t>Bò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charset="0"/>
              </a:rPr>
              <a:t>kéo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charset="0"/>
              </a:rPr>
              <a:t>xe</a:t>
            </a:r>
            <a:endParaRPr lang="en-US" alt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28596" y="6248401"/>
            <a:ext cx="2133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Arial" charset="0"/>
              </a:rPr>
              <a:t>Ngựa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charset="0"/>
              </a:rPr>
              <a:t>kéo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charset="0"/>
              </a:rPr>
              <a:t>xe</a:t>
            </a:r>
            <a:endParaRPr lang="en-US" alt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400797" y="6248401"/>
            <a:ext cx="2073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Voi </a:t>
            </a:r>
            <a:r>
              <a:rPr lang="en-US" altLang="en-US" sz="2400" dirty="0" err="1">
                <a:solidFill>
                  <a:srgbClr val="FF0000"/>
                </a:solidFill>
                <a:latin typeface="Arial" charset="0"/>
              </a:rPr>
              <a:t>kéo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charset="0"/>
              </a:rPr>
              <a:t>gỗ</a:t>
            </a:r>
            <a:endParaRPr lang="en-US" altLang="en-US" sz="2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0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29804E7F-BDEF-268F-67EC-666F0734B768}"/>
              </a:ext>
            </a:extLst>
          </p:cNvPr>
          <p:cNvGrpSpPr/>
          <p:nvPr/>
        </p:nvGrpSpPr>
        <p:grpSpPr>
          <a:xfrm>
            <a:off x="0" y="0"/>
            <a:ext cx="12192000" cy="6891867"/>
            <a:chOff x="0" y="0"/>
            <a:chExt cx="12192000" cy="6891867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8FB15013-AAFE-AA3F-3DDF-14ECC2C2D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91867"/>
            </a:xfrm>
            <a:prstGeom prst="rect">
              <a:avLst/>
            </a:prstGeom>
          </p:spPr>
        </p:pic>
        <p:sp>
          <p:nvSpPr>
            <p:cNvPr id="178184" name="Rectangle 8"/>
            <p:cNvSpPr>
              <a:spLocks noChangeArrowheads="1"/>
            </p:cNvSpPr>
            <p:nvPr/>
          </p:nvSpPr>
          <p:spPr bwMode="auto">
            <a:xfrm>
              <a:off x="0" y="33867"/>
              <a:ext cx="3124200" cy="838200"/>
            </a:xfrm>
            <a:prstGeom prst="rect">
              <a:avLst/>
            </a:prstGeom>
            <a:solidFill>
              <a:srgbClr val="E2E8E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dirty="0">
                  <a:solidFill>
                    <a:srgbClr val="FF0000"/>
                  </a:solidFill>
                  <a:latin typeface="Times New Roman" pitchFamily="18" charset="0"/>
                </a:rPr>
                <a:t>Cung </a:t>
              </a:r>
              <a:r>
                <a:rPr lang="en-US" altLang="en-US" sz="3200" dirty="0" err="1">
                  <a:solidFill>
                    <a:srgbClr val="FF0000"/>
                  </a:solidFill>
                  <a:latin typeface="Times New Roman" pitchFamily="18" charset="0"/>
                </a:rPr>
                <a:t>cấp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Times New Roman" pitchFamily="18" charset="0"/>
                </a:rPr>
                <a:t>sức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Times New Roman" pitchFamily="18" charset="0"/>
                </a:rPr>
                <a:t>kéo</a:t>
              </a:r>
              <a:endParaRPr lang="en-US" altLang="en-US" sz="32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337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29804E7F-BDEF-268F-67EC-666F0734B768}"/>
              </a:ext>
            </a:extLst>
          </p:cNvPr>
          <p:cNvGrpSpPr/>
          <p:nvPr/>
        </p:nvGrpSpPr>
        <p:grpSpPr>
          <a:xfrm>
            <a:off x="0" y="0"/>
            <a:ext cx="12192000" cy="6824133"/>
            <a:chOff x="0" y="0"/>
            <a:chExt cx="12192000" cy="6824133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8FB15013-AAFE-AA3F-3DDF-14ECC2C2D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24133"/>
            </a:xfrm>
            <a:prstGeom prst="rect">
              <a:avLst/>
            </a:prstGeom>
          </p:spPr>
        </p:pic>
        <p:sp>
          <p:nvSpPr>
            <p:cNvPr id="178184" name="Rectangle 8"/>
            <p:cNvSpPr>
              <a:spLocks noChangeArrowheads="1"/>
            </p:cNvSpPr>
            <p:nvPr/>
          </p:nvSpPr>
          <p:spPr bwMode="auto">
            <a:xfrm>
              <a:off x="0" y="33867"/>
              <a:ext cx="3124200" cy="838200"/>
            </a:xfrm>
            <a:prstGeom prst="rect">
              <a:avLst/>
            </a:prstGeom>
            <a:solidFill>
              <a:srgbClr val="E2E8E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dirty="0">
                  <a:solidFill>
                    <a:srgbClr val="FF0000"/>
                  </a:solidFill>
                  <a:latin typeface="Times New Roman" pitchFamily="18" charset="0"/>
                </a:rPr>
                <a:t>Cung </a:t>
              </a:r>
              <a:r>
                <a:rPr lang="en-US" altLang="en-US" sz="3200" dirty="0" err="1">
                  <a:solidFill>
                    <a:srgbClr val="FF0000"/>
                  </a:solidFill>
                  <a:latin typeface="Times New Roman" pitchFamily="18" charset="0"/>
                </a:rPr>
                <a:t>cấp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Times New Roman" pitchFamily="18" charset="0"/>
                </a:rPr>
                <a:t>sức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Times New Roman" pitchFamily="18" charset="0"/>
                </a:rPr>
                <a:t>kéo</a:t>
              </a:r>
              <a:endParaRPr lang="en-US" altLang="en-US" sz="32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8379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B780-F579-64BF-6204-F9F1555AD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0"/>
            <a:ext cx="12213771" cy="6875462"/>
          </a:xfrm>
          <a:prstGeom prst="rect">
            <a:avLst/>
          </a:prstGeom>
        </p:spPr>
      </p:pic>
      <p:sp>
        <p:nvSpPr>
          <p:cNvPr id="38918" name="Rectangle 49"/>
          <p:cNvSpPr>
            <a:spLocks noChangeArrowheads="1"/>
          </p:cNvSpPr>
          <p:nvPr/>
        </p:nvSpPr>
        <p:spPr bwMode="auto">
          <a:xfrm>
            <a:off x="5257800" y="152400"/>
            <a:ext cx="4572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Cung </a:t>
            </a:r>
            <a:r>
              <a:rPr lang="en-US" altLang="en-US" sz="3600" i="1" dirty="0" err="1">
                <a:solidFill>
                  <a:srgbClr val="000000"/>
                </a:solidFill>
                <a:latin typeface="Times New Roman" pitchFamily="18" charset="0"/>
              </a:rPr>
              <a:t>cấp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00"/>
                </a:solidFill>
                <a:latin typeface="Times New Roman" pitchFamily="18" charset="0"/>
              </a:rPr>
              <a:t>phân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00"/>
                </a:solidFill>
                <a:latin typeface="Times New Roman" pitchFamily="18" charset="0"/>
              </a:rPr>
              <a:t>bón</a:t>
            </a:r>
            <a:endParaRPr lang="en-US" altLang="en-US" sz="36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8921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883</Words>
  <Application>Microsoft Office PowerPoint</Application>
  <PresentationFormat>Widescreen</PresentationFormat>
  <Paragraphs>96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Sitka Small</vt:lpstr>
      <vt:lpstr>Times New Roman</vt:lpstr>
      <vt:lpstr>Wingdings</vt:lpstr>
      <vt:lpstr>Office Theme</vt:lpstr>
      <vt:lpstr>Default Design</vt:lpstr>
      <vt:lpstr>PowerPoint Presentation</vt:lpstr>
      <vt:lpstr>PowerPoint Presentation</vt:lpstr>
      <vt:lpstr>PowerPoint Presentation</vt:lpstr>
      <vt:lpstr>1.1 Vai trò của ngành chăn nuôi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1.1. Vai trò của chăn nuôi</vt:lpstr>
      <vt:lpstr>PowerPoint Presentation</vt:lpstr>
      <vt:lpstr>1.2 Triển vọng của ngành chăn nuôi</vt:lpstr>
      <vt:lpstr>1.2 Triển vọng của ngành chăn nuôi</vt:lpstr>
      <vt:lpstr> 2.Định hướng nghề nghiệp trong lĩnh vực chăn nuôi </vt:lpstr>
      <vt:lpstr> 2. Định hướng nghề nghiệp trong lĩnh vực chăn nuôi </vt:lpstr>
      <vt:lpstr>2.2. Yêu cầu đối với người lao động trong lĩnh vực chăn nuôi</vt:lpstr>
      <vt:lpstr> 2. Định hướng nghề nghiệp trong lĩnh vực chăn nuôi </vt:lpstr>
      <vt:lpstr>LUYỆN TẬP</vt:lpstr>
      <vt:lpstr>TRÒ CHƠI: AI LÀ TRIỆU PHÚ</vt:lpstr>
      <vt:lpstr>TRÒ CHƠI: AI LÀ TRIỆU PHÚ</vt:lpstr>
      <vt:lpstr>VẬN DỤNG</vt:lpstr>
      <vt:lpstr>HƯỚNG DẪN VỀ NHÀ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62</cp:revision>
  <dcterms:created xsi:type="dcterms:W3CDTF">2023-01-08T13:22:18Z</dcterms:created>
  <dcterms:modified xsi:type="dcterms:W3CDTF">2025-01-15T00:57:11Z</dcterms:modified>
</cp:coreProperties>
</file>