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0"/>
  </p:notesMasterIdLst>
  <p:sldIdLst>
    <p:sldId id="290" r:id="rId5"/>
    <p:sldId id="291" r:id="rId6"/>
    <p:sldId id="284" r:id="rId7"/>
    <p:sldId id="285" r:id="rId8"/>
    <p:sldId id="286" r:id="rId9"/>
    <p:sldId id="287" r:id="rId10"/>
    <p:sldId id="288" r:id="rId11"/>
    <p:sldId id="289" r:id="rId12"/>
    <p:sldId id="293" r:id="rId13"/>
    <p:sldId id="294" r:id="rId14"/>
    <p:sldId id="295" r:id="rId15"/>
    <p:sldId id="297" r:id="rId16"/>
    <p:sldId id="298" r:id="rId17"/>
    <p:sldId id="296" r:id="rId18"/>
    <p:sldId id="292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A30D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0074" autoAdjust="0"/>
    <p:restoredTop sz="94619" autoAdjust="0"/>
  </p:normalViewPr>
  <p:slideViewPr>
    <p:cSldViewPr snapToGrid="0">
      <p:cViewPr varScale="1">
        <p:scale>
          <a:sx n="61" d="100"/>
          <a:sy n="61" d="100"/>
        </p:scale>
        <p:origin x="6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95DBC-5A95-4A7B-BB1B-2B2B2497B767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E6987-1FDB-41EA-A7B3-793CDB7C5E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5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5f391192_0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5f391192_0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1286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11/26/2024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133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97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11/26/2024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3680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1" cy="1143000"/>
          </a:xfrm>
        </p:spPr>
        <p:txBody>
          <a:bodyPr/>
          <a:lstStyle/>
          <a:p>
            <a:r>
              <a:rPr lang="en-US" noProof="1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2"/>
            <a:ext cx="5384801" cy="4525963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</a:p>
          <a:p>
            <a:pPr lvl="1"/>
            <a:r>
              <a:rPr lang="en-US" noProof="1"/>
              <a:t>Second level</a:t>
            </a:r>
          </a:p>
          <a:p>
            <a:pPr lvl="2"/>
            <a:r>
              <a:rPr lang="en-US" noProof="1"/>
              <a:t>Third level</a:t>
            </a:r>
          </a:p>
          <a:p>
            <a:pPr lvl="3"/>
            <a:r>
              <a:rPr lang="en-US" noProof="1"/>
              <a:t>Fourth level</a:t>
            </a:r>
          </a:p>
          <a:p>
            <a:pPr lvl="4"/>
            <a:r>
              <a:rPr lang="en-US" noProof="1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197601" y="1600202"/>
            <a:ext cx="5384801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D14061-592A-45C5-8599-14E6FBA442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62761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 + 3 columns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Google Shape;47;p7"/>
          <p:cNvPicPr preferRelativeResize="0"/>
          <p:nvPr/>
        </p:nvPicPr>
        <p:blipFill rotWithShape="1">
          <a:blip r:embed="rId2">
            <a:alphaModFix/>
          </a:blip>
          <a:srcRect l="11150"/>
          <a:stretch/>
        </p:blipFill>
        <p:spPr>
          <a:xfrm>
            <a:off x="1" y="4365501"/>
            <a:ext cx="1618700" cy="2492500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7"/>
          <p:cNvSpPr/>
          <p:nvPr/>
        </p:nvSpPr>
        <p:spPr>
          <a:xfrm>
            <a:off x="731600" y="731600"/>
            <a:ext cx="10728800" cy="5394800"/>
          </a:xfrm>
          <a:prstGeom prst="frame">
            <a:avLst>
              <a:gd name="adj1" fmla="val 637"/>
            </a:avLst>
          </a:prstGeom>
          <a:gradFill>
            <a:gsLst>
              <a:gs pos="0">
                <a:schemeClr val="accent5"/>
              </a:gs>
              <a:gs pos="31000">
                <a:schemeClr val="accent6"/>
              </a:gs>
              <a:gs pos="69000">
                <a:schemeClr val="accent5"/>
              </a:gs>
              <a:gs pos="100000">
                <a:schemeClr val="accent6"/>
              </a:gs>
            </a:gsLst>
            <a:lin ang="2700006" scaled="0"/>
          </a:gra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9" name="Google Shape;49;p7"/>
          <p:cNvSpPr txBox="1">
            <a:spLocks noGrp="1"/>
          </p:cNvSpPr>
          <p:nvPr>
            <p:ph type="title"/>
          </p:nvPr>
        </p:nvSpPr>
        <p:spPr>
          <a:xfrm>
            <a:off x="1326633" y="1312353"/>
            <a:ext cx="9538800" cy="52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body" idx="1"/>
          </p:nvPr>
        </p:nvSpPr>
        <p:spPr>
          <a:xfrm>
            <a:off x="1326633" y="2033100"/>
            <a:ext cx="2958000" cy="365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616" lvl="0" indent="-457212" rtl="0">
              <a:spcBef>
                <a:spcPts val="800"/>
              </a:spcBef>
              <a:spcAft>
                <a:spcPts val="0"/>
              </a:spcAft>
              <a:buSzPts val="1800"/>
              <a:buChar char="⊳"/>
              <a:defRPr sz="2400"/>
            </a:lvl1pPr>
            <a:lvl2pPr marL="1219231" lvl="1" indent="-457212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2pPr>
            <a:lvl3pPr marL="1828845" lvl="2" indent="-45721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3pPr>
            <a:lvl4pPr marL="2438461" lvl="3" indent="-457212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4pPr>
            <a:lvl5pPr marL="3048076" lvl="4" indent="-457212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5pPr>
            <a:lvl6pPr marL="3657692" lvl="5" indent="-45721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6pPr>
            <a:lvl7pPr marL="4267307" lvl="6" indent="-457212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922" lvl="7" indent="-457212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538" lvl="8" indent="-45721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body" idx="2"/>
          </p:nvPr>
        </p:nvSpPr>
        <p:spPr>
          <a:xfrm>
            <a:off x="4595551" y="2033100"/>
            <a:ext cx="2958000" cy="365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616" lvl="0" indent="-457212" rtl="0">
              <a:spcBef>
                <a:spcPts val="800"/>
              </a:spcBef>
              <a:spcAft>
                <a:spcPts val="0"/>
              </a:spcAft>
              <a:buSzPts val="1800"/>
              <a:buChar char="⊳"/>
              <a:defRPr sz="2400"/>
            </a:lvl1pPr>
            <a:lvl2pPr marL="1219231" lvl="1" indent="-457212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2pPr>
            <a:lvl3pPr marL="1828845" lvl="2" indent="-45721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3pPr>
            <a:lvl4pPr marL="2438461" lvl="3" indent="-457212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4pPr>
            <a:lvl5pPr marL="3048076" lvl="4" indent="-457212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5pPr>
            <a:lvl6pPr marL="3657692" lvl="5" indent="-45721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6pPr>
            <a:lvl7pPr marL="4267307" lvl="6" indent="-457212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922" lvl="7" indent="-457212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538" lvl="8" indent="-45721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body" idx="3"/>
          </p:nvPr>
        </p:nvSpPr>
        <p:spPr>
          <a:xfrm>
            <a:off x="7864469" y="2033100"/>
            <a:ext cx="2958000" cy="3652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616" lvl="0" indent="-457212" rtl="0">
              <a:spcBef>
                <a:spcPts val="800"/>
              </a:spcBef>
              <a:spcAft>
                <a:spcPts val="0"/>
              </a:spcAft>
              <a:buSzPts val="1800"/>
              <a:buChar char="⊳"/>
              <a:defRPr sz="2400"/>
            </a:lvl1pPr>
            <a:lvl2pPr marL="1219231" lvl="1" indent="-457212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2pPr>
            <a:lvl3pPr marL="1828845" lvl="2" indent="-45721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3pPr>
            <a:lvl4pPr marL="2438461" lvl="3" indent="-457212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4pPr>
            <a:lvl5pPr marL="3048076" lvl="4" indent="-457212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5pPr>
            <a:lvl6pPr marL="3657692" lvl="5" indent="-45721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6pPr>
            <a:lvl7pPr marL="4267307" lvl="6" indent="-457212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922" lvl="7" indent="-457212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538" lvl="8" indent="-457212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5730200" y="6126400"/>
            <a:ext cx="731600" cy="731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algn="ctr"/>
            <a:fld id="{00000000-1234-1234-1234-123412341234}" type="slidenum">
              <a:rPr lang="en" smtClean="0"/>
              <a:pPr algn="ctr"/>
              <a:t>‹#›</a:t>
            </a:fld>
            <a:endParaRPr lang="en"/>
          </a:p>
        </p:txBody>
      </p:sp>
      <p:pic>
        <p:nvPicPr>
          <p:cNvPr id="54" name="Google Shape;54;p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948402" y="1"/>
            <a:ext cx="4243601" cy="31010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0120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11/26/2024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11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11/26/2024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386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993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11/26/2024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17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11/26/2024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143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11/26/2024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817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11/26/2024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855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11/26/2024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146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11/26/2024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97890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14"/>
          <p:cNvGrpSpPr>
            <a:grpSpLocks/>
          </p:cNvGrpSpPr>
          <p:nvPr/>
        </p:nvGrpSpPr>
        <p:grpSpPr bwMode="auto">
          <a:xfrm>
            <a:off x="91441" y="33044"/>
            <a:ext cx="12226833" cy="6804538"/>
            <a:chOff x="0" y="-192"/>
            <a:chExt cx="5856" cy="4530"/>
          </a:xfrm>
        </p:grpSpPr>
        <p:sp>
          <p:nvSpPr>
            <p:cNvPr id="6167" name="Rectangle 8"/>
            <p:cNvSpPr>
              <a:spLocks noChangeArrowheads="1"/>
            </p:cNvSpPr>
            <p:nvPr/>
          </p:nvSpPr>
          <p:spPr bwMode="auto">
            <a:xfrm>
              <a:off x="0" y="-192"/>
              <a:ext cx="5760" cy="4512"/>
            </a:xfrm>
            <a:prstGeom prst="rect">
              <a:avLst/>
            </a:prstGeom>
            <a:gradFill rotWithShape="0">
              <a:gsLst>
                <a:gs pos="0">
                  <a:srgbClr val="00FFFF"/>
                </a:gs>
                <a:gs pos="50000">
                  <a:srgbClr val="FFFFFF"/>
                </a:gs>
                <a:gs pos="100000">
                  <a:srgbClr val="00FFFF"/>
                </a:gs>
              </a:gsLst>
              <a:lin ang="540000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en-US" altLang="zh-CN" sz="2088"/>
            </a:p>
          </p:txBody>
        </p:sp>
        <p:pic>
          <p:nvPicPr>
            <p:cNvPr id="6168" name="Picture 10" descr="POINSET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16" y="1270"/>
              <a:ext cx="1440" cy="3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47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806" y="3555246"/>
            <a:ext cx="1893656" cy="1720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15" descr="BOOKANI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5106" y="1522720"/>
            <a:ext cx="3408581" cy="1413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 Box 16"/>
          <p:cNvSpPr txBox="1">
            <a:spLocks noChangeArrowheads="1"/>
          </p:cNvSpPr>
          <p:nvPr/>
        </p:nvSpPr>
        <p:spPr bwMode="auto">
          <a:xfrm>
            <a:off x="4656821" y="1838330"/>
            <a:ext cx="1060448" cy="107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3181" b="1" u="sng">
                <a:solidFill>
                  <a:srgbClr val="FF0000"/>
                </a:solidFill>
                <a:latin typeface="VNI-Thufap3" pitchFamily="18" charset="0"/>
              </a:rPr>
              <a:t>Daïy toát</a:t>
            </a:r>
          </a:p>
        </p:txBody>
      </p:sp>
      <p:sp>
        <p:nvSpPr>
          <p:cNvPr id="6150" name="Text Box 18"/>
          <p:cNvSpPr txBox="1">
            <a:spLocks noChangeArrowheads="1"/>
          </p:cNvSpPr>
          <p:nvPr/>
        </p:nvSpPr>
        <p:spPr bwMode="auto">
          <a:xfrm>
            <a:off x="5793015" y="1838329"/>
            <a:ext cx="1060448" cy="10713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 sz="2000">
                <a:solidFill>
                  <a:schemeClr val="tx1"/>
                </a:solidFill>
                <a:latin typeface="Comic Sans MS" pitchFamily="66" charset="0"/>
                <a:cs typeface="Arial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zh-CN" sz="3181" b="1" u="sng" dirty="0" err="1">
                <a:solidFill>
                  <a:srgbClr val="FF0000"/>
                </a:solidFill>
                <a:latin typeface="VNI-Thufap3" pitchFamily="18" charset="0"/>
              </a:rPr>
              <a:t>Hoïc</a:t>
            </a:r>
            <a:r>
              <a:rPr lang="en-US" altLang="zh-CN" sz="3181" b="1" u="sng" dirty="0">
                <a:solidFill>
                  <a:srgbClr val="FF0000"/>
                </a:solidFill>
                <a:latin typeface="VNI-Thufap3" pitchFamily="18" charset="0"/>
              </a:rPr>
              <a:t> </a:t>
            </a:r>
            <a:r>
              <a:rPr lang="en-US" altLang="zh-CN" sz="3181" b="1" u="sng" dirty="0" err="1">
                <a:solidFill>
                  <a:srgbClr val="FF0000"/>
                </a:solidFill>
                <a:latin typeface="VNI-Thufap3" pitchFamily="18" charset="0"/>
              </a:rPr>
              <a:t>toát</a:t>
            </a:r>
            <a:endParaRPr lang="en-US" altLang="zh-CN" sz="3181" b="1" u="sng" dirty="0">
              <a:solidFill>
                <a:srgbClr val="FF0000"/>
              </a:solidFill>
              <a:latin typeface="VNI-Thufap3" pitchFamily="18" charset="0"/>
            </a:endParaRPr>
          </a:p>
        </p:txBody>
      </p:sp>
      <p:sp>
        <p:nvSpPr>
          <p:cNvPr id="11" name="Text Box 4099"/>
          <p:cNvSpPr txBox="1"/>
          <p:nvPr/>
        </p:nvSpPr>
        <p:spPr>
          <a:xfrm>
            <a:off x="4254615" y="2976799"/>
            <a:ext cx="2925311" cy="581826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buFont typeface="Arial" charset="0"/>
              <a:buNone/>
              <a:defRPr/>
            </a:pPr>
            <a:r>
              <a:rPr lang="en-US" sz="318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 NGHỆ 7</a:t>
            </a:r>
            <a:endParaRPr sz="318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52" name="Picture 54" descr="Bellcol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49" y="-55326"/>
            <a:ext cx="946828" cy="946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54" descr="Bellcol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1" y="5227974"/>
            <a:ext cx="946828" cy="946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4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046" y="853627"/>
            <a:ext cx="1514925" cy="1060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5" name="Picture 54" descr="Bellcol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99410" y="33044"/>
            <a:ext cx="946828" cy="946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6" name="Picture 54" descr="Bellcol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951" y="14509"/>
            <a:ext cx="946828" cy="946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8" name="Picture 10" descr="POINSET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192792" y="33045"/>
            <a:ext cx="1883659" cy="500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0" name="Picture 20" descr="SS128x128P_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304" y="4565196"/>
            <a:ext cx="1742163" cy="227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1" name="Picture 21" descr="SS128x128P_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81866">
            <a:off x="476777" y="5084981"/>
            <a:ext cx="890019" cy="1619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2" name="Picture 22" descr="SS128x128P_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4454">
            <a:off x="1093831" y="5187995"/>
            <a:ext cx="890019" cy="1619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3" name="Picture 24" descr="SS128x128P_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1087" y="189689"/>
            <a:ext cx="1742163" cy="227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4" name="Picture 25" descr="SS128x128P_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1281866">
            <a:off x="10292900" y="594410"/>
            <a:ext cx="890019" cy="1619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65" name="Picture 26" descr="SS128x128P_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74454">
            <a:off x="11063659" y="794959"/>
            <a:ext cx="890019" cy="1619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78615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F1AE2-223D-B194-943E-6762AA49A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0503" y="620551"/>
            <a:ext cx="7393577" cy="53881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GỢI Ý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0A834AA-E752-05CE-BCE8-F2CF23230B5F}"/>
              </a:ext>
            </a:extLst>
          </p:cNvPr>
          <p:cNvSpPr txBox="1">
            <a:spLocks/>
          </p:cNvSpPr>
          <p:nvPr/>
        </p:nvSpPr>
        <p:spPr>
          <a:xfrm>
            <a:off x="476395" y="2611461"/>
            <a:ext cx="11474796" cy="372291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cải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3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3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Gieo</a:t>
            </a:r>
            <a:r>
              <a:rPr lang="en-US" sz="3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Thu </a:t>
            </a:r>
            <a:r>
              <a:rPr lang="en-US" sz="3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Quy trình trồng và chăm sóc cây cải xanh theo trình tự như sau: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Bước </a:t>
            </a:r>
            <a:r>
              <a:rPr lang="vi-VN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Chuẩn bị đất </a:t>
            </a:r>
            <a:r>
              <a:rPr lang="vi-VN" sz="3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endParaRPr lang="en-US" sz="3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Bước </a:t>
            </a:r>
            <a:r>
              <a:rPr lang="vi-VN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Chuẩn bị hạt </a:t>
            </a:r>
            <a:r>
              <a:rPr lang="vi-VN" sz="3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endParaRPr lang="en-US" sz="3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vi-VN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3. Gieo trồng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Bước 4. Chăm sóc cây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Bước 5. Thu </a:t>
            </a:r>
            <a:r>
              <a:rPr lang="vi-VN" sz="3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endParaRPr lang="vi-VN" sz="3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39190" y="1134133"/>
            <a:ext cx="11149206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77627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F1AE2-223D-B194-943E-6762AA49A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3566" y="702156"/>
            <a:ext cx="7393577" cy="53881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GỢI Ý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834AA-E752-05CE-BCE8-F2CF23230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504842"/>
            <a:ext cx="11469189" cy="12644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dự định trồng vào thời gian nào? Quy mô trồng, phương thức trồng như thế nào?</a:t>
            </a:r>
            <a:endParaRPr lang="en-US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0A834AA-E752-05CE-BCE8-F2CF23230B5F}"/>
              </a:ext>
            </a:extLst>
          </p:cNvPr>
          <p:cNvSpPr txBox="1">
            <a:spLocks/>
          </p:cNvSpPr>
          <p:nvPr/>
        </p:nvSpPr>
        <p:spPr>
          <a:xfrm>
            <a:off x="1103717" y="3239590"/>
            <a:ext cx="7400204" cy="2246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Thời gian trồng: Mùa </a:t>
            </a:r>
            <a:r>
              <a:rPr lang="vi-VN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Quy mô trồng: nhỏ, dự kiến </a:t>
            </a:r>
            <a:r>
              <a:rPr lang="vi-VN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2m</a:t>
            </a:r>
            <a:r>
              <a:rPr lang="vi-VN" sz="3600" baseline="30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Phương thức trồng: gieo </a:t>
            </a:r>
            <a:r>
              <a:rPr lang="vi-VN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51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F1AE2-223D-B194-943E-6762AA49A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3566" y="702156"/>
            <a:ext cx="7393577" cy="53881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GỢI Ý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0A834AA-E752-05CE-BCE8-F2CF23230B5F}"/>
              </a:ext>
            </a:extLst>
          </p:cNvPr>
          <p:cNvSpPr txBox="1">
            <a:spLocks/>
          </p:cNvSpPr>
          <p:nvPr/>
        </p:nvSpPr>
        <p:spPr>
          <a:xfrm>
            <a:off x="1364973" y="3790842"/>
            <a:ext cx="10245833" cy="1264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611741" y="1346451"/>
            <a:ext cx="10999065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r>
              <a:rPr kumimoji="0" lang="en-US" altLang="en-US" sz="36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lót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6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36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05394" y="2823779"/>
            <a:ext cx="110882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Các công việc chuẩn bị đất trồng:</a:t>
            </a:r>
          </a:p>
          <a:p>
            <a:pPr algn="just"/>
            <a:r>
              <a:rPr lang="vi-VN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Xác định diện tích đất sẽ </a:t>
            </a:r>
            <a:r>
              <a:rPr lang="vi-VN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Vệ sinh đất </a:t>
            </a:r>
            <a:r>
              <a:rPr lang="vi-VN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Làm đất và cải tạo </a:t>
            </a:r>
            <a:r>
              <a:rPr lang="vi-VN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Sử dụng phân bón lót: Phân vi sinh hoặc phân </a:t>
            </a:r>
            <a:r>
              <a:rPr lang="vi-VN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trùn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quế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sz="3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Sử dụng phân bón thúc: Phân trùn quế, phân hữu </a:t>
            </a:r>
            <a:r>
              <a:rPr lang="vi-VN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3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600" b="0" i="0" dirty="0">
              <a:solidFill>
                <a:srgbClr val="C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83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F1AE2-223D-B194-943E-6762AA49A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3566" y="702156"/>
            <a:ext cx="7393577" cy="53881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GỢI Ý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834AA-E752-05CE-BCE8-F2CF23230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39" y="1240971"/>
            <a:ext cx="11338560" cy="12644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 kiến việc chăm sóc cây được thực hiện như thế nào trong ngày, trong tuần, trong tháng?</a:t>
            </a:r>
            <a:endParaRPr lang="en-US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0A834AA-E752-05CE-BCE8-F2CF23230B5F}"/>
              </a:ext>
            </a:extLst>
          </p:cNvPr>
          <p:cNvSpPr txBox="1">
            <a:spLocks/>
          </p:cNvSpPr>
          <p:nvPr/>
        </p:nvSpPr>
        <p:spPr>
          <a:xfrm>
            <a:off x="621522" y="2505457"/>
            <a:ext cx="10957664" cy="4143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1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 việc chăm sóc:</a:t>
            </a:r>
          </a:p>
          <a:p>
            <a:pPr marL="0" indent="0">
              <a:buNone/>
            </a:pPr>
            <a:r>
              <a:rPr lang="vi-VN" sz="1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Tỉa, dặm cây: khi hạt giống đã nảy mầm khoảng 10 – 15 ngày.</a:t>
            </a:r>
          </a:p>
          <a:p>
            <a:pPr marL="0" indent="0">
              <a:buNone/>
            </a:pPr>
            <a:r>
              <a:rPr lang="vi-VN" sz="1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Làm cỏ, vun xới: thường </a:t>
            </a:r>
            <a:r>
              <a:rPr lang="vi-VN" sz="1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1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1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sz="1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Bón phân thúc: khi cây được 3 – 4 lá thật, tưới nước phân khoảng 5 – 7 ngày một lần.</a:t>
            </a:r>
          </a:p>
          <a:p>
            <a:pPr marL="0" indent="0">
              <a:buNone/>
            </a:pPr>
            <a:r>
              <a:rPr lang="vi-VN" sz="1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Tưới nước, tiêu nước: hàng </a:t>
            </a:r>
            <a:r>
              <a:rPr lang="vi-VN" sz="1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1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1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vi-VN" sz="12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Phòng trừ sâu bệnh: thường </a:t>
            </a:r>
            <a:r>
              <a:rPr lang="vi-VN" sz="1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xuyên</a:t>
            </a:r>
            <a:r>
              <a:rPr lang="en-US" sz="1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1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420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F1AE2-223D-B194-943E-6762AA49A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3566" y="702156"/>
            <a:ext cx="7393577" cy="53881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GỢI Ý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0A834AA-E752-05CE-BCE8-F2CF23230B5F}"/>
              </a:ext>
            </a:extLst>
          </p:cNvPr>
          <p:cNvSpPr txBox="1">
            <a:spLocks/>
          </p:cNvSpPr>
          <p:nvPr/>
        </p:nvSpPr>
        <p:spPr>
          <a:xfrm>
            <a:off x="1364973" y="3790842"/>
            <a:ext cx="10245833" cy="1264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 smtClean="0"/>
          </a:p>
        </p:txBody>
      </p:sp>
      <p:sp>
        <p:nvSpPr>
          <p:cNvPr id="5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300444" y="1140822"/>
            <a:ext cx="1160252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phí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kumimoji="0" lang="en-US" altLang="en-US" sz="32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3200" b="0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kumimoji="0" lang="en-US" altLang="en-US" sz="32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kumimoji="0" lang="en-US" altLang="en-US" sz="3200" b="0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3200" b="0" i="0" u="none" strike="noStrike" cap="none" normalizeH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mua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alt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altLang="en-US" sz="32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704356"/>
              </p:ext>
            </p:extLst>
          </p:nvPr>
        </p:nvGraphicFramePr>
        <p:xfrm>
          <a:off x="300445" y="2335213"/>
          <a:ext cx="11730448" cy="4333989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596055">
                  <a:extLst>
                    <a:ext uri="{9D8B030D-6E8A-4147-A177-3AD203B41FA5}">
                      <a16:colId xmlns:a16="http://schemas.microsoft.com/office/drawing/2014/main" val="3078766564"/>
                    </a:ext>
                  </a:extLst>
                </a:gridCol>
                <a:gridCol w="4602667">
                  <a:extLst>
                    <a:ext uri="{9D8B030D-6E8A-4147-A177-3AD203B41FA5}">
                      <a16:colId xmlns:a16="http://schemas.microsoft.com/office/drawing/2014/main" val="2469082614"/>
                    </a:ext>
                  </a:extLst>
                </a:gridCol>
                <a:gridCol w="1279685">
                  <a:extLst>
                    <a:ext uri="{9D8B030D-6E8A-4147-A177-3AD203B41FA5}">
                      <a16:colId xmlns:a16="http://schemas.microsoft.com/office/drawing/2014/main" val="4117097943"/>
                    </a:ext>
                  </a:extLst>
                </a:gridCol>
                <a:gridCol w="1346336">
                  <a:extLst>
                    <a:ext uri="{9D8B030D-6E8A-4147-A177-3AD203B41FA5}">
                      <a16:colId xmlns:a16="http://schemas.microsoft.com/office/drawing/2014/main" val="3874119133"/>
                    </a:ext>
                  </a:extLst>
                </a:gridCol>
                <a:gridCol w="1372995">
                  <a:extLst>
                    <a:ext uri="{9D8B030D-6E8A-4147-A177-3AD203B41FA5}">
                      <a16:colId xmlns:a16="http://schemas.microsoft.com/office/drawing/2014/main" val="2671785375"/>
                    </a:ext>
                  </a:extLst>
                </a:gridCol>
                <a:gridCol w="1399656">
                  <a:extLst>
                    <a:ext uri="{9D8B030D-6E8A-4147-A177-3AD203B41FA5}">
                      <a16:colId xmlns:a16="http://schemas.microsoft.com/office/drawing/2014/main" val="4174745201"/>
                    </a:ext>
                  </a:extLst>
                </a:gridCol>
                <a:gridCol w="1133054">
                  <a:extLst>
                    <a:ext uri="{9D8B030D-6E8A-4147-A177-3AD203B41FA5}">
                      <a16:colId xmlns:a16="http://schemas.microsoft.com/office/drawing/2014/main" val="2138466163"/>
                    </a:ext>
                  </a:extLst>
                </a:gridCol>
              </a:tblGrid>
              <a:tr h="55217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TT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chi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phí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 vị tính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 giá</a:t>
                      </a:r>
                    </a:p>
                    <a:p>
                      <a:pPr algn="ctr"/>
                      <a:r>
                        <a:rPr lang="vi-VN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(đồng)</a:t>
                      </a:r>
                      <a:endParaRPr lang="vi-VN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lượng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tiền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đồng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chú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 anchor="ctr"/>
                </a:tc>
                <a:extLst>
                  <a:ext uri="{0D108BD9-81ED-4DB2-BD59-A6C34878D82A}">
                    <a16:rowId xmlns:a16="http://schemas.microsoft.com/office/drawing/2014/main" val="2345447238"/>
                  </a:ext>
                </a:extLst>
              </a:tr>
              <a:tr h="82271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vi-VN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 liệu, dụng cụ để trồng và chăm sóc cây (xẻng, bình tưới nước, …)</a:t>
                      </a:r>
                      <a:endParaRPr lang="vi-VN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Bộ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40000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40000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extLst>
                  <a:ext uri="{0D108BD9-81ED-4DB2-BD59-A6C34878D82A}">
                    <a16:rowId xmlns:a16="http://schemas.microsoft.com/office/drawing/2014/main" val="232645610"/>
                  </a:ext>
                </a:extLst>
              </a:tr>
              <a:tr h="1698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Hạt</a:t>
                      </a: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giống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gam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25000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extLst>
                  <a:ext uri="{0D108BD9-81ED-4DB2-BD59-A6C34878D82A}">
                    <a16:rowId xmlns:a16="http://schemas.microsoft.com/office/drawing/2014/main" val="3757723840"/>
                  </a:ext>
                </a:extLst>
              </a:tr>
              <a:tr h="16989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 bón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gam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6000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extLst>
                  <a:ext uri="{0D108BD9-81ED-4DB2-BD59-A6C34878D82A}">
                    <a16:rowId xmlns:a16="http://schemas.microsoft.com/office/drawing/2014/main" val="1309870872"/>
                  </a:ext>
                </a:extLst>
              </a:tr>
              <a:tr h="42474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Thuốc bảo vệ thực vật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gói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extLst>
                  <a:ext uri="{0D108BD9-81ED-4DB2-BD59-A6C34878D82A}">
                    <a16:rowId xmlns:a16="http://schemas.microsoft.com/office/drawing/2014/main" val="439309963"/>
                  </a:ext>
                </a:extLst>
              </a:tr>
              <a:tr h="67959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phí gieo trồng, chăm sóc cây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iếng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30000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extLst>
                  <a:ext uri="{0D108BD9-81ED-4DB2-BD59-A6C34878D82A}">
                    <a16:rowId xmlns:a16="http://schemas.microsoft.com/office/drawing/2014/main" val="1242468113"/>
                  </a:ext>
                </a:extLst>
              </a:tr>
              <a:tr h="29732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phí khác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4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iếng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extLst>
                  <a:ext uri="{0D108BD9-81ED-4DB2-BD59-A6C34878D82A}">
                    <a16:rowId xmlns:a16="http://schemas.microsoft.com/office/drawing/2014/main" val="3352790175"/>
                  </a:ext>
                </a:extLst>
              </a:tr>
              <a:tr h="297324">
                <a:tc>
                  <a:txBody>
                    <a:bodyPr/>
                    <a:lstStyle/>
                    <a:p>
                      <a:pPr algn="just"/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 gridSpan="4">
                  <a:txBody>
                    <a:bodyPr/>
                    <a:lstStyle/>
                    <a:p>
                      <a:pPr algn="l"/>
                      <a:r>
                        <a:rPr lang="en-US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121000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475" marR="42475" marT="21237" marB="21237"/>
                </a:tc>
                <a:extLst>
                  <a:ext uri="{0D108BD9-81ED-4DB2-BD59-A6C34878D82A}">
                    <a16:rowId xmlns:a16="http://schemas.microsoft.com/office/drawing/2014/main" val="36480180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665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loud 10"/>
          <p:cNvSpPr/>
          <p:nvPr/>
        </p:nvSpPr>
        <p:spPr>
          <a:xfrm>
            <a:off x="1" y="431074"/>
            <a:ext cx="12030891" cy="5341076"/>
          </a:xfrm>
          <a:prstGeom prst="cloud">
            <a:avLst/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vi-VN" altLang="en-US" sz="4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DẶN DÒ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defRPr/>
            </a:pPr>
            <a:r>
              <a:rPr lang="en-US" altLang="en-US" sz="3734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3734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altLang="en-US" sz="3734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34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734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34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altLang="en-US" sz="3734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34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3734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34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altLang="en-US" sz="3734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734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734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6. </a:t>
            </a:r>
            <a:r>
              <a:rPr lang="en-US" altLang="en-US" sz="3734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altLang="en-US" sz="3734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3734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altLang="en-US" sz="3734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Nam </a:t>
            </a:r>
            <a:r>
              <a:rPr lang="en-US" altLang="en-US" sz="3734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 </a:t>
            </a:r>
            <a:r>
              <a:rPr lang="en-US" altLang="en-US" sz="3734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Tr38.</a:t>
            </a:r>
            <a:endParaRPr lang="en-US" altLang="en-US" sz="3734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7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C5398-C628-478A-822A-BE6CBC5155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5577" y="783771"/>
            <a:ext cx="11354273" cy="2220686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u="sng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en-US" sz="40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 err="1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4000" b="1" dirty="0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4000" b="1" dirty="0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b="1" dirty="0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4000" b="1" dirty="0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4000" b="1" dirty="0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4000" b="1" dirty="0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000" b="1" dirty="0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4000" b="1" dirty="0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4000" b="1" dirty="0" smtClean="0">
                <a:solidFill>
                  <a:srgbClr val="14A30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b="1" dirty="0">
              <a:solidFill>
                <a:srgbClr val="14A30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114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371CC-C0A0-886C-7C58-9EBB51B03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0" y="895411"/>
            <a:ext cx="11029616" cy="543548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em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thiết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phải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2400" b="1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5 cây phong thủy hút độc chất trong nhà bạn - Tuổi Trẻ Online">
            <a:extLst>
              <a:ext uri="{FF2B5EF4-FFF2-40B4-BE49-F238E27FC236}">
                <a16:creationId xmlns:a16="http://schemas.microsoft.com/office/drawing/2014/main" id="{74B91480-15C1-D978-E7D7-A9FF69F30B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92" y="1525876"/>
            <a:ext cx="5027296" cy="24761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5 loại cây được nhiều gia đình chọn để trồng trước cửa nhà. Vì sao vậy?">
            <a:extLst>
              <a:ext uri="{FF2B5EF4-FFF2-40B4-BE49-F238E27FC236}">
                <a16:creationId xmlns:a16="http://schemas.microsoft.com/office/drawing/2014/main" id="{D251AD4A-69BD-BEEE-3A0C-872843C013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192" y="4175871"/>
            <a:ext cx="5027296" cy="265354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10 Cây trồng leo giàn trên sân thượng đẹp, ăn quả, bóng mát - Hoa Cảnh  Quang Vỹ">
            <a:extLst>
              <a:ext uri="{FF2B5EF4-FFF2-40B4-BE49-F238E27FC236}">
                <a16:creationId xmlns:a16="http://schemas.microsoft.com/office/drawing/2014/main" id="{EFEBB46A-DD1E-534D-C662-B8D5822DE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8" y="1525876"/>
            <a:ext cx="5565914" cy="2476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Những loại cây ăn quả có thể trồng trong chậu tại nhà - Phần 1 – Công Ty  TNHH Sản xuất Thương mại Tổng hợp Trần Gia">
            <a:extLst>
              <a:ext uri="{FF2B5EF4-FFF2-40B4-BE49-F238E27FC236}">
                <a16:creationId xmlns:a16="http://schemas.microsoft.com/office/drawing/2014/main" id="{A7CB81AF-83D0-BA6E-A204-2A2A702D6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4175870"/>
            <a:ext cx="5565914" cy="2653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750DDCE-D00C-4DE0-C04B-062B8B753A7B}"/>
              </a:ext>
            </a:extLst>
          </p:cNvPr>
          <p:cNvSpPr txBox="1"/>
          <p:nvPr/>
        </p:nvSpPr>
        <p:spPr>
          <a:xfrm>
            <a:off x="1058270" y="890377"/>
            <a:ext cx="108550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Kể</a:t>
            </a:r>
            <a:r>
              <a:rPr lang="en-US" sz="3200" b="1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3200" b="1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200" b="1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loại</a:t>
            </a:r>
            <a:r>
              <a:rPr lang="en-US" sz="3200" b="1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cây</a:t>
            </a:r>
            <a:r>
              <a:rPr lang="en-US" sz="3200" b="1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thường</a:t>
            </a:r>
            <a:r>
              <a:rPr lang="en-US" sz="3200" b="1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được</a:t>
            </a:r>
            <a:r>
              <a:rPr lang="en-US" sz="3200" b="1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trồng</a:t>
            </a:r>
            <a:r>
              <a:rPr lang="en-US" sz="3200" b="1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3200" b="1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3200" b="1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hộ</a:t>
            </a:r>
            <a:r>
              <a:rPr lang="en-US" sz="3200" b="1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</a:t>
            </a:r>
            <a:r>
              <a:rPr lang="en-US" sz="3200" b="1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b="1" dirty="0" err="1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đình</a:t>
            </a:r>
            <a:r>
              <a:rPr lang="en-US" sz="3200" b="1" dirty="0">
                <a:solidFill>
                  <a:srgbClr val="FF3399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3200" b="1" dirty="0">
              <a:solidFill>
                <a:srgbClr val="FF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32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D9C74-E586-DFC1-70B9-271C0DA5B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65" y="600891"/>
            <a:ext cx="11917679" cy="1188720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9C6F1E-1CEC-28DF-8513-836D07042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596" y="2011680"/>
            <a:ext cx="11029615" cy="4407807"/>
          </a:xfrm>
        </p:spPr>
        <p:txBody>
          <a:bodyPr>
            <a:normAutofit lnSpcReduction="10000"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Mục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của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hoạch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toán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phí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việc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sóc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Nhiệm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vụ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cần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thực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Xác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định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loại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phù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kiện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trọt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tại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đình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Lập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hoạch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sóc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-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toán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chi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phí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chăm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sóc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cây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trồng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chọn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9329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5B3801B-0CDD-5AC4-7960-5D07E1111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22" y="644800"/>
            <a:ext cx="11610809" cy="1182413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E825EF7-9BFB-D052-A9B2-929877EF18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81191" y="1717990"/>
            <a:ext cx="3102535" cy="1090685"/>
          </a:xfrm>
        </p:spPr>
        <p:txBody>
          <a:bodyPr/>
          <a:lstStyle/>
          <a:p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4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40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2F14DE-5195-C116-C326-84DD511DF0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2880" y="2926052"/>
            <a:ext cx="5225143" cy="2934999"/>
          </a:xfrm>
        </p:spPr>
        <p:txBody>
          <a:bodyPr>
            <a:normAutofit fontScale="85000" lnSpcReduction="20000"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5B79972-206F-D0FC-1316-34E7FC0F14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22376" y="1320760"/>
            <a:ext cx="6176555" cy="1994368"/>
          </a:xfrm>
        </p:spPr>
        <p:txBody>
          <a:bodyPr/>
          <a:lstStyle/>
          <a:p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sz="3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sóc</a:t>
            </a:r>
            <a:r>
              <a:rPr lang="en-US" sz="3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u="sng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36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3600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u="sng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227FEAE3-412E-3B69-E5F4-FE5E54E85690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942490138"/>
              </p:ext>
            </p:extLst>
          </p:nvPr>
        </p:nvGraphicFramePr>
        <p:xfrm>
          <a:off x="5408023" y="2926052"/>
          <a:ext cx="6596742" cy="3790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0763">
                  <a:extLst>
                    <a:ext uri="{9D8B030D-6E8A-4147-A177-3AD203B41FA5}">
                      <a16:colId xmlns:a16="http://schemas.microsoft.com/office/drawing/2014/main" val="4086744757"/>
                    </a:ext>
                  </a:extLst>
                </a:gridCol>
                <a:gridCol w="1547390">
                  <a:extLst>
                    <a:ext uri="{9D8B030D-6E8A-4147-A177-3AD203B41FA5}">
                      <a16:colId xmlns:a16="http://schemas.microsoft.com/office/drawing/2014/main" val="837431118"/>
                    </a:ext>
                  </a:extLst>
                </a:gridCol>
                <a:gridCol w="1687331">
                  <a:extLst>
                    <a:ext uri="{9D8B030D-6E8A-4147-A177-3AD203B41FA5}">
                      <a16:colId xmlns:a16="http://schemas.microsoft.com/office/drawing/2014/main" val="65392616"/>
                    </a:ext>
                  </a:extLst>
                </a:gridCol>
                <a:gridCol w="1815219">
                  <a:extLst>
                    <a:ext uri="{9D8B030D-6E8A-4147-A177-3AD203B41FA5}">
                      <a16:colId xmlns:a16="http://schemas.microsoft.com/office/drawing/2014/main" val="2035143215"/>
                    </a:ext>
                  </a:extLst>
                </a:gridCol>
                <a:gridCol w="776039">
                  <a:extLst>
                    <a:ext uri="{9D8B030D-6E8A-4147-A177-3AD203B41FA5}">
                      <a16:colId xmlns:a16="http://schemas.microsoft.com/office/drawing/2014/main" val="3532122809"/>
                    </a:ext>
                  </a:extLst>
                </a:gridCol>
              </a:tblGrid>
              <a:tr h="7251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cần</a:t>
                      </a:r>
                      <a:r>
                        <a:rPr lang="en-US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 gian thực hiện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 liệu, dụng cụ cần thiết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 chú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extLst>
                  <a:ext uri="{0D108BD9-81ED-4DB2-BD59-A6C34878D82A}">
                    <a16:rowId xmlns:a16="http://schemas.microsoft.com/office/drawing/2014/main" val="1624281507"/>
                  </a:ext>
                </a:extLst>
              </a:tr>
              <a:tr h="102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extLst>
                  <a:ext uri="{0D108BD9-81ED-4DB2-BD59-A6C34878D82A}">
                    <a16:rowId xmlns:a16="http://schemas.microsoft.com/office/drawing/2014/main" val="1655895880"/>
                  </a:ext>
                </a:extLst>
              </a:tr>
              <a:tr h="102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extLst>
                  <a:ext uri="{0D108BD9-81ED-4DB2-BD59-A6C34878D82A}">
                    <a16:rowId xmlns:a16="http://schemas.microsoft.com/office/drawing/2014/main" val="1992836623"/>
                  </a:ext>
                </a:extLst>
              </a:tr>
              <a:tr h="102166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vi-VN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584" marR="59584" marT="0" marB="0"/>
                </a:tc>
                <a:extLst>
                  <a:ext uri="{0D108BD9-81ED-4DB2-BD59-A6C34878D82A}">
                    <a16:rowId xmlns:a16="http://schemas.microsoft.com/office/drawing/2014/main" val="22458218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6495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 build="p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D6EC7-5760-D71C-ABC8-FCF8904C5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563" y="522514"/>
            <a:ext cx="11029616" cy="1211607"/>
          </a:xfrm>
        </p:spPr>
        <p:txBody>
          <a:bodyPr>
            <a:noAutofit/>
          </a:bodyPr>
          <a:lstStyle/>
          <a:p>
            <a:pPr algn="ctr"/>
            <a:r>
              <a:rPr lang="de-DE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Mẫu </a:t>
            </a:r>
            <a:r>
              <a:rPr lang="de-DE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de-DE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Bảng tính chi phí trồng và chăm sóc cây trồng trong gia </a:t>
            </a:r>
            <a:r>
              <a:rPr lang="de-DE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đình.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B660A978-9035-6516-202F-40C017BBE5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930586"/>
              </p:ext>
            </p:extLst>
          </p:nvPr>
        </p:nvGraphicFramePr>
        <p:xfrm>
          <a:off x="450563" y="1890875"/>
          <a:ext cx="11397447" cy="47317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0285">
                  <a:extLst>
                    <a:ext uri="{9D8B030D-6E8A-4147-A177-3AD203B41FA5}">
                      <a16:colId xmlns:a16="http://schemas.microsoft.com/office/drawing/2014/main" val="3983254473"/>
                    </a:ext>
                  </a:extLst>
                </a:gridCol>
                <a:gridCol w="3486420">
                  <a:extLst>
                    <a:ext uri="{9D8B030D-6E8A-4147-A177-3AD203B41FA5}">
                      <a16:colId xmlns:a16="http://schemas.microsoft.com/office/drawing/2014/main" val="3884359676"/>
                    </a:ext>
                  </a:extLst>
                </a:gridCol>
                <a:gridCol w="1743210">
                  <a:extLst>
                    <a:ext uri="{9D8B030D-6E8A-4147-A177-3AD203B41FA5}">
                      <a16:colId xmlns:a16="http://schemas.microsoft.com/office/drawing/2014/main" val="1876048284"/>
                    </a:ext>
                  </a:extLst>
                </a:gridCol>
                <a:gridCol w="1416358">
                  <a:extLst>
                    <a:ext uri="{9D8B030D-6E8A-4147-A177-3AD203B41FA5}">
                      <a16:colId xmlns:a16="http://schemas.microsoft.com/office/drawing/2014/main" val="2103330764"/>
                    </a:ext>
                  </a:extLst>
                </a:gridCol>
                <a:gridCol w="1416358">
                  <a:extLst>
                    <a:ext uri="{9D8B030D-6E8A-4147-A177-3AD203B41FA5}">
                      <a16:colId xmlns:a16="http://schemas.microsoft.com/office/drawing/2014/main" val="1290671607"/>
                    </a:ext>
                  </a:extLst>
                </a:gridCol>
                <a:gridCol w="1743210">
                  <a:extLst>
                    <a:ext uri="{9D8B030D-6E8A-4147-A177-3AD203B41FA5}">
                      <a16:colId xmlns:a16="http://schemas.microsoft.com/office/drawing/2014/main" val="2582242993"/>
                    </a:ext>
                  </a:extLst>
                </a:gridCol>
                <a:gridCol w="871606">
                  <a:extLst>
                    <a:ext uri="{9D8B030D-6E8A-4147-A177-3AD203B41FA5}">
                      <a16:colId xmlns:a16="http://schemas.microsoft.com/office/drawing/2014/main" val="684929214"/>
                    </a:ext>
                  </a:extLst>
                </a:gridCol>
              </a:tblGrid>
              <a:tr h="6402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loại chi phí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 vị tính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Đơn giá (đồng)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lượng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Thành tiền (đồng)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 chú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41015449"/>
                  </a:ext>
                </a:extLst>
              </a:tr>
              <a:tr h="12905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 liệu, dụng cụ để trồng và chăm sóc cây (xẻng,bình tưới nước..)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0825647"/>
                  </a:ext>
                </a:extLst>
              </a:tr>
              <a:tr h="310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Cây trồng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55907698"/>
                  </a:ext>
                </a:extLst>
              </a:tr>
              <a:tr h="310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Phân bón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0097878"/>
                  </a:ext>
                </a:extLst>
              </a:tr>
              <a:tr h="310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Thuốc bảo vệ thực vật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46414866"/>
                  </a:ext>
                </a:extLst>
              </a:tr>
              <a:tr h="6371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phí gieo trồng, chăm sóc cây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69729602"/>
                  </a:ext>
                </a:extLst>
              </a:tr>
              <a:tr h="3104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 phí khác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0415304"/>
                  </a:ext>
                </a:extLst>
              </a:tr>
              <a:tr h="310433">
                <a:tc gridSpan="5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Tổng cộng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de-DE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4061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40917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C0E03-3DFA-D6F4-56E2-88F0FDA3F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tiêu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chí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CA777-F202-6CB4-48D2-A5591254F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221" y="2530956"/>
            <a:ext cx="11175557" cy="2840151"/>
          </a:xfrm>
        </p:spPr>
        <p:txBody>
          <a:bodyPr>
            <a:normAutofit/>
          </a:bodyPr>
          <a:lstStyle/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Cấu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trúc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báo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cáo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Đầy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đủ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nội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dung,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rõ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ràng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chi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chi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phí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lí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kết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quả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án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trước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lớp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Diễn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tự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tin,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trôi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chảy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thuyết</a:t>
            </a:r>
            <a:r>
              <a:rPr lang="en-US" sz="3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phục</a:t>
            </a:r>
            <a:r>
              <a:rPr lang="en-US" sz="3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130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F1AE2-223D-B194-943E-6762AA49A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834AA-E752-05CE-BCE8-F2CF23230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974" y="2340864"/>
            <a:ext cx="10245833" cy="3066023"/>
          </a:xfrm>
        </p:spPr>
        <p:txBody>
          <a:bodyPr>
            <a:normAutofit/>
          </a:bodyPr>
          <a:lstStyle/>
          <a:p>
            <a:pPr marL="400050" indent="-400050">
              <a:buFont typeface="+mj-lt"/>
              <a:buAutoNum type="romanUcPeriod"/>
            </a:pP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indent="-400050">
              <a:buFont typeface="+mj-lt"/>
              <a:buAutoNum type="romanUcPeriod"/>
            </a:pP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600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2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F1AE2-223D-B194-943E-6762AA49A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3566" y="702156"/>
            <a:ext cx="7393577" cy="53881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HỎI GỢI Ý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A834AA-E752-05CE-BCE8-F2CF23230B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9397" y="1332413"/>
            <a:ext cx="10781409" cy="215537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vi-VN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loại cây gì thường được trồng ở các hộ gia đình nơi em ở? Em sẽ lựa chọn cây trồng nào cho phù hợp với điều kiện trồng và chăm sóc ở gia </a:t>
            </a:r>
            <a:r>
              <a:rPr lang="vi-VN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6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0A834AA-E752-05CE-BCE8-F2CF23230B5F}"/>
              </a:ext>
            </a:extLst>
          </p:cNvPr>
          <p:cNvSpPr txBox="1">
            <a:spLocks/>
          </p:cNvSpPr>
          <p:nvPr/>
        </p:nvSpPr>
        <p:spPr>
          <a:xfrm>
            <a:off x="829397" y="3487786"/>
            <a:ext cx="10781409" cy="2429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marL="306000" indent="-306000" algn="l" defTabSz="457200" rtl="0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7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3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Char char=""/>
              <a:defRPr sz="11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9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 loại cây thường được trồng ở nơi em ở: Cây cải xanh, cây dấp cá, cây su hào, …</a:t>
            </a:r>
          </a:p>
          <a:p>
            <a:pPr marL="0" indent="0">
              <a:buNone/>
            </a:pPr>
            <a:r>
              <a:rPr lang="vi-VN" sz="9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Em sẽ lựa chọn cây trồng phù hợp: Cây cải xanh</a:t>
            </a:r>
          </a:p>
          <a:p>
            <a:pPr marL="0" indent="0">
              <a:buNone/>
            </a:pPr>
            <a:endParaRPr lang="en-US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530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2455B2D-BAB7-438A-85DA-0266A24CB79F}">
  <ds:schemaRefs>
    <ds:schemaRef ds:uri="16c05727-aa75-4e4a-9b5f-8a80a1165891"/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71af3243-3dd4-4a8d-8c0d-dd76da1f02a5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D8C6403A-684A-431F-8F36-A24C99E286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F95FD5-1F25-4FA5-84C8-2AB1AFB896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{EF4B4E1D-A7CE-4454-899A-7970ADAE9728}tf11964407_win32</Template>
  <TotalTime>132</TotalTime>
  <Words>958</Words>
  <Application>Microsoft Office PowerPoint</Application>
  <PresentationFormat>Widescreen</PresentationFormat>
  <Paragraphs>193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Franklin Gothic Book</vt:lpstr>
      <vt:lpstr>Franklin Gothic Demi</vt:lpstr>
      <vt:lpstr>华文中宋</vt:lpstr>
      <vt:lpstr>Times New Roman</vt:lpstr>
      <vt:lpstr>VNI-Thufap3</vt:lpstr>
      <vt:lpstr>Wingdings 2</vt:lpstr>
      <vt:lpstr>DividendVTI</vt:lpstr>
      <vt:lpstr>PowerPoint Presentation</vt:lpstr>
      <vt:lpstr>Dự án 1.  Kế hoạch trồng và chăm sóc cây trồng trong gia đình.</vt:lpstr>
      <vt:lpstr>Theo em Có cần thiết phải trồng cây trong gia đình không? Vì sao?</vt:lpstr>
      <vt:lpstr>Dự án 1. Kế hoạch trồng và chăm sóc cây trồng trong gia đình.</vt:lpstr>
      <vt:lpstr>Mẫu 1. Báo cáo kế hoạch trồng và chăm sóc cây trồng trong gia đình</vt:lpstr>
      <vt:lpstr>Mẫu 2. Bảng tính chi phí trồng và chăm sóc cây trồng trong gia đình.</vt:lpstr>
      <vt:lpstr>Các tiêu chí đánh giá kết quả dự án</vt:lpstr>
      <vt:lpstr>Tiến trình thực hiện</vt:lpstr>
      <vt:lpstr>CÂU HỎI GỢI Ý</vt:lpstr>
      <vt:lpstr>CÂU HỎI GỢI Ý</vt:lpstr>
      <vt:lpstr>CÂU HỎI GỢI Ý</vt:lpstr>
      <vt:lpstr>CÂU HỎI GỢI Ý</vt:lpstr>
      <vt:lpstr>CÂU HỎI GỢI Ý</vt:lpstr>
      <vt:lpstr>CÂU HỎI GỢI Ý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10 - Dự án 1:   Kế hoạch trồng và chăm sóc cây trồng trong gia đình</dc:title>
  <dc:creator>Cẩm Hường Nguyễn</dc:creator>
  <cp:lastModifiedBy>dell</cp:lastModifiedBy>
  <cp:revision>23</cp:revision>
  <dcterms:created xsi:type="dcterms:W3CDTF">2022-08-10T19:19:40Z</dcterms:created>
  <dcterms:modified xsi:type="dcterms:W3CDTF">2024-11-26T00:47:52Z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