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9" r:id="rId2"/>
    <p:sldId id="268" r:id="rId3"/>
    <p:sldId id="307" r:id="rId4"/>
    <p:sldId id="306" r:id="rId5"/>
    <p:sldId id="257" r:id="rId6"/>
    <p:sldId id="270" r:id="rId7"/>
    <p:sldId id="271" r:id="rId8"/>
    <p:sldId id="272" r:id="rId9"/>
    <p:sldId id="273" r:id="rId10"/>
    <p:sldId id="274" r:id="rId11"/>
    <p:sldId id="277" r:id="rId12"/>
    <p:sldId id="288" r:id="rId13"/>
    <p:sldId id="293" r:id="rId14"/>
    <p:sldId id="281" r:id="rId15"/>
    <p:sldId id="283" r:id="rId16"/>
    <p:sldId id="284" r:id="rId17"/>
    <p:sldId id="294" r:id="rId18"/>
    <p:sldId id="295" r:id="rId19"/>
    <p:sldId id="285" r:id="rId20"/>
    <p:sldId id="286" r:id="rId21"/>
    <p:sldId id="289" r:id="rId22"/>
    <p:sldId id="304" r:id="rId23"/>
    <p:sldId id="296" r:id="rId24"/>
    <p:sldId id="287" r:id="rId25"/>
    <p:sldId id="298" r:id="rId26"/>
    <p:sldId id="299" r:id="rId27"/>
    <p:sldId id="300" r:id="rId28"/>
    <p:sldId id="301" r:id="rId29"/>
    <p:sldId id="302" r:id="rId30"/>
    <p:sldId id="303"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2400" b="1" smtClean="0">
              <a:latin typeface="Arial" pitchFamily="34" charset="0"/>
              <a:cs typeface="Arial" pitchFamily="34" charset="0"/>
            </a:rPr>
            <a:t>KĨ THUẬT CHĂN NUÔI GÀ THỊT THẢ VƯỜN </a:t>
          </a:r>
          <a:endParaRPr lang="en-US" sz="2400">
            <a:latin typeface="Arial" pitchFamily="34" charset="0"/>
            <a:cs typeface="Arial" pitchFamily="34" charset="0"/>
          </a:endParaRPr>
        </a:p>
      </dgm:t>
    </dgm:pt>
    <dgm:pt modelId="{F457A265-A0F8-4824-9C7B-D403706E214D}" type="parTrans" cxnId="{D3D2A2F3-7A70-4CCA-8D2E-4B634BA4928D}">
      <dgm:prSet/>
      <dgm:spPr/>
      <dgm:t>
        <a:bodyPr/>
        <a:lstStyle/>
        <a:p>
          <a:endParaRPr lang="en-US"/>
        </a:p>
      </dgm:t>
    </dgm:pt>
    <dgm:pt modelId="{01A04E7E-A881-4B47-848A-BA62CD933B51}" type="sibTrans" cxnId="{D3D2A2F3-7A70-4CCA-8D2E-4B634BA4928D}">
      <dgm:prSet/>
      <dgm:spPr/>
      <dgm:t>
        <a:bodyPr/>
        <a:lstStyle/>
        <a:p>
          <a:endParaRPr lang="en-US"/>
        </a:p>
      </dgm:t>
    </dgm:pt>
    <dgm:pt modelId="{C207598B-6164-4BA1-8750-89BD268598F4}">
      <dgm:prSet phldrT="[Text]"/>
      <dgm:spPr/>
      <dgm:t>
        <a:bodyPr/>
        <a:lstStyle/>
        <a:p>
          <a:pPr algn="ctr"/>
          <a:r>
            <a:rPr lang="en-US" smtClean="0"/>
            <a:t>1. Quy trình chăn nuôi</a:t>
          </a:r>
          <a:endParaRPr lang="en-US"/>
        </a:p>
      </dgm:t>
    </dgm:pt>
    <dgm:pt modelId="{AFE049E4-130A-45FF-9D2E-6A8DD760D2A6}" type="parTrans" cxnId="{987B2109-B82C-49AC-9400-70004E5E3343}">
      <dgm:prSet/>
      <dgm:spPr/>
      <dgm:t>
        <a:bodyPr/>
        <a:lstStyle/>
        <a:p>
          <a:endParaRPr lang="en-US"/>
        </a:p>
      </dgm:t>
    </dgm:pt>
    <dgm:pt modelId="{E2A10142-DECB-4552-9F09-2A082E5771A0}" type="sibTrans" cxnId="{987B2109-B82C-49AC-9400-70004E5E3343}">
      <dgm:prSet/>
      <dgm:spPr/>
      <dgm:t>
        <a:bodyPr/>
        <a:lstStyle/>
        <a:p>
          <a:endParaRPr lang="en-US"/>
        </a:p>
      </dgm:t>
    </dgm:pt>
    <dgm:pt modelId="{0763C09E-856B-485E-BD7E-FA14EFE3299D}">
      <dgm:prSet phldrT="[Text]"/>
      <dgm:spPr/>
      <dgm:t>
        <a:bodyPr/>
        <a:lstStyle/>
        <a:p>
          <a:pPr algn="ctr"/>
          <a:r>
            <a:rPr lang="en-US" smtClean="0"/>
            <a:t>2. Chăn nuôi gà thịt thả vườn</a:t>
          </a:r>
          <a:endParaRPr lang="en-US"/>
        </a:p>
      </dgm:t>
    </dgm:pt>
    <dgm:pt modelId="{2B9689E1-A0E5-4AC1-AF5F-8A3A195E4783}" type="parTrans" cxnId="{BAE93D5B-AC79-4922-B8BD-C5FC3B96D84A}">
      <dgm:prSet/>
      <dgm:spPr/>
      <dgm:t>
        <a:bodyPr/>
        <a:lstStyle/>
        <a:p>
          <a:endParaRPr lang="en-US"/>
        </a:p>
      </dgm:t>
    </dgm:pt>
    <dgm:pt modelId="{A8603243-9555-428E-A9C3-535C82B41332}" type="sibTrans" cxnId="{BAE93D5B-AC79-4922-B8BD-C5FC3B96D84A}">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t>
        <a:bodyPr/>
        <a:lstStyle/>
        <a:p>
          <a:endParaRPr lang="en-US"/>
        </a:p>
      </dgm:t>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dgm:presLayoutVars>
          <dgm:chPref val="3"/>
        </dgm:presLayoutVars>
      </dgm:prSet>
      <dgm:spPr/>
      <dgm:t>
        <a:bodyPr/>
        <a:lstStyle/>
        <a:p>
          <a:endParaRPr lang="en-US"/>
        </a:p>
      </dgm:t>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t>
        <a:bodyPr/>
        <a:lstStyle/>
        <a:p>
          <a:endParaRPr lang="en-US"/>
        </a:p>
      </dgm:t>
    </dgm:pt>
    <dgm:pt modelId="{4C657D35-8FF6-4CE4-854D-7790B4683305}" type="pres">
      <dgm:prSet presAssocID="{AFE049E4-130A-45FF-9D2E-6A8DD760D2A6}" presName="connTx" presStyleLbl="parChTrans1D2" presStyleIdx="0" presStyleCnt="2"/>
      <dgm:spPr/>
      <dgm:t>
        <a:bodyPr/>
        <a:lstStyle/>
        <a:p>
          <a:endParaRPr lang="en-US"/>
        </a:p>
      </dgm:t>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05243">
        <dgm:presLayoutVars>
          <dgm:chPref val="3"/>
        </dgm:presLayoutVars>
      </dgm:prSet>
      <dgm:spPr/>
      <dgm:t>
        <a:bodyPr/>
        <a:lstStyle/>
        <a:p>
          <a:endParaRPr lang="en-US"/>
        </a:p>
      </dgm:t>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t>
        <a:bodyPr/>
        <a:lstStyle/>
        <a:p>
          <a:endParaRPr lang="en-US"/>
        </a:p>
      </dgm:t>
    </dgm:pt>
    <dgm:pt modelId="{0100AB55-3CB7-49EC-AF19-B1206FBFBA10}" type="pres">
      <dgm:prSet presAssocID="{2B9689E1-A0E5-4AC1-AF5F-8A3A195E4783}" presName="connTx" presStyleLbl="parChTrans1D2" presStyleIdx="1" presStyleCnt="2"/>
      <dgm:spPr/>
      <dgm:t>
        <a:bodyPr/>
        <a:lstStyle/>
        <a:p>
          <a:endParaRPr lang="en-US"/>
        </a:p>
      </dgm:t>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04081" custScaleY="89973">
        <dgm:presLayoutVars>
          <dgm:chPref val="3"/>
        </dgm:presLayoutVars>
      </dgm:prSet>
      <dgm:spPr/>
      <dgm:t>
        <a:bodyPr/>
        <a:lstStyle/>
        <a:p>
          <a:endParaRPr lang="en-US"/>
        </a:p>
      </dgm:t>
    </dgm:pt>
    <dgm:pt modelId="{12FA001F-335F-46F5-9C4B-4E872794CF9F}" type="pres">
      <dgm:prSet presAssocID="{0763C09E-856B-485E-BD7E-FA14EFE3299D}" presName="level3hierChild" presStyleCnt="0"/>
      <dgm:spPr/>
    </dgm:pt>
  </dgm:ptLst>
  <dgm:cxnLst>
    <dgm:cxn modelId="{F4D2A8F4-E02B-45C1-B71C-38379611BE4A}" type="presOf" srcId="{95F6B85F-6FE8-434F-B26E-5D71C3E0AFB3}" destId="{FAA07477-0944-475C-9E8D-FD0F65D11FFA}" srcOrd="0"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D3D2A2F3-7A70-4CCA-8D2E-4B634BA4928D}" srcId="{95F6B85F-6FE8-434F-B26E-5D71C3E0AFB3}" destId="{6CDED0FB-502E-4BEE-8964-87B43B1C6188}" srcOrd="0" destOrd="0" parTransId="{F457A265-A0F8-4824-9C7B-D403706E214D}" sibTransId="{01A04E7E-A881-4B47-848A-BA62CD933B51}"/>
    <dgm:cxn modelId="{76C43168-EC41-4EA9-96BF-A1F51061117E}" type="presOf" srcId="{C207598B-6164-4BA1-8750-89BD268598F4}" destId="{588D7B36-9318-452D-AA4D-4E12F5F67A05}" srcOrd="0" destOrd="0" presId="urn:microsoft.com/office/officeart/2008/layout/HorizontalMultiLevelHierarchy"/>
    <dgm:cxn modelId="{94EEB20C-2C65-4161-8804-7B606FE7EE91}" type="presOf" srcId="{AFE049E4-130A-45FF-9D2E-6A8DD760D2A6}" destId="{4C657D35-8FF6-4CE4-854D-7790B4683305}" srcOrd="1"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0D1A2642-29C2-4488-BC7F-CDC6E4E1C3F7}" type="presOf" srcId="{2B9689E1-A0E5-4AC1-AF5F-8A3A195E4783}" destId="{5B81714E-4C4C-40B2-98B1-B3C189056BAA}" srcOrd="0" destOrd="0" presId="urn:microsoft.com/office/officeart/2008/layout/HorizontalMultiLevelHierarchy"/>
    <dgm:cxn modelId="{987B2109-B82C-49AC-9400-70004E5E3343}" srcId="{6CDED0FB-502E-4BEE-8964-87B43B1C6188}" destId="{C207598B-6164-4BA1-8750-89BD268598F4}" srcOrd="0" destOrd="0" parTransId="{AFE049E4-130A-45FF-9D2E-6A8DD760D2A6}" sibTransId="{E2A10142-DECB-4552-9F09-2A082E5771A0}"/>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408965" y="1872208"/>
          <a:ext cx="466704" cy="444649"/>
        </a:xfrm>
        <a:custGeom>
          <a:avLst/>
          <a:gdLst/>
          <a:ahLst/>
          <a:cxnLst/>
          <a:rect l="0" t="0" r="0" b="0"/>
          <a:pathLst>
            <a:path>
              <a:moveTo>
                <a:pt x="0" y="0"/>
              </a:moveTo>
              <a:lnTo>
                <a:pt x="233352" y="0"/>
              </a:lnTo>
              <a:lnTo>
                <a:pt x="233352" y="444649"/>
              </a:lnTo>
              <a:lnTo>
                <a:pt x="466704" y="4446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26202" y="2078417"/>
        <a:ext cx="32230" cy="32230"/>
      </dsp:txXfrm>
    </dsp:sp>
    <dsp:sp modelId="{88FDB691-016A-40B0-A9DB-C295FAE27C13}">
      <dsp:nvSpPr>
        <dsp:cNvPr id="0" name=""/>
        <dsp:cNvSpPr/>
      </dsp:nvSpPr>
      <dsp:spPr>
        <a:xfrm>
          <a:off x="1408965" y="1463226"/>
          <a:ext cx="466704" cy="408981"/>
        </a:xfrm>
        <a:custGeom>
          <a:avLst/>
          <a:gdLst/>
          <a:ahLst/>
          <a:cxnLst/>
          <a:rect l="0" t="0" r="0" b="0"/>
          <a:pathLst>
            <a:path>
              <a:moveTo>
                <a:pt x="0" y="408981"/>
              </a:moveTo>
              <a:lnTo>
                <a:pt x="233352" y="408981"/>
              </a:lnTo>
              <a:lnTo>
                <a:pt x="233352" y="0"/>
              </a:lnTo>
              <a:lnTo>
                <a:pt x="46670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26804" y="1652203"/>
        <a:ext cx="31027" cy="31027"/>
      </dsp:txXfrm>
    </dsp:sp>
    <dsp:sp modelId="{52CC3858-04E6-4AC8-9521-5CA3BFE29911}">
      <dsp:nvSpPr>
        <dsp:cNvPr id="0" name=""/>
        <dsp:cNvSpPr/>
      </dsp:nvSpPr>
      <dsp:spPr>
        <a:xfrm rot="16200000">
          <a:off x="-917855" y="1417594"/>
          <a:ext cx="3744416" cy="9092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KĨ THUẬT CHĂN NUÔI GÀ THỊT THẢ VƯỜN </a:t>
          </a:r>
          <a:endParaRPr lang="en-US" sz="2400" kern="1200">
            <a:latin typeface="Arial" pitchFamily="34" charset="0"/>
            <a:cs typeface="Arial" pitchFamily="34" charset="0"/>
          </a:endParaRPr>
        </a:p>
      </dsp:txBody>
      <dsp:txXfrm>
        <a:off x="-917855" y="1417594"/>
        <a:ext cx="3744416" cy="909226"/>
      </dsp:txXfrm>
    </dsp:sp>
    <dsp:sp modelId="{588D7B36-9318-452D-AA4D-4E12F5F67A05}">
      <dsp:nvSpPr>
        <dsp:cNvPr id="0" name=""/>
        <dsp:cNvSpPr/>
      </dsp:nvSpPr>
      <dsp:spPr>
        <a:xfrm>
          <a:off x="1875669" y="1107507"/>
          <a:ext cx="4789386" cy="7114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smtClean="0"/>
            <a:t>1. Quy trình chăn nuôi</a:t>
          </a:r>
          <a:endParaRPr lang="en-US" sz="2700" kern="1200"/>
        </a:p>
      </dsp:txBody>
      <dsp:txXfrm>
        <a:off x="1875669" y="1107507"/>
        <a:ext cx="4789386" cy="711439"/>
      </dsp:txXfrm>
    </dsp:sp>
    <dsp:sp modelId="{4873DB87-FF6F-4DF1-AB10-6BBE036B1793}">
      <dsp:nvSpPr>
        <dsp:cNvPr id="0" name=""/>
        <dsp:cNvSpPr/>
      </dsp:nvSpPr>
      <dsp:spPr>
        <a:xfrm>
          <a:off x="1875669" y="1996805"/>
          <a:ext cx="4762271" cy="640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smtClean="0"/>
            <a:t>2. Chăn nuôi gà thịt thả vườn</a:t>
          </a:r>
          <a:endParaRPr lang="en-US" sz="2600" kern="1200"/>
        </a:p>
      </dsp:txBody>
      <dsp:txXfrm>
        <a:off x="1875669" y="1996805"/>
        <a:ext cx="4762271" cy="6401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3/5/2025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12</a:t>
            </a:fld>
            <a:endParaRPr lang="en-US"/>
          </a:p>
        </p:txBody>
      </p:sp>
    </p:spTree>
    <p:extLst>
      <p:ext uri="{BB962C8B-B14F-4D97-AF65-F5344CB8AC3E}">
        <p14:creationId xmlns:p14="http://schemas.microsoft.com/office/powerpoint/2010/main" val="421842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13</a:t>
            </a:fld>
            <a:endParaRPr lang="en-US"/>
          </a:p>
        </p:txBody>
      </p:sp>
    </p:spTree>
    <p:extLst>
      <p:ext uri="{BB962C8B-B14F-4D97-AF65-F5344CB8AC3E}">
        <p14:creationId xmlns:p14="http://schemas.microsoft.com/office/powerpoint/2010/main" val="421842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14</a:t>
            </a:fld>
            <a:endParaRPr lang="en-US"/>
          </a:p>
        </p:txBody>
      </p:sp>
    </p:spTree>
    <p:extLst>
      <p:ext uri="{BB962C8B-B14F-4D97-AF65-F5344CB8AC3E}">
        <p14:creationId xmlns:p14="http://schemas.microsoft.com/office/powerpoint/2010/main" val="30134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26</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27</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28</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29</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30</a:t>
            </a:fld>
            <a:endParaRPr lang="en-US"/>
          </a:p>
        </p:txBody>
      </p:sp>
    </p:spTree>
    <p:extLst>
      <p:ext uri="{BB962C8B-B14F-4D97-AF65-F5344CB8AC3E}">
        <p14:creationId xmlns:p14="http://schemas.microsoft.com/office/powerpoint/2010/main" val="306028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70B60-EB16-4181-BE10-F25BFBBA407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70B60-EB16-4181-BE10-F25BFBBA4077}"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70B60-EB16-4181-BE10-F25BFBBA4077}"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3/5/2025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548681"/>
            <a:ext cx="6768752" cy="2123658"/>
          </a:xfrm>
          <a:prstGeom prst="rect">
            <a:avLst/>
          </a:prstGeom>
        </p:spPr>
        <p:txBody>
          <a:bodyPr wrap="square">
            <a:spAutoFit/>
          </a:bodyPr>
          <a:lstStyle/>
          <a:p>
            <a:pPr algn="ctr"/>
            <a:r>
              <a:rPr lang="vi-VN" sz="4400">
                <a:solidFill>
                  <a:srgbClr val="FF0000"/>
                </a:solidFill>
              </a:rPr>
              <a:t>Làm thế nào để nuôi gà thịt thả vườn mau lớn, khỏe mạnh?</a:t>
            </a:r>
            <a:endParaRPr lang="en-US" sz="440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0" y="2852936"/>
            <a:ext cx="9008787" cy="403244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9" y="235111"/>
            <a:ext cx="1551068" cy="2488719"/>
          </a:xfrm>
          <a:prstGeom prst="rect">
            <a:avLst/>
          </a:prstGeom>
        </p:spPr>
      </p:pic>
    </p:spTree>
    <p:extLst>
      <p:ext uri="{BB962C8B-B14F-4D97-AF65-F5344CB8AC3E}">
        <p14:creationId xmlns:p14="http://schemas.microsoft.com/office/powerpoint/2010/main" val="81528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372" y="2225697"/>
            <a:ext cx="9066628" cy="954107"/>
          </a:xfrm>
          <a:prstGeom prst="rect">
            <a:avLst/>
          </a:prstGeom>
        </p:spPr>
        <p:txBody>
          <a:bodyPr wrap="square">
            <a:spAutoFit/>
          </a:bodyPr>
          <a:lstStyle/>
          <a:p>
            <a:r>
              <a:rPr lang="de-DE" sz="2800" b="1" smtClean="0">
                <a:solidFill>
                  <a:srgbClr val="FF0000"/>
                </a:solidFill>
                <a:latin typeface="Arial" pitchFamily="34" charset="0"/>
                <a:cs typeface="Arial" pitchFamily="34" charset="0"/>
              </a:rPr>
              <a:t>-Vì </a:t>
            </a:r>
            <a:r>
              <a:rPr lang="de-DE" sz="2800" b="1">
                <a:solidFill>
                  <a:srgbClr val="FF0000"/>
                </a:solidFill>
                <a:latin typeface="Arial" pitchFamily="34" charset="0"/>
                <a:cs typeface="Arial" pitchFamily="34" charset="0"/>
              </a:rPr>
              <a:t>sao nền chuồng nuôi gà cần khô ráo, thoáng mát và dễ dọn vệ sinh</a:t>
            </a:r>
            <a:endParaRPr lang="en-US" sz="2800" b="1">
              <a:solidFill>
                <a:srgbClr val="FF0000"/>
              </a:solidFill>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7" name="Rectangle 6"/>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10" name="Rectangle 9"/>
          <p:cNvSpPr/>
          <p:nvPr/>
        </p:nvSpPr>
        <p:spPr>
          <a:xfrm>
            <a:off x="143000" y="1318221"/>
            <a:ext cx="5891356" cy="584775"/>
          </a:xfrm>
          <a:prstGeom prst="rect">
            <a:avLst/>
          </a:prstGeom>
        </p:spPr>
        <p:txBody>
          <a:bodyPr wrap="none">
            <a:spAutoFit/>
          </a:bodyPr>
          <a:lstStyle/>
          <a:p>
            <a:r>
              <a:rPr lang="de-DE" sz="3200" b="1">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sp>
        <p:nvSpPr>
          <p:cNvPr id="11" name="Rectangle 10"/>
          <p:cNvSpPr/>
          <p:nvPr/>
        </p:nvSpPr>
        <p:spPr>
          <a:xfrm>
            <a:off x="167332" y="1771472"/>
            <a:ext cx="4823807" cy="553998"/>
          </a:xfrm>
          <a:prstGeom prst="rect">
            <a:avLst/>
          </a:prstGeom>
        </p:spPr>
        <p:txBody>
          <a:bodyPr wrap="square">
            <a:spAutoFit/>
          </a:bodyPr>
          <a:lstStyle/>
          <a:p>
            <a:r>
              <a:rPr lang="de-DE" sz="3000" b="1">
                <a:solidFill>
                  <a:srgbClr val="0000CC"/>
                </a:solidFill>
                <a:latin typeface="Arial" pitchFamily="34" charset="0"/>
                <a:cs typeface="Arial" pitchFamily="34" charset="0"/>
              </a:rPr>
              <a:t>2.1. Chuẩn bị chuồng trại</a:t>
            </a:r>
            <a:endParaRPr lang="en-US" sz="3000">
              <a:solidFill>
                <a:srgbClr val="0000CC"/>
              </a:solidFill>
              <a:latin typeface="Arial" pitchFamily="34" charset="0"/>
              <a:cs typeface="Arial" pitchFamily="34" charset="0"/>
            </a:endParaRPr>
          </a:p>
        </p:txBody>
      </p:sp>
      <p:sp>
        <p:nvSpPr>
          <p:cNvPr id="12" name="Rectangle 11"/>
          <p:cNvSpPr/>
          <p:nvPr/>
        </p:nvSpPr>
        <p:spPr>
          <a:xfrm>
            <a:off x="0" y="3156854"/>
            <a:ext cx="9144000" cy="1384995"/>
          </a:xfrm>
          <a:prstGeom prst="rect">
            <a:avLst/>
          </a:prstGeom>
          <a:solidFill>
            <a:schemeClr val="accent6">
              <a:lumMod val="20000"/>
              <a:lumOff val="80000"/>
            </a:schemeClr>
          </a:solidFill>
        </p:spPr>
        <p:txBody>
          <a:bodyPr wrap="square">
            <a:spAutoFit/>
          </a:bodyPr>
          <a:lstStyle/>
          <a:p>
            <a:pPr algn="just"/>
            <a:r>
              <a:rPr lang="de-DE" sz="2800" b="1">
                <a:latin typeface="Arial" pitchFamily="34" charset="0"/>
                <a:cs typeface="Arial" pitchFamily="34" charset="0"/>
              </a:rPr>
              <a:t>Để đảm bảo vệ sinh chuồng nuôi, môi trường chăn nuôi và môi trường sống xung quanh giúp gà khỏe mạnh, phát triển tốt.</a:t>
            </a:r>
            <a:endParaRPr lang="en-US" sz="2800" b="1">
              <a:latin typeface="Arial" pitchFamily="34" charset="0"/>
              <a:cs typeface="Arial" pitchFamily="34" charset="0"/>
            </a:endParaRPr>
          </a:p>
        </p:txBody>
      </p:sp>
      <p:sp>
        <p:nvSpPr>
          <p:cNvPr id="9" name="Rectangle 8"/>
          <p:cNvSpPr/>
          <p:nvPr/>
        </p:nvSpPr>
        <p:spPr>
          <a:xfrm>
            <a:off x="0" y="4518898"/>
            <a:ext cx="8949242" cy="954107"/>
          </a:xfrm>
          <a:prstGeom prst="rect">
            <a:avLst/>
          </a:prstGeom>
        </p:spPr>
        <p:txBody>
          <a:bodyPr wrap="square">
            <a:spAutoFit/>
          </a:bodyPr>
          <a:lstStyle/>
          <a:p>
            <a:pPr algn="just"/>
            <a:r>
              <a:rPr lang="de-DE" sz="2800" b="1" smtClean="0">
                <a:solidFill>
                  <a:srgbClr val="FF0000"/>
                </a:solidFill>
                <a:latin typeface="Arial" pitchFamily="34" charset="0"/>
                <a:cs typeface="Arial" pitchFamily="34" charset="0"/>
              </a:rPr>
              <a:t>-Vườn </a:t>
            </a:r>
            <a:r>
              <a:rPr lang="de-DE" sz="2800" b="1">
                <a:solidFill>
                  <a:srgbClr val="FF0000"/>
                </a:solidFill>
                <a:latin typeface="Arial" pitchFamily="34" charset="0"/>
                <a:cs typeface="Arial" pitchFamily="34" charset="0"/>
              </a:rPr>
              <a:t>chăn thả đem lại những lợi ích gì cho đàn gà?</a:t>
            </a:r>
            <a:endParaRPr lang="en-US" sz="2800" b="1">
              <a:solidFill>
                <a:srgbClr val="FF0000"/>
              </a:solidFill>
              <a:latin typeface="Arial" pitchFamily="34" charset="0"/>
              <a:cs typeface="Arial" pitchFamily="34" charset="0"/>
            </a:endParaRPr>
          </a:p>
        </p:txBody>
      </p:sp>
      <p:sp>
        <p:nvSpPr>
          <p:cNvPr id="13" name="Rectangle 12"/>
          <p:cNvSpPr/>
          <p:nvPr/>
        </p:nvSpPr>
        <p:spPr>
          <a:xfrm>
            <a:off x="0" y="5473005"/>
            <a:ext cx="9144000" cy="1384995"/>
          </a:xfrm>
          <a:prstGeom prst="rect">
            <a:avLst/>
          </a:prstGeom>
          <a:solidFill>
            <a:schemeClr val="accent6">
              <a:lumMod val="20000"/>
              <a:lumOff val="80000"/>
            </a:schemeClr>
          </a:solidFill>
        </p:spPr>
        <p:txBody>
          <a:bodyPr wrap="square">
            <a:spAutoFit/>
          </a:bodyPr>
          <a:lstStyle/>
          <a:p>
            <a:pPr algn="just"/>
            <a:r>
              <a:rPr lang="de-DE" sz="2800" b="1">
                <a:latin typeface="Arial" pitchFamily="34" charset="0"/>
                <a:cs typeface="Arial" pitchFamily="34" charset="0"/>
              </a:rPr>
              <a:t>Vườn chăn thả là nơi tạo thêm nguồn thức ăn cho gà như: giun đất, dế, cỏ... vườn chăn thả là nơi gà chạy nhảy, tìm kiếm thức ăn và vận động.</a:t>
            </a:r>
            <a:endParaRPr lang="en-US" sz="2800" b="1">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9"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386170"/>
            <a:ext cx="5891356" cy="584775"/>
          </a:xfrm>
          <a:prstGeom prst="rect">
            <a:avLst/>
          </a:prstGeom>
        </p:spPr>
        <p:txBody>
          <a:bodyPr wrap="none">
            <a:spAutoFit/>
          </a:bodyPr>
          <a:lstStyle/>
          <a:p>
            <a:r>
              <a:rPr lang="de-DE" sz="3200" b="1">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sp>
        <p:nvSpPr>
          <p:cNvPr id="7" name="Rectangle 6"/>
          <p:cNvSpPr/>
          <p:nvPr/>
        </p:nvSpPr>
        <p:spPr>
          <a:xfrm>
            <a:off x="207867" y="1878908"/>
            <a:ext cx="4823807" cy="553998"/>
          </a:xfrm>
          <a:prstGeom prst="rect">
            <a:avLst/>
          </a:prstGeom>
        </p:spPr>
        <p:txBody>
          <a:bodyPr wrap="square">
            <a:spAutoFit/>
          </a:bodyPr>
          <a:lstStyle/>
          <a:p>
            <a:r>
              <a:rPr lang="de-DE" sz="3000" b="1">
                <a:solidFill>
                  <a:srgbClr val="0000CC"/>
                </a:solidFill>
                <a:latin typeface="Arial" pitchFamily="34" charset="0"/>
                <a:cs typeface="Arial" pitchFamily="34" charset="0"/>
              </a:rPr>
              <a:t>2.1. Chuẩn bị chuồng trại</a:t>
            </a:r>
            <a:endParaRPr lang="en-US" sz="3000">
              <a:solidFill>
                <a:srgbClr val="0000CC"/>
              </a:solidFill>
              <a:latin typeface="Arial" pitchFamily="34" charset="0"/>
              <a:cs typeface="Arial" pitchFamily="34" charset="0"/>
            </a:endParaRPr>
          </a:p>
        </p:txBody>
      </p:sp>
      <p:sp>
        <p:nvSpPr>
          <p:cNvPr id="10" name="Rectangle 9"/>
          <p:cNvSpPr/>
          <p:nvPr/>
        </p:nvSpPr>
        <p:spPr>
          <a:xfrm>
            <a:off x="356004" y="2540927"/>
            <a:ext cx="8684912" cy="4031873"/>
          </a:xfrm>
          <a:prstGeom prst="rect">
            <a:avLst/>
          </a:prstGeom>
        </p:spPr>
        <p:txBody>
          <a:bodyPr wrap="square">
            <a:spAutoFit/>
          </a:bodyPr>
          <a:lstStyle/>
          <a:p>
            <a:pPr algn="just"/>
            <a:r>
              <a:rPr lang="de-DE" sz="3200" b="1">
                <a:solidFill>
                  <a:schemeClr val="tx2">
                    <a:lumMod val="75000"/>
                  </a:schemeClr>
                </a:solidFill>
                <a:latin typeface="Arial" pitchFamily="34" charset="0"/>
                <a:cs typeface="Arial" pitchFamily="34" charset="0"/>
              </a:rPr>
              <a:t>- Chuồng nuôi phải được thiết kế đủ rộng, cửa chuồng mở ra hướng đông hoặc đông nam và có hệ thống cống rãnh để xử lý chất thải, nước thải.</a:t>
            </a:r>
            <a:endParaRPr lang="en-US" sz="3200" b="1">
              <a:solidFill>
                <a:schemeClr val="tx2">
                  <a:lumMod val="75000"/>
                </a:schemeClr>
              </a:solidFill>
              <a:latin typeface="Arial" pitchFamily="34" charset="0"/>
              <a:cs typeface="Arial" pitchFamily="34" charset="0"/>
            </a:endParaRPr>
          </a:p>
          <a:p>
            <a:pPr algn="just"/>
            <a:r>
              <a:rPr lang="de-DE" sz="3200" b="1">
                <a:solidFill>
                  <a:schemeClr val="tx2">
                    <a:lumMod val="75000"/>
                  </a:schemeClr>
                </a:solidFill>
                <a:latin typeface="Arial" pitchFamily="34" charset="0"/>
                <a:cs typeface="Arial" pitchFamily="34" charset="0"/>
              </a:rPr>
              <a:t>- Rào xung quanh vườn chăn thả gà để ngăn thú hoang hoặc thú nuôi khác, trong vườn chăn thả cần đặt máng ăn, treo máng uống đầy đủ.</a:t>
            </a:r>
            <a:endParaRPr lang="en-US" sz="3200" b="1">
              <a:solidFill>
                <a:schemeClr val="tx2">
                  <a:lumMod val="75000"/>
                </a:schemeClr>
              </a:solidFill>
              <a:latin typeface="Arial" pitchFamily="34" charset="0"/>
              <a:cs typeface="Arial" pitchFamily="34" charset="0"/>
            </a:endParaRPr>
          </a:p>
        </p:txBody>
      </p:sp>
      <p:sp>
        <p:nvSpPr>
          <p:cNvPr id="11" name="Rectangle 10"/>
          <p:cNvSpPr/>
          <p:nvPr/>
        </p:nvSpPr>
        <p:spPr>
          <a:xfrm>
            <a:off x="-84405" y="2156207"/>
            <a:ext cx="792088" cy="769441"/>
          </a:xfrm>
          <a:prstGeom prst="rect">
            <a:avLst/>
          </a:prstGeom>
        </p:spPr>
        <p:txBody>
          <a:bodyPr wrap="square">
            <a:spAutoFit/>
          </a:bodyPr>
          <a:lstStyle/>
          <a:p>
            <a:r>
              <a:rPr lang="en-US" altLang="vi-VN" sz="4400" b="1">
                <a:solidFill>
                  <a:srgbClr val="FF6600"/>
                </a:solidFill>
                <a:latin typeface="Times New Roman" pitchFamily="18" charset="0"/>
                <a:cs typeface="Times New Roman" pitchFamily="18" charset="0"/>
                <a:sym typeface="Wingdings" pitchFamily="2" charset="2"/>
              </a:rPr>
              <a:t></a:t>
            </a:r>
            <a:endParaRPr lang="en-US" altLang="vi-VN" sz="4400" b="1" dirty="0">
              <a:solidFill>
                <a:srgbClr val="FF66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81528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2" name="Rectangle 1"/>
          <p:cNvSpPr/>
          <p:nvPr/>
        </p:nvSpPr>
        <p:spPr>
          <a:xfrm>
            <a:off x="179512" y="1889198"/>
            <a:ext cx="4968552" cy="954107"/>
          </a:xfrm>
          <a:prstGeom prst="rect">
            <a:avLst/>
          </a:prstGeom>
        </p:spPr>
        <p:txBody>
          <a:bodyPr wrap="square">
            <a:spAutoFit/>
          </a:bodyPr>
          <a:lstStyle/>
          <a:p>
            <a:r>
              <a:rPr lang="de-DE" sz="2800" b="1">
                <a:solidFill>
                  <a:srgbClr val="0000CC"/>
                </a:solidFill>
                <a:latin typeface="Arial" pitchFamily="34" charset="0"/>
                <a:cs typeface="Arial" pitchFamily="34" charset="0"/>
              </a:rPr>
              <a:t>2.2. Chọn gà giống</a:t>
            </a:r>
          </a:p>
          <a:p>
            <a:r>
              <a:rPr lang="de-DE" sz="2800" b="1">
                <a:solidFill>
                  <a:srgbClr val="0000CC"/>
                </a:solidFill>
                <a:latin typeface="Arial" pitchFamily="34" charset="0"/>
                <a:cs typeface="Arial" pitchFamily="34" charset="0"/>
              </a:rPr>
              <a:t>   a. Chọn giống gà</a:t>
            </a:r>
            <a:endParaRPr lang="en-US" sz="2800">
              <a:solidFill>
                <a:srgbClr val="0000CC"/>
              </a:solidFill>
              <a:latin typeface="Arial" pitchFamily="34" charset="0"/>
              <a:cs typeface="Arial" pitchFamily="34" charset="0"/>
            </a:endParaRPr>
          </a:p>
        </p:txBody>
      </p:sp>
      <p:sp>
        <p:nvSpPr>
          <p:cNvPr id="6" name="Rectangle 5"/>
          <p:cNvSpPr/>
          <p:nvPr/>
        </p:nvSpPr>
        <p:spPr>
          <a:xfrm>
            <a:off x="179512" y="1386170"/>
            <a:ext cx="5891356" cy="584775"/>
          </a:xfrm>
          <a:prstGeom prst="rect">
            <a:avLst/>
          </a:prstGeom>
        </p:spPr>
        <p:txBody>
          <a:bodyPr wrap="none">
            <a:spAutoFit/>
          </a:bodyPr>
          <a:lstStyle/>
          <a:p>
            <a:r>
              <a:rPr lang="de-DE" sz="3200" b="1">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sp>
        <p:nvSpPr>
          <p:cNvPr id="3" name="Rectangle 2"/>
          <p:cNvSpPr/>
          <p:nvPr/>
        </p:nvSpPr>
        <p:spPr>
          <a:xfrm>
            <a:off x="13820" y="4912735"/>
            <a:ext cx="9130179" cy="954107"/>
          </a:xfrm>
          <a:prstGeom prst="rect">
            <a:avLst/>
          </a:prstGeom>
        </p:spPr>
        <p:txBody>
          <a:bodyPr wrap="square">
            <a:spAutoFit/>
          </a:bodyPr>
          <a:lstStyle/>
          <a:p>
            <a:pPr algn="just"/>
            <a:r>
              <a:rPr lang="de-DE" sz="2800" b="1" smtClean="0">
                <a:solidFill>
                  <a:srgbClr val="FF0000"/>
                </a:solidFill>
                <a:latin typeface="Arial" pitchFamily="34" charset="0"/>
                <a:cs typeface="Arial" pitchFamily="34" charset="0"/>
              </a:rPr>
              <a:t>-Theo </a:t>
            </a:r>
            <a:r>
              <a:rPr lang="de-DE" sz="2800" b="1">
                <a:solidFill>
                  <a:srgbClr val="FF0000"/>
                </a:solidFill>
                <a:latin typeface="Arial" pitchFamily="34" charset="0"/>
                <a:cs typeface="Arial" pitchFamily="34" charset="0"/>
              </a:rPr>
              <a:t>em, các giống gà thịt nuôi thả vườn có đặc điểm hình thể như thế nào?</a:t>
            </a:r>
            <a:endParaRPr lang="en-US" sz="2800" b="1">
              <a:solidFill>
                <a:srgbClr val="FF0000"/>
              </a:solidFill>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75547"/>
            <a:ext cx="2880320" cy="2037188"/>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5" y="2875547"/>
            <a:ext cx="2938252" cy="203718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5" y="2860141"/>
            <a:ext cx="2603167" cy="1907563"/>
          </a:xfrm>
          <a:prstGeom prst="rect">
            <a:avLst/>
          </a:prstGeom>
          <a:ln>
            <a:noFill/>
          </a:ln>
          <a:effectLst>
            <a:softEdge rad="112500"/>
          </a:effectLst>
        </p:spPr>
      </p:pic>
      <p:sp>
        <p:nvSpPr>
          <p:cNvPr id="11" name="TextBox 10"/>
          <p:cNvSpPr txBox="1"/>
          <p:nvPr/>
        </p:nvSpPr>
        <p:spPr>
          <a:xfrm>
            <a:off x="0" y="4569605"/>
            <a:ext cx="9144000" cy="369332"/>
          </a:xfrm>
          <a:prstGeom prst="rect">
            <a:avLst/>
          </a:prstGeom>
          <a:solidFill>
            <a:schemeClr val="bg2"/>
          </a:solidFill>
        </p:spPr>
        <p:txBody>
          <a:bodyPr wrap="square" rtlCol="0">
            <a:spAutoFit/>
          </a:bodyPr>
          <a:lstStyle/>
          <a:p>
            <a:r>
              <a:rPr lang="en-US" b="1">
                <a:solidFill>
                  <a:srgbClr val="FF0000"/>
                </a:solidFill>
                <a:latin typeface="Arial" pitchFamily="34" charset="0"/>
                <a:cs typeface="Arial" pitchFamily="34" charset="0"/>
              </a:rPr>
              <a:t>           Gà tàu vàng                         Gà Tam Hoàng                       Gà Đông Tảo</a:t>
            </a:r>
          </a:p>
        </p:txBody>
      </p:sp>
      <p:sp>
        <p:nvSpPr>
          <p:cNvPr id="14" name="TextBox 13"/>
          <p:cNvSpPr txBox="1"/>
          <p:nvPr/>
        </p:nvSpPr>
        <p:spPr>
          <a:xfrm>
            <a:off x="0" y="5836581"/>
            <a:ext cx="9143999" cy="954107"/>
          </a:xfrm>
          <a:prstGeom prst="rect">
            <a:avLst/>
          </a:prstGeom>
          <a:noFill/>
        </p:spPr>
        <p:txBody>
          <a:bodyPr wrap="square" rtlCol="0">
            <a:spAutoFit/>
          </a:bodyPr>
          <a:lstStyle/>
          <a:p>
            <a:r>
              <a:rPr lang="en-US" sz="2800" b="1" smtClean="0">
                <a:solidFill>
                  <a:srgbClr val="002060"/>
                </a:solidFill>
                <a:latin typeface="Arial" pitchFamily="34" charset="0"/>
                <a:cs typeface="Arial" pitchFamily="34" charset="0"/>
              </a:rPr>
              <a:t>=&gt; Hình </a:t>
            </a:r>
            <a:r>
              <a:rPr lang="en-US" sz="2800" b="1">
                <a:solidFill>
                  <a:srgbClr val="002060"/>
                </a:solidFill>
                <a:latin typeface="Arial" pitchFamily="34" charset="0"/>
                <a:cs typeface="Arial" pitchFamily="34" charset="0"/>
              </a:rPr>
              <a:t>thể cân đối, săn chắc, dễ thích nghi với môi trường sống, mau lớn, thịt ngon.</a:t>
            </a:r>
          </a:p>
        </p:txBody>
      </p:sp>
    </p:spTree>
    <p:extLst>
      <p:ext uri="{BB962C8B-B14F-4D97-AF65-F5344CB8AC3E}">
        <p14:creationId xmlns:p14="http://schemas.microsoft.com/office/powerpoint/2010/main" val="28123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2" name="Rectangle 1"/>
          <p:cNvSpPr/>
          <p:nvPr/>
        </p:nvSpPr>
        <p:spPr>
          <a:xfrm>
            <a:off x="193087" y="1847879"/>
            <a:ext cx="4968552" cy="954107"/>
          </a:xfrm>
          <a:prstGeom prst="rect">
            <a:avLst/>
          </a:prstGeom>
        </p:spPr>
        <p:txBody>
          <a:bodyPr wrap="square">
            <a:spAutoFit/>
          </a:bodyPr>
          <a:lstStyle/>
          <a:p>
            <a:r>
              <a:rPr lang="de-DE" sz="2800" b="1">
                <a:solidFill>
                  <a:srgbClr val="0000CC"/>
                </a:solidFill>
                <a:latin typeface="Arial" pitchFamily="34" charset="0"/>
                <a:cs typeface="Arial" pitchFamily="34" charset="0"/>
              </a:rPr>
              <a:t>2.2. Chọn gà giống</a:t>
            </a:r>
          </a:p>
          <a:p>
            <a:r>
              <a:rPr lang="de-DE" sz="2800" b="1">
                <a:solidFill>
                  <a:srgbClr val="0000CC"/>
                </a:solidFill>
                <a:latin typeface="Arial" pitchFamily="34" charset="0"/>
                <a:cs typeface="Arial" pitchFamily="34" charset="0"/>
              </a:rPr>
              <a:t>   a. Chọn giống gà</a:t>
            </a:r>
            <a:endParaRPr lang="en-US" sz="2800">
              <a:solidFill>
                <a:srgbClr val="0000CC"/>
              </a:solidFill>
              <a:latin typeface="Arial" pitchFamily="34" charset="0"/>
              <a:cs typeface="Arial" pitchFamily="34" charset="0"/>
            </a:endParaRPr>
          </a:p>
        </p:txBody>
      </p:sp>
      <p:sp>
        <p:nvSpPr>
          <p:cNvPr id="6" name="Rectangle 5"/>
          <p:cNvSpPr/>
          <p:nvPr/>
        </p:nvSpPr>
        <p:spPr>
          <a:xfrm>
            <a:off x="179512" y="1386170"/>
            <a:ext cx="5891356" cy="584775"/>
          </a:xfrm>
          <a:prstGeom prst="rect">
            <a:avLst/>
          </a:prstGeom>
        </p:spPr>
        <p:txBody>
          <a:bodyPr wrap="none">
            <a:spAutoFit/>
          </a:bodyPr>
          <a:lstStyle/>
          <a:p>
            <a:r>
              <a:rPr lang="de-DE" sz="3200" b="1">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sp>
        <p:nvSpPr>
          <p:cNvPr id="12" name="Rectangle 11"/>
          <p:cNvSpPr/>
          <p:nvPr/>
        </p:nvSpPr>
        <p:spPr>
          <a:xfrm>
            <a:off x="619385" y="2752549"/>
            <a:ext cx="8496944" cy="2062103"/>
          </a:xfrm>
          <a:prstGeom prst="rect">
            <a:avLst/>
          </a:prstGeom>
        </p:spPr>
        <p:txBody>
          <a:bodyPr wrap="square">
            <a:spAutoFit/>
          </a:bodyPr>
          <a:lstStyle/>
          <a:p>
            <a:r>
              <a:rPr lang="en-US" sz="3200" b="1" smtClean="0">
                <a:solidFill>
                  <a:srgbClr val="002060"/>
                </a:solidFill>
                <a:latin typeface="Times New Roman" pitchFamily="18" charset="0"/>
                <a:cs typeface="Times New Roman" pitchFamily="18" charset="0"/>
              </a:rPr>
              <a:t>-</a:t>
            </a:r>
            <a:r>
              <a:rPr lang="en-US" sz="3200" b="1" smtClean="0">
                <a:solidFill>
                  <a:srgbClr val="002060"/>
                </a:solidFill>
                <a:latin typeface="Times New Roman" pitchFamily="18" charset="0"/>
                <a:cs typeface="Times New Roman" pitchFamily="18" charset="0"/>
                <a:sym typeface="Wingdings" pitchFamily="2" charset="2"/>
              </a:rPr>
              <a:t>Chọn giống </a:t>
            </a:r>
            <a:r>
              <a:rPr lang="en-US" sz="3200" b="1">
                <a:solidFill>
                  <a:srgbClr val="002060"/>
                </a:solidFill>
                <a:latin typeface="Times New Roman" pitchFamily="18" charset="0"/>
                <a:cs typeface="Times New Roman" pitchFamily="18" charset="0"/>
                <a:sym typeface="Wingdings" pitchFamily="2" charset="2"/>
              </a:rPr>
              <a:t>gà dễ nuôi, dễ thích nghi với điều kiện khí hậu và môi trường sống ở địa phương.</a:t>
            </a:r>
            <a:endParaRPr lang="en-US" sz="3200" b="1">
              <a:solidFill>
                <a:srgbClr val="002060"/>
              </a:solidFill>
              <a:latin typeface="Times New Roman" pitchFamily="18" charset="0"/>
              <a:cs typeface="Times New Roman" pitchFamily="18" charset="0"/>
            </a:endParaRPr>
          </a:p>
          <a:p>
            <a:r>
              <a:rPr lang="en-US" sz="3200" b="1" smtClean="0">
                <a:solidFill>
                  <a:srgbClr val="00206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Ví dụ: gà Tàu vàng, gà Tam Hoàng, gà Đông Tảo,… </a:t>
            </a:r>
            <a:endParaRPr lang="en-US" sz="3200" b="1">
              <a:solidFill>
                <a:srgbClr val="002060"/>
              </a:solidFill>
            </a:endParaRPr>
          </a:p>
        </p:txBody>
      </p:sp>
      <p:sp>
        <p:nvSpPr>
          <p:cNvPr id="15" name="Rectangle 14"/>
          <p:cNvSpPr/>
          <p:nvPr/>
        </p:nvSpPr>
        <p:spPr>
          <a:xfrm>
            <a:off x="81038" y="2463788"/>
            <a:ext cx="792088" cy="769441"/>
          </a:xfrm>
          <a:prstGeom prst="rect">
            <a:avLst/>
          </a:prstGeom>
        </p:spPr>
        <p:txBody>
          <a:bodyPr wrap="square">
            <a:spAutoFit/>
          </a:bodyPr>
          <a:lstStyle/>
          <a:p>
            <a:r>
              <a:rPr lang="en-US" altLang="vi-VN" sz="4400" b="1">
                <a:solidFill>
                  <a:srgbClr val="FF6600"/>
                </a:solidFill>
                <a:latin typeface="Times New Roman" pitchFamily="18" charset="0"/>
                <a:cs typeface="Times New Roman" pitchFamily="18" charset="0"/>
                <a:sym typeface="Wingdings" pitchFamily="2" charset="2"/>
              </a:rPr>
              <a:t></a:t>
            </a:r>
            <a:endParaRPr lang="en-US" altLang="vi-VN" sz="4400" b="1" dirty="0">
              <a:solidFill>
                <a:srgbClr val="FF66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417736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94621" y="1844827"/>
            <a:ext cx="4968552" cy="954107"/>
          </a:xfrm>
          <a:prstGeom prst="rect">
            <a:avLst/>
          </a:prstGeom>
        </p:spPr>
        <p:txBody>
          <a:bodyPr wrap="square">
            <a:spAutoFit/>
          </a:bodyPr>
          <a:lstStyle/>
          <a:p>
            <a:r>
              <a:rPr lang="de-DE" sz="2800" b="1">
                <a:solidFill>
                  <a:srgbClr val="0000CC"/>
                </a:solidFill>
                <a:latin typeface="Arial" pitchFamily="34" charset="0"/>
                <a:cs typeface="Arial" pitchFamily="34" charset="0"/>
              </a:rPr>
              <a:t>2.2. Chọn gà giống</a:t>
            </a:r>
          </a:p>
          <a:p>
            <a:r>
              <a:rPr lang="de-DE" sz="2800" b="1">
                <a:solidFill>
                  <a:schemeClr val="tx2"/>
                </a:solidFill>
                <a:latin typeface="Arial" pitchFamily="34" charset="0"/>
                <a:cs typeface="Arial" pitchFamily="34" charset="0"/>
              </a:rPr>
              <a:t>   </a:t>
            </a:r>
            <a:r>
              <a:rPr lang="de-DE" sz="2800" b="1">
                <a:solidFill>
                  <a:srgbClr val="0000CC"/>
                </a:solidFill>
                <a:latin typeface="Arial" pitchFamily="34" charset="0"/>
                <a:cs typeface="Arial" pitchFamily="34" charset="0"/>
              </a:rPr>
              <a:t>b. Chọn  gà con giống</a:t>
            </a:r>
            <a:endParaRPr lang="en-US" sz="2800">
              <a:solidFill>
                <a:srgbClr val="0000CC"/>
              </a:solidFill>
              <a:latin typeface="Arial" pitchFamily="34" charset="0"/>
              <a:cs typeface="Arial" pitchFamily="34" charset="0"/>
            </a:endParaRPr>
          </a:p>
        </p:txBody>
      </p:sp>
      <p:sp>
        <p:nvSpPr>
          <p:cNvPr id="7" name="Rectangle 6"/>
          <p:cNvSpPr/>
          <p:nvPr/>
        </p:nvSpPr>
        <p:spPr>
          <a:xfrm>
            <a:off x="194621" y="1315613"/>
            <a:ext cx="5891356" cy="584775"/>
          </a:xfrm>
          <a:prstGeom prst="rect">
            <a:avLst/>
          </a:prstGeom>
        </p:spPr>
        <p:txBody>
          <a:bodyPr wrap="none">
            <a:spAutoFit/>
          </a:bodyPr>
          <a:lstStyle/>
          <a:p>
            <a:r>
              <a:rPr lang="de-DE" sz="3200" b="1" smtClean="0">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553" y="2349512"/>
            <a:ext cx="3690859" cy="4175831"/>
          </a:xfrm>
          <a:prstGeom prst="rect">
            <a:avLst/>
          </a:prstGeom>
        </p:spPr>
      </p:pic>
      <p:sp>
        <p:nvSpPr>
          <p:cNvPr id="9" name="TextBox 8"/>
          <p:cNvSpPr txBox="1"/>
          <p:nvPr/>
        </p:nvSpPr>
        <p:spPr>
          <a:xfrm>
            <a:off x="148139" y="2890545"/>
            <a:ext cx="4923456" cy="1692771"/>
          </a:xfrm>
          <a:prstGeom prst="rect">
            <a:avLst/>
          </a:prstGeom>
          <a:noFill/>
        </p:spPr>
        <p:txBody>
          <a:bodyPr wrap="square" rtlCol="0">
            <a:spAutoFit/>
          </a:bodyPr>
          <a:lstStyle/>
          <a:p>
            <a:pPr algn="just"/>
            <a:r>
              <a:rPr lang="de-DE" sz="2800" b="1" smtClean="0">
                <a:solidFill>
                  <a:srgbClr val="FF0000"/>
                </a:solidFill>
                <a:latin typeface="Arial" pitchFamily="34" charset="0"/>
                <a:cs typeface="Arial" pitchFamily="34" charset="0"/>
              </a:rPr>
              <a:t>-</a:t>
            </a:r>
            <a:r>
              <a:rPr lang="de-DE" sz="2400" b="1" smtClean="0">
                <a:solidFill>
                  <a:srgbClr val="FF0000"/>
                </a:solidFill>
                <a:latin typeface="Arial" pitchFamily="34" charset="0"/>
                <a:cs typeface="Arial" pitchFamily="34" charset="0"/>
              </a:rPr>
              <a:t>Thể </a:t>
            </a:r>
            <a:r>
              <a:rPr lang="de-DE" sz="2400" b="1">
                <a:solidFill>
                  <a:srgbClr val="FF0000"/>
                </a:solidFill>
                <a:latin typeface="Arial" pitchFamily="34" charset="0"/>
                <a:cs typeface="Arial" pitchFamily="34" charset="0"/>
              </a:rPr>
              <a:t>trạng của gà con giống ảnh hưởng như thế nào đến quá trình phát triển của đàn gà?</a:t>
            </a:r>
            <a:endParaRPr lang="en-US" sz="2400" b="1">
              <a:solidFill>
                <a:srgbClr val="FF0000"/>
              </a:solidFill>
              <a:latin typeface="Arial" pitchFamily="34" charset="0"/>
              <a:cs typeface="Arial" pitchFamily="34" charset="0"/>
            </a:endParaRPr>
          </a:p>
          <a:p>
            <a:pPr algn="just"/>
            <a:endParaRPr lang="en-US" sz="2800">
              <a:solidFill>
                <a:srgbClr val="FF0000"/>
              </a:solidFill>
              <a:latin typeface="Arial" pitchFamily="34" charset="0"/>
              <a:cs typeface="Arial" pitchFamily="34" charset="0"/>
            </a:endParaRPr>
          </a:p>
        </p:txBody>
      </p:sp>
      <p:sp>
        <p:nvSpPr>
          <p:cNvPr id="12" name="Rectangle 11"/>
          <p:cNvSpPr/>
          <p:nvPr/>
        </p:nvSpPr>
        <p:spPr>
          <a:xfrm>
            <a:off x="125506" y="4122396"/>
            <a:ext cx="4946089" cy="1200329"/>
          </a:xfrm>
          <a:prstGeom prst="rect">
            <a:avLst/>
          </a:prstGeom>
        </p:spPr>
        <p:txBody>
          <a:bodyPr wrap="square">
            <a:spAutoFit/>
          </a:bodyPr>
          <a:lstStyle/>
          <a:p>
            <a:pPr algn="just"/>
            <a:r>
              <a:rPr lang="de-DE" sz="2400" b="1" smtClean="0">
                <a:solidFill>
                  <a:srgbClr val="0000CC"/>
                </a:solidFill>
                <a:latin typeface="Arial" pitchFamily="34" charset="0"/>
                <a:cs typeface="Arial" pitchFamily="34" charset="0"/>
              </a:rPr>
              <a:t>=&gt;Thể </a:t>
            </a:r>
            <a:r>
              <a:rPr lang="de-DE" sz="2400" b="1">
                <a:solidFill>
                  <a:srgbClr val="0000CC"/>
                </a:solidFill>
                <a:latin typeface="Arial" pitchFamily="34" charset="0"/>
                <a:cs typeface="Arial" pitchFamily="34" charset="0"/>
              </a:rPr>
              <a:t>trạng của gà con giống khỏe mạnh sẽ giúp gà lớn nhanh, ít mắc bệnh. </a:t>
            </a:r>
            <a:endParaRPr lang="en-US" sz="2400" b="1">
              <a:solidFill>
                <a:srgbClr val="0000CC"/>
              </a:solidFill>
              <a:latin typeface="Arial" pitchFamily="34" charset="0"/>
              <a:cs typeface="Arial" pitchFamily="34" charset="0"/>
            </a:endParaRPr>
          </a:p>
        </p:txBody>
      </p:sp>
      <p:sp>
        <p:nvSpPr>
          <p:cNvPr id="15" name="Rectangle 14"/>
          <p:cNvSpPr/>
          <p:nvPr/>
        </p:nvSpPr>
        <p:spPr>
          <a:xfrm>
            <a:off x="154077" y="5322725"/>
            <a:ext cx="5076639" cy="1384995"/>
          </a:xfrm>
          <a:prstGeom prst="rect">
            <a:avLst/>
          </a:prstGeom>
        </p:spPr>
        <p:txBody>
          <a:bodyPr wrap="square">
            <a:spAutoFit/>
          </a:bodyPr>
          <a:lstStyle/>
          <a:p>
            <a:r>
              <a:rPr lang="en-US" sz="2800" b="1" smtClean="0">
                <a:solidFill>
                  <a:srgbClr val="FF0000"/>
                </a:solidFill>
                <a:latin typeface="Times New Roman" pitchFamily="18" charset="0"/>
                <a:cs typeface="Times New Roman" pitchFamily="18" charset="0"/>
              </a:rPr>
              <a:t>-Để </a:t>
            </a:r>
            <a:r>
              <a:rPr lang="en-US" sz="2800" b="1">
                <a:solidFill>
                  <a:srgbClr val="FF0000"/>
                </a:solidFill>
                <a:latin typeface="Times New Roman" pitchFamily="18" charset="0"/>
                <a:cs typeface="Times New Roman" pitchFamily="18" charset="0"/>
              </a:rPr>
              <a:t>chọn gà con giống đạt hiệu quả dựa vào những đặc điểm nào ?</a:t>
            </a:r>
            <a:endParaRPr lang="en-US" sz="2800" b="1" dirty="0">
              <a:solidFill>
                <a:srgbClr val="FF0000"/>
              </a:solidFill>
              <a:latin typeface="Times New Roman" pitchFamily="18" charset="0"/>
              <a:cs typeface="Times New Roman" pitchFamily="18" charset="0"/>
            </a:endParaRPr>
          </a:p>
        </p:txBody>
      </p:sp>
      <p:sp>
        <p:nvSpPr>
          <p:cNvPr id="16" name="Rectangle 15"/>
          <p:cNvSpPr/>
          <p:nvPr/>
        </p:nvSpPr>
        <p:spPr>
          <a:xfrm>
            <a:off x="103043" y="2795870"/>
            <a:ext cx="4968552" cy="4031873"/>
          </a:xfrm>
          <a:prstGeom prst="rect">
            <a:avLst/>
          </a:prstGeom>
          <a:solidFill>
            <a:schemeClr val="bg1"/>
          </a:solidFill>
        </p:spPr>
        <p:txBody>
          <a:bodyPr wrap="square">
            <a:spAutoFit/>
          </a:bodyPr>
          <a:lstStyle/>
          <a:p>
            <a:r>
              <a:rPr lang="de-DE" sz="3200" b="1" smtClean="0">
                <a:solidFill>
                  <a:srgbClr val="002060"/>
                </a:solidFill>
                <a:latin typeface="Arial" pitchFamily="34" charset="0"/>
                <a:cs typeface="Arial" pitchFamily="34" charset="0"/>
                <a:sym typeface="Wingdings" panose="05000000000000000000" pitchFamily="2" charset="2"/>
              </a:rPr>
              <a:t>-</a:t>
            </a:r>
            <a:r>
              <a:rPr lang="de-DE" sz="3200" b="1" smtClean="0">
                <a:solidFill>
                  <a:srgbClr val="002060"/>
                </a:solidFill>
                <a:latin typeface="Arial" pitchFamily="34" charset="0"/>
                <a:cs typeface="Arial" pitchFamily="34" charset="0"/>
              </a:rPr>
              <a:t>Gà </a:t>
            </a:r>
            <a:r>
              <a:rPr lang="de-DE" sz="3200" b="1">
                <a:solidFill>
                  <a:srgbClr val="002060"/>
                </a:solidFill>
                <a:latin typeface="Arial" pitchFamily="34" charset="0"/>
                <a:cs typeface="Arial" pitchFamily="34" charset="0"/>
              </a:rPr>
              <a:t>con chọn làm giống phải đồng đều về khối lượng, nhanh nhẹn, mắt sáng, mỏ to, lông bông, bụng gọn, chân thẳng</a:t>
            </a:r>
            <a:r>
              <a:rPr lang="de-DE" sz="3200" b="1" smtClean="0">
                <a:solidFill>
                  <a:srgbClr val="002060"/>
                </a:solidFill>
                <a:latin typeface="Arial" pitchFamily="34" charset="0"/>
                <a:cs typeface="Arial" pitchFamily="34" charset="0"/>
              </a:rPr>
              <a:t>.</a:t>
            </a:r>
          </a:p>
          <a:p>
            <a:endParaRPr lang="de-DE" sz="3200" b="1" smtClean="0">
              <a:solidFill>
                <a:srgbClr val="002060"/>
              </a:solidFill>
              <a:latin typeface="Arial" pitchFamily="34" charset="0"/>
              <a:cs typeface="Arial" pitchFamily="34" charset="0"/>
            </a:endParaRPr>
          </a:p>
          <a:p>
            <a:endParaRPr lang="de-DE" sz="3200" b="1" smtClean="0">
              <a:solidFill>
                <a:srgbClr val="002060"/>
              </a:solidFill>
              <a:latin typeface="Arial" pitchFamily="34" charset="0"/>
              <a:cs typeface="Arial" pitchFamily="34" charset="0"/>
            </a:endParaRPr>
          </a:p>
          <a:p>
            <a:endParaRPr lang="en-US" sz="3200" b="1">
              <a:solidFill>
                <a:srgbClr val="002060"/>
              </a:solidFill>
              <a:latin typeface="Arial" pitchFamily="34" charset="0"/>
              <a:cs typeface="Arial" pitchFamily="34" charset="0"/>
            </a:endParaRPr>
          </a:p>
        </p:txBody>
      </p:sp>
      <p:sp>
        <p:nvSpPr>
          <p:cNvPr id="17" name="Rectangle 16"/>
          <p:cNvSpPr/>
          <p:nvPr/>
        </p:nvSpPr>
        <p:spPr>
          <a:xfrm>
            <a:off x="0" y="2202349"/>
            <a:ext cx="792088" cy="769441"/>
          </a:xfrm>
          <a:prstGeom prst="rect">
            <a:avLst/>
          </a:prstGeom>
        </p:spPr>
        <p:txBody>
          <a:bodyPr wrap="square">
            <a:spAutoFit/>
          </a:bodyPr>
          <a:lstStyle/>
          <a:p>
            <a:r>
              <a:rPr lang="en-US" altLang="vi-VN" sz="4400" b="1">
                <a:solidFill>
                  <a:srgbClr val="FF6600"/>
                </a:solidFill>
                <a:latin typeface="Times New Roman" pitchFamily="18" charset="0"/>
                <a:cs typeface="Times New Roman" pitchFamily="18" charset="0"/>
                <a:sym typeface="Wingdings" pitchFamily="2" charset="2"/>
              </a:rPr>
              <a:t></a:t>
            </a:r>
            <a:endParaRPr lang="en-US" altLang="vi-VN" sz="4400" b="1" dirty="0">
              <a:solidFill>
                <a:srgbClr val="FF66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28123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89750" y="1888049"/>
            <a:ext cx="7704856" cy="1446550"/>
          </a:xfrm>
          <a:prstGeom prst="rect">
            <a:avLst/>
          </a:prstGeom>
        </p:spPr>
        <p:txBody>
          <a:bodyPr wrap="square">
            <a:spAutoFit/>
          </a:bodyPr>
          <a:lstStyle/>
          <a:p>
            <a:r>
              <a:rPr lang="de-DE" sz="2800" b="1">
                <a:solidFill>
                  <a:srgbClr val="0000CC"/>
                </a:solidFill>
                <a:latin typeface="Arial" pitchFamily="34" charset="0"/>
                <a:cs typeface="Arial" pitchFamily="34" charset="0"/>
              </a:rPr>
              <a:t>2.3. Kĩ thuật nuôi dưỡng, chăm sóc</a:t>
            </a:r>
            <a:endParaRPr lang="en-US" sz="2800">
              <a:solidFill>
                <a:srgbClr val="0000CC"/>
              </a:solidFill>
              <a:latin typeface="Arial" pitchFamily="34" charset="0"/>
              <a:cs typeface="Arial" pitchFamily="34" charset="0"/>
            </a:endParaRPr>
          </a:p>
          <a:p>
            <a:r>
              <a:rPr lang="de-DE" sz="3200">
                <a:solidFill>
                  <a:schemeClr val="tx2"/>
                </a:solidFill>
                <a:latin typeface="Arial" pitchFamily="34" charset="0"/>
                <a:cs typeface="Arial" pitchFamily="34" charset="0"/>
              </a:rPr>
              <a:t>   </a:t>
            </a:r>
            <a:r>
              <a:rPr lang="de-DE" sz="2800" b="1">
                <a:solidFill>
                  <a:srgbClr val="0000CC"/>
                </a:solidFill>
                <a:latin typeface="Arial" pitchFamily="34" charset="0"/>
                <a:cs typeface="Arial" pitchFamily="34" charset="0"/>
              </a:rPr>
              <a:t>a. Thức ăn cho gà</a:t>
            </a:r>
            <a:endParaRPr lang="en-US" sz="2800" b="1">
              <a:solidFill>
                <a:srgbClr val="0000CC"/>
              </a:solidFill>
              <a:latin typeface="Arial" pitchFamily="34" charset="0"/>
              <a:cs typeface="Arial" pitchFamily="34" charset="0"/>
            </a:endParaRPr>
          </a:p>
          <a:p>
            <a:endParaRPr lang="en-US" sz="2800">
              <a:solidFill>
                <a:schemeClr val="tx2"/>
              </a:solidFill>
              <a:latin typeface="Arial" pitchFamily="34" charset="0"/>
              <a:cs typeface="Arial" pitchFamily="34" charset="0"/>
            </a:endParaRPr>
          </a:p>
        </p:txBody>
      </p:sp>
      <p:sp>
        <p:nvSpPr>
          <p:cNvPr id="7" name="Rectangle 6"/>
          <p:cNvSpPr/>
          <p:nvPr/>
        </p:nvSpPr>
        <p:spPr>
          <a:xfrm>
            <a:off x="179515" y="1386167"/>
            <a:ext cx="5891356" cy="584775"/>
          </a:xfrm>
          <a:prstGeom prst="rect">
            <a:avLst/>
          </a:prstGeom>
        </p:spPr>
        <p:txBody>
          <a:bodyPr wrap="none">
            <a:spAutoFit/>
          </a:bodyPr>
          <a:lstStyle/>
          <a:p>
            <a:r>
              <a:rPr lang="de-DE" sz="3200" b="1" smtClean="0">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sp>
        <p:nvSpPr>
          <p:cNvPr id="3" name="Rectangle 2"/>
          <p:cNvSpPr/>
          <p:nvPr/>
        </p:nvSpPr>
        <p:spPr>
          <a:xfrm>
            <a:off x="1187626" y="2937700"/>
            <a:ext cx="7923553" cy="954107"/>
          </a:xfrm>
          <a:prstGeom prst="rect">
            <a:avLst/>
          </a:prstGeom>
        </p:spPr>
        <p:txBody>
          <a:bodyPr wrap="square">
            <a:spAutoFit/>
          </a:bodyPr>
          <a:lstStyle/>
          <a:p>
            <a:r>
              <a:rPr lang="de-DE" sz="2800" b="1">
                <a:solidFill>
                  <a:srgbClr val="FF0000"/>
                </a:solidFill>
                <a:latin typeface="Arial" pitchFamily="34" charset="0"/>
                <a:cs typeface="Arial" pitchFamily="34" charset="0"/>
              </a:rPr>
              <a:t>Nhu cầu thức ăn thay đổi như thế nào trong quá trình phát triển của gà?</a:t>
            </a:r>
            <a:endParaRPr lang="en-US" sz="2800" b="1">
              <a:solidFill>
                <a:srgbClr val="FF0000"/>
              </a:solidFill>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60" y="2950979"/>
            <a:ext cx="730641" cy="830753"/>
          </a:xfrm>
          <a:prstGeom prst="rect">
            <a:avLst/>
          </a:prstGeom>
        </p:spPr>
      </p:pic>
      <p:sp>
        <p:nvSpPr>
          <p:cNvPr id="9" name="Rectangle 8"/>
          <p:cNvSpPr/>
          <p:nvPr/>
        </p:nvSpPr>
        <p:spPr>
          <a:xfrm>
            <a:off x="96372" y="3979773"/>
            <a:ext cx="9022908" cy="954107"/>
          </a:xfrm>
          <a:prstGeom prst="rect">
            <a:avLst/>
          </a:prstGeom>
          <a:solidFill>
            <a:schemeClr val="bg2"/>
          </a:solidFill>
        </p:spPr>
        <p:txBody>
          <a:bodyPr wrap="square">
            <a:spAutoFit/>
          </a:bodyPr>
          <a:lstStyle/>
          <a:p>
            <a:r>
              <a:rPr lang="de-DE" sz="2800" b="1">
                <a:latin typeface="Arial" pitchFamily="34" charset="0"/>
                <a:cs typeface="Arial" pitchFamily="34" charset="0"/>
                <a:sym typeface="Wingdings" panose="05000000000000000000" pitchFamily="2" charset="2"/>
              </a:rPr>
              <a:t> </a:t>
            </a:r>
            <a:r>
              <a:rPr lang="de-DE" sz="2800" b="1">
                <a:latin typeface="Arial" pitchFamily="34" charset="0"/>
                <a:cs typeface="Arial" pitchFamily="34" charset="0"/>
              </a:rPr>
              <a:t>Nhu cầu thức ăn cung cấp đủ và tăng lên theo các giai đoạn phát triển của gà</a:t>
            </a:r>
            <a:r>
              <a:rPr lang="de-DE" sz="2800">
                <a:latin typeface="Arial" pitchFamily="34" charset="0"/>
                <a:cs typeface="Arial" pitchFamily="34" charset="0"/>
              </a:rPr>
              <a:t>.</a:t>
            </a:r>
            <a:endParaRPr lang="en-US" sz="2800">
              <a:latin typeface="Arial" pitchFamily="34" charset="0"/>
              <a:cs typeface="Arial" pitchFamily="34" charset="0"/>
            </a:endParaRPr>
          </a:p>
        </p:txBody>
      </p:sp>
      <p:sp>
        <p:nvSpPr>
          <p:cNvPr id="10" name="Rectangle 9"/>
          <p:cNvSpPr/>
          <p:nvPr/>
        </p:nvSpPr>
        <p:spPr>
          <a:xfrm>
            <a:off x="-28947" y="2172167"/>
            <a:ext cx="792088" cy="769441"/>
          </a:xfrm>
          <a:prstGeom prst="rect">
            <a:avLst/>
          </a:prstGeom>
        </p:spPr>
        <p:txBody>
          <a:bodyPr wrap="square">
            <a:spAutoFit/>
          </a:bodyPr>
          <a:lstStyle/>
          <a:p>
            <a:r>
              <a:rPr lang="en-US" altLang="vi-VN" sz="4400" b="1">
                <a:solidFill>
                  <a:srgbClr val="FF6600"/>
                </a:solidFill>
                <a:latin typeface="Times New Roman" pitchFamily="18" charset="0"/>
                <a:cs typeface="Times New Roman" pitchFamily="18" charset="0"/>
                <a:sym typeface="Wingdings" pitchFamily="2" charset="2"/>
              </a:rPr>
              <a:t></a:t>
            </a:r>
            <a:endParaRPr lang="en-US" altLang="vi-VN" sz="4400" b="1" dirty="0">
              <a:solidFill>
                <a:srgbClr val="FF6600"/>
              </a:solidFill>
              <a:latin typeface="Times New Roman" pitchFamily="18" charset="0"/>
              <a:cs typeface="Times New Roman" pitchFamily="18" charset="0"/>
              <a:sym typeface="Wingdings" pitchFamily="2" charset="2"/>
            </a:endParaRPr>
          </a:p>
        </p:txBody>
      </p:sp>
      <p:sp>
        <p:nvSpPr>
          <p:cNvPr id="2" name="Rectangle 1"/>
          <p:cNvSpPr/>
          <p:nvPr/>
        </p:nvSpPr>
        <p:spPr>
          <a:xfrm>
            <a:off x="0" y="2887682"/>
            <a:ext cx="9144000" cy="3970318"/>
          </a:xfrm>
          <a:prstGeom prst="rect">
            <a:avLst/>
          </a:prstGeom>
          <a:solidFill>
            <a:schemeClr val="bg2"/>
          </a:solidFill>
        </p:spPr>
        <p:txBody>
          <a:bodyPr wrap="square">
            <a:spAutoFit/>
          </a:bodyPr>
          <a:lstStyle/>
          <a:p>
            <a:r>
              <a:rPr lang="en-US" sz="2800">
                <a:solidFill>
                  <a:srgbClr val="002060"/>
                </a:solidFill>
              </a:rPr>
              <a:t>-</a:t>
            </a:r>
            <a:r>
              <a:rPr lang="vi-VN" sz="2800" b="1">
                <a:solidFill>
                  <a:srgbClr val="002060"/>
                </a:solidFill>
              </a:rPr>
              <a:t>Giai đoạn gà con (từ 1 ngày đến 4 tuần tuổi): </a:t>
            </a:r>
            <a:r>
              <a:rPr lang="vi-VN" sz="2800">
                <a:solidFill>
                  <a:srgbClr val="002060"/>
                </a:solidFill>
              </a:rPr>
              <a:t>cho ăn tự do loại cám được chế biến phù hợp với khả năng tiêu hoá của gà. </a:t>
            </a:r>
            <a:endParaRPr lang="en-US" sz="2800">
              <a:solidFill>
                <a:srgbClr val="002060"/>
              </a:solidFill>
            </a:endParaRPr>
          </a:p>
          <a:p>
            <a:r>
              <a:rPr lang="vi-VN" sz="2800" b="1">
                <a:solidFill>
                  <a:srgbClr val="002060"/>
                </a:solidFill>
              </a:rPr>
              <a:t>- Giai đoạn gà tơ (gà non, mới lớn): </a:t>
            </a:r>
            <a:r>
              <a:rPr lang="vi-VN" sz="2800">
                <a:solidFill>
                  <a:srgbClr val="002060"/>
                </a:solidFill>
              </a:rPr>
              <a:t>phối trộn thêm lúa, gạo và rau vào trong thức ăn để tăng cường chất dinh dưỡng cho gà.</a:t>
            </a:r>
          </a:p>
          <a:p>
            <a:r>
              <a:rPr lang="vi-VN" sz="2800" b="1">
                <a:solidFill>
                  <a:srgbClr val="002060"/>
                </a:solidFill>
              </a:rPr>
              <a:t>- Giai đoạn gà thịt</a:t>
            </a:r>
            <a:r>
              <a:rPr lang="vi-VN" sz="2800">
                <a:solidFill>
                  <a:srgbClr val="002060"/>
                </a:solidFill>
              </a:rPr>
              <a:t>: gia tăng lượng thức ăn, nước uống, đồng thời bổ sung thêm thức ăn giàu chất đạm, rau xanh,… để gà lớn nhanh và chắc thịt hơn.</a:t>
            </a:r>
            <a:endParaRPr lang="vi-VN" sz="2800" dirty="0">
              <a:solidFill>
                <a:srgbClr val="002060"/>
              </a:solidFill>
            </a:endParaRPr>
          </a:p>
        </p:txBody>
      </p:sp>
    </p:spTree>
    <p:extLst>
      <p:ext uri="{BB962C8B-B14F-4D97-AF65-F5344CB8AC3E}">
        <p14:creationId xmlns:p14="http://schemas.microsoft.com/office/powerpoint/2010/main" val="28123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94044" y="1793010"/>
            <a:ext cx="7704856" cy="954107"/>
          </a:xfrm>
          <a:prstGeom prst="rect">
            <a:avLst/>
          </a:prstGeom>
        </p:spPr>
        <p:txBody>
          <a:bodyPr wrap="square">
            <a:spAutoFit/>
          </a:bodyPr>
          <a:lstStyle/>
          <a:p>
            <a:r>
              <a:rPr lang="de-DE" sz="2800" b="1">
                <a:solidFill>
                  <a:srgbClr val="0000CC"/>
                </a:solidFill>
                <a:latin typeface="Arial" pitchFamily="34" charset="0"/>
                <a:cs typeface="Arial" pitchFamily="34" charset="0"/>
              </a:rPr>
              <a:t>2.3. Kĩ thuật nuôi dưỡng, chăm sóc</a:t>
            </a:r>
            <a:endParaRPr lang="en-US" sz="2800">
              <a:solidFill>
                <a:srgbClr val="0000CC"/>
              </a:solidFill>
              <a:latin typeface="Arial" pitchFamily="34" charset="0"/>
              <a:cs typeface="Arial" pitchFamily="34" charset="0"/>
            </a:endParaRPr>
          </a:p>
          <a:p>
            <a:r>
              <a:rPr lang="de-DE" sz="2800" b="1">
                <a:solidFill>
                  <a:schemeClr val="tx2"/>
                </a:solidFill>
                <a:latin typeface="Arial" pitchFamily="34" charset="0"/>
                <a:cs typeface="Arial" pitchFamily="34" charset="0"/>
              </a:rPr>
              <a:t>   </a:t>
            </a:r>
            <a:r>
              <a:rPr lang="de-DE" sz="2800" b="1">
                <a:solidFill>
                  <a:srgbClr val="0000CC"/>
                </a:solidFill>
                <a:latin typeface="Arial" pitchFamily="34" charset="0"/>
                <a:cs typeface="Arial" pitchFamily="34" charset="0"/>
              </a:rPr>
              <a:t>b. Chế độ chăm sóc</a:t>
            </a:r>
            <a:endParaRPr lang="en-US" sz="2800" b="1">
              <a:solidFill>
                <a:srgbClr val="0000CC"/>
              </a:solidFill>
              <a:latin typeface="Arial" pitchFamily="34" charset="0"/>
              <a:cs typeface="Arial" pitchFamily="34" charset="0"/>
            </a:endParaRPr>
          </a:p>
        </p:txBody>
      </p:sp>
      <p:sp>
        <p:nvSpPr>
          <p:cNvPr id="7" name="Rectangle 6"/>
          <p:cNvSpPr/>
          <p:nvPr/>
        </p:nvSpPr>
        <p:spPr>
          <a:xfrm>
            <a:off x="179515" y="1386167"/>
            <a:ext cx="6195927" cy="523220"/>
          </a:xfrm>
          <a:prstGeom prst="rect">
            <a:avLst/>
          </a:prstGeom>
        </p:spPr>
        <p:txBody>
          <a:bodyPr wrap="square">
            <a:spAutoFit/>
          </a:bodyPr>
          <a:lstStyle/>
          <a:p>
            <a:r>
              <a:rPr lang="de-DE" sz="2800" b="1" smtClean="0">
                <a:solidFill>
                  <a:srgbClr val="0000CC"/>
                </a:solidFill>
                <a:latin typeface="Arial" pitchFamily="34" charset="0"/>
                <a:cs typeface="Arial" pitchFamily="34" charset="0"/>
              </a:rPr>
              <a:t>2. Chăn nuôi gà thịt thả vườn</a:t>
            </a:r>
            <a:endParaRPr lang="en-US" sz="2800">
              <a:solidFill>
                <a:srgbClr val="0000CC"/>
              </a:solidFill>
              <a:latin typeface="Arial" pitchFamily="34" charset="0"/>
              <a:cs typeface="Arial" pitchFamily="34" charset="0"/>
            </a:endParaRPr>
          </a:p>
        </p:txBody>
      </p:sp>
      <p:sp>
        <p:nvSpPr>
          <p:cNvPr id="3" name="Rectangle 2"/>
          <p:cNvSpPr/>
          <p:nvPr/>
        </p:nvSpPr>
        <p:spPr>
          <a:xfrm>
            <a:off x="1187626" y="2828838"/>
            <a:ext cx="7632849" cy="1384995"/>
          </a:xfrm>
          <a:prstGeom prst="rect">
            <a:avLst/>
          </a:prstGeom>
        </p:spPr>
        <p:txBody>
          <a:bodyPr wrap="square">
            <a:spAutoFit/>
          </a:bodyPr>
          <a:lstStyle/>
          <a:p>
            <a:pPr algn="just"/>
            <a:r>
              <a:rPr lang="de-DE" sz="2800" b="1">
                <a:solidFill>
                  <a:srgbClr val="FF0000"/>
                </a:solidFill>
                <a:latin typeface="Arial" pitchFamily="34" charset="0"/>
                <a:cs typeface="Arial" pitchFamily="34" charset="0"/>
              </a:rPr>
              <a:t>Hãy thảo luận nhóm trong 2 phút, liệt kê các kĩ thuật chăm sóc vật nuôi non phù hợp để chăm sóc gà con?</a:t>
            </a:r>
            <a:endParaRPr lang="en-US" sz="2800" b="1">
              <a:solidFill>
                <a:srgbClr val="FF0000"/>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2" y="2891131"/>
            <a:ext cx="946664" cy="1113935"/>
          </a:xfrm>
          <a:prstGeom prst="rect">
            <a:avLst/>
          </a:prstGeom>
        </p:spPr>
      </p:pic>
    </p:spTree>
    <p:extLst>
      <p:ext uri="{BB962C8B-B14F-4D97-AF65-F5344CB8AC3E}">
        <p14:creationId xmlns:p14="http://schemas.microsoft.com/office/powerpoint/2010/main" val="28123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2670"/>
            <a:ext cx="4478052" cy="257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91250"/>
            <a:ext cx="4536504" cy="274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091250"/>
            <a:ext cx="4176467" cy="274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064836" y="828798"/>
            <a:ext cx="3971663" cy="1569660"/>
          </a:xfrm>
          <a:prstGeom prst="rect">
            <a:avLst/>
          </a:prstGeom>
        </p:spPr>
        <p:txBody>
          <a:bodyPr wrap="square">
            <a:spAutoFit/>
          </a:bodyPr>
          <a:lstStyle/>
          <a:p>
            <a:r>
              <a:rPr lang="de-DE" sz="2400" b="1">
                <a:solidFill>
                  <a:srgbClr val="0000CC"/>
                </a:solidFill>
                <a:latin typeface="Arial" pitchFamily="34" charset="0"/>
                <a:cs typeface="Arial" pitchFamily="34" charset="0"/>
              </a:rPr>
              <a:t>Giữ ấm cho cơ thể, tập cho vật nuôi non ăn sớm với thức ăn đủ chất dinh dưỡng</a:t>
            </a:r>
            <a:endParaRPr lang="en-US" sz="2400" b="1"/>
          </a:p>
        </p:txBody>
      </p:sp>
      <p:sp>
        <p:nvSpPr>
          <p:cNvPr id="8" name="Rectangle 7"/>
          <p:cNvSpPr/>
          <p:nvPr/>
        </p:nvSpPr>
        <p:spPr>
          <a:xfrm>
            <a:off x="457201" y="5951618"/>
            <a:ext cx="8231831" cy="830997"/>
          </a:xfrm>
          <a:prstGeom prst="rect">
            <a:avLst/>
          </a:prstGeom>
        </p:spPr>
        <p:txBody>
          <a:bodyPr wrap="square">
            <a:spAutoFit/>
          </a:bodyPr>
          <a:lstStyle/>
          <a:p>
            <a:pPr algn="just"/>
            <a:r>
              <a:rPr lang="de-DE" sz="2400" b="1">
                <a:solidFill>
                  <a:srgbClr val="0000CC"/>
                </a:solidFill>
                <a:latin typeface="Arial" pitchFamily="34" charset="0"/>
                <a:cs typeface="Arial" pitchFamily="34" charset="0"/>
              </a:rPr>
              <a:t>Cho vật nuôi  vận động, tiếp xúc nhiều với ánh sáng và giữ vệ sinh, phòng bệnh cho vật nuôi.</a:t>
            </a:r>
            <a:endParaRPr lang="en-US" sz="2400" b="1">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96284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95467" y="1805811"/>
            <a:ext cx="7704856" cy="1015663"/>
          </a:xfrm>
          <a:prstGeom prst="rect">
            <a:avLst/>
          </a:prstGeom>
        </p:spPr>
        <p:txBody>
          <a:bodyPr wrap="square">
            <a:spAutoFit/>
          </a:bodyPr>
          <a:lstStyle/>
          <a:p>
            <a:r>
              <a:rPr lang="de-DE" sz="2800" b="1">
                <a:solidFill>
                  <a:srgbClr val="0000CC"/>
                </a:solidFill>
                <a:latin typeface="Arial" pitchFamily="34" charset="0"/>
                <a:cs typeface="Arial" pitchFamily="34" charset="0"/>
              </a:rPr>
              <a:t>2.3. Kĩ thuật nuôi dưỡng, chăm sóc</a:t>
            </a:r>
            <a:endParaRPr lang="en-US" sz="2800">
              <a:solidFill>
                <a:srgbClr val="0000CC"/>
              </a:solidFill>
              <a:latin typeface="Arial" pitchFamily="34" charset="0"/>
              <a:cs typeface="Arial" pitchFamily="34" charset="0"/>
            </a:endParaRPr>
          </a:p>
          <a:p>
            <a:r>
              <a:rPr lang="de-DE" sz="3200">
                <a:solidFill>
                  <a:schemeClr val="tx2"/>
                </a:solidFill>
                <a:latin typeface="Arial" pitchFamily="34" charset="0"/>
                <a:cs typeface="Arial" pitchFamily="34" charset="0"/>
              </a:rPr>
              <a:t>   </a:t>
            </a:r>
            <a:r>
              <a:rPr lang="de-DE" sz="2800" b="1">
                <a:solidFill>
                  <a:srgbClr val="0000CC"/>
                </a:solidFill>
                <a:latin typeface="Arial" pitchFamily="34" charset="0"/>
                <a:cs typeface="Arial" pitchFamily="34" charset="0"/>
              </a:rPr>
              <a:t>b. Chế độ chăm sóc</a:t>
            </a:r>
            <a:endParaRPr lang="en-US" sz="2800" b="1">
              <a:solidFill>
                <a:srgbClr val="0000CC"/>
              </a:solidFill>
              <a:latin typeface="Arial" pitchFamily="34" charset="0"/>
              <a:cs typeface="Arial" pitchFamily="34" charset="0"/>
            </a:endParaRPr>
          </a:p>
        </p:txBody>
      </p:sp>
      <p:sp>
        <p:nvSpPr>
          <p:cNvPr id="7" name="Rectangle 6"/>
          <p:cNvSpPr/>
          <p:nvPr/>
        </p:nvSpPr>
        <p:spPr>
          <a:xfrm>
            <a:off x="179515" y="1386167"/>
            <a:ext cx="5192447" cy="523220"/>
          </a:xfrm>
          <a:prstGeom prst="rect">
            <a:avLst/>
          </a:prstGeom>
        </p:spPr>
        <p:txBody>
          <a:bodyPr wrap="none">
            <a:spAutoFit/>
          </a:bodyPr>
          <a:lstStyle/>
          <a:p>
            <a:r>
              <a:rPr lang="de-DE" sz="2800" b="1">
                <a:solidFill>
                  <a:srgbClr val="0000CC"/>
                </a:solidFill>
                <a:latin typeface="Arial" pitchFamily="34" charset="0"/>
                <a:cs typeface="Arial" pitchFamily="34" charset="0"/>
              </a:rPr>
              <a:t>2. </a:t>
            </a:r>
            <a:r>
              <a:rPr lang="de-DE" sz="2800" b="1" smtClean="0">
                <a:solidFill>
                  <a:srgbClr val="0000CC"/>
                </a:solidFill>
                <a:latin typeface="Arial" pitchFamily="34" charset="0"/>
                <a:cs typeface="Arial" pitchFamily="34" charset="0"/>
              </a:rPr>
              <a:t>Chăn nuôi gà thịt thả vườn</a:t>
            </a:r>
            <a:endParaRPr lang="en-US" sz="2800">
              <a:solidFill>
                <a:srgbClr val="0000CC"/>
              </a:solidFill>
              <a:latin typeface="Arial" pitchFamily="34" charset="0"/>
              <a:cs typeface="Arial" pitchFamily="34" charset="0"/>
            </a:endParaRPr>
          </a:p>
        </p:txBody>
      </p:sp>
      <p:sp>
        <p:nvSpPr>
          <p:cNvPr id="8" name="Rectangle 7"/>
          <p:cNvSpPr/>
          <p:nvPr/>
        </p:nvSpPr>
        <p:spPr>
          <a:xfrm>
            <a:off x="755812" y="2851812"/>
            <a:ext cx="8208676" cy="954107"/>
          </a:xfrm>
          <a:prstGeom prst="rect">
            <a:avLst/>
          </a:prstGeom>
        </p:spPr>
        <p:txBody>
          <a:bodyPr wrap="square">
            <a:spAutoFit/>
          </a:bodyPr>
          <a:lstStyle/>
          <a:p>
            <a:r>
              <a:rPr lang="de-DE" sz="2800" b="1">
                <a:solidFill>
                  <a:srgbClr val="002060"/>
                </a:solidFill>
                <a:latin typeface="Arial" pitchFamily="34" charset="0"/>
                <a:cs typeface="Arial" pitchFamily="34" charset="0"/>
              </a:rPr>
              <a:t>- Giữ ấm cho cơ thể, tập cho vật nuôi non ăn sớm với thức ăn đủ chất dinh dưỡng</a:t>
            </a:r>
            <a:endParaRPr lang="en-US" sz="2800" b="1">
              <a:solidFill>
                <a:srgbClr val="002060"/>
              </a:solidFill>
            </a:endParaRPr>
          </a:p>
        </p:txBody>
      </p:sp>
      <p:sp>
        <p:nvSpPr>
          <p:cNvPr id="9" name="Rectangle 8"/>
          <p:cNvSpPr/>
          <p:nvPr/>
        </p:nvSpPr>
        <p:spPr>
          <a:xfrm>
            <a:off x="66973" y="2599416"/>
            <a:ext cx="792088" cy="769441"/>
          </a:xfrm>
          <a:prstGeom prst="rect">
            <a:avLst/>
          </a:prstGeom>
        </p:spPr>
        <p:txBody>
          <a:bodyPr wrap="square">
            <a:spAutoFit/>
          </a:bodyPr>
          <a:lstStyle/>
          <a:p>
            <a:r>
              <a:rPr lang="en-US" altLang="vi-VN" sz="4400" b="1">
                <a:solidFill>
                  <a:srgbClr val="FF6600"/>
                </a:solidFill>
                <a:latin typeface="Times New Roman" pitchFamily="18" charset="0"/>
                <a:cs typeface="Times New Roman" pitchFamily="18" charset="0"/>
                <a:sym typeface="Wingdings" pitchFamily="2" charset="2"/>
              </a:rPr>
              <a:t></a:t>
            </a:r>
            <a:endParaRPr lang="en-US" altLang="vi-VN" sz="4400" b="1" dirty="0">
              <a:solidFill>
                <a:srgbClr val="FF66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276131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811131"/>
            <a:ext cx="7704856" cy="523220"/>
          </a:xfrm>
          <a:prstGeom prst="rect">
            <a:avLst/>
          </a:prstGeom>
        </p:spPr>
        <p:txBody>
          <a:bodyPr wrap="square">
            <a:spAutoFit/>
          </a:bodyPr>
          <a:lstStyle/>
          <a:p>
            <a:r>
              <a:rPr lang="de-DE" sz="2800" b="1">
                <a:solidFill>
                  <a:srgbClr val="0000CC"/>
                </a:solidFill>
                <a:latin typeface="Arial" pitchFamily="34" charset="0"/>
                <a:cs typeface="Arial" pitchFamily="34" charset="0"/>
              </a:rPr>
              <a:t>2.4. Phòng và trị bệnh</a:t>
            </a:r>
            <a:endParaRPr lang="en-US" sz="2800">
              <a:solidFill>
                <a:srgbClr val="0000CC"/>
              </a:solidFill>
              <a:latin typeface="Arial" pitchFamily="34" charset="0"/>
              <a:cs typeface="Arial" pitchFamily="34" charset="0"/>
            </a:endParaRPr>
          </a:p>
        </p:txBody>
      </p:sp>
      <p:sp>
        <p:nvSpPr>
          <p:cNvPr id="7" name="Rectangle 6"/>
          <p:cNvSpPr/>
          <p:nvPr/>
        </p:nvSpPr>
        <p:spPr>
          <a:xfrm>
            <a:off x="179515" y="1386167"/>
            <a:ext cx="5192447" cy="523220"/>
          </a:xfrm>
          <a:prstGeom prst="rect">
            <a:avLst/>
          </a:prstGeom>
        </p:spPr>
        <p:txBody>
          <a:bodyPr wrap="none">
            <a:spAutoFit/>
          </a:bodyPr>
          <a:lstStyle/>
          <a:p>
            <a:r>
              <a:rPr lang="de-DE" sz="2800" b="1" smtClean="0">
                <a:solidFill>
                  <a:srgbClr val="0000CC"/>
                </a:solidFill>
                <a:latin typeface="Arial" pitchFamily="34" charset="0"/>
                <a:cs typeface="Arial" pitchFamily="34" charset="0"/>
              </a:rPr>
              <a:t>2. Chăn nuôi gà thịt thả vườn</a:t>
            </a:r>
            <a:endParaRPr lang="en-US" sz="2800">
              <a:solidFill>
                <a:srgbClr val="0000CC"/>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4293099"/>
            <a:ext cx="8225875" cy="2462841"/>
          </a:xfrm>
          <a:prstGeom prst="rect">
            <a:avLst/>
          </a:prstGeom>
        </p:spPr>
      </p:pic>
      <p:sp>
        <p:nvSpPr>
          <p:cNvPr id="8" name="TextBox 7"/>
          <p:cNvSpPr txBox="1"/>
          <p:nvPr/>
        </p:nvSpPr>
        <p:spPr>
          <a:xfrm>
            <a:off x="179513" y="2383712"/>
            <a:ext cx="8964487" cy="2308324"/>
          </a:xfrm>
          <a:prstGeom prst="rect">
            <a:avLst/>
          </a:prstGeom>
          <a:noFill/>
        </p:spPr>
        <p:txBody>
          <a:bodyPr wrap="square" rtlCol="0">
            <a:spAutoFit/>
          </a:bodyPr>
          <a:lstStyle/>
          <a:p>
            <a:r>
              <a:rPr lang="de-DE" sz="2400" b="1">
                <a:solidFill>
                  <a:schemeClr val="tx2"/>
                </a:solidFill>
                <a:latin typeface="Arial" pitchFamily="34" charset="0"/>
                <a:cs typeface="Arial" pitchFamily="34" charset="0"/>
              </a:rPr>
              <a:t>Hãy trả lời các câu hỏi sau:</a:t>
            </a:r>
          </a:p>
          <a:p>
            <a:r>
              <a:rPr lang="de-DE" sz="2400" b="1">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b="1">
              <a:solidFill>
                <a:schemeClr val="tx2"/>
              </a:solidFill>
              <a:latin typeface="Arial" pitchFamily="34" charset="0"/>
              <a:cs typeface="Arial" pitchFamily="34" charset="0"/>
            </a:endParaRPr>
          </a:p>
          <a:p>
            <a:r>
              <a:rPr lang="de-DE" sz="2400" b="1">
                <a:solidFill>
                  <a:schemeClr val="tx2"/>
                </a:solidFill>
                <a:latin typeface="Arial" pitchFamily="34" charset="0"/>
                <a:cs typeface="Arial" pitchFamily="34" charset="0"/>
              </a:rPr>
              <a:t>+ Giữa phòng và trị bệnh cho gà nuôi, theo em công tác nào quan trọng hơn? Vì sao?</a:t>
            </a:r>
            <a:endParaRPr lang="en-US" sz="2400" b="1">
              <a:solidFill>
                <a:schemeClr val="tx2"/>
              </a:solidFill>
              <a:latin typeface="Arial" pitchFamily="34" charset="0"/>
              <a:cs typeface="Arial" pitchFamily="34" charset="0"/>
            </a:endParaRPr>
          </a:p>
          <a:p>
            <a:endParaRPr lang="en-US" sz="24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Rectangle 1"/>
          <p:cNvSpPr/>
          <p:nvPr/>
        </p:nvSpPr>
        <p:spPr>
          <a:xfrm>
            <a:off x="683568" y="188642"/>
            <a:ext cx="8064896" cy="1323439"/>
          </a:xfrm>
          <a:prstGeom prst="rect">
            <a:avLst/>
          </a:prstGeom>
        </p:spPr>
        <p:txBody>
          <a:bodyPr wrap="square">
            <a:spAutoFit/>
          </a:bodyPr>
          <a:lstStyle/>
          <a:p>
            <a:pPr algn="ctr"/>
            <a:r>
              <a:rPr lang="en-US" sz="4000" b="1">
                <a:solidFill>
                  <a:srgbClr val="FF0000"/>
                </a:solidFill>
                <a:latin typeface="Arial" pitchFamily="34" charset="0"/>
                <a:cs typeface="Arial" pitchFamily="34" charset="0"/>
              </a:rPr>
              <a:t>BÀI 11: KĨ THUẬT CHĂN NUÔI GÀ THỊT THẢ VƯỜN </a:t>
            </a:r>
            <a:endParaRPr lang="en-US" sz="4000">
              <a:solidFill>
                <a:srgbClr val="FF0000"/>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821610930"/>
              </p:ext>
            </p:extLst>
          </p:nvPr>
        </p:nvGraphicFramePr>
        <p:xfrm>
          <a:off x="1439653" y="1772816"/>
          <a:ext cx="71647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96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87122" y="1801524"/>
            <a:ext cx="7704856" cy="523220"/>
          </a:xfrm>
          <a:prstGeom prst="rect">
            <a:avLst/>
          </a:prstGeom>
        </p:spPr>
        <p:txBody>
          <a:bodyPr wrap="square">
            <a:spAutoFit/>
          </a:bodyPr>
          <a:lstStyle/>
          <a:p>
            <a:r>
              <a:rPr lang="de-DE" sz="2800" b="1">
                <a:solidFill>
                  <a:srgbClr val="0000CC"/>
                </a:solidFill>
                <a:latin typeface="Arial" pitchFamily="34" charset="0"/>
                <a:cs typeface="Arial" pitchFamily="34" charset="0"/>
              </a:rPr>
              <a:t>2.4. Phòng và trị bệnh</a:t>
            </a:r>
            <a:endParaRPr lang="en-US" sz="2800">
              <a:solidFill>
                <a:srgbClr val="0000CC"/>
              </a:solidFill>
              <a:latin typeface="Arial" pitchFamily="34" charset="0"/>
              <a:cs typeface="Arial" pitchFamily="34" charset="0"/>
            </a:endParaRPr>
          </a:p>
        </p:txBody>
      </p:sp>
      <p:sp>
        <p:nvSpPr>
          <p:cNvPr id="7" name="Rectangle 6"/>
          <p:cNvSpPr/>
          <p:nvPr/>
        </p:nvSpPr>
        <p:spPr>
          <a:xfrm>
            <a:off x="179515" y="1386167"/>
            <a:ext cx="5192447" cy="523220"/>
          </a:xfrm>
          <a:prstGeom prst="rect">
            <a:avLst/>
          </a:prstGeom>
        </p:spPr>
        <p:txBody>
          <a:bodyPr wrap="none">
            <a:spAutoFit/>
          </a:bodyPr>
          <a:lstStyle/>
          <a:p>
            <a:r>
              <a:rPr lang="de-DE" sz="2800" b="1" smtClean="0">
                <a:solidFill>
                  <a:srgbClr val="0000CC"/>
                </a:solidFill>
                <a:latin typeface="Arial" pitchFamily="34" charset="0"/>
                <a:cs typeface="Arial" pitchFamily="34" charset="0"/>
              </a:rPr>
              <a:t>2. Chăn nuôi gà thịt thả vườn</a:t>
            </a:r>
            <a:endParaRPr lang="en-US" sz="2800">
              <a:solidFill>
                <a:srgbClr val="0000CC"/>
              </a:solidFill>
              <a:latin typeface="Arial" pitchFamily="34" charset="0"/>
              <a:cs typeface="Arial" pitchFamily="34" charset="0"/>
            </a:endParaRPr>
          </a:p>
        </p:txBody>
      </p:sp>
      <p:sp>
        <p:nvSpPr>
          <p:cNvPr id="2" name="Rectangle 1"/>
          <p:cNvSpPr/>
          <p:nvPr/>
        </p:nvSpPr>
        <p:spPr>
          <a:xfrm>
            <a:off x="611560" y="2535844"/>
            <a:ext cx="8280920" cy="830997"/>
          </a:xfrm>
          <a:prstGeom prst="rect">
            <a:avLst/>
          </a:prstGeom>
        </p:spPr>
        <p:txBody>
          <a:bodyPr wrap="square">
            <a:spAutoFit/>
          </a:bodyPr>
          <a:lstStyle/>
          <a:p>
            <a:r>
              <a:rPr lang="de-DE" sz="2400" b="1">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b="1">
              <a:solidFill>
                <a:schemeClr val="tx2"/>
              </a:solidFill>
              <a:latin typeface="Arial"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5373" b="18323"/>
          <a:stretch/>
        </p:blipFill>
        <p:spPr>
          <a:xfrm>
            <a:off x="450511" y="3789042"/>
            <a:ext cx="3670983" cy="2121763"/>
          </a:xfrm>
          <a:prstGeom prst="rect">
            <a:avLst/>
          </a:prstGeom>
        </p:spPr>
      </p:pic>
      <p:sp>
        <p:nvSpPr>
          <p:cNvPr id="3" name="Rectangle 2"/>
          <p:cNvSpPr/>
          <p:nvPr/>
        </p:nvSpPr>
        <p:spPr>
          <a:xfrm>
            <a:off x="655950" y="5922291"/>
            <a:ext cx="3267980" cy="830997"/>
          </a:xfrm>
          <a:prstGeom prst="rect">
            <a:avLst/>
          </a:prstGeom>
        </p:spPr>
        <p:txBody>
          <a:bodyPr wrap="square">
            <a:spAutoFit/>
          </a:bodyPr>
          <a:lstStyle/>
          <a:p>
            <a:pPr algn="ctr"/>
            <a:r>
              <a:rPr lang="de-DE" sz="2400" b="1">
                <a:latin typeface="Arial" pitchFamily="34" charset="0"/>
                <a:cs typeface="Arial" pitchFamily="34" charset="0"/>
              </a:rPr>
              <a:t>Khử trùng chuồng trại chăn nuôi gà</a:t>
            </a:r>
            <a:endParaRPr lang="en-US" sz="2400" b="1">
              <a:latin typeface="Arial" pitchFamily="34" charset="0"/>
              <a:cs typeface="Arial"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683" r="2168" b="14989"/>
          <a:stretch/>
        </p:blipFill>
        <p:spPr>
          <a:xfrm>
            <a:off x="4572000" y="3789042"/>
            <a:ext cx="4176464" cy="2121763"/>
          </a:xfrm>
          <a:prstGeom prst="rect">
            <a:avLst/>
          </a:prstGeom>
        </p:spPr>
      </p:pic>
      <p:sp>
        <p:nvSpPr>
          <p:cNvPr id="11" name="Rectangle 10"/>
          <p:cNvSpPr/>
          <p:nvPr/>
        </p:nvSpPr>
        <p:spPr>
          <a:xfrm>
            <a:off x="4885157" y="5910667"/>
            <a:ext cx="4007324" cy="830997"/>
          </a:xfrm>
          <a:prstGeom prst="rect">
            <a:avLst/>
          </a:prstGeom>
        </p:spPr>
        <p:txBody>
          <a:bodyPr wrap="square">
            <a:spAutoFit/>
          </a:bodyPr>
          <a:lstStyle/>
          <a:p>
            <a:pPr algn="ctr"/>
            <a:r>
              <a:rPr lang="de-DE" sz="2400" b="1">
                <a:latin typeface="Arial" pitchFamily="34" charset="0"/>
                <a:cs typeface="Arial" pitchFamily="34" charset="0"/>
              </a:rPr>
              <a:t>Tiêm phòng thuốc trị bệnh cho gà</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837749"/>
            <a:ext cx="7704856" cy="523220"/>
          </a:xfrm>
          <a:prstGeom prst="rect">
            <a:avLst/>
          </a:prstGeom>
        </p:spPr>
        <p:txBody>
          <a:bodyPr wrap="square">
            <a:spAutoFit/>
          </a:bodyPr>
          <a:lstStyle/>
          <a:p>
            <a:r>
              <a:rPr lang="de-DE" sz="2800" b="1">
                <a:solidFill>
                  <a:srgbClr val="0000CC"/>
                </a:solidFill>
                <a:latin typeface="Arial" pitchFamily="34" charset="0"/>
                <a:cs typeface="Arial" pitchFamily="34" charset="0"/>
              </a:rPr>
              <a:t>2.4. Phòng và trị bệnh</a:t>
            </a:r>
            <a:endParaRPr lang="en-US" sz="2800">
              <a:solidFill>
                <a:srgbClr val="0000CC"/>
              </a:solidFill>
              <a:latin typeface="Arial" pitchFamily="34" charset="0"/>
              <a:cs typeface="Arial" pitchFamily="34" charset="0"/>
            </a:endParaRPr>
          </a:p>
        </p:txBody>
      </p:sp>
      <p:sp>
        <p:nvSpPr>
          <p:cNvPr id="7" name="Rectangle 6"/>
          <p:cNvSpPr/>
          <p:nvPr/>
        </p:nvSpPr>
        <p:spPr>
          <a:xfrm>
            <a:off x="179515" y="1386167"/>
            <a:ext cx="5192447" cy="523220"/>
          </a:xfrm>
          <a:prstGeom prst="rect">
            <a:avLst/>
          </a:prstGeom>
        </p:spPr>
        <p:txBody>
          <a:bodyPr wrap="none">
            <a:spAutoFit/>
          </a:bodyPr>
          <a:lstStyle/>
          <a:p>
            <a:r>
              <a:rPr lang="de-DE" sz="2800" b="1" smtClean="0">
                <a:solidFill>
                  <a:srgbClr val="0000CC"/>
                </a:solidFill>
                <a:latin typeface="Arial" pitchFamily="34" charset="0"/>
                <a:cs typeface="Arial" pitchFamily="34" charset="0"/>
              </a:rPr>
              <a:t>2. Chăn nuôi gà thịt thả vườn</a:t>
            </a:r>
            <a:endParaRPr lang="en-US" sz="2800">
              <a:solidFill>
                <a:srgbClr val="0000CC"/>
              </a:solidFill>
              <a:latin typeface="Arial" pitchFamily="34" charset="0"/>
              <a:cs typeface="Arial" pitchFamily="34" charset="0"/>
            </a:endParaRPr>
          </a:p>
        </p:txBody>
      </p:sp>
      <p:sp>
        <p:nvSpPr>
          <p:cNvPr id="9" name="Rectangle 8"/>
          <p:cNvSpPr/>
          <p:nvPr/>
        </p:nvSpPr>
        <p:spPr>
          <a:xfrm>
            <a:off x="395536" y="2384319"/>
            <a:ext cx="8568952" cy="830997"/>
          </a:xfrm>
          <a:prstGeom prst="rect">
            <a:avLst/>
          </a:prstGeom>
        </p:spPr>
        <p:txBody>
          <a:bodyPr wrap="square">
            <a:spAutoFit/>
          </a:bodyPr>
          <a:lstStyle/>
          <a:p>
            <a:r>
              <a:rPr lang="de-DE" sz="2400">
                <a:solidFill>
                  <a:srgbClr val="FF0000"/>
                </a:solidFill>
                <a:latin typeface="Arial" pitchFamily="34" charset="0"/>
                <a:cs typeface="Arial" pitchFamily="34" charset="0"/>
              </a:rPr>
              <a:t> </a:t>
            </a:r>
            <a:r>
              <a:rPr lang="de-DE" sz="2400" b="1">
                <a:solidFill>
                  <a:srgbClr val="FF0000"/>
                </a:solidFill>
                <a:latin typeface="Arial" pitchFamily="34" charset="0"/>
                <a:cs typeface="Arial" pitchFamily="34" charset="0"/>
              </a:rPr>
              <a:t>Giữa phòng và trị bệnh cho gà nuôi, theo em công tác nào quan trọng hơn? Vì sao?</a:t>
            </a:r>
            <a:endParaRPr lang="en-US" sz="2400" b="1">
              <a:solidFill>
                <a:srgbClr val="FF0000"/>
              </a:solidFill>
              <a:latin typeface="Arial" pitchFamily="34" charset="0"/>
              <a:cs typeface="Arial" pitchFamily="34" charset="0"/>
            </a:endParaRPr>
          </a:p>
        </p:txBody>
      </p:sp>
      <p:sp>
        <p:nvSpPr>
          <p:cNvPr id="12" name="Rectangle 11"/>
          <p:cNvSpPr/>
          <p:nvPr/>
        </p:nvSpPr>
        <p:spPr>
          <a:xfrm>
            <a:off x="395536" y="3202736"/>
            <a:ext cx="8424936" cy="1569660"/>
          </a:xfrm>
          <a:prstGeom prst="rect">
            <a:avLst/>
          </a:prstGeom>
        </p:spPr>
        <p:txBody>
          <a:bodyPr wrap="square">
            <a:spAutoFit/>
          </a:bodyPr>
          <a:lstStyle/>
          <a:p>
            <a:pPr algn="just"/>
            <a:r>
              <a:rPr lang="de-DE" sz="2400" b="1">
                <a:solidFill>
                  <a:srgbClr val="0000CC"/>
                </a:solidFill>
                <a:latin typeface="Arial" pitchFamily="34" charset="0"/>
                <a:cs typeface="Arial" pitchFamily="34" charset="0"/>
                <a:sym typeface="Wingdings" panose="05000000000000000000" pitchFamily="2" charset="2"/>
              </a:rPr>
              <a:t> </a:t>
            </a:r>
            <a:r>
              <a:rPr lang="de-DE" sz="2400" b="1">
                <a:solidFill>
                  <a:srgbClr val="0000CC"/>
                </a:solidFill>
                <a:latin typeface="Arial" pitchFamily="34" charset="0"/>
                <a:cs typeface="Arial" pitchFamily="34"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a:t>
            </a:r>
            <a:endParaRPr lang="en-US" sz="2400" b="1">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72668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805047"/>
            <a:ext cx="7704856" cy="523220"/>
          </a:xfrm>
          <a:prstGeom prst="rect">
            <a:avLst/>
          </a:prstGeom>
        </p:spPr>
        <p:txBody>
          <a:bodyPr wrap="square">
            <a:spAutoFit/>
          </a:bodyPr>
          <a:lstStyle/>
          <a:p>
            <a:r>
              <a:rPr lang="de-DE" sz="2800" b="1">
                <a:solidFill>
                  <a:srgbClr val="0000CC"/>
                </a:solidFill>
                <a:latin typeface="Arial" pitchFamily="34" charset="0"/>
                <a:cs typeface="Arial" pitchFamily="34" charset="0"/>
              </a:rPr>
              <a:t>2.4. Phòng và trị bệnh</a:t>
            </a:r>
            <a:endParaRPr lang="en-US" sz="2800">
              <a:solidFill>
                <a:srgbClr val="0000CC"/>
              </a:solidFill>
              <a:latin typeface="Arial" pitchFamily="34" charset="0"/>
              <a:cs typeface="Arial" pitchFamily="34" charset="0"/>
            </a:endParaRPr>
          </a:p>
        </p:txBody>
      </p:sp>
      <p:sp>
        <p:nvSpPr>
          <p:cNvPr id="7" name="Rectangle 6"/>
          <p:cNvSpPr/>
          <p:nvPr/>
        </p:nvSpPr>
        <p:spPr>
          <a:xfrm>
            <a:off x="179515" y="1386167"/>
            <a:ext cx="5192447" cy="523220"/>
          </a:xfrm>
          <a:prstGeom prst="rect">
            <a:avLst/>
          </a:prstGeom>
        </p:spPr>
        <p:txBody>
          <a:bodyPr wrap="none">
            <a:spAutoFit/>
          </a:bodyPr>
          <a:lstStyle/>
          <a:p>
            <a:r>
              <a:rPr lang="de-DE" sz="2800" b="1">
                <a:solidFill>
                  <a:srgbClr val="0000CC"/>
                </a:solidFill>
                <a:latin typeface="Arial" pitchFamily="34" charset="0"/>
                <a:cs typeface="Arial" pitchFamily="34" charset="0"/>
              </a:rPr>
              <a:t>2. </a:t>
            </a:r>
            <a:r>
              <a:rPr lang="de-DE" sz="2800" b="1" smtClean="0">
                <a:solidFill>
                  <a:srgbClr val="0000CC"/>
                </a:solidFill>
                <a:latin typeface="Arial" pitchFamily="34" charset="0"/>
                <a:cs typeface="Arial" pitchFamily="34" charset="0"/>
              </a:rPr>
              <a:t>Chăn nuôi gà thịt thả vườn</a:t>
            </a:r>
            <a:endParaRPr lang="en-US" sz="2800">
              <a:solidFill>
                <a:srgbClr val="0000CC"/>
              </a:solidFill>
              <a:latin typeface="Arial" pitchFamily="34" charset="0"/>
              <a:cs typeface="Arial" pitchFamily="34" charset="0"/>
            </a:endParaRPr>
          </a:p>
        </p:txBody>
      </p:sp>
      <p:sp>
        <p:nvSpPr>
          <p:cNvPr id="2" name="Rectangle 1"/>
          <p:cNvSpPr/>
          <p:nvPr/>
        </p:nvSpPr>
        <p:spPr>
          <a:xfrm>
            <a:off x="683568" y="2492896"/>
            <a:ext cx="8208912" cy="954107"/>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Để phòng trị bệnh cho gà cần phải thực hiện các công việc gì?</a:t>
            </a:r>
            <a:endParaRPr lang="en-US" sz="2800" b="1">
              <a:solidFill>
                <a:srgbClr val="FF0000"/>
              </a:solidFill>
            </a:endParaRPr>
          </a:p>
        </p:txBody>
      </p:sp>
    </p:spTree>
    <p:extLst>
      <p:ext uri="{BB962C8B-B14F-4D97-AF65-F5344CB8AC3E}">
        <p14:creationId xmlns:p14="http://schemas.microsoft.com/office/powerpoint/2010/main" val="173094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179512" y="1805047"/>
            <a:ext cx="7704856" cy="523220"/>
          </a:xfrm>
          <a:prstGeom prst="rect">
            <a:avLst/>
          </a:prstGeom>
        </p:spPr>
        <p:txBody>
          <a:bodyPr wrap="square">
            <a:spAutoFit/>
          </a:bodyPr>
          <a:lstStyle/>
          <a:p>
            <a:r>
              <a:rPr lang="de-DE" sz="2800" b="1">
                <a:solidFill>
                  <a:srgbClr val="0000CC"/>
                </a:solidFill>
                <a:latin typeface="Arial" pitchFamily="34" charset="0"/>
                <a:cs typeface="Arial" pitchFamily="34" charset="0"/>
              </a:rPr>
              <a:t>2.4. Phòng và trị bệnh</a:t>
            </a:r>
            <a:endParaRPr lang="en-US" sz="2800">
              <a:solidFill>
                <a:srgbClr val="0000CC"/>
              </a:solidFill>
              <a:latin typeface="Arial" pitchFamily="34" charset="0"/>
              <a:cs typeface="Arial" pitchFamily="34" charset="0"/>
            </a:endParaRPr>
          </a:p>
        </p:txBody>
      </p:sp>
      <p:sp>
        <p:nvSpPr>
          <p:cNvPr id="7" name="Rectangle 6"/>
          <p:cNvSpPr/>
          <p:nvPr/>
        </p:nvSpPr>
        <p:spPr>
          <a:xfrm>
            <a:off x="179515" y="1386167"/>
            <a:ext cx="5192447" cy="523220"/>
          </a:xfrm>
          <a:prstGeom prst="rect">
            <a:avLst/>
          </a:prstGeom>
        </p:spPr>
        <p:txBody>
          <a:bodyPr wrap="none">
            <a:spAutoFit/>
          </a:bodyPr>
          <a:lstStyle/>
          <a:p>
            <a:r>
              <a:rPr lang="de-DE" sz="2800" b="1">
                <a:solidFill>
                  <a:srgbClr val="0000CC"/>
                </a:solidFill>
                <a:latin typeface="Arial" pitchFamily="34" charset="0"/>
                <a:cs typeface="Arial" pitchFamily="34" charset="0"/>
              </a:rPr>
              <a:t>2. </a:t>
            </a:r>
            <a:r>
              <a:rPr lang="de-DE" sz="2800" b="1" smtClean="0">
                <a:solidFill>
                  <a:srgbClr val="0000CC"/>
                </a:solidFill>
                <a:latin typeface="Arial" pitchFamily="34" charset="0"/>
                <a:cs typeface="Arial" pitchFamily="34" charset="0"/>
              </a:rPr>
              <a:t>Chăn nuôi gà thịt thả vườn</a:t>
            </a:r>
            <a:endParaRPr lang="en-US" sz="2800">
              <a:solidFill>
                <a:srgbClr val="0000CC"/>
              </a:solidFill>
              <a:latin typeface="Arial" pitchFamily="34" charset="0"/>
              <a:cs typeface="Arial" pitchFamily="34" charset="0"/>
            </a:endParaRPr>
          </a:p>
        </p:txBody>
      </p:sp>
      <p:sp>
        <p:nvSpPr>
          <p:cNvPr id="3" name="Rectangle 2"/>
          <p:cNvSpPr/>
          <p:nvPr/>
        </p:nvSpPr>
        <p:spPr>
          <a:xfrm>
            <a:off x="827584" y="2407078"/>
            <a:ext cx="8208912" cy="1569660"/>
          </a:xfrm>
          <a:prstGeom prst="rect">
            <a:avLst/>
          </a:prstGeom>
          <a:solidFill>
            <a:schemeClr val="bg1"/>
          </a:solidFill>
        </p:spPr>
        <p:txBody>
          <a:bodyPr wrap="square">
            <a:spAutoFit/>
          </a:bodyPr>
          <a:lstStyle/>
          <a:p>
            <a:r>
              <a:rPr lang="vi-VN" sz="2400" b="1">
                <a:solidFill>
                  <a:srgbClr val="002060"/>
                </a:solidFill>
              </a:rPr>
              <a:t>* Phòng bệnh:</a:t>
            </a:r>
          </a:p>
          <a:p>
            <a:r>
              <a:rPr lang="vi-VN" sz="2400" b="1">
                <a:solidFill>
                  <a:srgbClr val="002060"/>
                </a:solidFill>
              </a:rPr>
              <a:t>- Giữ chuồng trại luôn sạch sẽ, khô ráo, thoáng mát</a:t>
            </a:r>
          </a:p>
          <a:p>
            <a:r>
              <a:rPr lang="en-US" sz="2400" b="1">
                <a:solidFill>
                  <a:srgbClr val="002060"/>
                </a:solidFill>
              </a:rPr>
              <a:t>- </a:t>
            </a:r>
            <a:r>
              <a:rPr lang="vi-VN" sz="2400" b="1">
                <a:solidFill>
                  <a:srgbClr val="002060"/>
                </a:solidFill>
              </a:rPr>
              <a:t>Tiêm phòng đầy đủ</a:t>
            </a:r>
          </a:p>
          <a:p>
            <a:r>
              <a:rPr lang="vi-VN" sz="2400" b="1">
                <a:solidFill>
                  <a:srgbClr val="002060"/>
                </a:solidFill>
              </a:rPr>
              <a:t>- Cung cấp đủ chất dinh dưỡng.</a:t>
            </a:r>
            <a:endParaRPr lang="vi-VN" sz="2400" b="1" dirty="0">
              <a:solidFill>
                <a:srgbClr val="002060"/>
              </a:solidFill>
            </a:endParaRPr>
          </a:p>
        </p:txBody>
      </p:sp>
      <p:sp>
        <p:nvSpPr>
          <p:cNvPr id="8" name="Rectangle 7"/>
          <p:cNvSpPr/>
          <p:nvPr/>
        </p:nvSpPr>
        <p:spPr>
          <a:xfrm>
            <a:off x="827584" y="4061803"/>
            <a:ext cx="7992888" cy="1938992"/>
          </a:xfrm>
          <a:prstGeom prst="rect">
            <a:avLst/>
          </a:prstGeom>
          <a:noFill/>
        </p:spPr>
        <p:txBody>
          <a:bodyPr wrap="square">
            <a:spAutoFit/>
          </a:bodyPr>
          <a:lstStyle/>
          <a:p>
            <a:r>
              <a:rPr lang="vi-VN" sz="2400" b="1">
                <a:solidFill>
                  <a:srgbClr val="002060"/>
                </a:solidFill>
              </a:rPr>
              <a:t>* Trị bệnh:</a:t>
            </a:r>
          </a:p>
          <a:p>
            <a:r>
              <a:rPr lang="vi-VN" sz="2400" b="1">
                <a:solidFill>
                  <a:srgbClr val="002060"/>
                </a:solidFill>
              </a:rPr>
              <a:t>- Báo cho cán bộ y tế khi gà có triệu chứng</a:t>
            </a:r>
          </a:p>
          <a:p>
            <a:r>
              <a:rPr lang="vi-VN" sz="2400" b="1">
                <a:solidFill>
                  <a:srgbClr val="002060"/>
                </a:solidFill>
              </a:rPr>
              <a:t>- Tách riêng gà bệnh và bổ sung dinh dưỡng, vitamin</a:t>
            </a:r>
          </a:p>
          <a:p>
            <a:r>
              <a:rPr lang="vi-VN" sz="2400" b="1">
                <a:solidFill>
                  <a:srgbClr val="002060"/>
                </a:solidFill>
              </a:rPr>
              <a:t>- Dọn vệ sinh sạch sẽ, khử trùng chuồng nuôi và môi trường xung quanh.</a:t>
            </a:r>
            <a:endParaRPr lang="vi-VN" sz="2400" b="1" dirty="0">
              <a:solidFill>
                <a:srgbClr val="002060"/>
              </a:solidFill>
            </a:endParaRPr>
          </a:p>
        </p:txBody>
      </p:sp>
      <p:sp>
        <p:nvSpPr>
          <p:cNvPr id="11" name="Rectangle 10"/>
          <p:cNvSpPr/>
          <p:nvPr/>
        </p:nvSpPr>
        <p:spPr>
          <a:xfrm>
            <a:off x="35496" y="2298113"/>
            <a:ext cx="792088" cy="769441"/>
          </a:xfrm>
          <a:prstGeom prst="rect">
            <a:avLst/>
          </a:prstGeom>
        </p:spPr>
        <p:txBody>
          <a:bodyPr wrap="square">
            <a:spAutoFit/>
          </a:bodyPr>
          <a:lstStyle/>
          <a:p>
            <a:r>
              <a:rPr lang="en-US" altLang="vi-VN" sz="4400" b="1">
                <a:solidFill>
                  <a:srgbClr val="FF6600"/>
                </a:solidFill>
                <a:latin typeface="Times New Roman" pitchFamily="18" charset="0"/>
                <a:cs typeface="Times New Roman" pitchFamily="18" charset="0"/>
                <a:sym typeface="Wingdings" pitchFamily="2" charset="2"/>
              </a:rPr>
              <a:t></a:t>
            </a:r>
            <a:endParaRPr lang="en-US" altLang="vi-VN" sz="4400" b="1" dirty="0">
              <a:solidFill>
                <a:srgbClr val="FF66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337149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additive="base">
                                        <p:cTn id="3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additive="base">
                                        <p:cTn id="4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522257"/>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LUYỆN TẬP</a:t>
            </a:r>
            <a:endParaRPr lang="en-US" sz="2800">
              <a:solidFill>
                <a:srgbClr val="FF0000"/>
              </a:solidFill>
              <a:latin typeface="Arial" pitchFamily="34" charset="0"/>
              <a:cs typeface="Arial" pitchFamily="34" charset="0"/>
            </a:endParaRPr>
          </a:p>
        </p:txBody>
      </p:sp>
      <p:sp>
        <p:nvSpPr>
          <p:cNvPr id="6" name="Content Placeholder 2"/>
          <p:cNvSpPr txBox="1">
            <a:spLocks/>
          </p:cNvSpPr>
          <p:nvPr/>
        </p:nvSpPr>
        <p:spPr>
          <a:xfrm>
            <a:off x="381000" y="1358773"/>
            <a:ext cx="8763000" cy="54230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a:solidFill>
                  <a:schemeClr val="tx1"/>
                </a:solidFill>
                <a:latin typeface="Times New Roman" pitchFamily="18" charset="0"/>
                <a:cs typeface="Times New Roman" pitchFamily="18" charset="0"/>
              </a:rPr>
              <a:t>Câu 1. </a:t>
            </a:r>
            <a:r>
              <a:rPr lang="en-US" sz="2400">
                <a:solidFill>
                  <a:schemeClr val="tx1"/>
                </a:solidFill>
                <a:latin typeface="Times New Roman" pitchFamily="18" charset="0"/>
                <a:cs typeface="Times New Roman" pitchFamily="18" charset="0"/>
              </a:rPr>
              <a:t>Chọn gà giống gồm có mấy công việc?</a:t>
            </a:r>
          </a:p>
          <a:p>
            <a:pPr algn="l"/>
            <a:r>
              <a:rPr lang="en-US" sz="2400">
                <a:solidFill>
                  <a:schemeClr val="tx1"/>
                </a:solidFill>
                <a:latin typeface="Times New Roman" pitchFamily="18" charset="0"/>
                <a:cs typeface="Times New Roman" pitchFamily="18" charset="0"/>
              </a:rPr>
              <a:t>A.1		B. 2		C. 3		D. 4</a:t>
            </a:r>
          </a:p>
          <a:p>
            <a:pPr algn="l"/>
            <a:r>
              <a:rPr lang="en-US" sz="2400" b="1">
                <a:solidFill>
                  <a:schemeClr val="tx1"/>
                </a:solidFill>
                <a:latin typeface="Times New Roman" pitchFamily="18" charset="0"/>
                <a:cs typeface="Times New Roman" pitchFamily="18" charset="0"/>
              </a:rPr>
              <a:t>Câu </a:t>
            </a:r>
            <a:r>
              <a:rPr lang="vi-VN" sz="2400" b="1">
                <a:solidFill>
                  <a:schemeClr val="tx1"/>
                </a:solidFill>
                <a:latin typeface="Times New Roman" pitchFamily="18" charset="0"/>
                <a:cs typeface="Times New Roman" pitchFamily="18" charset="0"/>
              </a:rPr>
              <a:t>3. </a:t>
            </a:r>
            <a:r>
              <a:rPr lang="vi-VN" sz="2400">
                <a:solidFill>
                  <a:schemeClr val="tx1"/>
                </a:solidFill>
                <a:latin typeface="Times New Roman" pitchFamily="18" charset="0"/>
                <a:cs typeface="Times New Roman" pitchFamily="18" charset="0"/>
              </a:rPr>
              <a:t>Đặc điểm của gà nuôi thả vườn ở nước ta:</a:t>
            </a:r>
          </a:p>
          <a:p>
            <a:pPr algn="l"/>
            <a:r>
              <a:rPr lang="vi-VN" sz="2400">
                <a:solidFill>
                  <a:schemeClr val="tx1"/>
                </a:solidFill>
                <a:latin typeface="Times New Roman" pitchFamily="18" charset="0"/>
                <a:cs typeface="Times New Roman" pitchFamily="18" charset="0"/>
              </a:rPr>
              <a:t>A. Năng suất cao</a:t>
            </a:r>
          </a:p>
          <a:p>
            <a:pPr algn="l"/>
            <a:r>
              <a:rPr lang="vi-VN" sz="2400">
                <a:solidFill>
                  <a:schemeClr val="tx1"/>
                </a:solidFill>
                <a:latin typeface="Times New Roman" pitchFamily="18" charset="0"/>
                <a:cs typeface="Times New Roman" pitchFamily="18" charset="0"/>
              </a:rPr>
              <a:t>B. Chất lượng thịt ngon</a:t>
            </a:r>
          </a:p>
          <a:p>
            <a:pPr algn="l"/>
            <a:r>
              <a:rPr lang="vi-VN" sz="2400">
                <a:solidFill>
                  <a:schemeClr val="tx1"/>
                </a:solidFill>
                <a:latin typeface="Times New Roman" pitchFamily="18" charset="0"/>
                <a:cs typeface="Times New Roman" pitchFamily="18" charset="0"/>
              </a:rPr>
              <a:t>C. Sức đề kháng cao</a:t>
            </a:r>
          </a:p>
          <a:p>
            <a:pPr algn="l"/>
            <a:r>
              <a:rPr lang="vi-VN" sz="2400">
                <a:solidFill>
                  <a:schemeClr val="tx1"/>
                </a:solidFill>
                <a:latin typeface="Times New Roman" pitchFamily="18" charset="0"/>
                <a:cs typeface="Times New Roman" pitchFamily="18" charset="0"/>
              </a:rPr>
              <a:t>D. </a:t>
            </a:r>
            <a:r>
              <a:rPr lang="en-US" sz="2400">
                <a:solidFill>
                  <a:schemeClr val="tx1"/>
                </a:solidFill>
                <a:latin typeface="Times New Roman" pitchFamily="18" charset="0"/>
                <a:cs typeface="Times New Roman" pitchFamily="18" charset="0"/>
              </a:rPr>
              <a:t>Năng suất cao, thịt ngon, đề kháng cao.</a:t>
            </a:r>
          </a:p>
          <a:p>
            <a:pPr algn="l"/>
            <a:r>
              <a:rPr lang="vi-VN" sz="2400" b="1">
                <a:solidFill>
                  <a:schemeClr val="tx1"/>
                </a:solidFill>
                <a:latin typeface="Times New Roman" pitchFamily="18" charset="0"/>
                <a:cs typeface="Times New Roman" pitchFamily="18" charset="0"/>
              </a:rPr>
              <a:t>Câu 4. </a:t>
            </a:r>
            <a:r>
              <a:rPr lang="vi-VN" sz="2400">
                <a:solidFill>
                  <a:schemeClr val="tx1"/>
                </a:solidFill>
                <a:latin typeface="Times New Roman" pitchFamily="18" charset="0"/>
                <a:cs typeface="Times New Roman" pitchFamily="18" charset="0"/>
              </a:rPr>
              <a:t>Yêu cầu đối với chọn gà con giống:</a:t>
            </a:r>
          </a:p>
          <a:p>
            <a:pPr algn="l"/>
            <a:r>
              <a:rPr lang="vi-VN" sz="2400">
                <a:solidFill>
                  <a:schemeClr val="tx1"/>
                </a:solidFill>
                <a:latin typeface="Times New Roman" pitchFamily="18" charset="0"/>
                <a:cs typeface="Times New Roman" pitchFamily="18" charset="0"/>
              </a:rPr>
              <a:t>A. Đồng đều về khối lượng</a:t>
            </a:r>
          </a:p>
          <a:p>
            <a:pPr algn="l"/>
            <a:r>
              <a:rPr lang="vi-VN" sz="2400">
                <a:solidFill>
                  <a:schemeClr val="tx1"/>
                </a:solidFill>
                <a:latin typeface="Times New Roman" pitchFamily="18" charset="0"/>
                <a:cs typeface="Times New Roman" pitchFamily="18" charset="0"/>
              </a:rPr>
              <a:t>B. Nhanh nhẹn</a:t>
            </a:r>
          </a:p>
          <a:p>
            <a:pPr algn="l"/>
            <a:r>
              <a:rPr lang="vi-VN" sz="2400">
                <a:solidFill>
                  <a:schemeClr val="tx1"/>
                </a:solidFill>
                <a:latin typeface="Times New Roman" pitchFamily="18" charset="0"/>
                <a:cs typeface="Times New Roman" pitchFamily="18" charset="0"/>
              </a:rPr>
              <a:t>C. Mắt sáng</a:t>
            </a:r>
          </a:p>
          <a:p>
            <a:pPr algn="l"/>
            <a:r>
              <a:rPr lang="vi-VN" sz="2400">
                <a:solidFill>
                  <a:schemeClr val="tx1"/>
                </a:solidFill>
                <a:latin typeface="Times New Roman" pitchFamily="18" charset="0"/>
                <a:cs typeface="Times New Roman" pitchFamily="18" charset="0"/>
              </a:rPr>
              <a:t>D. </a:t>
            </a:r>
            <a:r>
              <a:rPr lang="en-US" sz="2400">
                <a:solidFill>
                  <a:schemeClr val="tx1"/>
                </a:solidFill>
                <a:latin typeface="Times New Roman" pitchFamily="18" charset="0"/>
                <a:cs typeface="Times New Roman" pitchFamily="18" charset="0"/>
              </a:rPr>
              <a:t>Mắt sáng, khối lượng đồng đều, nhanh nhẹn, </a:t>
            </a:r>
            <a:endParaRPr lang="vi-VN" sz="2400">
              <a:solidFill>
                <a:schemeClr val="tx1"/>
              </a:solidFill>
              <a:latin typeface="Times New Roman" pitchFamily="18" charset="0"/>
              <a:cs typeface="Times New Roman" pitchFamily="18" charset="0"/>
            </a:endParaRPr>
          </a:p>
          <a:p>
            <a:endParaRPr lang="vi-VN" sz="2400">
              <a:latin typeface="Times New Roman" pitchFamily="18" charset="0"/>
              <a:cs typeface="Times New Roman" pitchFamily="18" charset="0"/>
            </a:endParaRPr>
          </a:p>
          <a:p>
            <a:endParaRPr lang="en-US" sz="2400"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81231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1000"/>
                                        <p:tgtEl>
                                          <p:spTgt spid="6">
                                            <p:txEl>
                                              <p:pRg st="7" end="7"/>
                                            </p:txEl>
                                          </p:spTgt>
                                        </p:tgtEl>
                                      </p:cBhvr>
                                    </p:animEffect>
                                    <p:anim calcmode="lin" valueType="num">
                                      <p:cBhvr>
                                        <p:cTn id="4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1000"/>
                                        <p:tgtEl>
                                          <p:spTgt spid="6">
                                            <p:txEl>
                                              <p:pRg st="10" end="10"/>
                                            </p:txEl>
                                          </p:spTgt>
                                        </p:tgtEl>
                                      </p:cBhvr>
                                    </p:animEffect>
                                    <p:anim calcmode="lin" valueType="num">
                                      <p:cBhvr>
                                        <p:cTn id="6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Effect transition="in" filter="fade">
                                      <p:cBhvr>
                                        <p:cTn id="66" dur="1000"/>
                                        <p:tgtEl>
                                          <p:spTgt spid="6">
                                            <p:txEl>
                                              <p:pRg st="11" end="11"/>
                                            </p:txEl>
                                          </p:spTgt>
                                        </p:tgtEl>
                                      </p:cBhvr>
                                    </p:animEffect>
                                    <p:anim calcmode="lin" valueType="num">
                                      <p:cBhvr>
                                        <p:cTn id="6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5" name="Rectangle 4"/>
          <p:cNvSpPr/>
          <p:nvPr/>
        </p:nvSpPr>
        <p:spPr>
          <a:xfrm>
            <a:off x="2286000" y="522257"/>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LUYỆN TẬP</a:t>
            </a:r>
            <a:endParaRPr lang="en-US" sz="2800">
              <a:solidFill>
                <a:srgbClr val="FF0000"/>
              </a:solidFill>
              <a:latin typeface="Arial" pitchFamily="34" charset="0"/>
              <a:cs typeface="Arial" pitchFamily="34" charset="0"/>
            </a:endParaRPr>
          </a:p>
        </p:txBody>
      </p:sp>
      <p:sp>
        <p:nvSpPr>
          <p:cNvPr id="2" name="Rectangle 1"/>
          <p:cNvSpPr/>
          <p:nvPr/>
        </p:nvSpPr>
        <p:spPr>
          <a:xfrm>
            <a:off x="395536" y="1997842"/>
            <a:ext cx="8568952" cy="4524315"/>
          </a:xfrm>
          <a:prstGeom prst="rect">
            <a:avLst/>
          </a:prstGeom>
        </p:spPr>
        <p:txBody>
          <a:bodyPr wrap="square">
            <a:spAutoFit/>
          </a:bodyPr>
          <a:lstStyle/>
          <a:p>
            <a:pPr>
              <a:lnSpc>
                <a:spcPct val="150000"/>
              </a:lnSpc>
            </a:pPr>
            <a:r>
              <a:rPr lang="en-US" sz="2400">
                <a:solidFill>
                  <a:schemeClr val="tx2"/>
                </a:solidFill>
                <a:latin typeface="Arial" pitchFamily="34" charset="0"/>
                <a:cs typeface="Arial" pitchFamily="34" charset="0"/>
              </a:rPr>
              <a:t>1. Hãy cho biết tác dụng của việc thả gà ra vườn khi mặt trời mọc và lùa gà về chuồng trước lúc mặt trời lặn.</a:t>
            </a:r>
          </a:p>
          <a:p>
            <a:pPr>
              <a:lnSpc>
                <a:spcPct val="150000"/>
              </a:lnSpc>
            </a:pPr>
            <a:r>
              <a:rPr lang="en-US" sz="2400">
                <a:solidFill>
                  <a:schemeClr val="tx2"/>
                </a:solidFill>
                <a:latin typeface="Arial" pitchFamily="34" charset="0"/>
                <a:cs typeface="Arial" pitchFamily="34" charset="0"/>
              </a:rPr>
              <a:t>2. Hãy nêu đặc điểm của chuồng nuôi gà hợp vệ sinh. Tại sao chuồng nuôi cần cách xa khu vực người ở?</a:t>
            </a:r>
          </a:p>
          <a:p>
            <a:pPr>
              <a:lnSpc>
                <a:spcPct val="150000"/>
              </a:lnSpc>
            </a:pPr>
            <a:r>
              <a:rPr lang="en-US" sz="2400">
                <a:solidFill>
                  <a:schemeClr val="tx2"/>
                </a:solidFill>
                <a:latin typeface="Arial" pitchFamily="34" charset="0"/>
                <a:cs typeface="Arial" pitchFamily="34" charset="0"/>
              </a:rPr>
              <a:t>3. Vì sao việc cung cấp thức ăn lại phụ thuộc vào các giai đoạn sinh trưởng của gà?</a:t>
            </a:r>
          </a:p>
          <a:p>
            <a:pPr>
              <a:lnSpc>
                <a:spcPct val="150000"/>
              </a:lnSpc>
            </a:pPr>
            <a:r>
              <a:rPr lang="en-US" sz="2400">
                <a:solidFill>
                  <a:schemeClr val="tx2"/>
                </a:solidFill>
                <a:latin typeface="Arial" pitchFamily="34" charset="0"/>
                <a:cs typeface="Arial" pitchFamily="34" charset="0"/>
              </a:rPr>
              <a:t>4. Vì sao cần tiêu độc, khử trùng chuồng trại sau mỗi đợt nuôi?</a:t>
            </a:r>
          </a:p>
        </p:txBody>
      </p:sp>
    </p:spTree>
    <p:extLst>
      <p:ext uri="{BB962C8B-B14F-4D97-AF65-F5344CB8AC3E}">
        <p14:creationId xmlns:p14="http://schemas.microsoft.com/office/powerpoint/2010/main" val="404610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3"/>
          </a:xfrm>
        </p:spPr>
        <p:txBody>
          <a:bodyPr>
            <a:normAutofit fontScale="90000"/>
          </a:bodyPr>
          <a:lstStyle/>
          <a:p>
            <a:r>
              <a:rPr lang="en-US" sz="2400" b="1" dirty="0">
                <a:solidFill>
                  <a:srgbClr val="00B050"/>
                </a:solidFill>
                <a:latin typeface="Times New Roman" pitchFamily="18" charset="0"/>
                <a:cs typeface="Times New Roman" pitchFamily="18" charset="0"/>
              </a:rPr>
              <a:t/>
            </a:r>
            <a:br>
              <a:rPr lang="en-US" sz="2400" b="1" dirty="0">
                <a:solidFill>
                  <a:srgbClr val="00B05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LUYỆN TẬP</a:t>
            </a:r>
            <a:br>
              <a:rPr lang="en-US" sz="2400" b="1" dirty="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85000" lnSpcReduction="10000"/>
          </a:bodyPr>
          <a:lstStyle/>
          <a:p>
            <a:pPr marL="0" indent="0">
              <a:buNone/>
            </a:pPr>
            <a:r>
              <a:rPr lang="vi-VN" sz="2800" b="1" u="sng" dirty="0">
                <a:solidFill>
                  <a:srgbClr val="FF0000"/>
                </a:solidFill>
                <a:latin typeface="Times New Roman" pitchFamily="18" charset="0"/>
                <a:cs typeface="Times New Roman" pitchFamily="18" charset="0"/>
              </a:rPr>
              <a:t>Luyện tập </a:t>
            </a:r>
            <a:r>
              <a:rPr lang="en-US" sz="2800" u="sng" dirty="0">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Hãy cho biết tác dụng của việc thả gà ra vườn chăn thả khi mặt trời mọc và lùa gà về chuồng trước lúc mặt trời lặn.</a:t>
            </a:r>
            <a:endParaRPr lang="en-US" sz="2800" dirty="0">
              <a:solidFill>
                <a:srgbClr val="FF0000"/>
              </a:solidFill>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Thả gà ra vườn chăn thả khi mặt </a:t>
            </a:r>
            <a:r>
              <a:rPr lang="vi-VN" sz="2800">
                <a:latin typeface="Times New Roman" pitchFamily="18" charset="0"/>
                <a:cs typeface="Times New Roman" pitchFamily="18" charset="0"/>
              </a:rPr>
              <a:t>trời mọc </a:t>
            </a:r>
            <a:r>
              <a:rPr lang="vi-VN" sz="2800" dirty="0">
                <a:latin typeface="Times New Roman" pitchFamily="18" charset="0"/>
                <a:cs typeface="Times New Roman" pitchFamily="18" charset="0"/>
              </a:rPr>
              <a:t>bởi vì:</a:t>
            </a:r>
          </a:p>
          <a:p>
            <a:pPr marL="0" indent="0">
              <a:buNone/>
            </a:pPr>
            <a:r>
              <a:rPr lang="en-US" sz="2800">
                <a:latin typeface="Times New Roman" pitchFamily="18" charset="0"/>
                <a:cs typeface="Times New Roman" pitchFamily="18" charset="0"/>
              </a:rPr>
              <a:t>  + </a:t>
            </a:r>
            <a:r>
              <a:rPr lang="vi-VN" sz="2800">
                <a:latin typeface="Times New Roman" pitchFamily="18" charset="0"/>
                <a:cs typeface="Times New Roman" pitchFamily="18" charset="0"/>
              </a:rPr>
              <a:t>Ánh </a:t>
            </a:r>
            <a:r>
              <a:rPr lang="vi-VN" sz="2800" dirty="0">
                <a:latin typeface="Times New Roman" pitchFamily="18" charset="0"/>
                <a:cs typeface="Times New Roman" pitchFamily="18" charset="0"/>
              </a:rPr>
              <a:t>nắng có ảnh hưởng rất tốt đến thể trạng của gà.</a:t>
            </a:r>
          </a:p>
          <a:p>
            <a:pPr marL="0" indent="0">
              <a:buNone/>
            </a:pPr>
            <a:r>
              <a:rPr lang="en-US" sz="2800">
                <a:latin typeface="Times New Roman" pitchFamily="18" charset="0"/>
                <a:cs typeface="Times New Roman" pitchFamily="18" charset="0"/>
              </a:rPr>
              <a:t>  + </a:t>
            </a:r>
            <a:r>
              <a:rPr lang="vi-VN" sz="2800" dirty="0">
                <a:latin typeface="Times New Roman" pitchFamily="18" charset="0"/>
                <a:cs typeface="Times New Roman" pitchFamily="18" charset="0"/>
              </a:rPr>
              <a:t>Gà khi được phơi nắng sẽ giúp ích rất nhiều trong quá trình nuôi gà, giúp gà tăng trưởng cả về mặt thể chất cũng như tinh thần:</a:t>
            </a:r>
          </a:p>
          <a:p>
            <a:pPr marL="0" indent="0">
              <a:buNone/>
            </a:pPr>
            <a:r>
              <a:rPr lang="en-US" sz="2800">
                <a:latin typeface="Times New Roman" pitchFamily="18" charset="0"/>
                <a:cs typeface="Times New Roman" pitchFamily="18" charset="0"/>
              </a:rPr>
              <a:t>  + </a:t>
            </a:r>
            <a:r>
              <a:rPr lang="en-US" sz="2800" dirty="0">
                <a:latin typeface="Times New Roman" pitchFamily="18" charset="0"/>
                <a:cs typeface="Times New Roman" pitchFamily="18" charset="0"/>
              </a:rPr>
              <a:t>Á</a:t>
            </a:r>
            <a:r>
              <a:rPr lang="vi-VN" sz="2800">
                <a:latin typeface="Times New Roman" pitchFamily="18" charset="0"/>
                <a:cs typeface="Times New Roman" pitchFamily="18" charset="0"/>
              </a:rPr>
              <a:t>nh </a:t>
            </a:r>
            <a:r>
              <a:rPr lang="vi-VN" sz="2800" dirty="0">
                <a:latin typeface="Times New Roman" pitchFamily="18" charset="0"/>
                <a:cs typeface="Times New Roman" pitchFamily="18" charset="0"/>
              </a:rPr>
              <a:t>nắng sẽ giúp gà làm sạch cơ thể, thải trừ bọ mạt. Công tác vệ sinh cũng tinh khiết hơn khi gà sinh hoạt tại vùng có ánh nắng.</a:t>
            </a:r>
          </a:p>
          <a:p>
            <a:pPr marL="0" indent="0">
              <a:buNone/>
            </a:pPr>
            <a:r>
              <a:rPr lang="en-US" sz="2800">
                <a:latin typeface="Times New Roman" pitchFamily="18" charset="0"/>
                <a:cs typeface="Times New Roman" pitchFamily="18" charset="0"/>
              </a:rPr>
              <a:t>  + </a:t>
            </a:r>
            <a:r>
              <a:rPr lang="vi-VN" sz="2800">
                <a:latin typeface="Times New Roman" pitchFamily="18" charset="0"/>
                <a:cs typeface="Times New Roman" pitchFamily="18" charset="0"/>
              </a:rPr>
              <a:t>Gà </a:t>
            </a:r>
            <a:r>
              <a:rPr lang="vi-VN" sz="2800" dirty="0">
                <a:latin typeface="Times New Roman" pitchFamily="18" charset="0"/>
                <a:cs typeface="Times New Roman" pitchFamily="18" charset="0"/>
              </a:rPr>
              <a:t>sẽ hấp thụ được ánh nắng nắng mặt trời giúp chuyển hoá, đàm đạo đổi chất tốt hơn, da đỏ, xương cứng cáp</a:t>
            </a:r>
          </a:p>
          <a:p>
            <a:pPr marL="0" indent="0">
              <a:buNone/>
            </a:pPr>
            <a:r>
              <a:rPr lang="en-US" sz="2800">
                <a:latin typeface="Times New Roman" pitchFamily="18" charset="0"/>
                <a:cs typeface="Times New Roman" pitchFamily="18" charset="0"/>
              </a:rPr>
              <a:t>  + </a:t>
            </a:r>
            <a:r>
              <a:rPr lang="vi-VN" sz="2800" dirty="0">
                <a:latin typeface="Times New Roman" pitchFamily="18" charset="0"/>
                <a:cs typeface="Times New Roman" pitchFamily="18" charset="0"/>
              </a:rPr>
              <a:t>Việc giam cầm và phơi nắng sẽ khiến cho gà tiêu hao năng lượng khi hoạt động dưới trời nắng giúp cơ thể chúng săn chắc hơn</a:t>
            </a:r>
          </a:p>
          <a:p>
            <a:pPr marL="0" indent="0">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Lùa gà về chuồng trước khi mặt trời mọc đảm bảo cho gà con không bị lạnh khi ra khỏi chuồng dẫn đến bệnh chết</a:t>
            </a:r>
          </a:p>
          <a:p>
            <a:pPr marL="0" indent="0">
              <a:buNone/>
            </a:pPr>
            <a:endParaRPr lang="en-US" sz="28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045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3"/>
          </a:xfrm>
        </p:spPr>
        <p:txBody>
          <a:bodyPr>
            <a:normAutofit fontScale="90000"/>
          </a:bodyPr>
          <a:lstStyle/>
          <a:p>
            <a:r>
              <a:rPr lang="en-US" sz="2400" b="1" dirty="0">
                <a:solidFill>
                  <a:srgbClr val="00B050"/>
                </a:solidFill>
                <a:latin typeface="Times New Roman" pitchFamily="18" charset="0"/>
                <a:cs typeface="Times New Roman" pitchFamily="18" charset="0"/>
              </a:rPr>
              <a:t/>
            </a:r>
            <a:br>
              <a:rPr lang="en-US" sz="2400" b="1" dirty="0">
                <a:solidFill>
                  <a:srgbClr val="00B05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LUYỆN TẬP</a:t>
            </a:r>
            <a:br>
              <a:rPr lang="en-US" sz="2400" b="1" dirty="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85000" lnSpcReduction="10000"/>
          </a:bodyPr>
          <a:lstStyle/>
          <a:p>
            <a:pPr marL="0" indent="0">
              <a:buNone/>
            </a:pPr>
            <a:r>
              <a:rPr lang="vi-VN" sz="2800" b="1" u="sng" dirty="0">
                <a:solidFill>
                  <a:srgbClr val="FF0000"/>
                </a:solidFill>
                <a:latin typeface="Times New Roman" pitchFamily="18" charset="0"/>
                <a:cs typeface="Times New Roman" pitchFamily="18" charset="0"/>
              </a:rPr>
              <a:t>Luyện tập </a:t>
            </a:r>
            <a:r>
              <a:rPr lang="en-US" sz="2800" b="1" u="sng" dirty="0">
                <a:solidFill>
                  <a:srgbClr val="FF0000"/>
                </a:solidFill>
                <a:latin typeface="Times New Roman" pitchFamily="18" charset="0"/>
                <a:cs typeface="Times New Roman" pitchFamily="18" charset="0"/>
              </a:rPr>
              <a:t>2</a:t>
            </a:r>
            <a:r>
              <a:rPr lang="en-US" sz="2600" u="sng"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vi-VN" sz="2600" dirty="0">
                <a:solidFill>
                  <a:srgbClr val="FF0000"/>
                </a:solidFill>
                <a:latin typeface="Times New Roman" pitchFamily="18" charset="0"/>
                <a:cs typeface="Times New Roman" pitchFamily="18" charset="0"/>
              </a:rPr>
              <a:t>Hãy nêu đặc điểm của chuồng nuôi gà hợp vệ sinh. Tại sao chuồng nuôi cần cách xa khu vực người ở?</a:t>
            </a:r>
          </a:p>
          <a:p>
            <a:pPr marL="0" indent="0">
              <a:buNone/>
            </a:pP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Đặc điểm của chuồng nuôi gà hợp </a:t>
            </a:r>
            <a:r>
              <a:rPr lang="vi-VN" sz="2600">
                <a:latin typeface="Times New Roman" pitchFamily="18" charset="0"/>
                <a:cs typeface="Times New Roman" pitchFamily="18" charset="0"/>
              </a:rPr>
              <a:t>vệ sinh</a:t>
            </a:r>
            <a:r>
              <a:rPr lang="en-US" sz="2600">
                <a:latin typeface="Times New Roman" pitchFamily="18" charset="0"/>
                <a:cs typeface="Times New Roman" pitchFamily="18" charset="0"/>
              </a:rPr>
              <a:t>:</a:t>
            </a:r>
            <a:endParaRPr lang="vi-VN" sz="2600" dirty="0">
              <a:latin typeface="Times New Roman" pitchFamily="18" charset="0"/>
              <a:cs typeface="Times New Roman" pitchFamily="18" charset="0"/>
            </a:endParaRP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Lượng khí độc ít.</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Có hệ thống cống rãnh đầy đủ giúp dễ dàng thoát nước và chất thải</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Đảm bảo nhiệt độ và độ ẩm thích hợp.</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Cao ráo, thoáng mát phù hợp với thời tiết.</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Các thiết bị khác chuồng cần được bố trí hợp lý.</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Chuồng nên quay về hướng đông nam, mùa hè mát mẻ, mùa đông ấm áp.</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Nền chuồng cao, tránh gây trơn trượt và ẩm ướt khi vào mùa mưa.</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Chọn địa điểm phải cách xa khu dân cư theo khoảng cách đúng quy định.</a:t>
            </a:r>
          </a:p>
          <a:p>
            <a:pPr marL="0" indent="0">
              <a:buNone/>
            </a:pPr>
            <a:r>
              <a:rPr lang="en-US" sz="2600">
                <a:latin typeface="Times New Roman" pitchFamily="18" charset="0"/>
                <a:cs typeface="Times New Roman" pitchFamily="18" charset="0"/>
              </a:rPr>
              <a:t> + </a:t>
            </a:r>
            <a:r>
              <a:rPr lang="vi-VN" sz="2600" dirty="0">
                <a:latin typeface="Times New Roman" pitchFamily="18" charset="0"/>
                <a:cs typeface="Times New Roman" pitchFamily="18" charset="0"/>
              </a:rPr>
              <a:t>Tường nên xây bằng gạch để ủ ấm vật nuôi, mái che nên thiết kế dốc để thoát nước nhanh (Thiết kế hệ thống thoát nước xung quanh, tránh đọng nước gây ô nhiễm sau này)</a:t>
            </a:r>
          </a:p>
          <a:p>
            <a:pPr marL="0" indent="0">
              <a:buNone/>
            </a:pP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Chuồng đảm bảo vệ sinh, quét vôi sáng sủa, phòng chuột, rắn, ruồi, muỗi…</a:t>
            </a:r>
          </a:p>
          <a:p>
            <a:pPr marL="0" indent="0">
              <a:buNone/>
            </a:pPr>
            <a:endParaRPr lang="en-US" sz="2400" u="sng" dirty="0">
              <a:solidFill>
                <a:srgbClr val="00B050"/>
              </a:solidFill>
              <a:latin typeface="+mj-lt"/>
              <a:cs typeface="Times New Roman" pitchFamily="18" charset="0"/>
            </a:endParaRPr>
          </a:p>
        </p:txBody>
      </p:sp>
    </p:spTree>
    <p:extLst>
      <p:ext uri="{BB962C8B-B14F-4D97-AF65-F5344CB8AC3E}">
        <p14:creationId xmlns:p14="http://schemas.microsoft.com/office/powerpoint/2010/main" val="407174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3"/>
          </a:xfrm>
        </p:spPr>
        <p:txBody>
          <a:bodyPr>
            <a:normAutofit fontScale="90000"/>
          </a:bodyPr>
          <a:lstStyle/>
          <a:p>
            <a:r>
              <a:rPr lang="en-US" sz="2400" b="1" dirty="0">
                <a:solidFill>
                  <a:srgbClr val="00B050"/>
                </a:solidFill>
                <a:latin typeface="Times New Roman" pitchFamily="18" charset="0"/>
                <a:cs typeface="Times New Roman" pitchFamily="18" charset="0"/>
              </a:rPr>
              <a:t/>
            </a:r>
            <a:br>
              <a:rPr lang="en-US" sz="2400" b="1" dirty="0">
                <a:solidFill>
                  <a:srgbClr val="00B05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LUYỆN TẬP</a:t>
            </a:r>
            <a:br>
              <a:rPr lang="en-US" sz="2400" b="1" dirty="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vi-VN" sz="2400" b="1" u="sng" dirty="0">
                <a:solidFill>
                  <a:srgbClr val="FF0000"/>
                </a:solidFill>
                <a:latin typeface="Times New Roman" pitchFamily="18" charset="0"/>
                <a:cs typeface="Times New Roman" pitchFamily="18" charset="0"/>
              </a:rPr>
              <a:t>Luyện tập 3</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Vì sao việc cung cấp thức ăn lại phụ thuộc vào các giai đoạn sinh trưởng của </a:t>
            </a:r>
            <a:r>
              <a:rPr lang="vi-VN" sz="2400" b="1">
                <a:solidFill>
                  <a:srgbClr val="FF0000"/>
                </a:solidFill>
                <a:latin typeface="Times New Roman" pitchFamily="18" charset="0"/>
                <a:cs typeface="Times New Roman" pitchFamily="18" charset="0"/>
              </a:rPr>
              <a:t>gà?</a:t>
            </a:r>
            <a:r>
              <a:rPr lang="en-US" sz="2400" b="1">
                <a:solidFill>
                  <a:srgbClr val="FF0000"/>
                </a:solidFill>
                <a:latin typeface="Times New Roman" pitchFamily="18" charset="0"/>
                <a:cs typeface="Times New Roman" pitchFamily="18" charset="0"/>
              </a:rPr>
              <a:t> </a:t>
            </a:r>
            <a:r>
              <a:rPr lang="en-US" sz="2400">
                <a:latin typeface="Times New Roman" pitchFamily="18" charset="0"/>
                <a:cs typeface="Times New Roman" pitchFamily="18" charset="0"/>
              </a:rPr>
              <a:t> </a:t>
            </a:r>
            <a:r>
              <a:rPr lang="vi-VN" sz="2400" dirty="0">
                <a:latin typeface="Times New Roman" pitchFamily="18" charset="0"/>
                <a:cs typeface="Times New Roman" pitchFamily="18" charset="0"/>
              </a:rPr>
              <a:t>Vì Ở mỗi giai đoạn khác nhau thì:</a:t>
            </a:r>
          </a:p>
          <a:p>
            <a:pPr marL="0"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Gà cần lượng dinh dưỡng và chất dinh dưỡng khác nhau: khi còn nhỏ gà cơ thể gà con rất bé vì vậy cũng cần lượng thức ăn ít hơn và chất dinh dưỡng vừa đủ để cung cấp hoc ơ thể, con gà trong giai đoạn sinh trưởng chúng cần lượng dinh dưỡng nhiều hơn để cơ thể phát triển.</a:t>
            </a:r>
          </a:p>
          <a:p>
            <a:pPr marL="0"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Gà còn nhỏ không thể tự kiếm ăn nên phải ăn thức ăn có sẵn, khi lớn hơn chúng có thể tự kiếm ăn và cần để cho chúng tự kiếm ăn để cơ thể được săn chắc. =&gt; Khả năng phát triển và kiếm ăn cũng khác nhau:</a:t>
            </a:r>
          </a:p>
          <a:p>
            <a:pPr marL="0"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Gà con chỉ có thể ăn thức ăn được xay nhỏ và chế biến sẵn còn gà lớn có khả năng tiêu thụ và hấp thu tốt hơn nên ăn được thức ăn nhiều chất dinh dưỡng và tự kiếm ăn =&gt; Khả năng hấp thụ và tiêu hóa chất dinh dưỡng cũng khác nhau.</a:t>
            </a:r>
          </a:p>
          <a:p>
            <a:pPr marL="0" indent="0">
              <a:buNone/>
            </a:pPr>
            <a:endParaRPr lang="en-US" sz="2400"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08768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3"/>
          </a:xfrm>
        </p:spPr>
        <p:txBody>
          <a:bodyPr>
            <a:normAutofit fontScale="90000"/>
          </a:bodyPr>
          <a:lstStyle/>
          <a:p>
            <a:r>
              <a:rPr lang="en-US" sz="2400" b="1" dirty="0">
                <a:solidFill>
                  <a:srgbClr val="00B050"/>
                </a:solidFill>
                <a:latin typeface="Times New Roman" pitchFamily="18" charset="0"/>
                <a:cs typeface="Times New Roman" pitchFamily="18" charset="0"/>
              </a:rPr>
              <a:t/>
            </a:r>
            <a:br>
              <a:rPr lang="en-US" sz="2400" b="1" dirty="0">
                <a:solidFill>
                  <a:srgbClr val="00B05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LUYỆN TẬP</a:t>
            </a:r>
            <a:br>
              <a:rPr lang="en-US" sz="2400" b="1" dirty="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vi-VN" b="1" u="sng" dirty="0" smtClean="0">
                <a:solidFill>
                  <a:srgbClr val="FF0000"/>
                </a:solidFill>
                <a:latin typeface="Times New Roman" pitchFamily="18" charset="0"/>
                <a:cs typeface="Times New Roman" pitchFamily="18" charset="0"/>
              </a:rPr>
              <a:t>Luyện tập </a:t>
            </a:r>
            <a:r>
              <a:rPr lang="en-US" b="1" u="sng" smtClean="0">
                <a:solidFill>
                  <a:srgbClr val="FF0000"/>
                </a:solidFill>
                <a:latin typeface="Times New Roman" pitchFamily="18" charset="0"/>
                <a:cs typeface="Times New Roman" pitchFamily="18" charset="0"/>
              </a:rPr>
              <a:t>4: </a:t>
            </a:r>
            <a:r>
              <a:rPr lang="vi-VN" b="1" smtClean="0">
                <a:solidFill>
                  <a:srgbClr val="FF0000"/>
                </a:solidFill>
                <a:latin typeface="Times New Roman" pitchFamily="18" charset="0"/>
                <a:cs typeface="Times New Roman" pitchFamily="18" charset="0"/>
              </a:rPr>
              <a:t>Vì </a:t>
            </a:r>
            <a:r>
              <a:rPr lang="vi-VN" b="1" dirty="0">
                <a:solidFill>
                  <a:srgbClr val="FF0000"/>
                </a:solidFill>
                <a:latin typeface="Times New Roman" pitchFamily="18" charset="0"/>
                <a:cs typeface="Times New Roman" pitchFamily="18" charset="0"/>
              </a:rPr>
              <a:t>sao cần tiêu độc, khử trùng chuồng trại sau mỗi đợt nuôi?</a:t>
            </a:r>
          </a:p>
          <a:p>
            <a:pPr marL="0" indent="0">
              <a:buNone/>
            </a:pPr>
            <a:r>
              <a:rPr lang="en-US" b="1" dirty="0" smtClean="0">
                <a:latin typeface="Times New Roman" pitchFamily="18" charset="0"/>
                <a:cs typeface="Times New Roman" pitchFamily="18" charset="0"/>
                <a:sym typeface="Wingdings" pitchFamily="2" charset="2"/>
              </a:rPr>
              <a:t> </a:t>
            </a:r>
            <a:r>
              <a:rPr lang="vi-VN" dirty="0" smtClean="0">
                <a:latin typeface="Times New Roman" pitchFamily="18" charset="0"/>
                <a:cs typeface="Times New Roman" pitchFamily="18" charset="0"/>
              </a:rPr>
              <a:t>Cần </a:t>
            </a:r>
            <a:r>
              <a:rPr lang="vi-VN" dirty="0">
                <a:latin typeface="Times New Roman" pitchFamily="18" charset="0"/>
                <a:cs typeface="Times New Roman" pitchFamily="18" charset="0"/>
              </a:rPr>
              <a:t>tiêu độc, khử trùng chuồng trại sau mỗi đợt nuôi vì: Dù cho đợt nuôi trước vật có khỏe mạnh, không mắc bệnh nhưng ta không chắc là sẽ không có những mầm mống bệnh tồn tại. Việc tiêu độc khử trùng giúp khống chế bệnh dịch, diệt mầm bệnh trong môi trường, ngăn chặn lây lan bệnh dịch, tránh vi khuẩn gây bệnh phát triển. Sát trùng chuồng trại và dụng cụ chăn nuôi giúp tăng hiệu quả chăn nuôi, phát triển bền vững, hạn chế bệnh dịch.</a:t>
            </a:r>
          </a:p>
          <a:p>
            <a:pPr marL="0" indent="0">
              <a:buNone/>
            </a:pPr>
            <a:endParaRPr lang="en-US" sz="2400" u="sng" dirty="0">
              <a:solidFill>
                <a:srgbClr val="00B050"/>
              </a:solidFill>
              <a:latin typeface="+mj-lt"/>
              <a:cs typeface="Times New Roman" pitchFamily="18" charset="0"/>
            </a:endParaRPr>
          </a:p>
        </p:txBody>
      </p:sp>
    </p:spTree>
    <p:extLst>
      <p:ext uri="{BB962C8B-B14F-4D97-AF65-F5344CB8AC3E}">
        <p14:creationId xmlns:p14="http://schemas.microsoft.com/office/powerpoint/2010/main" val="358780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4" y="-27384"/>
            <a:ext cx="9144000" cy="6858000"/>
          </a:xfrm>
          <a:prstGeom prst="rect">
            <a:avLst/>
          </a:prstGeom>
        </p:spPr>
      </p:pic>
      <p:sp>
        <p:nvSpPr>
          <p:cNvPr id="3" name="Rectangle 2"/>
          <p:cNvSpPr/>
          <p:nvPr/>
        </p:nvSpPr>
        <p:spPr>
          <a:xfrm>
            <a:off x="2286000" y="692699"/>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5" y="2276875"/>
            <a:ext cx="4507965" cy="584775"/>
          </a:xfrm>
          <a:prstGeom prst="rect">
            <a:avLst/>
          </a:prstGeom>
        </p:spPr>
        <p:txBody>
          <a:bodyPr wrap="none">
            <a:spAutoFit/>
          </a:bodyPr>
          <a:lstStyle/>
          <a:p>
            <a:r>
              <a:rPr lang="de-DE" sz="3200" b="1">
                <a:solidFill>
                  <a:srgbClr val="0000CC"/>
                </a:solidFill>
                <a:latin typeface="Arial" pitchFamily="34" charset="0"/>
                <a:cs typeface="Arial" pitchFamily="34" charset="0"/>
              </a:rPr>
              <a:t>1. Quy trình chăn nuôi</a:t>
            </a:r>
            <a:endParaRPr lang="en-US" sz="3200">
              <a:solidFill>
                <a:srgbClr val="0000CC"/>
              </a:solidFill>
              <a:latin typeface="Arial" pitchFamily="34" charset="0"/>
              <a:cs typeface="Arial" pitchFamily="34" charset="0"/>
            </a:endParaRPr>
          </a:p>
        </p:txBody>
      </p:sp>
      <p:sp>
        <p:nvSpPr>
          <p:cNvPr id="8" name="TextBox 7"/>
          <p:cNvSpPr txBox="1"/>
          <p:nvPr/>
        </p:nvSpPr>
        <p:spPr>
          <a:xfrm>
            <a:off x="1119866" y="3092680"/>
            <a:ext cx="6840760" cy="1077218"/>
          </a:xfrm>
          <a:prstGeom prst="rect">
            <a:avLst/>
          </a:prstGeom>
          <a:noFill/>
        </p:spPr>
        <p:txBody>
          <a:bodyPr wrap="square" rtlCol="0">
            <a:spAutoFit/>
          </a:bodyPr>
          <a:lstStyle/>
          <a:p>
            <a:pPr algn="just"/>
            <a:r>
              <a:rPr lang="en-US" sz="3200" b="1">
                <a:solidFill>
                  <a:srgbClr val="FF0000"/>
                </a:solidFill>
                <a:latin typeface="Arial" pitchFamily="34" charset="0"/>
                <a:cs typeface="Arial" pitchFamily="34" charset="0"/>
              </a:rPr>
              <a:t>Chọn vị trí xây dựng chuồng nuôi cần đảm bảo những tiêu chí nào ?</a:t>
            </a:r>
          </a:p>
        </p:txBody>
      </p:sp>
    </p:spTree>
    <p:extLst>
      <p:ext uri="{BB962C8B-B14F-4D97-AF65-F5344CB8AC3E}">
        <p14:creationId xmlns:p14="http://schemas.microsoft.com/office/powerpoint/2010/main" val="36322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3"/>
          </a:xfrm>
        </p:spPr>
        <p:txBody>
          <a:bodyPr>
            <a:normAutofit fontScale="90000"/>
          </a:bodyPr>
          <a:lstStyle/>
          <a:p>
            <a:r>
              <a:rPr lang="en-US" sz="2400" b="1" dirty="0">
                <a:solidFill>
                  <a:srgbClr val="00B050"/>
                </a:solidFill>
                <a:latin typeface="Times New Roman" pitchFamily="18" charset="0"/>
                <a:cs typeface="Times New Roman" pitchFamily="18" charset="0"/>
              </a:rPr>
              <a:t/>
            </a:r>
            <a:br>
              <a:rPr lang="en-US" sz="2400" b="1" dirty="0">
                <a:solidFill>
                  <a:srgbClr val="00B05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VẬN DỤNG</a:t>
            </a:r>
            <a:br>
              <a:rPr lang="en-US" sz="2400" b="1" dirty="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vi-VN" dirty="0">
                <a:solidFill>
                  <a:srgbClr val="FF0000"/>
                </a:solidFill>
                <a:latin typeface="Times New Roman" pitchFamily="18" charset="0"/>
                <a:cs typeface="Times New Roman" pitchFamily="18" charset="0"/>
              </a:rPr>
              <a:t>Em hãy tìm hiểu và mô tả lại quá trình nuôi dưỡng, chăm sóc và phòng, trị bệnh cho một loại vật nuôi của người dân địa phương nơi em sinh </a:t>
            </a:r>
            <a:r>
              <a:rPr lang="vi-VN" dirty="0" smtClean="0">
                <a:solidFill>
                  <a:srgbClr val="FF0000"/>
                </a:solidFill>
                <a:latin typeface="Times New Roman" pitchFamily="18" charset="0"/>
                <a:cs typeface="Times New Roman" pitchFamily="18" charset="0"/>
              </a:rPr>
              <a:t>sống</a:t>
            </a:r>
            <a:endParaRPr lang="vi-VN" dirty="0">
              <a:solidFill>
                <a:srgbClr val="FF0000"/>
              </a:solidFill>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Tùy từng địa phương ở những khu vực khác nhau ( đồng bằng, miền núi, trung du, ven biển,...) mà khí hậu cũng như phong tục tập quán cũng khác nhau. Với đặc điểm của từng vùng sẽ thích hợp với mỗi loại vật nuôi nhưng cần nêu rõ các yếu tố sau đây:</a:t>
            </a:r>
          </a:p>
          <a:p>
            <a:pPr marL="0"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Quá trình nuôi dưỡng, chăm sóc: Vật nuôi em tìm hiểu là gì? Với mỗi giai đoạn thì chăm sóc như thế nào?</a:t>
            </a:r>
          </a:p>
          <a:p>
            <a:pPr marL="0"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Thức ăn là gì? Với mỗi giai đoạn thì cần cung cấp thức ăn như thế nào?</a:t>
            </a:r>
          </a:p>
          <a:p>
            <a:pPr marL="0"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Quá trình phòng, trị bệnh: Người dân đã vệ sinh nơi ở của vật nuôi như thế nào và làm những gì để phòng và trị bệnh cho vật nuôi đó?</a:t>
            </a:r>
          </a:p>
          <a:p>
            <a:pPr marL="0" indent="0">
              <a:buNone/>
            </a:pPr>
            <a:endParaRPr lang="en-US" sz="2400" u="sng" dirty="0">
              <a:solidFill>
                <a:srgbClr val="00B050"/>
              </a:solidFill>
              <a:latin typeface="+mj-lt"/>
              <a:cs typeface="Times New Roman" pitchFamily="18" charset="0"/>
            </a:endParaRPr>
          </a:p>
        </p:txBody>
      </p:sp>
    </p:spTree>
    <p:extLst>
      <p:ext uri="{BB962C8B-B14F-4D97-AF65-F5344CB8AC3E}">
        <p14:creationId xmlns:p14="http://schemas.microsoft.com/office/powerpoint/2010/main" val="88603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3" name="TextBox 2"/>
          <p:cNvSpPr txBox="1"/>
          <p:nvPr/>
        </p:nvSpPr>
        <p:spPr>
          <a:xfrm>
            <a:off x="2555776" y="459853"/>
            <a:ext cx="5328592" cy="523220"/>
          </a:xfrm>
          <a:prstGeom prst="rect">
            <a:avLst/>
          </a:prstGeom>
          <a:noFill/>
        </p:spPr>
        <p:txBody>
          <a:bodyPr wrap="square" rtlCol="0">
            <a:spAutoFit/>
          </a:bodyPr>
          <a:lstStyle/>
          <a:p>
            <a:pPr algn="ctr"/>
            <a:r>
              <a:rPr lang="en-US" sz="2800" b="1">
                <a:solidFill>
                  <a:srgbClr val="FF0000"/>
                </a:solidFill>
                <a:latin typeface="Arial" pitchFamily="34" charset="0"/>
                <a:cs typeface="Arial" pitchFamily="34" charset="0"/>
              </a:rPr>
              <a:t>HƯỚNG DẪN VỀ NHÀ</a:t>
            </a:r>
          </a:p>
        </p:txBody>
      </p:sp>
      <p:sp>
        <p:nvSpPr>
          <p:cNvPr id="4" name="TextBox 3"/>
          <p:cNvSpPr txBox="1"/>
          <p:nvPr/>
        </p:nvSpPr>
        <p:spPr>
          <a:xfrm>
            <a:off x="755576" y="2276875"/>
            <a:ext cx="7848872" cy="2554545"/>
          </a:xfrm>
          <a:prstGeom prst="rect">
            <a:avLst/>
          </a:prstGeom>
          <a:noFill/>
        </p:spPr>
        <p:txBody>
          <a:bodyPr wrap="square" rtlCol="0">
            <a:spAutoFit/>
          </a:bodyPr>
          <a:lstStyle/>
          <a:p>
            <a:pPr marL="285744" indent="-285744" algn="just">
              <a:buFontTx/>
              <a:buChar char="-"/>
            </a:pPr>
            <a:r>
              <a:rPr lang="en-US" sz="3200">
                <a:solidFill>
                  <a:schemeClr val="tx2"/>
                </a:solidFill>
                <a:latin typeface="Arial" pitchFamily="34" charset="0"/>
                <a:cs typeface="Arial" pitchFamily="34" charset="0"/>
              </a:rPr>
              <a:t>Học bài theo các câu hỏi ở phần luyện tập.</a:t>
            </a:r>
          </a:p>
          <a:p>
            <a:pPr marL="285744" indent="-285744" algn="just">
              <a:buFontTx/>
              <a:buChar char="-"/>
            </a:pPr>
            <a:r>
              <a:rPr lang="en-US" sz="3200">
                <a:solidFill>
                  <a:schemeClr val="tx2"/>
                </a:solidFill>
                <a:latin typeface="Arial" pitchFamily="34" charset="0"/>
                <a:cs typeface="Arial" pitchFamily="34" charset="0"/>
              </a:rPr>
              <a:t>Đọc trước bài Dự án 2: Kế hoạch nuôi dưỡng, chăm sóc vật nuôi trong gia đình.</a:t>
            </a:r>
          </a:p>
        </p:txBody>
      </p:sp>
    </p:spTree>
    <p:extLst>
      <p:ext uri="{BB962C8B-B14F-4D97-AF65-F5344CB8AC3E}">
        <p14:creationId xmlns:p14="http://schemas.microsoft.com/office/powerpoint/2010/main" val="221502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6" y="136955"/>
            <a:ext cx="4043211" cy="2664296"/>
          </a:xfrm>
          <a:prstGeom prst="rect">
            <a:avLst/>
          </a:prstGeom>
        </p:spPr>
      </p:pic>
      <p:sp>
        <p:nvSpPr>
          <p:cNvPr id="5" name="TextBox 4"/>
          <p:cNvSpPr txBox="1"/>
          <p:nvPr/>
        </p:nvSpPr>
        <p:spPr>
          <a:xfrm>
            <a:off x="131731" y="2801254"/>
            <a:ext cx="4218772" cy="461665"/>
          </a:xfrm>
          <a:prstGeom prst="rect">
            <a:avLst/>
          </a:prstGeom>
          <a:noFill/>
        </p:spPr>
        <p:txBody>
          <a:bodyPr wrap="square" rtlCol="0">
            <a:spAutoFit/>
          </a:bodyPr>
          <a:lstStyle/>
          <a:p>
            <a:pPr algn="ctr"/>
            <a:r>
              <a:rPr lang="en-US" sz="2400" b="1">
                <a:latin typeface="Arial" pitchFamily="34" charset="0"/>
                <a:cs typeface="Arial" pitchFamily="34" charset="0"/>
              </a:rPr>
              <a:t>Cách xa đường giao thông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7" y="3317733"/>
            <a:ext cx="4032448" cy="3031549"/>
          </a:xfrm>
          <a:prstGeom prst="rect">
            <a:avLst/>
          </a:prstGeom>
        </p:spPr>
      </p:pic>
      <p:sp>
        <p:nvSpPr>
          <p:cNvPr id="7" name="TextBox 6"/>
          <p:cNvSpPr txBox="1"/>
          <p:nvPr/>
        </p:nvSpPr>
        <p:spPr>
          <a:xfrm>
            <a:off x="118267" y="6373734"/>
            <a:ext cx="3816424" cy="461665"/>
          </a:xfrm>
          <a:prstGeom prst="rect">
            <a:avLst/>
          </a:prstGeom>
          <a:noFill/>
        </p:spPr>
        <p:txBody>
          <a:bodyPr wrap="square" rtlCol="0">
            <a:spAutoFit/>
          </a:bodyPr>
          <a:lstStyle/>
          <a:p>
            <a:pPr algn="ctr"/>
            <a:r>
              <a:rPr lang="en-US" sz="2400" b="1">
                <a:latin typeface="Arial" pitchFamily="34" charset="0"/>
                <a:cs typeface="Arial" pitchFamily="34" charset="0"/>
              </a:rPr>
              <a:t>Cách xa nhà ở</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36957"/>
            <a:ext cx="4608512" cy="4732205"/>
          </a:xfrm>
          <a:prstGeom prst="rect">
            <a:avLst/>
          </a:prstGeom>
        </p:spPr>
      </p:pic>
      <p:sp>
        <p:nvSpPr>
          <p:cNvPr id="9" name="TextBox 8"/>
          <p:cNvSpPr txBox="1"/>
          <p:nvPr/>
        </p:nvSpPr>
        <p:spPr>
          <a:xfrm>
            <a:off x="4350503" y="5208286"/>
            <a:ext cx="4608512" cy="1200329"/>
          </a:xfrm>
          <a:prstGeom prst="rect">
            <a:avLst/>
          </a:prstGeom>
          <a:noFill/>
        </p:spPr>
        <p:txBody>
          <a:bodyPr wrap="square" rtlCol="0">
            <a:spAutoFit/>
          </a:bodyPr>
          <a:lstStyle/>
          <a:p>
            <a:pPr algn="just"/>
            <a:r>
              <a:rPr lang="en-US" sz="2400" b="1">
                <a:latin typeface="Arial" pitchFamily="34" charset="0"/>
                <a:cs typeface="Arial" pitchFamily="34" charset="0"/>
              </a:rPr>
              <a:t>Nơi chứa và xử lí chất thải đặt trong khu chăn nuôi và cách chuồng nuôi tối thiểu 20m</a:t>
            </a:r>
          </a:p>
        </p:txBody>
      </p:sp>
    </p:spTree>
    <p:extLst>
      <p:ext uri="{BB962C8B-B14F-4D97-AF65-F5344CB8AC3E}">
        <p14:creationId xmlns:p14="http://schemas.microsoft.com/office/powerpoint/2010/main" val="176472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4" y="-27384"/>
            <a:ext cx="9144000" cy="6858000"/>
          </a:xfrm>
          <a:prstGeom prst="rect">
            <a:avLst/>
          </a:prstGeom>
        </p:spPr>
      </p:pic>
      <p:sp>
        <p:nvSpPr>
          <p:cNvPr id="3" name="Rectangle 2"/>
          <p:cNvSpPr/>
          <p:nvPr/>
        </p:nvSpPr>
        <p:spPr>
          <a:xfrm>
            <a:off x="2286000" y="692699"/>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5" y="2276875"/>
            <a:ext cx="4507965" cy="584775"/>
          </a:xfrm>
          <a:prstGeom prst="rect">
            <a:avLst/>
          </a:prstGeom>
        </p:spPr>
        <p:txBody>
          <a:bodyPr wrap="none">
            <a:spAutoFit/>
          </a:bodyPr>
          <a:lstStyle/>
          <a:p>
            <a:r>
              <a:rPr lang="de-DE" sz="3200" b="1">
                <a:solidFill>
                  <a:srgbClr val="0000CC"/>
                </a:solidFill>
                <a:latin typeface="Arial" pitchFamily="34" charset="0"/>
                <a:cs typeface="Arial" pitchFamily="34" charset="0"/>
              </a:rPr>
              <a:t>1. Quy trình chăn nuôi</a:t>
            </a:r>
            <a:endParaRPr lang="en-US" sz="3200">
              <a:solidFill>
                <a:srgbClr val="0000CC"/>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358498"/>
            <a:ext cx="8784976" cy="2166403"/>
          </a:xfrm>
          <a:prstGeom prst="rect">
            <a:avLst/>
          </a:prstGeom>
        </p:spPr>
      </p:pic>
      <p:sp>
        <p:nvSpPr>
          <p:cNvPr id="7" name="Rectangle 6"/>
          <p:cNvSpPr/>
          <p:nvPr/>
        </p:nvSpPr>
        <p:spPr>
          <a:xfrm>
            <a:off x="467544" y="3052120"/>
            <a:ext cx="8208912" cy="1384995"/>
          </a:xfrm>
          <a:prstGeom prst="rect">
            <a:avLst/>
          </a:prstGeom>
        </p:spPr>
        <p:txBody>
          <a:bodyPr wrap="square">
            <a:spAutoFit/>
          </a:bodyPr>
          <a:lstStyle/>
          <a:p>
            <a:pPr algn="just"/>
            <a:r>
              <a:rPr lang="vi-VN" sz="2800" b="1">
                <a:solidFill>
                  <a:srgbClr val="FF0000"/>
                </a:solidFill>
              </a:rPr>
              <a:t>Kể tên những công việc chăn nuôi được minh họa trong hình 11.1  và sắp xếp chúng theo thứ tự hợp lí?</a:t>
            </a:r>
            <a:endParaRPr lang="en-US" sz="2800" b="1">
              <a:solidFill>
                <a:srgbClr val="FF0000"/>
              </a:solidFill>
            </a:endParaRPr>
          </a:p>
        </p:txBody>
      </p:sp>
    </p:spTree>
    <p:extLst>
      <p:ext uri="{BB962C8B-B14F-4D97-AF65-F5344CB8AC3E}">
        <p14:creationId xmlns:p14="http://schemas.microsoft.com/office/powerpoint/2010/main" val="256065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9"/>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4328" b="17191"/>
          <a:stretch/>
        </p:blipFill>
        <p:spPr>
          <a:xfrm>
            <a:off x="6804251" y="3075178"/>
            <a:ext cx="2255261" cy="179398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27" r="50000" b="19716"/>
          <a:stretch/>
        </p:blipFill>
        <p:spPr>
          <a:xfrm>
            <a:off x="2439646" y="3057872"/>
            <a:ext cx="2132355" cy="17392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r="26502" b="19716"/>
          <a:stretch/>
        </p:blipFill>
        <p:spPr>
          <a:xfrm>
            <a:off x="221676" y="3057874"/>
            <a:ext cx="2064327" cy="173928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657" r="2057" b="19716"/>
          <a:stretch/>
        </p:blipFill>
        <p:spPr>
          <a:xfrm>
            <a:off x="4644008" y="3057874"/>
            <a:ext cx="2133600" cy="1739281"/>
          </a:xfrm>
          <a:prstGeom prst="rect">
            <a:avLst/>
          </a:prstGeom>
        </p:spPr>
      </p:pic>
      <p:sp>
        <p:nvSpPr>
          <p:cNvPr id="8" name="Rectangle 7"/>
          <p:cNvSpPr/>
          <p:nvPr/>
        </p:nvSpPr>
        <p:spPr>
          <a:xfrm>
            <a:off x="179515" y="2276875"/>
            <a:ext cx="4507965" cy="584775"/>
          </a:xfrm>
          <a:prstGeom prst="rect">
            <a:avLst/>
          </a:prstGeom>
        </p:spPr>
        <p:txBody>
          <a:bodyPr wrap="none">
            <a:spAutoFit/>
          </a:bodyPr>
          <a:lstStyle/>
          <a:p>
            <a:r>
              <a:rPr lang="de-DE" sz="3200" b="1">
                <a:solidFill>
                  <a:srgbClr val="0000CC"/>
                </a:solidFill>
                <a:latin typeface="Arial" pitchFamily="34" charset="0"/>
                <a:cs typeface="Arial" pitchFamily="34" charset="0"/>
              </a:rPr>
              <a:t>1. Quy trình chăn nuôi</a:t>
            </a:r>
            <a:endParaRPr lang="en-US" sz="3200">
              <a:solidFill>
                <a:srgbClr val="0000CC"/>
              </a:solidFill>
              <a:latin typeface="Arial" pitchFamily="34" charset="0"/>
              <a:cs typeface="Arial" pitchFamily="34" charset="0"/>
            </a:endParaRPr>
          </a:p>
        </p:txBody>
      </p:sp>
      <p:sp>
        <p:nvSpPr>
          <p:cNvPr id="9" name="TextBox 8"/>
          <p:cNvSpPr txBox="1"/>
          <p:nvPr/>
        </p:nvSpPr>
        <p:spPr>
          <a:xfrm>
            <a:off x="7087941" y="4964977"/>
            <a:ext cx="1876548"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Tiêm phòng bệnh cho vật nuôi</a:t>
            </a:r>
            <a:endParaRPr lang="en-US" sz="2400">
              <a:solidFill>
                <a:srgbClr val="FF0000"/>
              </a:solidFill>
              <a:latin typeface="Arial" pitchFamily="34" charset="0"/>
              <a:cs typeface="Arial" pitchFamily="34" charset="0"/>
            </a:endParaRPr>
          </a:p>
        </p:txBody>
      </p:sp>
      <p:sp>
        <p:nvSpPr>
          <p:cNvPr id="12" name="TextBox 11"/>
          <p:cNvSpPr txBox="1"/>
          <p:nvPr/>
        </p:nvSpPr>
        <p:spPr>
          <a:xfrm>
            <a:off x="2411763" y="4953366"/>
            <a:ext cx="2195737" cy="830997"/>
          </a:xfrm>
          <a:prstGeom prst="rect">
            <a:avLst/>
          </a:prstGeom>
          <a:noFill/>
        </p:spPr>
        <p:txBody>
          <a:bodyPr wrap="square" rtlCol="0">
            <a:spAutoFit/>
          </a:bodyPr>
          <a:lstStyle/>
          <a:p>
            <a:pPr algn="ctr"/>
            <a:r>
              <a:rPr lang="de-DE" sz="2400">
                <a:solidFill>
                  <a:srgbClr val="FF0000"/>
                </a:solidFill>
                <a:latin typeface="Arial" pitchFamily="34" charset="0"/>
                <a:cs typeface="Arial" pitchFamily="34" charset="0"/>
              </a:rPr>
              <a:t>Chọn giống vật nuôi</a:t>
            </a:r>
            <a:endParaRPr lang="en-US" sz="2400">
              <a:solidFill>
                <a:srgbClr val="FF0000"/>
              </a:solidFill>
              <a:latin typeface="Arial" pitchFamily="34" charset="0"/>
              <a:cs typeface="Arial" pitchFamily="34" charset="0"/>
            </a:endParaRPr>
          </a:p>
        </p:txBody>
      </p:sp>
      <p:sp>
        <p:nvSpPr>
          <p:cNvPr id="13" name="TextBox 12"/>
          <p:cNvSpPr txBox="1"/>
          <p:nvPr/>
        </p:nvSpPr>
        <p:spPr>
          <a:xfrm>
            <a:off x="-36510" y="4881356"/>
            <a:ext cx="2483769" cy="461665"/>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Làm chuồng trại</a:t>
            </a:r>
            <a:endParaRPr lang="en-US" sz="2400">
              <a:solidFill>
                <a:srgbClr val="FF0000"/>
              </a:solidFill>
              <a:latin typeface="Arial" pitchFamily="34" charset="0"/>
              <a:cs typeface="Arial" pitchFamily="34" charset="0"/>
            </a:endParaRPr>
          </a:p>
        </p:txBody>
      </p:sp>
      <p:sp>
        <p:nvSpPr>
          <p:cNvPr id="14" name="TextBox 13"/>
          <p:cNvSpPr txBox="1"/>
          <p:nvPr/>
        </p:nvSpPr>
        <p:spPr>
          <a:xfrm>
            <a:off x="4680522" y="4941170"/>
            <a:ext cx="2195737"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Nuôi dưỡng, chăm sóc cho đàn vật nuôi</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188"/>
            <a:ext cx="9144000" cy="6858000"/>
          </a:xfrm>
          <a:prstGeom prst="rect">
            <a:avLst/>
          </a:prstGeom>
        </p:spPr>
      </p:pic>
      <p:sp>
        <p:nvSpPr>
          <p:cNvPr id="3" name="Rectangle 2"/>
          <p:cNvSpPr/>
          <p:nvPr/>
        </p:nvSpPr>
        <p:spPr>
          <a:xfrm>
            <a:off x="2286000" y="692699"/>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5" name="Rectangle 4"/>
          <p:cNvSpPr/>
          <p:nvPr/>
        </p:nvSpPr>
        <p:spPr>
          <a:xfrm>
            <a:off x="179515" y="2276875"/>
            <a:ext cx="4507965" cy="584775"/>
          </a:xfrm>
          <a:prstGeom prst="rect">
            <a:avLst/>
          </a:prstGeom>
        </p:spPr>
        <p:txBody>
          <a:bodyPr wrap="none">
            <a:spAutoFit/>
          </a:bodyPr>
          <a:lstStyle/>
          <a:p>
            <a:r>
              <a:rPr lang="de-DE" sz="3200" b="1">
                <a:solidFill>
                  <a:srgbClr val="0000CC"/>
                </a:solidFill>
                <a:latin typeface="Arial" pitchFamily="34" charset="0"/>
                <a:cs typeface="Arial" pitchFamily="34" charset="0"/>
              </a:rPr>
              <a:t>1. Quy trình chăn nuôi</a:t>
            </a:r>
            <a:endParaRPr lang="en-US" sz="3200">
              <a:solidFill>
                <a:srgbClr val="0000CC"/>
              </a:solidFill>
              <a:latin typeface="Arial" pitchFamily="34" charset="0"/>
              <a:cs typeface="Arial" pitchFamily="34" charset="0"/>
            </a:endParaRPr>
          </a:p>
        </p:txBody>
      </p:sp>
      <p:sp>
        <p:nvSpPr>
          <p:cNvPr id="7" name="Rectangle 6"/>
          <p:cNvSpPr/>
          <p:nvPr/>
        </p:nvSpPr>
        <p:spPr>
          <a:xfrm>
            <a:off x="779222" y="2931859"/>
            <a:ext cx="8246300" cy="2554545"/>
          </a:xfrm>
          <a:prstGeom prst="rect">
            <a:avLst/>
          </a:prstGeom>
        </p:spPr>
        <p:txBody>
          <a:bodyPr wrap="square">
            <a:spAutoFit/>
          </a:bodyPr>
          <a:lstStyle/>
          <a:p>
            <a:r>
              <a:rPr lang="de-DE" sz="3200" b="1">
                <a:solidFill>
                  <a:srgbClr val="002060"/>
                </a:solidFill>
                <a:latin typeface="Arial" pitchFamily="34" charset="0"/>
                <a:cs typeface="Arial" pitchFamily="34" charset="0"/>
              </a:rPr>
              <a:t>- Chuẩn bị chuồng trại và xây dựng bãi chăn thả trước khi chăn nuôi.</a:t>
            </a:r>
            <a:endParaRPr lang="en-US" sz="3200" b="1">
              <a:solidFill>
                <a:srgbClr val="002060"/>
              </a:solidFill>
              <a:latin typeface="Arial" pitchFamily="34" charset="0"/>
              <a:cs typeface="Arial" pitchFamily="34" charset="0"/>
            </a:endParaRPr>
          </a:p>
          <a:p>
            <a:r>
              <a:rPr lang="de-DE" sz="3200" b="1">
                <a:solidFill>
                  <a:srgbClr val="002060"/>
                </a:solidFill>
                <a:latin typeface="Arial" pitchFamily="34" charset="0"/>
                <a:cs typeface="Arial" pitchFamily="34" charset="0"/>
              </a:rPr>
              <a:t>- Chọn giống và con giống.</a:t>
            </a:r>
            <a:endParaRPr lang="en-US" sz="3200" b="1">
              <a:solidFill>
                <a:srgbClr val="002060"/>
              </a:solidFill>
              <a:latin typeface="Arial" pitchFamily="34" charset="0"/>
              <a:cs typeface="Arial" pitchFamily="34" charset="0"/>
            </a:endParaRPr>
          </a:p>
          <a:p>
            <a:r>
              <a:rPr lang="de-DE" sz="3200" b="1">
                <a:solidFill>
                  <a:srgbClr val="002060"/>
                </a:solidFill>
                <a:latin typeface="Arial" pitchFamily="34" charset="0"/>
                <a:cs typeface="Arial" pitchFamily="34" charset="0"/>
              </a:rPr>
              <a:t>- Nuôi dưỡng, chăm sóc và phòng, trị bệnh cho đàn vật nuôi.</a:t>
            </a:r>
            <a:endParaRPr lang="en-US" sz="3200" b="1">
              <a:solidFill>
                <a:srgbClr val="002060"/>
              </a:solidFill>
              <a:latin typeface="Arial" pitchFamily="34" charset="0"/>
              <a:cs typeface="Arial" pitchFamily="34" charset="0"/>
            </a:endParaRPr>
          </a:p>
        </p:txBody>
      </p:sp>
      <p:sp>
        <p:nvSpPr>
          <p:cNvPr id="8" name="Rectangle 7"/>
          <p:cNvSpPr/>
          <p:nvPr/>
        </p:nvSpPr>
        <p:spPr>
          <a:xfrm>
            <a:off x="179513" y="2722278"/>
            <a:ext cx="610684" cy="769441"/>
          </a:xfrm>
          <a:prstGeom prst="rect">
            <a:avLst/>
          </a:prstGeom>
        </p:spPr>
        <p:txBody>
          <a:bodyPr wrap="square">
            <a:spAutoFit/>
          </a:bodyPr>
          <a:lstStyle/>
          <a:p>
            <a:r>
              <a:rPr lang="en-US" altLang="vi-VN" sz="4400" b="1">
                <a:solidFill>
                  <a:srgbClr val="FF6600"/>
                </a:solidFill>
                <a:latin typeface="Times New Roman" pitchFamily="18" charset="0"/>
                <a:cs typeface="Times New Roman" pitchFamily="18" charset="0"/>
                <a:sym typeface="Wingdings" pitchFamily="2" charset="2"/>
              </a:rPr>
              <a:t></a:t>
            </a:r>
            <a:endParaRPr lang="en-US" altLang="vi-VN" sz="4400" b="1" dirty="0">
              <a:solidFill>
                <a:srgbClr val="FF66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81528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31"/>
          <a:stretch/>
        </p:blipFill>
        <p:spPr>
          <a:xfrm>
            <a:off x="0" y="1"/>
            <a:ext cx="9144000" cy="1413164"/>
          </a:xfrm>
          <a:prstGeom prst="rect">
            <a:avLst/>
          </a:prstGeom>
        </p:spPr>
      </p:pic>
      <p:sp>
        <p:nvSpPr>
          <p:cNvPr id="3" name="Rectangle 2"/>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9"/>
            <a:ext cx="5891356" cy="584775"/>
          </a:xfrm>
          <a:prstGeom prst="rect">
            <a:avLst/>
          </a:prstGeom>
        </p:spPr>
        <p:txBody>
          <a:bodyPr wrap="none">
            <a:spAutoFit/>
          </a:bodyPr>
          <a:lstStyle/>
          <a:p>
            <a:r>
              <a:rPr lang="de-DE" sz="3200" b="1">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sp>
        <p:nvSpPr>
          <p:cNvPr id="5" name="Rectangle 4"/>
          <p:cNvSpPr/>
          <p:nvPr/>
        </p:nvSpPr>
        <p:spPr>
          <a:xfrm>
            <a:off x="187091" y="1922878"/>
            <a:ext cx="5609047" cy="553998"/>
          </a:xfrm>
          <a:prstGeom prst="rect">
            <a:avLst/>
          </a:prstGeom>
        </p:spPr>
        <p:txBody>
          <a:bodyPr wrap="square">
            <a:spAutoFit/>
          </a:bodyPr>
          <a:lstStyle/>
          <a:p>
            <a:r>
              <a:rPr lang="de-DE" sz="3000" b="1">
                <a:solidFill>
                  <a:srgbClr val="0000CC"/>
                </a:solidFill>
                <a:latin typeface="Arial" pitchFamily="34" charset="0"/>
                <a:cs typeface="Arial" pitchFamily="34" charset="0"/>
              </a:rPr>
              <a:t>2.1. Chuẩn bị chuồng trại</a:t>
            </a:r>
            <a:endParaRPr lang="en-US" sz="3000">
              <a:solidFill>
                <a:srgbClr val="0000CC"/>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306928"/>
            <a:ext cx="9036496" cy="2506448"/>
          </a:xfrm>
          <a:prstGeom prst="rect">
            <a:avLst/>
          </a:prstGeom>
        </p:spPr>
      </p:pic>
      <p:sp>
        <p:nvSpPr>
          <p:cNvPr id="7" name="Rectangle 6"/>
          <p:cNvSpPr/>
          <p:nvPr/>
        </p:nvSpPr>
        <p:spPr>
          <a:xfrm>
            <a:off x="1612936" y="2627533"/>
            <a:ext cx="7381328" cy="1384995"/>
          </a:xfrm>
          <a:prstGeom prst="rect">
            <a:avLst/>
          </a:prstGeom>
        </p:spPr>
        <p:txBody>
          <a:bodyPr wrap="square">
            <a:spAutoFit/>
          </a:bodyPr>
          <a:lstStyle/>
          <a:p>
            <a:r>
              <a:rPr lang="de-DE" sz="2800" b="1">
                <a:latin typeface="Arial" pitchFamily="34" charset="0"/>
                <a:cs typeface="Arial" pitchFamily="34" charset="0"/>
              </a:rPr>
              <a:t>Hãy nêu yêu cầu của chuồng trại nuôi gà thể hiện trong mỗi trường hợp được minh họa ở hình 11.2.</a:t>
            </a:r>
            <a:endParaRPr lang="en-US" sz="2800" b="1">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8" y="2596331"/>
            <a:ext cx="1383531" cy="1627992"/>
          </a:xfrm>
          <a:prstGeom prst="rect">
            <a:avLst/>
          </a:prstGeom>
        </p:spPr>
      </p:pic>
    </p:spTree>
    <p:extLst>
      <p:ext uri="{BB962C8B-B14F-4D97-AF65-F5344CB8AC3E}">
        <p14:creationId xmlns:p14="http://schemas.microsoft.com/office/powerpoint/2010/main" val="81528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2"/>
            <a:ext cx="9144000" cy="1358771"/>
          </a:xfrm>
          <a:prstGeom prst="rect">
            <a:avLst/>
          </a:prstGeom>
        </p:spPr>
      </p:pic>
      <p:sp>
        <p:nvSpPr>
          <p:cNvPr id="3" name="Rectangle 2"/>
          <p:cNvSpPr/>
          <p:nvPr/>
        </p:nvSpPr>
        <p:spPr>
          <a:xfrm>
            <a:off x="2286000" y="260651"/>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9"/>
            <a:ext cx="5891356" cy="584775"/>
          </a:xfrm>
          <a:prstGeom prst="rect">
            <a:avLst/>
          </a:prstGeom>
        </p:spPr>
        <p:txBody>
          <a:bodyPr wrap="none">
            <a:spAutoFit/>
          </a:bodyPr>
          <a:lstStyle/>
          <a:p>
            <a:r>
              <a:rPr lang="de-DE" sz="3200" b="1">
                <a:solidFill>
                  <a:srgbClr val="0000CC"/>
                </a:solidFill>
                <a:latin typeface="Arial" pitchFamily="34" charset="0"/>
                <a:cs typeface="Arial" pitchFamily="34" charset="0"/>
              </a:rPr>
              <a:t>2. Chăn nuôi gà thịt thả vườn</a:t>
            </a:r>
            <a:endParaRPr lang="en-US" sz="3200">
              <a:solidFill>
                <a:srgbClr val="0000CC"/>
              </a:solidFill>
              <a:latin typeface="Arial" pitchFamily="34" charset="0"/>
              <a:cs typeface="Arial" pitchFamily="34" charset="0"/>
            </a:endParaRPr>
          </a:p>
        </p:txBody>
      </p:sp>
      <p:sp>
        <p:nvSpPr>
          <p:cNvPr id="5" name="Rectangle 4"/>
          <p:cNvSpPr/>
          <p:nvPr/>
        </p:nvSpPr>
        <p:spPr>
          <a:xfrm>
            <a:off x="179512" y="1947734"/>
            <a:ext cx="5723352" cy="553998"/>
          </a:xfrm>
          <a:prstGeom prst="rect">
            <a:avLst/>
          </a:prstGeom>
        </p:spPr>
        <p:txBody>
          <a:bodyPr wrap="square">
            <a:spAutoFit/>
          </a:bodyPr>
          <a:lstStyle/>
          <a:p>
            <a:r>
              <a:rPr lang="de-DE" sz="3000" b="1">
                <a:solidFill>
                  <a:srgbClr val="0000CC"/>
                </a:solidFill>
                <a:latin typeface="Arial" pitchFamily="34" charset="0"/>
                <a:cs typeface="Arial" pitchFamily="34" charset="0"/>
              </a:rPr>
              <a:t>2.1. Chuẩn bị chuồng trại</a:t>
            </a:r>
            <a:endParaRPr lang="en-US" sz="3000">
              <a:solidFill>
                <a:srgbClr val="0000CC"/>
              </a:solidFill>
              <a:latin typeface="Arial" pitchFamily="34" charset="0"/>
              <a:cs typeface="Arial" pitchFamily="34" charset="0"/>
            </a:endParaRPr>
          </a:p>
        </p:txBody>
      </p:sp>
      <p:sp>
        <p:nvSpPr>
          <p:cNvPr id="7" name="Rectangle 6"/>
          <p:cNvSpPr/>
          <p:nvPr/>
        </p:nvSpPr>
        <p:spPr>
          <a:xfrm>
            <a:off x="209957" y="4953365"/>
            <a:ext cx="2129796" cy="1384995"/>
          </a:xfrm>
          <a:prstGeom prst="rect">
            <a:avLst/>
          </a:prstGeom>
        </p:spPr>
        <p:txBody>
          <a:bodyPr wrap="square">
            <a:spAutoFit/>
          </a:bodyPr>
          <a:lstStyle/>
          <a:p>
            <a:pPr algn="ctr"/>
            <a:r>
              <a:rPr lang="de-DE" sz="2800" b="1">
                <a:latin typeface="Arial" pitchFamily="34" charset="0"/>
                <a:cs typeface="Arial" pitchFamily="34" charset="0"/>
              </a:rPr>
              <a:t>a. Chuồng gà hứng được nắng</a:t>
            </a:r>
            <a:endParaRPr lang="en-US" sz="2800" b="1">
              <a:latin typeface="Arial" pitchFamily="34" charset="0"/>
              <a:cs typeface="Arial" pitchFamily="34" charset="0"/>
            </a:endParaRPr>
          </a:p>
        </p:txBody>
      </p:sp>
      <p:sp>
        <p:nvSpPr>
          <p:cNvPr id="9" name="Rectangle 8"/>
          <p:cNvSpPr/>
          <p:nvPr/>
        </p:nvSpPr>
        <p:spPr>
          <a:xfrm>
            <a:off x="3139336" y="4941168"/>
            <a:ext cx="2872827" cy="1569660"/>
          </a:xfrm>
          <a:prstGeom prst="rect">
            <a:avLst/>
          </a:prstGeom>
        </p:spPr>
        <p:txBody>
          <a:bodyPr wrap="square">
            <a:spAutoFit/>
          </a:bodyPr>
          <a:lstStyle/>
          <a:p>
            <a:pPr algn="just"/>
            <a:r>
              <a:rPr lang="de-DE" sz="2400" b="1">
                <a:latin typeface="Arial" pitchFamily="34" charset="0"/>
                <a:cs typeface="Arial" pitchFamily="34" charset="0"/>
              </a:rPr>
              <a:t>b. Vườn chăn thả bằng phẳng và có bóng mát cây xanh, có máng ăn</a:t>
            </a:r>
            <a:endParaRPr lang="en-US" sz="2400" b="1">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512061"/>
            <a:ext cx="2915040" cy="23571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5278"/>
          <a:stretch/>
        </p:blipFill>
        <p:spPr>
          <a:xfrm>
            <a:off x="6012160" y="2512062"/>
            <a:ext cx="3017912" cy="2357099"/>
          </a:xfrm>
          <a:prstGeom prst="rect">
            <a:avLst/>
          </a:prstGeom>
        </p:spPr>
      </p:pic>
      <p:sp>
        <p:nvSpPr>
          <p:cNvPr id="13" name="Rectangle 12"/>
          <p:cNvSpPr/>
          <p:nvPr/>
        </p:nvSpPr>
        <p:spPr>
          <a:xfrm>
            <a:off x="6228184" y="4941171"/>
            <a:ext cx="2801888" cy="1384995"/>
          </a:xfrm>
          <a:prstGeom prst="rect">
            <a:avLst/>
          </a:prstGeom>
        </p:spPr>
        <p:txBody>
          <a:bodyPr wrap="square">
            <a:spAutoFit/>
          </a:bodyPr>
          <a:lstStyle/>
          <a:p>
            <a:pPr algn="ctr"/>
            <a:r>
              <a:rPr lang="de-DE" sz="2800" b="1">
                <a:latin typeface="Arial" pitchFamily="34" charset="0"/>
                <a:cs typeface="Arial" pitchFamily="34" charset="0"/>
              </a:rPr>
              <a:t>c. Có máng uống đặt trong chuồng nuôi </a:t>
            </a:r>
            <a:endParaRPr lang="en-US" sz="2800" b="1">
              <a:latin typeface="Arial" pitchFamily="34" charset="0"/>
              <a:cs typeface="Arial"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517208"/>
            <a:ext cx="2699792" cy="2351952"/>
          </a:xfrm>
          <a:prstGeom prst="rect">
            <a:avLst/>
          </a:prstGeom>
        </p:spPr>
      </p:pic>
    </p:spTree>
    <p:extLst>
      <p:ext uri="{BB962C8B-B14F-4D97-AF65-F5344CB8AC3E}">
        <p14:creationId xmlns:p14="http://schemas.microsoft.com/office/powerpoint/2010/main" val="81528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2637</Words>
  <Application>Microsoft Office PowerPoint</Application>
  <PresentationFormat>On-screen Show (4:3)</PresentationFormat>
  <Paragraphs>194</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 </vt:lpstr>
      <vt:lpstr> LUYỆN TẬP </vt:lpstr>
      <vt:lpstr> LUYỆN TẬP </vt:lpstr>
      <vt:lpstr> LUYỆN TẬP </vt:lpstr>
      <vt:lpstr> VẬN DỤNG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78</cp:revision>
  <dcterms:created xsi:type="dcterms:W3CDTF">2022-07-31T13:34:17Z</dcterms:created>
  <dcterms:modified xsi:type="dcterms:W3CDTF">2025-03-05T00:19:05Z</dcterms:modified>
</cp:coreProperties>
</file>