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Lst>
  <p:notesMasterIdLst>
    <p:notesMasterId r:id="rId21"/>
  </p:notesMasterIdLst>
  <p:sldIdLst>
    <p:sldId id="336" r:id="rId4"/>
    <p:sldId id="337" r:id="rId5"/>
    <p:sldId id="338" r:id="rId6"/>
    <p:sldId id="276" r:id="rId7"/>
    <p:sldId id="277" r:id="rId8"/>
    <p:sldId id="279" r:id="rId9"/>
    <p:sldId id="298" r:id="rId10"/>
    <p:sldId id="339" r:id="rId11"/>
    <p:sldId id="311" r:id="rId12"/>
    <p:sldId id="341" r:id="rId13"/>
    <p:sldId id="340" r:id="rId14"/>
    <p:sldId id="285" r:id="rId15"/>
    <p:sldId id="331" r:id="rId16"/>
    <p:sldId id="332" r:id="rId17"/>
    <p:sldId id="333" r:id="rId18"/>
    <p:sldId id="334" r:id="rId19"/>
    <p:sldId id="335" r:id="rId20"/>
  </p:sldIdLst>
  <p:sldSz cx="18288000" cy="10287000"/>
  <p:notesSz cx="6858000" cy="9144000"/>
  <p:embeddedFontLst>
    <p:embeddedFont>
      <p:font typeface="#9Slide05 Pateglamt Script" panose="020B0604020202020204" charset="0"/>
      <p:regular r:id="rId22"/>
    </p:embeddedFont>
    <p:embeddedFont>
      <p:font typeface="#9Slide05 SVNHollie Script Pro" panose="020B0604020202020204" charset="0"/>
      <p:regular r:id="rId23"/>
    </p:embeddedFont>
    <p:embeddedFont>
      <p:font typeface="#9Slide07 IcielBaliho Script" panose="020B0604020202020204" charset="0"/>
      <p:regular r:id="rId24"/>
    </p:embeddedFont>
    <p:embeddedFont>
      <p:font typeface="#9Slide07 SFU Rhythm" panose="020B0604020202020204" charset="0"/>
      <p:regular r:id="rId25"/>
    </p:embeddedFont>
    <p:embeddedFont>
      <p:font typeface="#9Slide07 SVNBango" panose="02000000000000000000" charset="0"/>
      <p:regular r:id="rId26"/>
    </p:embeddedFont>
    <p:embeddedFont>
      <p:font typeface="#9Slide07 SVNGuerrilla" panose="000005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9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CC37-D518-4BC5-928D-478B15364E90}"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4271-9369-4466-85D0-C59773D8932E}" type="slidenum">
              <a:rPr lang="en-US" smtClean="0"/>
              <a:t>‹#›</a:t>
            </a:fld>
            <a:endParaRPr lang="en-US"/>
          </a:p>
        </p:txBody>
      </p:sp>
    </p:spTree>
    <p:extLst>
      <p:ext uri="{BB962C8B-B14F-4D97-AF65-F5344CB8AC3E}">
        <p14:creationId xmlns:p14="http://schemas.microsoft.com/office/powerpoint/2010/main" val="19924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đ</a:t>
            </a:r>
            <a:r>
              <a:rPr lang="vi-VN" dirty="0"/>
              <a:t>ọc </a:t>
            </a:r>
            <a:r>
              <a:rPr lang="en-US" dirty="0" err="1"/>
              <a:t>lần</a:t>
            </a:r>
            <a:r>
              <a:rPr lang="en-US" dirty="0"/>
              <a:t> </a:t>
            </a:r>
            <a:r>
              <a:rPr lang="en-US" dirty="0" err="1"/>
              <a:t>lượt</a:t>
            </a:r>
            <a:r>
              <a:rPr lang="en-US" dirty="0"/>
              <a:t> </a:t>
            </a:r>
            <a:r>
              <a:rPr lang="en-US" dirty="0" err="1"/>
              <a:t>các</a:t>
            </a:r>
            <a:r>
              <a:rPr lang="en-US" dirty="0"/>
              <a:t> </a:t>
            </a:r>
            <a:r>
              <a:rPr lang="vi-VN" dirty="0"/>
              <a:t>câu </a:t>
            </a:r>
            <a:r>
              <a:rPr lang="en-US" dirty="0" err="1"/>
              <a:t>nói</a:t>
            </a:r>
            <a:r>
              <a:rPr lang="en-US" dirty="0"/>
              <a:t> </a:t>
            </a:r>
            <a:r>
              <a:rPr lang="en-US" dirty="0" err="1"/>
              <a:t>có</a:t>
            </a:r>
            <a:r>
              <a:rPr lang="en-US" dirty="0"/>
              <a:t> </a:t>
            </a:r>
            <a:r>
              <a:rPr lang="en-US" dirty="0" err="1"/>
              <a:t>nội</a:t>
            </a:r>
            <a:r>
              <a:rPr lang="en-US" dirty="0"/>
              <a:t> dung </a:t>
            </a:r>
            <a:r>
              <a:rPr lang="en-US" dirty="0" err="1"/>
              <a:t>là</a:t>
            </a:r>
            <a:r>
              <a:rPr lang="en-US" dirty="0"/>
              <a:t> </a:t>
            </a:r>
            <a:r>
              <a:rPr lang="en-US" dirty="0" err="1"/>
              <a:t>những</a:t>
            </a:r>
            <a:r>
              <a:rPr lang="en-US" dirty="0"/>
              <a:t> </a:t>
            </a:r>
            <a:r>
              <a:rPr lang="en-US" dirty="0" err="1"/>
              <a:t>vấn</a:t>
            </a:r>
            <a:r>
              <a:rPr lang="en-US" dirty="0"/>
              <a:t> </a:t>
            </a:r>
            <a:r>
              <a:rPr lang="en-US" dirty="0" err="1"/>
              <a:t>đề</a:t>
            </a:r>
            <a:r>
              <a:rPr lang="en-US" dirty="0"/>
              <a:t> </a:t>
            </a:r>
            <a:r>
              <a:rPr lang="en-US" dirty="0" err="1"/>
              <a:t>có</a:t>
            </a:r>
            <a:r>
              <a:rPr lang="en-US" dirty="0"/>
              <a:t> </a:t>
            </a:r>
            <a:r>
              <a:rPr lang="en-US" dirty="0" err="1"/>
              <a:t>tính</a:t>
            </a:r>
            <a:r>
              <a:rPr lang="en-US" dirty="0"/>
              <a:t> </a:t>
            </a:r>
            <a:r>
              <a:rPr lang="en-US" dirty="0" err="1"/>
              <a:t>thời</a:t>
            </a:r>
            <a:r>
              <a:rPr lang="en-US" dirty="0"/>
              <a:t> </a:t>
            </a:r>
            <a:r>
              <a:rPr lang="en-US" dirty="0" err="1"/>
              <a:t>sự</a:t>
            </a:r>
            <a:endParaRPr lang="en-US" dirty="0"/>
          </a:p>
          <a:p>
            <a:r>
              <a:rPr lang="en-US" dirty="0"/>
              <a:t>HS </a:t>
            </a:r>
            <a:r>
              <a:rPr lang="en-US" dirty="0" err="1"/>
              <a:t>nếu</a:t>
            </a:r>
            <a:r>
              <a:rPr lang="en-US" dirty="0"/>
              <a:t> </a:t>
            </a:r>
            <a:r>
              <a:rPr lang="en-US" dirty="0" err="1"/>
              <a:t>đồng</a:t>
            </a:r>
            <a:r>
              <a:rPr lang="en-US" dirty="0"/>
              <a:t> ý </a:t>
            </a:r>
            <a:r>
              <a:rPr lang="en-US" dirty="0" err="1"/>
              <a:t>với</a:t>
            </a:r>
            <a:r>
              <a:rPr lang="en-US" dirty="0"/>
              <a:t> </a:t>
            </a:r>
            <a:r>
              <a:rPr lang="en-US" dirty="0" err="1"/>
              <a:t>nội</a:t>
            </a:r>
            <a:r>
              <a:rPr lang="en-US" dirty="0"/>
              <a:t> dung </a:t>
            </a:r>
            <a:r>
              <a:rPr lang="en-US" dirty="0" err="1"/>
              <a:t>của</a:t>
            </a:r>
            <a:r>
              <a:rPr lang="en-US" dirty="0"/>
              <a:t> </a:t>
            </a:r>
            <a:r>
              <a:rPr lang="en-US" dirty="0" err="1"/>
              <a:t>câu</a:t>
            </a:r>
            <a:r>
              <a:rPr lang="en-US" dirty="0"/>
              <a:t> </a:t>
            </a:r>
            <a:r>
              <a:rPr lang="en-US" dirty="0" err="1"/>
              <a:t>nói</a:t>
            </a:r>
            <a:r>
              <a:rPr lang="en-US" dirty="0"/>
              <a:t> </a:t>
            </a:r>
            <a:r>
              <a:rPr lang="en-US" dirty="0" err="1"/>
              <a:t>sẽ</a:t>
            </a:r>
            <a:r>
              <a:rPr lang="en-US" dirty="0"/>
              <a:t> </a:t>
            </a:r>
            <a:r>
              <a:rPr lang="vi-VN" dirty="0"/>
              <a:t>đứng lên </a:t>
            </a:r>
            <a:r>
              <a:rPr lang="en-US" dirty="0" err="1"/>
              <a:t>và</a:t>
            </a:r>
            <a:r>
              <a:rPr lang="en-US" dirty="0"/>
              <a:t> </a:t>
            </a:r>
            <a:r>
              <a:rPr lang="en-US" dirty="0" err="1"/>
              <a:t>ngồi</a:t>
            </a:r>
            <a:r>
              <a:rPr lang="en-US" dirty="0"/>
              <a:t> </a:t>
            </a:r>
            <a:r>
              <a:rPr lang="en-US" dirty="0" err="1"/>
              <a:t>xuống</a:t>
            </a:r>
            <a:r>
              <a:rPr lang="en-US" dirty="0"/>
              <a:t> </a:t>
            </a:r>
            <a:r>
              <a:rPr lang="en-US" dirty="0" err="1"/>
              <a:t>nếu</a:t>
            </a:r>
            <a:r>
              <a:rPr lang="en-US" dirty="0"/>
              <a:t> </a:t>
            </a:r>
            <a:r>
              <a:rPr lang="en-US" dirty="0" err="1"/>
              <a:t>không</a:t>
            </a:r>
            <a:r>
              <a:rPr lang="en-US" dirty="0"/>
              <a:t> </a:t>
            </a:r>
            <a:r>
              <a:rPr lang="en-US" dirty="0" err="1"/>
              <a:t>đồng</a:t>
            </a:r>
            <a:r>
              <a:rPr lang="en-US" b="0" dirty="0"/>
              <a:t> ý</a:t>
            </a:r>
          </a:p>
          <a:p>
            <a:r>
              <a:rPr lang="en-US" b="0" dirty="0"/>
              <a:t>GV </a:t>
            </a:r>
            <a:r>
              <a:rPr lang="en-US" b="0" dirty="0" err="1"/>
              <a:t>ch</a:t>
            </a:r>
            <a:r>
              <a:rPr lang="vi-VN" dirty="0"/>
              <a:t>ọn ngẫu nhiên</a:t>
            </a:r>
            <a:r>
              <a:rPr lang="en-US" dirty="0"/>
              <a:t> 1, 2 </a:t>
            </a:r>
            <a:r>
              <a:rPr lang="vi-VN" dirty="0"/>
              <a:t>học sinh ở cả hai phía giải thích lý do </a:t>
            </a:r>
            <a:r>
              <a:rPr lang="en-US" dirty="0" err="1"/>
              <a:t>vì</a:t>
            </a:r>
            <a:r>
              <a:rPr lang="en-US" dirty="0"/>
              <a:t> </a:t>
            </a:r>
            <a:r>
              <a:rPr lang="en-US" dirty="0" err="1"/>
              <a:t>sao</a:t>
            </a:r>
            <a:r>
              <a:rPr lang="en-US" dirty="0"/>
              <a:t> </a:t>
            </a:r>
            <a:r>
              <a:rPr lang="en-US" dirty="0" err="1"/>
              <a:t>lại</a:t>
            </a:r>
            <a:r>
              <a:rPr lang="en-US" dirty="0"/>
              <a:t> </a:t>
            </a:r>
            <a:r>
              <a:rPr lang="en-US" dirty="0" err="1"/>
              <a:t>lựa</a:t>
            </a:r>
            <a:r>
              <a:rPr lang="en-US" dirty="0"/>
              <a:t> </a:t>
            </a:r>
            <a:r>
              <a:rPr lang="en-US" dirty="0" err="1"/>
              <a:t>chọn</a:t>
            </a:r>
            <a:r>
              <a:rPr lang="en-US" dirty="0"/>
              <a:t> </a:t>
            </a:r>
            <a:r>
              <a:rPr lang="en-US" dirty="0" err="1"/>
              <a:t>như</a:t>
            </a:r>
            <a:r>
              <a:rPr lang="en-US" dirty="0"/>
              <a:t> </a:t>
            </a:r>
            <a:r>
              <a:rPr lang="en-US" dirty="0" err="1"/>
              <a:t>thế</a:t>
            </a:r>
            <a:r>
              <a:rPr lang="vi-VN"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9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7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11</a:t>
            </a:fld>
            <a:endParaRPr lang="en-US"/>
          </a:p>
        </p:txBody>
      </p:sp>
    </p:spTree>
    <p:extLst>
      <p:ext uri="{BB962C8B-B14F-4D97-AF65-F5344CB8AC3E}">
        <p14:creationId xmlns:p14="http://schemas.microsoft.com/office/powerpoint/2010/main" val="298820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12</a:t>
            </a:fld>
            <a:endParaRPr lang="en-US"/>
          </a:p>
        </p:txBody>
      </p:sp>
    </p:spTree>
    <p:extLst>
      <p:ext uri="{BB962C8B-B14F-4D97-AF65-F5344CB8AC3E}">
        <p14:creationId xmlns:p14="http://schemas.microsoft.com/office/powerpoint/2010/main" val="323579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chia </a:t>
            </a:r>
            <a:r>
              <a:rPr lang="en-US" dirty="0" err="1"/>
              <a:t>lớp</a:t>
            </a:r>
            <a:r>
              <a:rPr lang="en-US" baseline="0" dirty="0"/>
              <a:t> </a:t>
            </a:r>
            <a:r>
              <a:rPr lang="en-US" baseline="0" dirty="0" err="1"/>
              <a:t>thành</a:t>
            </a:r>
            <a:r>
              <a:rPr lang="en-US" baseline="0" dirty="0"/>
              <a:t> 5 </a:t>
            </a:r>
            <a:r>
              <a:rPr lang="en-US" baseline="0" dirty="0" err="1"/>
              <a:t>nhóm</a:t>
            </a:r>
            <a:r>
              <a:rPr lang="en-US" baseline="0" dirty="0"/>
              <a:t>, 5 </a:t>
            </a:r>
            <a:r>
              <a:rPr lang="en-US" baseline="0" dirty="0" err="1"/>
              <a:t>đại</a:t>
            </a:r>
            <a:r>
              <a:rPr lang="en-US" baseline="0" dirty="0"/>
              <a:t> </a:t>
            </a:r>
            <a:r>
              <a:rPr lang="en-US" baseline="0" dirty="0" err="1"/>
              <a:t>diện</a:t>
            </a:r>
            <a:r>
              <a:rPr lang="en-US" baseline="0" dirty="0"/>
              <a:t> </a:t>
            </a:r>
            <a:r>
              <a:rPr lang="en-US" baseline="0" dirty="0" err="1"/>
              <a:t>nhóm</a:t>
            </a:r>
            <a:r>
              <a:rPr lang="en-US" baseline="0" dirty="0"/>
              <a:t> </a:t>
            </a:r>
            <a:r>
              <a:rPr lang="en-US" baseline="0" dirty="0" err="1"/>
              <a:t>lên</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cử</a:t>
            </a:r>
            <a:r>
              <a:rPr lang="en-US" baseline="0" dirty="0"/>
              <a:t> 1 </a:t>
            </a:r>
            <a:r>
              <a:rPr lang="en-US" baseline="0" dirty="0" err="1"/>
              <a:t>bạn</a:t>
            </a:r>
            <a:r>
              <a:rPr lang="en-US" baseline="0" dirty="0"/>
              <a:t> </a:t>
            </a:r>
            <a:r>
              <a:rPr lang="en-US" baseline="0" dirty="0" err="1"/>
              <a:t>đại</a:t>
            </a:r>
            <a:r>
              <a:rPr lang="en-US" baseline="0" dirty="0"/>
              <a:t> </a:t>
            </a:r>
            <a:r>
              <a:rPr lang="en-US" baseline="0" dirty="0" err="1"/>
              <a:t>diện</a:t>
            </a:r>
            <a:r>
              <a:rPr lang="en-US" baseline="0" dirty="0"/>
              <a:t> </a:t>
            </a:r>
            <a:r>
              <a:rPr lang="en-US" baseline="0" dirty="0" err="1"/>
              <a:t>nhóm</a:t>
            </a:r>
            <a:r>
              <a:rPr lang="en-US" baseline="0" dirty="0"/>
              <a:t> </a:t>
            </a:r>
            <a:r>
              <a:rPr lang="en-US" baseline="0" dirty="0" err="1"/>
              <a:t>tham</a:t>
            </a:r>
            <a:r>
              <a:rPr lang="en-US" baseline="0" dirty="0"/>
              <a:t> </a:t>
            </a:r>
            <a:r>
              <a:rPr lang="en-US" baseline="0" dirty="0" err="1"/>
              <a:t>gia</a:t>
            </a:r>
            <a:r>
              <a:rPr lang="en-US" baseline="0" dirty="0"/>
              <a:t> </a:t>
            </a:r>
            <a:r>
              <a:rPr lang="en-US" baseline="0" dirty="0" err="1"/>
              <a:t>toạ</a:t>
            </a:r>
            <a:r>
              <a:rPr lang="en-US" baseline="0" dirty="0"/>
              <a:t> </a:t>
            </a:r>
            <a:r>
              <a:rPr lang="en-US" baseline="0" dirty="0" err="1"/>
              <a:t>đàm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3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14</a:t>
            </a:fld>
            <a:endParaRPr lang="en-US"/>
          </a:p>
        </p:txBody>
      </p:sp>
    </p:spTree>
    <p:extLst>
      <p:ext uri="{BB962C8B-B14F-4D97-AF65-F5344CB8AC3E}">
        <p14:creationId xmlns:p14="http://schemas.microsoft.com/office/powerpoint/2010/main" val="103710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15</a:t>
            </a:fld>
            <a:endParaRPr lang="en-US"/>
          </a:p>
        </p:txBody>
      </p:sp>
    </p:spTree>
    <p:extLst>
      <p:ext uri="{BB962C8B-B14F-4D97-AF65-F5344CB8AC3E}">
        <p14:creationId xmlns:p14="http://schemas.microsoft.com/office/powerpoint/2010/main" val="155470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16</a:t>
            </a:fld>
            <a:endParaRPr lang="en-US"/>
          </a:p>
        </p:txBody>
      </p:sp>
    </p:spTree>
    <p:extLst>
      <p:ext uri="{BB962C8B-B14F-4D97-AF65-F5344CB8AC3E}">
        <p14:creationId xmlns:p14="http://schemas.microsoft.com/office/powerpoint/2010/main" val="120163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17</a:t>
            </a:fld>
            <a:endParaRPr lang="en-US"/>
          </a:p>
        </p:txBody>
      </p:sp>
    </p:spTree>
    <p:extLst>
      <p:ext uri="{BB962C8B-B14F-4D97-AF65-F5344CB8AC3E}">
        <p14:creationId xmlns:p14="http://schemas.microsoft.com/office/powerpoint/2010/main" val="414032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1 </a:t>
            </a:r>
            <a:r>
              <a:rPr lang="en-US" dirty="0" err="1"/>
              <a:t>số</a:t>
            </a:r>
            <a:r>
              <a:rPr lang="en-US" dirty="0"/>
              <a:t> </a:t>
            </a:r>
            <a:r>
              <a:rPr lang="en-US" dirty="0" err="1"/>
              <a:t>câu</a:t>
            </a:r>
            <a:r>
              <a:rPr lang="en-US" dirty="0"/>
              <a:t> </a:t>
            </a:r>
            <a:r>
              <a:rPr lang="en-US" dirty="0" err="1"/>
              <a:t>nói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96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4</a:t>
            </a:fld>
            <a:endParaRPr lang="en-US"/>
          </a:p>
        </p:txBody>
      </p:sp>
    </p:spTree>
    <p:extLst>
      <p:ext uri="{BB962C8B-B14F-4D97-AF65-F5344CB8AC3E}">
        <p14:creationId xmlns:p14="http://schemas.microsoft.com/office/powerpoint/2010/main" val="2789723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5</a:t>
            </a:fld>
            <a:endParaRPr lang="en-US"/>
          </a:p>
        </p:txBody>
      </p:sp>
    </p:spTree>
    <p:extLst>
      <p:ext uri="{BB962C8B-B14F-4D97-AF65-F5344CB8AC3E}">
        <p14:creationId xmlns:p14="http://schemas.microsoft.com/office/powerpoint/2010/main" val="106903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6</a:t>
            </a:fld>
            <a:endParaRPr lang="en-US"/>
          </a:p>
        </p:txBody>
      </p:sp>
    </p:spTree>
    <p:extLst>
      <p:ext uri="{BB962C8B-B14F-4D97-AF65-F5344CB8AC3E}">
        <p14:creationId xmlns:p14="http://schemas.microsoft.com/office/powerpoint/2010/main" val="28569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7</a:t>
            </a:fld>
            <a:endParaRPr lang="en-US"/>
          </a:p>
        </p:txBody>
      </p:sp>
    </p:spTree>
    <p:extLst>
      <p:ext uri="{BB962C8B-B14F-4D97-AF65-F5344CB8AC3E}">
        <p14:creationId xmlns:p14="http://schemas.microsoft.com/office/powerpoint/2010/main" val="274012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87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9</a:t>
            </a:fld>
            <a:endParaRPr lang="en-US"/>
          </a:p>
        </p:txBody>
      </p:sp>
    </p:spTree>
    <p:extLst>
      <p:ext uri="{BB962C8B-B14F-4D97-AF65-F5344CB8AC3E}">
        <p14:creationId xmlns:p14="http://schemas.microsoft.com/office/powerpoint/2010/main" val="408264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19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371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5635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344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406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065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289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49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320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255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718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649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888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4682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410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334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3542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27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2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841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5335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839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1631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5424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51C1E4A-372F-A7FF-6193-DA047E87A682}"/>
              </a:ext>
            </a:extLst>
          </p:cNvPr>
          <p:cNvSpPr/>
          <p:nvPr/>
        </p:nvSpPr>
        <p:spPr>
          <a:xfrm>
            <a:off x="-38100" y="1885555"/>
            <a:ext cx="8550786" cy="8411836"/>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3">
            <a:extLst>
              <a:ext uri="{FF2B5EF4-FFF2-40B4-BE49-F238E27FC236}">
                <a16:creationId xmlns:a16="http://schemas.microsoft.com/office/drawing/2014/main" id="{23F640D9-DE52-C0D7-0DB7-1CD5B2DD82EE}"/>
              </a:ext>
            </a:extLst>
          </p:cNvPr>
          <p:cNvSpPr txBox="1"/>
          <p:nvPr/>
        </p:nvSpPr>
        <p:spPr>
          <a:xfrm>
            <a:off x="7086600" y="1638300"/>
            <a:ext cx="10363200" cy="6463308"/>
          </a:xfrm>
          <a:prstGeom prst="rect">
            <a:avLst/>
          </a:prstGeom>
        </p:spPr>
        <p:txBody>
          <a:bodyPr wrap="square" lIns="0" tIns="0" rIns="0" bIns="0" rtlCol="0" anchor="t">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err="1">
                <a:ln>
                  <a:noFill/>
                </a:ln>
                <a:solidFill>
                  <a:srgbClr val="3275C5"/>
                </a:solidFill>
                <a:effectLst/>
                <a:uLnTx/>
                <a:uFillTx/>
                <a:latin typeface="#9Slide07 SFU Rhythm" panose="00000400000000000000" pitchFamily="2" charset="0"/>
                <a:ea typeface="+mn-ea"/>
                <a:cs typeface="+mn-cs"/>
              </a:rPr>
              <a:t>Đồng</a:t>
            </a:r>
            <a:r>
              <a:rPr kumimoji="0" lang="en-US" sz="10000" b="0" i="0" u="none" strike="noStrike" kern="1200" cap="none" spc="0" normalizeH="0" baseline="0" noProof="0" dirty="0">
                <a:ln>
                  <a:noFill/>
                </a:ln>
                <a:solidFill>
                  <a:srgbClr val="3275C5"/>
                </a:solidFill>
                <a:effectLst/>
                <a:uLnTx/>
                <a:uFillTx/>
                <a:latin typeface="#9Slide07 SFU Rhythm" panose="00000400000000000000" pitchFamily="2" charset="0"/>
                <a:ea typeface="+mn-ea"/>
                <a:cs typeface="+mn-cs"/>
              </a:rPr>
              <a:t> ý </a:t>
            </a:r>
          </a:p>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3275C5"/>
                </a:solidFill>
                <a:effectLst/>
                <a:uLnTx/>
                <a:uFillTx/>
                <a:latin typeface="#9Slide07 SFU Rhythm" panose="00000400000000000000" pitchFamily="2" charset="0"/>
                <a:ea typeface="+mn-ea"/>
                <a:cs typeface="+mn-cs"/>
              </a:rPr>
              <a:t>hay</a:t>
            </a:r>
          </a:p>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3275C5"/>
                </a:solidFill>
                <a:effectLst/>
                <a:uLnTx/>
                <a:uFillTx/>
                <a:latin typeface="#9Slide07 SFU Rhythm" panose="00000400000000000000" pitchFamily="2" charset="0"/>
                <a:ea typeface="+mn-ea"/>
                <a:cs typeface="+mn-cs"/>
              </a:rPr>
              <a:t> </a:t>
            </a:r>
            <a:r>
              <a:rPr kumimoji="0" lang="en-US" sz="10000" b="0" i="0" u="none" strike="noStrike" kern="1200" cap="none" spc="0" normalizeH="0" baseline="0" noProof="0" dirty="0" err="1">
                <a:ln>
                  <a:noFill/>
                </a:ln>
                <a:solidFill>
                  <a:srgbClr val="3275C5"/>
                </a:solidFill>
                <a:effectLst/>
                <a:uLnTx/>
                <a:uFillTx/>
                <a:latin typeface="#9Slide07 SFU Rhythm" panose="00000400000000000000" pitchFamily="2" charset="0"/>
                <a:ea typeface="+mn-ea"/>
                <a:cs typeface="+mn-cs"/>
              </a:rPr>
              <a:t>Không</a:t>
            </a:r>
            <a:r>
              <a:rPr kumimoji="0" lang="en-US" sz="10000" b="0" i="0" u="none" strike="noStrike" kern="1200" cap="none" spc="0" normalizeH="0" baseline="0" noProof="0" dirty="0">
                <a:ln>
                  <a:noFill/>
                </a:ln>
                <a:solidFill>
                  <a:srgbClr val="3275C5"/>
                </a:solidFill>
                <a:effectLst/>
                <a:uLnTx/>
                <a:uFillTx/>
                <a:latin typeface="#9Slide07 SFU Rhythm" panose="00000400000000000000" pitchFamily="2" charset="0"/>
                <a:ea typeface="+mn-ea"/>
                <a:cs typeface="+mn-cs"/>
              </a:rPr>
              <a:t> </a:t>
            </a:r>
            <a:r>
              <a:rPr kumimoji="0" lang="en-US" sz="10000" b="0" i="0" u="none" strike="noStrike" kern="1200" cap="none" spc="0" normalizeH="0" baseline="0" noProof="0" dirty="0" err="1">
                <a:ln>
                  <a:noFill/>
                </a:ln>
                <a:solidFill>
                  <a:srgbClr val="3275C5"/>
                </a:solidFill>
                <a:effectLst/>
                <a:uLnTx/>
                <a:uFillTx/>
                <a:latin typeface="#9Slide07 SFU Rhythm" panose="00000400000000000000" pitchFamily="2" charset="0"/>
                <a:ea typeface="+mn-ea"/>
                <a:cs typeface="+mn-cs"/>
              </a:rPr>
              <a:t>đồng</a:t>
            </a:r>
            <a:r>
              <a:rPr kumimoji="0" lang="en-US" sz="10000" b="0" i="0" u="none" strike="noStrike" kern="1200" cap="none" spc="0" normalizeH="0" baseline="0" noProof="0" dirty="0">
                <a:ln>
                  <a:noFill/>
                </a:ln>
                <a:solidFill>
                  <a:srgbClr val="3275C5"/>
                </a:solidFill>
                <a:effectLst/>
                <a:uLnTx/>
                <a:uFillTx/>
                <a:latin typeface="#9Slide07 SFU Rhythm" panose="00000400000000000000" pitchFamily="2" charset="0"/>
                <a:ea typeface="+mn-ea"/>
                <a:cs typeface="+mn-cs"/>
              </a:rPr>
              <a:t> ý</a:t>
            </a:r>
          </a:p>
        </p:txBody>
      </p:sp>
    </p:spTree>
    <p:extLst>
      <p:ext uri="{BB962C8B-B14F-4D97-AF65-F5344CB8AC3E}">
        <p14:creationId xmlns:p14="http://schemas.microsoft.com/office/powerpoint/2010/main" val="242414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621066336"/>
              </p:ext>
            </p:extLst>
          </p:nvPr>
        </p:nvGraphicFramePr>
        <p:xfrm>
          <a:off x="152400" y="1638300"/>
          <a:ext cx="17907000" cy="6517284"/>
        </p:xfrm>
        <a:graphic>
          <a:graphicData uri="http://schemas.openxmlformats.org/drawingml/2006/table">
            <a:tbl>
              <a:tblPr>
                <a:tableStyleId>{5940675A-B579-460E-94D1-54222C63F5DA}</a:tableStyleId>
              </a:tblPr>
              <a:tblGrid>
                <a:gridCol w="2042026">
                  <a:extLst>
                    <a:ext uri="{9D8B030D-6E8A-4147-A177-3AD203B41FA5}">
                      <a16:colId xmlns:a16="http://schemas.microsoft.com/office/drawing/2014/main" val="1168354791"/>
                    </a:ext>
                  </a:extLst>
                </a:gridCol>
                <a:gridCol w="15864974">
                  <a:extLst>
                    <a:ext uri="{9D8B030D-6E8A-4147-A177-3AD203B41FA5}">
                      <a16:colId xmlns:a16="http://schemas.microsoft.com/office/drawing/2014/main" val="1784139008"/>
                    </a:ext>
                  </a:extLst>
                </a:gridCol>
              </a:tblGrid>
              <a:tr h="771626">
                <a:tc>
                  <a:txBody>
                    <a:bodyPr/>
                    <a:lstStyle/>
                    <a:p>
                      <a:pPr algn="ctr"/>
                      <a:r>
                        <a:rPr lang="en-US" sz="4400" b="1" dirty="0" err="1">
                          <a:effectLst/>
                          <a:latin typeface="Times New Roman" panose="02020603050405020304" pitchFamily="18" charset="0"/>
                          <a:cs typeface="Times New Roman" panose="02020603050405020304" pitchFamily="18" charset="0"/>
                        </a:rPr>
                        <a:t>Mở</a:t>
                      </a:r>
                      <a:r>
                        <a:rPr lang="en-US" sz="4400" b="1" baseline="0" dirty="0">
                          <a:effectLst/>
                          <a:latin typeface="Times New Roman" panose="02020603050405020304" pitchFamily="18" charset="0"/>
                          <a:cs typeface="Times New Roman" panose="02020603050405020304" pitchFamily="18" charset="0"/>
                        </a:rPr>
                        <a:t> </a:t>
                      </a:r>
                      <a:r>
                        <a:rPr lang="en-US" sz="4400" b="1" baseline="0" dirty="0" err="1">
                          <a:effectLst/>
                          <a:latin typeface="Times New Roman" panose="02020603050405020304" pitchFamily="18" charset="0"/>
                          <a:cs typeface="Times New Roman" panose="02020603050405020304" pitchFamily="18" charset="0"/>
                        </a:rPr>
                        <a:t>đầu</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83814" marR="83814" marT="41907" marB="41907" anchor="ctr">
                    <a:solidFill>
                      <a:schemeClr val="accent1">
                        <a:lumMod val="40000"/>
                        <a:lumOff val="60000"/>
                      </a:schemeClr>
                    </a:solidFill>
                  </a:tcPr>
                </a:tc>
                <a:tc>
                  <a:txBody>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nghe</a:t>
                      </a:r>
                      <a:r>
                        <a:rPr lang="en-US" sz="4400" dirty="0">
                          <a:solidFill>
                            <a:srgbClr val="000000"/>
                          </a:solidFill>
                          <a:latin typeface="Times New Roman" panose="02020603050405020304" pitchFamily="18" charset="0"/>
                          <a:cs typeface="Times New Roman" panose="02020603050405020304" pitchFamily="18" charset="0"/>
                        </a:rPr>
                        <a:t>,</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tự</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giới</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thiệu</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về</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bản</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thân</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Giới</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thiệu</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sẽ</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bày</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83814" marR="83814" marT="41907" marB="41907">
                    <a:solidFill>
                      <a:schemeClr val="bg1"/>
                    </a:solidFill>
                  </a:tcPr>
                </a:tc>
                <a:extLst>
                  <a:ext uri="{0D108BD9-81ED-4DB2-BD59-A6C34878D82A}">
                    <a16:rowId xmlns:a16="http://schemas.microsoft.com/office/drawing/2014/main" val="2486834034"/>
                  </a:ext>
                </a:extLst>
              </a:tr>
              <a:tr h="3642366">
                <a:tc>
                  <a:txBody>
                    <a:bodyPr/>
                    <a:lstStyle/>
                    <a:p>
                      <a:pPr algn="ctr"/>
                      <a:r>
                        <a:rPr lang="en-US" sz="4400" b="1" dirty="0" err="1">
                          <a:effectLst/>
                          <a:latin typeface="Times New Roman" panose="02020603050405020304" pitchFamily="18" charset="0"/>
                          <a:cs typeface="Times New Roman" panose="02020603050405020304" pitchFamily="18" charset="0"/>
                        </a:rPr>
                        <a:t>Nội</a:t>
                      </a:r>
                      <a:r>
                        <a:rPr lang="en-US" sz="4400" b="1" dirty="0">
                          <a:effectLst/>
                          <a:latin typeface="Times New Roman" panose="02020603050405020304" pitchFamily="18" charset="0"/>
                          <a:cs typeface="Times New Roman" panose="02020603050405020304" pitchFamily="18" charset="0"/>
                        </a:rPr>
                        <a:t> dung </a:t>
                      </a:r>
                      <a:r>
                        <a:rPr lang="en-US" sz="4400" b="1" dirty="0" err="1">
                          <a:effectLst/>
                          <a:latin typeface="Times New Roman" panose="02020603050405020304" pitchFamily="18" charset="0"/>
                          <a:cs typeface="Times New Roman" panose="02020603050405020304" pitchFamily="18" charset="0"/>
                        </a:rPr>
                        <a:t>chính</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83814" marR="83814" marT="41907" marB="41907" anchor="ctr">
                    <a:solidFill>
                      <a:schemeClr val="accent1">
                        <a:lumMod val="40000"/>
                        <a:lumOff val="60000"/>
                      </a:schemeClr>
                    </a:solidFill>
                  </a:tcPr>
                </a:tc>
                <a:tc>
                  <a:txBody>
                    <a:bodyPr/>
                    <a:lstStyle/>
                    <a:p>
                      <a:pPr marL="0" indent="0" algn="just">
                        <a:buFontTx/>
                        <a:buNone/>
                      </a:pP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thích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đề</a:t>
                      </a:r>
                      <a:endPar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lgn="just">
                        <a:buFontTx/>
                        <a:buNone/>
                      </a:pP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Nêu</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rõ</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kiến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tình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phản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đối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đề</a:t>
                      </a:r>
                      <a:endPar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lgn="just">
                        <a:buFontTx/>
                        <a:buNone/>
                      </a:pP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Lần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lượt</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bày</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luận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phân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tích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khía</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cạnh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với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lí</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lẽ</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dẫn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chứng</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thuyết</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phục</a:t>
                      </a:r>
                      <a:endPar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Nêu</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bài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học</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rút</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ra</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từ</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đề</a:t>
                      </a:r>
                      <a:endPar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endParaRPr>
                    </a:p>
                  </a:txBody>
                  <a:tcPr marL="83814" marR="83814" marT="41907" marB="41907">
                    <a:solidFill>
                      <a:schemeClr val="bg1"/>
                    </a:solidFill>
                  </a:tcPr>
                </a:tc>
                <a:extLst>
                  <a:ext uri="{0D108BD9-81ED-4DB2-BD59-A6C34878D82A}">
                    <a16:rowId xmlns:a16="http://schemas.microsoft.com/office/drawing/2014/main" val="687620712"/>
                  </a:ext>
                </a:extLst>
              </a:tr>
              <a:tr h="1449984">
                <a:tc>
                  <a:txBody>
                    <a:bodyPr/>
                    <a:lstStyle/>
                    <a:p>
                      <a:pPr algn="ctr"/>
                      <a:r>
                        <a:rPr lang="en-US" sz="4400" b="1" dirty="0" err="1">
                          <a:effectLst/>
                          <a:latin typeface="Times New Roman" panose="02020603050405020304" pitchFamily="18" charset="0"/>
                          <a:cs typeface="Times New Roman" panose="02020603050405020304" pitchFamily="18" charset="0"/>
                        </a:rPr>
                        <a:t>Kết</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83814" marR="83814" marT="41907" marB="41907" anchor="ctr">
                    <a:solidFill>
                      <a:schemeClr val="accent1">
                        <a:lumMod val="40000"/>
                        <a:lumOff val="60000"/>
                      </a:schemeClr>
                    </a:solidFill>
                  </a:tcPr>
                </a:tc>
                <a:tc>
                  <a:txBody>
                    <a:bodyPr/>
                    <a:lstStyle/>
                    <a:p>
                      <a:pPr marL="0" indent="0" algn="just">
                        <a:buFontTx/>
                        <a:buNone/>
                      </a:pP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Khẳng</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chốt</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lại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bày</a:t>
                      </a:r>
                      <a:endPar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lgn="just">
                        <a:buFontTx/>
                        <a:buNone/>
                      </a:pP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Lời</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ơn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xin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kiến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nhận</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xét</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từ</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44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baseline="0" dirty="0" err="1">
                          <a:solidFill>
                            <a:schemeClr val="tx1"/>
                          </a:solidFill>
                          <a:effectLst/>
                          <a:latin typeface="Times New Roman" panose="02020603050405020304" pitchFamily="18" charset="0"/>
                          <a:ea typeface="+mn-ea"/>
                          <a:cs typeface="Times New Roman" panose="02020603050405020304" pitchFamily="18" charset="0"/>
                        </a:rPr>
                        <a:t>nghe</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83814" marR="83814" marT="41907" marB="41907">
                    <a:solidFill>
                      <a:schemeClr val="bg1"/>
                    </a:solidFill>
                  </a:tcPr>
                </a:tc>
                <a:extLst>
                  <a:ext uri="{0D108BD9-81ED-4DB2-BD59-A6C34878D82A}">
                    <a16:rowId xmlns:a16="http://schemas.microsoft.com/office/drawing/2014/main" val="2735022739"/>
                  </a:ext>
                </a:extLst>
              </a:tr>
            </a:tbl>
          </a:graphicData>
        </a:graphic>
      </p:graphicFrame>
      <p:sp>
        <p:nvSpPr>
          <p:cNvPr id="6" name="Rectangle 5"/>
          <p:cNvSpPr/>
          <p:nvPr/>
        </p:nvSpPr>
        <p:spPr>
          <a:xfrm>
            <a:off x="0" y="531211"/>
            <a:ext cx="18288000" cy="769441"/>
          </a:xfrm>
          <a:prstGeom prst="rect">
            <a:avLst/>
          </a:prstGeom>
          <a:solidFill>
            <a:schemeClr val="accent1">
              <a:lumMod val="20000"/>
              <a:lumOff val="80000"/>
            </a:schemeClr>
          </a:solidFill>
        </p:spPr>
        <p:txBody>
          <a:bodyPr wrap="square">
            <a:spAutoFit/>
          </a:bodyPr>
          <a:lstStyle/>
          <a:p>
            <a:pPr algn="ctr"/>
            <a:r>
              <a:rPr lang="vi-VN" sz="4400" b="1" dirty="0">
                <a:latin typeface="+mj-lt"/>
              </a:rPr>
              <a:t>Bước 3: Luyện tập, trình bày</a:t>
            </a:r>
            <a:endParaRPr lang="vi-VN" sz="4400" dirty="0">
              <a:latin typeface="+mj-lt"/>
            </a:endParaRPr>
          </a:p>
        </p:txBody>
      </p:sp>
      <p:sp>
        <p:nvSpPr>
          <p:cNvPr id="4" name="Rectangle 3"/>
          <p:cNvSpPr/>
          <p:nvPr/>
        </p:nvSpPr>
        <p:spPr>
          <a:xfrm>
            <a:off x="1219200" y="8117484"/>
            <a:ext cx="11353800" cy="2123658"/>
          </a:xfrm>
          <a:prstGeom prst="rect">
            <a:avLst/>
          </a:prstGeom>
        </p:spPr>
        <p:txBody>
          <a:bodyPr wrap="square">
            <a:spAutoFit/>
          </a:bodyPr>
          <a:lstStyle/>
          <a:p>
            <a:r>
              <a:rPr lang="en-US" sz="4400" b="1" dirty="0" err="1">
                <a:solidFill>
                  <a:srgbClr val="FF0000"/>
                </a:solidFill>
                <a:latin typeface="Times New Roman" panose="02020603050405020304" pitchFamily="18" charset="0"/>
                <a:cs typeface="Times New Roman" panose="02020603050405020304" pitchFamily="18" charset="0"/>
              </a:rPr>
              <a:t>Lưu</a:t>
            </a:r>
            <a:r>
              <a:rPr lang="en-US" sz="4400" b="1" dirty="0">
                <a:solidFill>
                  <a:srgbClr val="FF0000"/>
                </a:solidFill>
                <a:latin typeface="Times New Roman" panose="02020603050405020304" pitchFamily="18" charset="0"/>
                <a:cs typeface="Times New Roman" panose="02020603050405020304" pitchFamily="18" charset="0"/>
              </a:rPr>
              <a:t> ý</a:t>
            </a:r>
            <a:endParaRPr lang="vi-VN" sz="4400" b="1" dirty="0">
              <a:solidFill>
                <a:srgbClr val="FF0000"/>
              </a:solidFill>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Lựa chọn ngôn ngữ phù hợp với văn nói.</a:t>
            </a:r>
          </a:p>
          <a:p>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Tương tác tích cực với người nghe</a:t>
            </a:r>
          </a:p>
        </p:txBody>
      </p:sp>
      <p:sp>
        <p:nvSpPr>
          <p:cNvPr id="2" name="Freeform 5">
            <a:extLst>
              <a:ext uri="{FF2B5EF4-FFF2-40B4-BE49-F238E27FC236}">
                <a16:creationId xmlns:a16="http://schemas.microsoft.com/office/drawing/2014/main" id="{EEEED2C2-A6A2-3759-D517-4DB47CEC8324}"/>
              </a:ext>
            </a:extLst>
          </p:cNvPr>
          <p:cNvSpPr/>
          <p:nvPr/>
        </p:nvSpPr>
        <p:spPr>
          <a:xfrm rot="16200000">
            <a:off x="14908876" y="7482253"/>
            <a:ext cx="2768138" cy="4114800"/>
          </a:xfrm>
          <a:custGeom>
            <a:avLst/>
            <a:gdLst/>
            <a:ahLst/>
            <a:cxnLst/>
            <a:rect l="l" t="t" r="r" b="b"/>
            <a:pathLst>
              <a:path w="2768138" h="4114800">
                <a:moveTo>
                  <a:pt x="0" y="0"/>
                </a:moveTo>
                <a:lnTo>
                  <a:pt x="2768139" y="0"/>
                </a:lnTo>
                <a:lnTo>
                  <a:pt x="27681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945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493973"/>
            <a:ext cx="18288000" cy="769441"/>
          </a:xfrm>
          <a:prstGeom prst="rect">
            <a:avLst/>
          </a:prstGeom>
          <a:solidFill>
            <a:schemeClr val="accent1">
              <a:lumMod val="20000"/>
              <a:lumOff val="80000"/>
            </a:schemeClr>
          </a:solidFill>
        </p:spPr>
        <p:txBody>
          <a:bodyPr wrap="square">
            <a:spAutoFit/>
          </a:bodyPr>
          <a:lstStyle/>
          <a:p>
            <a:pPr algn="ctr"/>
            <a:r>
              <a:rPr lang="vi-VN" sz="4400" b="1" dirty="0">
                <a:solidFill>
                  <a:srgbClr val="000000"/>
                </a:solidFill>
                <a:latin typeface="+mj-lt"/>
              </a:rPr>
              <a:t>Bước 4: Trao đổi, đánh giá</a:t>
            </a:r>
            <a:endParaRPr lang="vi-VN" sz="4400" dirty="0">
              <a:solidFill>
                <a:srgbClr val="000000"/>
              </a:solidFill>
              <a:latin typeface="+mj-lt"/>
            </a:endParaRPr>
          </a:p>
        </p:txBody>
      </p:sp>
      <p:pic>
        <p:nvPicPr>
          <p:cNvPr id="3" name="Picture 2">
            <a:extLst>
              <a:ext uri="{FF2B5EF4-FFF2-40B4-BE49-F238E27FC236}">
                <a16:creationId xmlns:a16="http://schemas.microsoft.com/office/drawing/2014/main" id="{80F40C8D-E2F5-F704-30D8-FC8205BE63EA}"/>
              </a:ext>
            </a:extLst>
          </p:cNvPr>
          <p:cNvPicPr>
            <a:picLocks noChangeAspect="1"/>
          </p:cNvPicPr>
          <p:nvPr/>
        </p:nvPicPr>
        <p:blipFill>
          <a:blip r:embed="rId5"/>
          <a:stretch>
            <a:fillRect/>
          </a:stretch>
        </p:blipFill>
        <p:spPr>
          <a:xfrm>
            <a:off x="10668000" y="1485900"/>
            <a:ext cx="6096000" cy="8640130"/>
          </a:xfrm>
          <a:prstGeom prst="rect">
            <a:avLst/>
          </a:prstGeom>
        </p:spPr>
      </p:pic>
      <p:sp>
        <p:nvSpPr>
          <p:cNvPr id="17" name="Rectangle 16"/>
          <p:cNvSpPr/>
          <p:nvPr/>
        </p:nvSpPr>
        <p:spPr>
          <a:xfrm>
            <a:off x="1219200" y="2628900"/>
            <a:ext cx="8131708" cy="2800767"/>
          </a:xfrm>
          <a:prstGeom prst="rect">
            <a:avLst/>
          </a:prstGeom>
        </p:spPr>
        <p:txBody>
          <a:bodyPr wrap="square">
            <a:spAutoFit/>
          </a:bodyPr>
          <a:lstStyle/>
          <a:p>
            <a:pPr algn="just"/>
            <a:r>
              <a:rPr lang="vi-VN" sz="4400" dirty="0">
                <a:solidFill>
                  <a:srgbClr val="000000"/>
                </a:solidFill>
                <a:latin typeface="+mj-lt"/>
              </a:rPr>
              <a:t>Sử dụng bảng kiểm dưới đây để tự đánh giá kĩ năng trình bày của bản thân và đánh giá bài trình bày của bạn:</a:t>
            </a:r>
            <a:endParaRPr lang="vi-VN" sz="4400" b="0" i="0" dirty="0">
              <a:solidFill>
                <a:srgbClr val="000000"/>
              </a:solidFill>
              <a:effectLst/>
              <a:latin typeface="+mj-lt"/>
            </a:endParaRPr>
          </a:p>
        </p:txBody>
      </p:sp>
      <p:sp>
        <p:nvSpPr>
          <p:cNvPr id="18" name="Freeform 2">
            <a:extLst>
              <a:ext uri="{FF2B5EF4-FFF2-40B4-BE49-F238E27FC236}">
                <a16:creationId xmlns:a16="http://schemas.microsoft.com/office/drawing/2014/main" id="{392C6F57-EA6B-3AB1-4282-F5D24909D160}"/>
              </a:ext>
            </a:extLst>
          </p:cNvPr>
          <p:cNvSpPr/>
          <p:nvPr/>
        </p:nvSpPr>
        <p:spPr>
          <a:xfrm>
            <a:off x="3527794" y="6057900"/>
            <a:ext cx="3514520" cy="3897386"/>
          </a:xfrm>
          <a:custGeom>
            <a:avLst/>
            <a:gdLst/>
            <a:ahLst/>
            <a:cxnLst/>
            <a:rect l="l" t="t" r="r" b="b"/>
            <a:pathLst>
              <a:path w="3514520" h="3897386">
                <a:moveTo>
                  <a:pt x="0" y="0"/>
                </a:moveTo>
                <a:lnTo>
                  <a:pt x="3514520" y="0"/>
                </a:lnTo>
                <a:lnTo>
                  <a:pt x="3514520" y="3897386"/>
                </a:lnTo>
                <a:lnTo>
                  <a:pt x="0" y="389738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2009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76200" y="2324100"/>
            <a:ext cx="10900930" cy="3539430"/>
          </a:xfrm>
          <a:prstGeom prst="rect">
            <a:avLst/>
          </a:prstGeom>
        </p:spPr>
        <p:txBody>
          <a:bodyPr wrap="square" lIns="0" tIns="0" rIns="0" bIns="0" rtlCol="0" anchor="t">
            <a:spAutoFit/>
          </a:bodyPr>
          <a:lstStyle/>
          <a:p>
            <a:pPr algn="ctr"/>
            <a:r>
              <a:rPr lang="en-US" sz="11500" dirty="0">
                <a:solidFill>
                  <a:srgbClr val="C00000"/>
                </a:solidFill>
                <a:latin typeface="#9Slide07 SVNGuerrilla" panose="00000500000000000000" pitchFamily="2" charset="0"/>
              </a:rPr>
              <a:t>II. </a:t>
            </a:r>
          </a:p>
          <a:p>
            <a:pPr algn="ctr"/>
            <a:r>
              <a:rPr lang="en-US" sz="11500" dirty="0" err="1">
                <a:solidFill>
                  <a:srgbClr val="C00000"/>
                </a:solidFill>
                <a:latin typeface="#9Slide07 SVNGuerrilla" panose="00000500000000000000" pitchFamily="2" charset="0"/>
              </a:rPr>
              <a:t>Luyện</a:t>
            </a:r>
            <a:r>
              <a:rPr lang="en-US" sz="11500" dirty="0">
                <a:solidFill>
                  <a:srgbClr val="C00000"/>
                </a:solidFill>
                <a:latin typeface="#9Slide07 SVNGuerrilla" panose="00000500000000000000" pitchFamily="2" charset="0"/>
              </a:rPr>
              <a:t> </a:t>
            </a:r>
            <a:r>
              <a:rPr lang="en-US" sz="11500" dirty="0" err="1">
                <a:solidFill>
                  <a:srgbClr val="C00000"/>
                </a:solidFill>
                <a:latin typeface="#9Slide07 SVNGuerrilla" panose="00000500000000000000" pitchFamily="2" charset="0"/>
              </a:rPr>
              <a:t>tập</a:t>
            </a:r>
            <a:endParaRPr lang="en-US" sz="11500" dirty="0">
              <a:solidFill>
                <a:srgbClr val="C00000"/>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BBBCC817-79BC-AB8B-04DA-93A8A8689DAC}"/>
              </a:ext>
            </a:extLst>
          </p:cNvPr>
          <p:cNvSpPr/>
          <p:nvPr/>
        </p:nvSpPr>
        <p:spPr>
          <a:xfrm>
            <a:off x="9293960" y="4076700"/>
            <a:ext cx="8626945" cy="6316613"/>
          </a:xfrm>
          <a:custGeom>
            <a:avLst/>
            <a:gdLst/>
            <a:ahLst/>
            <a:cxnLst/>
            <a:rect l="l" t="t" r="r" b="b"/>
            <a:pathLst>
              <a:path w="8041817" h="5888185">
                <a:moveTo>
                  <a:pt x="0" y="0"/>
                </a:moveTo>
                <a:lnTo>
                  <a:pt x="8041817" y="0"/>
                </a:lnTo>
                <a:lnTo>
                  <a:pt x="8041817" y="5888186"/>
                </a:lnTo>
                <a:lnTo>
                  <a:pt x="0" y="588818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24713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CE0-6BB3-9589-BA75-17818C755FE7}"/>
              </a:ext>
            </a:extLst>
          </p:cNvPr>
          <p:cNvSpPr txBox="1"/>
          <p:nvPr/>
        </p:nvSpPr>
        <p:spPr>
          <a:xfrm>
            <a:off x="4648200" y="4736495"/>
            <a:ext cx="126492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môi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trường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hiện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tượng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diễn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đường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hóa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hội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lối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sống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ứng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xử</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hướng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giới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trẻ</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AFCE4916-AA07-1355-5EB8-4E7576FDF2FC}"/>
              </a:ext>
            </a:extLst>
          </p:cNvPr>
          <p:cNvGrpSpPr/>
          <p:nvPr/>
        </p:nvGrpSpPr>
        <p:grpSpPr>
          <a:xfrm>
            <a:off x="2209800" y="114300"/>
            <a:ext cx="15087600" cy="4114800"/>
            <a:chOff x="2500264" y="114300"/>
            <a:chExt cx="12240003" cy="4114800"/>
          </a:xfrm>
        </p:grpSpPr>
        <p:sp>
          <p:nvSpPr>
            <p:cNvPr id="5" name="Freeform 3">
              <a:extLst>
                <a:ext uri="{FF2B5EF4-FFF2-40B4-BE49-F238E27FC236}">
                  <a16:creationId xmlns:a16="http://schemas.microsoft.com/office/drawing/2014/main" id="{B92D76DA-0358-D96E-E6F1-57C7663E45CB}"/>
                </a:ext>
              </a:extLst>
            </p:cNvPr>
            <p:cNvSpPr/>
            <p:nvPr/>
          </p:nvSpPr>
          <p:spPr>
            <a:xfrm>
              <a:off x="2500264" y="114300"/>
              <a:ext cx="8763000" cy="4114800"/>
            </a:xfrm>
            <a:custGeom>
              <a:avLst/>
              <a:gdLst/>
              <a:ahLst/>
              <a:cxnLst/>
              <a:rect l="l" t="t" r="r" b="b"/>
              <a:pathLst>
                <a:path w="6801322" h="4114800">
                  <a:moveTo>
                    <a:pt x="0" y="0"/>
                  </a:moveTo>
                  <a:lnTo>
                    <a:pt x="6801323" y="0"/>
                  </a:lnTo>
                  <a:lnTo>
                    <a:pt x="6801323" y="4114800"/>
                  </a:lnTo>
                  <a:lnTo>
                    <a:pt x="0" y="41148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8">
              <a:extLst>
                <a:ext uri="{FF2B5EF4-FFF2-40B4-BE49-F238E27FC236}">
                  <a16:creationId xmlns:a16="http://schemas.microsoft.com/office/drawing/2014/main" id="{A3E23E4F-D47B-7878-C75B-D9955E997AB5}"/>
                </a:ext>
              </a:extLst>
            </p:cNvPr>
            <p:cNvSpPr txBox="1"/>
            <p:nvPr/>
          </p:nvSpPr>
          <p:spPr>
            <a:xfrm>
              <a:off x="3862905" y="621695"/>
              <a:ext cx="10877362"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black"/>
                  </a:solidFill>
                  <a:effectLst/>
                  <a:uLnTx/>
                  <a:uFillTx/>
                  <a:latin typeface="#9Slide05 SVNHollie Script Pro" pitchFamily="2" charset="0"/>
                  <a:ea typeface="+mn-ea"/>
                  <a:cs typeface="+mn-cs"/>
                </a:rPr>
                <a:t>Toạ</a:t>
              </a:r>
              <a:r>
                <a:rPr kumimoji="0" lang="en-US" sz="8800" b="0" i="0" u="none" strike="noStrike" kern="1200" cap="none" spc="0" normalizeH="0" baseline="0" noProof="0" dirty="0">
                  <a:ln>
                    <a:noFill/>
                  </a:ln>
                  <a:solidFill>
                    <a:prstClr val="black"/>
                  </a:solidFill>
                  <a:effectLst/>
                  <a:uLnTx/>
                  <a:uFillTx/>
                  <a:latin typeface="#9Slide05 SVNHollie Script Pro" pitchFamily="2" charset="0"/>
                  <a:ea typeface="+mn-ea"/>
                  <a:cs typeface="+mn-cs"/>
                </a:rPr>
                <a:t> </a:t>
              </a:r>
              <a:r>
                <a:rPr kumimoji="0" lang="en-US" sz="8800" b="0" i="0" u="none" strike="noStrike" kern="1200" cap="none" spc="0" normalizeH="0" baseline="0" noProof="0" dirty="0" err="1">
                  <a:ln>
                    <a:noFill/>
                  </a:ln>
                  <a:solidFill>
                    <a:prstClr val="black"/>
                  </a:solidFill>
                  <a:effectLst/>
                  <a:uLnTx/>
                  <a:uFillTx/>
                  <a:latin typeface="#9Slide05 SVNHollie Script Pro" pitchFamily="2" charset="0"/>
                  <a:ea typeface="+mn-ea"/>
                  <a:cs typeface="+mn-cs"/>
                </a:rPr>
                <a:t>đàm</a:t>
              </a:r>
              <a:r>
                <a:rPr kumimoji="0" lang="en-US" sz="8800" b="0" i="0" u="none" strike="noStrike" kern="1200" cap="none" spc="0" normalizeH="0" baseline="0" noProof="0" dirty="0">
                  <a:ln>
                    <a:noFill/>
                  </a:ln>
                  <a:solidFill>
                    <a:prstClr val="black"/>
                  </a:solidFill>
                  <a:effectLst/>
                  <a:uLnTx/>
                  <a:uFillTx/>
                  <a:latin typeface="#9Slide05 SVNHollie Script Pro" pitchFamily="2" charset="0"/>
                  <a:ea typeface="+mn-ea"/>
                  <a:cs typeface="+mn-cs"/>
                </a:rPr>
                <a:t> </a:t>
              </a:r>
              <a:r>
                <a:rPr kumimoji="0" lang="en-US" sz="8800" b="0" i="0" u="none" strike="noStrike" kern="1200" cap="none" spc="0" normalizeH="0" baseline="0" noProof="0" dirty="0" err="1">
                  <a:ln>
                    <a:noFill/>
                  </a:ln>
                  <a:solidFill>
                    <a:prstClr val="black"/>
                  </a:solidFill>
                  <a:effectLst/>
                  <a:uLnTx/>
                  <a:uFillTx/>
                  <a:latin typeface="#9Slide05 SVNHollie Script Pro" pitchFamily="2" charset="0"/>
                  <a:ea typeface="+mn-ea"/>
                  <a:cs typeface="+mn-cs"/>
                </a:rPr>
                <a:t>văn</a:t>
              </a:r>
              <a:r>
                <a:rPr kumimoji="0" lang="en-US" sz="8800" b="0" i="0" u="none" strike="noStrike" kern="1200" cap="none" spc="0" normalizeH="0" baseline="0" noProof="0" dirty="0">
                  <a:ln>
                    <a:noFill/>
                  </a:ln>
                  <a:solidFill>
                    <a:prstClr val="black"/>
                  </a:solidFill>
                  <a:effectLst/>
                  <a:uLnTx/>
                  <a:uFillTx/>
                  <a:latin typeface="#9Slide05 SVNHollie Script Pro" pitchFamily="2" charset="0"/>
                  <a:ea typeface="+mn-ea"/>
                  <a:cs typeface="+mn-cs"/>
                </a:rPr>
                <a:t> </a:t>
              </a:r>
              <a:r>
                <a:rPr kumimoji="0" lang="en-US" sz="8800" b="0" i="0" u="none" strike="noStrike" kern="1200" cap="none" spc="0" normalizeH="0" baseline="0" noProof="0" dirty="0" err="1">
                  <a:ln>
                    <a:noFill/>
                  </a:ln>
                  <a:solidFill>
                    <a:prstClr val="black"/>
                  </a:solidFill>
                  <a:effectLst/>
                  <a:uLnTx/>
                  <a:uFillTx/>
                  <a:latin typeface="#9Slide05 SVNHollie Script Pro" pitchFamily="2" charset="0"/>
                  <a:ea typeface="+mn-ea"/>
                  <a:cs typeface="+mn-cs"/>
                </a:rPr>
                <a:t>học</a:t>
              </a:r>
              <a:endParaRPr kumimoji="0" lang="vi-VN" sz="8800" b="0" i="0" u="none" strike="noStrike" kern="1200" cap="none" spc="0" normalizeH="0" baseline="0" noProof="0" dirty="0">
                <a:ln>
                  <a:noFill/>
                </a:ln>
                <a:solidFill>
                  <a:prstClr val="black"/>
                </a:solidFill>
                <a:effectLst/>
                <a:uLnTx/>
                <a:uFillTx/>
                <a:latin typeface="#9Slide05 Pateglamt Script" panose="02000000000000000000" pitchFamily="2" charset="0"/>
                <a:ea typeface="+mn-ea"/>
                <a:cs typeface="+mn-cs"/>
              </a:endParaRPr>
            </a:p>
          </p:txBody>
        </p:sp>
        <p:sp>
          <p:nvSpPr>
            <p:cNvPr id="6" name="TextBox 8">
              <a:extLst>
                <a:ext uri="{FF2B5EF4-FFF2-40B4-BE49-F238E27FC236}">
                  <a16:creationId xmlns:a16="http://schemas.microsoft.com/office/drawing/2014/main" id="{3BD4655E-F9A6-3A2C-3B49-7BD0B6FF52F5}"/>
                </a:ext>
              </a:extLst>
            </p:cNvPr>
            <p:cNvSpPr txBox="1"/>
            <p:nvPr/>
          </p:nvSpPr>
          <p:spPr>
            <a:xfrm>
              <a:off x="3674810" y="2235994"/>
              <a:ext cx="7400359"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Tuổi</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trẻ</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và</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cuộc</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sống</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hôm</a:t>
              </a:r>
              <a:r>
                <a:rPr kumimoji="0" lang="en-US" sz="8000" b="0" i="0" u="none" strike="noStrike" kern="1200" cap="none" spc="0" normalizeH="0" baseline="0" noProof="0" dirty="0">
                  <a:ln>
                    <a:noFill/>
                  </a:ln>
                  <a:solidFill>
                    <a:prstClr val="white"/>
                  </a:solidFill>
                  <a:effectLst/>
                  <a:uLnTx/>
                  <a:uFillTx/>
                  <a:latin typeface="#9Slide05 SVNHollie Script Pro" pitchFamily="2" charset="0"/>
                  <a:ea typeface="+mn-ea"/>
                  <a:cs typeface="+mn-cs"/>
                </a:rPr>
                <a:t> nay</a:t>
              </a:r>
              <a:endParaRPr kumimoji="0" lang="vi-VN" sz="8000" b="0" i="0" u="none" strike="noStrike" kern="1200" cap="none" spc="0" normalizeH="0" baseline="0" noProof="0" dirty="0">
                <a:ln>
                  <a:noFill/>
                </a:ln>
                <a:solidFill>
                  <a:prstClr val="white"/>
                </a:solidFill>
                <a:effectLst/>
                <a:uLnTx/>
                <a:uFillTx/>
                <a:latin typeface="#9Slide05 Pateglamt Script" panose="02000000000000000000" pitchFamily="2" charset="0"/>
                <a:ea typeface="+mn-ea"/>
                <a:cs typeface="+mn-cs"/>
              </a:endParaRPr>
            </a:p>
          </p:txBody>
        </p:sp>
      </p:grpSp>
      <p:sp>
        <p:nvSpPr>
          <p:cNvPr id="4" name="Freeform 2">
            <a:extLst>
              <a:ext uri="{FF2B5EF4-FFF2-40B4-BE49-F238E27FC236}">
                <a16:creationId xmlns:a16="http://schemas.microsoft.com/office/drawing/2014/main" id="{116D4088-B173-AB63-F5B0-AE6A59E3439F}"/>
              </a:ext>
            </a:extLst>
          </p:cNvPr>
          <p:cNvSpPr/>
          <p:nvPr/>
        </p:nvSpPr>
        <p:spPr>
          <a:xfrm>
            <a:off x="485935" y="3847747"/>
            <a:ext cx="3852108" cy="6528996"/>
          </a:xfrm>
          <a:custGeom>
            <a:avLst/>
            <a:gdLst/>
            <a:ahLst/>
            <a:cxnLst/>
            <a:rect l="l" t="t" r="r" b="b"/>
            <a:pathLst>
              <a:path w="3852108" h="6528996">
                <a:moveTo>
                  <a:pt x="0" y="0"/>
                </a:moveTo>
                <a:lnTo>
                  <a:pt x="3852107" y="0"/>
                </a:lnTo>
                <a:lnTo>
                  <a:pt x="3852107" y="6528996"/>
                </a:lnTo>
                <a:lnTo>
                  <a:pt x="0" y="65289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6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57200" y="357574"/>
            <a:ext cx="171450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Xin chào cô giáo và các bạn, em tên là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học sinh lớp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trường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hôm nay em xin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nhóm</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trình bày vấn đề: </a:t>
            </a:r>
            <a:r>
              <a:rPr kumimoji="0" lang="vi-VN" sz="4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Cần xác định mục tiêu học thế nào cho đúng?</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Mục tiêu học tập của học sinh là một chủ đề rất quan trọng trong hệ thống giáo dục hiện nay. Mục tiêu này không chỉ ảnh hưởng đến sự phát triển cá nhân của học sinh mà còn ảnh hưởng đến sự phát triển của xã hội và quốc gia. Mục tiêu học tập của học sinh là gì? Mục tiêu học tập của học sinh khác nhau tùy thuộc vào từng cá nhân.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Một số học sinh học tập để đạt được điểm số cao, được chấp nhận vào trường đại học tốt, hoặc nhằm đạt được mục tiêu nghề nghiệp của mình. Trong khi đó, một số học sinh học tập vì đam mê và niềm yêu thích với kiến thức và kỹ năng học tập. Dù mục tiêu học tập của học sinh là gì, đó đều là mục tiêu học tập cá nhân và cần được tôn trọng. Có mục tiêu học tập giúp học sinh tập trung và nỗ lực hơn trong học tập.</a:t>
            </a:r>
          </a:p>
        </p:txBody>
      </p:sp>
    </p:spTree>
    <p:extLst>
      <p:ext uri="{BB962C8B-B14F-4D97-AF65-F5344CB8AC3E}">
        <p14:creationId xmlns:p14="http://schemas.microsoft.com/office/powerpoint/2010/main" val="436651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09600" y="876300"/>
            <a:ext cx="171450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Nếu học sinh biết rõ mục tiêu của mình trong học tập, họ sẽ dễ dàng chọn lựa những hoạt động học tập phù hợp và nỗ lực hơn để đạt được mục tiêu của mình. Điều này sẽ giúp họ đạt được kết quả tốt hơn trong học tập và cảm thấy hài lòng hơn với nỗ lực của mình. Có mục tiêu học tập giúp học sinh phát triển khả năng lãnh đạo và quản lý thời gian. Khi học sinh có mục tiêu học tập, họ sẽ có xu hướng tự tìm kiếm những cách để đạt được mục tiêu của mình. Điều này sẽ giúp họ phát triển khả năng lãnh đạo và quản lý thời gian để hoàn thành những công việc cần thiết để đạt được mục tiêu. Có mục tiêu học tập giúp học sinh phát triển khả năng giải quyết vấn đề. Trong quá trình học tập, học sinh sẽ gặp phải trường hợp khó khăn và thách thức. Nếu họ có mục tiêu học tập, họ sẽ có động lực để đối mặt với những vấn đề này và tìm cách giải quyết chúng.</a:t>
            </a:r>
          </a:p>
        </p:txBody>
      </p:sp>
    </p:spTree>
    <p:extLst>
      <p:ext uri="{BB962C8B-B14F-4D97-AF65-F5344CB8AC3E}">
        <p14:creationId xmlns:p14="http://schemas.microsoft.com/office/powerpoint/2010/main" val="2758499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571500" y="495300"/>
            <a:ext cx="171450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Điều này sẽ giúp họ phát triển khả năng giải quyết vấn đề, một kỹ năng rất quan trọng trong cuộc sống. Có mục tiêu học tập giúp học sinh phát triển sự tự tin và tính trách nhiệm. Khi học sinh có mục tiêu học tập, họ sẽ tự tin hơn trong việc đối mặt với những thử thách và khó khăn trong học tập. Họ cũng sẽ cảm thấy có trách nhiệm với việc đạt được mục tiêu của mình và cần phải đưa ra những quyết định và hành động phù hợp để đạt được mục tiêu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Ngoài ra, có mục tiêu học tập còn giúp học sinh phát triển kỹ năng học tập và kỹ năng sống. Học sinh sẽ học cách nghiên cứu, phân tích và sử dụng thông tin một cách hiệu quả. Họ cũng sẽ phát triển kỹ năng tổ chức, lập kế hoạch và quản lý thời gian để đạt được mục tiêu của mình. Những kỹ năng này rất quan trọng để học sinh có thể thành công trong cuộc sống sau này. Tuy nhiên, để có mục tiêu học tập, học sinh cần được định hướng và hỗ trợ từ các giáo viên và phụ huynh.</a:t>
            </a:r>
          </a:p>
        </p:txBody>
      </p:sp>
    </p:spTree>
    <p:extLst>
      <p:ext uri="{BB962C8B-B14F-4D97-AF65-F5344CB8AC3E}">
        <p14:creationId xmlns:p14="http://schemas.microsoft.com/office/powerpoint/2010/main" val="126870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09600" y="876300"/>
            <a:ext cx="171450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giáo viên và phụ huynh cần giúp học sinh tìm ra mục tiêu học tập của mình và tạo điều kiện để họ có thể đạt được mục tiêu đó. Họ cũng cần thường xuyên cung cấp phản hồi và động viên để học sinh tiếp tục nỗ lực và phát triển. Trong cuộc sông, mục tiêu học tập của học sinh rất quan trọng và ảnh hưởng đến sự phát triển cá nhân và xã hội. Có mục tiêu học tập giúp học sinh tập trung và nỗ lực hơn trong học tập, phát triển khả năng lãnh đạo và quản lý thời gian, giải quyết vấn đề, tự tin và trách nhiệm.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vừa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nhóm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nhóm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xét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ạ!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791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1FFD40-E5FA-4F8C-BF1A-2BB3B4041727}"/>
              </a:ext>
            </a:extLst>
          </p:cNvPr>
          <p:cNvSpPr txBox="1"/>
          <p:nvPr/>
        </p:nvSpPr>
        <p:spPr>
          <a:xfrm>
            <a:off x="676759" y="341400"/>
            <a:ext cx="17001641" cy="9374100"/>
          </a:xfrm>
          <a:custGeom>
            <a:avLst/>
            <a:gdLst>
              <a:gd name="connsiteX0" fmla="*/ 0 w 17001641"/>
              <a:gd name="connsiteY0" fmla="*/ 0 h 9374100"/>
              <a:gd name="connsiteX1" fmla="*/ 17001641 w 17001641"/>
              <a:gd name="connsiteY1" fmla="*/ 0 h 9374100"/>
              <a:gd name="connsiteX2" fmla="*/ 17001641 w 17001641"/>
              <a:gd name="connsiteY2" fmla="*/ 9374100 h 9374100"/>
              <a:gd name="connsiteX3" fmla="*/ 0 w 17001641"/>
              <a:gd name="connsiteY3" fmla="*/ 9374100 h 9374100"/>
              <a:gd name="connsiteX4" fmla="*/ 0 w 17001641"/>
              <a:gd name="connsiteY4" fmla="*/ 0 h 937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1641" h="9374100" fill="none" extrusionOk="0">
                <a:moveTo>
                  <a:pt x="0" y="0"/>
                </a:moveTo>
                <a:cubicBezTo>
                  <a:pt x="6058432" y="-64693"/>
                  <a:pt x="10869920" y="-12606"/>
                  <a:pt x="17001641" y="0"/>
                </a:cubicBezTo>
                <a:cubicBezTo>
                  <a:pt x="16930450" y="3829983"/>
                  <a:pt x="17031095" y="5579338"/>
                  <a:pt x="17001641" y="9374100"/>
                </a:cubicBezTo>
                <a:cubicBezTo>
                  <a:pt x="8717954" y="9212121"/>
                  <a:pt x="6441946" y="9527913"/>
                  <a:pt x="0" y="9374100"/>
                </a:cubicBezTo>
                <a:cubicBezTo>
                  <a:pt x="-107605" y="7603547"/>
                  <a:pt x="155931" y="3659873"/>
                  <a:pt x="0" y="0"/>
                </a:cubicBezTo>
                <a:close/>
              </a:path>
              <a:path w="17001641" h="9374100" stroke="0" extrusionOk="0">
                <a:moveTo>
                  <a:pt x="0" y="0"/>
                </a:moveTo>
                <a:cubicBezTo>
                  <a:pt x="6617284" y="56996"/>
                  <a:pt x="8545959" y="-104518"/>
                  <a:pt x="17001641" y="0"/>
                </a:cubicBezTo>
                <a:cubicBezTo>
                  <a:pt x="16947621" y="1442619"/>
                  <a:pt x="17086084" y="7529981"/>
                  <a:pt x="17001641" y="9374100"/>
                </a:cubicBezTo>
                <a:cubicBezTo>
                  <a:pt x="14779392" y="9206455"/>
                  <a:pt x="4959774" y="9391585"/>
                  <a:pt x="0" y="9374100"/>
                </a:cubicBezTo>
                <a:cubicBezTo>
                  <a:pt x="-21603" y="5292963"/>
                  <a:pt x="-85086" y="2274812"/>
                  <a:pt x="0" y="0"/>
                </a:cubicBezTo>
                <a:close/>
              </a:path>
            </a:pathLst>
          </a:custGeom>
          <a:solidFill>
            <a:schemeClr val="bg1"/>
          </a:solidFill>
          <a:ln>
            <a:solidFill>
              <a:schemeClr val="tx1"/>
            </a:solidFill>
            <a:extLst>
              <a:ext uri="{C807C97D-BFC1-408E-A445-0C87EB9F89A2}">
                <ask:lineSketchStyleProps xmlns:ask="http://schemas.microsoft.com/office/drawing/2018/sketchyshapes" sd="390668916">
                  <a:prstGeom prst="rect">
                    <a:avLst/>
                  </a:prstGeom>
                  <ask:type>
                    <ask:lineSketchCurved/>
                  </ask:type>
                </ask:lineSketchStyleProps>
              </a:ext>
            </a:extLst>
          </a:ln>
        </p:spPr>
        <p:txBody>
          <a:bodyPr lIns="50800" tIns="50800" rIns="50800" bIns="50800" rtlCol="0" anchor="ctr"/>
          <a:lstStyle/>
          <a:p>
            <a:pPr marL="0" marR="0" lvl="0" indent="0" algn="ctr" defTabSz="914400" rtl="0" eaLnBrk="1" fontAlgn="auto" latinLnBrk="0" hangingPunct="1">
              <a:lnSpc>
                <a:spcPts val="189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1449D9D-15E1-1389-6CD2-426750F744CD}"/>
              </a:ext>
            </a:extLst>
          </p:cNvPr>
          <p:cNvSpPr txBox="1"/>
          <p:nvPr/>
        </p:nvSpPr>
        <p:spPr>
          <a:xfrm>
            <a:off x="990600" y="571500"/>
            <a:ext cx="16306800" cy="88947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Giáo dục trực tuyến có thể thay thế hoàn toàn giáo dục truyền thống.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Việc đẩy mạnh sử dụng xe điện sẽ giúp giảm thiểu tình trạng ô nhiễm không khí một cách hiệu quả.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mạng xã hội quá nhiều có thể ảnh hưởng xấu đến sức khỏe tinh thần của thanh thiếu niên.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Trí tuệ nhân tạo (AI) sẽ thay thế nhiều ngành nghề truyền thống trong 20 năm tới.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Thế hệ trẻ cần phải hành động quyết liệt hơn để giải quyết biến đổi khí hậu.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học nên tăng thời gian dành cho các hoạt động thể thao và nghệ 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Học nhóm mang lại hiệu quả học tập cao hơn so với học cá nhân.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6668483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4558352" y="4078427"/>
            <a:ext cx="1188720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Trình</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bày</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ý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kiến</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về</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một</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sự</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việc</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có</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tính</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thời</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sự</a:t>
            </a:r>
            <a:endPar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endParaRPr>
          </a:p>
        </p:txBody>
      </p:sp>
      <p:sp>
        <p:nvSpPr>
          <p:cNvPr id="3" name="Rectangle 2">
            <a:extLst>
              <a:ext uri="{FF2B5EF4-FFF2-40B4-BE49-F238E27FC236}">
                <a16:creationId xmlns:a16="http://schemas.microsoft.com/office/drawing/2014/main" id="{7EBFB3A6-05AE-7E46-2657-9BD281B73355}"/>
              </a:ext>
            </a:extLst>
          </p:cNvPr>
          <p:cNvSpPr/>
          <p:nvPr/>
        </p:nvSpPr>
        <p:spPr>
          <a:xfrm>
            <a:off x="5837991" y="901696"/>
            <a:ext cx="8081058" cy="1754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Bài</a:t>
            </a:r>
            <a:r>
              <a:rPr kumimoji="0" lang="en-US" sz="54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6: </a:t>
            </a:r>
            <a:r>
              <a:rPr kumimoji="0" lang="en-US" sz="54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Những</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vấn</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đề</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toàn</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cầu</a:t>
            </a:r>
            <a:endPar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aseline="0" dirty="0">
                <a:solidFill>
                  <a:srgbClr val="222222"/>
                </a:solidFill>
                <a:latin typeface="#9Slide07 SVNBango" panose="02000000000000000000" pitchFamily="2" charset="0"/>
              </a:rPr>
              <a:t>(Văn</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bản</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nghị</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luận</a:t>
            </a:r>
            <a:r>
              <a:rPr lang="en-US" sz="5400" dirty="0">
                <a:solidFill>
                  <a:srgbClr val="222222"/>
                </a:solidFill>
                <a:latin typeface="#9Slide07 SVNBango" panose="02000000000000000000" pitchFamily="2" charset="0"/>
              </a:rPr>
              <a:t>)</a:t>
            </a:r>
            <a:endParaRPr kumimoji="0" lang="en-US" sz="5400" b="0" i="0" u="none" strike="noStrike" kern="1200" cap="none" spc="0" normalizeH="0" baseline="0" noProof="0" dirty="0">
              <a:ln>
                <a:noFill/>
              </a:ln>
              <a:solidFill>
                <a:prstClr val="black"/>
              </a:solidFill>
              <a:effectLst/>
              <a:uLnTx/>
              <a:uFillTx/>
              <a:latin typeface="#9Slide07 SVNBango" panose="02000000000000000000" pitchFamily="2" charset="0"/>
              <a:ea typeface="+mn-ea"/>
              <a:cs typeface="+mn-cs"/>
            </a:endParaRPr>
          </a:p>
        </p:txBody>
      </p:sp>
      <p:sp>
        <p:nvSpPr>
          <p:cNvPr id="4" name="Rectangle 3">
            <a:extLst>
              <a:ext uri="{FF2B5EF4-FFF2-40B4-BE49-F238E27FC236}">
                <a16:creationId xmlns:a16="http://schemas.microsoft.com/office/drawing/2014/main" id="{42180F7B-DE75-37B9-72A9-36249D28DF04}"/>
              </a:ext>
            </a:extLst>
          </p:cNvPr>
          <p:cNvSpPr/>
          <p:nvPr/>
        </p:nvSpPr>
        <p:spPr>
          <a:xfrm>
            <a:off x="8382000" y="2790785"/>
            <a:ext cx="422904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Nói</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và</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nghe</a:t>
            </a:r>
            <a:endParaRPr kumimoji="0" lang="en-US" sz="4800" b="0" i="0" u="none" strike="noStrike" kern="1200" cap="none" spc="0" normalizeH="0" baseline="0" noProof="0" dirty="0">
              <a:ln>
                <a:noFill/>
              </a:ln>
              <a:solidFill>
                <a:prstClr val="black"/>
              </a:solidFill>
              <a:effectLst/>
              <a:uLnTx/>
              <a:uFillTx/>
              <a:latin typeface="#9Slide07 SVNBango" panose="02000000000000000000" pitchFamily="2" charset="0"/>
              <a:ea typeface="+mn-ea"/>
              <a:cs typeface="+mn-cs"/>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5227057" y="1389007"/>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2"/>
          <p:cNvSpPr/>
          <p:nvPr/>
        </p:nvSpPr>
        <p:spPr>
          <a:xfrm>
            <a:off x="485935" y="3847747"/>
            <a:ext cx="3852108" cy="6528996"/>
          </a:xfrm>
          <a:custGeom>
            <a:avLst/>
            <a:gdLst/>
            <a:ahLst/>
            <a:cxnLst/>
            <a:rect l="l" t="t" r="r" b="b"/>
            <a:pathLst>
              <a:path w="3852108" h="6528996">
                <a:moveTo>
                  <a:pt x="0" y="0"/>
                </a:moveTo>
                <a:lnTo>
                  <a:pt x="3852107" y="0"/>
                </a:lnTo>
                <a:lnTo>
                  <a:pt x="3852107" y="6528996"/>
                </a:lnTo>
                <a:lnTo>
                  <a:pt x="0" y="65289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a:extLst>
              <a:ext uri="{FF2B5EF4-FFF2-40B4-BE49-F238E27FC236}">
                <a16:creationId xmlns:a16="http://schemas.microsoft.com/office/drawing/2014/main" id="{1D3DAC56-3FFA-2D4B-4C97-C72D65DE0702}"/>
              </a:ext>
            </a:extLst>
          </p:cNvPr>
          <p:cNvSpPr/>
          <p:nvPr/>
        </p:nvSpPr>
        <p:spPr>
          <a:xfrm>
            <a:off x="10591800" y="7848076"/>
            <a:ext cx="5410200" cy="1169956"/>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90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3693535" y="1638300"/>
            <a:ext cx="10900930" cy="2954655"/>
          </a:xfrm>
          <a:prstGeom prst="rect">
            <a:avLst/>
          </a:prstGeom>
        </p:spPr>
        <p:txBody>
          <a:bodyPr wrap="square" lIns="0" tIns="0" rIns="0" bIns="0" rtlCol="0" anchor="t">
            <a:spAutoFit/>
          </a:bodyPr>
          <a:lstStyle/>
          <a:p>
            <a:pPr algn="ctr"/>
            <a:r>
              <a:rPr lang="en-US" sz="9600" dirty="0">
                <a:solidFill>
                  <a:srgbClr val="C00000"/>
                </a:solidFill>
                <a:latin typeface="#9Slide07 SVNGuerrilla" panose="00000500000000000000" pitchFamily="2" charset="0"/>
              </a:rPr>
              <a:t>I.  </a:t>
            </a:r>
          </a:p>
          <a:p>
            <a:pPr algn="ctr"/>
            <a:r>
              <a:rPr lang="en-US" sz="9600" dirty="0">
                <a:solidFill>
                  <a:srgbClr val="C00000"/>
                </a:solidFill>
                <a:latin typeface="#9Slide07 SVNGuerrilla" panose="00000500000000000000" pitchFamily="2" charset="0"/>
              </a:rPr>
              <a:t>Quy </a:t>
            </a:r>
            <a:r>
              <a:rPr lang="en-US" sz="9600" dirty="0" err="1">
                <a:solidFill>
                  <a:srgbClr val="C00000"/>
                </a:solidFill>
                <a:latin typeface="#9Slide07 SVNGuerrilla" panose="00000500000000000000" pitchFamily="2" charset="0"/>
              </a:rPr>
              <a:t>trình</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thực</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hiện</a:t>
            </a:r>
            <a:endParaRPr lang="en-US" sz="9600" dirty="0">
              <a:solidFill>
                <a:srgbClr val="C00000"/>
              </a:solidFill>
              <a:latin typeface="#9Slide07 SVNGuerrilla" panose="00000500000000000000" pitchFamily="2" charset="0"/>
            </a:endParaRPr>
          </a:p>
        </p:txBody>
      </p:sp>
      <p:sp>
        <p:nvSpPr>
          <p:cNvPr id="3" name="Freeform 4">
            <a:extLst>
              <a:ext uri="{FF2B5EF4-FFF2-40B4-BE49-F238E27FC236}">
                <a16:creationId xmlns:a16="http://schemas.microsoft.com/office/drawing/2014/main" id="{3E6CAACA-A4D9-3751-8A9D-C0590354247F}"/>
              </a:ext>
            </a:extLst>
          </p:cNvPr>
          <p:cNvSpPr/>
          <p:nvPr/>
        </p:nvSpPr>
        <p:spPr>
          <a:xfrm>
            <a:off x="5029200" y="6438900"/>
            <a:ext cx="7234813" cy="4114800"/>
          </a:xfrm>
          <a:custGeom>
            <a:avLst/>
            <a:gdLst/>
            <a:ahLst/>
            <a:cxnLst/>
            <a:rect l="l" t="t" r="r" b="b"/>
            <a:pathLst>
              <a:path w="7234813" h="4114800">
                <a:moveTo>
                  <a:pt x="0" y="0"/>
                </a:moveTo>
                <a:lnTo>
                  <a:pt x="7234813" y="0"/>
                </a:lnTo>
                <a:lnTo>
                  <a:pt x="72348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157815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EC8F262B-D1F0-09A6-D886-23F0F4C01C78}"/>
              </a:ext>
            </a:extLst>
          </p:cNvPr>
          <p:cNvGrpSpPr/>
          <p:nvPr/>
        </p:nvGrpSpPr>
        <p:grpSpPr>
          <a:xfrm>
            <a:off x="1752600" y="1451169"/>
            <a:ext cx="13635949" cy="5521131"/>
            <a:chOff x="0" y="0"/>
            <a:chExt cx="3591361" cy="1766134"/>
          </a:xfrm>
        </p:grpSpPr>
        <p:sp>
          <p:nvSpPr>
            <p:cNvPr id="6" name="Freeform 4">
              <a:extLst>
                <a:ext uri="{FF2B5EF4-FFF2-40B4-BE49-F238E27FC236}">
                  <a16:creationId xmlns:a16="http://schemas.microsoft.com/office/drawing/2014/main" id="{A2875429-8636-C148-1CCB-AE3364EE0E14}"/>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7" name="TextBox 5">
              <a:extLst>
                <a:ext uri="{FF2B5EF4-FFF2-40B4-BE49-F238E27FC236}">
                  <a16:creationId xmlns:a16="http://schemas.microsoft.com/office/drawing/2014/main" id="{1141A38A-3829-B1E6-A851-37B5C0064D20}"/>
                </a:ext>
              </a:extLst>
            </p:cNvPr>
            <p:cNvSpPr txBox="1"/>
            <p:nvPr/>
          </p:nvSpPr>
          <p:spPr>
            <a:xfrm>
              <a:off x="0" y="-38100"/>
              <a:ext cx="3591361" cy="1804234"/>
            </a:xfrm>
            <a:prstGeom prst="rect">
              <a:avLst/>
            </a:prstGeom>
          </p:spPr>
          <p:txBody>
            <a:bodyPr lIns="50800" tIns="50800" rIns="50800" bIns="50800" rtlCol="0" anchor="ctr"/>
            <a:lstStyle/>
            <a:p>
              <a:pPr algn="ctr">
                <a:lnSpc>
                  <a:spcPts val="3499"/>
                </a:lnSpc>
              </a:pPr>
              <a:endParaRPr/>
            </a:p>
          </p:txBody>
        </p:sp>
      </p:grpSp>
      <p:sp>
        <p:nvSpPr>
          <p:cNvPr id="2" name="Rectangle 1">
            <a:extLst>
              <a:ext uri="{FF2B5EF4-FFF2-40B4-BE49-F238E27FC236}">
                <a16:creationId xmlns:a16="http://schemas.microsoft.com/office/drawing/2014/main" id="{99331D3B-DB9A-5765-9D48-D325EC766694}"/>
              </a:ext>
            </a:extLst>
          </p:cNvPr>
          <p:cNvSpPr/>
          <p:nvPr/>
        </p:nvSpPr>
        <p:spPr>
          <a:xfrm>
            <a:off x="2438400" y="2095500"/>
            <a:ext cx="11734800" cy="3477875"/>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đàm</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nay.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đàm</a:t>
            </a:r>
            <a:r>
              <a:rPr lang="en-US" sz="4400" dirty="0">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5816404F-5445-2D98-2F16-97518F48289F}"/>
              </a:ext>
            </a:extLst>
          </p:cNvPr>
          <p:cNvSpPr/>
          <p:nvPr/>
        </p:nvSpPr>
        <p:spPr>
          <a:xfrm>
            <a:off x="11811000" y="4686300"/>
            <a:ext cx="6610352" cy="7294182"/>
          </a:xfrm>
          <a:custGeom>
            <a:avLst/>
            <a:gdLst/>
            <a:ahLst/>
            <a:cxnLst/>
            <a:rect l="l" t="t" r="r" b="b"/>
            <a:pathLst>
              <a:path w="7458075" h="8229600">
                <a:moveTo>
                  <a:pt x="0" y="0"/>
                </a:moveTo>
                <a:lnTo>
                  <a:pt x="7458075" y="0"/>
                </a:lnTo>
                <a:lnTo>
                  <a:pt x="7458075"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4600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0" y="409962"/>
            <a:ext cx="18288000" cy="769441"/>
          </a:xfrm>
          <a:prstGeom prst="rect">
            <a:avLst/>
          </a:prstGeom>
          <a:solidFill>
            <a:schemeClr val="accent1">
              <a:lumMod val="20000"/>
              <a:lumOff val="80000"/>
            </a:schemeClr>
          </a:solidFill>
        </p:spPr>
        <p:txBody>
          <a:bodyPr wrap="square">
            <a:spAutoFit/>
          </a:bodyPr>
          <a:lstStyle/>
          <a:p>
            <a:pPr lvl="0" algn="ctr"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Bước</a:t>
            </a:r>
            <a:r>
              <a:rPr lang="en-US" altLang="en-US" sz="4400" b="1" dirty="0">
                <a:solidFill>
                  <a:srgbClr val="000000"/>
                </a:solidFill>
                <a:latin typeface="Times New Roman" panose="02020603050405020304" pitchFamily="18" charset="0"/>
                <a:cs typeface="Times New Roman" panose="02020603050405020304" pitchFamily="18" charset="0"/>
              </a:rPr>
              <a:t> 1: </a:t>
            </a:r>
            <a:r>
              <a:rPr lang="en-US" altLang="en-US" sz="4400" b="1" dirty="0" err="1">
                <a:solidFill>
                  <a:srgbClr val="000000"/>
                </a:solidFill>
                <a:latin typeface="Times New Roman" panose="02020603050405020304" pitchFamily="18" charset="0"/>
                <a:cs typeface="Times New Roman" panose="02020603050405020304" pitchFamily="18" charset="0"/>
              </a:rPr>
              <a:t>Xác</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định</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đề</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tài</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mục</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đích</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thời</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gian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và</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không</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gian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nói</a:t>
            </a:r>
            <a:endParaRPr lang="en-US" alt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609600" y="1790700"/>
            <a:ext cx="16002000" cy="1446550"/>
          </a:xfrm>
          <a:prstGeom prst="rect">
            <a:avLst/>
          </a:prstGeom>
        </p:spPr>
        <p:txBody>
          <a:bodyPr wrap="square">
            <a:spAutoFit/>
          </a:bodyPr>
          <a:lstStyle/>
          <a:p>
            <a:pPr lvl="0" algn="just" eaLnBrk="0" fontAlgn="base" hangingPunct="0">
              <a:spcBef>
                <a:spcPct val="0"/>
              </a:spcBef>
              <a:spcAft>
                <a:spcPct val="0"/>
              </a:spcAft>
            </a:pP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Đề</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tài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tính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trọng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hút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mọi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p>
        </p:txBody>
      </p:sp>
      <p:pic>
        <p:nvPicPr>
          <p:cNvPr id="2" name="Picture 8">
            <a:extLst>
              <a:ext uri="{FF2B5EF4-FFF2-40B4-BE49-F238E27FC236}">
                <a16:creationId xmlns:a16="http://schemas.microsoft.com/office/drawing/2014/main" id="{FE5FDC8E-AD5F-037E-02BA-C1309AA705D9}"/>
              </a:ext>
            </a:extLst>
          </p:cNvPr>
          <p:cNvPicPr>
            <a:picLocks noChangeAspect="1"/>
          </p:cNvPicPr>
          <p:nvPr/>
        </p:nvPicPr>
        <p:blipFill>
          <a:blip r:embed="rId5"/>
          <a:srcRect/>
          <a:stretch>
            <a:fillRect/>
          </a:stretch>
        </p:blipFill>
        <p:spPr>
          <a:xfrm>
            <a:off x="12725400" y="5064026"/>
            <a:ext cx="5172364" cy="4267200"/>
          </a:xfrm>
          <a:prstGeom prst="rect">
            <a:avLst/>
          </a:prstGeom>
        </p:spPr>
      </p:pic>
      <p:sp>
        <p:nvSpPr>
          <p:cNvPr id="3" name="Rectangle 2">
            <a:extLst>
              <a:ext uri="{FF2B5EF4-FFF2-40B4-BE49-F238E27FC236}">
                <a16:creationId xmlns:a16="http://schemas.microsoft.com/office/drawing/2014/main" id="{F1F389A9-565A-EFC8-FF1A-82FBDED3992A}"/>
              </a:ext>
            </a:extLst>
          </p:cNvPr>
          <p:cNvSpPr/>
          <p:nvPr/>
        </p:nvSpPr>
        <p:spPr>
          <a:xfrm>
            <a:off x="609600" y="3467100"/>
            <a:ext cx="12496800" cy="6186309"/>
          </a:xfrm>
          <a:prstGeom prst="rect">
            <a:avLst/>
          </a:prstGeom>
        </p:spPr>
        <p:txBody>
          <a:bodyPr wrap="square">
            <a:spAutoFit/>
          </a:bodyPr>
          <a:lstStyle/>
          <a:p>
            <a:pPr lvl="0" algn="just"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Ví</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dụ</a:t>
            </a:r>
            <a:r>
              <a:rPr lang="en-US" altLang="en-US" sz="4400" b="1" dirty="0">
                <a:solidFill>
                  <a:srgbClr val="000000"/>
                </a:solidFill>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môi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trường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hiện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tượng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diễn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đường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hóa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hội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lối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sống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ứng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xử</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hướng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giới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trẻ</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lvl="0" algn="just"/>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endPar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248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0" y="399279"/>
            <a:ext cx="18288000" cy="769441"/>
          </a:xfrm>
          <a:prstGeom prst="rect">
            <a:avLst/>
          </a:prstGeom>
          <a:solidFill>
            <a:schemeClr val="accent1">
              <a:lumMod val="20000"/>
              <a:lumOff val="80000"/>
            </a:schemeClr>
          </a:solidFill>
        </p:spPr>
        <p:txBody>
          <a:bodyPr wrap="square">
            <a:spAutoFit/>
          </a:bodyPr>
          <a:lstStyle/>
          <a:p>
            <a:pPr lvl="0" algn="ctr"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Bước</a:t>
            </a:r>
            <a:r>
              <a:rPr lang="en-US" altLang="en-US" sz="4400" b="1" dirty="0">
                <a:solidFill>
                  <a:srgbClr val="000000"/>
                </a:solidFill>
                <a:latin typeface="Times New Roman" panose="02020603050405020304" pitchFamily="18" charset="0"/>
                <a:cs typeface="Times New Roman" panose="02020603050405020304" pitchFamily="18" charset="0"/>
              </a:rPr>
              <a:t> 2: </a:t>
            </a:r>
            <a:r>
              <a:rPr lang="en-US" altLang="en-US" sz="4400" b="1" dirty="0" err="1">
                <a:solidFill>
                  <a:srgbClr val="000000"/>
                </a:solidFill>
                <a:latin typeface="Times New Roman" panose="02020603050405020304" pitchFamily="18" charset="0"/>
                <a:cs typeface="Times New Roman" panose="02020603050405020304" pitchFamily="18" charset="0"/>
              </a:rPr>
              <a:t>Tìm</a:t>
            </a:r>
            <a:r>
              <a:rPr lang="en-US" altLang="en-US" sz="4400" b="1" dirty="0">
                <a:solidFill>
                  <a:srgbClr val="000000"/>
                </a:solidFill>
                <a:latin typeface="Times New Roman" panose="02020603050405020304" pitchFamily="18" charset="0"/>
                <a:cs typeface="Times New Roman" panose="02020603050405020304" pitchFamily="18" charset="0"/>
              </a:rPr>
              <a:t> ý, </a:t>
            </a:r>
            <a:r>
              <a:rPr lang="en-US" altLang="en-US" sz="4400" b="1" dirty="0" err="1">
                <a:solidFill>
                  <a:srgbClr val="000000"/>
                </a:solidFill>
                <a:latin typeface="Times New Roman" panose="02020603050405020304" pitchFamily="18" charset="0"/>
                <a:cs typeface="Times New Roman" panose="02020603050405020304" pitchFamily="18" charset="0"/>
              </a:rPr>
              <a:t>lập</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dàn</a:t>
            </a:r>
            <a:r>
              <a:rPr lang="en-US" altLang="en-US" sz="4400" b="1" dirty="0">
                <a:solidFill>
                  <a:srgbClr val="000000"/>
                </a:solidFill>
                <a:latin typeface="Times New Roman" panose="02020603050405020304" pitchFamily="18" charset="0"/>
                <a:cs typeface="Times New Roman" panose="02020603050405020304" pitchFamily="18" charset="0"/>
              </a:rPr>
              <a:t> ý</a:t>
            </a:r>
            <a:endParaRPr lang="en-US" alt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685800" y="1790700"/>
            <a:ext cx="16063210" cy="769441"/>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Tìm</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cho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nói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hỏi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D4430162-9FFF-F310-1C8A-063BD1E7A1FA}"/>
              </a:ext>
            </a:extLst>
          </p:cNvPr>
          <p:cNvSpPr/>
          <p:nvPr/>
        </p:nvSpPr>
        <p:spPr>
          <a:xfrm>
            <a:off x="1440024" y="3086100"/>
            <a:ext cx="4198776" cy="41148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676A1AF9-2DAA-424B-FC35-972A358F1CB2}"/>
              </a:ext>
            </a:extLst>
          </p:cNvPr>
          <p:cNvSpPr/>
          <p:nvPr/>
        </p:nvSpPr>
        <p:spPr>
          <a:xfrm>
            <a:off x="685800" y="7658100"/>
            <a:ext cx="16063210" cy="769441"/>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Chọn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sắp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xếp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tìm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thành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dàn</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dựa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đồ</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sau</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D695E0E-6B3C-3E8F-064F-4013D23ACE73}"/>
              </a:ext>
            </a:extLst>
          </p:cNvPr>
          <p:cNvSpPr/>
          <p:nvPr/>
        </p:nvSpPr>
        <p:spPr>
          <a:xfrm>
            <a:off x="5638800" y="2933700"/>
            <a:ext cx="116586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tính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sẽ</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gì</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điểm</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kiến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thế</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đồng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hay </a:t>
            </a:r>
            <a:r>
              <a:rPr lang="en-US" altLang="en-US" sz="4400" dirty="0" err="1">
                <a:solidFill>
                  <a:srgbClr val="000000"/>
                </a:solidFill>
                <a:latin typeface="Times New Roman" panose="02020603050405020304" pitchFamily="18" charset="0"/>
                <a:cs typeface="Times New Roman" panose="02020603050405020304" pitchFamily="18" charset="0"/>
              </a:rPr>
              <a:t>phản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đối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Em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rút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giải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pháp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từ</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4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871B998-F8EC-72AC-91D6-47394A8BEAB1}"/>
              </a:ext>
            </a:extLst>
          </p:cNvPr>
          <p:cNvSpPr/>
          <p:nvPr/>
        </p:nvSpPr>
        <p:spPr>
          <a:xfrm>
            <a:off x="2819400" y="952500"/>
            <a:ext cx="11582400" cy="228600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Liên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ai? Ở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đâu</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Khi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D4019FFE-1D41-C2D4-C895-25718384A1F1}"/>
              </a:ext>
            </a:extLst>
          </p:cNvPr>
          <p:cNvSpPr/>
          <p:nvPr/>
        </p:nvSpPr>
        <p:spPr>
          <a:xfrm>
            <a:off x="2819400" y="3763208"/>
            <a:ext cx="11582400" cy="2286000"/>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lí</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lẽ</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chứng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11323F43-BE23-DA61-0F8F-46B21980E9FB}"/>
              </a:ext>
            </a:extLst>
          </p:cNvPr>
          <p:cNvSpPr/>
          <p:nvPr/>
        </p:nvSpPr>
        <p:spPr>
          <a:xfrm>
            <a:off x="2819400" y="6591300"/>
            <a:ext cx="11582400" cy="22860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9" name="Arrow: Down 18">
            <a:extLst>
              <a:ext uri="{FF2B5EF4-FFF2-40B4-BE49-F238E27FC236}">
                <a16:creationId xmlns:a16="http://schemas.microsoft.com/office/drawing/2014/main" id="{19C25733-3541-88E9-E6B1-FBF589DCB2B2}"/>
              </a:ext>
            </a:extLst>
          </p:cNvPr>
          <p:cNvSpPr/>
          <p:nvPr/>
        </p:nvSpPr>
        <p:spPr>
          <a:xfrm>
            <a:off x="8382000" y="3238500"/>
            <a:ext cx="587574" cy="524708"/>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Down 19">
            <a:extLst>
              <a:ext uri="{FF2B5EF4-FFF2-40B4-BE49-F238E27FC236}">
                <a16:creationId xmlns:a16="http://schemas.microsoft.com/office/drawing/2014/main" id="{B2BC8E10-D952-940E-197B-43FF99BE3C27}"/>
              </a:ext>
            </a:extLst>
          </p:cNvPr>
          <p:cNvSpPr/>
          <p:nvPr/>
        </p:nvSpPr>
        <p:spPr>
          <a:xfrm>
            <a:off x="8347376" y="6066592"/>
            <a:ext cx="587574" cy="5247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2">
            <a:extLst>
              <a:ext uri="{FF2B5EF4-FFF2-40B4-BE49-F238E27FC236}">
                <a16:creationId xmlns:a16="http://schemas.microsoft.com/office/drawing/2014/main" id="{C3237503-DC87-1A05-B912-E6140BF614C6}"/>
              </a:ext>
            </a:extLst>
          </p:cNvPr>
          <p:cNvSpPr/>
          <p:nvPr/>
        </p:nvSpPr>
        <p:spPr>
          <a:xfrm>
            <a:off x="14935200" y="7886700"/>
            <a:ext cx="4327270" cy="3607861"/>
          </a:xfrm>
          <a:custGeom>
            <a:avLst/>
            <a:gdLst/>
            <a:ahLst/>
            <a:cxnLst/>
            <a:rect l="l" t="t" r="r" b="b"/>
            <a:pathLst>
              <a:path w="4327270" h="3607861">
                <a:moveTo>
                  <a:pt x="0" y="0"/>
                </a:moveTo>
                <a:lnTo>
                  <a:pt x="4327269" y="0"/>
                </a:lnTo>
                <a:lnTo>
                  <a:pt x="4327269" y="3607861"/>
                </a:lnTo>
                <a:lnTo>
                  <a:pt x="0" y="360786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4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7063490" y="7172458"/>
            <a:ext cx="9144000" cy="646331"/>
          </a:xfrm>
          <a:prstGeom prst="rect">
            <a:avLst/>
          </a:prstGeom>
        </p:spPr>
        <p:txBody>
          <a:bodyPr>
            <a:spAutoFit/>
          </a:bodyPr>
          <a:lstStyle/>
          <a:p>
            <a:br>
              <a:rPr lang="vi-VN" dirty="0"/>
            </a:br>
            <a:endParaRPr lang="en-US" dirty="0"/>
          </a:p>
        </p:txBody>
      </p:sp>
      <p:sp>
        <p:nvSpPr>
          <p:cNvPr id="7" name="Rectangle 6"/>
          <p:cNvSpPr/>
          <p:nvPr/>
        </p:nvSpPr>
        <p:spPr>
          <a:xfrm>
            <a:off x="682336" y="8067065"/>
            <a:ext cx="16291810" cy="2123658"/>
          </a:xfrm>
          <a:prstGeom prst="rect">
            <a:avLst/>
          </a:prstGeom>
        </p:spPr>
        <p:txBody>
          <a:bodyPr wrap="square">
            <a:spAutoFit/>
          </a:bodyPr>
          <a:lstStyle/>
          <a:p>
            <a:pPr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Chuẩn bị phương tiện phi ngôn ngữ hỗ trợ bài trình bày; chuẩn bị phần mở đầu và kết thúc hấp dẫn, thuyết phục; dự kiến trước phần phản biện của người nghe và chuẩn bị câu trả lời.</a:t>
            </a:r>
          </a:p>
        </p:txBody>
      </p:sp>
      <p:sp>
        <p:nvSpPr>
          <p:cNvPr id="3" name="Rectangle 2">
            <a:extLst>
              <a:ext uri="{FF2B5EF4-FFF2-40B4-BE49-F238E27FC236}">
                <a16:creationId xmlns:a16="http://schemas.microsoft.com/office/drawing/2014/main" id="{12317C69-8B42-A6B5-D388-1BAE7AFFEBBF}"/>
              </a:ext>
            </a:extLst>
          </p:cNvPr>
          <p:cNvSpPr/>
          <p:nvPr/>
        </p:nvSpPr>
        <p:spPr>
          <a:xfrm>
            <a:off x="0" y="399279"/>
            <a:ext cx="18288000" cy="769441"/>
          </a:xfrm>
          <a:prstGeom prst="rect">
            <a:avLst/>
          </a:prstGeom>
          <a:solidFill>
            <a:schemeClr val="accent1">
              <a:lumMod val="20000"/>
              <a:lumOff val="80000"/>
            </a:schemeClr>
          </a:solidFill>
        </p:spPr>
        <p:txBody>
          <a:bodyPr wrap="square">
            <a:spAutoFit/>
          </a:bodyPr>
          <a:lstStyle/>
          <a:p>
            <a:pPr lvl="0" algn="ctr"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Bước</a:t>
            </a:r>
            <a:r>
              <a:rPr lang="en-US" altLang="en-US" sz="4400" b="1" dirty="0">
                <a:solidFill>
                  <a:srgbClr val="000000"/>
                </a:solidFill>
                <a:latin typeface="Times New Roman" panose="02020603050405020304" pitchFamily="18" charset="0"/>
                <a:cs typeface="Times New Roman" panose="02020603050405020304" pitchFamily="18" charset="0"/>
              </a:rPr>
              <a:t> 2: </a:t>
            </a:r>
            <a:r>
              <a:rPr lang="en-US" altLang="en-US" sz="4400" b="1" dirty="0" err="1">
                <a:solidFill>
                  <a:srgbClr val="000000"/>
                </a:solidFill>
                <a:latin typeface="Times New Roman" panose="02020603050405020304" pitchFamily="18" charset="0"/>
                <a:cs typeface="Times New Roman" panose="02020603050405020304" pitchFamily="18" charset="0"/>
              </a:rPr>
              <a:t>Tìm</a:t>
            </a:r>
            <a:r>
              <a:rPr lang="en-US" altLang="en-US" sz="4400" b="1" dirty="0">
                <a:solidFill>
                  <a:srgbClr val="000000"/>
                </a:solidFill>
                <a:latin typeface="Times New Roman" panose="02020603050405020304" pitchFamily="18" charset="0"/>
                <a:cs typeface="Times New Roman" panose="02020603050405020304" pitchFamily="18" charset="0"/>
              </a:rPr>
              <a:t> ý, </a:t>
            </a:r>
            <a:r>
              <a:rPr lang="en-US" altLang="en-US" sz="4400" b="1" dirty="0" err="1">
                <a:solidFill>
                  <a:srgbClr val="000000"/>
                </a:solidFill>
                <a:latin typeface="Times New Roman" panose="02020603050405020304" pitchFamily="18" charset="0"/>
                <a:cs typeface="Times New Roman" panose="02020603050405020304" pitchFamily="18" charset="0"/>
              </a:rPr>
              <a:t>lập</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dàn</a:t>
            </a:r>
            <a:r>
              <a:rPr lang="en-US" altLang="en-US" sz="4400" b="1" dirty="0">
                <a:solidFill>
                  <a:srgbClr val="000000"/>
                </a:solidFill>
                <a:latin typeface="Times New Roman" panose="02020603050405020304" pitchFamily="18" charset="0"/>
                <a:cs typeface="Times New Roman" panose="02020603050405020304" pitchFamily="18" charset="0"/>
              </a:rPr>
              <a:t> ý</a:t>
            </a:r>
            <a:endParaRPr lang="en-US" altLang="en-US" sz="40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C23302-B25C-CFB8-A83B-8C2A59B350AD}"/>
              </a:ext>
            </a:extLst>
          </p:cNvPr>
          <p:cNvSpPr/>
          <p:nvPr/>
        </p:nvSpPr>
        <p:spPr>
          <a:xfrm>
            <a:off x="685800" y="1790700"/>
            <a:ext cx="16063210" cy="769441"/>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Tìm</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cho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nói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hỏi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5" name="Freeform 7">
            <a:extLst>
              <a:ext uri="{FF2B5EF4-FFF2-40B4-BE49-F238E27FC236}">
                <a16:creationId xmlns:a16="http://schemas.microsoft.com/office/drawing/2014/main" id="{1C1798FF-8EC1-0432-7FB0-4DF53825E0BE}"/>
              </a:ext>
            </a:extLst>
          </p:cNvPr>
          <p:cNvSpPr/>
          <p:nvPr/>
        </p:nvSpPr>
        <p:spPr>
          <a:xfrm>
            <a:off x="1440024" y="3086100"/>
            <a:ext cx="4198776" cy="41148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D826B22E-671A-5F2F-20EC-AF31728BB38E}"/>
              </a:ext>
            </a:extLst>
          </p:cNvPr>
          <p:cNvSpPr/>
          <p:nvPr/>
        </p:nvSpPr>
        <p:spPr>
          <a:xfrm>
            <a:off x="685800" y="7214022"/>
            <a:ext cx="16063210" cy="769441"/>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Chọn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sắp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xếp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tìm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thành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dàn</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dựa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đồ</a:t>
            </a:r>
            <a:r>
              <a:rPr lang="en-US" altLang="en-US" sz="4400" dirty="0">
                <a:solidFill>
                  <a:srgbClr val="000000"/>
                </a:solidFill>
                <a:latin typeface="Times New Roman" panose="02020603050405020304" pitchFamily="18" charset="0"/>
                <a:cs typeface="Times New Roman" panose="02020603050405020304" pitchFamily="18" charset="0"/>
              </a:rPr>
              <a:t> </a:t>
            </a:r>
            <a:endParaRPr lang="en-US" altLang="en-US" sz="5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F497651-40DB-15B8-CFA7-A97E32E2D596}"/>
              </a:ext>
            </a:extLst>
          </p:cNvPr>
          <p:cNvSpPr/>
          <p:nvPr/>
        </p:nvSpPr>
        <p:spPr>
          <a:xfrm>
            <a:off x="5638800" y="2933700"/>
            <a:ext cx="116586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tính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sẽ</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gì</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điểm</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kiến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thế</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đồng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hay </a:t>
            </a:r>
            <a:r>
              <a:rPr lang="en-US" altLang="en-US" sz="4400" dirty="0" err="1">
                <a:solidFill>
                  <a:srgbClr val="000000"/>
                </a:solidFill>
                <a:latin typeface="Times New Roman" panose="02020603050405020304" pitchFamily="18" charset="0"/>
                <a:cs typeface="Times New Roman" panose="02020603050405020304" pitchFamily="18" charset="0"/>
              </a:rPr>
              <a:t>phản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đối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Em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rút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giải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pháp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từ</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2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TotalTime>
  <Words>1978</Words>
  <Application>Microsoft Office PowerPoint</Application>
  <PresentationFormat>Custom</PresentationFormat>
  <Paragraphs>121</Paragraphs>
  <Slides>17</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#9Slide07 SVNBango</vt:lpstr>
      <vt:lpstr>Calibri</vt:lpstr>
      <vt:lpstr>#9Slide07 SFU Rhythm</vt:lpstr>
      <vt:lpstr>#9Slide07 IcielBaliho Script</vt:lpstr>
      <vt:lpstr>#9Slide07 SVNGuerrilla</vt:lpstr>
      <vt:lpstr>#9Slide05 SVNHollie Script Pro</vt:lpstr>
      <vt:lpstr>#9Slide05 Pateglamt Script</vt:lpstr>
      <vt:lpstr>Times New Roman</vt:lpstr>
      <vt:lpstr>Arial</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Hanukkah Đơn giản màu Kem Xanh dương  Phong cách Hoa lá</dc:title>
  <cp:lastModifiedBy>Hương Nguyễn</cp:lastModifiedBy>
  <cp:revision>94</cp:revision>
  <dcterms:created xsi:type="dcterms:W3CDTF">2006-08-16T00:00:00Z</dcterms:created>
  <dcterms:modified xsi:type="dcterms:W3CDTF">2025-02-14T04:14:00Z</dcterms:modified>
  <dc:identifier>DAGGYlrBJ50</dc:identifier>
</cp:coreProperties>
</file>