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1"/>
  </p:notesMasterIdLst>
  <p:sldIdLst>
    <p:sldId id="319" r:id="rId3"/>
    <p:sldId id="305" r:id="rId4"/>
    <p:sldId id="275" r:id="rId5"/>
    <p:sldId id="276" r:id="rId6"/>
    <p:sldId id="277" r:id="rId7"/>
    <p:sldId id="279" r:id="rId8"/>
    <p:sldId id="298" r:id="rId9"/>
    <p:sldId id="311" r:id="rId10"/>
    <p:sldId id="296" r:id="rId11"/>
    <p:sldId id="312" r:id="rId12"/>
    <p:sldId id="285" r:id="rId13"/>
    <p:sldId id="313" r:id="rId14"/>
    <p:sldId id="314" r:id="rId15"/>
    <p:sldId id="318" r:id="rId16"/>
    <p:sldId id="316" r:id="rId17"/>
    <p:sldId id="317" r:id="rId18"/>
    <p:sldId id="315" r:id="rId19"/>
    <p:sldId id="320" r:id="rId20"/>
  </p:sldIdLst>
  <p:sldSz cx="18288000" cy="10287000"/>
  <p:notesSz cx="6858000" cy="9144000"/>
  <p:embeddedFontLst>
    <p:embeddedFont>
      <p:font typeface="#9Slide04 Podkova Medium" panose="020B0604020202020204" charset="0"/>
      <p:regular r:id="rId22"/>
    </p:embeddedFont>
    <p:embeddedFont>
      <p:font typeface="#9Slide05 IcielSanelma" panose="020B0604020202020204" charset="0"/>
      <p:regular r:id="rId23"/>
    </p:embeddedFont>
    <p:embeddedFont>
      <p:font typeface="#9Slide05 SVNHollie Script Pro" panose="020B0604020202020204" charset="0"/>
      <p:regular r:id="rId24"/>
    </p:embeddedFont>
    <p:embeddedFont>
      <p:font typeface="#9Slide07 HLT Fall For You" panose="020B0604020202020204" charset="0"/>
      <p:regular r:id="rId25"/>
    </p:embeddedFont>
    <p:embeddedFont>
      <p:font typeface="#9Slide07 IcielPony" panose="020B0604020202020204" charset="0"/>
      <p:regular r:id="rId26"/>
    </p:embeddedFont>
    <p:embeddedFont>
      <p:font typeface="#9Slide07 SVNSunshine" panose="00000500000000000000" charset="0"/>
      <p:regular r:id="rId27"/>
    </p:embeddedFont>
    <p:embeddedFont>
      <p:font typeface="#9Slide07 SVNGuerrilla" panose="00000500000000000000" charset="0"/>
      <p:regular r:id="rId28"/>
    </p:embeddedFont>
    <p:embeddedFont>
      <p:font typeface=".VnTime" panose="020B7200000000000000"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8" d="100"/>
          <a:sy n="38" d="100"/>
        </p:scale>
        <p:origin x="940"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4" d="100"/>
        <a:sy n="84" d="100"/>
      </p:scale>
      <p:origin x="0" y="-68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5ACC37-D518-4BC5-928D-478B15364E90}" type="datetimeFigureOut">
              <a:rPr lang="en-US" smtClean="0"/>
              <a:t>4/4/2025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0A4271-9369-4466-85D0-C59773D8932E}" type="slidenum">
              <a:rPr lang="en-US" smtClean="0"/>
              <a:t>‹#›</a:t>
            </a:fld>
            <a:endParaRPr lang="en-US"/>
          </a:p>
        </p:txBody>
      </p:sp>
    </p:spTree>
    <p:extLst>
      <p:ext uri="{BB962C8B-B14F-4D97-AF65-F5344CB8AC3E}">
        <p14:creationId xmlns:p14="http://schemas.microsoft.com/office/powerpoint/2010/main" val="1992489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8E74E-3469-7EC5-2D81-BC9F67D952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61ECE-5866-8AEB-B3D3-4D1CC62383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A97A4B-DFD7-8E53-967D-376A701B3A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B564A6-FE6A-4DD5-C510-A14287D08DD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A4271-9369-4466-85D0-C59773D893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2338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A4271-9369-4466-85D0-C59773D8932E}" type="slidenum">
              <a:rPr lang="en-US" smtClean="0"/>
              <a:t>10</a:t>
            </a:fld>
            <a:endParaRPr lang="en-US"/>
          </a:p>
        </p:txBody>
      </p:sp>
    </p:spTree>
    <p:extLst>
      <p:ext uri="{BB962C8B-B14F-4D97-AF65-F5344CB8AC3E}">
        <p14:creationId xmlns:p14="http://schemas.microsoft.com/office/powerpoint/2010/main" val="3870547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A4271-9369-4466-85D0-C59773D8932E}" type="slidenum">
              <a:rPr lang="en-US" smtClean="0"/>
              <a:t>11</a:t>
            </a:fld>
            <a:endParaRPr lang="en-US"/>
          </a:p>
        </p:txBody>
      </p:sp>
    </p:spTree>
    <p:extLst>
      <p:ext uri="{BB962C8B-B14F-4D97-AF65-F5344CB8AC3E}">
        <p14:creationId xmlns:p14="http://schemas.microsoft.com/office/powerpoint/2010/main" val="3235790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Hoạt</a:t>
            </a:r>
            <a:r>
              <a:rPr lang="en-US" dirty="0"/>
              <a:t> </a:t>
            </a:r>
            <a:r>
              <a:rPr lang="en-US" dirty="0" err="1"/>
              <a:t>động</a:t>
            </a:r>
            <a:r>
              <a:rPr lang="en-US" baseline="0" dirty="0"/>
              <a:t> </a:t>
            </a:r>
            <a:r>
              <a:rPr lang="en-US" baseline="0" dirty="0" err="1"/>
              <a:t>nhóm</a:t>
            </a:r>
            <a:r>
              <a:rPr lang="en-US" baseline="0" dirty="0"/>
              <a:t> </a:t>
            </a:r>
            <a:r>
              <a:rPr lang="en-US" baseline="0" dirty="0" err="1"/>
              <a:t>đôi</a:t>
            </a:r>
            <a:r>
              <a:rPr lang="en-US" baseline="0" dirty="0"/>
              <a:t>,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err="1"/>
              <a:t>Yêu</a:t>
            </a:r>
            <a:r>
              <a:rPr lang="en-US" baseline="0" dirty="0"/>
              <a:t> </a:t>
            </a:r>
            <a:r>
              <a:rPr lang="en-US" baseline="0" dirty="0" err="1"/>
              <a:t>cầu</a:t>
            </a:r>
            <a:r>
              <a:rPr lang="en-US" baseline="0" dirty="0"/>
              <a:t> </a:t>
            </a:r>
            <a:r>
              <a:rPr lang="en-US" baseline="0" dirty="0" err="1"/>
              <a:t>chọn</a:t>
            </a:r>
            <a:r>
              <a:rPr lang="en-US" baseline="0" dirty="0"/>
              <a:t> </a:t>
            </a:r>
            <a:r>
              <a:rPr lang="en-US" baseline="0" dirty="0" err="1"/>
              <a:t>đề</a:t>
            </a:r>
            <a:r>
              <a:rPr lang="en-US" baseline="0" dirty="0"/>
              <a:t> </a:t>
            </a:r>
            <a:r>
              <a:rPr lang="en-US" baseline="0" dirty="0" err="1"/>
              <a:t>và</a:t>
            </a:r>
            <a:r>
              <a:rPr lang="en-US" baseline="0" dirty="0"/>
              <a:t> </a:t>
            </a:r>
            <a:r>
              <a:rPr lang="en-US" baseline="0" dirty="0" err="1"/>
              <a:t>hoàn</a:t>
            </a:r>
            <a:r>
              <a:rPr lang="en-US" baseline="0" dirty="0"/>
              <a:t> </a:t>
            </a:r>
            <a:r>
              <a:rPr lang="en-US" baseline="0" dirty="0" err="1"/>
              <a:t>thành</a:t>
            </a:r>
            <a:r>
              <a:rPr lang="en-US" baseline="0" dirty="0"/>
              <a:t> PHT</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baseline="0" dirty="0" err="1"/>
              <a:t>Gv</a:t>
            </a:r>
            <a:r>
              <a:rPr lang="en-US" baseline="0" dirty="0"/>
              <a:t> </a:t>
            </a:r>
            <a:r>
              <a:rPr lang="en-US" baseline="0" dirty="0" err="1"/>
              <a:t>gọi</a:t>
            </a:r>
            <a:r>
              <a:rPr lang="en-US" baseline="0" dirty="0"/>
              <a:t> </a:t>
            </a:r>
            <a:r>
              <a:rPr lang="en-US" baseline="0" dirty="0" err="1"/>
              <a:t>ngẫu</a:t>
            </a:r>
            <a:r>
              <a:rPr lang="en-US" baseline="0" dirty="0"/>
              <a:t> </a:t>
            </a:r>
            <a:r>
              <a:rPr lang="en-US" baseline="0" dirty="0" err="1"/>
              <a:t>nhiên</a:t>
            </a:r>
            <a:r>
              <a:rPr lang="en-US" baseline="0" dirty="0"/>
              <a:t> </a:t>
            </a:r>
            <a:r>
              <a:rPr lang="en-US" baseline="0" dirty="0" err="1"/>
              <a:t>các</a:t>
            </a:r>
            <a:r>
              <a:rPr lang="en-US" baseline="0" dirty="0"/>
              <a:t> </a:t>
            </a:r>
            <a:r>
              <a:rPr lang="en-US" baseline="0" dirty="0" err="1"/>
              <a:t>nhóm</a:t>
            </a:r>
            <a:r>
              <a:rPr lang="en-US" baseline="0" dirty="0"/>
              <a:t> </a:t>
            </a:r>
            <a:r>
              <a:rPr lang="en-US" baseline="0" dirty="0" err="1"/>
              <a:t>lên</a:t>
            </a:r>
            <a:r>
              <a:rPr lang="en-US" baseline="0" dirty="0"/>
              <a:t> </a:t>
            </a:r>
            <a:r>
              <a:rPr lang="en-US" baseline="0" dirty="0" err="1"/>
              <a:t>trình</a:t>
            </a:r>
            <a:r>
              <a:rPr lang="en-US" baseline="0" dirty="0"/>
              <a:t> </a:t>
            </a:r>
            <a:r>
              <a:rPr lang="en-US" baseline="0" dirty="0" err="1"/>
              <a:t>bày</a:t>
            </a:r>
            <a:r>
              <a:rPr lang="en-US" baseline="0" dirty="0"/>
              <a:t> </a:t>
            </a:r>
            <a:r>
              <a:rPr lang="en-US" baseline="0" dirty="0" err="1"/>
              <a:t>phỏng</a:t>
            </a:r>
            <a:r>
              <a:rPr lang="en-US" baseline="0" dirty="0"/>
              <a:t> </a:t>
            </a:r>
            <a:r>
              <a:rPr lang="en-US" baseline="0" dirty="0" err="1"/>
              <a:t>vấn</a:t>
            </a:r>
            <a:r>
              <a:rPr lang="en-US" baseline="0" dirty="0"/>
              <a:t> </a:t>
            </a:r>
            <a:r>
              <a:rPr lang="en-US" baseline="0" dirty="0" err="1"/>
              <a:t>trực</a:t>
            </a:r>
            <a:r>
              <a:rPr lang="en-US" baseline="0" dirty="0"/>
              <a:t> </a:t>
            </a:r>
            <a:r>
              <a:rPr lang="en-US" baseline="0" dirty="0" err="1"/>
              <a:t>tiếp</a:t>
            </a:r>
            <a:r>
              <a:rPr lang="en-US" baseline="0" dirty="0"/>
              <a:t> (</a:t>
            </a:r>
            <a:r>
              <a:rPr lang="en-US" baseline="0" dirty="0" err="1"/>
              <a:t>lưu</a:t>
            </a:r>
            <a:r>
              <a:rPr lang="en-US" baseline="0" dirty="0"/>
              <a:t> ý, </a:t>
            </a:r>
            <a:r>
              <a:rPr lang="en-US" baseline="0" dirty="0" err="1"/>
              <a:t>có</a:t>
            </a:r>
            <a:r>
              <a:rPr lang="en-US" baseline="0" dirty="0"/>
              <a:t> </a:t>
            </a:r>
            <a:r>
              <a:rPr lang="en-US" baseline="0" dirty="0" err="1"/>
              <a:t>thể</a:t>
            </a:r>
            <a:r>
              <a:rPr lang="en-US" baseline="0" dirty="0"/>
              <a:t> </a:t>
            </a:r>
            <a:r>
              <a:rPr lang="en-US" baseline="0" dirty="0" err="1"/>
              <a:t>đổi</a:t>
            </a:r>
            <a:r>
              <a:rPr lang="en-US" baseline="0" dirty="0"/>
              <a:t> </a:t>
            </a:r>
            <a:r>
              <a:rPr lang="en-US" baseline="0" dirty="0" err="1"/>
              <a:t>vai</a:t>
            </a:r>
            <a:r>
              <a:rPr lang="en-US" baseline="0" dirty="0"/>
              <a:t> </a:t>
            </a:r>
            <a:r>
              <a:rPr lang="en-US" baseline="0" dirty="0" err="1"/>
              <a:t>nếu</a:t>
            </a:r>
            <a:r>
              <a:rPr lang="en-US" baseline="0" dirty="0"/>
              <a:t> </a:t>
            </a:r>
            <a:r>
              <a:rPr lang="en-US" baseline="0" dirty="0" err="1"/>
              <a:t>có</a:t>
            </a:r>
            <a:r>
              <a:rPr lang="en-US" baseline="0" dirty="0"/>
              <a:t> </a:t>
            </a:r>
            <a:r>
              <a:rPr lang="en-US" baseline="0" dirty="0" err="1"/>
              <a:t>nhiều</a:t>
            </a:r>
            <a:r>
              <a:rPr lang="en-US" baseline="0" dirty="0"/>
              <a:t> </a:t>
            </a:r>
            <a:r>
              <a:rPr lang="en-US" baseline="0" dirty="0" err="1"/>
              <a:t>thời</a:t>
            </a:r>
            <a:r>
              <a:rPr lang="en-US" baseline="0" dirty="0"/>
              <a:t> </a:t>
            </a:r>
            <a:r>
              <a:rPr lang="en-US" baseline="0" dirty="0" err="1"/>
              <a:t>gian</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A4271-9369-4466-85D0-C59773D893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48540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A4271-9369-4466-85D0-C59773D8932E}" type="slidenum">
              <a:rPr lang="en-US" smtClean="0"/>
              <a:t>13</a:t>
            </a:fld>
            <a:endParaRPr lang="en-US"/>
          </a:p>
        </p:txBody>
      </p:sp>
    </p:spTree>
    <p:extLst>
      <p:ext uri="{BB962C8B-B14F-4D97-AF65-F5344CB8AC3E}">
        <p14:creationId xmlns:p14="http://schemas.microsoft.com/office/powerpoint/2010/main" val="7595128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err="1"/>
              <a:t>Gv</a:t>
            </a:r>
            <a:r>
              <a:rPr lang="en-US" baseline="0" dirty="0"/>
              <a:t> </a:t>
            </a:r>
            <a:r>
              <a:rPr lang="en-US" baseline="0" dirty="0" err="1"/>
              <a:t>gọi</a:t>
            </a:r>
            <a:r>
              <a:rPr lang="en-US" baseline="0" dirty="0"/>
              <a:t> </a:t>
            </a:r>
            <a:r>
              <a:rPr lang="en-US" baseline="0" dirty="0" err="1"/>
              <a:t>ngẫu</a:t>
            </a:r>
            <a:r>
              <a:rPr lang="en-US" baseline="0" dirty="0"/>
              <a:t> </a:t>
            </a:r>
            <a:r>
              <a:rPr lang="en-US" baseline="0" dirty="0" err="1"/>
              <a:t>nhiên</a:t>
            </a:r>
            <a:r>
              <a:rPr lang="en-US" baseline="0" dirty="0"/>
              <a:t> </a:t>
            </a:r>
            <a:r>
              <a:rPr lang="en-US" baseline="0" dirty="0" err="1"/>
              <a:t>các</a:t>
            </a:r>
            <a:r>
              <a:rPr lang="en-US" baseline="0" dirty="0"/>
              <a:t> </a:t>
            </a:r>
            <a:r>
              <a:rPr lang="en-US" baseline="0" dirty="0" err="1"/>
              <a:t>nhóm</a:t>
            </a:r>
            <a:r>
              <a:rPr lang="en-US" baseline="0" dirty="0"/>
              <a:t> </a:t>
            </a:r>
            <a:r>
              <a:rPr lang="en-US" baseline="0" dirty="0" err="1"/>
              <a:t>lên</a:t>
            </a:r>
            <a:r>
              <a:rPr lang="en-US" baseline="0" dirty="0"/>
              <a:t> </a:t>
            </a:r>
            <a:r>
              <a:rPr lang="en-US" baseline="0" dirty="0" err="1"/>
              <a:t>trình</a:t>
            </a:r>
            <a:r>
              <a:rPr lang="en-US" baseline="0" dirty="0"/>
              <a:t> </a:t>
            </a:r>
            <a:r>
              <a:rPr lang="en-US" baseline="0" dirty="0" err="1"/>
              <a:t>bày</a:t>
            </a:r>
            <a:r>
              <a:rPr lang="en-US" baseline="0" dirty="0"/>
              <a:t> </a:t>
            </a:r>
            <a:r>
              <a:rPr lang="en-US" baseline="0" dirty="0" err="1"/>
              <a:t>phỏng</a:t>
            </a:r>
            <a:r>
              <a:rPr lang="en-US" baseline="0" dirty="0"/>
              <a:t> </a:t>
            </a:r>
            <a:r>
              <a:rPr lang="en-US" baseline="0" dirty="0" err="1"/>
              <a:t>vấn</a:t>
            </a:r>
            <a:r>
              <a:rPr lang="en-US" baseline="0" dirty="0"/>
              <a:t> </a:t>
            </a:r>
            <a:r>
              <a:rPr lang="en-US" baseline="0" dirty="0" err="1"/>
              <a:t>trực</a:t>
            </a:r>
            <a:r>
              <a:rPr lang="en-US" baseline="0" dirty="0"/>
              <a:t> </a:t>
            </a:r>
            <a:r>
              <a:rPr lang="en-US" baseline="0" dirty="0" err="1"/>
              <a:t>tiếp</a:t>
            </a:r>
            <a:r>
              <a:rPr lang="en-US" baseline="0" dirty="0"/>
              <a:t> (</a:t>
            </a:r>
            <a:r>
              <a:rPr lang="en-US" baseline="0" dirty="0" err="1"/>
              <a:t>lưu</a:t>
            </a:r>
            <a:r>
              <a:rPr lang="en-US" baseline="0" dirty="0"/>
              <a:t> ý, </a:t>
            </a:r>
            <a:r>
              <a:rPr lang="en-US" baseline="0" dirty="0" err="1"/>
              <a:t>có</a:t>
            </a:r>
            <a:r>
              <a:rPr lang="en-US" baseline="0" dirty="0"/>
              <a:t> </a:t>
            </a:r>
            <a:r>
              <a:rPr lang="en-US" baseline="0" dirty="0" err="1"/>
              <a:t>thể</a:t>
            </a:r>
            <a:r>
              <a:rPr lang="en-US" baseline="0" dirty="0"/>
              <a:t> </a:t>
            </a:r>
            <a:r>
              <a:rPr lang="en-US" baseline="0" dirty="0" err="1"/>
              <a:t>đổi</a:t>
            </a:r>
            <a:r>
              <a:rPr lang="en-US" baseline="0" dirty="0"/>
              <a:t> </a:t>
            </a:r>
            <a:r>
              <a:rPr lang="en-US" baseline="0" dirty="0" err="1"/>
              <a:t>vai</a:t>
            </a:r>
            <a:r>
              <a:rPr lang="en-US" baseline="0" dirty="0"/>
              <a:t> </a:t>
            </a:r>
            <a:r>
              <a:rPr lang="en-US" baseline="0" dirty="0" err="1"/>
              <a:t>nếu</a:t>
            </a:r>
            <a:r>
              <a:rPr lang="en-US" baseline="0" dirty="0"/>
              <a:t> </a:t>
            </a:r>
            <a:r>
              <a:rPr lang="en-US" baseline="0" dirty="0" err="1"/>
              <a:t>có</a:t>
            </a:r>
            <a:r>
              <a:rPr lang="en-US" baseline="0" dirty="0"/>
              <a:t> </a:t>
            </a:r>
            <a:r>
              <a:rPr lang="en-US" baseline="0" dirty="0" err="1"/>
              <a:t>nhiều</a:t>
            </a:r>
            <a:r>
              <a:rPr lang="en-US" baseline="0" dirty="0"/>
              <a:t> </a:t>
            </a:r>
            <a:r>
              <a:rPr lang="en-US" baseline="0" dirty="0" err="1"/>
              <a:t>thời</a:t>
            </a:r>
            <a:r>
              <a:rPr lang="en-US" baseline="0" dirty="0"/>
              <a:t> </a:t>
            </a:r>
            <a:r>
              <a:rPr lang="en-US" baseline="0" dirty="0" err="1"/>
              <a:t>gian</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fld id="{C30A4271-9369-4466-85D0-C59773D8932E}" type="slidenum">
              <a:rPr lang="en-US" smtClean="0"/>
              <a:t>14</a:t>
            </a:fld>
            <a:endParaRPr lang="en-US"/>
          </a:p>
        </p:txBody>
      </p:sp>
    </p:spTree>
    <p:extLst>
      <p:ext uri="{BB962C8B-B14F-4D97-AF65-F5344CB8AC3E}">
        <p14:creationId xmlns:p14="http://schemas.microsoft.com/office/powerpoint/2010/main" val="361846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A4271-9369-4466-85D0-C59773D8932E}" type="slidenum">
              <a:rPr lang="en-US" smtClean="0"/>
              <a:t>15</a:t>
            </a:fld>
            <a:endParaRPr lang="en-US"/>
          </a:p>
        </p:txBody>
      </p:sp>
    </p:spTree>
    <p:extLst>
      <p:ext uri="{BB962C8B-B14F-4D97-AF65-F5344CB8AC3E}">
        <p14:creationId xmlns:p14="http://schemas.microsoft.com/office/powerpoint/2010/main" val="4196717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A4271-9369-4466-85D0-C59773D8932E}" type="slidenum">
              <a:rPr lang="en-US" smtClean="0"/>
              <a:t>16</a:t>
            </a:fld>
            <a:endParaRPr lang="en-US"/>
          </a:p>
        </p:txBody>
      </p:sp>
    </p:spTree>
    <p:extLst>
      <p:ext uri="{BB962C8B-B14F-4D97-AF65-F5344CB8AC3E}">
        <p14:creationId xmlns:p14="http://schemas.microsoft.com/office/powerpoint/2010/main" val="3841520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Gv</a:t>
            </a:r>
            <a:r>
              <a:rPr lang="en-US" dirty="0"/>
              <a:t> </a:t>
            </a:r>
            <a:r>
              <a:rPr lang="en-US" dirty="0" err="1"/>
              <a:t>quy</a:t>
            </a:r>
            <a:r>
              <a:rPr lang="en-US" dirty="0"/>
              <a:t> </a:t>
            </a:r>
            <a:r>
              <a:rPr lang="en-US" dirty="0" err="1"/>
              <a:t>định</a:t>
            </a:r>
            <a:r>
              <a:rPr lang="en-US" baseline="0" dirty="0"/>
              <a:t> </a:t>
            </a:r>
            <a:r>
              <a:rPr lang="en-US" baseline="0" dirty="0" err="1"/>
              <a:t>thời</a:t>
            </a:r>
            <a:r>
              <a:rPr lang="en-US" baseline="0" dirty="0"/>
              <a:t> </a:t>
            </a:r>
            <a:r>
              <a:rPr lang="en-US" baseline="0" dirty="0" err="1"/>
              <a:t>gian</a:t>
            </a:r>
            <a:r>
              <a:rPr lang="en-US" baseline="0" dirty="0"/>
              <a:t> </a:t>
            </a:r>
            <a:r>
              <a:rPr lang="en-US" baseline="0" dirty="0" err="1"/>
              <a:t>nộp</a:t>
            </a:r>
            <a:r>
              <a:rPr lang="en-US" baseline="0" dirty="0"/>
              <a:t> </a:t>
            </a:r>
            <a:r>
              <a:rPr lang="en-US" baseline="0" dirty="0" err="1"/>
              <a:t>bài</a:t>
            </a:r>
            <a:endParaRPr lang="en-US" baseline="0" dirty="0"/>
          </a:p>
          <a:p>
            <a:r>
              <a:rPr lang="en-US" baseline="0" dirty="0" err="1"/>
              <a:t>Lưu</a:t>
            </a:r>
            <a:r>
              <a:rPr lang="en-US" baseline="0" dirty="0"/>
              <a:t> ý: video </a:t>
            </a:r>
            <a:r>
              <a:rPr lang="en-US" baseline="0" dirty="0" err="1"/>
              <a:t>không</a:t>
            </a:r>
            <a:r>
              <a:rPr lang="en-US" baseline="0" dirty="0"/>
              <a:t> </a:t>
            </a:r>
            <a:r>
              <a:rPr lang="en-US" baseline="0" dirty="0" err="1"/>
              <a:t>quá</a:t>
            </a:r>
            <a:r>
              <a:rPr lang="en-US" baseline="0" dirty="0"/>
              <a:t> 10 </a:t>
            </a:r>
            <a:r>
              <a:rPr lang="en-US" baseline="0" dirty="0" err="1"/>
              <a:t>phút</a:t>
            </a:r>
            <a:endParaRPr lang="en-US" dirty="0"/>
          </a:p>
        </p:txBody>
      </p:sp>
      <p:sp>
        <p:nvSpPr>
          <p:cNvPr id="4" name="Slide Number Placeholder 3"/>
          <p:cNvSpPr>
            <a:spLocks noGrp="1"/>
          </p:cNvSpPr>
          <p:nvPr>
            <p:ph type="sldNum" sz="quarter" idx="10"/>
          </p:nvPr>
        </p:nvSpPr>
        <p:spPr/>
        <p:txBody>
          <a:bodyPr/>
          <a:lstStyle/>
          <a:p>
            <a:fld id="{C30A4271-9369-4466-85D0-C59773D8932E}" type="slidenum">
              <a:rPr lang="en-US" smtClean="0"/>
              <a:t>17</a:t>
            </a:fld>
            <a:endParaRPr lang="en-US"/>
          </a:p>
        </p:txBody>
      </p:sp>
    </p:spTree>
    <p:extLst>
      <p:ext uri="{BB962C8B-B14F-4D97-AF65-F5344CB8AC3E}">
        <p14:creationId xmlns:p14="http://schemas.microsoft.com/office/powerpoint/2010/main" val="4159025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3DD72-3E3E-F990-AB1D-259B808B97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BFA23-2014-DD6C-D58B-DC49FA457F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545C33-B6C3-602D-9A06-83564C0AC4B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DA326D-A954-1A86-A550-EB8072BB55B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0A4271-9369-4466-85D0-C59773D8932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7825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D95588-F58C-4EBF-9666-C9C0959B3A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796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A4271-9369-4466-85D0-C59773D8932E}" type="slidenum">
              <a:rPr lang="en-US" smtClean="0"/>
              <a:t>3</a:t>
            </a:fld>
            <a:endParaRPr lang="en-US"/>
          </a:p>
        </p:txBody>
      </p:sp>
    </p:spTree>
    <p:extLst>
      <p:ext uri="{BB962C8B-B14F-4D97-AF65-F5344CB8AC3E}">
        <p14:creationId xmlns:p14="http://schemas.microsoft.com/office/powerpoint/2010/main" val="3243345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A4271-9369-4466-85D0-C59773D8932E}" type="slidenum">
              <a:rPr lang="en-US" smtClean="0"/>
              <a:t>4</a:t>
            </a:fld>
            <a:endParaRPr lang="en-US"/>
          </a:p>
        </p:txBody>
      </p:sp>
    </p:spTree>
    <p:extLst>
      <p:ext uri="{BB962C8B-B14F-4D97-AF65-F5344CB8AC3E}">
        <p14:creationId xmlns:p14="http://schemas.microsoft.com/office/powerpoint/2010/main" val="2789723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A4271-9369-4466-85D0-C59773D8932E}" type="slidenum">
              <a:rPr lang="en-US" smtClean="0"/>
              <a:t>5</a:t>
            </a:fld>
            <a:endParaRPr lang="en-US"/>
          </a:p>
        </p:txBody>
      </p:sp>
    </p:spTree>
    <p:extLst>
      <p:ext uri="{BB962C8B-B14F-4D97-AF65-F5344CB8AC3E}">
        <p14:creationId xmlns:p14="http://schemas.microsoft.com/office/powerpoint/2010/main" val="106903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A4271-9369-4466-85D0-C59773D8932E}" type="slidenum">
              <a:rPr lang="en-US" smtClean="0"/>
              <a:t>6</a:t>
            </a:fld>
            <a:endParaRPr lang="en-US"/>
          </a:p>
        </p:txBody>
      </p:sp>
    </p:spTree>
    <p:extLst>
      <p:ext uri="{BB962C8B-B14F-4D97-AF65-F5344CB8AC3E}">
        <p14:creationId xmlns:p14="http://schemas.microsoft.com/office/powerpoint/2010/main" val="285697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A4271-9369-4466-85D0-C59773D8932E}" type="slidenum">
              <a:rPr lang="en-US" smtClean="0"/>
              <a:t>7</a:t>
            </a:fld>
            <a:endParaRPr lang="en-US"/>
          </a:p>
        </p:txBody>
      </p:sp>
    </p:spTree>
    <p:extLst>
      <p:ext uri="{BB962C8B-B14F-4D97-AF65-F5344CB8AC3E}">
        <p14:creationId xmlns:p14="http://schemas.microsoft.com/office/powerpoint/2010/main" val="274012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A4271-9369-4466-85D0-C59773D8932E}" type="slidenum">
              <a:rPr lang="en-US" smtClean="0"/>
              <a:t>8</a:t>
            </a:fld>
            <a:endParaRPr lang="en-US"/>
          </a:p>
        </p:txBody>
      </p:sp>
    </p:spTree>
    <p:extLst>
      <p:ext uri="{BB962C8B-B14F-4D97-AF65-F5344CB8AC3E}">
        <p14:creationId xmlns:p14="http://schemas.microsoft.com/office/powerpoint/2010/main" val="4082640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A4271-9369-4466-85D0-C59773D8932E}" type="slidenum">
              <a:rPr lang="en-US" smtClean="0"/>
              <a:t>9</a:t>
            </a:fld>
            <a:endParaRPr lang="en-US"/>
          </a:p>
        </p:txBody>
      </p:sp>
    </p:spTree>
    <p:extLst>
      <p:ext uri="{BB962C8B-B14F-4D97-AF65-F5344CB8AC3E}">
        <p14:creationId xmlns:p14="http://schemas.microsoft.com/office/powerpoint/2010/main" val="1927937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55197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3717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95635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3444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6406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30659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52895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649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503206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32554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17187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2000"/>
            <a:lum/>
            <a:extLst>
              <a:ext uri="{96DAC541-7B7A-43D3-8B79-37D633B846F1}">
                <asvg:svgBlip xmlns:asvg="http://schemas.microsoft.com/office/drawing/2016/SVG/main" r:embed="rId14"/>
              </a:ext>
            </a:extLst>
          </a:blip>
          <a:srcRect/>
          <a:stretch>
            <a:fillRect l="-41000" t="-15000" r="-32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1631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270D8-D0F7-5B0C-B954-1549069ABB28}"/>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19022B4-5E50-2869-32DC-4C5DC4C59AD1}"/>
              </a:ext>
            </a:extLst>
          </p:cNvPr>
          <p:cNvSpPr txBox="1"/>
          <p:nvPr/>
        </p:nvSpPr>
        <p:spPr>
          <a:xfrm>
            <a:off x="3693535" y="865010"/>
            <a:ext cx="10900930" cy="2123658"/>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800" dirty="0">
                <a:solidFill>
                  <a:srgbClr val="000000"/>
                </a:solidFill>
                <a:latin typeface="#9Slide07 SVNSunshine" panose="00000500000000000000" pitchFamily="2" charset="0"/>
              </a:rPr>
              <a:t>CHÀO CÁC EM!</a:t>
            </a:r>
            <a:endParaRPr kumimoji="0" lang="en-US" sz="13800" b="0" i="0" u="none" strike="noStrike" kern="1200" cap="none" spc="0" normalizeH="0" baseline="0" noProof="0" dirty="0">
              <a:ln>
                <a:noFill/>
              </a:ln>
              <a:solidFill>
                <a:srgbClr val="000000"/>
              </a:solidFill>
              <a:effectLst/>
              <a:uLnTx/>
              <a:uFillTx/>
              <a:latin typeface="#9Slide07 SVNSunshine" panose="00000500000000000000" pitchFamily="2" charset="0"/>
              <a:ea typeface="+mn-ea"/>
              <a:cs typeface="+mn-cs"/>
            </a:endParaRPr>
          </a:p>
        </p:txBody>
      </p:sp>
      <p:sp>
        <p:nvSpPr>
          <p:cNvPr id="3" name="Freeform 4">
            <a:extLst>
              <a:ext uri="{FF2B5EF4-FFF2-40B4-BE49-F238E27FC236}">
                <a16:creationId xmlns:a16="http://schemas.microsoft.com/office/drawing/2014/main" id="{CA793B48-8FB0-99C0-E73A-E652D29732C4}"/>
              </a:ext>
            </a:extLst>
          </p:cNvPr>
          <p:cNvSpPr/>
          <p:nvPr/>
        </p:nvSpPr>
        <p:spPr>
          <a:xfrm>
            <a:off x="4343400" y="6438900"/>
            <a:ext cx="7234813" cy="4114800"/>
          </a:xfrm>
          <a:custGeom>
            <a:avLst/>
            <a:gdLst/>
            <a:ahLst/>
            <a:cxnLst/>
            <a:rect l="l" t="t" r="r" b="b"/>
            <a:pathLst>
              <a:path w="7234813" h="4114800">
                <a:moveTo>
                  <a:pt x="0" y="0"/>
                </a:moveTo>
                <a:lnTo>
                  <a:pt x="7234813" y="0"/>
                </a:lnTo>
                <a:lnTo>
                  <a:pt x="723481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6255646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89EEEFF-8267-0AFD-C759-0AC199817C58}"/>
              </a:ext>
            </a:extLst>
          </p:cNvPr>
          <p:cNvGraphicFramePr>
            <a:graphicFrameLocks noGrp="1"/>
          </p:cNvGraphicFramePr>
          <p:nvPr>
            <p:extLst>
              <p:ext uri="{D42A27DB-BD31-4B8C-83A1-F6EECF244321}">
                <p14:modId xmlns:p14="http://schemas.microsoft.com/office/powerpoint/2010/main" val="4073798878"/>
              </p:ext>
            </p:extLst>
          </p:nvPr>
        </p:nvGraphicFramePr>
        <p:xfrm>
          <a:off x="228600" y="1409700"/>
          <a:ext cx="17678400" cy="8534399"/>
        </p:xfrm>
        <a:graphic>
          <a:graphicData uri="http://schemas.openxmlformats.org/drawingml/2006/table">
            <a:tbl>
              <a:tblPr firstRow="1" firstCol="1" bandRow="1"/>
              <a:tblGrid>
                <a:gridCol w="13538219">
                  <a:extLst>
                    <a:ext uri="{9D8B030D-6E8A-4147-A177-3AD203B41FA5}">
                      <a16:colId xmlns:a16="http://schemas.microsoft.com/office/drawing/2014/main" val="2163578109"/>
                    </a:ext>
                  </a:extLst>
                </a:gridCol>
                <a:gridCol w="2004675">
                  <a:extLst>
                    <a:ext uri="{9D8B030D-6E8A-4147-A177-3AD203B41FA5}">
                      <a16:colId xmlns:a16="http://schemas.microsoft.com/office/drawing/2014/main" val="70057416"/>
                    </a:ext>
                  </a:extLst>
                </a:gridCol>
                <a:gridCol w="2135506">
                  <a:extLst>
                    <a:ext uri="{9D8B030D-6E8A-4147-A177-3AD203B41FA5}">
                      <a16:colId xmlns:a16="http://schemas.microsoft.com/office/drawing/2014/main" val="3641976074"/>
                    </a:ext>
                  </a:extLst>
                </a:gridCol>
              </a:tblGrid>
              <a:tr h="1175661">
                <a:tc>
                  <a:txBody>
                    <a:bodyPr/>
                    <a:lstStyle/>
                    <a:p>
                      <a:pPr algn="just"/>
                      <a:r>
                        <a:rPr lang="en-US" sz="36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Nội</a:t>
                      </a:r>
                      <a:r>
                        <a:rPr lang="en-US" sz="36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dung </a:t>
                      </a:r>
                      <a:r>
                        <a:rPr lang="en-US" sz="36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kiểm</a:t>
                      </a:r>
                      <a:r>
                        <a:rPr lang="en-US" sz="36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tra</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indent="382270" algn="l"/>
                      <a:r>
                        <a:rPr lang="en-US" sz="3600" b="1"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en-US" sz="36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tc>
                  <a:txBody>
                    <a:bodyPr/>
                    <a:lstStyle/>
                    <a:p>
                      <a:pPr indent="153035" algn="ctr"/>
                      <a:r>
                        <a:rPr lang="en-US" sz="36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Chưa</a:t>
                      </a:r>
                      <a:r>
                        <a:rPr lang="en-US" sz="3600" b="1"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600" b="1"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đạt</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4246491290"/>
                  </a:ext>
                </a:extLst>
              </a:tr>
              <a:tr h="904480">
                <a:tc>
                  <a:txBody>
                    <a:bodyPr/>
                    <a:lstStyle/>
                    <a:p>
                      <a:pPr algn="just"/>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Cuộc</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phỏng</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vấn</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có</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đủ</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các</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phần</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mở</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đầu</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nội</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dung,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kết</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thúc</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07324201"/>
                  </a:ext>
                </a:extLst>
              </a:tr>
              <a:tr h="662659">
                <a:tc>
                  <a:txBody>
                    <a:bodyPr/>
                    <a:lstStyle/>
                    <a:p>
                      <a:pPr algn="just"/>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Chào</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hỏi</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được</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phỏng</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vấn</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36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36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27141267"/>
                  </a:ext>
                </a:extLst>
              </a:tr>
              <a:tr h="936569">
                <a:tc>
                  <a:txBody>
                    <a:bodyPr/>
                    <a:lstStyle/>
                    <a:p>
                      <a:pPr algn="just"/>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Giới</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thiệu</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về</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phỏng</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vấn</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được</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phỏng</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vấn</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36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26890850"/>
                  </a:ext>
                </a:extLst>
              </a:tr>
              <a:tr h="662659">
                <a:tc>
                  <a:txBody>
                    <a:bodyPr/>
                    <a:lstStyle/>
                    <a:p>
                      <a:pPr algn="just"/>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Giới</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thiệu</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mục</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đích</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nội</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dung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cuộc</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phỏng</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vấn</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36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85051209"/>
                  </a:ext>
                </a:extLst>
              </a:tr>
              <a:tr h="1175661">
                <a:tc>
                  <a:txBody>
                    <a:bodyPr/>
                    <a:lstStyle/>
                    <a:p>
                      <a:pPr algn="just"/>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Làm</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rõ</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nội</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dung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cần</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phỏng</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vấn</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bằng</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hệ</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thống</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câu</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hỏi</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phù</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hợp</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36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9536954"/>
                  </a:ext>
                </a:extLst>
              </a:tr>
              <a:tr h="936569">
                <a:tc>
                  <a:txBody>
                    <a:bodyPr/>
                    <a:lstStyle/>
                    <a:p>
                      <a:pPr algn="just"/>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Cảm</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ơn</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và</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chúc</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sức</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khỏe</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được</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phỏng</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vấn</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36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36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64781471"/>
                  </a:ext>
                </a:extLst>
              </a:tr>
              <a:tr h="904480">
                <a:tc>
                  <a:txBody>
                    <a:bodyPr/>
                    <a:lstStyle/>
                    <a:p>
                      <a:pPr algn="just"/>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Nơi</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năng</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lưu</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loát</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diễn</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đạt</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mạch</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lạc</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36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90722916"/>
                  </a:ext>
                </a:extLst>
              </a:tr>
              <a:tr h="1175661">
                <a:tc>
                  <a:txBody>
                    <a:bodyPr/>
                    <a:lstStyle/>
                    <a:p>
                      <a:pPr algn="just"/>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phỏng</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vấn</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và</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được</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phỏng</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vấn</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có</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thái</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độ</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lịch</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sự</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tôn</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trọng</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3600" dirty="0" err="1">
                          <a:effectLst/>
                          <a:latin typeface="Times New Roman" panose="02020603050405020304" pitchFamily="18" charset="0"/>
                          <a:ea typeface="SimSun" panose="02010600030101010101" pitchFamily="2" charset="-122"/>
                          <a:cs typeface="Times New Roman" panose="02020603050405020304" pitchFamily="18" charset="0"/>
                        </a:rPr>
                        <a:t>nhau</a:t>
                      </a:r>
                      <a:r>
                        <a:rPr lang="en-US" sz="3600" dirty="0">
                          <a:effectLst/>
                          <a:latin typeface="Times New Roman" panose="02020603050405020304" pitchFamily="18" charset="0"/>
                          <a:ea typeface="SimSun" panose="02010600030101010101" pitchFamily="2" charset="-122"/>
                          <a:cs typeface="Times New Roman" panose="02020603050405020304" pitchFamily="18" charset="0"/>
                        </a:rPr>
                        <a:t>.</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360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3600" dirty="0">
                          <a:effectLst/>
                          <a:latin typeface="Times New Roman" panose="02020603050405020304" pitchFamily="18" charset="0"/>
                          <a:ea typeface="SimSun" panose="02010600030101010101" pitchFamily="2" charset="-122"/>
                          <a:cs typeface="Times New Roman" panose="02020603050405020304" pitchFamily="18" charset="0"/>
                        </a:rPr>
                        <a:t> </a:t>
                      </a:r>
                      <a:endParaRPr lang="en-US" sz="3600" dirty="0">
                        <a:effectLst/>
                        <a:latin typeface=".VnTime"/>
                        <a:ea typeface="Times New Roman" panose="02020603050405020304" pitchFamily="18" charset="0"/>
                        <a:cs typeface="Times New Roman" panose="02020603050405020304" pitchFamily="18" charset="0"/>
                      </a:endParaRPr>
                    </a:p>
                  </a:txBody>
                  <a:tcPr marL="102870" marR="1028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49756848"/>
                  </a:ext>
                </a:extLst>
              </a:tr>
            </a:tbl>
          </a:graphicData>
        </a:graphic>
      </p:graphicFrame>
      <p:sp>
        <p:nvSpPr>
          <p:cNvPr id="3" name="Rectangle 2"/>
          <p:cNvSpPr/>
          <p:nvPr/>
        </p:nvSpPr>
        <p:spPr>
          <a:xfrm>
            <a:off x="304800" y="342900"/>
            <a:ext cx="16992600" cy="769441"/>
          </a:xfrm>
          <a:prstGeom prst="rect">
            <a:avLst/>
          </a:prstGeom>
        </p:spPr>
        <p:txBody>
          <a:bodyPr wrap="square">
            <a:spAutoFit/>
          </a:bodyPr>
          <a:lstStyle/>
          <a:p>
            <a:pPr algn="ctr"/>
            <a:r>
              <a:rPr lang="en-US" sz="4400" b="1" dirty="0" err="1">
                <a:solidFill>
                  <a:srgbClr val="C00000"/>
                </a:solidFill>
                <a:latin typeface="Times New Roman" panose="02020603050405020304" pitchFamily="18" charset="0"/>
                <a:cs typeface="Times New Roman" panose="02020603050405020304" pitchFamily="18" charset="0"/>
              </a:rPr>
              <a:t>Bảng</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kiểm</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kĩ</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năng</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phỏng</a:t>
            </a:r>
            <a:r>
              <a:rPr lang="en-US" sz="4400" b="1" dirty="0">
                <a:solidFill>
                  <a:srgbClr val="C00000"/>
                </a:solidFill>
                <a:latin typeface="Times New Roman" panose="02020603050405020304" pitchFamily="18" charset="0"/>
                <a:cs typeface="Times New Roman" panose="02020603050405020304" pitchFamily="18" charset="0"/>
              </a:rPr>
              <a:t> </a:t>
            </a:r>
            <a:r>
              <a:rPr lang="en-US" sz="4400" b="1" dirty="0" err="1">
                <a:solidFill>
                  <a:srgbClr val="C00000"/>
                </a:solidFill>
                <a:latin typeface="Times New Roman" panose="02020603050405020304" pitchFamily="18" charset="0"/>
                <a:cs typeface="Times New Roman" panose="02020603050405020304" pitchFamily="18" charset="0"/>
              </a:rPr>
              <a:t>vấn</a:t>
            </a:r>
            <a:endParaRPr lang="vi-VN" sz="4400" dirty="0">
              <a:solidFill>
                <a:srgbClr val="C00000"/>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849A292C-7FB3-BAC9-A45F-9696E902A6B0}"/>
              </a:ext>
            </a:extLst>
          </p:cNvPr>
          <p:cNvPicPr>
            <a:picLocks noChangeAspect="1"/>
          </p:cNvPicPr>
          <p:nvPr/>
        </p:nvPicPr>
        <p:blipFill>
          <a:blip r:embed="rId3"/>
          <a:stretch>
            <a:fillRect/>
          </a:stretch>
        </p:blipFill>
        <p:spPr>
          <a:xfrm>
            <a:off x="14706600" y="4305300"/>
            <a:ext cx="4054495" cy="5753100"/>
          </a:xfrm>
          <a:prstGeom prst="rect">
            <a:avLst/>
          </a:prstGeom>
        </p:spPr>
      </p:pic>
    </p:spTree>
    <p:extLst>
      <p:ext uri="{BB962C8B-B14F-4D97-AF65-F5344CB8AC3E}">
        <p14:creationId xmlns:p14="http://schemas.microsoft.com/office/powerpoint/2010/main" val="207321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FF376C-257C-B73B-2F75-BA7B60DF1750}"/>
              </a:ext>
            </a:extLst>
          </p:cNvPr>
          <p:cNvSpPr txBox="1"/>
          <p:nvPr/>
        </p:nvSpPr>
        <p:spPr>
          <a:xfrm>
            <a:off x="76200" y="2324100"/>
            <a:ext cx="10900930" cy="4247317"/>
          </a:xfrm>
          <a:prstGeom prst="rect">
            <a:avLst/>
          </a:prstGeom>
        </p:spPr>
        <p:txBody>
          <a:bodyPr wrap="square" lIns="0" tIns="0" rIns="0" bIns="0" rtlCol="0" anchor="t">
            <a:spAutoFit/>
          </a:bodyPr>
          <a:lstStyle/>
          <a:p>
            <a:pPr algn="ctr"/>
            <a:r>
              <a:rPr lang="en-US" sz="13800" dirty="0">
                <a:solidFill>
                  <a:srgbClr val="000000"/>
                </a:solidFill>
                <a:latin typeface="#9Slide07 SVNSunshine" panose="00000500000000000000" pitchFamily="2" charset="0"/>
              </a:rPr>
              <a:t>II. </a:t>
            </a:r>
          </a:p>
          <a:p>
            <a:pPr algn="ctr"/>
            <a:r>
              <a:rPr lang="en-US" sz="13800" dirty="0" err="1">
                <a:solidFill>
                  <a:srgbClr val="000000"/>
                </a:solidFill>
                <a:latin typeface="#9Slide07 SVNSunshine" panose="00000500000000000000" pitchFamily="2" charset="0"/>
              </a:rPr>
              <a:t>Luyện</a:t>
            </a:r>
            <a:r>
              <a:rPr lang="en-US" sz="13800" dirty="0">
                <a:solidFill>
                  <a:srgbClr val="000000"/>
                </a:solidFill>
                <a:latin typeface="#9Slide07 SVNSunshine" panose="00000500000000000000" pitchFamily="2" charset="0"/>
              </a:rPr>
              <a:t> </a:t>
            </a:r>
            <a:r>
              <a:rPr lang="en-US" sz="13800" dirty="0" err="1">
                <a:solidFill>
                  <a:srgbClr val="000000"/>
                </a:solidFill>
                <a:latin typeface="#9Slide07 SVNSunshine" panose="00000500000000000000" pitchFamily="2" charset="0"/>
              </a:rPr>
              <a:t>tập</a:t>
            </a:r>
            <a:endParaRPr lang="en-US" sz="13800" dirty="0">
              <a:solidFill>
                <a:srgbClr val="000000"/>
              </a:solidFill>
              <a:latin typeface="#9Slide07 SVNSunshine" panose="00000500000000000000" pitchFamily="2" charset="0"/>
            </a:endParaRPr>
          </a:p>
        </p:txBody>
      </p:sp>
      <p:sp>
        <p:nvSpPr>
          <p:cNvPr id="3" name="Freeform 3"/>
          <p:cNvSpPr/>
          <p:nvPr/>
        </p:nvSpPr>
        <p:spPr>
          <a:xfrm>
            <a:off x="8763000" y="3366655"/>
            <a:ext cx="8847464" cy="6934200"/>
          </a:xfrm>
          <a:custGeom>
            <a:avLst/>
            <a:gdLst/>
            <a:ahLst/>
            <a:cxnLst/>
            <a:rect l="l" t="t" r="r" b="b"/>
            <a:pathLst>
              <a:path w="4903708" h="3843281">
                <a:moveTo>
                  <a:pt x="0" y="0"/>
                </a:moveTo>
                <a:lnTo>
                  <a:pt x="4903709" y="0"/>
                </a:lnTo>
                <a:lnTo>
                  <a:pt x="4903709" y="3843281"/>
                </a:lnTo>
                <a:lnTo>
                  <a:pt x="0" y="3843281"/>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20247139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a:extLst>
              <a:ext uri="{FF2B5EF4-FFF2-40B4-BE49-F238E27FC236}">
                <a16:creationId xmlns:a16="http://schemas.microsoft.com/office/drawing/2014/main" id="{EC8F262B-D1F0-09A6-D886-23F0F4C01C78}"/>
              </a:ext>
            </a:extLst>
          </p:cNvPr>
          <p:cNvGrpSpPr/>
          <p:nvPr/>
        </p:nvGrpSpPr>
        <p:grpSpPr>
          <a:xfrm>
            <a:off x="762000" y="723900"/>
            <a:ext cx="16687800" cy="7162800"/>
            <a:chOff x="0" y="0"/>
            <a:chExt cx="3591361" cy="1766134"/>
          </a:xfrm>
        </p:grpSpPr>
        <p:sp>
          <p:nvSpPr>
            <p:cNvPr id="6" name="Freeform 4">
              <a:extLst>
                <a:ext uri="{FF2B5EF4-FFF2-40B4-BE49-F238E27FC236}">
                  <a16:creationId xmlns:a16="http://schemas.microsoft.com/office/drawing/2014/main" id="{A2875429-8636-C148-1CCB-AE3364EE0E14}"/>
                </a:ext>
              </a:extLst>
            </p:cNvPr>
            <p:cNvSpPr/>
            <p:nvPr/>
          </p:nvSpPr>
          <p:spPr>
            <a:xfrm>
              <a:off x="0" y="0"/>
              <a:ext cx="3591361" cy="1766133"/>
            </a:xfrm>
            <a:custGeom>
              <a:avLst/>
              <a:gdLst/>
              <a:ahLst/>
              <a:cxnLst/>
              <a:rect l="l" t="t" r="r" b="b"/>
              <a:pathLst>
                <a:path w="3591361" h="1766133">
                  <a:moveTo>
                    <a:pt x="0" y="0"/>
                  </a:moveTo>
                  <a:lnTo>
                    <a:pt x="3591361" y="0"/>
                  </a:lnTo>
                  <a:lnTo>
                    <a:pt x="3591361" y="1766133"/>
                  </a:lnTo>
                  <a:lnTo>
                    <a:pt x="0" y="1766133"/>
                  </a:lnTo>
                  <a:close/>
                </a:path>
              </a:pathLst>
            </a:custGeom>
            <a:solidFill>
              <a:srgbClr val="FFFAF5"/>
            </a:solidFill>
            <a:ln w="19050" cap="sq">
              <a:solidFill>
                <a:srgbClr val="B3A183"/>
              </a:solid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5">
              <a:extLst>
                <a:ext uri="{FF2B5EF4-FFF2-40B4-BE49-F238E27FC236}">
                  <a16:creationId xmlns:a16="http://schemas.microsoft.com/office/drawing/2014/main" id="{1141A38A-3829-B1E6-A851-37B5C0064D20}"/>
                </a:ext>
              </a:extLst>
            </p:cNvPr>
            <p:cNvSpPr txBox="1"/>
            <p:nvPr/>
          </p:nvSpPr>
          <p:spPr>
            <a:xfrm>
              <a:off x="0" y="-38100"/>
              <a:ext cx="3591361" cy="1804234"/>
            </a:xfrm>
            <a:prstGeom prst="rect">
              <a:avLst/>
            </a:prstGeom>
          </p:spPr>
          <p:txBody>
            <a:bodyPr lIns="50800" tIns="50800" rIns="50800" bIns="50800" rtlCol="0" anchor="ctr"/>
            <a:lstStyle/>
            <a:p>
              <a:pPr marL="0" marR="0" lvl="0" indent="0" algn="ctr" defTabSz="914400" rtl="0" eaLnBrk="1" fontAlgn="auto" latinLnBrk="0" hangingPunct="1">
                <a:lnSpc>
                  <a:spcPts val="349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 name="Rectangle 1">
            <a:extLst>
              <a:ext uri="{FF2B5EF4-FFF2-40B4-BE49-F238E27FC236}">
                <a16:creationId xmlns:a16="http://schemas.microsoft.com/office/drawing/2014/main" id="{99331D3B-DB9A-5765-9D48-D325EC766694}"/>
              </a:ext>
            </a:extLst>
          </p:cNvPr>
          <p:cNvSpPr/>
          <p:nvPr/>
        </p:nvSpPr>
        <p:spPr>
          <a:xfrm>
            <a:off x="1219200" y="952500"/>
            <a:ext cx="15621000" cy="609397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C00000"/>
                </a:solidFill>
                <a:effectLst/>
                <a:uLnTx/>
                <a:uFillTx/>
                <a:latin typeface="#9Slide04 Podkova Medium" panose="00000600000000000000" pitchFamily="2" charset="0"/>
                <a:cs typeface="Times New Roman" panose="02020603050405020304" pitchFamily="18" charset="0"/>
              </a:rPr>
              <a:t>EM</a:t>
            </a:r>
            <a:r>
              <a:rPr kumimoji="0" lang="en-US" sz="6600" b="1" i="0" u="none" strike="noStrike" kern="1200" cap="none" spc="0" normalizeH="0" noProof="0" dirty="0">
                <a:ln>
                  <a:noFill/>
                </a:ln>
                <a:solidFill>
                  <a:srgbClr val="C00000"/>
                </a:solidFill>
                <a:effectLst/>
                <a:uLnTx/>
                <a:uFillTx/>
                <a:latin typeface="#9Slide04 Podkova Medium" panose="00000600000000000000" pitchFamily="2" charset="0"/>
                <a:cs typeface="Times New Roman" panose="02020603050405020304" pitchFamily="18" charset="0"/>
              </a:rPr>
              <a:t> LÀ PHÓNG VIÊN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Chọn</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1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trong</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các</a:t>
            </a:r>
            <a:r>
              <a:rPr kumimoji="0" lang="en-US" sz="4400" b="1" i="0" u="none" strike="noStrike" kern="1200" cap="none" spc="0" normalizeH="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lang="en-US" sz="4400" b="1" noProof="0" dirty="0" err="1">
                <a:solidFill>
                  <a:srgbClr val="000000"/>
                </a:solidFill>
                <a:latin typeface="Times New Roman" panose="02020603050405020304" pitchFamily="18" charset="0"/>
                <a:cs typeface="Times New Roman" panose="02020603050405020304" pitchFamily="18" charset="0"/>
              </a:rPr>
              <a:t>đ</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ề</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bài</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sau</a:t>
            </a:r>
            <a:r>
              <a:rPr lang="en-US" sz="4400" b="1" noProof="0" dirty="0">
                <a:solidFill>
                  <a:srgbClr val="000000"/>
                </a:solidFill>
                <a:latin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noProof="0" dirty="0">
                <a:solidFill>
                  <a:srgbClr val="000000"/>
                </a:solidFill>
                <a:latin typeface="Times New Roman" panose="02020603050405020304" pitchFamily="18" charset="0"/>
                <a:cs typeface="Times New Roman" panose="02020603050405020304" pitchFamily="18" charset="0"/>
              </a:rPr>
              <a:t>(1) </a:t>
            </a:r>
            <a:r>
              <a:rPr kumimoji="0" lang="vi-VN"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Em hãy đóng vai phóng viên trang thông tin của trường để phỏng vấn một bạn học sinh vượt khó, học giỏi trong trường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Times New Roman" panose="02020603050405020304" pitchFamily="18" charset="0"/>
              </a:rPr>
              <a:t>(2) </a:t>
            </a:r>
            <a:r>
              <a:rPr lang="en-US" sz="4000" dirty="0" err="1">
                <a:solidFill>
                  <a:prstClr val="black"/>
                </a:solidFill>
                <a:latin typeface="Times New Roman" panose="02020603050405020304" pitchFamily="18" charset="0"/>
              </a:rPr>
              <a:t>Lớp</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chuẩn</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bị</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tổ</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chức</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đi</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tham</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quan</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Vịnh</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Hạ</a:t>
            </a:r>
            <a:r>
              <a:rPr lang="en-US" sz="4000" dirty="0">
                <a:solidFill>
                  <a:prstClr val="black"/>
                </a:solidFill>
                <a:latin typeface="Times New Roman" panose="02020603050405020304" pitchFamily="18" charset="0"/>
              </a:rPr>
              <a:t> Long, </a:t>
            </a:r>
            <a:r>
              <a:rPr lang="en-US" sz="4000" dirty="0" err="1">
                <a:solidFill>
                  <a:prstClr val="black"/>
                </a:solidFill>
                <a:latin typeface="Times New Roman" panose="02020603050405020304" pitchFamily="18" charset="0"/>
              </a:rPr>
              <a:t>hãy</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phỏng</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vấn</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ngắn</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thầy</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giáo</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cô</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giáo</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chủ</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nhiệm</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hoặc</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một</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bạn</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học</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sinh</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trong</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lớp</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trước</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buổi</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đi</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tham</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quan</a:t>
            </a:r>
            <a:r>
              <a:rPr lang="en-US" sz="4000" dirty="0">
                <a:solidFill>
                  <a:prstClr val="black"/>
                </a:solidFill>
                <a:latin typeface="Times New Roman" panose="02020603050405020304" pitchFamily="18" charset="0"/>
              </a:rPr>
              <a:t> </a:t>
            </a:r>
            <a:r>
              <a:rPr lang="en-US" sz="4000" dirty="0" err="1">
                <a:solidFill>
                  <a:prstClr val="black"/>
                </a:solidFill>
                <a:latin typeface="Times New Roman" panose="02020603050405020304" pitchFamily="18" charset="0"/>
              </a:rPr>
              <a:t>này</a:t>
            </a:r>
            <a:r>
              <a:rPr lang="en-US" sz="4000" dirty="0">
                <a:solidFill>
                  <a:prstClr val="black"/>
                </a:solidFill>
                <a:latin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a:t>
            </a:r>
            <a:r>
              <a:rPr kumimoji="0" lang="en-US" sz="4000" b="1"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Hãy</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đóng</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vai</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phóng</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viên</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trường</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phóng</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vấn</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nhanh</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một</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sinh</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về</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vấn</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đề</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tình</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đường</a:t>
            </a:r>
            <a:r>
              <a:rPr kumimoji="0" lang="en-US" sz="40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vi-VN" sz="8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3" name="Freeform 6">
            <a:extLst>
              <a:ext uri="{FF2B5EF4-FFF2-40B4-BE49-F238E27FC236}">
                <a16:creationId xmlns:a16="http://schemas.microsoft.com/office/drawing/2014/main" id="{1EED9805-2E5B-387A-530E-F4A5D727F628}"/>
              </a:ext>
            </a:extLst>
          </p:cNvPr>
          <p:cNvSpPr/>
          <p:nvPr/>
        </p:nvSpPr>
        <p:spPr>
          <a:xfrm>
            <a:off x="14478000" y="6362700"/>
            <a:ext cx="3516284" cy="4114800"/>
          </a:xfrm>
          <a:custGeom>
            <a:avLst/>
            <a:gdLst/>
            <a:ahLst/>
            <a:cxnLst/>
            <a:rect l="l" t="t" r="r" b="b"/>
            <a:pathLst>
              <a:path w="3516284" h="4114800">
                <a:moveTo>
                  <a:pt x="0" y="0"/>
                </a:moveTo>
                <a:lnTo>
                  <a:pt x="3516283" y="0"/>
                </a:lnTo>
                <a:lnTo>
                  <a:pt x="351628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395872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1A0F3F3-2380-4DF7-8D00-8C3D45DAFD14}"/>
              </a:ext>
            </a:extLst>
          </p:cNvPr>
          <p:cNvGraphicFramePr>
            <a:graphicFrameLocks noGrp="1"/>
          </p:cNvGraphicFramePr>
          <p:nvPr>
            <p:extLst>
              <p:ext uri="{D42A27DB-BD31-4B8C-83A1-F6EECF244321}">
                <p14:modId xmlns:p14="http://schemas.microsoft.com/office/powerpoint/2010/main" val="4274366"/>
              </p:ext>
            </p:extLst>
          </p:nvPr>
        </p:nvGraphicFramePr>
        <p:xfrm>
          <a:off x="228600" y="1668660"/>
          <a:ext cx="17373599" cy="8351642"/>
        </p:xfrm>
        <a:graphic>
          <a:graphicData uri="http://schemas.openxmlformats.org/drawingml/2006/table">
            <a:tbl>
              <a:tblPr firstRow="1" firstCol="1" bandRow="1"/>
              <a:tblGrid>
                <a:gridCol w="3458997">
                  <a:extLst>
                    <a:ext uri="{9D8B030D-6E8A-4147-A177-3AD203B41FA5}">
                      <a16:colId xmlns:a16="http://schemas.microsoft.com/office/drawing/2014/main" val="1226048416"/>
                    </a:ext>
                  </a:extLst>
                </a:gridCol>
                <a:gridCol w="4716814">
                  <a:extLst>
                    <a:ext uri="{9D8B030D-6E8A-4147-A177-3AD203B41FA5}">
                      <a16:colId xmlns:a16="http://schemas.microsoft.com/office/drawing/2014/main" val="629730985"/>
                    </a:ext>
                  </a:extLst>
                </a:gridCol>
                <a:gridCol w="9197788">
                  <a:extLst>
                    <a:ext uri="{9D8B030D-6E8A-4147-A177-3AD203B41FA5}">
                      <a16:colId xmlns:a16="http://schemas.microsoft.com/office/drawing/2014/main" val="2685581318"/>
                    </a:ext>
                  </a:extLst>
                </a:gridCol>
              </a:tblGrid>
              <a:tr h="1304731">
                <a:tc gridSpan="2">
                  <a:txBody>
                    <a:bodyPr/>
                    <a:lstStyle/>
                    <a:p>
                      <a:pPr algn="just">
                        <a:lnSpc>
                          <a:spcPct val="150000"/>
                        </a:lnSpc>
                        <a:spcAft>
                          <a:spcPts val="0"/>
                        </a:spcAft>
                      </a:pPr>
                      <a:r>
                        <a:rPr lang="en-US" sz="40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40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40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phỏng</a:t>
                      </a:r>
                      <a:r>
                        <a:rPr lang="en-US" sz="40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40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vấn</a:t>
                      </a:r>
                      <a:r>
                        <a:rPr lang="en-US" sz="40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algn="just">
                        <a:lnSpc>
                          <a:spcPct val="150000"/>
                        </a:lnSpc>
                        <a:spcAft>
                          <a:spcPts val="0"/>
                        </a:spcAft>
                      </a:pP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9882362"/>
                  </a:ext>
                </a:extLst>
              </a:tr>
              <a:tr h="1304731">
                <a:tc gridSpan="2">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40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Người</a:t>
                      </a:r>
                      <a:r>
                        <a:rPr lang="en-US" sz="40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40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được</a:t>
                      </a:r>
                      <a:r>
                        <a:rPr lang="en-US" sz="40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40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phỏng</a:t>
                      </a:r>
                      <a:r>
                        <a:rPr lang="en-US" sz="40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40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vấn</a:t>
                      </a:r>
                      <a:r>
                        <a:rPr lang="en-US" sz="40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algn="just">
                        <a:lnSpc>
                          <a:spcPct val="150000"/>
                        </a:lnSpc>
                        <a:spcAft>
                          <a:spcPts val="0"/>
                        </a:spcAft>
                      </a:pP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7996858"/>
                  </a:ext>
                </a:extLst>
              </a:tr>
              <a:tr h="957030">
                <a:tc gridSpan="2">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40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Thời</a:t>
                      </a:r>
                      <a:r>
                        <a:rPr lang="en-US" sz="40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40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gian</a:t>
                      </a:r>
                      <a:r>
                        <a:rPr lang="en-US" sz="40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40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không</a:t>
                      </a:r>
                      <a:r>
                        <a:rPr lang="en-US" sz="40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40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gian</a:t>
                      </a:r>
                      <a:r>
                        <a:rPr lang="en-US" sz="4000" b="1"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4000" b="1"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phỏng</a:t>
                      </a:r>
                      <a:r>
                        <a:rPr lang="en-US" sz="4000" b="1" kern="100" baseline="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4000" b="1" kern="100" baseline="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vấn</a:t>
                      </a:r>
                      <a:r>
                        <a:rPr lang="en-US" sz="4000" b="1" kern="100" baseline="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algn="just">
                        <a:lnSpc>
                          <a:spcPct val="150000"/>
                        </a:lnSpc>
                        <a:spcAft>
                          <a:spcPts val="0"/>
                        </a:spcAft>
                      </a:pP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5734576"/>
                  </a:ext>
                </a:extLst>
              </a:tr>
              <a:tr h="957030">
                <a:tc gridSpan="2">
                  <a:txBody>
                    <a:bodyPr/>
                    <a:lstStyle/>
                    <a:p>
                      <a:pPr algn="just">
                        <a:lnSpc>
                          <a:spcPct val="150000"/>
                        </a:lnSpc>
                        <a:spcAft>
                          <a:spcPts val="0"/>
                        </a:spcAft>
                      </a:pP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4000" b="1"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baseline="0" dirty="0" err="1">
                          <a:effectLst/>
                          <a:latin typeface="Times New Roman" panose="02020603050405020304" pitchFamily="18" charset="0"/>
                          <a:ea typeface="Times New Roman" panose="02020603050405020304" pitchFamily="18" charset="0"/>
                          <a:cs typeface="Times New Roman" panose="02020603050405020304" pitchFamily="18" charset="0"/>
                        </a:rPr>
                        <a:t>phỏng</a:t>
                      </a:r>
                      <a:r>
                        <a:rPr lang="en-US" sz="4000" b="1"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baseline="0"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4000" b="1" baseline="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algn="just">
                        <a:lnSpc>
                          <a:spcPct val="150000"/>
                        </a:lnSpc>
                        <a:spcAft>
                          <a:spcPts val="0"/>
                        </a:spcAft>
                      </a:pP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5601968"/>
                  </a:ext>
                </a:extLst>
              </a:tr>
              <a:tr h="957030">
                <a:tc rowSpan="4">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000" b="1"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baseline="0" dirty="0" err="1">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4000" b="1"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baseline="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4000" b="1"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baseline="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4000" b="1"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baseline="0" dirty="0" err="1">
                          <a:effectLst/>
                          <a:latin typeface="Times New Roman" panose="02020603050405020304" pitchFamily="18" charset="0"/>
                          <a:ea typeface="Times New Roman" panose="02020603050405020304" pitchFamily="18" charset="0"/>
                          <a:cs typeface="Times New Roman" panose="02020603050405020304" pitchFamily="18" charset="0"/>
                        </a:rPr>
                        <a:t>phỏng</a:t>
                      </a:r>
                      <a:r>
                        <a:rPr lang="en-US" sz="4000" b="1"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baseline="0" dirty="0" err="1">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4000" b="1" baseline="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50000"/>
                        </a:lnSpc>
                        <a:spcAft>
                          <a:spcPts val="0"/>
                        </a:spcAft>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50000"/>
                        </a:lnSpc>
                        <a:spcAft>
                          <a:spcPts val="0"/>
                        </a:spcAft>
                      </a:pP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6869846"/>
                  </a:ext>
                </a:extLst>
              </a:tr>
              <a:tr h="957030">
                <a:tc vMerge="1">
                  <a:txBody>
                    <a:bodyPr/>
                    <a:lstStyle/>
                    <a:p>
                      <a:pPr algn="just">
                        <a:lnSpc>
                          <a:spcPct val="150000"/>
                        </a:lnSpc>
                        <a:spcAft>
                          <a:spcPts val="0"/>
                        </a:spcAft>
                      </a:pP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50000"/>
                        </a:lnSpc>
                        <a:spcAft>
                          <a:spcPts val="0"/>
                        </a:spcAft>
                      </a:pP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8986660"/>
                  </a:ext>
                </a:extLst>
              </a:tr>
              <a:tr h="957030">
                <a:tc vMerge="1">
                  <a:txBody>
                    <a:bodyPr/>
                    <a:lstStyle/>
                    <a:p>
                      <a:pPr algn="just">
                        <a:lnSpc>
                          <a:spcPct val="150000"/>
                        </a:lnSpc>
                        <a:spcAft>
                          <a:spcPts val="0"/>
                        </a:spcAft>
                      </a:pP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50000"/>
                        </a:lnSpc>
                        <a:spcAft>
                          <a:spcPts val="0"/>
                        </a:spcAft>
                      </a:pP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596624"/>
                  </a:ext>
                </a:extLst>
              </a:tr>
              <a:tr h="957030">
                <a:tc vMerge="1">
                  <a:txBody>
                    <a:bodyPr/>
                    <a:lstStyle/>
                    <a:p>
                      <a:pPr algn="just">
                        <a:lnSpc>
                          <a:spcPct val="150000"/>
                        </a:lnSpc>
                        <a:spcAft>
                          <a:spcPts val="0"/>
                        </a:spcAft>
                      </a:pP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lnSpc>
                          <a:spcPct val="150000"/>
                        </a:lnSpc>
                        <a:spcAft>
                          <a:spcPts val="0"/>
                        </a:spcAft>
                      </a:pPr>
                      <a:endPar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9005171"/>
                  </a:ext>
                </a:extLst>
              </a:tr>
            </a:tbl>
          </a:graphicData>
        </a:graphic>
      </p:graphicFrame>
      <p:sp>
        <p:nvSpPr>
          <p:cNvPr id="3" name="Rectangle 2">
            <a:extLst>
              <a:ext uri="{FF2B5EF4-FFF2-40B4-BE49-F238E27FC236}">
                <a16:creationId xmlns:a16="http://schemas.microsoft.com/office/drawing/2014/main" id="{99331D3B-DB9A-5765-9D48-D325EC766694}"/>
              </a:ext>
            </a:extLst>
          </p:cNvPr>
          <p:cNvSpPr/>
          <p:nvPr/>
        </p:nvSpPr>
        <p:spPr>
          <a:xfrm>
            <a:off x="762000" y="468332"/>
            <a:ext cx="16840200"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C00000"/>
                </a:solidFill>
                <a:effectLst/>
                <a:uLnTx/>
                <a:uFillTx/>
                <a:latin typeface="#9Slide07 HLT Fall For You" panose="02000506000000020003" pitchFamily="2" charset="0"/>
                <a:cs typeface="Times New Roman" panose="02020603050405020304" pitchFamily="18" charset="0"/>
              </a:rPr>
              <a:t>Phiếu</a:t>
            </a:r>
            <a:r>
              <a:rPr kumimoji="0" lang="en-US" sz="7200" b="1" i="0" u="none" strike="noStrike" kern="1200" cap="none" spc="0" normalizeH="0" noProof="0" dirty="0">
                <a:ln>
                  <a:noFill/>
                </a:ln>
                <a:solidFill>
                  <a:srgbClr val="C00000"/>
                </a:solidFill>
                <a:effectLst/>
                <a:uLnTx/>
                <a:uFillTx/>
                <a:latin typeface="#9Slide07 HLT Fall For You" panose="02000506000000020003" pitchFamily="2" charset="0"/>
                <a:cs typeface="Times New Roman" panose="02020603050405020304" pitchFamily="18" charset="0"/>
              </a:rPr>
              <a:t> </a:t>
            </a:r>
            <a:r>
              <a:rPr kumimoji="0" lang="en-US" sz="7200" b="1" i="0" u="none" strike="noStrike" kern="1200" cap="none" spc="0" normalizeH="0" noProof="0" dirty="0" err="1">
                <a:ln>
                  <a:noFill/>
                </a:ln>
                <a:solidFill>
                  <a:srgbClr val="C00000"/>
                </a:solidFill>
                <a:effectLst/>
                <a:uLnTx/>
                <a:uFillTx/>
                <a:latin typeface="#9Slide07 HLT Fall For You" panose="02000506000000020003" pitchFamily="2" charset="0"/>
                <a:cs typeface="Times New Roman" panose="02020603050405020304" pitchFamily="18" charset="0"/>
              </a:rPr>
              <a:t>học</a:t>
            </a:r>
            <a:r>
              <a:rPr kumimoji="0" lang="en-US" sz="7200" b="1" i="0" u="none" strike="noStrike" kern="1200" cap="none" spc="0" normalizeH="0" noProof="0" dirty="0">
                <a:ln>
                  <a:noFill/>
                </a:ln>
                <a:solidFill>
                  <a:srgbClr val="C00000"/>
                </a:solidFill>
                <a:effectLst/>
                <a:uLnTx/>
                <a:uFillTx/>
                <a:latin typeface="#9Slide07 HLT Fall For You" panose="02000506000000020003" pitchFamily="2" charset="0"/>
                <a:cs typeface="Times New Roman" panose="02020603050405020304" pitchFamily="18" charset="0"/>
              </a:rPr>
              <a:t> </a:t>
            </a:r>
            <a:r>
              <a:rPr kumimoji="0" lang="en-US" sz="7200" b="1" i="0" u="none" strike="noStrike" kern="1200" cap="none" spc="0" normalizeH="0" noProof="0" dirty="0" err="1">
                <a:ln>
                  <a:noFill/>
                </a:ln>
                <a:solidFill>
                  <a:srgbClr val="C00000"/>
                </a:solidFill>
                <a:effectLst/>
                <a:uLnTx/>
                <a:uFillTx/>
                <a:latin typeface="#9Slide07 HLT Fall For You" panose="02000506000000020003" pitchFamily="2" charset="0"/>
                <a:cs typeface="Times New Roman" panose="02020603050405020304" pitchFamily="18" charset="0"/>
              </a:rPr>
              <a:t>tập</a:t>
            </a:r>
            <a:endParaRPr kumimoji="0" lang="vi-VN" sz="166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D620A5BA-6400-94B9-C600-9BB092AE5203}"/>
              </a:ext>
            </a:extLst>
          </p:cNvPr>
          <p:cNvPicPr>
            <a:picLocks noChangeAspect="1"/>
          </p:cNvPicPr>
          <p:nvPr/>
        </p:nvPicPr>
        <p:blipFill>
          <a:blip r:embed="rId3"/>
          <a:stretch>
            <a:fillRect/>
          </a:stretch>
        </p:blipFill>
        <p:spPr>
          <a:xfrm>
            <a:off x="12779861" y="2628900"/>
            <a:ext cx="5310712" cy="7581900"/>
          </a:xfrm>
          <a:prstGeom prst="rect">
            <a:avLst/>
          </a:prstGeom>
        </p:spPr>
      </p:pic>
    </p:spTree>
    <p:extLst>
      <p:ext uri="{BB962C8B-B14F-4D97-AF65-F5344CB8AC3E}">
        <p14:creationId xmlns:p14="http://schemas.microsoft.com/office/powerpoint/2010/main" val="2230715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331D3B-DB9A-5765-9D48-D325EC766694}"/>
              </a:ext>
            </a:extLst>
          </p:cNvPr>
          <p:cNvSpPr/>
          <p:nvPr/>
        </p:nvSpPr>
        <p:spPr>
          <a:xfrm>
            <a:off x="2667000" y="1181100"/>
            <a:ext cx="12725400" cy="144655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C00000"/>
                </a:solidFill>
                <a:effectLst/>
                <a:uLnTx/>
                <a:uFillTx/>
                <a:latin typeface="#9Slide05 IcielSanelma" pitchFamily="2" charset="0"/>
                <a:cs typeface="Times New Roman" panose="02020603050405020304" pitchFamily="18" charset="0"/>
              </a:rPr>
              <a:t>EM</a:t>
            </a:r>
            <a:r>
              <a:rPr kumimoji="0" lang="en-US" sz="8800" b="1" i="0" u="none" strike="noStrike" kern="1200" cap="none" spc="0" normalizeH="0" noProof="0" dirty="0">
                <a:ln>
                  <a:noFill/>
                </a:ln>
                <a:solidFill>
                  <a:srgbClr val="C00000"/>
                </a:solidFill>
                <a:effectLst/>
                <a:uLnTx/>
                <a:uFillTx/>
                <a:latin typeface="#9Slide05 IcielSanelma" pitchFamily="2" charset="0"/>
                <a:cs typeface="Times New Roman" panose="02020603050405020304" pitchFamily="18" charset="0"/>
              </a:rPr>
              <a:t> LÀ PHÓNG VIÊN</a:t>
            </a:r>
          </a:p>
        </p:txBody>
      </p:sp>
      <p:sp>
        <p:nvSpPr>
          <p:cNvPr id="4" name="Freeform 3">
            <a:extLst>
              <a:ext uri="{FF2B5EF4-FFF2-40B4-BE49-F238E27FC236}">
                <a16:creationId xmlns:a16="http://schemas.microsoft.com/office/drawing/2014/main" id="{3A118752-1ABB-DACF-74FB-8BB94C8C1E70}"/>
              </a:ext>
            </a:extLst>
          </p:cNvPr>
          <p:cNvSpPr/>
          <p:nvPr/>
        </p:nvSpPr>
        <p:spPr>
          <a:xfrm>
            <a:off x="0" y="3074032"/>
            <a:ext cx="18364200" cy="6932486"/>
          </a:xfrm>
          <a:custGeom>
            <a:avLst/>
            <a:gdLst/>
            <a:ahLst/>
            <a:cxnLst/>
            <a:rect l="l" t="t" r="r" b="b"/>
            <a:pathLst>
              <a:path w="9652498" h="3643818">
                <a:moveTo>
                  <a:pt x="0" y="0"/>
                </a:moveTo>
                <a:lnTo>
                  <a:pt x="9652498" y="0"/>
                </a:lnTo>
                <a:lnTo>
                  <a:pt x="9652498" y="3643818"/>
                </a:lnTo>
                <a:lnTo>
                  <a:pt x="0" y="3643818"/>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8977277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0880" y="2628900"/>
            <a:ext cx="17221200" cy="6863417"/>
          </a:xfrm>
          <a:prstGeom prst="rect">
            <a:avLst/>
          </a:prstGeom>
        </p:spPr>
        <p:txBody>
          <a:bodyPr wrap="square">
            <a:spAutoFit/>
          </a:bodyPr>
          <a:lstStyle/>
          <a:p>
            <a:pPr algn="just"/>
            <a:r>
              <a:rPr lang="vi-VN" sz="4000" b="1" dirty="0">
                <a:solidFill>
                  <a:srgbClr val="000000"/>
                </a:solidFill>
                <a:latin typeface="+mj-lt"/>
              </a:rPr>
              <a:t>Phóng viên:</a:t>
            </a:r>
            <a:r>
              <a:rPr lang="vi-VN" sz="4000" dirty="0">
                <a:solidFill>
                  <a:srgbClr val="000000"/>
                </a:solidFill>
                <a:latin typeface="+mj-lt"/>
              </a:rPr>
              <a:t> Xin chào bạn, chúng ta hãy bắt đầu bằng việc giới thiệu về bản thân. Bạn có thể cho chúng tôi biết tên và lớp học của mình được không?</a:t>
            </a:r>
          </a:p>
          <a:p>
            <a:pPr algn="just"/>
            <a:r>
              <a:rPr lang="vi-VN" sz="4000" b="1" dirty="0">
                <a:solidFill>
                  <a:srgbClr val="000000"/>
                </a:solidFill>
                <a:latin typeface="+mj-lt"/>
              </a:rPr>
              <a:t>Học sinh:</a:t>
            </a:r>
            <a:r>
              <a:rPr lang="vi-VN" sz="4000" dirty="0">
                <a:solidFill>
                  <a:srgbClr val="000000"/>
                </a:solidFill>
                <a:latin typeface="+mj-lt"/>
              </a:rPr>
              <a:t> Chào bạn, tôi là [tên học sinh] và hiện đang học lớp [lớp học]. Rất vui được tham gia cuộc phỏng vấn này.</a:t>
            </a:r>
          </a:p>
          <a:p>
            <a:pPr algn="just"/>
            <a:r>
              <a:rPr lang="vi-VN" sz="4000" b="1" dirty="0">
                <a:solidFill>
                  <a:srgbClr val="000000"/>
                </a:solidFill>
                <a:latin typeface="+mj-lt"/>
              </a:rPr>
              <a:t>Phóng viên:</a:t>
            </a:r>
            <a:r>
              <a:rPr lang="vi-VN" sz="4000" dirty="0">
                <a:solidFill>
                  <a:srgbClr val="000000"/>
                </a:solidFill>
                <a:latin typeface="+mj-lt"/>
              </a:rPr>
              <a:t> Rất vui được gặp bạn. Bạn có thể chia sẻ với chúng tôi về những khó khăn mà bạn đã gặp phải trong quá trình học tập không?</a:t>
            </a:r>
          </a:p>
          <a:p>
            <a:pPr algn="just"/>
            <a:r>
              <a:rPr lang="vi-VN" sz="4000" b="1" dirty="0">
                <a:solidFill>
                  <a:srgbClr val="000000"/>
                </a:solidFill>
                <a:latin typeface="+mj-lt"/>
              </a:rPr>
              <a:t>Học sinh:</a:t>
            </a:r>
            <a:r>
              <a:rPr lang="vi-VN" sz="4000" dirty="0">
                <a:solidFill>
                  <a:srgbClr val="000000"/>
                </a:solidFill>
                <a:latin typeface="+mj-lt"/>
              </a:rPr>
              <a:t> Tất nhiên. Trước đây, tôi đã gặp nhiều khó khăn trong việc hiểu và nắm bắt kiến thức. Đôi khi, tôi cảm thấy mất tự tin và không biết làm thế nào để cải thiện. Nhưng tôi đã quyết tâm không bỏ cuộc và luôn cố gắng hết mình.</a:t>
            </a:r>
          </a:p>
          <a:p>
            <a:pPr algn="just"/>
            <a:r>
              <a:rPr lang="vi-VN" sz="4000" b="1" dirty="0">
                <a:solidFill>
                  <a:srgbClr val="000000"/>
                </a:solidFill>
                <a:latin typeface="+mj-lt"/>
              </a:rPr>
              <a:t>Phóng viên</a:t>
            </a:r>
            <a:r>
              <a:rPr lang="vi-VN" sz="4000" dirty="0">
                <a:solidFill>
                  <a:srgbClr val="000000"/>
                </a:solidFill>
                <a:latin typeface="+mj-lt"/>
              </a:rPr>
              <a:t>: Thật tuyệt vời! Bạn đã có những phương pháp nào để vượt qua những khó khăn đó và đạt được thành tích học tập ưu tú như hiện tại?</a:t>
            </a:r>
          </a:p>
        </p:txBody>
      </p:sp>
      <p:sp>
        <p:nvSpPr>
          <p:cNvPr id="3" name="Rectangle 2"/>
          <p:cNvSpPr/>
          <p:nvPr/>
        </p:nvSpPr>
        <p:spPr>
          <a:xfrm>
            <a:off x="695960" y="571500"/>
            <a:ext cx="17216120" cy="1446550"/>
          </a:xfrm>
          <a:prstGeom prst="rect">
            <a:avLst/>
          </a:prstGeom>
          <a:solidFill>
            <a:schemeClr val="bg1"/>
          </a:solidFill>
        </p:spPr>
        <p:txBody>
          <a:bodyPr wrap="square">
            <a:spAutoFit/>
          </a:bodyPr>
          <a:lstStyle/>
          <a:p>
            <a:pPr lvl="0" algn="just">
              <a:defRPr/>
            </a:pPr>
            <a:r>
              <a:rPr lang="en-US" sz="4400" b="1" dirty="0">
                <a:solidFill>
                  <a:srgbClr val="000000"/>
                </a:solidFill>
                <a:latin typeface="Times New Roman" panose="02020603050405020304" pitchFamily="18" charset="0"/>
                <a:cs typeface="Times New Roman" panose="02020603050405020304" pitchFamily="18" charset="0"/>
              </a:rPr>
              <a:t>(1) </a:t>
            </a:r>
            <a:r>
              <a:rPr lang="vi-VN" sz="4400" dirty="0">
                <a:solidFill>
                  <a:prstClr val="black"/>
                </a:solidFill>
                <a:latin typeface="Times New Roman" panose="02020603050405020304" pitchFamily="18" charset="0"/>
              </a:rPr>
              <a:t>Em hãy đóng vai phóng viên trang thông tin của trường để phỏng vấn một bạn học sinh vượt khó, học giỏi trong trường</a:t>
            </a:r>
            <a:r>
              <a:rPr lang="en-US" sz="4400" dirty="0">
                <a:solidFill>
                  <a:prstClr val="black"/>
                </a:solidFill>
                <a:latin typeface="Times New Roman" panose="02020603050405020304" pitchFamily="18" charset="0"/>
              </a:rPr>
              <a:t>.</a:t>
            </a:r>
          </a:p>
        </p:txBody>
      </p:sp>
    </p:spTree>
    <p:extLst>
      <p:ext uri="{BB962C8B-B14F-4D97-AF65-F5344CB8AC3E}">
        <p14:creationId xmlns:p14="http://schemas.microsoft.com/office/powerpoint/2010/main" val="22017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0880" y="307717"/>
            <a:ext cx="17221200" cy="994118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Học sinh:</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Để vượt qua khó khăn, tôi đã tìm kiếm sự giúp đỡ từ giáo viên và bạn bè. Tôi luôn học hỏi từ những người giỏi hơn mình và không ngại hỏi thêm khi không hiểu. Ngoài ra, tôi cũng đã xây dựng lịch học tập rõ ràng và tuân thủ nghiêm ngặt để tận dụng thời gian một cách hiệu quả.</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Phóng viên:</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Đó là những cách rất tốt để vượt qua khó khăn. Bạn đã đạt được những thành tích nào trong quá trình học tập của mình?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Học sinh: </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Tôi đã đạt được nhiều giải thưởng học tập trong các kỳ thi quốc gia và cấp trường. Điều đó đã khích lệ tôi tiếp tục cố gắng và phấn đấu hơn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Phóng viên:</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Rất ấn tượng! Cuối cùng, bạn có những lời khuyên gì dành cho những bạn học sinh khác đang gặp khó khăn trong học tập?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Học sinh:</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Tôi muốn nói với các bạn rằng, dù có khó khăn đến đâu, hãy luôn tin vào khả năng của bản thân và không bỏ cuộc. Hãy tìm kiếm sự giúp đỡ từ người khác và luôn cố gắng hết mình. Thành công sẽ đến với những người kiên nhẫn và không ngừng nỗ lực.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Phóng viên:</a:t>
            </a:r>
            <a:r>
              <a:rPr kumimoji="0" lang="vi-VN" sz="4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Cảm ơn bạn đã chia sẻ câu chuyện của mình. Chúc bạn tiếp tục thành công trong học tập và cuộc sống.</a:t>
            </a:r>
          </a:p>
        </p:txBody>
      </p:sp>
    </p:spTree>
    <p:extLst>
      <p:ext uri="{BB962C8B-B14F-4D97-AF65-F5344CB8AC3E}">
        <p14:creationId xmlns:p14="http://schemas.microsoft.com/office/powerpoint/2010/main" val="249260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3">
            <a:extLst>
              <a:ext uri="{FF2B5EF4-FFF2-40B4-BE49-F238E27FC236}">
                <a16:creationId xmlns:a16="http://schemas.microsoft.com/office/drawing/2014/main" id="{CA19EB74-EF55-E44B-45A1-B83BE1D4D3F7}"/>
              </a:ext>
            </a:extLst>
          </p:cNvPr>
          <p:cNvSpPr txBox="1"/>
          <p:nvPr/>
        </p:nvSpPr>
        <p:spPr>
          <a:xfrm>
            <a:off x="2438400" y="1810822"/>
            <a:ext cx="13411200" cy="3908762"/>
          </a:xfrm>
          <a:prstGeom prst="rect">
            <a:avLst/>
          </a:prstGeom>
          <a:noFill/>
          <a:ln w="9525">
            <a:noFill/>
          </a:ln>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7200" b="1" kern="100" dirty="0">
                <a:solidFill>
                  <a:srgbClr val="C00000"/>
                </a:solidFill>
                <a:effectLst/>
                <a:latin typeface="#9Slide05 IcielSanelma" pitchFamily="2" charset="0"/>
                <a:ea typeface="SimSun" panose="02010600030101010101" pitchFamily="2" charset="-122"/>
                <a:cs typeface="Times New Roman" panose="02020603050405020304" pitchFamily="18" charset="0"/>
              </a:rPr>
              <a:t>PHÓNG VIÊN DẠO</a:t>
            </a:r>
            <a:endParaRPr lang="en-US" sz="4400" b="1" kern="100" dirty="0">
              <a:solidFill>
                <a:srgbClr val="C00000"/>
              </a:solidFill>
              <a:effectLst/>
              <a:latin typeface="#9Slide05 IcielSanelma" pitchFamily="2" charset="0"/>
              <a:ea typeface="SimSun" panose="02010600030101010101" pitchFamily="2" charset="-122"/>
              <a:cs typeface="Times New Roman" panose="02020603050405020304" pitchFamily="18" charset="0"/>
            </a:endParaRPr>
          </a:p>
          <a:p>
            <a:pPr algn="just"/>
            <a:r>
              <a:rPr lang="en-US" sz="4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Quay video </a:t>
            </a:r>
            <a:r>
              <a:rPr lang="en-US" sz="44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lại</a:t>
            </a:r>
            <a:r>
              <a:rPr lang="en-US" sz="4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44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một</a:t>
            </a:r>
            <a:r>
              <a:rPr lang="en-US" sz="4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44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cuộc</a:t>
            </a:r>
            <a:r>
              <a:rPr lang="en-US" sz="4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44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phỏng</a:t>
            </a:r>
            <a:r>
              <a:rPr lang="en-US" sz="4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44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vấn</a:t>
            </a:r>
            <a:r>
              <a:rPr lang="en-US" sz="4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44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đề</a:t>
            </a:r>
            <a:r>
              <a:rPr lang="en-US" sz="4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44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tài</a:t>
            </a:r>
            <a:r>
              <a:rPr lang="en-US" sz="4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44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tự</a:t>
            </a:r>
            <a:r>
              <a:rPr lang="en-US" sz="4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44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chọn</a:t>
            </a:r>
            <a:r>
              <a:rPr lang="en-US" sz="4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44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đăng</a:t>
            </a:r>
            <a:r>
              <a:rPr lang="en-US" sz="4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44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lên</a:t>
            </a:r>
            <a:r>
              <a:rPr lang="en-US" sz="4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group </a:t>
            </a:r>
            <a:r>
              <a:rPr lang="en-US" sz="44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nhóm</a:t>
            </a:r>
            <a:r>
              <a:rPr lang="en-US" sz="4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lớp</a:t>
            </a:r>
            <a:endParaRPr lang="en-US" sz="4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endParaRPr>
          </a:p>
          <a:p>
            <a:pPr algn="just"/>
            <a:r>
              <a:rPr lang="en-US" sz="4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Bài</a:t>
            </a:r>
            <a:r>
              <a:rPr lang="en-US" sz="4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phỏng</a:t>
            </a:r>
            <a:r>
              <a:rPr lang="en-US" sz="4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vấn</a:t>
            </a:r>
            <a:r>
              <a:rPr lang="en-US" sz="4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nào</a:t>
            </a:r>
            <a:r>
              <a:rPr lang="en-US" sz="4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được</a:t>
            </a:r>
            <a:r>
              <a:rPr lang="en-US" sz="4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thả</a:t>
            </a:r>
            <a:r>
              <a:rPr lang="en-US" sz="4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nhiều</a:t>
            </a:r>
            <a:r>
              <a:rPr lang="en-US" sz="4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tim</a:t>
            </a:r>
            <a:r>
              <a:rPr lang="en-US" sz="4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like </a:t>
            </a:r>
            <a:r>
              <a:rPr lang="en-US" sz="4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sẽ</a:t>
            </a:r>
            <a:r>
              <a:rPr lang="en-US" sz="4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được</a:t>
            </a:r>
            <a:r>
              <a:rPr lang="en-US" sz="4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khen</a:t>
            </a:r>
            <a:r>
              <a:rPr lang="en-US" sz="4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 </a:t>
            </a:r>
            <a:r>
              <a:rPr lang="en-US" sz="4400" kern="100" dirty="0" err="1">
                <a:solidFill>
                  <a:srgbClr val="000000"/>
                </a:solidFill>
                <a:latin typeface="Times New Roman" panose="02020603050405020304" pitchFamily="18" charset="0"/>
                <a:ea typeface="SimSun" panose="02010600030101010101" pitchFamily="2" charset="-122"/>
                <a:cs typeface="Times New Roman" panose="02020603050405020304" pitchFamily="18" charset="0"/>
              </a:rPr>
              <a:t>thưởng</a:t>
            </a:r>
            <a:r>
              <a:rPr lang="en-US" sz="4400" kern="100" dirty="0">
                <a:solidFill>
                  <a:srgbClr val="000000"/>
                </a:solidFill>
                <a:latin typeface="Times New Roman" panose="02020603050405020304" pitchFamily="18" charset="0"/>
                <a:ea typeface="SimSun" panose="02010600030101010101" pitchFamily="2" charset="-122"/>
                <a:cs typeface="Times New Roman" panose="02020603050405020304" pitchFamily="18" charset="0"/>
              </a:rPr>
              <a:t>.</a:t>
            </a:r>
            <a:endParaRPr lang="en-US" sz="4400" dirty="0">
              <a:effectLst/>
              <a:latin typeface=".VnTime"/>
              <a:ea typeface="Times New Roman" panose="02020603050405020304" pitchFamily="18" charset="0"/>
              <a:cs typeface="Times New Roman" panose="02020603050405020304" pitchFamily="18" charset="0"/>
            </a:endParaRPr>
          </a:p>
        </p:txBody>
      </p:sp>
      <p:sp>
        <p:nvSpPr>
          <p:cNvPr id="5" name="Freeform 5"/>
          <p:cNvSpPr/>
          <p:nvPr/>
        </p:nvSpPr>
        <p:spPr>
          <a:xfrm>
            <a:off x="706739" y="6521797"/>
            <a:ext cx="16230600" cy="4402550"/>
          </a:xfrm>
          <a:custGeom>
            <a:avLst/>
            <a:gdLst/>
            <a:ahLst/>
            <a:cxnLst/>
            <a:rect l="l" t="t" r="r" b="b"/>
            <a:pathLst>
              <a:path w="16230600" h="4402550">
                <a:moveTo>
                  <a:pt x="0" y="0"/>
                </a:moveTo>
                <a:lnTo>
                  <a:pt x="16230600" y="0"/>
                </a:lnTo>
                <a:lnTo>
                  <a:pt x="16230600" y="4402550"/>
                </a:lnTo>
                <a:lnTo>
                  <a:pt x="0" y="4402550"/>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35448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35732-FAC7-5567-B7A7-D93374054A1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BFC7807-968C-490E-C9B4-749A7FE7F5C6}"/>
              </a:ext>
            </a:extLst>
          </p:cNvPr>
          <p:cNvSpPr txBox="1"/>
          <p:nvPr/>
        </p:nvSpPr>
        <p:spPr>
          <a:xfrm>
            <a:off x="2819400" y="3049475"/>
            <a:ext cx="10900930" cy="2123658"/>
          </a:xfrm>
          <a:prstGeom prst="rect">
            <a:avLst/>
          </a:prstGeom>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800" dirty="0">
                <a:solidFill>
                  <a:srgbClr val="000000"/>
                </a:solidFill>
                <a:latin typeface="#9Slide07 SVNSunshine" panose="00000500000000000000" pitchFamily="2" charset="0"/>
              </a:rPr>
              <a:t>TẠM BIỆT</a:t>
            </a:r>
            <a:r>
              <a:rPr kumimoji="0" lang="en-US" sz="13800" b="0" i="0" u="none" strike="noStrike" kern="1200" cap="none" spc="0" normalizeH="0" baseline="0" noProof="0" dirty="0">
                <a:ln>
                  <a:noFill/>
                </a:ln>
                <a:solidFill>
                  <a:srgbClr val="000000"/>
                </a:solidFill>
                <a:effectLst/>
                <a:uLnTx/>
                <a:uFillTx/>
                <a:latin typeface="#9Slide07 SVNSunshine" panose="00000500000000000000" pitchFamily="2" charset="0"/>
                <a:ea typeface="+mn-ea"/>
                <a:cs typeface="+mn-cs"/>
              </a:rPr>
              <a:t> CÁC EM!</a:t>
            </a:r>
          </a:p>
        </p:txBody>
      </p:sp>
      <p:sp>
        <p:nvSpPr>
          <p:cNvPr id="3" name="Freeform 4">
            <a:extLst>
              <a:ext uri="{FF2B5EF4-FFF2-40B4-BE49-F238E27FC236}">
                <a16:creationId xmlns:a16="http://schemas.microsoft.com/office/drawing/2014/main" id="{80987A81-17ED-369E-B2F5-6B9A0F204231}"/>
              </a:ext>
            </a:extLst>
          </p:cNvPr>
          <p:cNvSpPr/>
          <p:nvPr/>
        </p:nvSpPr>
        <p:spPr>
          <a:xfrm>
            <a:off x="4343400" y="6438900"/>
            <a:ext cx="7234813" cy="4114800"/>
          </a:xfrm>
          <a:custGeom>
            <a:avLst/>
            <a:gdLst/>
            <a:ahLst/>
            <a:cxnLst/>
            <a:rect l="l" t="t" r="r" b="b"/>
            <a:pathLst>
              <a:path w="7234813" h="4114800">
                <a:moveTo>
                  <a:pt x="0" y="0"/>
                </a:moveTo>
                <a:lnTo>
                  <a:pt x="7234813" y="0"/>
                </a:lnTo>
                <a:lnTo>
                  <a:pt x="723481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063382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3985349-34FB-DC8B-1EC5-4B0E870DBFE3}"/>
              </a:ext>
            </a:extLst>
          </p:cNvPr>
          <p:cNvPicPr>
            <a:picLocks noChangeAspect="1"/>
          </p:cNvPicPr>
          <p:nvPr/>
        </p:nvPicPr>
        <p:blipFill>
          <a:blip r:embed="rId3"/>
          <a:stretch>
            <a:fillRect/>
          </a:stretch>
        </p:blipFill>
        <p:spPr>
          <a:xfrm>
            <a:off x="1763902" y="0"/>
            <a:ext cx="14760195" cy="10287000"/>
          </a:xfrm>
          <a:prstGeom prst="rect">
            <a:avLst/>
          </a:prstGeom>
        </p:spPr>
      </p:pic>
    </p:spTree>
    <p:extLst>
      <p:ext uri="{BB962C8B-B14F-4D97-AF65-F5344CB8AC3E}">
        <p14:creationId xmlns:p14="http://schemas.microsoft.com/office/powerpoint/2010/main" val="3880672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48A0D4B3-8974-D50A-E079-E505B1F87390}"/>
              </a:ext>
            </a:extLst>
          </p:cNvPr>
          <p:cNvSpPr/>
          <p:nvPr/>
        </p:nvSpPr>
        <p:spPr>
          <a:xfrm>
            <a:off x="5715000" y="1409700"/>
            <a:ext cx="6057565" cy="6057565"/>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dirty="0"/>
          </a:p>
        </p:txBody>
      </p:sp>
      <p:sp>
        <p:nvSpPr>
          <p:cNvPr id="2" name="TextBox 15">
            <a:extLst>
              <a:ext uri="{FF2B5EF4-FFF2-40B4-BE49-F238E27FC236}">
                <a16:creationId xmlns:a16="http://schemas.microsoft.com/office/drawing/2014/main" id="{8B4D45F8-8E6E-0B52-2A63-91A97DBA1893}"/>
              </a:ext>
            </a:extLst>
          </p:cNvPr>
          <p:cNvSpPr txBox="1"/>
          <p:nvPr/>
        </p:nvSpPr>
        <p:spPr>
          <a:xfrm>
            <a:off x="5096283" y="3762701"/>
            <a:ext cx="7294998" cy="923330"/>
          </a:xfrm>
          <a:prstGeom prst="rect">
            <a:avLst/>
          </a:prstGeom>
        </p:spPr>
        <p:txBody>
          <a:bodyPr lIns="0" tIns="0" rIns="0" bIns="0" rtlCol="0" anchor="t">
            <a:spAutoFit/>
          </a:bodyPr>
          <a:lstStyle/>
          <a:p>
            <a:pPr algn="ctr"/>
            <a:r>
              <a:rPr lang="en-US" sz="6000" dirty="0" err="1">
                <a:solidFill>
                  <a:srgbClr val="000000"/>
                </a:solidFill>
                <a:latin typeface="#9Slide05 SVNHollie Script Pro" pitchFamily="2" charset="0"/>
              </a:rPr>
              <a:t>Tiết</a:t>
            </a:r>
            <a:r>
              <a:rPr lang="en-US" sz="6000" dirty="0">
                <a:solidFill>
                  <a:srgbClr val="000000"/>
                </a:solidFill>
                <a:latin typeface="#9Slide05 SVNHollie Script Pro" pitchFamily="2" charset="0"/>
              </a:rPr>
              <a:t>: 67 - </a:t>
            </a:r>
            <a:r>
              <a:rPr lang="en-US" sz="6000" dirty="0" err="1">
                <a:solidFill>
                  <a:srgbClr val="000000"/>
                </a:solidFill>
                <a:latin typeface="#9Slide05 SVNHollie Script Pro" pitchFamily="2" charset="0"/>
              </a:rPr>
              <a:t>Nói</a:t>
            </a:r>
            <a:r>
              <a:rPr lang="en-US" sz="6000" dirty="0">
                <a:solidFill>
                  <a:srgbClr val="000000"/>
                </a:solidFill>
                <a:latin typeface="#9Slide05 SVNHollie Script Pro" pitchFamily="2" charset="0"/>
              </a:rPr>
              <a:t> </a:t>
            </a:r>
            <a:r>
              <a:rPr lang="en-US" sz="6000" dirty="0" err="1">
                <a:solidFill>
                  <a:srgbClr val="000000"/>
                </a:solidFill>
                <a:latin typeface="#9Slide05 SVNHollie Script Pro" pitchFamily="2" charset="0"/>
              </a:rPr>
              <a:t>và</a:t>
            </a:r>
            <a:r>
              <a:rPr lang="en-US" sz="6000" dirty="0">
                <a:solidFill>
                  <a:srgbClr val="000000"/>
                </a:solidFill>
                <a:latin typeface="#9Slide05 SVNHollie Script Pro" pitchFamily="2" charset="0"/>
              </a:rPr>
              <a:t> </a:t>
            </a:r>
            <a:r>
              <a:rPr lang="en-US" sz="6000" dirty="0" err="1">
                <a:solidFill>
                  <a:srgbClr val="000000"/>
                </a:solidFill>
                <a:latin typeface="#9Slide05 SVNHollie Script Pro" pitchFamily="2" charset="0"/>
              </a:rPr>
              <a:t>nghe</a:t>
            </a:r>
            <a:endParaRPr lang="en-US" sz="6000" dirty="0">
              <a:solidFill>
                <a:srgbClr val="000000"/>
              </a:solidFill>
              <a:latin typeface="#9Slide05 SVNHollie Script Pro" pitchFamily="2" charset="0"/>
            </a:endParaRPr>
          </a:p>
        </p:txBody>
      </p:sp>
      <p:sp>
        <p:nvSpPr>
          <p:cNvPr id="3" name="TextBox 11">
            <a:extLst>
              <a:ext uri="{FF2B5EF4-FFF2-40B4-BE49-F238E27FC236}">
                <a16:creationId xmlns:a16="http://schemas.microsoft.com/office/drawing/2014/main" id="{79BE0668-C28D-E07B-8BF6-75262FC07AA3}"/>
              </a:ext>
            </a:extLst>
          </p:cNvPr>
          <p:cNvSpPr txBox="1"/>
          <p:nvPr/>
        </p:nvSpPr>
        <p:spPr>
          <a:xfrm>
            <a:off x="1752600" y="146359"/>
            <a:ext cx="14020800" cy="1661993"/>
          </a:xfrm>
          <a:prstGeom prst="rect">
            <a:avLst/>
          </a:prstGeom>
        </p:spPr>
        <p:txBody>
          <a:bodyPr wrap="square" lIns="0" tIns="0" rIns="0" bIns="0" rtlCol="0" anchor="t">
            <a:spAutoFit/>
          </a:bodyPr>
          <a:lstStyle/>
          <a:p>
            <a:pPr algn="ctr"/>
            <a:r>
              <a:rPr lang="en-US" sz="5400" dirty="0" err="1">
                <a:solidFill>
                  <a:srgbClr val="000000"/>
                </a:solidFill>
                <a:latin typeface="#9Slide07 SVNGuerrilla" panose="00000500000000000000" pitchFamily="2" charset="0"/>
              </a:rPr>
              <a:t>Bài</a:t>
            </a:r>
            <a:r>
              <a:rPr lang="en-US" sz="5400" dirty="0">
                <a:solidFill>
                  <a:srgbClr val="000000"/>
                </a:solidFill>
                <a:latin typeface="#9Slide07 SVNGuerrilla" panose="00000500000000000000" pitchFamily="2" charset="0"/>
              </a:rPr>
              <a:t> 5. </a:t>
            </a:r>
            <a:r>
              <a:rPr lang="en-US" sz="5400" dirty="0" err="1">
                <a:solidFill>
                  <a:srgbClr val="000000"/>
                </a:solidFill>
                <a:latin typeface="#9Slide07 SVNGuerrilla" panose="00000500000000000000" pitchFamily="2" charset="0"/>
              </a:rPr>
              <a:t>Khát</a:t>
            </a:r>
            <a:r>
              <a:rPr lang="en-US" sz="5400" dirty="0">
                <a:solidFill>
                  <a:srgbClr val="000000"/>
                </a:solidFill>
                <a:latin typeface="#9Slide07 SVNGuerrilla" panose="00000500000000000000" pitchFamily="2" charset="0"/>
              </a:rPr>
              <a:t> </a:t>
            </a:r>
            <a:r>
              <a:rPr lang="en-US" sz="5400" dirty="0" err="1">
                <a:solidFill>
                  <a:srgbClr val="000000"/>
                </a:solidFill>
                <a:latin typeface="#9Slide07 SVNGuerrilla" panose="00000500000000000000" pitchFamily="2" charset="0"/>
              </a:rPr>
              <a:t>vọng</a:t>
            </a:r>
            <a:r>
              <a:rPr lang="en-US" sz="5400" dirty="0">
                <a:solidFill>
                  <a:srgbClr val="000000"/>
                </a:solidFill>
                <a:latin typeface="#9Slide07 SVNGuerrilla" panose="00000500000000000000" pitchFamily="2" charset="0"/>
              </a:rPr>
              <a:t> </a:t>
            </a:r>
            <a:r>
              <a:rPr lang="en-US" sz="5400" dirty="0" err="1">
                <a:solidFill>
                  <a:srgbClr val="000000"/>
                </a:solidFill>
                <a:latin typeface="#9Slide07 SVNGuerrilla" panose="00000500000000000000" pitchFamily="2" charset="0"/>
              </a:rPr>
              <a:t>công</a:t>
            </a:r>
            <a:r>
              <a:rPr lang="en-US" sz="5400" dirty="0">
                <a:solidFill>
                  <a:srgbClr val="000000"/>
                </a:solidFill>
                <a:latin typeface="#9Slide07 SVNGuerrilla" panose="00000500000000000000" pitchFamily="2" charset="0"/>
              </a:rPr>
              <a:t> </a:t>
            </a:r>
            <a:r>
              <a:rPr lang="en-US" sz="5400" dirty="0" err="1">
                <a:solidFill>
                  <a:srgbClr val="000000"/>
                </a:solidFill>
                <a:latin typeface="#9Slide07 SVNGuerrilla" panose="00000500000000000000" pitchFamily="2" charset="0"/>
              </a:rPr>
              <a:t>lí</a:t>
            </a:r>
            <a:endParaRPr lang="en-US" sz="5400" dirty="0">
              <a:solidFill>
                <a:srgbClr val="000000"/>
              </a:solidFill>
              <a:latin typeface="#9Slide07 SVNGuerrilla" panose="00000500000000000000" pitchFamily="2" charset="0"/>
            </a:endParaRPr>
          </a:p>
          <a:p>
            <a:pPr algn="ctr"/>
            <a:r>
              <a:rPr lang="en-US" sz="5400" dirty="0">
                <a:solidFill>
                  <a:srgbClr val="000000"/>
                </a:solidFill>
                <a:latin typeface="#9Slide07 SVNGuerrilla" panose="00000500000000000000" pitchFamily="2" charset="0"/>
              </a:rPr>
              <a:t>(</a:t>
            </a:r>
            <a:r>
              <a:rPr lang="en-US" sz="5400" dirty="0" err="1">
                <a:solidFill>
                  <a:srgbClr val="000000"/>
                </a:solidFill>
                <a:latin typeface="#9Slide07 SVNGuerrilla" panose="00000500000000000000" pitchFamily="2" charset="0"/>
              </a:rPr>
              <a:t>Truyện</a:t>
            </a:r>
            <a:r>
              <a:rPr lang="en-US" sz="5400" dirty="0">
                <a:solidFill>
                  <a:srgbClr val="000000"/>
                </a:solidFill>
                <a:latin typeface="#9Slide07 SVNGuerrilla" panose="00000500000000000000" pitchFamily="2" charset="0"/>
              </a:rPr>
              <a:t> </a:t>
            </a:r>
            <a:r>
              <a:rPr lang="en-US" sz="5400" dirty="0" err="1">
                <a:solidFill>
                  <a:srgbClr val="000000"/>
                </a:solidFill>
                <a:latin typeface="#9Slide07 SVNGuerrilla" panose="00000500000000000000" pitchFamily="2" charset="0"/>
              </a:rPr>
              <a:t>thơ</a:t>
            </a:r>
            <a:r>
              <a:rPr lang="en-US" sz="5400" dirty="0">
                <a:solidFill>
                  <a:srgbClr val="000000"/>
                </a:solidFill>
                <a:latin typeface="#9Slide07 SVNGuerrilla" panose="00000500000000000000" pitchFamily="2" charset="0"/>
              </a:rPr>
              <a:t> </a:t>
            </a:r>
            <a:r>
              <a:rPr lang="en-US" sz="5400" dirty="0" err="1">
                <a:solidFill>
                  <a:srgbClr val="000000"/>
                </a:solidFill>
                <a:latin typeface="#9Slide07 SVNGuerrilla" panose="00000500000000000000" pitchFamily="2" charset="0"/>
              </a:rPr>
              <a:t>nôm</a:t>
            </a:r>
            <a:r>
              <a:rPr lang="en-US" sz="5400" dirty="0">
                <a:solidFill>
                  <a:srgbClr val="000000"/>
                </a:solidFill>
                <a:latin typeface="#9Slide07 SVNGuerrilla" panose="00000500000000000000" pitchFamily="2" charset="0"/>
              </a:rPr>
              <a:t>)</a:t>
            </a:r>
          </a:p>
        </p:txBody>
      </p:sp>
      <p:sp>
        <p:nvSpPr>
          <p:cNvPr id="4" name="TextBox 11">
            <a:extLst>
              <a:ext uri="{FF2B5EF4-FFF2-40B4-BE49-F238E27FC236}">
                <a16:creationId xmlns:a16="http://schemas.microsoft.com/office/drawing/2014/main" id="{30DBCF6C-8CAB-5CC4-FB3B-0A92E4A674F8}"/>
              </a:ext>
            </a:extLst>
          </p:cNvPr>
          <p:cNvSpPr txBox="1"/>
          <p:nvPr/>
        </p:nvSpPr>
        <p:spPr>
          <a:xfrm>
            <a:off x="2209800" y="7603141"/>
            <a:ext cx="13716000" cy="1769715"/>
          </a:xfrm>
          <a:prstGeom prst="rect">
            <a:avLst/>
          </a:prstGeom>
        </p:spPr>
        <p:txBody>
          <a:bodyPr wrap="square" lIns="0" tIns="0" rIns="0" bIns="0" rtlCol="0" anchor="t">
            <a:spAutoFit/>
          </a:bodyPr>
          <a:lstStyle/>
          <a:p>
            <a:pPr algn="ctr"/>
            <a:r>
              <a:rPr lang="en-US" sz="11500" dirty="0" err="1">
                <a:solidFill>
                  <a:srgbClr val="C00000"/>
                </a:solidFill>
                <a:latin typeface="#9Slide07 SVNSunshine" panose="00000500000000000000" pitchFamily="2" charset="0"/>
              </a:rPr>
              <a:t>Thực</a:t>
            </a:r>
            <a:r>
              <a:rPr lang="en-US" sz="11500" dirty="0">
                <a:solidFill>
                  <a:srgbClr val="C00000"/>
                </a:solidFill>
                <a:latin typeface="#9Slide07 SVNSunshine" panose="00000500000000000000" pitchFamily="2" charset="0"/>
              </a:rPr>
              <a:t> </a:t>
            </a:r>
            <a:r>
              <a:rPr lang="en-US" sz="11500" dirty="0" err="1">
                <a:solidFill>
                  <a:srgbClr val="C00000"/>
                </a:solidFill>
                <a:latin typeface="#9Slide07 SVNSunshine" panose="00000500000000000000" pitchFamily="2" charset="0"/>
              </a:rPr>
              <a:t>hiện</a:t>
            </a:r>
            <a:r>
              <a:rPr lang="en-US" sz="11500" dirty="0">
                <a:solidFill>
                  <a:srgbClr val="C00000"/>
                </a:solidFill>
                <a:latin typeface="#9Slide07 SVNSunshine" panose="00000500000000000000" pitchFamily="2" charset="0"/>
              </a:rPr>
              <a:t> </a:t>
            </a:r>
            <a:r>
              <a:rPr lang="en-US" sz="11500" dirty="0" err="1">
                <a:solidFill>
                  <a:srgbClr val="C00000"/>
                </a:solidFill>
                <a:latin typeface="#9Slide07 SVNSunshine" panose="00000500000000000000" pitchFamily="2" charset="0"/>
              </a:rPr>
              <a:t>một</a:t>
            </a:r>
            <a:r>
              <a:rPr lang="en-US" sz="11500" dirty="0">
                <a:solidFill>
                  <a:srgbClr val="C00000"/>
                </a:solidFill>
                <a:latin typeface="#9Slide07 SVNSunshine" panose="00000500000000000000" pitchFamily="2" charset="0"/>
              </a:rPr>
              <a:t> </a:t>
            </a:r>
            <a:r>
              <a:rPr lang="en-US" sz="11500" dirty="0" err="1">
                <a:solidFill>
                  <a:srgbClr val="C00000"/>
                </a:solidFill>
                <a:latin typeface="#9Slide07 SVNSunshine" panose="00000500000000000000" pitchFamily="2" charset="0"/>
              </a:rPr>
              <a:t>cuộc</a:t>
            </a:r>
            <a:r>
              <a:rPr lang="en-US" sz="11500" dirty="0">
                <a:solidFill>
                  <a:srgbClr val="C00000"/>
                </a:solidFill>
                <a:latin typeface="#9Slide07 SVNSunshine" panose="00000500000000000000" pitchFamily="2" charset="0"/>
              </a:rPr>
              <a:t> </a:t>
            </a:r>
            <a:r>
              <a:rPr lang="en-US" sz="11500" dirty="0" err="1">
                <a:solidFill>
                  <a:srgbClr val="C00000"/>
                </a:solidFill>
                <a:latin typeface="#9Slide07 SVNSunshine" panose="00000500000000000000" pitchFamily="2" charset="0"/>
              </a:rPr>
              <a:t>phỏng</a:t>
            </a:r>
            <a:r>
              <a:rPr lang="en-US" sz="11500" dirty="0">
                <a:solidFill>
                  <a:srgbClr val="C00000"/>
                </a:solidFill>
                <a:latin typeface="#9Slide07 SVNSunshine" panose="00000500000000000000" pitchFamily="2" charset="0"/>
              </a:rPr>
              <a:t> </a:t>
            </a:r>
            <a:r>
              <a:rPr lang="en-US" sz="11500" dirty="0" err="1">
                <a:solidFill>
                  <a:srgbClr val="C00000"/>
                </a:solidFill>
                <a:latin typeface="#9Slide07 SVNSunshine" panose="00000500000000000000" pitchFamily="2" charset="0"/>
              </a:rPr>
              <a:t>vấn</a:t>
            </a:r>
            <a:endParaRPr lang="en-US" sz="11500" dirty="0">
              <a:solidFill>
                <a:srgbClr val="C00000"/>
              </a:solidFill>
              <a:latin typeface="#9Slide07 SVNSunshine" panose="00000500000000000000" pitchFamily="2" charset="0"/>
            </a:endParaRPr>
          </a:p>
        </p:txBody>
      </p:sp>
      <p:sp>
        <p:nvSpPr>
          <p:cNvPr id="6" name="Freeform 6">
            <a:extLst>
              <a:ext uri="{FF2B5EF4-FFF2-40B4-BE49-F238E27FC236}">
                <a16:creationId xmlns:a16="http://schemas.microsoft.com/office/drawing/2014/main" id="{62DDE0F2-D844-6249-7429-E9E396F112BD}"/>
              </a:ext>
            </a:extLst>
          </p:cNvPr>
          <p:cNvSpPr/>
          <p:nvPr/>
        </p:nvSpPr>
        <p:spPr>
          <a:xfrm>
            <a:off x="15925800" y="1730483"/>
            <a:ext cx="5936171" cy="5943600"/>
          </a:xfrm>
          <a:custGeom>
            <a:avLst/>
            <a:gdLst/>
            <a:ahLst/>
            <a:cxnLst/>
            <a:rect l="l" t="t" r="r" b="b"/>
            <a:pathLst>
              <a:path w="3940887" h="3945819">
                <a:moveTo>
                  <a:pt x="0" y="0"/>
                </a:moveTo>
                <a:lnTo>
                  <a:pt x="3940887" y="0"/>
                </a:lnTo>
                <a:lnTo>
                  <a:pt x="3940887" y="3945819"/>
                </a:lnTo>
                <a:lnTo>
                  <a:pt x="0" y="3945819"/>
                </a:lnTo>
                <a:lnTo>
                  <a:pt x="0" y="0"/>
                </a:lnTo>
                <a:close/>
              </a:path>
            </a:pathLst>
          </a:custGeom>
          <a:blipFill>
            <a:blip r:embed="rId5"/>
            <a:stretch>
              <a:fillRect/>
            </a:stretch>
          </a:blipFill>
        </p:spPr>
        <p:txBody>
          <a:bodyPr/>
          <a:lstStyle/>
          <a:p>
            <a:endParaRPr lang="en-US"/>
          </a:p>
        </p:txBody>
      </p:sp>
    </p:spTree>
    <p:extLst>
      <p:ext uri="{BB962C8B-B14F-4D97-AF65-F5344CB8AC3E}">
        <p14:creationId xmlns:p14="http://schemas.microsoft.com/office/powerpoint/2010/main" val="25938040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FF376C-257C-B73B-2F75-BA7B60DF1750}"/>
              </a:ext>
            </a:extLst>
          </p:cNvPr>
          <p:cNvSpPr txBox="1"/>
          <p:nvPr/>
        </p:nvSpPr>
        <p:spPr>
          <a:xfrm>
            <a:off x="3693535" y="865010"/>
            <a:ext cx="10900930" cy="4247317"/>
          </a:xfrm>
          <a:prstGeom prst="rect">
            <a:avLst/>
          </a:prstGeom>
        </p:spPr>
        <p:txBody>
          <a:bodyPr wrap="square" lIns="0" tIns="0" rIns="0" bIns="0" rtlCol="0" anchor="t">
            <a:spAutoFit/>
          </a:bodyPr>
          <a:lstStyle/>
          <a:p>
            <a:pPr algn="ctr"/>
            <a:r>
              <a:rPr lang="en-US" sz="13800" dirty="0">
                <a:solidFill>
                  <a:srgbClr val="000000"/>
                </a:solidFill>
                <a:latin typeface="#9Slide07 SVNSunshine" panose="00000500000000000000" pitchFamily="2" charset="0"/>
              </a:rPr>
              <a:t>I.  </a:t>
            </a:r>
          </a:p>
          <a:p>
            <a:pPr algn="ctr"/>
            <a:r>
              <a:rPr lang="en-US" sz="13800" dirty="0">
                <a:solidFill>
                  <a:srgbClr val="000000"/>
                </a:solidFill>
                <a:latin typeface="#9Slide07 SVNSunshine" panose="00000500000000000000" pitchFamily="2" charset="0"/>
              </a:rPr>
              <a:t>Quy </a:t>
            </a:r>
            <a:r>
              <a:rPr lang="en-US" sz="13800" dirty="0" err="1">
                <a:solidFill>
                  <a:srgbClr val="000000"/>
                </a:solidFill>
                <a:latin typeface="#9Slide07 SVNSunshine" panose="00000500000000000000" pitchFamily="2" charset="0"/>
              </a:rPr>
              <a:t>trình</a:t>
            </a:r>
            <a:r>
              <a:rPr lang="en-US" sz="13800" dirty="0">
                <a:solidFill>
                  <a:srgbClr val="000000"/>
                </a:solidFill>
                <a:latin typeface="#9Slide07 SVNSunshine" panose="00000500000000000000" pitchFamily="2" charset="0"/>
              </a:rPr>
              <a:t> </a:t>
            </a:r>
            <a:r>
              <a:rPr lang="en-US" sz="13800" dirty="0" err="1">
                <a:solidFill>
                  <a:srgbClr val="000000"/>
                </a:solidFill>
                <a:latin typeface="#9Slide07 SVNSunshine" panose="00000500000000000000" pitchFamily="2" charset="0"/>
              </a:rPr>
              <a:t>thực</a:t>
            </a:r>
            <a:r>
              <a:rPr lang="en-US" sz="13800" dirty="0">
                <a:solidFill>
                  <a:srgbClr val="000000"/>
                </a:solidFill>
                <a:latin typeface="#9Slide07 SVNSunshine" panose="00000500000000000000" pitchFamily="2" charset="0"/>
              </a:rPr>
              <a:t> </a:t>
            </a:r>
            <a:r>
              <a:rPr lang="en-US" sz="13800" dirty="0" err="1">
                <a:solidFill>
                  <a:srgbClr val="000000"/>
                </a:solidFill>
                <a:latin typeface="#9Slide07 SVNSunshine" panose="00000500000000000000" pitchFamily="2" charset="0"/>
              </a:rPr>
              <a:t>hiện</a:t>
            </a:r>
            <a:endParaRPr lang="en-US" sz="13800" dirty="0">
              <a:solidFill>
                <a:srgbClr val="000000"/>
              </a:solidFill>
              <a:latin typeface="#9Slide07 SVNSunshine" panose="00000500000000000000" pitchFamily="2" charset="0"/>
            </a:endParaRPr>
          </a:p>
        </p:txBody>
      </p:sp>
      <p:sp>
        <p:nvSpPr>
          <p:cNvPr id="3" name="Freeform 4">
            <a:extLst>
              <a:ext uri="{FF2B5EF4-FFF2-40B4-BE49-F238E27FC236}">
                <a16:creationId xmlns:a16="http://schemas.microsoft.com/office/drawing/2014/main" id="{3E6CAACA-A4D9-3751-8A9D-C0590354247F}"/>
              </a:ext>
            </a:extLst>
          </p:cNvPr>
          <p:cNvSpPr/>
          <p:nvPr/>
        </p:nvSpPr>
        <p:spPr>
          <a:xfrm>
            <a:off x="4343400" y="6438900"/>
            <a:ext cx="7234813" cy="4114800"/>
          </a:xfrm>
          <a:custGeom>
            <a:avLst/>
            <a:gdLst/>
            <a:ahLst/>
            <a:cxnLst/>
            <a:rect l="l" t="t" r="r" b="b"/>
            <a:pathLst>
              <a:path w="7234813" h="4114800">
                <a:moveTo>
                  <a:pt x="0" y="0"/>
                </a:moveTo>
                <a:lnTo>
                  <a:pt x="7234813" y="0"/>
                </a:lnTo>
                <a:lnTo>
                  <a:pt x="7234813"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331578158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3">
            <a:extLst>
              <a:ext uri="{FF2B5EF4-FFF2-40B4-BE49-F238E27FC236}">
                <a16:creationId xmlns:a16="http://schemas.microsoft.com/office/drawing/2014/main" id="{EC8F262B-D1F0-09A6-D886-23F0F4C01C78}"/>
              </a:ext>
            </a:extLst>
          </p:cNvPr>
          <p:cNvGrpSpPr/>
          <p:nvPr/>
        </p:nvGrpSpPr>
        <p:grpSpPr>
          <a:xfrm>
            <a:off x="1752600" y="1451169"/>
            <a:ext cx="13635949" cy="5521131"/>
            <a:chOff x="0" y="0"/>
            <a:chExt cx="3591361" cy="1766134"/>
          </a:xfrm>
        </p:grpSpPr>
        <p:sp>
          <p:nvSpPr>
            <p:cNvPr id="6" name="Freeform 4">
              <a:extLst>
                <a:ext uri="{FF2B5EF4-FFF2-40B4-BE49-F238E27FC236}">
                  <a16:creationId xmlns:a16="http://schemas.microsoft.com/office/drawing/2014/main" id="{A2875429-8636-C148-1CCB-AE3364EE0E14}"/>
                </a:ext>
              </a:extLst>
            </p:cNvPr>
            <p:cNvSpPr/>
            <p:nvPr/>
          </p:nvSpPr>
          <p:spPr>
            <a:xfrm>
              <a:off x="0" y="0"/>
              <a:ext cx="3591361" cy="1766133"/>
            </a:xfrm>
            <a:custGeom>
              <a:avLst/>
              <a:gdLst/>
              <a:ahLst/>
              <a:cxnLst/>
              <a:rect l="l" t="t" r="r" b="b"/>
              <a:pathLst>
                <a:path w="3591361" h="1766133">
                  <a:moveTo>
                    <a:pt x="0" y="0"/>
                  </a:moveTo>
                  <a:lnTo>
                    <a:pt x="3591361" y="0"/>
                  </a:lnTo>
                  <a:lnTo>
                    <a:pt x="3591361" y="1766133"/>
                  </a:lnTo>
                  <a:lnTo>
                    <a:pt x="0" y="1766133"/>
                  </a:lnTo>
                  <a:close/>
                </a:path>
              </a:pathLst>
            </a:custGeom>
            <a:solidFill>
              <a:srgbClr val="FFFAF5"/>
            </a:solidFill>
            <a:ln w="19050" cap="sq">
              <a:solidFill>
                <a:srgbClr val="B3A183"/>
              </a:solidFill>
              <a:prstDash val="solid"/>
              <a:miter/>
            </a:ln>
          </p:spPr>
          <p:txBody>
            <a:bodyPr/>
            <a:lstStyle/>
            <a:p>
              <a:endParaRPr lang="en-US"/>
            </a:p>
          </p:txBody>
        </p:sp>
        <p:sp>
          <p:nvSpPr>
            <p:cNvPr id="7" name="TextBox 5">
              <a:extLst>
                <a:ext uri="{FF2B5EF4-FFF2-40B4-BE49-F238E27FC236}">
                  <a16:creationId xmlns:a16="http://schemas.microsoft.com/office/drawing/2014/main" id="{1141A38A-3829-B1E6-A851-37B5C0064D20}"/>
                </a:ext>
              </a:extLst>
            </p:cNvPr>
            <p:cNvSpPr txBox="1"/>
            <p:nvPr/>
          </p:nvSpPr>
          <p:spPr>
            <a:xfrm>
              <a:off x="0" y="-38100"/>
              <a:ext cx="3591361" cy="1804234"/>
            </a:xfrm>
            <a:prstGeom prst="rect">
              <a:avLst/>
            </a:prstGeom>
          </p:spPr>
          <p:txBody>
            <a:bodyPr lIns="50800" tIns="50800" rIns="50800" bIns="50800" rtlCol="0" anchor="ctr"/>
            <a:lstStyle/>
            <a:p>
              <a:pPr algn="ctr">
                <a:lnSpc>
                  <a:spcPts val="3499"/>
                </a:lnSpc>
              </a:pPr>
              <a:endParaRPr/>
            </a:p>
          </p:txBody>
        </p:sp>
      </p:grpSp>
      <p:sp>
        <p:nvSpPr>
          <p:cNvPr id="2" name="Rectangle 1">
            <a:extLst>
              <a:ext uri="{FF2B5EF4-FFF2-40B4-BE49-F238E27FC236}">
                <a16:creationId xmlns:a16="http://schemas.microsoft.com/office/drawing/2014/main" id="{99331D3B-DB9A-5765-9D48-D325EC766694}"/>
              </a:ext>
            </a:extLst>
          </p:cNvPr>
          <p:cNvSpPr/>
          <p:nvPr/>
        </p:nvSpPr>
        <p:spPr>
          <a:xfrm>
            <a:off x="2899451" y="3090353"/>
            <a:ext cx="11734800" cy="2123658"/>
          </a:xfrm>
          <a:prstGeom prst="rect">
            <a:avLst/>
          </a:prstGeom>
        </p:spPr>
        <p:txBody>
          <a:bodyPr wrap="square">
            <a:spAutoFit/>
          </a:bodyPr>
          <a:lstStyle/>
          <a:p>
            <a:pPr algn="just"/>
            <a:r>
              <a:rPr lang="en-US" sz="4400" b="1" dirty="0" err="1">
                <a:solidFill>
                  <a:srgbClr val="000000"/>
                </a:solidFill>
                <a:latin typeface="Times New Roman" panose="02020603050405020304" pitchFamily="18" charset="0"/>
                <a:cs typeface="Times New Roman" panose="02020603050405020304" pitchFamily="18" charset="0"/>
              </a:rPr>
              <a:t>Đề</a:t>
            </a:r>
            <a:r>
              <a:rPr lang="en-US" sz="4400" b="1" dirty="0">
                <a:solidFill>
                  <a:srgbClr val="000000"/>
                </a:solidFill>
                <a:latin typeface="Times New Roman" panose="02020603050405020304" pitchFamily="18" charset="0"/>
                <a:cs typeface="Times New Roman" panose="02020603050405020304" pitchFamily="18" charset="0"/>
              </a:rPr>
              <a:t> </a:t>
            </a:r>
            <a:r>
              <a:rPr lang="en-US" sz="4400" b="1" dirty="0" err="1">
                <a:solidFill>
                  <a:srgbClr val="000000"/>
                </a:solidFill>
                <a:latin typeface="Times New Roman" panose="02020603050405020304" pitchFamily="18" charset="0"/>
                <a:cs typeface="Times New Roman" panose="02020603050405020304" pitchFamily="18" charset="0"/>
              </a:rPr>
              <a:t>bài</a:t>
            </a:r>
            <a:r>
              <a:rPr lang="en-US" sz="4400" b="1" dirty="0">
                <a:solidFill>
                  <a:srgbClr val="000000"/>
                </a:solidFill>
                <a:latin typeface="Times New Roman" panose="02020603050405020304" pitchFamily="18" charset="0"/>
                <a:cs typeface="Times New Roman" panose="02020603050405020304" pitchFamily="18" charset="0"/>
              </a:rPr>
              <a:t>: </a:t>
            </a:r>
            <a:r>
              <a:rPr lang="vi-VN" sz="4400" dirty="0">
                <a:latin typeface="+mj-lt"/>
              </a:rPr>
              <a:t>Em hãy đóng vai phóng viên trang thông tin của trường để phỏng vấn một bạn học sinh vượt khó, học giỏi trong trường</a:t>
            </a:r>
            <a:endParaRPr lang="vi-VN" sz="4400" dirty="0">
              <a:solidFill>
                <a:srgbClr val="000000"/>
              </a:solidFill>
              <a:latin typeface="+mj-lt"/>
              <a:cs typeface="Times New Roman" panose="02020603050405020304" pitchFamily="18" charset="0"/>
            </a:endParaRPr>
          </a:p>
        </p:txBody>
      </p:sp>
      <p:sp>
        <p:nvSpPr>
          <p:cNvPr id="3" name="Freeform 2">
            <a:extLst>
              <a:ext uri="{FF2B5EF4-FFF2-40B4-BE49-F238E27FC236}">
                <a16:creationId xmlns:a16="http://schemas.microsoft.com/office/drawing/2014/main" id="{5816404F-5445-2D98-2F16-97518F48289F}"/>
              </a:ext>
            </a:extLst>
          </p:cNvPr>
          <p:cNvSpPr/>
          <p:nvPr/>
        </p:nvSpPr>
        <p:spPr>
          <a:xfrm>
            <a:off x="11811000" y="4686300"/>
            <a:ext cx="6610352" cy="7294182"/>
          </a:xfrm>
          <a:custGeom>
            <a:avLst/>
            <a:gdLst/>
            <a:ahLst/>
            <a:cxnLst/>
            <a:rect l="l" t="t" r="r" b="b"/>
            <a:pathLst>
              <a:path w="7458075" h="8229600">
                <a:moveTo>
                  <a:pt x="0" y="0"/>
                </a:moveTo>
                <a:lnTo>
                  <a:pt x="7458075" y="0"/>
                </a:lnTo>
                <a:lnTo>
                  <a:pt x="7458075" y="8229600"/>
                </a:lnTo>
                <a:lnTo>
                  <a:pt x="0" y="8229600"/>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346005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876300"/>
            <a:ext cx="16002000" cy="769441"/>
          </a:xfrm>
          <a:prstGeom prst="rect">
            <a:avLst/>
          </a:prstGeom>
        </p:spPr>
        <p:txBody>
          <a:bodyPr wrap="square">
            <a:spAutoFit/>
          </a:bodyPr>
          <a:lstStyle/>
          <a:p>
            <a:pPr algn="just"/>
            <a:r>
              <a:rPr lang="vi-VN" sz="4400" b="1" dirty="0">
                <a:solidFill>
                  <a:srgbClr val="000000"/>
                </a:solidFill>
                <a:latin typeface="+mj-lt"/>
              </a:rPr>
              <a:t>Bước 1: Chuẩn bị trước khi phỏng vấn</a:t>
            </a:r>
            <a:endParaRPr lang="vi-VN" sz="4400" dirty="0">
              <a:solidFill>
                <a:srgbClr val="000000"/>
              </a:solidFill>
              <a:latin typeface="+mj-lt"/>
            </a:endParaRPr>
          </a:p>
        </p:txBody>
      </p:sp>
      <p:sp>
        <p:nvSpPr>
          <p:cNvPr id="13" name="Rectangle 12"/>
          <p:cNvSpPr/>
          <p:nvPr/>
        </p:nvSpPr>
        <p:spPr>
          <a:xfrm>
            <a:off x="6781800" y="2247900"/>
            <a:ext cx="10515600" cy="7540526"/>
          </a:xfrm>
          <a:prstGeom prst="rect">
            <a:avLst/>
          </a:prstGeom>
        </p:spPr>
        <p:txBody>
          <a:bodyPr wrap="square">
            <a:spAutoFit/>
          </a:bodyPr>
          <a:lstStyle/>
          <a:p>
            <a:pPr algn="just"/>
            <a:r>
              <a:rPr lang="vi-VN" sz="4400" dirty="0">
                <a:solidFill>
                  <a:srgbClr val="000000"/>
                </a:solidFill>
                <a:latin typeface="+mj-lt"/>
              </a:rPr>
              <a:t>Trước khi tiến hành cuộc phỏng vấn, em cần xác định:</a:t>
            </a:r>
          </a:p>
          <a:p>
            <a:pPr algn="just"/>
            <a:r>
              <a:rPr lang="en-US" sz="4400" dirty="0">
                <a:solidFill>
                  <a:srgbClr val="000000"/>
                </a:solidFill>
                <a:latin typeface="+mj-lt"/>
              </a:rPr>
              <a:t>-</a:t>
            </a:r>
            <a:r>
              <a:rPr lang="vi-VN" sz="4400" dirty="0">
                <a:solidFill>
                  <a:srgbClr val="000000"/>
                </a:solidFill>
                <a:latin typeface="+mj-lt"/>
              </a:rPr>
              <a:t> Mục đích của cuộc phỏng vấn là gì?</a:t>
            </a:r>
          </a:p>
          <a:p>
            <a:pPr algn="just"/>
            <a:r>
              <a:rPr lang="en-US" sz="4400" dirty="0">
                <a:solidFill>
                  <a:srgbClr val="000000"/>
                </a:solidFill>
                <a:latin typeface="+mj-lt"/>
              </a:rPr>
              <a:t>-</a:t>
            </a:r>
            <a:r>
              <a:rPr lang="vi-VN" sz="4400" dirty="0">
                <a:solidFill>
                  <a:srgbClr val="000000"/>
                </a:solidFill>
                <a:latin typeface="+mj-lt"/>
              </a:rPr>
              <a:t> Người được phóng vấn là ai?</a:t>
            </a:r>
          </a:p>
          <a:p>
            <a:pPr algn="just"/>
            <a:r>
              <a:rPr lang="en-US" sz="4400" dirty="0">
                <a:solidFill>
                  <a:srgbClr val="000000"/>
                </a:solidFill>
                <a:latin typeface="+mj-lt"/>
              </a:rPr>
              <a:t>-</a:t>
            </a:r>
            <a:r>
              <a:rPr lang="vi-VN" sz="4400" dirty="0">
                <a:solidFill>
                  <a:srgbClr val="000000"/>
                </a:solidFill>
                <a:latin typeface="+mj-lt"/>
              </a:rPr>
              <a:t> Nội dung phỏng vấn gồm những câu hỏi nào?</a:t>
            </a:r>
          </a:p>
          <a:p>
            <a:pPr algn="just"/>
            <a:r>
              <a:rPr lang="en-US" sz="4400" dirty="0">
                <a:solidFill>
                  <a:srgbClr val="000000"/>
                </a:solidFill>
                <a:latin typeface="+mj-lt"/>
              </a:rPr>
              <a:t>-</a:t>
            </a:r>
            <a:r>
              <a:rPr lang="vi-VN" sz="4400" dirty="0">
                <a:solidFill>
                  <a:srgbClr val="000000"/>
                </a:solidFill>
                <a:latin typeface="+mj-lt"/>
              </a:rPr>
              <a:t> Phỏng vấn bằng cách gặp mặt trực tiếp, trực tuyến hay gửi câu hỏi và nhận câu trả lời qua thư điện tử?</a:t>
            </a:r>
          </a:p>
          <a:p>
            <a:pPr algn="just"/>
            <a:r>
              <a:rPr lang="en-US" sz="4400" dirty="0">
                <a:solidFill>
                  <a:srgbClr val="000000"/>
                </a:solidFill>
                <a:latin typeface="+mj-lt"/>
              </a:rPr>
              <a:t>-</a:t>
            </a:r>
            <a:r>
              <a:rPr lang="vi-VN" sz="4400" dirty="0">
                <a:solidFill>
                  <a:srgbClr val="000000"/>
                </a:solidFill>
                <a:latin typeface="+mj-lt"/>
              </a:rPr>
              <a:t> Dùng phương tiện gì để ghi lại câu trả lời của người được phỏng vấn?</a:t>
            </a:r>
            <a:endParaRPr lang="vi-VN" sz="4400" b="0" i="0" dirty="0">
              <a:solidFill>
                <a:srgbClr val="000000"/>
              </a:solidFill>
              <a:effectLst/>
              <a:latin typeface="+mj-lt"/>
            </a:endParaRPr>
          </a:p>
        </p:txBody>
      </p:sp>
      <p:sp>
        <p:nvSpPr>
          <p:cNvPr id="2" name="Freeform 5">
            <a:extLst>
              <a:ext uri="{FF2B5EF4-FFF2-40B4-BE49-F238E27FC236}">
                <a16:creationId xmlns:a16="http://schemas.microsoft.com/office/drawing/2014/main" id="{893CA9BA-2937-5C64-75D3-46F5350D9FA5}"/>
              </a:ext>
            </a:extLst>
          </p:cNvPr>
          <p:cNvSpPr/>
          <p:nvPr/>
        </p:nvSpPr>
        <p:spPr>
          <a:xfrm>
            <a:off x="457200" y="3390900"/>
            <a:ext cx="5823046" cy="4876800"/>
          </a:xfrm>
          <a:custGeom>
            <a:avLst/>
            <a:gdLst/>
            <a:ahLst/>
            <a:cxnLst/>
            <a:rect l="l" t="t" r="r" b="b"/>
            <a:pathLst>
              <a:path w="4445960" h="3723491">
                <a:moveTo>
                  <a:pt x="0" y="0"/>
                </a:moveTo>
                <a:lnTo>
                  <a:pt x="4445960" y="0"/>
                </a:lnTo>
                <a:lnTo>
                  <a:pt x="4445960" y="3723492"/>
                </a:lnTo>
                <a:lnTo>
                  <a:pt x="0" y="3723492"/>
                </a:lnTo>
                <a:lnTo>
                  <a:pt x="0" y="0"/>
                </a:lnTo>
                <a:close/>
              </a:path>
            </a:pathLst>
          </a:custGeom>
          <a:blipFill>
            <a:blip r:embed="rId3"/>
            <a:stretch>
              <a:fillRect/>
            </a:stretch>
          </a:blipFill>
        </p:spPr>
        <p:txBody>
          <a:bodyPr/>
          <a:lstStyle/>
          <a:p>
            <a:endParaRPr lang="en-US"/>
          </a:p>
        </p:txBody>
      </p:sp>
    </p:spTree>
    <p:extLst>
      <p:ext uri="{BB962C8B-B14F-4D97-AF65-F5344CB8AC3E}">
        <p14:creationId xmlns:p14="http://schemas.microsoft.com/office/powerpoint/2010/main" val="1624857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800100"/>
            <a:ext cx="17068800" cy="707886"/>
          </a:xfrm>
          <a:prstGeom prst="rect">
            <a:avLst/>
          </a:prstGeom>
        </p:spPr>
        <p:txBody>
          <a:bodyPr wrap="square">
            <a:spAutoFit/>
          </a:bodyPr>
          <a:lstStyle/>
          <a:p>
            <a:pPr algn="just"/>
            <a:r>
              <a:rPr lang="vi-VN" sz="4000" b="1" dirty="0">
                <a:solidFill>
                  <a:srgbClr val="000000"/>
                </a:solidFill>
                <a:latin typeface="+mj-lt"/>
              </a:rPr>
              <a:t>Bước 2: Tiến hành phỏng vấn</a:t>
            </a:r>
            <a:endParaRPr lang="vi-VN" sz="4000" dirty="0">
              <a:solidFill>
                <a:srgbClr val="000000"/>
              </a:solidFill>
              <a:latin typeface="+mj-lt"/>
            </a:endParaRPr>
          </a:p>
        </p:txBody>
      </p:sp>
      <p:sp>
        <p:nvSpPr>
          <p:cNvPr id="7" name="Rectangle 6"/>
          <p:cNvSpPr/>
          <p:nvPr/>
        </p:nvSpPr>
        <p:spPr>
          <a:xfrm>
            <a:off x="914400" y="1333500"/>
            <a:ext cx="12725400" cy="8217634"/>
          </a:xfrm>
          <a:prstGeom prst="rect">
            <a:avLst/>
          </a:prstGeom>
        </p:spPr>
        <p:txBody>
          <a:bodyPr wrap="square">
            <a:spAutoFit/>
          </a:bodyPr>
          <a:lstStyle/>
          <a:p>
            <a:pPr algn="just"/>
            <a:endParaRPr lang="en-US" sz="4400" dirty="0">
              <a:solidFill>
                <a:srgbClr val="000000"/>
              </a:solidFill>
              <a:latin typeface="+mj-lt"/>
            </a:endParaRPr>
          </a:p>
          <a:p>
            <a:pPr algn="just"/>
            <a:r>
              <a:rPr lang="vi-VN" sz="4400" b="1" dirty="0">
                <a:solidFill>
                  <a:srgbClr val="000000"/>
                </a:solidFill>
                <a:latin typeface="+mj-lt"/>
              </a:rPr>
              <a:t>- Mở đầu: </a:t>
            </a:r>
            <a:r>
              <a:rPr lang="vi-VN" sz="4400" dirty="0">
                <a:solidFill>
                  <a:srgbClr val="000000"/>
                </a:solidFill>
                <a:latin typeface="+mj-lt"/>
              </a:rPr>
              <a:t>chào hỏi, giới thiệu về người phóng vấn (tên, phóng viên trang thông tin của trường,...) và người được phỏng vấn, giới thiệu khái quát mục đích và nội dung của cuộc phỏng vấn.</a:t>
            </a:r>
          </a:p>
          <a:p>
            <a:pPr algn="just"/>
            <a:r>
              <a:rPr lang="vi-VN" sz="4400" b="1" dirty="0">
                <a:solidFill>
                  <a:srgbClr val="000000"/>
                </a:solidFill>
                <a:latin typeface="+mj-lt"/>
              </a:rPr>
              <a:t>- Phần chính:</a:t>
            </a:r>
          </a:p>
          <a:p>
            <a:pPr algn="just"/>
            <a:r>
              <a:rPr lang="vi-VN" sz="4400" dirty="0">
                <a:solidFill>
                  <a:srgbClr val="000000"/>
                </a:solidFill>
                <a:latin typeface="+mj-lt"/>
              </a:rPr>
              <a:t>+ Lần lượt thực hiên nôi dung nhỏng vấn theo các câu hỏi đã chuẩn bị.</a:t>
            </a:r>
          </a:p>
          <a:p>
            <a:pPr algn="just"/>
            <a:r>
              <a:rPr lang="vi-VN" sz="4400" dirty="0">
                <a:solidFill>
                  <a:srgbClr val="000000"/>
                </a:solidFill>
                <a:latin typeface="+mj-lt"/>
              </a:rPr>
              <a:t>+ Ghi chép nội dung trả lời của người được phỏng vấn theo từng câu hỏi.</a:t>
            </a:r>
          </a:p>
          <a:p>
            <a:pPr algn="just"/>
            <a:r>
              <a:rPr lang="vi-VN" sz="4400" b="1" dirty="0">
                <a:solidFill>
                  <a:srgbClr val="000000"/>
                </a:solidFill>
                <a:latin typeface="+mj-lt"/>
              </a:rPr>
              <a:t>- Kết thúc</a:t>
            </a:r>
            <a:r>
              <a:rPr lang="vi-VN" sz="4400" dirty="0">
                <a:solidFill>
                  <a:srgbClr val="000000"/>
                </a:solidFill>
                <a:latin typeface="+mj-lt"/>
              </a:rPr>
              <a:t>: cảm ơn và chúc sức khoẻ người được phỏng vấn.</a:t>
            </a:r>
          </a:p>
        </p:txBody>
      </p:sp>
      <p:sp>
        <p:nvSpPr>
          <p:cNvPr id="2" name="Freeform 7">
            <a:extLst>
              <a:ext uri="{FF2B5EF4-FFF2-40B4-BE49-F238E27FC236}">
                <a16:creationId xmlns:a16="http://schemas.microsoft.com/office/drawing/2014/main" id="{D4430162-9FFF-F310-1C8A-063BD1E7A1FA}"/>
              </a:ext>
            </a:extLst>
          </p:cNvPr>
          <p:cNvSpPr/>
          <p:nvPr/>
        </p:nvSpPr>
        <p:spPr>
          <a:xfrm>
            <a:off x="13639800" y="5981700"/>
            <a:ext cx="4198776" cy="4114800"/>
          </a:xfrm>
          <a:custGeom>
            <a:avLst/>
            <a:gdLst/>
            <a:ahLst/>
            <a:cxnLst/>
            <a:rect l="l" t="t" r="r" b="b"/>
            <a:pathLst>
              <a:path w="4198776" h="4114800">
                <a:moveTo>
                  <a:pt x="0" y="0"/>
                </a:moveTo>
                <a:lnTo>
                  <a:pt x="4198775" y="0"/>
                </a:lnTo>
                <a:lnTo>
                  <a:pt x="4198775"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Tree>
    <p:extLst>
      <p:ext uri="{BB962C8B-B14F-4D97-AF65-F5344CB8AC3E}">
        <p14:creationId xmlns:p14="http://schemas.microsoft.com/office/powerpoint/2010/main" val="268647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65021916"/>
              </p:ext>
            </p:extLst>
          </p:nvPr>
        </p:nvGraphicFramePr>
        <p:xfrm>
          <a:off x="304800" y="1679496"/>
          <a:ext cx="17373600" cy="8112204"/>
        </p:xfrm>
        <a:graphic>
          <a:graphicData uri="http://schemas.openxmlformats.org/drawingml/2006/table">
            <a:tbl>
              <a:tblPr firstRow="1" bandRow="1">
                <a:tableStyleId>{5940675A-B579-460E-94D1-54222C63F5DA}</a:tableStyleId>
              </a:tblPr>
              <a:tblGrid>
                <a:gridCol w="8686800">
                  <a:extLst>
                    <a:ext uri="{9D8B030D-6E8A-4147-A177-3AD203B41FA5}">
                      <a16:colId xmlns:a16="http://schemas.microsoft.com/office/drawing/2014/main" val="2789732498"/>
                    </a:ext>
                  </a:extLst>
                </a:gridCol>
                <a:gridCol w="8686800">
                  <a:extLst>
                    <a:ext uri="{9D8B030D-6E8A-4147-A177-3AD203B41FA5}">
                      <a16:colId xmlns:a16="http://schemas.microsoft.com/office/drawing/2014/main" val="1308374748"/>
                    </a:ext>
                  </a:extLst>
                </a:gridCol>
              </a:tblGrid>
              <a:tr h="701431">
                <a:tc>
                  <a:txBody>
                    <a:bodyPr/>
                    <a:lstStyle/>
                    <a:p>
                      <a:pPr algn="ctr"/>
                      <a:r>
                        <a:rPr lang="en-US" sz="4000" b="1" dirty="0" err="1">
                          <a:latin typeface="Times New Roman" panose="02020603050405020304" pitchFamily="18" charset="0"/>
                          <a:cs typeface="Times New Roman" panose="02020603050405020304" pitchFamily="18" charset="0"/>
                        </a:rPr>
                        <a:t>Người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phỏng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vấn</a:t>
                      </a:r>
                      <a:endParaRPr lang="en-US" sz="4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en-US" sz="4000" b="1" dirty="0" err="1">
                          <a:latin typeface="Times New Roman" panose="02020603050405020304" pitchFamily="18" charset="0"/>
                          <a:cs typeface="Times New Roman" panose="02020603050405020304" pitchFamily="18" charset="0"/>
                        </a:rPr>
                        <a:t>Người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được</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phỏng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vấn</a:t>
                      </a:r>
                      <a:endParaRPr lang="en-US" sz="4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721754438"/>
                  </a:ext>
                </a:extLst>
              </a:tr>
              <a:tr h="741077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Chuẩn</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bị</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mở</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hấp</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dẫn</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b="0" dirty="0">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Đặt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câu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hỏi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đúng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trọng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tâm</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ngắn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gọn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rõ</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ràng</a:t>
                      </a:r>
                      <a:r>
                        <a:rPr lang="en-US" sz="4000" baseline="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Lắng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nghe</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kĩ</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đáp</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án</a:t>
                      </a:r>
                      <a:r>
                        <a:rPr lang="en-US" sz="4000" baseline="0" dirty="0">
                          <a:latin typeface="Times New Roman" panose="02020603050405020304" pitchFamily="18" charset="0"/>
                          <a:cs typeface="Times New Roman" panose="02020603050405020304" pitchFamily="18" charset="0"/>
                        </a:rPr>
                        <a:t>, g</a:t>
                      </a:r>
                      <a:r>
                        <a:rPr lang="vi-VN" sz="4000" dirty="0">
                          <a:latin typeface="Times New Roman" panose="02020603050405020304" pitchFamily="18" charset="0"/>
                          <a:cs typeface="Times New Roman" panose="02020603050405020304" pitchFamily="18" charset="0"/>
                        </a:rPr>
                        <a:t>hi chép đầy đủ, chính xác, trung thực nội dung câu trả lời của người được</a:t>
                      </a:r>
                      <a:r>
                        <a:rPr lang="en-US"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phỏng vấn (nếu không dùng thiết bị ghi âm).</a:t>
                      </a:r>
                    </a:p>
                    <a:p>
                      <a:pPr marL="0" marR="0" indent="0" algn="just" defTabSz="914400" rtl="0" eaLnBrk="1" fontAlgn="auto" latinLnBrk="0" hangingPunct="1">
                        <a:lnSpc>
                          <a:spcPct val="100000"/>
                        </a:lnSpc>
                        <a:spcBef>
                          <a:spcPts val="0"/>
                        </a:spcBef>
                        <a:spcAft>
                          <a:spcPts val="0"/>
                        </a:spcAft>
                        <a:buClrTx/>
                        <a:buSzTx/>
                        <a:buFontTx/>
                        <a:buNone/>
                        <a:tabLst/>
                        <a:defRPr/>
                      </a:pPr>
                      <a:r>
                        <a:rPr lang="en-US" sz="4000" dirty="0">
                          <a:latin typeface="Times New Roman" panose="02020603050405020304" pitchFamily="18" charset="0"/>
                          <a:cs typeface="Times New Roman" panose="02020603050405020304" pitchFamily="18" charset="0"/>
                        </a:rPr>
                        <a:t>-</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phong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thái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độ</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ngôn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ngữ</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nhã</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nhặn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lịch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sự</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phù</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hợp</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có</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thể</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sử</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dụng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phương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tiện</a:t>
                      </a:r>
                      <a:r>
                        <a:rPr lang="en-US" sz="4000" baseline="0" dirty="0">
                          <a:latin typeface="Times New Roman" panose="02020603050405020304" pitchFamily="18" charset="0"/>
                          <a:cs typeface="Times New Roman" panose="02020603050405020304" pitchFamily="18" charset="0"/>
                        </a:rPr>
                        <a:t> phi </a:t>
                      </a:r>
                      <a:r>
                        <a:rPr lang="en-US" sz="4000" baseline="0" dirty="0" err="1">
                          <a:latin typeface="Times New Roman" panose="02020603050405020304" pitchFamily="18" charset="0"/>
                          <a:cs typeface="Times New Roman" panose="02020603050405020304" pitchFamily="18" charset="0"/>
                        </a:rPr>
                        <a:t>ngôn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ngữ</a:t>
                      </a:r>
                      <a:r>
                        <a:rPr lang="en-US" sz="4000" baseline="0" dirty="0">
                          <a:latin typeface="Times New Roman" panose="02020603050405020304" pitchFamily="18" charset="0"/>
                          <a:cs typeface="Times New Roman" panose="02020603050405020304" pitchFamily="18" charset="0"/>
                        </a:rPr>
                        <a:t>)</a:t>
                      </a:r>
                    </a:p>
                    <a:p>
                      <a:pPr algn="just"/>
                      <a:endParaRPr lang="en-US" sz="40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just">
                        <a:buFontTx/>
                        <a:buNone/>
                      </a:pP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lời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đầy</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đủ</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chính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xác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sáng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rõ</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câu</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hỏi</a:t>
                      </a:r>
                      <a:endParaRPr lang="en-US" sz="4000" baseline="0" dirty="0">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Khẳng</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trực</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rõ</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ràng</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thân</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 “Theo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điểm</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“Theo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Tôi</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nghĩ</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4000" b="0" kern="0" dirty="0" err="1">
                          <a:latin typeface="Times New Roman" panose="02020603050405020304" pitchFamily="18" charset="0"/>
                          <a:ea typeface="Times New Roman" panose="02020603050405020304" pitchFamily="18" charset="0"/>
                          <a:cs typeface="Times New Roman" panose="02020603050405020304" pitchFamily="18" charset="0"/>
                        </a:rPr>
                        <a:t>rằng</a:t>
                      </a:r>
                      <a:r>
                        <a:rPr lang="en-US" sz="4000" b="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4000" baseline="0" dirty="0">
                        <a:latin typeface="Times New Roman" panose="02020603050405020304" pitchFamily="18" charset="0"/>
                        <a:cs typeface="Times New Roman" panose="02020603050405020304" pitchFamily="18" charset="0"/>
                      </a:endParaRPr>
                    </a:p>
                    <a:p>
                      <a:pPr marL="0" indent="0" algn="just">
                        <a:buFontTx/>
                        <a:buNone/>
                      </a:pP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Tác</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phong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thái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độ</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tự</a:t>
                      </a:r>
                      <a:r>
                        <a:rPr lang="en-US" sz="4000" baseline="0" dirty="0">
                          <a:latin typeface="Times New Roman" panose="02020603050405020304" pitchFamily="18" charset="0"/>
                          <a:cs typeface="Times New Roman" panose="02020603050405020304" pitchFamily="18" charset="0"/>
                        </a:rPr>
                        <a:t> tin, </a:t>
                      </a:r>
                      <a:r>
                        <a:rPr lang="en-US" sz="4000" baseline="0" dirty="0" err="1">
                          <a:latin typeface="Times New Roman" panose="02020603050405020304" pitchFamily="18" charset="0"/>
                          <a:cs typeface="Times New Roman" panose="02020603050405020304" pitchFamily="18" charset="0"/>
                        </a:rPr>
                        <a:t>vui</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vẻ</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lịch</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sự</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có</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thể</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sử</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dụng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phương</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tiện</a:t>
                      </a:r>
                      <a:r>
                        <a:rPr lang="en-US" sz="4000" baseline="0" dirty="0">
                          <a:latin typeface="Times New Roman" panose="02020603050405020304" pitchFamily="18" charset="0"/>
                          <a:cs typeface="Times New Roman" panose="02020603050405020304" pitchFamily="18" charset="0"/>
                        </a:rPr>
                        <a:t> phi </a:t>
                      </a:r>
                      <a:r>
                        <a:rPr lang="en-US" sz="4000" baseline="0" dirty="0" err="1">
                          <a:latin typeface="Times New Roman" panose="02020603050405020304" pitchFamily="18" charset="0"/>
                          <a:cs typeface="Times New Roman" panose="02020603050405020304" pitchFamily="18" charset="0"/>
                        </a:rPr>
                        <a:t>ngôn</a:t>
                      </a:r>
                      <a:r>
                        <a:rPr lang="en-US" sz="4000" baseline="0" dirty="0">
                          <a:latin typeface="Times New Roman" panose="02020603050405020304" pitchFamily="18" charset="0"/>
                          <a:cs typeface="Times New Roman" panose="02020603050405020304" pitchFamily="18" charset="0"/>
                        </a:rPr>
                        <a:t> </a:t>
                      </a:r>
                      <a:r>
                        <a:rPr lang="en-US" sz="4000" baseline="0" dirty="0" err="1">
                          <a:latin typeface="Times New Roman" panose="02020603050405020304" pitchFamily="18" charset="0"/>
                          <a:cs typeface="Times New Roman" panose="02020603050405020304" pitchFamily="18" charset="0"/>
                        </a:rPr>
                        <a:t>ngữ</a:t>
                      </a:r>
                      <a:r>
                        <a:rPr lang="en-US" sz="4000" baseline="0" dirty="0">
                          <a:latin typeface="Times New Roman" panose="02020603050405020304" pitchFamily="18" charset="0"/>
                          <a:cs typeface="Times New Roman" panose="02020603050405020304" pitchFamily="18" charset="0"/>
                        </a:rPr>
                        <a:t>)</a:t>
                      </a:r>
                    </a:p>
                    <a:p>
                      <a:pPr marL="0" indent="0" algn="just">
                        <a:buFontTx/>
                        <a:buNone/>
                      </a:pP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Có</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quyền</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giữ</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im</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lặng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từ</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chối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không</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trả</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lời</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câu</a:t>
                      </a:r>
                      <a:r>
                        <a:rPr lang="en-US" sz="4000" b="1" baseline="0" dirty="0">
                          <a:latin typeface="Times New Roman" panose="02020603050405020304" pitchFamily="18" charset="0"/>
                          <a:cs typeface="Times New Roman" panose="02020603050405020304" pitchFamily="18" charset="0"/>
                        </a:rPr>
                        <a:t> </a:t>
                      </a:r>
                      <a:r>
                        <a:rPr lang="en-US" sz="4000" b="1" baseline="0" dirty="0" err="1">
                          <a:latin typeface="Times New Roman" panose="02020603050405020304" pitchFamily="18" charset="0"/>
                          <a:cs typeface="Times New Roman" panose="02020603050405020304" pitchFamily="18" charset="0"/>
                        </a:rPr>
                        <a:t>hỏi</a:t>
                      </a:r>
                      <a:r>
                        <a:rPr lang="en-US" sz="4000" b="1" baseline="0" dirty="0">
                          <a:latin typeface="Times New Roman" panose="02020603050405020304" pitchFamily="18" charset="0"/>
                          <a:cs typeface="Times New Roman" panose="02020603050405020304" pitchFamily="18" charset="0"/>
                        </a:rPr>
                        <a:t> </a:t>
                      </a:r>
                      <a:r>
                        <a:rPr lang="en-US" sz="4000" b="0" baseline="0" dirty="0">
                          <a:latin typeface="Times New Roman" panose="02020603050405020304" pitchFamily="18" charset="0"/>
                          <a:cs typeface="Times New Roman" panose="02020603050405020304" pitchFamily="18" charset="0"/>
                        </a:rPr>
                        <a:t>(</a:t>
                      </a:r>
                      <a:r>
                        <a:rPr lang="en-US" sz="4000" b="0" baseline="0" dirty="0" err="1">
                          <a:latin typeface="Times New Roman" panose="02020603050405020304" pitchFamily="18" charset="0"/>
                          <a:cs typeface="Times New Roman" panose="02020603050405020304" pitchFamily="18" charset="0"/>
                        </a:rPr>
                        <a:t>nếu</a:t>
                      </a:r>
                      <a:r>
                        <a:rPr lang="en-US" sz="4000" b="0" baseline="0" dirty="0">
                          <a:latin typeface="Times New Roman" panose="02020603050405020304" pitchFamily="18" charset="0"/>
                          <a:cs typeface="Times New Roman" panose="02020603050405020304" pitchFamily="18" charset="0"/>
                        </a:rPr>
                        <a:t> </a:t>
                      </a:r>
                      <a:r>
                        <a:rPr lang="en-US" sz="4000" b="0" baseline="0" dirty="0" err="1">
                          <a:latin typeface="Times New Roman" panose="02020603050405020304" pitchFamily="18" charset="0"/>
                          <a:cs typeface="Times New Roman" panose="02020603050405020304" pitchFamily="18" charset="0"/>
                        </a:rPr>
                        <a:t>câu</a:t>
                      </a:r>
                      <a:r>
                        <a:rPr lang="en-US" sz="4000" b="0" baseline="0" dirty="0">
                          <a:latin typeface="Times New Roman" panose="02020603050405020304" pitchFamily="18" charset="0"/>
                          <a:cs typeface="Times New Roman" panose="02020603050405020304" pitchFamily="18" charset="0"/>
                        </a:rPr>
                        <a:t> </a:t>
                      </a:r>
                      <a:r>
                        <a:rPr lang="en-US" sz="4000" b="0" baseline="0" dirty="0" err="1">
                          <a:latin typeface="Times New Roman" panose="02020603050405020304" pitchFamily="18" charset="0"/>
                          <a:cs typeface="Times New Roman" panose="02020603050405020304" pitchFamily="18" charset="0"/>
                        </a:rPr>
                        <a:t>hỏi</a:t>
                      </a:r>
                      <a:r>
                        <a:rPr lang="en-US" sz="4000" b="0" baseline="0" dirty="0">
                          <a:latin typeface="Times New Roman" panose="02020603050405020304" pitchFamily="18" charset="0"/>
                          <a:cs typeface="Times New Roman" panose="02020603050405020304" pitchFamily="18" charset="0"/>
                        </a:rPr>
                        <a:t> </a:t>
                      </a:r>
                      <a:r>
                        <a:rPr lang="en-US" sz="4000" b="0" baseline="0" dirty="0" err="1">
                          <a:latin typeface="Times New Roman" panose="02020603050405020304" pitchFamily="18" charset="0"/>
                          <a:cs typeface="Times New Roman" panose="02020603050405020304" pitchFamily="18" charset="0"/>
                        </a:rPr>
                        <a:t>đi</a:t>
                      </a:r>
                      <a:r>
                        <a:rPr lang="en-US" sz="4000" b="0" baseline="0" dirty="0">
                          <a:latin typeface="Times New Roman" panose="02020603050405020304" pitchFamily="18" charset="0"/>
                          <a:cs typeface="Times New Roman" panose="02020603050405020304" pitchFamily="18" charset="0"/>
                        </a:rPr>
                        <a:t> </a:t>
                      </a:r>
                      <a:r>
                        <a:rPr lang="en-US" sz="4000" b="0" baseline="0" dirty="0" err="1">
                          <a:latin typeface="Times New Roman" panose="02020603050405020304" pitchFamily="18" charset="0"/>
                          <a:cs typeface="Times New Roman" panose="02020603050405020304" pitchFamily="18" charset="0"/>
                        </a:rPr>
                        <a:t>quá</a:t>
                      </a:r>
                      <a:r>
                        <a:rPr lang="en-US" sz="4000" b="0" baseline="0" dirty="0">
                          <a:latin typeface="Times New Roman" panose="02020603050405020304" pitchFamily="18" charset="0"/>
                          <a:cs typeface="Times New Roman" panose="02020603050405020304" pitchFamily="18" charset="0"/>
                        </a:rPr>
                        <a:t> </a:t>
                      </a:r>
                      <a:r>
                        <a:rPr lang="en-US" sz="4000" b="0" baseline="0" dirty="0" err="1">
                          <a:latin typeface="Times New Roman" panose="02020603050405020304" pitchFamily="18" charset="0"/>
                          <a:cs typeface="Times New Roman" panose="02020603050405020304" pitchFamily="18" charset="0"/>
                        </a:rPr>
                        <a:t>giới</a:t>
                      </a:r>
                      <a:r>
                        <a:rPr lang="en-US" sz="4000" b="0" baseline="0" dirty="0">
                          <a:latin typeface="Times New Roman" panose="02020603050405020304" pitchFamily="18" charset="0"/>
                          <a:cs typeface="Times New Roman" panose="02020603050405020304" pitchFamily="18" charset="0"/>
                        </a:rPr>
                        <a:t> </a:t>
                      </a:r>
                      <a:r>
                        <a:rPr lang="en-US" sz="4000" b="0" baseline="0" dirty="0" err="1">
                          <a:latin typeface="Times New Roman" panose="02020603050405020304" pitchFamily="18" charset="0"/>
                          <a:cs typeface="Times New Roman" panose="02020603050405020304" pitchFamily="18" charset="0"/>
                        </a:rPr>
                        <a:t>hạn</a:t>
                      </a:r>
                      <a:r>
                        <a:rPr lang="en-US" sz="4000" b="0" baseline="0" dirty="0">
                          <a:latin typeface="Times New Roman" panose="02020603050405020304" pitchFamily="18" charset="0"/>
                          <a:cs typeface="Times New Roman" panose="02020603050405020304" pitchFamily="18" charset="0"/>
                        </a:rPr>
                        <a:t>, </a:t>
                      </a:r>
                      <a:r>
                        <a:rPr lang="en-US" sz="4000" b="0" baseline="0" dirty="0" err="1">
                          <a:latin typeface="Times New Roman" panose="02020603050405020304" pitchFamily="18" charset="0"/>
                          <a:cs typeface="Times New Roman" panose="02020603050405020304" pitchFamily="18" charset="0"/>
                        </a:rPr>
                        <a:t>không</a:t>
                      </a:r>
                      <a:r>
                        <a:rPr lang="en-US" sz="4000" b="0" baseline="0" dirty="0">
                          <a:latin typeface="Times New Roman" panose="02020603050405020304" pitchFamily="18" charset="0"/>
                          <a:cs typeface="Times New Roman" panose="02020603050405020304" pitchFamily="18" charset="0"/>
                        </a:rPr>
                        <a:t> </a:t>
                      </a:r>
                      <a:r>
                        <a:rPr lang="en-US" sz="4000" b="0" baseline="0" dirty="0" err="1">
                          <a:latin typeface="Times New Roman" panose="02020603050405020304" pitchFamily="18" charset="0"/>
                          <a:cs typeface="Times New Roman" panose="02020603050405020304" pitchFamily="18" charset="0"/>
                        </a:rPr>
                        <a:t>phù</a:t>
                      </a:r>
                      <a:r>
                        <a:rPr lang="en-US" sz="4000" b="0" baseline="0" dirty="0">
                          <a:latin typeface="Times New Roman" panose="02020603050405020304" pitchFamily="18" charset="0"/>
                          <a:cs typeface="Times New Roman" panose="02020603050405020304" pitchFamily="18" charset="0"/>
                        </a:rPr>
                        <a:t> </a:t>
                      </a:r>
                      <a:r>
                        <a:rPr lang="en-US" sz="4000" b="0" baseline="0" dirty="0" err="1">
                          <a:latin typeface="Times New Roman" panose="02020603050405020304" pitchFamily="18" charset="0"/>
                          <a:cs typeface="Times New Roman" panose="02020603050405020304" pitchFamily="18" charset="0"/>
                        </a:rPr>
                        <a:t>hợp</a:t>
                      </a:r>
                      <a:r>
                        <a:rPr lang="en-US" sz="4000" b="0" baseline="0" dirty="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391106358"/>
                  </a:ext>
                </a:extLst>
              </a:tr>
            </a:tbl>
          </a:graphicData>
        </a:graphic>
      </p:graphicFrame>
      <p:sp>
        <p:nvSpPr>
          <p:cNvPr id="5" name="Rectangle 4"/>
          <p:cNvSpPr/>
          <p:nvPr/>
        </p:nvSpPr>
        <p:spPr>
          <a:xfrm>
            <a:off x="609600" y="571500"/>
            <a:ext cx="17068800" cy="110799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dirty="0">
                <a:solidFill>
                  <a:srgbClr val="C00000"/>
                </a:solidFill>
                <a:latin typeface="#9Slide07 IcielPony" panose="02000000000000000000" pitchFamily="2" charset="0"/>
              </a:rPr>
              <a:t>SỔ TAY PHỎNG VẤN HIỆU QUẢ</a:t>
            </a:r>
            <a:endParaRPr kumimoji="0" lang="vi-VN" sz="6600" i="0" u="none" strike="noStrike" kern="1200" cap="none" spc="0" normalizeH="0" baseline="0" noProof="0" dirty="0">
              <a:ln>
                <a:noFill/>
              </a:ln>
              <a:solidFill>
                <a:srgbClr val="C00000"/>
              </a:solidFill>
              <a:effectLst/>
              <a:uLnTx/>
              <a:uFillTx/>
              <a:latin typeface="#9Slide07 IcielPony" panose="02000000000000000000" pitchFamily="2" charset="0"/>
            </a:endParaRPr>
          </a:p>
        </p:txBody>
      </p:sp>
    </p:spTree>
    <p:extLst>
      <p:ext uri="{BB962C8B-B14F-4D97-AF65-F5344CB8AC3E}">
        <p14:creationId xmlns:p14="http://schemas.microsoft.com/office/powerpoint/2010/main" val="54023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028700"/>
            <a:ext cx="16992600" cy="769441"/>
          </a:xfrm>
          <a:prstGeom prst="rect">
            <a:avLst/>
          </a:prstGeom>
        </p:spPr>
        <p:txBody>
          <a:bodyPr wrap="square">
            <a:spAutoFit/>
          </a:bodyPr>
          <a:lstStyle/>
          <a:p>
            <a:pPr algn="just"/>
            <a:r>
              <a:rPr lang="vi-VN" sz="4400" b="1" dirty="0">
                <a:solidFill>
                  <a:srgbClr val="000000"/>
                </a:solidFill>
                <a:latin typeface="+mj-lt"/>
              </a:rPr>
              <a:t>Bước 3: Sau khi phỏng vấn</a:t>
            </a:r>
            <a:endParaRPr lang="vi-VN" sz="4400" dirty="0">
              <a:solidFill>
                <a:srgbClr val="000000"/>
              </a:solidFill>
              <a:latin typeface="+mj-lt"/>
            </a:endParaRPr>
          </a:p>
        </p:txBody>
      </p:sp>
      <p:sp>
        <p:nvSpPr>
          <p:cNvPr id="5" name="Rectangle 4"/>
          <p:cNvSpPr/>
          <p:nvPr/>
        </p:nvSpPr>
        <p:spPr>
          <a:xfrm>
            <a:off x="609600" y="2095500"/>
            <a:ext cx="16992600" cy="2800767"/>
          </a:xfrm>
          <a:prstGeom prst="rect">
            <a:avLst/>
          </a:prstGeom>
        </p:spPr>
        <p:txBody>
          <a:bodyPr wrap="square">
            <a:spAutoFit/>
          </a:bodyPr>
          <a:lstStyle/>
          <a:p>
            <a:pPr algn="just"/>
            <a:r>
              <a:rPr lang="en-US" sz="4400" dirty="0">
                <a:solidFill>
                  <a:srgbClr val="000000"/>
                </a:solidFill>
                <a:latin typeface="+mj-lt"/>
              </a:rPr>
              <a:t>-</a:t>
            </a:r>
            <a:r>
              <a:rPr lang="vi-VN" sz="4400" b="1" dirty="0">
                <a:solidFill>
                  <a:srgbClr val="000000"/>
                </a:solidFill>
                <a:latin typeface="+mj-lt"/>
              </a:rPr>
              <a:t> Đọc lại nội dung </a:t>
            </a:r>
            <a:r>
              <a:rPr lang="vi-VN" sz="4400" dirty="0">
                <a:solidFill>
                  <a:srgbClr val="000000"/>
                </a:solidFill>
                <a:latin typeface="+mj-lt"/>
              </a:rPr>
              <a:t>đã ghi chép hoặc nghe và ghi lại nội dung</a:t>
            </a:r>
            <a:r>
              <a:rPr lang="en-US" sz="4400" dirty="0">
                <a:solidFill>
                  <a:srgbClr val="000000"/>
                </a:solidFill>
                <a:latin typeface="+mj-lt"/>
              </a:rPr>
              <a:t> </a:t>
            </a:r>
            <a:r>
              <a:rPr lang="vi-VN" sz="4400" dirty="0">
                <a:solidFill>
                  <a:srgbClr val="000000"/>
                </a:solidFill>
                <a:latin typeface="+mj-lt"/>
              </a:rPr>
              <a:t>đã ghi âm thành</a:t>
            </a:r>
            <a:r>
              <a:rPr lang="en-US" sz="4400" dirty="0">
                <a:solidFill>
                  <a:srgbClr val="000000"/>
                </a:solidFill>
                <a:latin typeface="+mj-lt"/>
              </a:rPr>
              <a:t> </a:t>
            </a:r>
            <a:r>
              <a:rPr lang="vi-VN" sz="4400" dirty="0">
                <a:solidFill>
                  <a:srgbClr val="000000"/>
                </a:solidFill>
                <a:latin typeface="+mj-lt"/>
              </a:rPr>
              <a:t>văn bản bằng các phần mềm chuyên dụng Gboa (board), La-ban Ki (LabanKey,..); có thể trao đổi lại với người được phóng vấn về những nội dung chưa</a:t>
            </a:r>
            <a:r>
              <a:rPr lang="en-US" sz="4400" dirty="0">
                <a:solidFill>
                  <a:srgbClr val="000000"/>
                </a:solidFill>
                <a:latin typeface="+mj-lt"/>
              </a:rPr>
              <a:t> </a:t>
            </a:r>
            <a:r>
              <a:rPr lang="vi-VN" sz="4400" dirty="0">
                <a:solidFill>
                  <a:srgbClr val="000000"/>
                </a:solidFill>
                <a:latin typeface="+mj-lt"/>
              </a:rPr>
              <a:t>hiểu rõ.</a:t>
            </a:r>
            <a:endParaRPr lang="vi-VN" sz="4400" b="0" i="0" dirty="0">
              <a:solidFill>
                <a:srgbClr val="000000"/>
              </a:solidFill>
              <a:effectLst/>
              <a:latin typeface="+mj-lt"/>
            </a:endParaRPr>
          </a:p>
        </p:txBody>
      </p:sp>
      <p:sp>
        <p:nvSpPr>
          <p:cNvPr id="2" name="Freeform 4">
            <a:extLst>
              <a:ext uri="{FF2B5EF4-FFF2-40B4-BE49-F238E27FC236}">
                <a16:creationId xmlns:a16="http://schemas.microsoft.com/office/drawing/2014/main" id="{888E8D1B-586F-CBDB-E5E8-AD678723FB8B}"/>
              </a:ext>
            </a:extLst>
          </p:cNvPr>
          <p:cNvSpPr/>
          <p:nvPr/>
        </p:nvSpPr>
        <p:spPr>
          <a:xfrm>
            <a:off x="-533400" y="4991100"/>
            <a:ext cx="6956474" cy="4991269"/>
          </a:xfrm>
          <a:custGeom>
            <a:avLst/>
            <a:gdLst/>
            <a:ahLst/>
            <a:cxnLst/>
            <a:rect l="l" t="t" r="r" b="b"/>
            <a:pathLst>
              <a:path w="4195219" h="3010069">
                <a:moveTo>
                  <a:pt x="0" y="0"/>
                </a:moveTo>
                <a:lnTo>
                  <a:pt x="4195219" y="0"/>
                </a:lnTo>
                <a:lnTo>
                  <a:pt x="4195219" y="3010069"/>
                </a:lnTo>
                <a:lnTo>
                  <a:pt x="0" y="3010069"/>
                </a:lnTo>
                <a:lnTo>
                  <a:pt x="0" y="0"/>
                </a:lnTo>
                <a:close/>
              </a:path>
            </a:pathLst>
          </a:custGeom>
          <a:blipFill>
            <a:blip r:embed="rId3"/>
            <a:stretch>
              <a:fillRect/>
            </a:stretch>
          </a:blipFill>
        </p:spPr>
        <p:txBody>
          <a:bodyPr/>
          <a:lstStyle/>
          <a:p>
            <a:endParaRPr lang="en-US"/>
          </a:p>
        </p:txBody>
      </p:sp>
      <p:sp>
        <p:nvSpPr>
          <p:cNvPr id="3" name="Rectangle 2">
            <a:extLst>
              <a:ext uri="{FF2B5EF4-FFF2-40B4-BE49-F238E27FC236}">
                <a16:creationId xmlns:a16="http://schemas.microsoft.com/office/drawing/2014/main" id="{505EEEA5-958A-78F7-AC25-B81399CF936A}"/>
              </a:ext>
            </a:extLst>
          </p:cNvPr>
          <p:cNvSpPr/>
          <p:nvPr/>
        </p:nvSpPr>
        <p:spPr>
          <a:xfrm>
            <a:off x="6643255" y="4991100"/>
            <a:ext cx="10972800" cy="4154984"/>
          </a:xfrm>
          <a:prstGeom prst="rect">
            <a:avLst/>
          </a:prstGeom>
        </p:spPr>
        <p:txBody>
          <a:bodyPr wrap="square">
            <a:spAutoFit/>
          </a:bodyPr>
          <a:lstStyle/>
          <a:p>
            <a:pPr algn="just"/>
            <a:r>
              <a:rPr lang="en-US" sz="4400" dirty="0">
                <a:solidFill>
                  <a:srgbClr val="000000"/>
                </a:solidFill>
                <a:latin typeface="+mj-lt"/>
              </a:rPr>
              <a:t>-</a:t>
            </a:r>
            <a:r>
              <a:rPr lang="vi-VN" sz="4400" dirty="0">
                <a:solidFill>
                  <a:srgbClr val="000000"/>
                </a:solidFill>
                <a:latin typeface="+mj-lt"/>
              </a:rPr>
              <a:t> </a:t>
            </a:r>
            <a:r>
              <a:rPr lang="vi-VN" sz="4400" b="1" dirty="0">
                <a:solidFill>
                  <a:srgbClr val="000000"/>
                </a:solidFill>
                <a:latin typeface="+mj-lt"/>
              </a:rPr>
              <a:t>Biên tập nội dung phỏng vấn</a:t>
            </a:r>
            <a:r>
              <a:rPr lang="vi-VN" sz="4400" dirty="0">
                <a:solidFill>
                  <a:srgbClr val="000000"/>
                </a:solidFill>
                <a:latin typeface="+mj-lt"/>
              </a:rPr>
              <a:t>: lược bớt những trả lời dài dòng, không</a:t>
            </a:r>
            <a:r>
              <a:rPr lang="en-US" sz="4400" dirty="0">
                <a:solidFill>
                  <a:srgbClr val="000000"/>
                </a:solidFill>
                <a:latin typeface="+mj-lt"/>
              </a:rPr>
              <a:t> </a:t>
            </a:r>
            <a:r>
              <a:rPr lang="vi-VN" sz="4400" dirty="0">
                <a:solidFill>
                  <a:srgbClr val="000000"/>
                </a:solidFill>
                <a:latin typeface="+mj-lt"/>
              </a:rPr>
              <a:t>làm rõ câu trả lời (lưu ý đảm bảo thế hiện nội dung chính của câu trả lời); trích</a:t>
            </a:r>
            <a:r>
              <a:rPr lang="en-US" sz="4400" dirty="0">
                <a:solidFill>
                  <a:srgbClr val="000000"/>
                </a:solidFill>
                <a:latin typeface="+mj-lt"/>
              </a:rPr>
              <a:t> </a:t>
            </a:r>
            <a:r>
              <a:rPr lang="vi-VN" sz="4400" dirty="0">
                <a:solidFill>
                  <a:srgbClr val="000000"/>
                </a:solidFill>
                <a:latin typeface="+mj-lt"/>
              </a:rPr>
              <a:t>dẫn nguyên văn một số phần trả lời của người được phỏng vấn để bài phỏng vấn</a:t>
            </a:r>
            <a:r>
              <a:rPr lang="en-US" sz="4400" dirty="0">
                <a:solidFill>
                  <a:srgbClr val="000000"/>
                </a:solidFill>
                <a:latin typeface="+mj-lt"/>
              </a:rPr>
              <a:t> </a:t>
            </a:r>
            <a:r>
              <a:rPr lang="vi-VN" sz="4400" dirty="0">
                <a:solidFill>
                  <a:srgbClr val="000000"/>
                </a:solidFill>
                <a:latin typeface="+mj-lt"/>
              </a:rPr>
              <a:t>thêm sinh động và tăng độ tin cậy.</a:t>
            </a:r>
            <a:endParaRPr lang="vi-VN" sz="4400" b="0" i="0" dirty="0">
              <a:solidFill>
                <a:srgbClr val="000000"/>
              </a:solidFill>
              <a:effectLst/>
              <a:latin typeface="+mj-lt"/>
            </a:endParaRPr>
          </a:p>
        </p:txBody>
      </p:sp>
    </p:spTree>
    <p:extLst>
      <p:ext uri="{BB962C8B-B14F-4D97-AF65-F5344CB8AC3E}">
        <p14:creationId xmlns:p14="http://schemas.microsoft.com/office/powerpoint/2010/main" val="75623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1259</TotalTime>
  <Words>1496</Words>
  <Application>Microsoft Office PowerPoint</Application>
  <PresentationFormat>Custom</PresentationFormat>
  <Paragraphs>122</Paragraphs>
  <Slides>18</Slides>
  <Notes>18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18</vt:i4>
      </vt:variant>
    </vt:vector>
  </HeadingPairs>
  <TitlesOfParts>
    <vt:vector size="31" baseType="lpstr">
      <vt:lpstr>#9Slide07 SVNGuerrilla</vt:lpstr>
      <vt:lpstr>Calibri</vt:lpstr>
      <vt:lpstr>#9Slide07 SVNSunshine</vt:lpstr>
      <vt:lpstr>Times New Roman</vt:lpstr>
      <vt:lpstr>#9Slide04 Podkova Medium</vt:lpstr>
      <vt:lpstr>#9Slide05 SVNHollie Script Pro</vt:lpstr>
      <vt:lpstr>Arial</vt:lpstr>
      <vt:lpstr>.VnTime</vt:lpstr>
      <vt:lpstr>#9Slide07 HLT Fall For You</vt:lpstr>
      <vt:lpstr>#9Slide07 IcielPony</vt:lpstr>
      <vt:lpstr>#9Slide05 IcielSanelma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thuyết trình Hanukkah Đơn giản màu Kem Xanh dương  Phong cách Hoa lá</dc:title>
  <cp:lastModifiedBy>Hương Nguyễn</cp:lastModifiedBy>
  <cp:revision>83</cp:revision>
  <dcterms:created xsi:type="dcterms:W3CDTF">2006-08-16T00:00:00Z</dcterms:created>
  <dcterms:modified xsi:type="dcterms:W3CDTF">2025-04-04T08:28:09Z</dcterms:modified>
  <dc:identifier>DAGGYlrBJ50</dc:identifier>
</cp:coreProperties>
</file>