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 id="2147483666" r:id="rId5"/>
    <p:sldMasterId id="2147483668" r:id="rId6"/>
  </p:sldMasterIdLst>
  <p:notesMasterIdLst>
    <p:notesMasterId r:id="rId36"/>
  </p:notesMasterIdLst>
  <p:sldIdLst>
    <p:sldId id="299" r:id="rId7"/>
    <p:sldId id="260" r:id="rId8"/>
    <p:sldId id="261" r:id="rId9"/>
    <p:sldId id="293" r:id="rId10"/>
    <p:sldId id="294" r:id="rId11"/>
    <p:sldId id="295" r:id="rId12"/>
    <p:sldId id="296" r:id="rId13"/>
    <p:sldId id="297" r:id="rId14"/>
    <p:sldId id="262" r:id="rId15"/>
    <p:sldId id="263" r:id="rId16"/>
    <p:sldId id="264" r:id="rId17"/>
    <p:sldId id="265" r:id="rId18"/>
    <p:sldId id="266" r:id="rId19"/>
    <p:sldId id="267" r:id="rId20"/>
    <p:sldId id="268" r:id="rId21"/>
    <p:sldId id="269" r:id="rId22"/>
    <p:sldId id="270" r:id="rId23"/>
    <p:sldId id="298" r:id="rId24"/>
    <p:sldId id="271" r:id="rId25"/>
    <p:sldId id="272" r:id="rId26"/>
    <p:sldId id="273" r:id="rId27"/>
    <p:sldId id="274" r:id="rId28"/>
    <p:sldId id="275" r:id="rId29"/>
    <p:sldId id="276" r:id="rId30"/>
    <p:sldId id="277" r:id="rId31"/>
    <p:sldId id="278" r:id="rId32"/>
    <p:sldId id="279" r:id="rId33"/>
    <p:sldId id="280" r:id="rId34"/>
    <p:sldId id="281"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Palatino Linotype" panose="02040502050505030304" pitchFamily="18"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3BE40-B509-44B1-90B5-75CD0BF22FE2}"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0A2A9-F011-4F0C-8AEF-1A1745530581}" type="slidenum">
              <a:rPr lang="en-GB" smtClean="0"/>
              <a:t>‹#›</a:t>
            </a:fld>
            <a:endParaRPr lang="en-GB"/>
          </a:p>
        </p:txBody>
      </p:sp>
    </p:spTree>
    <p:extLst>
      <p:ext uri="{BB962C8B-B14F-4D97-AF65-F5344CB8AC3E}">
        <p14:creationId xmlns:p14="http://schemas.microsoft.com/office/powerpoint/2010/main" val="117152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3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52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00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27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42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1187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86190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91464"/>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384648"/>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BC4531-E4D0-4349-AB39-2EEC98A1D9B8}" type="datetimeFigureOut">
              <a:rPr lang="en-US" smtClean="0">
                <a:solidFill>
                  <a:prstClr val="black">
                    <a:tint val="75000"/>
                  </a:prstClr>
                </a:solidFill>
              </a:rPr>
              <a:pPr/>
              <a:t>2/19/2025</a:t>
            </a:fld>
            <a:endParaRPr lang="en-US">
              <a:solidFill>
                <a:prstClr val="black">
                  <a:tint val="75000"/>
                </a:prstClr>
              </a:solidFill>
            </a:endParaRPr>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B5EA493-9875-4D10-ADC6-D55006F905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57157"/>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fif"/><Relationship Id="rId5" Type="http://schemas.openxmlformats.org/officeDocument/2006/relationships/image" Target="../media/image3.jf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fif"/><Relationship Id="rId5" Type="http://schemas.openxmlformats.org/officeDocument/2006/relationships/image" Target="../media/image3.jf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jfif"/><Relationship Id="rId5" Type="http://schemas.openxmlformats.org/officeDocument/2006/relationships/image" Target="../media/image3.jf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fif"/><Relationship Id="rId5" Type="http://schemas.openxmlformats.org/officeDocument/2006/relationships/image" Target="../media/image3.jfi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jfif"/><Relationship Id="rId5" Type="http://schemas.openxmlformats.org/officeDocument/2006/relationships/image" Target="../media/image3.jf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f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fi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fi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3.jfi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fif"/><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3.jf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f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1.gif"/><Relationship Id="rId3" Type="http://schemas.openxmlformats.org/officeDocument/2006/relationships/slideLayout" Target="../slideLayouts/slideLayout12.xml"/><Relationship Id="rId7" Type="http://schemas.openxmlformats.org/officeDocument/2006/relationships/image" Target="../media/image7.png"/><Relationship Id="rId12" Type="http://schemas.openxmlformats.org/officeDocument/2006/relationships/slide" Target="slide9.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jpeg"/><Relationship Id="rId9" Type="http://schemas.openxmlformats.org/officeDocument/2006/relationships/image" Target="../media/image8.png"/><Relationship Id="rId1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14.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16.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f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a:extLst>
            <a:ext uri="{FF2B5EF4-FFF2-40B4-BE49-F238E27FC236}">
              <a16:creationId xmlns="" xmlns:a16="http://schemas.microsoft.com/office/drawing/2014/main" id="{8F5D1773-A278-A128-A49F-F81B142C94EF}"/>
            </a:ext>
          </a:extLst>
        </p:cNvPr>
        <p:cNvGrpSpPr/>
        <p:nvPr/>
      </p:nvGrpSpPr>
      <p:grpSpPr>
        <a:xfrm>
          <a:off x="0" y="0"/>
          <a:ext cx="0" cy="0"/>
          <a:chOff x="0" y="0"/>
          <a:chExt cx="0" cy="0"/>
        </a:xfrm>
      </p:grpSpPr>
      <p:pic>
        <p:nvPicPr>
          <p:cNvPr id="15" name="Picture 4">
            <a:extLst>
              <a:ext uri="{FF2B5EF4-FFF2-40B4-BE49-F238E27FC236}">
                <a16:creationId xmlns="" xmlns:a16="http://schemas.microsoft.com/office/drawing/2014/main" id="{CBC0A364-FABB-EE54-ECD7-764AD0B7158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a:extLst>
              <a:ext uri="{FF2B5EF4-FFF2-40B4-BE49-F238E27FC236}">
                <a16:creationId xmlns="" xmlns:a16="http://schemas.microsoft.com/office/drawing/2014/main" id="{6BD747CD-2D80-D373-5162-B357F1FD47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20" name="Rectangle 19">
            <a:extLst>
              <a:ext uri="{FF2B5EF4-FFF2-40B4-BE49-F238E27FC236}">
                <a16:creationId xmlns="" xmlns:a16="http://schemas.microsoft.com/office/drawing/2014/main" id="{EB3E2706-D0DF-FA29-35D1-04C00459A400}"/>
              </a:ext>
            </a:extLst>
          </p:cNvPr>
          <p:cNvSpPr/>
          <p:nvPr/>
        </p:nvSpPr>
        <p:spPr>
          <a:xfrm>
            <a:off x="3922603" y="1943100"/>
            <a:ext cx="10442795" cy="35282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600" b="1" i="0" u="none" strike="noStrike" kern="1200" cap="none" spc="0" normalizeH="0" baseline="0" noProof="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uLnTx/>
                <a:uFillTx/>
                <a:latin typeface="Calibri"/>
                <a:ea typeface="+mn-ea"/>
                <a:cs typeface="+mn-cs"/>
              </a:rPr>
              <a:t>NGỮ</a:t>
            </a:r>
            <a:r>
              <a:rPr kumimoji="0" lang="en-GB" sz="16600" b="1" i="0" u="none" strike="noStrike" kern="1200" cap="none" spc="0" normalizeH="0" noProof="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uLnTx/>
                <a:uFillTx/>
                <a:latin typeface="Calibri"/>
                <a:ea typeface="+mn-ea"/>
                <a:cs typeface="+mn-cs"/>
              </a:rPr>
              <a:t> VĂN 7</a:t>
            </a:r>
            <a:endParaRPr kumimoji="0" lang="en-GB" sz="16600" b="1" i="0" u="none" strike="noStrike" kern="1200" cap="none" spc="0" normalizeH="0" baseline="0" noProof="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uLnTx/>
              <a:uFillTx/>
              <a:latin typeface="Calibri"/>
              <a:ea typeface="+mn-ea"/>
              <a:cs typeface="+mn-cs"/>
            </a:endParaRPr>
          </a:p>
        </p:txBody>
      </p:sp>
    </p:spTree>
    <p:extLst>
      <p:ext uri="{BB962C8B-B14F-4D97-AF65-F5344CB8AC3E}">
        <p14:creationId xmlns:p14="http://schemas.microsoft.com/office/powerpoint/2010/main" val="41527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4.93827E-7 C 0.06901 4.93827E-7 0.125 0.05602 0.125 0.125 C 0.125 0.19398 0.06901 0.25 0 0.25 C -0.06901 0.25 -0.125 0.19398 -0.125 0.125 C -0.125 0.05602 -0.06901 4.93827E-7 0 4.93827E-7 Z " pathEditMode="relative" rAng="0" ptsTypes="AAAAA">
                                      <p:cBhvr>
                                        <p:cTn id="6" dur="2000" fill="hold"/>
                                        <p:tgtEl>
                                          <p:spTgt spid="20"/>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2933044" y="116980"/>
            <a:ext cx="12687956" cy="1081899"/>
          </a:xfrm>
          <a:prstGeom prst="rect">
            <a:avLst/>
          </a:prstGeom>
          <a:noFill/>
        </p:spPr>
        <p:txBody>
          <a:bodyPr wrap="square" lIns="91440" tIns="45720" rIns="91440" bIns="45720">
            <a:spAutoFit/>
          </a:bodyPr>
          <a:lstStyle/>
          <a:p>
            <a:pPr algn="ctr">
              <a:lnSpc>
                <a:spcPct val="150000"/>
              </a:lnSpc>
            </a:pPr>
            <a:r>
              <a:rPr lang="vi-VN" sz="48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8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3669" y="51163"/>
            <a:ext cx="4724400" cy="5669280"/>
          </a:xfrm>
          <a:prstGeom prst="ellipse">
            <a:avLst/>
          </a:prstGeom>
          <a:ln>
            <a:noFill/>
          </a:ln>
          <a:effectLst>
            <a:softEdge rad="112500"/>
          </a:effec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6936" y="5179832"/>
            <a:ext cx="7649233" cy="5219700"/>
          </a:xfrm>
          <a:prstGeom prst="ellipse">
            <a:avLst/>
          </a:prstGeom>
          <a:ln>
            <a:noFill/>
          </a:ln>
          <a:effectLst>
            <a:softEdge rad="112500"/>
          </a:effectLst>
        </p:spPr>
      </p:pic>
      <p:sp>
        <p:nvSpPr>
          <p:cNvPr id="4" name="Rectangle 3"/>
          <p:cNvSpPr/>
          <p:nvPr/>
        </p:nvSpPr>
        <p:spPr>
          <a:xfrm>
            <a:off x="2057400" y="1634624"/>
            <a:ext cx="8859220" cy="1031564"/>
          </a:xfrm>
          <a:prstGeom prst="rect">
            <a:avLst/>
          </a:prstGeom>
        </p:spPr>
        <p:txBody>
          <a:bodyPr wrap="none">
            <a:spAutoFit/>
          </a:bodyPr>
          <a:lstStyle/>
          <a:p>
            <a:pPr>
              <a:lnSpc>
                <a:spcPct val="107000"/>
              </a:lnSpc>
              <a:spcAft>
                <a:spcPts val="0"/>
              </a:spcAft>
            </a:pP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6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GB" sz="4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267876" y="5753100"/>
            <a:ext cx="9829801" cy="2189895"/>
          </a:xfrm>
          <a:prstGeom prst="rect">
            <a:avLst/>
          </a:prstGeom>
        </p:spPr>
        <p:txBody>
          <a:bodyPr wrap="square">
            <a:spAutoFit/>
          </a:bodyPr>
          <a:lstStyle/>
          <a:p>
            <a:pPr>
              <a:lnSpc>
                <a:spcPct val="150000"/>
              </a:lnSpc>
              <a:spcAft>
                <a:spcPts val="0"/>
              </a:spcAft>
            </a:pPr>
            <a:r>
              <a:rPr lang="vi-VN" sz="4800" b="1"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 lượt đọc 2 văn bản </a:t>
            </a:r>
            <a:r>
              <a:rPr lang="vi-VN" sz="4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Nàng Bân </a:t>
            </a:r>
            <a:r>
              <a:rPr lang="vi-VN"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4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Chim trời cá nước” – xưa và nay.</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172628" y="3069226"/>
            <a:ext cx="10020298" cy="2189895"/>
          </a:xfrm>
          <a:prstGeom prst="rect">
            <a:avLst/>
          </a:prstGeom>
        </p:spPr>
        <p:txBody>
          <a:bodyPr wrap="square">
            <a:spAutoFit/>
          </a:bodyPr>
          <a:lstStyle/>
          <a:p>
            <a:pPr>
              <a:lnSpc>
                <a:spcPct val="150000"/>
              </a:lnSpc>
              <a:spcAft>
                <a:spcPts val="0"/>
              </a:spcAft>
            </a:pPr>
            <a:r>
              <a:rPr lang="vi-VN"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Đọc chú thích dưới chân trang để hiểu nghĩa các từ khó</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32">
                                          <p:stCondLst>
                                            <p:cond delay="0"/>
                                          </p:stCondLst>
                                        </p:cTn>
                                        <p:tgtEl>
                                          <p:spTgt spid="7"/>
                                        </p:tgtEl>
                                      </p:cBhvr>
                                    </p:animEffect>
                                    <p:anim calcmode="lin" valueType="num">
                                      <p:cBhvr>
                                        <p:cTn id="8" dur="72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2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266" tmFilter="0, 0; 0.125,0.2665; 0.25,0.4; 0.375,0.465; 0.5,0.5;  0.625,0.535; 0.75,0.6; 0.875,0.7335; 1,1">
                                          <p:stCondLst>
                                            <p:cond delay="266"/>
                                          </p:stCondLst>
                                        </p:cTn>
                                        <p:tgtEl>
                                          <p:spTgt spid="7"/>
                                        </p:tgtEl>
                                        <p:attrNameLst>
                                          <p:attrName>ppt_y</p:attrName>
                                        </p:attrNameLst>
                                      </p:cBhvr>
                                      <p:tavLst>
                                        <p:tav tm="0" fmla="#ppt_y-sin(pi*$)/9">
                                          <p:val>
                                            <p:fltVal val="0"/>
                                          </p:val>
                                        </p:tav>
                                        <p:tav tm="100000">
                                          <p:val>
                                            <p:fltVal val="1"/>
                                          </p:val>
                                        </p:tav>
                                      </p:tavLst>
                                    </p:anim>
                                    <p:anim calcmode="lin" valueType="num">
                                      <p:cBhvr>
                                        <p:cTn id="11" dur="133" tmFilter="0, 0; 0.125,0.2665; 0.25,0.4; 0.375,0.465; 0.5,0.5;  0.625,0.535; 0.75,0.6; 0.875,0.7335; 1,1">
                                          <p:stCondLst>
                                            <p:cond delay="530"/>
                                          </p:stCondLst>
                                        </p:cTn>
                                        <p:tgtEl>
                                          <p:spTgt spid="7"/>
                                        </p:tgtEl>
                                        <p:attrNameLst>
                                          <p:attrName>ppt_y</p:attrName>
                                        </p:attrNameLst>
                                      </p:cBhvr>
                                      <p:tavLst>
                                        <p:tav tm="0" fmla="#ppt_y-sin(pi*$)/27">
                                          <p:val>
                                            <p:fltVal val="0"/>
                                          </p:val>
                                        </p:tav>
                                        <p:tav tm="100000">
                                          <p:val>
                                            <p:fltVal val="1"/>
                                          </p:val>
                                        </p:tav>
                                      </p:tavLst>
                                    </p:anim>
                                    <p:anim calcmode="lin" valueType="num">
                                      <p:cBhvr>
                                        <p:cTn id="12" dur="66" tmFilter="0, 0; 0.125,0.2665; 0.25,0.4; 0.375,0.465; 0.5,0.5;  0.625,0.535; 0.75,0.6; 0.875,0.7335; 1,1">
                                          <p:stCondLst>
                                            <p:cond delay="662"/>
                                          </p:stCondLst>
                                        </p:cTn>
                                        <p:tgtEl>
                                          <p:spTgt spid="7"/>
                                        </p:tgtEl>
                                        <p:attrNameLst>
                                          <p:attrName>ppt_y</p:attrName>
                                        </p:attrNameLst>
                                      </p:cBhvr>
                                      <p:tavLst>
                                        <p:tav tm="0" fmla="#ppt_y-sin(pi*$)/81">
                                          <p:val>
                                            <p:fltVal val="0"/>
                                          </p:val>
                                        </p:tav>
                                        <p:tav tm="100000">
                                          <p:val>
                                            <p:fltVal val="1"/>
                                          </p:val>
                                        </p:tav>
                                      </p:tavLst>
                                    </p:anim>
                                    <p:animScale>
                                      <p:cBhvr>
                                        <p:cTn id="13" dur="10">
                                          <p:stCondLst>
                                            <p:cond delay="260"/>
                                          </p:stCondLst>
                                        </p:cTn>
                                        <p:tgtEl>
                                          <p:spTgt spid="7"/>
                                        </p:tgtEl>
                                      </p:cBhvr>
                                      <p:to x="100000" y="60000"/>
                                    </p:animScale>
                                    <p:animScale>
                                      <p:cBhvr>
                                        <p:cTn id="14" dur="66" decel="50000">
                                          <p:stCondLst>
                                            <p:cond delay="270"/>
                                          </p:stCondLst>
                                        </p:cTn>
                                        <p:tgtEl>
                                          <p:spTgt spid="7"/>
                                        </p:tgtEl>
                                      </p:cBhvr>
                                      <p:to x="100000" y="100000"/>
                                    </p:animScale>
                                    <p:animScale>
                                      <p:cBhvr>
                                        <p:cTn id="15" dur="10">
                                          <p:stCondLst>
                                            <p:cond delay="525"/>
                                          </p:stCondLst>
                                        </p:cTn>
                                        <p:tgtEl>
                                          <p:spTgt spid="7"/>
                                        </p:tgtEl>
                                      </p:cBhvr>
                                      <p:to x="100000" y="80000"/>
                                    </p:animScale>
                                    <p:animScale>
                                      <p:cBhvr>
                                        <p:cTn id="16" dur="66" decel="50000">
                                          <p:stCondLst>
                                            <p:cond delay="535"/>
                                          </p:stCondLst>
                                        </p:cTn>
                                        <p:tgtEl>
                                          <p:spTgt spid="7"/>
                                        </p:tgtEl>
                                      </p:cBhvr>
                                      <p:to x="100000" y="100000"/>
                                    </p:animScale>
                                    <p:animScale>
                                      <p:cBhvr>
                                        <p:cTn id="17" dur="10">
                                          <p:stCondLst>
                                            <p:cond delay="657"/>
                                          </p:stCondLst>
                                        </p:cTn>
                                        <p:tgtEl>
                                          <p:spTgt spid="7"/>
                                        </p:tgtEl>
                                      </p:cBhvr>
                                      <p:to x="100000" y="90000"/>
                                    </p:animScale>
                                    <p:animScale>
                                      <p:cBhvr>
                                        <p:cTn id="18" dur="66" decel="50000">
                                          <p:stCondLst>
                                            <p:cond delay="667"/>
                                          </p:stCondLst>
                                        </p:cTn>
                                        <p:tgtEl>
                                          <p:spTgt spid="7"/>
                                        </p:tgtEl>
                                      </p:cBhvr>
                                      <p:to x="100000" y="100000"/>
                                    </p:animScale>
                                    <p:animScale>
                                      <p:cBhvr>
                                        <p:cTn id="19" dur="10">
                                          <p:stCondLst>
                                            <p:cond delay="723"/>
                                          </p:stCondLst>
                                        </p:cTn>
                                        <p:tgtEl>
                                          <p:spTgt spid="7"/>
                                        </p:tgtEl>
                                      </p:cBhvr>
                                      <p:to x="100000" y="95000"/>
                                    </p:animScale>
                                    <p:animScale>
                                      <p:cBhvr>
                                        <p:cTn id="20" dur="66" decel="50000">
                                          <p:stCondLst>
                                            <p:cond delay="7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261">
                                          <p:stCondLst>
                                            <p:cond delay="0"/>
                                          </p:stCondLst>
                                        </p:cTn>
                                        <p:tgtEl>
                                          <p:spTgt spid="6"/>
                                        </p:tgtEl>
                                      </p:cBhvr>
                                    </p:animEffect>
                                    <p:anim calcmode="lin" valueType="num">
                                      <p:cBhvr>
                                        <p:cTn id="26" dur="820"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2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299" tmFilter="0, 0; 0.125,0.2665; 0.25,0.4; 0.375,0.465; 0.5,0.5;  0.625,0.535; 0.75,0.6; 0.875,0.7335; 1,1">
                                          <p:stCondLst>
                                            <p:cond delay="299"/>
                                          </p:stCondLst>
                                        </p:cTn>
                                        <p:tgtEl>
                                          <p:spTgt spid="6"/>
                                        </p:tgtEl>
                                        <p:attrNameLst>
                                          <p:attrName>ppt_y</p:attrName>
                                        </p:attrNameLst>
                                      </p:cBhvr>
                                      <p:tavLst>
                                        <p:tav tm="0" fmla="#ppt_y-sin(pi*$)/9">
                                          <p:val>
                                            <p:fltVal val="0"/>
                                          </p:val>
                                        </p:tav>
                                        <p:tav tm="100000">
                                          <p:val>
                                            <p:fltVal val="1"/>
                                          </p:val>
                                        </p:tav>
                                      </p:tavLst>
                                    </p:anim>
                                    <p:anim calcmode="lin" valueType="num">
                                      <p:cBhvr>
                                        <p:cTn id="29" dur="149" tmFilter="0, 0; 0.125,0.2665; 0.25,0.4; 0.375,0.465; 0.5,0.5;  0.625,0.535; 0.75,0.6; 0.875,0.7335; 1,1">
                                          <p:stCondLst>
                                            <p:cond delay="596"/>
                                          </p:stCondLst>
                                        </p:cTn>
                                        <p:tgtEl>
                                          <p:spTgt spid="6"/>
                                        </p:tgtEl>
                                        <p:attrNameLst>
                                          <p:attrName>ppt_y</p:attrName>
                                        </p:attrNameLst>
                                      </p:cBhvr>
                                      <p:tavLst>
                                        <p:tav tm="0" fmla="#ppt_y-sin(pi*$)/27">
                                          <p:val>
                                            <p:fltVal val="0"/>
                                          </p:val>
                                        </p:tav>
                                        <p:tav tm="100000">
                                          <p:val>
                                            <p:fltVal val="1"/>
                                          </p:val>
                                        </p:tav>
                                      </p:tavLst>
                                    </p:anim>
                                    <p:anim calcmode="lin" valueType="num">
                                      <p:cBhvr>
                                        <p:cTn id="30" dur="74" tmFilter="0, 0; 0.125,0.2665; 0.25,0.4; 0.375,0.465; 0.5,0.5;  0.625,0.535; 0.75,0.6; 0.875,0.7335; 1,1">
                                          <p:stCondLst>
                                            <p:cond delay="745"/>
                                          </p:stCondLst>
                                        </p:cTn>
                                        <p:tgtEl>
                                          <p:spTgt spid="6"/>
                                        </p:tgtEl>
                                        <p:attrNameLst>
                                          <p:attrName>ppt_y</p:attrName>
                                        </p:attrNameLst>
                                      </p:cBhvr>
                                      <p:tavLst>
                                        <p:tav tm="0" fmla="#ppt_y-sin(pi*$)/81">
                                          <p:val>
                                            <p:fltVal val="0"/>
                                          </p:val>
                                        </p:tav>
                                        <p:tav tm="100000">
                                          <p:val>
                                            <p:fltVal val="1"/>
                                          </p:val>
                                        </p:tav>
                                      </p:tavLst>
                                    </p:anim>
                                    <p:animScale>
                                      <p:cBhvr>
                                        <p:cTn id="31" dur="12">
                                          <p:stCondLst>
                                            <p:cond delay="293"/>
                                          </p:stCondLst>
                                        </p:cTn>
                                        <p:tgtEl>
                                          <p:spTgt spid="6"/>
                                        </p:tgtEl>
                                      </p:cBhvr>
                                      <p:to x="100000" y="60000"/>
                                    </p:animScale>
                                    <p:animScale>
                                      <p:cBhvr>
                                        <p:cTn id="32" dur="75" decel="50000">
                                          <p:stCondLst>
                                            <p:cond delay="304"/>
                                          </p:stCondLst>
                                        </p:cTn>
                                        <p:tgtEl>
                                          <p:spTgt spid="6"/>
                                        </p:tgtEl>
                                      </p:cBhvr>
                                      <p:to x="100000" y="100000"/>
                                    </p:animScale>
                                    <p:animScale>
                                      <p:cBhvr>
                                        <p:cTn id="33" dur="12">
                                          <p:stCondLst>
                                            <p:cond delay="590"/>
                                          </p:stCondLst>
                                        </p:cTn>
                                        <p:tgtEl>
                                          <p:spTgt spid="6"/>
                                        </p:tgtEl>
                                      </p:cBhvr>
                                      <p:to x="100000" y="80000"/>
                                    </p:animScale>
                                    <p:animScale>
                                      <p:cBhvr>
                                        <p:cTn id="34" dur="75" decel="50000">
                                          <p:stCondLst>
                                            <p:cond delay="602"/>
                                          </p:stCondLst>
                                        </p:cTn>
                                        <p:tgtEl>
                                          <p:spTgt spid="6"/>
                                        </p:tgtEl>
                                      </p:cBhvr>
                                      <p:to x="100000" y="100000"/>
                                    </p:animScale>
                                    <p:animScale>
                                      <p:cBhvr>
                                        <p:cTn id="35" dur="12">
                                          <p:stCondLst>
                                            <p:cond delay="739"/>
                                          </p:stCondLst>
                                        </p:cTn>
                                        <p:tgtEl>
                                          <p:spTgt spid="6"/>
                                        </p:tgtEl>
                                      </p:cBhvr>
                                      <p:to x="100000" y="90000"/>
                                    </p:animScale>
                                    <p:animScale>
                                      <p:cBhvr>
                                        <p:cTn id="36" dur="75" decel="50000">
                                          <p:stCondLst>
                                            <p:cond delay="751"/>
                                          </p:stCondLst>
                                        </p:cTn>
                                        <p:tgtEl>
                                          <p:spTgt spid="6"/>
                                        </p:tgtEl>
                                      </p:cBhvr>
                                      <p:to x="100000" y="100000"/>
                                    </p:animScale>
                                    <p:animScale>
                                      <p:cBhvr>
                                        <p:cTn id="37" dur="12">
                                          <p:stCondLst>
                                            <p:cond delay="814"/>
                                          </p:stCondLst>
                                        </p:cTn>
                                        <p:tgtEl>
                                          <p:spTgt spid="6"/>
                                        </p:tgtEl>
                                      </p:cBhvr>
                                      <p:to x="100000" y="95000"/>
                                    </p:animScale>
                                    <p:animScale>
                                      <p:cBhvr>
                                        <p:cTn id="38" dur="75" decel="50000">
                                          <p:stCondLst>
                                            <p:cond delay="825"/>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8288001" cy="10313796"/>
          </a:xfrm>
          <a:prstGeom prst="rect">
            <a:avLst/>
          </a:prstGeom>
        </p:spPr>
      </p:pic>
      <p:sp>
        <p:nvSpPr>
          <p:cNvPr id="7" name="Rectangle 6">
            <a:extLst>
              <a:ext uri="{FF2B5EF4-FFF2-40B4-BE49-F238E27FC236}">
                <a16:creationId xmlns="" xmlns:a16="http://schemas.microsoft.com/office/drawing/2014/main" id="{407E3729-BB04-4D5C-BB93-FBA119F07B39}"/>
              </a:ext>
            </a:extLst>
          </p:cNvPr>
          <p:cNvSpPr/>
          <p:nvPr/>
        </p:nvSpPr>
        <p:spPr>
          <a:xfrm>
            <a:off x="2286000" y="800100"/>
            <a:ext cx="14935200" cy="83820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8" name="Rounded Rectangle 7"/>
          <p:cNvSpPr/>
          <p:nvPr/>
        </p:nvSpPr>
        <p:spPr>
          <a:xfrm>
            <a:off x="3581400" y="1748924"/>
            <a:ext cx="11963399" cy="6137776"/>
          </a:xfrm>
          <a:prstGeom prst="roundRect">
            <a:avLst/>
          </a:prstGeom>
          <a:noFill/>
          <a:ln w="12700" cmpd="sng">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Calibri" panose="020F0502020204030204" charset="0"/>
              <a:cs typeface="Calibri" panose="020F0502020204030204" charset="0"/>
            </a:endParaRPr>
          </a:p>
        </p:txBody>
      </p:sp>
      <p:sp>
        <p:nvSpPr>
          <p:cNvPr id="3" name="Rectangle 2"/>
          <p:cNvSpPr/>
          <p:nvPr/>
        </p:nvSpPr>
        <p:spPr>
          <a:xfrm>
            <a:off x="4166974" y="2613917"/>
            <a:ext cx="11173252" cy="473912"/>
          </a:xfrm>
          <a:prstGeom prst="rect">
            <a:avLst/>
          </a:prstGeom>
        </p:spPr>
        <p:txBody>
          <a:bodyPr wrap="none">
            <a:spAutoFit/>
          </a:bodyPr>
          <a:lstStyle/>
          <a:p>
            <a:pPr>
              <a:lnSpc>
                <a:spcPts val="1650"/>
              </a:lnSpc>
              <a:spcAft>
                <a:spcPts val="0"/>
              </a:spcAft>
            </a:pPr>
            <a:r>
              <a:rPr lang="vi-VN" sz="6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 Nội dung chính của văn bản</a:t>
            </a:r>
            <a:endParaRPr lang="en-GB" sz="54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375437" y="3724835"/>
            <a:ext cx="10559763" cy="3831818"/>
          </a:xfrm>
          <a:prstGeom prst="rect">
            <a:avLst/>
          </a:prstGeom>
        </p:spPr>
        <p:txBody>
          <a:bodyPr wrap="square">
            <a:spAutoFit/>
          </a:bodyPr>
          <a:lstStyle/>
          <a:p>
            <a:pPr>
              <a:lnSpc>
                <a:spcPct val="150000"/>
              </a:lnSpc>
            </a:pPr>
            <a:r>
              <a:rPr lang="vi-VN" sz="5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Văn bản cho người đọc những ví dụ tiêu biểu về mối quan hệ giữa tục ngữ và sáng tác văn chương.</a:t>
            </a:r>
            <a:endParaRPr lang="en-GB" sz="5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048000" y="281474"/>
            <a:ext cx="13335000" cy="1081899"/>
          </a:xfrm>
          <a:prstGeom prst="rect">
            <a:avLst/>
          </a:prstGeom>
          <a:noFill/>
        </p:spPr>
        <p:txBody>
          <a:bodyPr wrap="square" lIns="91440" tIns="45720" rIns="91440" bIns="45720">
            <a:spAutoFit/>
          </a:bodyPr>
          <a:lstStyle/>
          <a:p>
            <a:pPr>
              <a:lnSpc>
                <a:spcPct val="150000"/>
              </a:lnSpc>
            </a:pPr>
            <a:r>
              <a:rPr lang="vi-VN" sz="48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8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4191000" y="1641229"/>
            <a:ext cx="10136108" cy="1285865"/>
          </a:xfrm>
          <a:prstGeom prst="rect">
            <a:avLst/>
          </a:prstGeom>
        </p:spPr>
        <p:txBody>
          <a:bodyPr wrap="none">
            <a:spAutoFit/>
          </a:bodyPr>
          <a:lstStyle/>
          <a:p>
            <a:pPr>
              <a:lnSpc>
                <a:spcPct val="115000"/>
              </a:lnSpc>
              <a:spcAft>
                <a:spcPts val="1000"/>
              </a:spcAft>
            </a:pPr>
            <a:r>
              <a:rPr lang="vi-VN" sz="7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Suy ngẫm và phản hồi</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orizontal Scroll 2"/>
          <p:cNvSpPr/>
          <p:nvPr/>
        </p:nvSpPr>
        <p:spPr>
          <a:xfrm>
            <a:off x="5029200" y="3390900"/>
            <a:ext cx="8523824" cy="50292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8800" b="1">
                <a:solidFill>
                  <a:schemeClr val="tx1"/>
                </a:solidFill>
                <a:latin typeface="Palatino Linotype" panose="02040502050505030304" pitchFamily="18" charset="0"/>
              </a:rPr>
              <a:t>Phiếu học tập</a:t>
            </a:r>
            <a:endParaRPr lang="en-GB" sz="8800" b="1">
              <a:solidFill>
                <a:schemeClr val="tx1"/>
              </a:solidFill>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4686300" y="24675"/>
            <a:ext cx="10325100" cy="916982"/>
          </a:xfrm>
          <a:prstGeom prst="rect">
            <a:avLst/>
          </a:prstGeom>
          <a:noFill/>
        </p:spPr>
        <p:txBody>
          <a:bodyPr wrap="square" lIns="91440" tIns="45720" rIns="91440" bIns="45720">
            <a:spAutoFit/>
          </a:bodyPr>
          <a:lstStyle/>
          <a:p>
            <a:pP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 name="Table 1"/>
          <p:cNvGraphicFramePr>
            <a:graphicFrameLocks noGrp="1"/>
          </p:cNvGraphicFramePr>
          <p:nvPr>
            <p:extLst>
              <p:ext uri="{D42A27DB-BD31-4B8C-83A1-F6EECF244321}">
                <p14:modId xmlns:p14="http://schemas.microsoft.com/office/powerpoint/2010/main" val="2256081457"/>
              </p:ext>
            </p:extLst>
          </p:nvPr>
        </p:nvGraphicFramePr>
        <p:xfrm>
          <a:off x="2349104" y="984431"/>
          <a:ext cx="14325600" cy="9249410"/>
        </p:xfrm>
        <a:graphic>
          <a:graphicData uri="http://schemas.openxmlformats.org/drawingml/2006/table">
            <a:tbl>
              <a:tblPr firstRow="1" firstCol="1" bandRow="1">
                <a:tableStyleId>{5C22544A-7EE6-4342-B048-85BDC9FD1C3A}</a:tableStyleId>
              </a:tblPr>
              <a:tblGrid>
                <a:gridCol w="14325600">
                  <a:extLst>
                    <a:ext uri="{9D8B030D-6E8A-4147-A177-3AD203B41FA5}">
                      <a16:colId xmlns="" xmlns:a16="http://schemas.microsoft.com/office/drawing/2014/main" val="20000"/>
                    </a:ext>
                  </a:extLst>
                </a:gridCol>
              </a:tblGrid>
              <a:tr h="4525963">
                <a:tc>
                  <a:txBody>
                    <a:bodyPr/>
                    <a:lstStyle/>
                    <a:p>
                      <a:pPr algn="ctr">
                        <a:lnSpc>
                          <a:spcPct val="150000"/>
                        </a:lnSpc>
                        <a:spcAft>
                          <a:spcPts val="1000"/>
                        </a:spcAft>
                      </a:pPr>
                      <a:r>
                        <a:rPr lang="vi-VN" sz="3200" dirty="0">
                          <a:solidFill>
                            <a:schemeClr val="tx1"/>
                          </a:solidFill>
                          <a:effectLst/>
                          <a:latin typeface="+mj-lt"/>
                        </a:rPr>
                        <a:t>PHIẾU HỌC TẬP 01: TÌM HIỂU MỐI QUAN HỆ GIỮA TRUYỆN CỔ TÍCH NÀNG BÂN VÀ CÂU TỤC NGỮ THÁNG GIÊNG RÉT ĐÀI, THÁNG HAI RÉT LỘC, THÁNG BA RÉT NÀNG BÂN</a:t>
                      </a:r>
                      <a:endParaRPr lang="en-GB" sz="3200" dirty="0">
                        <a:solidFill>
                          <a:schemeClr val="tx1"/>
                        </a:solidFill>
                        <a:effectLst/>
                        <a:latin typeface="+mj-lt"/>
                      </a:endParaRPr>
                    </a:p>
                    <a:p>
                      <a:pPr>
                        <a:lnSpc>
                          <a:spcPct val="150000"/>
                        </a:lnSpc>
                        <a:spcAft>
                          <a:spcPts val="1000"/>
                        </a:spcAft>
                      </a:pPr>
                      <a:r>
                        <a:rPr lang="vi-VN" sz="3200" dirty="0">
                          <a:solidFill>
                            <a:schemeClr val="tx1"/>
                          </a:solidFill>
                          <a:effectLst/>
                          <a:latin typeface="+mj-lt"/>
                        </a:rPr>
                        <a:t>   - Câu hỏi 1: Sau khi đọc truyện nàng Bân, em hiểu như thế nào về cái rét nàng Bân được nhắc đến trong câu tục ngữ </a:t>
                      </a:r>
                      <a:r>
                        <a:rPr lang="vi-VN" sz="3200" i="1" dirty="0">
                          <a:solidFill>
                            <a:schemeClr val="tx1"/>
                          </a:solidFill>
                          <a:effectLst/>
                          <a:latin typeface="+mj-lt"/>
                        </a:rPr>
                        <a:t>Tháng Giêng rét đài, tháng Hai rét lộc, tháng Ba rét nàng Bân</a:t>
                      </a:r>
                      <a:r>
                        <a:rPr lang="vi-VN" sz="3200" dirty="0">
                          <a:solidFill>
                            <a:schemeClr val="tx1"/>
                          </a:solidFill>
                          <a:effectLst/>
                          <a:latin typeface="+mj-lt"/>
                        </a:rPr>
                        <a:t>?</a:t>
                      </a:r>
                      <a:endParaRPr lang="en-GB" sz="3200" dirty="0">
                        <a:solidFill>
                          <a:schemeClr val="tx1"/>
                        </a:solidFill>
                        <a:effectLst/>
                        <a:latin typeface="+mj-lt"/>
                      </a:endParaRPr>
                    </a:p>
                    <a:p>
                      <a:pPr marR="107315" algn="just">
                        <a:lnSpc>
                          <a:spcPct val="150000"/>
                        </a:lnSpc>
                        <a:spcAft>
                          <a:spcPts val="1200"/>
                        </a:spcAft>
                      </a:pPr>
                      <a:r>
                        <a:rPr lang="vi-VN" sz="3200" dirty="0">
                          <a:solidFill>
                            <a:schemeClr val="tx1"/>
                          </a:solidFill>
                          <a:effectLst/>
                          <a:latin typeface="+mj-lt"/>
                        </a:rPr>
                        <a:t>...........................................................................................................................................................................................................................................</a:t>
                      </a:r>
                      <a:endParaRPr lang="en-US" sz="3200" dirty="0">
                        <a:solidFill>
                          <a:schemeClr val="tx1"/>
                        </a:solidFill>
                        <a:effectLst/>
                        <a:latin typeface="+mj-lt"/>
                      </a:endParaRPr>
                    </a:p>
                    <a:p>
                      <a:pPr marR="107315" algn="just">
                        <a:lnSpc>
                          <a:spcPct val="150000"/>
                        </a:lnSpc>
                        <a:spcAft>
                          <a:spcPts val="1200"/>
                        </a:spcAft>
                      </a:pPr>
                      <a:r>
                        <a:rPr lang="vi-VN" sz="3200" dirty="0">
                          <a:solidFill>
                            <a:schemeClr val="tx1"/>
                          </a:solidFill>
                          <a:effectLst/>
                          <a:latin typeface="+mj-lt"/>
                        </a:rPr>
                        <a:t> -</a:t>
                      </a:r>
                      <a:r>
                        <a:rPr lang="en-US" sz="3200" dirty="0">
                          <a:solidFill>
                            <a:schemeClr val="tx1"/>
                          </a:solidFill>
                          <a:effectLst/>
                          <a:latin typeface="+mj-lt"/>
                        </a:rPr>
                        <a:t> </a:t>
                      </a:r>
                      <a:r>
                        <a:rPr lang="vi-VN" sz="3200" dirty="0">
                          <a:solidFill>
                            <a:schemeClr val="tx1"/>
                          </a:solidFill>
                          <a:effectLst/>
                          <a:latin typeface="+mj-lt"/>
                        </a:rPr>
                        <a:t>Câu hỏi 2: Chỉ ra mối quan hệ giữa truyện cổ tích Nàng Bân và câu tục ngữ </a:t>
                      </a:r>
                      <a:r>
                        <a:rPr lang="vi-VN" sz="3200" i="1" dirty="0">
                          <a:solidFill>
                            <a:schemeClr val="tx1"/>
                          </a:solidFill>
                          <a:effectLst/>
                          <a:latin typeface="+mj-lt"/>
                        </a:rPr>
                        <a:t>Tháng Giêng rét đài, tháng Hai rét lộc, tháng Ba rét nàng </a:t>
                      </a:r>
                      <a:r>
                        <a:rPr lang="vi-VN" sz="3200" i="1" dirty="0" smtClean="0">
                          <a:solidFill>
                            <a:schemeClr val="tx1"/>
                          </a:solidFill>
                          <a:effectLst/>
                          <a:latin typeface="+mj-lt"/>
                        </a:rPr>
                        <a:t>Bân</a:t>
                      </a:r>
                      <a:r>
                        <a:rPr lang="en-US" sz="3200" i="0" dirty="0" smtClean="0">
                          <a:solidFill>
                            <a:schemeClr val="tx1"/>
                          </a:solidFill>
                          <a:effectLst/>
                          <a:latin typeface="+mj-lt"/>
                        </a:rPr>
                        <a:t>.</a:t>
                      </a:r>
                      <a:endParaRPr lang="en-GB" sz="3200" dirty="0">
                        <a:solidFill>
                          <a:schemeClr val="tx1"/>
                        </a:solidFill>
                        <a:effectLst/>
                        <a:latin typeface="+mj-lt"/>
                      </a:endParaRPr>
                    </a:p>
                    <a:p>
                      <a:pPr marR="107315" algn="just">
                        <a:lnSpc>
                          <a:spcPct val="150000"/>
                        </a:lnSpc>
                        <a:spcAft>
                          <a:spcPts val="1200"/>
                        </a:spcAft>
                      </a:pPr>
                      <a:r>
                        <a:rPr lang="vi-VN" sz="3200" dirty="0">
                          <a:solidFill>
                            <a:schemeClr val="tx1"/>
                          </a:solidFill>
                          <a:effectLst/>
                          <a:latin typeface="+mj-lt"/>
                        </a:rPr>
                        <a:t>.......................................................................................................................................................................................................................... </a:t>
                      </a:r>
                      <a:r>
                        <a:rPr lang="en-US" sz="1100" dirty="0">
                          <a:solidFill>
                            <a:schemeClr val="tx1"/>
                          </a:solidFill>
                          <a:effectLst/>
                        </a:rPr>
                        <a:t> </a:t>
                      </a:r>
                      <a:endPar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65" marR="552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5029200" y="48476"/>
            <a:ext cx="10210800"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2" name="Table 1"/>
          <p:cNvGraphicFramePr>
            <a:graphicFrameLocks noGrp="1"/>
          </p:cNvGraphicFramePr>
          <p:nvPr>
            <p:extLst>
              <p:ext uri="{D42A27DB-BD31-4B8C-83A1-F6EECF244321}">
                <p14:modId xmlns:p14="http://schemas.microsoft.com/office/powerpoint/2010/main" val="2560339660"/>
              </p:ext>
            </p:extLst>
          </p:nvPr>
        </p:nvGraphicFramePr>
        <p:xfrm>
          <a:off x="2057400" y="1515639"/>
          <a:ext cx="15911433" cy="7950200"/>
        </p:xfrm>
        <a:graphic>
          <a:graphicData uri="http://schemas.openxmlformats.org/drawingml/2006/table">
            <a:tbl>
              <a:tblPr firstRow="1" firstCol="1" bandRow="1">
                <a:tableStyleId>{5C22544A-7EE6-4342-B048-85BDC9FD1C3A}</a:tableStyleId>
              </a:tblPr>
              <a:tblGrid>
                <a:gridCol w="15911433">
                  <a:extLst>
                    <a:ext uri="{9D8B030D-6E8A-4147-A177-3AD203B41FA5}">
                      <a16:colId xmlns="" xmlns:a16="http://schemas.microsoft.com/office/drawing/2014/main" val="20000"/>
                    </a:ext>
                  </a:extLst>
                </a:gridCol>
              </a:tblGrid>
              <a:tr h="0">
                <a:tc>
                  <a:txBody>
                    <a:bodyPr/>
                    <a:lstStyle/>
                    <a:p>
                      <a:pPr algn="ctr">
                        <a:lnSpc>
                          <a:spcPct val="150000"/>
                        </a:lnSpc>
                        <a:spcAft>
                          <a:spcPts val="1000"/>
                        </a:spcAft>
                      </a:pPr>
                      <a:r>
                        <a:rPr lang="vi-VN" sz="3200" dirty="0">
                          <a:solidFill>
                            <a:schemeClr val="tx1"/>
                          </a:solidFill>
                          <a:effectLst/>
                          <a:latin typeface="+mj-lt"/>
                        </a:rPr>
                        <a:t>PHIẾU HỌC TẬP 02: TÌM HIỂU MỐI QUAN HỆ GIỮA VĂN BẢN </a:t>
                      </a:r>
                      <a:r>
                        <a:rPr lang="vi-VN" sz="3200" i="1" dirty="0">
                          <a:solidFill>
                            <a:schemeClr val="tx1"/>
                          </a:solidFill>
                          <a:effectLst/>
                          <a:latin typeface="+mj-lt"/>
                        </a:rPr>
                        <a:t>“CHIM TRỜI CÁ NƯỚC...” – XƯA VÀ NAY </a:t>
                      </a:r>
                      <a:r>
                        <a:rPr lang="vi-VN" sz="3200" i="0" dirty="0">
                          <a:solidFill>
                            <a:schemeClr val="tx1"/>
                          </a:solidFill>
                          <a:effectLst/>
                          <a:latin typeface="+mj-lt"/>
                        </a:rPr>
                        <a:t>VÀ</a:t>
                      </a:r>
                      <a:r>
                        <a:rPr lang="vi-VN" sz="3200" i="1" dirty="0">
                          <a:solidFill>
                            <a:schemeClr val="tx1"/>
                          </a:solidFill>
                          <a:effectLst/>
                          <a:latin typeface="+mj-lt"/>
                        </a:rPr>
                        <a:t> TỤC NGỮ CHIM TRỜI CÁ NƯỚC, AI ĐƯỢC NẤY ĂN</a:t>
                      </a:r>
                      <a:endParaRPr lang="en-GB" sz="3200" i="1" dirty="0">
                        <a:solidFill>
                          <a:schemeClr val="tx1"/>
                        </a:solidFill>
                        <a:effectLst/>
                        <a:latin typeface="+mj-lt"/>
                      </a:endParaRPr>
                    </a:p>
                    <a:p>
                      <a:pPr>
                        <a:lnSpc>
                          <a:spcPct val="150000"/>
                        </a:lnSpc>
                        <a:spcAft>
                          <a:spcPts val="1000"/>
                        </a:spcAft>
                      </a:pPr>
                      <a:r>
                        <a:rPr lang="vi-VN" sz="3200" dirty="0">
                          <a:solidFill>
                            <a:schemeClr val="tx1"/>
                          </a:solidFill>
                          <a:effectLst/>
                          <a:latin typeface="+mj-lt"/>
                        </a:rPr>
                        <a:t>-</a:t>
                      </a:r>
                      <a:r>
                        <a:rPr lang="en-US" sz="3200" dirty="0">
                          <a:solidFill>
                            <a:schemeClr val="tx1"/>
                          </a:solidFill>
                          <a:effectLst/>
                          <a:latin typeface="+mj-lt"/>
                        </a:rPr>
                        <a:t> </a:t>
                      </a:r>
                      <a:r>
                        <a:rPr lang="vi-VN" sz="3200" dirty="0">
                          <a:solidFill>
                            <a:schemeClr val="tx1"/>
                          </a:solidFill>
                          <a:effectLst/>
                          <a:latin typeface="+mj-lt"/>
                        </a:rPr>
                        <a:t>Câu hỏi 1: Câu trả lời của tía nuôi nhân vật “tôi” ở cuối văn bản thứ hai giúp em hiểu thêm gì về câu tục ngữ </a:t>
                      </a:r>
                      <a:r>
                        <a:rPr lang="en-US" sz="3200" dirty="0">
                          <a:solidFill>
                            <a:schemeClr val="tx1"/>
                          </a:solidFill>
                          <a:effectLst/>
                          <a:latin typeface="+mj-lt"/>
                        </a:rPr>
                        <a:t>“C</a:t>
                      </a:r>
                      <a:r>
                        <a:rPr lang="vi-VN" sz="3200" i="1" dirty="0">
                          <a:solidFill>
                            <a:schemeClr val="tx1"/>
                          </a:solidFill>
                          <a:effectLst/>
                          <a:latin typeface="+mj-lt"/>
                        </a:rPr>
                        <a:t>him trời cá nước, ai được nấy ăn</a:t>
                      </a:r>
                      <a:r>
                        <a:rPr lang="en-US" sz="3200" dirty="0">
                          <a:solidFill>
                            <a:schemeClr val="tx1"/>
                          </a:solidFill>
                          <a:effectLst/>
                          <a:latin typeface="+mj-lt"/>
                        </a:rPr>
                        <a:t>”</a:t>
                      </a:r>
                      <a:r>
                        <a:rPr lang="vi-VN" sz="3200" dirty="0">
                          <a:solidFill>
                            <a:schemeClr val="tx1"/>
                          </a:solidFill>
                          <a:effectLst/>
                          <a:latin typeface="+mj-lt"/>
                        </a:rPr>
                        <a:t>?</a:t>
                      </a:r>
                      <a:endParaRPr lang="en-GB" sz="3200" dirty="0">
                        <a:solidFill>
                          <a:schemeClr val="tx1"/>
                        </a:solidFill>
                        <a:effectLst/>
                        <a:latin typeface="+mj-lt"/>
                      </a:endParaRPr>
                    </a:p>
                    <a:p>
                      <a:pPr marR="341630">
                        <a:lnSpc>
                          <a:spcPct val="150000"/>
                        </a:lnSpc>
                        <a:spcAft>
                          <a:spcPts val="1000"/>
                        </a:spcAft>
                      </a:pPr>
                      <a:r>
                        <a:rPr lang="vi-VN" sz="3200" dirty="0">
                          <a:solidFill>
                            <a:schemeClr val="tx1"/>
                          </a:solidFill>
                          <a:effectLst/>
                          <a:latin typeface="+mj-lt"/>
                        </a:rPr>
                        <a:t>...................................................................................</a:t>
                      </a:r>
                      <a:r>
                        <a:rPr lang="en-US" sz="3200" dirty="0">
                          <a:solidFill>
                            <a:schemeClr val="tx1"/>
                          </a:solidFill>
                          <a:effectLst/>
                          <a:latin typeface="+mj-lt"/>
                        </a:rPr>
                        <a:t>...</a:t>
                      </a:r>
                      <a:r>
                        <a:rPr lang="vi-VN" sz="3200" dirty="0">
                          <a:solidFill>
                            <a:schemeClr val="tx1"/>
                          </a:solidFill>
                          <a:effectLst/>
                          <a:latin typeface="+mj-lt"/>
                        </a:rPr>
                        <a:t>....</a:t>
                      </a:r>
                      <a:r>
                        <a:rPr lang="en-US" sz="3200" dirty="0">
                          <a:solidFill>
                            <a:schemeClr val="tx1"/>
                          </a:solidFill>
                          <a:effectLst/>
                          <a:latin typeface="+mj-lt"/>
                        </a:rPr>
                        <a:t>...</a:t>
                      </a:r>
                      <a:r>
                        <a:rPr lang="vi-VN" sz="3200" dirty="0">
                          <a:solidFill>
                            <a:schemeClr val="tx1"/>
                          </a:solidFill>
                          <a:effectLst/>
                          <a:latin typeface="+mj-lt"/>
                        </a:rPr>
                        <a:t>.....................................................</a:t>
                      </a:r>
                      <a:endParaRPr lang="en-GB" sz="3200" dirty="0">
                        <a:solidFill>
                          <a:schemeClr val="tx1"/>
                        </a:solidFill>
                        <a:effectLst/>
                        <a:latin typeface="+mj-lt"/>
                      </a:endParaRPr>
                    </a:p>
                    <a:p>
                      <a:pPr marR="341630">
                        <a:lnSpc>
                          <a:spcPct val="150000"/>
                        </a:lnSpc>
                        <a:spcAft>
                          <a:spcPts val="1000"/>
                        </a:spcAft>
                      </a:pPr>
                      <a:r>
                        <a:rPr lang="vi-VN" sz="3200" dirty="0">
                          <a:solidFill>
                            <a:schemeClr val="tx1"/>
                          </a:solidFill>
                          <a:effectLst/>
                          <a:latin typeface="+mj-lt"/>
                        </a:rPr>
                        <a:t>.........................................................</a:t>
                      </a:r>
                      <a:r>
                        <a:rPr lang="en-US" sz="3200" dirty="0">
                          <a:solidFill>
                            <a:schemeClr val="tx1"/>
                          </a:solidFill>
                          <a:effectLst/>
                          <a:latin typeface="+mj-lt"/>
                        </a:rPr>
                        <a:t>.......................................................</a:t>
                      </a:r>
                      <a:r>
                        <a:rPr lang="vi-VN" sz="3200" dirty="0">
                          <a:solidFill>
                            <a:schemeClr val="tx1"/>
                          </a:solidFill>
                          <a:effectLst/>
                          <a:latin typeface="+mj-lt"/>
                        </a:rPr>
                        <a:t>...............................</a:t>
                      </a:r>
                      <a:endParaRPr lang="en-US" sz="3200" dirty="0">
                        <a:solidFill>
                          <a:schemeClr val="tx1"/>
                        </a:solidFill>
                        <a:effectLst/>
                        <a:latin typeface="+mj-lt"/>
                      </a:endParaRPr>
                    </a:p>
                    <a:p>
                      <a:pPr marR="341630">
                        <a:lnSpc>
                          <a:spcPct val="150000"/>
                        </a:lnSpc>
                        <a:spcAft>
                          <a:spcPts val="1000"/>
                        </a:spcAft>
                      </a:pPr>
                      <a:r>
                        <a:rPr lang="vi-VN" sz="3200" dirty="0">
                          <a:solidFill>
                            <a:schemeClr val="tx1"/>
                          </a:solidFill>
                          <a:effectLst/>
                          <a:latin typeface="+mj-lt"/>
                        </a:rPr>
                        <a:t> -</a:t>
                      </a:r>
                      <a:r>
                        <a:rPr lang="en-US" sz="3200" dirty="0">
                          <a:solidFill>
                            <a:schemeClr val="tx1"/>
                          </a:solidFill>
                          <a:effectLst/>
                          <a:latin typeface="+mj-lt"/>
                        </a:rPr>
                        <a:t> </a:t>
                      </a:r>
                      <a:r>
                        <a:rPr lang="vi-VN" sz="3200" dirty="0">
                          <a:solidFill>
                            <a:schemeClr val="tx1"/>
                          </a:solidFill>
                          <a:effectLst/>
                          <a:latin typeface="+mj-lt"/>
                        </a:rPr>
                        <a:t>Câu hỏi 2: Em hãy nêu tác dụng của việc sử dụng tục ngữ trong văn bản “</a:t>
                      </a:r>
                      <a:r>
                        <a:rPr lang="vi-VN" sz="3200" i="1" dirty="0">
                          <a:solidFill>
                            <a:schemeClr val="tx1"/>
                          </a:solidFill>
                          <a:effectLst/>
                          <a:latin typeface="+mj-lt"/>
                        </a:rPr>
                        <a:t>Chim trời cá nước...”- xưa và nay.</a:t>
                      </a:r>
                      <a:endParaRPr lang="en-GB" sz="3200" i="1" dirty="0">
                        <a:solidFill>
                          <a:schemeClr val="tx1"/>
                        </a:solidFill>
                        <a:effectLst/>
                        <a:latin typeface="+mj-lt"/>
                      </a:endParaRPr>
                    </a:p>
                    <a:p>
                      <a:pPr marR="341630">
                        <a:lnSpc>
                          <a:spcPct val="150000"/>
                        </a:lnSpc>
                        <a:spcAft>
                          <a:spcPts val="1000"/>
                        </a:spcAft>
                      </a:pPr>
                      <a:r>
                        <a:rPr lang="vi-VN" sz="3200" dirty="0">
                          <a:solidFill>
                            <a:schemeClr val="tx1"/>
                          </a:solidFill>
                          <a:effectLst/>
                          <a:latin typeface="+mj-lt"/>
                        </a:rPr>
                        <a:t>....................................................................................................................................................................................................</a:t>
                      </a:r>
                      <a:r>
                        <a:rPr lang="en-US" sz="3200" dirty="0">
                          <a:solidFill>
                            <a:schemeClr val="tx1"/>
                          </a:solidFill>
                          <a:effectLst/>
                          <a:latin typeface="+mj-lt"/>
                        </a:rPr>
                        <a:t>...........................................................................................</a:t>
                      </a:r>
                      <a:r>
                        <a:rPr lang="vi-VN" sz="3200" dirty="0">
                          <a:solidFill>
                            <a:schemeClr val="tx1"/>
                          </a:solidFill>
                          <a:effectLst/>
                          <a:latin typeface="+mj-lt"/>
                        </a:rPr>
                        <a:t>........</a:t>
                      </a:r>
                      <a:endParaRPr lang="en-GB" sz="3200" dirty="0">
                        <a:solidFill>
                          <a:schemeClr val="tx1"/>
                        </a:solidFill>
                        <a:effectLst/>
                        <a:latin typeface="+mj-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960870" y="127379"/>
            <a:ext cx="11202930"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1971031" y="1619012"/>
            <a:ext cx="13544092" cy="834524"/>
          </a:xfrm>
          <a:prstGeom prst="rect">
            <a:avLst/>
          </a:prstGeom>
        </p:spPr>
        <p:txBody>
          <a:bodyPr wrap="none">
            <a:spAutoFit/>
          </a:bodyPr>
          <a:lstStyle/>
          <a:p>
            <a:pPr>
              <a:lnSpc>
                <a:spcPct val="150000"/>
              </a:lnSpc>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Mối quan hệ giữa tục ngữ và văn chương qua các ví dụ minh họa</a:t>
            </a:r>
            <a:endParaRPr lang="en-GB" sz="3600" dirty="0">
              <a:solidFill>
                <a:srgbClr val="FF0000"/>
              </a:solidFill>
            </a:endParaRPr>
          </a:p>
        </p:txBody>
      </p:sp>
      <p:sp>
        <p:nvSpPr>
          <p:cNvPr id="3" name="Rectangle 2"/>
          <p:cNvSpPr/>
          <p:nvPr/>
        </p:nvSpPr>
        <p:spPr>
          <a:xfrm>
            <a:off x="533400" y="2487647"/>
            <a:ext cx="13944600" cy="1569660"/>
          </a:xfrm>
          <a:prstGeom prst="rect">
            <a:avLst/>
          </a:prstGeom>
        </p:spPr>
        <p:txBody>
          <a:bodyPr wrap="square">
            <a:spAutoFit/>
          </a:bodyPr>
          <a:lstStyle/>
          <a:p>
            <a:pPr>
              <a:lnSpc>
                <a:spcPct val="150000"/>
              </a:lnSpc>
              <a:spcAft>
                <a:spcPts val="1000"/>
              </a:spcAft>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Văn bản Nàng Bân và câu tục ngữ </a:t>
            </a:r>
            <a:r>
              <a:rPr lang="vi-VN" sz="3200" b="1" i="1" dirty="0">
                <a:solidFill>
                  <a:srgbClr val="FF0000"/>
                </a:solidFill>
                <a:latin typeface="Times New Roman" panose="02020603050405020304" pitchFamily="18" charset="0"/>
                <a:ea typeface="MS Mincho"/>
                <a:cs typeface="Times New Roman" panose="02020603050405020304" pitchFamily="18" charset="0"/>
              </a:rPr>
              <a:t>Tháng Giêng rét đài, tháng Hai rét lộc, tháng Ba rét nàng </a:t>
            </a:r>
            <a:r>
              <a:rPr lang="vi-VN" sz="3200" b="1" i="1" dirty="0" smtClean="0">
                <a:solidFill>
                  <a:srgbClr val="FF0000"/>
                </a:solidFill>
                <a:latin typeface="Times New Roman" panose="02020603050405020304" pitchFamily="18" charset="0"/>
                <a:ea typeface="MS Mincho"/>
                <a:cs typeface="Times New Roman" panose="02020603050405020304" pitchFamily="18" charset="0"/>
              </a:rPr>
              <a:t>Bân</a:t>
            </a:r>
            <a:endParaRPr lang="en-GB"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95908" y="3671949"/>
            <a:ext cx="2212465" cy="830997"/>
          </a:xfrm>
          <a:prstGeom prst="rect">
            <a:avLst/>
          </a:prstGeom>
        </p:spPr>
        <p:txBody>
          <a:bodyPr wrap="none">
            <a:spAutoFit/>
          </a:bodyPr>
          <a:lstStyle/>
          <a:p>
            <a:pPr>
              <a:lnSpc>
                <a:spcPct val="150000"/>
              </a:lnSpc>
            </a:pPr>
            <a:r>
              <a:rPr lang="vi-VN" sz="3200" b="1">
                <a:latin typeface="Times New Roman" panose="02020603050405020304" pitchFamily="18" charset="0"/>
                <a:ea typeface="Calibri" panose="020F0502020204030204" pitchFamily="34" charset="0"/>
              </a:rPr>
              <a:t> - Câu hỏi 1</a:t>
            </a:r>
            <a:endParaRPr lang="en-GB" sz="3200"/>
          </a:p>
        </p:txBody>
      </p:sp>
      <p:sp>
        <p:nvSpPr>
          <p:cNvPr id="5" name="Rectangle 4"/>
          <p:cNvSpPr/>
          <p:nvPr/>
        </p:nvSpPr>
        <p:spPr>
          <a:xfrm>
            <a:off x="3352800" y="4497052"/>
            <a:ext cx="9829800" cy="3046988"/>
          </a:xfrm>
          <a:prstGeom prst="rect">
            <a:avLst/>
          </a:prstGeom>
        </p:spPr>
        <p:txBody>
          <a:bodyPr wrap="square">
            <a:spAutoFit/>
          </a:bodyPr>
          <a:lstStyle/>
          <a:p>
            <a:pPr algn="just">
              <a:lnSpc>
                <a:spcPct val="150000"/>
              </a:lnSpc>
            </a:pPr>
            <a:r>
              <a:rPr lang="vi-VN"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Rét nàng Bân là đợt rét cuối cùng của mùa đông, xảy ra vào khoảng đầu tháng Ba âm lịch ở miền Bắc Việt Nam. Đây là đợt rét đậm kéo dài vài ngày và thường kèm mưa phùn hoặc mưa nhỏ.</a:t>
            </a:r>
            <a:endParaRPr lang="en-GB" sz="3200" dirty="0">
              <a:effectLst>
                <a:outerShdw blurRad="38100" dist="38100" dir="2700000" algn="tl">
                  <a:srgbClr val="000000">
                    <a:alpha val="43137"/>
                  </a:srgbClr>
                </a:outerShdw>
              </a:effectLst>
            </a:endParaRPr>
          </a:p>
        </p:txBody>
      </p:sp>
      <p:sp>
        <p:nvSpPr>
          <p:cNvPr id="6" name="Rectangle 5"/>
          <p:cNvSpPr/>
          <p:nvPr/>
        </p:nvSpPr>
        <p:spPr>
          <a:xfrm>
            <a:off x="3502140" y="7676452"/>
            <a:ext cx="9832860" cy="2308324"/>
          </a:xfrm>
          <a:prstGeom prst="rect">
            <a:avLst/>
          </a:prstGeom>
        </p:spPr>
        <p:txBody>
          <a:bodyPr wrap="square">
            <a:spAutoFit/>
          </a:bodyPr>
          <a:lstStyle/>
          <a:p>
            <a:pPr algn="just">
              <a:lnSpc>
                <a:spcPct val="150000"/>
              </a:lnSpc>
            </a:pPr>
            <a:r>
              <a:rPr lang="vi-VN"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Rét nàng Bân gắn liền với câu chuyện nàng Bân</a:t>
            </a:r>
            <a:r>
              <a:rPr lang="vi-VN" sz="3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vi-VN"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gắn liền với những tình cảm ấm áp của vợ dành cho chồng, của </a:t>
            </a:r>
            <a:r>
              <a:rPr lang="vi-VN" sz="3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ch</a:t>
            </a:r>
            <a:r>
              <a:rPr lang="en-US" sz="3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a:t>
            </a:r>
            <a:r>
              <a:rPr lang="vi-VN" sz="3200"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vi-VN" sz="32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dành cho con gái.</a:t>
            </a:r>
            <a:endParaRPr lang="en-GB" sz="32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06600" y="2468397"/>
            <a:ext cx="3397342" cy="34409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 xmlns:a16="http://schemas.microsoft.com/office/drawing/2014/main" id="{F0F34CAC-3DAE-01DF-AE63-75BB0865E154}"/>
              </a:ext>
            </a:extLst>
          </p:cNvPr>
          <p:cNvSpPr/>
          <p:nvPr/>
        </p:nvSpPr>
        <p:spPr>
          <a:xfrm>
            <a:off x="1971031" y="995759"/>
            <a:ext cx="6271269" cy="821700"/>
          </a:xfrm>
          <a:prstGeom prst="rect">
            <a:avLst/>
          </a:prstGeom>
        </p:spPr>
        <p:txBody>
          <a:bodyPr wrap="none">
            <a:spAutoFit/>
          </a:bodyPr>
          <a:lstStyle/>
          <a:p>
            <a:pPr>
              <a:lnSpc>
                <a:spcPct val="115000"/>
              </a:lnSpc>
              <a:spcAft>
                <a:spcPts val="1000"/>
              </a:spcAft>
            </a:pPr>
            <a:r>
              <a:rPr lang="vi-VN"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Suy ngẫm và phản hồi</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9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8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7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9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505200" y="283029"/>
            <a:ext cx="12877800"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500" y="6743700"/>
            <a:ext cx="7772400" cy="3429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8153400" y="1298071"/>
            <a:ext cx="2717411" cy="830997"/>
          </a:xfrm>
          <a:prstGeom prst="rect">
            <a:avLst/>
          </a:prstGeom>
        </p:spPr>
        <p:txBody>
          <a:bodyPr wrap="none">
            <a:spAutoFit/>
          </a:bodyPr>
          <a:lstStyle/>
          <a:p>
            <a:r>
              <a:rPr lang="vi-VN" sz="4800" b="1" dirty="0">
                <a:latin typeface="Times New Roman" panose="02020603050405020304" pitchFamily="18" charset="0"/>
                <a:ea typeface="Calibri" panose="020F0502020204030204" pitchFamily="34" charset="0"/>
              </a:rPr>
              <a:t>Câu hỏi 2</a:t>
            </a:r>
            <a:endParaRPr lang="en-GB" sz="4800" dirty="0"/>
          </a:p>
        </p:txBody>
      </p:sp>
      <p:sp>
        <p:nvSpPr>
          <p:cNvPr id="4" name="Rectangle 3"/>
          <p:cNvSpPr/>
          <p:nvPr/>
        </p:nvSpPr>
        <p:spPr>
          <a:xfrm>
            <a:off x="1295400" y="2893274"/>
            <a:ext cx="16840200" cy="1665521"/>
          </a:xfrm>
          <a:prstGeom prst="rect">
            <a:avLst/>
          </a:prstGeom>
        </p:spPr>
        <p:txBody>
          <a:bodyPr wrap="square">
            <a:spAutoFit/>
          </a:bodyPr>
          <a:lstStyle/>
          <a:p>
            <a:pPr>
              <a:lnSpc>
                <a:spcPct val="150000"/>
              </a:lnSpc>
            </a:pPr>
            <a:r>
              <a:rPr lang="vi-VN" sz="3600" dirty="0">
                <a:latin typeface="Times New Roman" panose="02020603050405020304" pitchFamily="18" charset="0"/>
                <a:ea typeface="Calibri" panose="020F0502020204030204" pitchFamily="34" charset="0"/>
              </a:rPr>
              <a:t>Truyện cổ tích </a:t>
            </a:r>
            <a:r>
              <a:rPr lang="vi-VN" sz="3600" i="1" dirty="0">
                <a:latin typeface="Times New Roman" panose="02020603050405020304" pitchFamily="18" charset="0"/>
                <a:ea typeface="Calibri" panose="020F0502020204030204" pitchFamily="34" charset="0"/>
              </a:rPr>
              <a:t>Nàng Bân</a:t>
            </a:r>
            <a:r>
              <a:rPr lang="vi-VN" sz="3600" dirty="0">
                <a:latin typeface="Times New Roman" panose="02020603050405020304" pitchFamily="18" charset="0"/>
                <a:ea typeface="Calibri" panose="020F0502020204030204" pitchFamily="34" charset="0"/>
              </a:rPr>
              <a:t> minh họa và giải thích ý nghĩa của câu tục ngữ; giải thích lí do vì sao tháng Ba có rét nàng Bân (liên quan đến câu chuyện nàng Bân may áo rét cho chồng)</a:t>
            </a:r>
            <a:endParaRPr lang="en-GB" sz="3600" dirty="0"/>
          </a:p>
        </p:txBody>
      </p:sp>
      <p:sp>
        <p:nvSpPr>
          <p:cNvPr id="5" name="Rectangle 4"/>
          <p:cNvSpPr/>
          <p:nvPr/>
        </p:nvSpPr>
        <p:spPr>
          <a:xfrm>
            <a:off x="1786876" y="4749369"/>
            <a:ext cx="15450457" cy="1665521"/>
          </a:xfrm>
          <a:prstGeom prst="rect">
            <a:avLst/>
          </a:prstGeom>
        </p:spPr>
        <p:txBody>
          <a:bodyPr wrap="square">
            <a:spAutoFit/>
          </a:bodyPr>
          <a:lstStyle/>
          <a:p>
            <a:pPr>
              <a:lnSpc>
                <a:spcPct val="150000"/>
              </a:lnSpc>
              <a:spcAft>
                <a:spcPts val="1000"/>
              </a:spcAft>
            </a:pPr>
            <a:r>
              <a:rPr lang="vi-VN"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=&gt;Truyện cổ tích nàng Bân minh họa và giúp chúng ta hiểu rõ hơn về câu tục ngữ </a:t>
            </a:r>
            <a:r>
              <a:rPr lang="vi-VN" sz="3600" i="1" dirty="0">
                <a:solidFill>
                  <a:srgbClr val="FF0000"/>
                </a:solidFill>
                <a:latin typeface="Times New Roman" panose="02020603050405020304" pitchFamily="18" charset="0"/>
                <a:ea typeface="MS Mincho"/>
                <a:cs typeface="Times New Roman" panose="02020603050405020304" pitchFamily="18" charset="0"/>
              </a:rPr>
              <a:t>Tháng Giêng rét đài, tháng Hai rét lộc, tháng Ba rét nàng Bân</a:t>
            </a:r>
            <a:endPar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343203" y="169371"/>
            <a:ext cx="12752923"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2971800" y="987095"/>
            <a:ext cx="14097000" cy="3139321"/>
          </a:xfrm>
          <a:prstGeom prst="rect">
            <a:avLst/>
          </a:prstGeom>
        </p:spPr>
        <p:txBody>
          <a:bodyPr wrap="square">
            <a:spAutoFit/>
          </a:bodyPr>
          <a:lstStyle/>
          <a:p>
            <a:pPr>
              <a:lnSpc>
                <a:spcPct val="150000"/>
              </a:lnSpc>
              <a:spcAft>
                <a:spcPts val="1000"/>
              </a:spcAft>
            </a:pPr>
            <a:r>
              <a:rPr lang="vi-VN"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Mối quan hệ giữa văn bản </a:t>
            </a:r>
            <a:r>
              <a:rPr lang="vi-VN"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“Chim trời cá nước...” – xưa và nay</a:t>
            </a:r>
            <a:r>
              <a:rPr lang="vi-VN"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và câu tục ngữ ­</a:t>
            </a:r>
            <a:r>
              <a:rPr lang="vi-VN" sz="4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Chim trời cá nước, ai được nấy ăn </a:t>
            </a:r>
            <a:r>
              <a:rPr lang="vi-VN" sz="44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(PHT 02)</a:t>
            </a:r>
            <a:endParaRPr lang="en-GB" sz="4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343203" y="4240037"/>
            <a:ext cx="2850460" cy="707886"/>
          </a:xfrm>
          <a:prstGeom prst="rect">
            <a:avLst/>
          </a:prstGeom>
        </p:spPr>
        <p:txBody>
          <a:bodyPr wrap="none">
            <a:spAutoFit/>
          </a:bodyPr>
          <a:lstStyle/>
          <a:p>
            <a:r>
              <a:rPr lang="vi-VN" sz="4000" b="1">
                <a:latin typeface="Times New Roman" panose="02020603050405020304" pitchFamily="18" charset="0"/>
                <a:ea typeface="Calibri" panose="020F0502020204030204" pitchFamily="34" charset="0"/>
              </a:rPr>
              <a:t>- Câu hỏi 01</a:t>
            </a:r>
            <a:endParaRPr lang="en-GB" sz="4000"/>
          </a:p>
        </p:txBody>
      </p:sp>
      <p:sp>
        <p:nvSpPr>
          <p:cNvPr id="4" name="Rectangle 3"/>
          <p:cNvSpPr/>
          <p:nvPr/>
        </p:nvSpPr>
        <p:spPr>
          <a:xfrm>
            <a:off x="3581400" y="5170099"/>
            <a:ext cx="11353800" cy="4708981"/>
          </a:xfrm>
          <a:prstGeom prst="rect">
            <a:avLst/>
          </a:prstGeom>
        </p:spPr>
        <p:txBody>
          <a:bodyPr wrap="square">
            <a:spAutoFit/>
          </a:bodyPr>
          <a:lstStyle/>
          <a:p>
            <a:pPr algn="just">
              <a:lnSpc>
                <a:spcPct val="150000"/>
              </a:lnSpc>
              <a:spcAft>
                <a:spcPts val="1000"/>
              </a:spcAft>
            </a:pPr>
            <a:r>
              <a:rPr lang="vi-VN" sz="4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Câu tục ngữ ­</a:t>
            </a:r>
            <a:r>
              <a:rPr lang="vi-VN" sz="4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Chim trời cá nước, ai được nấy ăn </a:t>
            </a:r>
            <a:r>
              <a:rPr lang="vi-VN" sz="4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không còn đúng với xã hội họ đang sống: </a:t>
            </a:r>
            <a:r>
              <a:rPr lang="vi-VN" sz="4000" i="1" dirty="0">
                <a:latin typeface="Times New Roman" panose="02020603050405020304" pitchFamily="18" charset="0"/>
                <a:ea typeface="Calibri" panose="020F0502020204030204" pitchFamily="34" charset="0"/>
                <a:cs typeface="Times New Roman" panose="02020603050405020304" pitchFamily="18" charset="0"/>
              </a:rPr>
              <a:t>“Đúng là không ai nuôi. Nhưng chim về ở trên vùng đất của ai thì nó thuộc về tài sản của người đó. Họ phải đóng thuế hàng ăn như đóng thuế ruộng đấy con </a:t>
            </a:r>
            <a:r>
              <a:rPr lang="vi-VN" sz="4000" i="1" dirty="0" smtClean="0">
                <a:latin typeface="Times New Roman" panose="02020603050405020304" pitchFamily="18" charset="0"/>
                <a:ea typeface="Calibri" panose="020F0502020204030204" pitchFamily="34" charset="0"/>
                <a:cs typeface="Times New Roman" panose="02020603050405020304" pitchFamily="18" charset="0"/>
              </a:rPr>
              <a:t>ạ</a:t>
            </a:r>
            <a:r>
              <a:rPr lang="en-US" sz="40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4495800" y="166204"/>
            <a:ext cx="11353800"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p:cNvSpPr/>
          <p:nvPr/>
        </p:nvSpPr>
        <p:spPr>
          <a:xfrm>
            <a:off x="2438400" y="1485900"/>
            <a:ext cx="12344400" cy="7201972"/>
          </a:xfrm>
          <a:prstGeom prst="rect">
            <a:avLst/>
          </a:prstGeom>
        </p:spPr>
        <p:txBody>
          <a:bodyPr wrap="square">
            <a:spAutoFit/>
          </a:bodyPr>
          <a:lstStyle/>
          <a:p>
            <a:pPr algn="just">
              <a:lnSpc>
                <a:spcPct val="150000"/>
              </a:lnSpc>
              <a:spcAft>
                <a:spcPts val="800"/>
              </a:spcAft>
            </a:pPr>
            <a:r>
              <a:rPr lang="vi-VN" sz="4400" b="1" dirty="0">
                <a:latin typeface="Times New Roman" panose="02020603050405020304" pitchFamily="18" charset="0"/>
                <a:ea typeface="Calibri" panose="020F0502020204030204" pitchFamily="34" charset="0"/>
                <a:cs typeface="Times New Roman" panose="02020603050405020304" pitchFamily="18" charset="0"/>
              </a:rPr>
              <a:t>=&gt; Câu trả lời của nhân vật tía nuôi giúp cho chúng ta hiểu rằng câu tục ngữ </a:t>
            </a:r>
            <a:r>
              <a:rPr lang="vi-VN" sz="4400" b="1" i="1" dirty="0">
                <a:latin typeface="Times New Roman" panose="02020603050405020304" pitchFamily="18" charset="0"/>
                <a:ea typeface="Calibri" panose="020F0502020204030204" pitchFamily="34" charset="0"/>
                <a:cs typeface="Times New Roman" panose="02020603050405020304" pitchFamily="18" charset="0"/>
              </a:rPr>
              <a:t>“Chim trời cá nước, ai được nấy ăn” </a:t>
            </a:r>
            <a:r>
              <a:rPr lang="vi-VN" sz="4400" b="1" dirty="0">
                <a:latin typeface="Times New Roman" panose="02020603050405020304" pitchFamily="18" charset="0"/>
                <a:ea typeface="Calibri" panose="020F0502020204030204" pitchFamily="34" charset="0"/>
                <a:cs typeface="Times New Roman" panose="02020603050405020304" pitchFamily="18" charset="0"/>
              </a:rPr>
              <a:t>có thể phù hợp trong hoàn cảnh này nhưng không phù hợp trong hoàn cảnh khác. Trong bối cảnh hiện nay, câu tục ngữ trên càng không phù hợp khi việc săn bắt loài động vật quý hiếm bị cấm để bảo tồn đa dạng sinh học.</a:t>
            </a:r>
            <a:endParaRPr lang="en-GB" sz="4400" b="1"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810000" y="283029"/>
            <a:ext cx="11277600" cy="916982"/>
          </a:xfrm>
          <a:prstGeom prst="rect">
            <a:avLst/>
          </a:prstGeom>
          <a:noFill/>
        </p:spPr>
        <p:txBody>
          <a:bodyPr wrap="square" lIns="91440" tIns="45720" rIns="91440" bIns="45720">
            <a:spAutoFit/>
          </a:bodyPr>
          <a:lstStyle/>
          <a:p>
            <a:pPr algn="ct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3200400" y="1536722"/>
            <a:ext cx="2294218" cy="707886"/>
          </a:xfrm>
          <a:prstGeom prst="rect">
            <a:avLst/>
          </a:prstGeom>
        </p:spPr>
        <p:txBody>
          <a:bodyPr wrap="none">
            <a:spAutoFit/>
          </a:bodyPr>
          <a:lstStyle/>
          <a:p>
            <a:r>
              <a:rPr lang="vi-VN" sz="4000" b="1">
                <a:solidFill>
                  <a:srgbClr val="FF0000"/>
                </a:solidFill>
                <a:latin typeface="Times New Roman" panose="02020603050405020304" pitchFamily="18" charset="0"/>
                <a:ea typeface="Calibri" panose="020F0502020204030204" pitchFamily="34" charset="0"/>
              </a:rPr>
              <a:t>Câu hỏi 2</a:t>
            </a:r>
            <a:endParaRPr lang="en-GB" sz="4000">
              <a:solidFill>
                <a:srgbClr val="FF0000"/>
              </a:solidFill>
            </a:endParaRPr>
          </a:p>
        </p:txBody>
      </p:sp>
      <p:sp>
        <p:nvSpPr>
          <p:cNvPr id="3" name="Rectangle 2"/>
          <p:cNvSpPr/>
          <p:nvPr/>
        </p:nvSpPr>
        <p:spPr>
          <a:xfrm>
            <a:off x="2047485" y="2228890"/>
            <a:ext cx="14363580" cy="1938992"/>
          </a:xfrm>
          <a:prstGeom prst="rect">
            <a:avLst/>
          </a:prstGeom>
        </p:spPr>
        <p:txBody>
          <a:bodyPr wrap="square">
            <a:spAutoFit/>
          </a:bodyPr>
          <a:lstStyle/>
          <a:p>
            <a:pPr>
              <a:lnSpc>
                <a:spcPct val="150000"/>
              </a:lnSpc>
            </a:pPr>
            <a:r>
              <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Tác dụng của việc sử dụng câu tục ngữ</a:t>
            </a:r>
            <a:r>
              <a:rPr lang="vi-VN"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vi-VN" sz="40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“Chim trời cá nước, ai được nấy ăn” </a:t>
            </a:r>
            <a:r>
              <a:rPr lang="vi-VN" sz="4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trong VB</a:t>
            </a:r>
            <a:endParaRPr lang="en-GB" sz="4000" dirty="0">
              <a:effectLst>
                <a:outerShdw blurRad="38100" dist="38100" dir="2700000" algn="tl">
                  <a:srgbClr val="000000">
                    <a:alpha val="43137"/>
                  </a:srgbClr>
                </a:outerShdw>
              </a:effectLst>
            </a:endParaRPr>
          </a:p>
        </p:txBody>
      </p:sp>
      <p:sp>
        <p:nvSpPr>
          <p:cNvPr id="4" name="Rectangle 3"/>
          <p:cNvSpPr/>
          <p:nvPr/>
        </p:nvSpPr>
        <p:spPr>
          <a:xfrm>
            <a:off x="1980695" y="4458161"/>
            <a:ext cx="14783305" cy="916982"/>
          </a:xfrm>
          <a:prstGeom prst="rect">
            <a:avLst/>
          </a:prstGeom>
        </p:spPr>
        <p:txBody>
          <a:bodyPr wrap="square">
            <a:spAutoFit/>
          </a:bodyPr>
          <a:lstStyle/>
          <a:p>
            <a:pPr>
              <a:lnSpc>
                <a:spcPct val="150000"/>
              </a:lnSpc>
              <a:spcAft>
                <a:spcPts val="1000"/>
              </a:spcAft>
            </a:pPr>
            <a:r>
              <a:rPr lang="vi-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Làm tăng độ tin cậy, sức thuyết phục cho câu nói của nhân vật “tôi”.</a:t>
            </a:r>
            <a:endParaRPr lang="en-GB"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047485" y="5597113"/>
            <a:ext cx="14893288" cy="1840312"/>
          </a:xfrm>
          <a:prstGeom prst="rect">
            <a:avLst/>
          </a:prstGeom>
        </p:spPr>
        <p:txBody>
          <a:bodyPr wrap="square">
            <a:spAutoFit/>
          </a:bodyPr>
          <a:lstStyle/>
          <a:p>
            <a:pPr>
              <a:lnSpc>
                <a:spcPct val="150000"/>
              </a:lnSpc>
              <a:spcAft>
                <a:spcPts val="1000"/>
              </a:spcAft>
            </a:pPr>
            <a:r>
              <a:rPr lang="vi-VN"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Làm cho tác phẩm giàu hình ảnh, giàu sức biểu cảm và đậm đà tính dân tộc</a:t>
            </a:r>
            <a:endParaRPr lang="en-GB" sz="3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758" y="7048500"/>
            <a:ext cx="4953000" cy="2944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1"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564433" y="-2334026"/>
            <a:ext cx="6919773" cy="6919773"/>
          </a:xfrm>
          <a:prstGeom prst="rect">
            <a:avLst/>
          </a:prstGeom>
        </p:spPr>
      </p:pic>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0625198" y="4088377"/>
            <a:ext cx="9188174" cy="9188174"/>
          </a:xfrm>
          <a:prstGeom prst="rect">
            <a:avLst/>
          </a:prstGeom>
        </p:spPr>
      </p:pic>
      <p:sp>
        <p:nvSpPr>
          <p:cNvPr id="13" name="Rectangle 12"/>
          <p:cNvSpPr/>
          <p:nvPr/>
        </p:nvSpPr>
        <p:spPr>
          <a:xfrm>
            <a:off x="3200400" y="1714500"/>
            <a:ext cx="14035830" cy="6707927"/>
          </a:xfrm>
          <a:prstGeom prst="rect">
            <a:avLst/>
          </a:prstGeom>
          <a:noFill/>
        </p:spPr>
        <p:txBody>
          <a:bodyPr wrap="none" lIns="91440" tIns="45720" rIns="91440" bIns="45720">
            <a:spAutoFit/>
          </a:bodyPr>
          <a:lstStyle/>
          <a:p>
            <a:pPr>
              <a:lnSpc>
                <a:spcPct val="150000"/>
              </a:lnSpc>
            </a:pP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Tiết</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88, </a:t>
            </a: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Đọc</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a:t>
            </a: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kết</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a:t>
            </a: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nối</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a:t>
            </a: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chủ</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a:t>
            </a:r>
            <a:r>
              <a:rPr lang="en-US" sz="6000" b="1" cap="none" spc="0" dirty="0" err="1">
                <a:ln w="0"/>
                <a:effectLst>
                  <a:outerShdw blurRad="38100" dist="38100" dir="2700000" algn="tl">
                    <a:srgbClr val="000000">
                      <a:alpha val="43137"/>
                    </a:srgbClr>
                  </a:outerShdw>
                  <a:reflection blurRad="6350" stA="53000" endA="300" endPos="35500" dir="5400000" sy="-90000" algn="bl" rotWithShape="0"/>
                </a:effectLst>
                <a:latin typeface="+mj-lt"/>
              </a:rPr>
              <a:t>điểm</a:t>
            </a:r>
            <a:r>
              <a:rPr lang="en-US"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 </a:t>
            </a:r>
          </a:p>
          <a:p>
            <a:pPr algn="ctr">
              <a:lnSpc>
                <a:spcPct val="150000"/>
              </a:lnSpc>
            </a:pPr>
            <a:r>
              <a:rPr lang="vi-VN" sz="6000" b="1" cap="none" spc="0" dirty="0">
                <a:ln w="0"/>
                <a:effectLst>
                  <a:outerShdw blurRad="38100" dist="38100" dir="2700000" algn="tl">
                    <a:srgbClr val="000000">
                      <a:alpha val="43137"/>
                    </a:srgbClr>
                  </a:outerShdw>
                  <a:reflection blurRad="6350" stA="53000" endA="300" endPos="35500" dir="5400000" sy="-90000" algn="bl" rotWithShape="0"/>
                </a:effectLst>
                <a:latin typeface="+mj-lt"/>
              </a:rPr>
              <a:t>Văn bản</a:t>
            </a:r>
          </a:p>
          <a:p>
            <a:pPr algn="ctr">
              <a:lnSpc>
                <a:spcPct val="150000"/>
              </a:lnSpc>
            </a:pPr>
            <a:r>
              <a:rPr lang="vi-VN" sz="72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 </a:t>
            </a:r>
            <a:r>
              <a:rPr lang="vi-VN" sz="88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TỤC NGỮ VÀ SÁNG TÁC </a:t>
            </a:r>
          </a:p>
          <a:p>
            <a:pPr algn="ctr">
              <a:lnSpc>
                <a:spcPct val="150000"/>
              </a:lnSpc>
            </a:pPr>
            <a:r>
              <a:rPr lang="vi-VN" sz="88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VĂN CHƯƠNG</a:t>
            </a:r>
            <a:endParaRPr lang="en-GB" sz="8800" b="1" cap="none" spc="0"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29" y="4568429"/>
            <a:ext cx="3044048" cy="4395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7239000"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08207">
            <a:off x="12656164" y="5402694"/>
            <a:ext cx="7371051" cy="7371051"/>
          </a:xfrm>
          <a:prstGeom prst="rect">
            <a:avLst/>
          </a:prstGeom>
        </p:spPr>
      </p:pic>
      <p:sp>
        <p:nvSpPr>
          <p:cNvPr id="17" name="Rectangle 16"/>
          <p:cNvSpPr/>
          <p:nvPr/>
        </p:nvSpPr>
        <p:spPr>
          <a:xfrm>
            <a:off x="3276600" y="317529"/>
            <a:ext cx="12981523" cy="999441"/>
          </a:xfrm>
          <a:prstGeom prst="rect">
            <a:avLst/>
          </a:prstGeom>
          <a:noFill/>
        </p:spPr>
        <p:txBody>
          <a:bodyPr wrap="square" lIns="91440" tIns="45720" rIns="91440" bIns="45720">
            <a:spAutoFit/>
          </a:bodyPr>
          <a:lstStyle/>
          <a:p>
            <a:pPr algn="ctr">
              <a:lnSpc>
                <a:spcPct val="150000"/>
              </a:lnSpc>
            </a:pPr>
            <a:r>
              <a:rPr lang="vi-VN" sz="44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4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1002238" y="2437910"/>
            <a:ext cx="16904762" cy="1828386"/>
          </a:xfrm>
          <a:prstGeom prst="rect">
            <a:avLst/>
          </a:prstGeom>
        </p:spPr>
        <p:txBody>
          <a:bodyPr wrap="square">
            <a:spAutoFit/>
          </a:bodyPr>
          <a:lstStyle/>
          <a:p>
            <a:pPr lvl="0" algn="just">
              <a:lnSpc>
                <a:spcPct val="150000"/>
              </a:lnSpc>
              <a:spcAft>
                <a:spcPts val="1200"/>
              </a:spcAft>
            </a:pPr>
            <a:r>
              <a:rPr lang="vi-VN"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Mối quan hệ giữa tục ngữ và sáng tác văn chương nói chung; Những lưu ý khi đọc hiểu và sử dụng tục ngữ.</a:t>
            </a:r>
            <a:endParaRPr lang="en-GB"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ounded Rectangular Callout 2"/>
          <p:cNvSpPr/>
          <p:nvPr/>
        </p:nvSpPr>
        <p:spPr>
          <a:xfrm>
            <a:off x="1785214" y="4463506"/>
            <a:ext cx="6629400" cy="406779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b="1"/>
              <a:t>Mối quan hệ giữa tục ngữ và sáng tác văn chương nói chung; Những lưu ý khi đọc hiểu và sử dụng tục ngữ</a:t>
            </a:r>
            <a:endParaRPr lang="en-GB"/>
          </a:p>
        </p:txBody>
      </p:sp>
      <p:sp>
        <p:nvSpPr>
          <p:cNvPr id="10" name="Rounded Rectangular Callout 9"/>
          <p:cNvSpPr/>
          <p:nvPr/>
        </p:nvSpPr>
        <p:spPr>
          <a:xfrm>
            <a:off x="9354455" y="4463506"/>
            <a:ext cx="5627827" cy="356144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b="1"/>
              <a:t>Mối quan hệ giữa tục ngữ và sáng tác văn chương nói chung; Những lưu ý khi đọc hiểu và sử dụng tục ngữ</a:t>
            </a:r>
            <a:endParaRPr lang="en-GB"/>
          </a:p>
        </p:txBody>
      </p:sp>
      <p:sp>
        <p:nvSpPr>
          <p:cNvPr id="4" name="Rectangle 3"/>
          <p:cNvSpPr/>
          <p:nvPr/>
        </p:nvSpPr>
        <p:spPr>
          <a:xfrm>
            <a:off x="2384976" y="4797737"/>
            <a:ext cx="5857953" cy="3686971"/>
          </a:xfrm>
          <a:prstGeom prst="rect">
            <a:avLst/>
          </a:prstGeom>
        </p:spPr>
        <p:txBody>
          <a:bodyPr wrap="square">
            <a:spAutoFit/>
          </a:bodyPr>
          <a:lstStyle/>
          <a:p>
            <a:pPr>
              <a:lnSpc>
                <a:spcPct val="150000"/>
              </a:lnSpc>
            </a:pPr>
            <a:r>
              <a:rPr lang="vi-VN" sz="4000" b="1" i="1" dirty="0">
                <a:latin typeface="Times New Roman" panose="02020603050405020304" pitchFamily="18" charset="0"/>
                <a:ea typeface="Calibri" panose="020F0502020204030204" pitchFamily="34" charset="0"/>
              </a:rPr>
              <a:t>Qua hai văn bản trên, em hãy nêu mối quan hệ giữa tục ngữ và sáng tác văn chương?</a:t>
            </a:r>
            <a:endParaRPr lang="en-GB" sz="4000" b="1" dirty="0"/>
          </a:p>
        </p:txBody>
      </p:sp>
      <p:sp>
        <p:nvSpPr>
          <p:cNvPr id="5" name="Rectangle 4"/>
          <p:cNvSpPr/>
          <p:nvPr/>
        </p:nvSpPr>
        <p:spPr>
          <a:xfrm>
            <a:off x="9506855" y="5043898"/>
            <a:ext cx="5181600" cy="1840312"/>
          </a:xfrm>
          <a:prstGeom prst="rect">
            <a:avLst/>
          </a:prstGeom>
        </p:spPr>
        <p:txBody>
          <a:bodyPr wrap="square">
            <a:spAutoFit/>
          </a:bodyPr>
          <a:lstStyle/>
          <a:p>
            <a:pPr algn="just">
              <a:lnSpc>
                <a:spcPct val="150000"/>
              </a:lnSpc>
            </a:pPr>
            <a:r>
              <a:rPr lang="vi-VN" sz="4000" b="1" i="1" dirty="0">
                <a:latin typeface="Times New Roman" panose="02020603050405020304" pitchFamily="18" charset="0"/>
                <a:ea typeface="Calibri" panose="020F0502020204030204" pitchFamily="34" charset="0"/>
              </a:rPr>
              <a:t>Những lưu ý khi đọc hiểu, sử dụng tục ngữ?</a:t>
            </a:r>
            <a:endParaRPr lang="en-GB" sz="4000" b="1" dirty="0"/>
          </a:p>
        </p:txBody>
      </p:sp>
      <p:sp>
        <p:nvSpPr>
          <p:cNvPr id="6" name="Rectangle 5">
            <a:extLst>
              <a:ext uri="{FF2B5EF4-FFF2-40B4-BE49-F238E27FC236}">
                <a16:creationId xmlns="" xmlns:a16="http://schemas.microsoft.com/office/drawing/2014/main" id="{FCB92A1A-ED2C-3AAF-E257-799EFFCF0061}"/>
              </a:ext>
            </a:extLst>
          </p:cNvPr>
          <p:cNvSpPr/>
          <p:nvPr/>
        </p:nvSpPr>
        <p:spPr>
          <a:xfrm>
            <a:off x="2126412" y="1344849"/>
            <a:ext cx="6271269" cy="821700"/>
          </a:xfrm>
          <a:prstGeom prst="rect">
            <a:avLst/>
          </a:prstGeom>
        </p:spPr>
        <p:txBody>
          <a:bodyPr wrap="none">
            <a:spAutoFit/>
          </a:bodyPr>
          <a:lstStyle/>
          <a:p>
            <a:pPr>
              <a:lnSpc>
                <a:spcPct val="115000"/>
              </a:lnSpc>
              <a:spcAft>
                <a:spcPts val="1000"/>
              </a:spcAft>
            </a:pPr>
            <a:r>
              <a:rPr lang="vi-VN"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Suy ngẫm và phản hồi</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4382332" y="147347"/>
            <a:ext cx="11905865" cy="916982"/>
          </a:xfrm>
          <a:prstGeom prst="rect">
            <a:avLst/>
          </a:prstGeom>
          <a:noFill/>
        </p:spPr>
        <p:txBody>
          <a:bodyPr wrap="square" lIns="91440" tIns="45720" rIns="91440" bIns="45720">
            <a:spAutoFit/>
          </a:bodyPr>
          <a:lstStyle/>
          <a:p>
            <a:pP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ounded Rectangle 5"/>
          <p:cNvSpPr/>
          <p:nvPr/>
        </p:nvSpPr>
        <p:spPr>
          <a:xfrm>
            <a:off x="6248400" y="1201650"/>
            <a:ext cx="5346314" cy="229031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 name="Rounded Rectangle 6"/>
          <p:cNvSpPr/>
          <p:nvPr/>
        </p:nvSpPr>
        <p:spPr>
          <a:xfrm>
            <a:off x="10363200" y="4229100"/>
            <a:ext cx="5588676" cy="5611001"/>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8" name="Straight Connector 3"/>
          <p:cNvSpPr/>
          <p:nvPr/>
        </p:nvSpPr>
        <p:spPr>
          <a:xfrm>
            <a:off x="9220200" y="3594622"/>
            <a:ext cx="6036549" cy="1050087"/>
          </a:xfrm>
          <a:custGeom>
            <a:avLst/>
            <a:gdLst/>
            <a:ahLst/>
            <a:cxnLst/>
            <a:rect l="0" t="0" r="0" b="0"/>
            <a:pathLst>
              <a:path>
                <a:moveTo>
                  <a:pt x="0" y="0"/>
                </a:moveTo>
                <a:lnTo>
                  <a:pt x="0" y="435958"/>
                </a:lnTo>
                <a:lnTo>
                  <a:pt x="4032691" y="435958"/>
                </a:lnTo>
                <a:lnTo>
                  <a:pt x="4032691"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4"/>
          <p:cNvSpPr/>
          <p:nvPr/>
        </p:nvSpPr>
        <p:spPr>
          <a:xfrm>
            <a:off x="5135379" y="3605337"/>
            <a:ext cx="5980575" cy="974465"/>
          </a:xfrm>
          <a:custGeom>
            <a:avLst/>
            <a:gdLst/>
            <a:ahLst/>
            <a:cxnLst/>
            <a:rect l="0" t="0" r="0" b="0"/>
            <a:pathLst>
              <a:path>
                <a:moveTo>
                  <a:pt x="4032691" y="0"/>
                </a:moveTo>
                <a:lnTo>
                  <a:pt x="4032691" y="435958"/>
                </a:lnTo>
                <a:lnTo>
                  <a:pt x="0" y="435958"/>
                </a:lnTo>
                <a:lnTo>
                  <a:pt x="0"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ounded Rectangle 9"/>
          <p:cNvSpPr/>
          <p:nvPr/>
        </p:nvSpPr>
        <p:spPr>
          <a:xfrm>
            <a:off x="2603941" y="4300322"/>
            <a:ext cx="5854259" cy="549137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grpSp>
        <p:nvGrpSpPr>
          <p:cNvPr id="20" name="Group 19"/>
          <p:cNvGrpSpPr/>
          <p:nvPr/>
        </p:nvGrpSpPr>
        <p:grpSpPr>
          <a:xfrm>
            <a:off x="11006585" y="4539415"/>
            <a:ext cx="5281613" cy="5623462"/>
            <a:chOff x="2705362" y="3272820"/>
            <a:chExt cx="2199649" cy="1396777"/>
          </a:xfrm>
        </p:grpSpPr>
        <p:sp>
          <p:nvSpPr>
            <p:cNvPr id="21" name="Rounded Rectangle 20"/>
            <p:cNvSpPr/>
            <p:nvPr/>
          </p:nvSpPr>
          <p:spPr>
            <a:xfrm>
              <a:off x="2705362"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ounded Rectangle 12"/>
            <p:cNvSpPr/>
            <p:nvPr/>
          </p:nvSpPr>
          <p:spPr>
            <a:xfrm>
              <a:off x="2717200" y="3313730"/>
              <a:ext cx="2162801"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endParaRPr lang="en-US" sz="420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2932886" y="4686301"/>
            <a:ext cx="6019092" cy="5600700"/>
            <a:chOff x="247486" y="3272820"/>
            <a:chExt cx="2199649" cy="1396777"/>
          </a:xfrm>
        </p:grpSpPr>
        <p:sp>
          <p:nvSpPr>
            <p:cNvPr id="24" name="Rounded Rectangle 23"/>
            <p:cNvSpPr/>
            <p:nvPr/>
          </p:nvSpPr>
          <p:spPr>
            <a:xfrm>
              <a:off x="247486"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ounded Rectangle 9"/>
            <p:cNvSpPr/>
            <p:nvPr/>
          </p:nvSpPr>
          <p:spPr>
            <a:xfrm>
              <a:off x="288396" y="3313730"/>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endParaRPr lang="en-US" sz="420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6627639" y="1390151"/>
            <a:ext cx="5250315" cy="2305550"/>
            <a:chOff x="4280177" y="1236311"/>
            <a:chExt cx="2199649" cy="1396777"/>
          </a:xfrm>
        </p:grpSpPr>
        <p:sp>
          <p:nvSpPr>
            <p:cNvPr id="27" name="Rounded Rectangle 26"/>
            <p:cNvSpPr/>
            <p:nvPr/>
          </p:nvSpPr>
          <p:spPr>
            <a:xfrm>
              <a:off x="4280177" y="1236311"/>
              <a:ext cx="2199649" cy="1396777"/>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endParaRPr lang="en-GB" sz="4200">
                <a:latin typeface="Times New Roman" panose="02020603050405020304" pitchFamily="18" charset="0"/>
                <a:cs typeface="Times New Roman" panose="02020603050405020304" pitchFamily="18" charset="0"/>
              </a:endParaRPr>
            </a:p>
          </p:txBody>
        </p:sp>
      </p:grpSp>
      <p:sp>
        <p:nvSpPr>
          <p:cNvPr id="2" name="Rectangle 1"/>
          <p:cNvSpPr/>
          <p:nvPr/>
        </p:nvSpPr>
        <p:spPr>
          <a:xfrm>
            <a:off x="7024026" y="1279791"/>
            <a:ext cx="4439491" cy="2585323"/>
          </a:xfrm>
          <a:prstGeom prst="rect">
            <a:avLst/>
          </a:prstGeom>
        </p:spPr>
        <p:txBody>
          <a:bodyPr wrap="square">
            <a:spAutoFit/>
          </a:bodyPr>
          <a:lstStyle/>
          <a:p>
            <a:pPr algn="just">
              <a:lnSpc>
                <a:spcPct val="150000"/>
              </a:lnSpc>
            </a:pPr>
            <a:r>
              <a:rPr lang="vi-VN" sz="3600" b="1" dirty="0">
                <a:solidFill>
                  <a:srgbClr val="0D0D0D"/>
                </a:solidFill>
                <a:latin typeface="Times New Roman" panose="02020603050405020304" pitchFamily="18" charset="0"/>
                <a:ea typeface="Times New Roman" panose="02020603050405020304" pitchFamily="18" charset="0"/>
              </a:rPr>
              <a:t>Mối quan hệ giữa tục ngữ và các sáng tác văn chương</a:t>
            </a:r>
            <a:endParaRPr lang="en-GB" sz="3600" b="1" dirty="0"/>
          </a:p>
        </p:txBody>
      </p:sp>
      <p:sp>
        <p:nvSpPr>
          <p:cNvPr id="3" name="Rectangle 2"/>
          <p:cNvSpPr/>
          <p:nvPr/>
        </p:nvSpPr>
        <p:spPr>
          <a:xfrm>
            <a:off x="3044832" y="4682594"/>
            <a:ext cx="5679642" cy="5078313"/>
          </a:xfrm>
          <a:prstGeom prst="rect">
            <a:avLst/>
          </a:prstGeom>
        </p:spPr>
        <p:txBody>
          <a:bodyPr wrap="square">
            <a:spAutoFit/>
          </a:bodyPr>
          <a:lstStyle/>
          <a:p>
            <a:pPr algn="just">
              <a:lnSpc>
                <a:spcPct val="150000"/>
              </a:lnSpc>
            </a:pPr>
            <a:r>
              <a:rPr lang="vi-VN" sz="3600" b="1" dirty="0">
                <a:solidFill>
                  <a:srgbClr val="FF0000"/>
                </a:solidFill>
                <a:latin typeface="Times New Roman" panose="02020603050405020304" pitchFamily="18" charset="0"/>
                <a:ea typeface="Times New Roman" panose="02020603050405020304" pitchFamily="18" charset="0"/>
              </a:rPr>
              <a:t>Những tác phẩm văn chương có thể đúc kết hay minh hoạ cho một câu tục ngữ; giúp người đọc hiểu rõ hơn về ý nghĩa và cách sử dụng những câu tục ngữ.</a:t>
            </a:r>
            <a:endParaRPr lang="en-GB" sz="3600" b="1" dirty="0">
              <a:solidFill>
                <a:srgbClr val="FF0000"/>
              </a:solidFill>
            </a:endParaRPr>
          </a:p>
        </p:txBody>
      </p:sp>
      <p:sp>
        <p:nvSpPr>
          <p:cNvPr id="4" name="Rectangle 3"/>
          <p:cNvSpPr/>
          <p:nvPr/>
        </p:nvSpPr>
        <p:spPr>
          <a:xfrm>
            <a:off x="11080142" y="4730945"/>
            <a:ext cx="5134497" cy="5078313"/>
          </a:xfrm>
          <a:prstGeom prst="rect">
            <a:avLst/>
          </a:prstGeom>
        </p:spPr>
        <p:txBody>
          <a:bodyPr wrap="square">
            <a:spAutoFit/>
          </a:bodyPr>
          <a:lstStyle/>
          <a:p>
            <a:pPr algn="just">
              <a:lnSpc>
                <a:spcPct val="150000"/>
              </a:lnSpc>
            </a:pPr>
            <a:r>
              <a:rPr lang="vi-VN" sz="3600" b="1" dirty="0">
                <a:solidFill>
                  <a:srgbClr val="FF0000"/>
                </a:solidFill>
                <a:latin typeface="Times New Roman" panose="02020603050405020304" pitchFamily="18" charset="0"/>
                <a:ea typeface="Times New Roman" panose="02020603050405020304" pitchFamily="18" charset="0"/>
              </a:rPr>
              <a:t>Khi sáng tác các tác phẩm văn chương, nhiều tác giả cũng </a:t>
            </a:r>
            <a:r>
              <a:rPr lang="en-US" sz="3600" b="1" dirty="0">
                <a:solidFill>
                  <a:srgbClr val="FF0000"/>
                </a:solidFill>
                <a:latin typeface="Times New Roman" panose="02020603050405020304" pitchFamily="18" charset="0"/>
                <a:ea typeface="Times New Roman" panose="02020603050405020304" pitchFamily="18" charset="0"/>
              </a:rPr>
              <a:t>s</a:t>
            </a:r>
            <a:r>
              <a:rPr lang="vi-VN" sz="3600" b="1" dirty="0">
                <a:solidFill>
                  <a:srgbClr val="FF0000"/>
                </a:solidFill>
                <a:latin typeface="Times New Roman" panose="02020603050405020304" pitchFamily="18" charset="0"/>
                <a:ea typeface="Times New Roman" panose="02020603050405020304" pitchFamily="18" charset="0"/>
              </a:rPr>
              <a:t>ử dụng tục ngữ để làm tăng hiệu quả và giá trị biểu đạt cho tác phẩm.</a:t>
            </a:r>
            <a:endParaRPr lang="en-GB"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par>
                                <p:cTn id="33" presetID="6"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par>
                                <p:cTn id="36" presetID="6" presetClass="entr" presetSubtype="16"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2925326" y="34612"/>
            <a:ext cx="12238474" cy="999441"/>
          </a:xfrm>
          <a:prstGeom prst="rect">
            <a:avLst/>
          </a:prstGeom>
          <a:noFill/>
        </p:spPr>
        <p:txBody>
          <a:bodyPr wrap="square" lIns="91440" tIns="45720" rIns="91440" bIns="45720">
            <a:spAutoFit/>
          </a:bodyPr>
          <a:lstStyle/>
          <a:p>
            <a:pPr algn="ctr">
              <a:lnSpc>
                <a:spcPct val="150000"/>
              </a:lnSpc>
            </a:pPr>
            <a:r>
              <a:rPr lang="vi-VN" sz="44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4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ounded Rectangle 5"/>
          <p:cNvSpPr/>
          <p:nvPr/>
        </p:nvSpPr>
        <p:spPr>
          <a:xfrm>
            <a:off x="5943600" y="1070373"/>
            <a:ext cx="7727740" cy="1800181"/>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 name="Rounded Rectangle 6"/>
          <p:cNvSpPr/>
          <p:nvPr/>
        </p:nvSpPr>
        <p:spPr>
          <a:xfrm>
            <a:off x="4207464" y="3411166"/>
            <a:ext cx="5588676" cy="5333605"/>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8" name="Straight Connector 3"/>
          <p:cNvSpPr/>
          <p:nvPr/>
        </p:nvSpPr>
        <p:spPr>
          <a:xfrm>
            <a:off x="10906214" y="2846363"/>
            <a:ext cx="6036549" cy="1050087"/>
          </a:xfrm>
          <a:custGeom>
            <a:avLst/>
            <a:gdLst/>
            <a:ahLst/>
            <a:cxnLst/>
            <a:rect l="0" t="0" r="0" b="0"/>
            <a:pathLst>
              <a:path>
                <a:moveTo>
                  <a:pt x="0" y="0"/>
                </a:moveTo>
                <a:lnTo>
                  <a:pt x="0" y="435958"/>
                </a:lnTo>
                <a:lnTo>
                  <a:pt x="4032691" y="435958"/>
                </a:lnTo>
                <a:lnTo>
                  <a:pt x="4032691"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4"/>
          <p:cNvSpPr/>
          <p:nvPr/>
        </p:nvSpPr>
        <p:spPr>
          <a:xfrm>
            <a:off x="3480457" y="2884175"/>
            <a:ext cx="5980575" cy="974465"/>
          </a:xfrm>
          <a:custGeom>
            <a:avLst/>
            <a:gdLst/>
            <a:ahLst/>
            <a:cxnLst/>
            <a:rect l="0" t="0" r="0" b="0"/>
            <a:pathLst>
              <a:path>
                <a:moveTo>
                  <a:pt x="4032691" y="0"/>
                </a:moveTo>
                <a:lnTo>
                  <a:pt x="4032691" y="435958"/>
                </a:lnTo>
                <a:lnTo>
                  <a:pt x="0" y="435958"/>
                </a:lnTo>
                <a:lnTo>
                  <a:pt x="0" y="639731"/>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Rounded Rectangle 9"/>
          <p:cNvSpPr/>
          <p:nvPr/>
        </p:nvSpPr>
        <p:spPr>
          <a:xfrm>
            <a:off x="118690" y="3327200"/>
            <a:ext cx="3313091" cy="532200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grpSp>
        <p:nvGrpSpPr>
          <p:cNvPr id="11" name="Group 10"/>
          <p:cNvGrpSpPr/>
          <p:nvPr/>
        </p:nvGrpSpPr>
        <p:grpSpPr>
          <a:xfrm>
            <a:off x="4624387" y="3899515"/>
            <a:ext cx="5281613" cy="5539110"/>
            <a:chOff x="2705362" y="3272820"/>
            <a:chExt cx="2199649" cy="1396777"/>
          </a:xfrm>
        </p:grpSpPr>
        <p:sp>
          <p:nvSpPr>
            <p:cNvPr id="12" name="Rounded Rectangle 11"/>
            <p:cNvSpPr/>
            <p:nvPr/>
          </p:nvSpPr>
          <p:spPr>
            <a:xfrm>
              <a:off x="2705362"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ounded Rectangle 12"/>
            <p:cNvSpPr/>
            <p:nvPr/>
          </p:nvSpPr>
          <p:spPr>
            <a:xfrm>
              <a:off x="2717200" y="3313730"/>
              <a:ext cx="2162801"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endParaRPr lang="en-US" sz="420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567333" y="3514796"/>
            <a:ext cx="3197504" cy="5923829"/>
            <a:chOff x="247486" y="3272820"/>
            <a:chExt cx="2199649" cy="1396777"/>
          </a:xfrm>
        </p:grpSpPr>
        <p:sp>
          <p:nvSpPr>
            <p:cNvPr id="19" name="Rounded Rectangle 18"/>
            <p:cNvSpPr/>
            <p:nvPr/>
          </p:nvSpPr>
          <p:spPr>
            <a:xfrm>
              <a:off x="247486" y="3272820"/>
              <a:ext cx="2199649" cy="1396777"/>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ounded Rectangle 9"/>
            <p:cNvSpPr/>
            <p:nvPr/>
          </p:nvSpPr>
          <p:spPr>
            <a:xfrm>
              <a:off x="288396" y="3313730"/>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pPr algn="ctr" defTabSz="1533525">
                <a:lnSpc>
                  <a:spcPct val="90000"/>
                </a:lnSpc>
                <a:spcBef>
                  <a:spcPct val="0"/>
                </a:spcBef>
                <a:spcAft>
                  <a:spcPct val="35000"/>
                </a:spcAft>
              </a:pPr>
              <a:endParaRPr lang="en-US" sz="420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6335509" y="1134079"/>
            <a:ext cx="7588980" cy="1940208"/>
            <a:chOff x="4280177" y="1277221"/>
            <a:chExt cx="2199649" cy="1355867"/>
          </a:xfrm>
        </p:grpSpPr>
        <p:sp>
          <p:nvSpPr>
            <p:cNvPr id="22" name="Rounded Rectangle 21"/>
            <p:cNvSpPr/>
            <p:nvPr/>
          </p:nvSpPr>
          <p:spPr>
            <a:xfrm>
              <a:off x="4280177" y="1377403"/>
              <a:ext cx="2199649" cy="1255685"/>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Rounded Rectangle 6"/>
            <p:cNvSpPr/>
            <p:nvPr/>
          </p:nvSpPr>
          <p:spPr>
            <a:xfrm>
              <a:off x="4321087" y="1277221"/>
              <a:ext cx="2117829"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1445" tIns="131445" rIns="131445" bIns="131445" numCol="1" spcCol="1270" anchor="ctr" anchorCtr="0">
              <a:noAutofit/>
            </a:bodyPr>
            <a:lstStyle/>
            <a:p>
              <a:endParaRPr lang="en-GB" sz="4200">
                <a:latin typeface="Times New Roman" panose="02020603050405020304" pitchFamily="18" charset="0"/>
                <a:cs typeface="Times New Roman" panose="02020603050405020304" pitchFamily="18" charset="0"/>
              </a:endParaRPr>
            </a:p>
          </p:txBody>
        </p:sp>
      </p:grpSp>
      <p:sp>
        <p:nvSpPr>
          <p:cNvPr id="2" name="Rectangle 1"/>
          <p:cNvSpPr/>
          <p:nvPr/>
        </p:nvSpPr>
        <p:spPr>
          <a:xfrm>
            <a:off x="6459012" y="1330906"/>
            <a:ext cx="8216173" cy="1446550"/>
          </a:xfrm>
          <a:prstGeom prst="rect">
            <a:avLst/>
          </a:prstGeom>
        </p:spPr>
        <p:txBody>
          <a:bodyPr wrap="square">
            <a:spAutoFit/>
          </a:bodyPr>
          <a:lstStyle/>
          <a:p>
            <a:r>
              <a:rPr lang="vi-VN" sz="4400">
                <a:solidFill>
                  <a:srgbClr val="0D0D0D"/>
                </a:solidFill>
                <a:latin typeface="Times New Roman" panose="02020603050405020304" pitchFamily="18" charset="0"/>
                <a:ea typeface="Times New Roman" panose="02020603050405020304" pitchFamily="18" charset="0"/>
              </a:rPr>
              <a:t>Những lưu ý khi đọc hiểu và sử dụng tục ngữ trong văn chương</a:t>
            </a:r>
            <a:endParaRPr lang="en-GB" sz="4400"/>
          </a:p>
        </p:txBody>
      </p:sp>
      <p:sp>
        <p:nvSpPr>
          <p:cNvPr id="3" name="Rectangle 2"/>
          <p:cNvSpPr/>
          <p:nvPr/>
        </p:nvSpPr>
        <p:spPr>
          <a:xfrm>
            <a:off x="798858" y="4477728"/>
            <a:ext cx="2692392" cy="4154984"/>
          </a:xfrm>
          <a:prstGeom prst="rect">
            <a:avLst/>
          </a:prstGeom>
        </p:spPr>
        <p:txBody>
          <a:bodyPr wrap="square">
            <a:spAutoFit/>
          </a:bodyPr>
          <a:lstStyle/>
          <a:p>
            <a:pPr algn="just"/>
            <a:r>
              <a:rPr lang="vi-VN" sz="4400">
                <a:solidFill>
                  <a:srgbClr val="0D0D0D"/>
                </a:solidFill>
                <a:latin typeface="Times New Roman" panose="02020603050405020304" pitchFamily="18" charset="0"/>
                <a:ea typeface="Times New Roman" panose="02020603050405020304" pitchFamily="18" charset="0"/>
              </a:rPr>
              <a:t>Đặt câu tục ngữ vào đúng ngữ cảnh của câu văn</a:t>
            </a:r>
            <a:endParaRPr lang="en-GB" sz="4400"/>
          </a:p>
        </p:txBody>
      </p:sp>
      <p:sp>
        <p:nvSpPr>
          <p:cNvPr id="4" name="Rectangle 3"/>
          <p:cNvSpPr/>
          <p:nvPr/>
        </p:nvSpPr>
        <p:spPr>
          <a:xfrm>
            <a:off x="4831074" y="4230950"/>
            <a:ext cx="4981851" cy="4832092"/>
          </a:xfrm>
          <a:prstGeom prst="rect">
            <a:avLst/>
          </a:prstGeom>
        </p:spPr>
        <p:txBody>
          <a:bodyPr wrap="square">
            <a:spAutoFit/>
          </a:bodyPr>
          <a:lstStyle/>
          <a:p>
            <a:pPr algn="just"/>
            <a:r>
              <a:rPr lang="vi-VN" sz="4400">
                <a:solidFill>
                  <a:srgbClr val="0D0D0D"/>
                </a:solidFill>
                <a:latin typeface="Times New Roman" panose="02020603050405020304" pitchFamily="18" charset="0"/>
                <a:ea typeface="Times New Roman" panose="02020603050405020304" pitchFamily="18" charset="0"/>
              </a:rPr>
              <a:t>Nếu câu tục ngữ gắn liền với một câu chuyện thì cần tìm đọc câu chuyện đó để có thể hiểu chính xác về ý nghĩa của câu tục ngữ.</a:t>
            </a:r>
            <a:endParaRPr lang="en-GB" sz="4400"/>
          </a:p>
        </p:txBody>
      </p:sp>
      <p:sp>
        <p:nvSpPr>
          <p:cNvPr id="24" name="Rounded Rectangle 23"/>
          <p:cNvSpPr/>
          <p:nvPr/>
        </p:nvSpPr>
        <p:spPr>
          <a:xfrm>
            <a:off x="10318053" y="3435069"/>
            <a:ext cx="6293546" cy="6003556"/>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grpSp>
        <p:nvGrpSpPr>
          <p:cNvPr id="26" name="Group 25"/>
          <p:cNvGrpSpPr/>
          <p:nvPr/>
        </p:nvGrpSpPr>
        <p:grpSpPr>
          <a:xfrm>
            <a:off x="10678610" y="3886161"/>
            <a:ext cx="6394403" cy="5766266"/>
            <a:chOff x="4789498" y="3340131"/>
            <a:chExt cx="2718282" cy="1381440"/>
          </a:xfrm>
        </p:grpSpPr>
        <p:sp>
          <p:nvSpPr>
            <p:cNvPr id="27" name="Rounded Rectangle 26"/>
            <p:cNvSpPr/>
            <p:nvPr/>
          </p:nvSpPr>
          <p:spPr>
            <a:xfrm>
              <a:off x="4789498" y="3356667"/>
              <a:ext cx="2718282" cy="1364904"/>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Rounded Rectangle 15"/>
            <p:cNvSpPr/>
            <p:nvPr/>
          </p:nvSpPr>
          <p:spPr>
            <a:xfrm>
              <a:off x="5011365" y="3340131"/>
              <a:ext cx="2417267" cy="1314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endParaRPr lang="en-US" sz="2800" kern="1200">
                <a:latin typeface="Times New Roman" panose="02020603050405020304" pitchFamily="18" charset="0"/>
                <a:cs typeface="Times New Roman" panose="02020603050405020304" pitchFamily="18" charset="0"/>
              </a:endParaRPr>
            </a:p>
          </p:txBody>
        </p:sp>
      </p:grpSp>
      <p:sp>
        <p:nvSpPr>
          <p:cNvPr id="29" name="Rectangle 28"/>
          <p:cNvSpPr/>
          <p:nvPr/>
        </p:nvSpPr>
        <p:spPr>
          <a:xfrm>
            <a:off x="10825017" y="4214494"/>
            <a:ext cx="6061811" cy="5509200"/>
          </a:xfrm>
          <a:prstGeom prst="rect">
            <a:avLst/>
          </a:prstGeom>
        </p:spPr>
        <p:txBody>
          <a:bodyPr wrap="square">
            <a:spAutoFit/>
          </a:bodyPr>
          <a:lstStyle/>
          <a:p>
            <a:pPr algn="just"/>
            <a:r>
              <a:rPr lang="vi-VN" sz="4400">
                <a:solidFill>
                  <a:srgbClr val="0D0D0D"/>
                </a:solidFill>
                <a:latin typeface="Times New Roman" panose="02020603050405020304" pitchFamily="18" charset="0"/>
                <a:ea typeface="Times New Roman" panose="02020603050405020304" pitchFamily="18" charset="0"/>
              </a:rPr>
              <a:t>Để có thể sử dụng tục ngữ đúng lúc, đúng chỗ, cần hiểu rõ ý nghĩa của chúng và cần lưu ý: đôi khi, ý nghĩa của câu tục ngữ có thể không còn phù hợp với hoàn cảnh hiện tại.</a:t>
            </a:r>
            <a:endParaRPr lang="en-GB"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par>
                                <p:cTn id="37" presetID="6"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par>
                                <p:cTn id="40" presetID="6"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ircle(in)">
                                      <p:cBhvr>
                                        <p:cTn id="54" dur="2000"/>
                                        <p:tgtEl>
                                          <p:spTgt spid="29"/>
                                        </p:tgtEl>
                                      </p:cBhvr>
                                    </p:animEffect>
                                  </p:childTnLst>
                                </p:cTn>
                              </p:par>
                              <p:par>
                                <p:cTn id="55" presetID="6" presetClass="entr" presetSubtype="16"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ircle(in)">
                                      <p:cBhvr>
                                        <p:cTn id="57" dur="2000"/>
                                        <p:tgtEl>
                                          <p:spTgt spid="26"/>
                                        </p:tgtEl>
                                      </p:cBhvr>
                                    </p:animEffect>
                                  </p:childTnLst>
                                </p:cTn>
                              </p:par>
                              <p:par>
                                <p:cTn id="58" presetID="6" presetClass="entr" presetSubtype="16"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ircle(in)">
                                      <p:cBhvr>
                                        <p:cTn id="6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0" name="Group 9"/>
          <p:cNvGrpSpPr>
            <a:grpSpLocks/>
          </p:cNvGrpSpPr>
          <p:nvPr/>
        </p:nvGrpSpPr>
        <p:grpSpPr bwMode="auto">
          <a:xfrm>
            <a:off x="7264554" y="3350078"/>
            <a:ext cx="1463040" cy="555203"/>
            <a:chOff x="7285743" y="5508596"/>
            <a:chExt cx="2699505" cy="1143386"/>
          </a:xfrm>
        </p:grpSpPr>
        <p:cxnSp>
          <p:nvCxnSpPr>
            <p:cNvPr id="11" name="Straight Connector 10"/>
            <p:cNvCxnSpPr>
              <a:stCxn id="12" idx="3"/>
            </p:cNvCxnSpPr>
            <p:nvPr/>
          </p:nvCxnSpPr>
          <p:spPr>
            <a:xfrm flipV="1">
              <a:off x="7319753" y="5523129"/>
              <a:ext cx="2665495" cy="1094937"/>
            </a:xfrm>
            <a:prstGeom prst="line">
              <a:avLst/>
            </a:prstGeom>
            <a:ln w="730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285743" y="6424272"/>
              <a:ext cx="229564" cy="22771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
          <p:nvSpPr>
            <p:cNvPr id="13" name="Oval 12"/>
            <p:cNvSpPr/>
            <p:nvPr/>
          </p:nvSpPr>
          <p:spPr>
            <a:xfrm>
              <a:off x="9670660" y="5508596"/>
              <a:ext cx="229564" cy="227707"/>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grpSp>
      <p:grpSp>
        <p:nvGrpSpPr>
          <p:cNvPr id="14" name="Group 13"/>
          <p:cNvGrpSpPr>
            <a:grpSpLocks/>
          </p:cNvGrpSpPr>
          <p:nvPr/>
        </p:nvGrpSpPr>
        <p:grpSpPr bwMode="auto">
          <a:xfrm>
            <a:off x="7832870" y="2223372"/>
            <a:ext cx="3749530" cy="1102220"/>
            <a:chOff x="9935513" y="3503201"/>
            <a:chExt cx="8113150" cy="1773132"/>
          </a:xfrm>
        </p:grpSpPr>
        <p:sp>
          <p:nvSpPr>
            <p:cNvPr id="19" name="Rounded Rectangle 18"/>
            <p:cNvSpPr/>
            <p:nvPr/>
          </p:nvSpPr>
          <p:spPr>
            <a:xfrm>
              <a:off x="9935513" y="3503201"/>
              <a:ext cx="8113150" cy="1773132"/>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4000">
                <a:solidFill>
                  <a:srgbClr val="FF0000"/>
                </a:solidFill>
                <a:latin typeface="Palatino Linotype" panose="02040502050505030304" pitchFamily="18" charset="0"/>
              </a:endParaRPr>
            </a:p>
          </p:txBody>
        </p:sp>
        <p:sp>
          <p:nvSpPr>
            <p:cNvPr id="20" name="Rectangle 1"/>
            <p:cNvSpPr>
              <a:spLocks noChangeArrowheads="1"/>
            </p:cNvSpPr>
            <p:nvPr/>
          </p:nvSpPr>
          <p:spPr bwMode="auto">
            <a:xfrm>
              <a:off x="10401472" y="3784511"/>
              <a:ext cx="6785164" cy="1138770"/>
            </a:xfrm>
            <a:prstGeom prst="rect">
              <a:avLst/>
            </a:prstGeom>
            <a:ln/>
          </p:spPr>
          <p:style>
            <a:lnRef idx="2">
              <a:schemeClr val="accent5"/>
            </a:lnRef>
            <a:fillRef idx="1">
              <a:schemeClr val="lt1"/>
            </a:fillRef>
            <a:effectRef idx="0">
              <a:schemeClr val="accent5"/>
            </a:effectRef>
            <a:fontRef idx="minor">
              <a:schemeClr val="dk1"/>
            </a:fontRef>
          </p:style>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4000" b="1">
                  <a:solidFill>
                    <a:srgbClr val="FF0000"/>
                  </a:solidFill>
                  <a:latin typeface="Palatino Linotype" panose="02040502050505030304" pitchFamily="18" charset="0"/>
                </a:rPr>
                <a:t>III</a:t>
              </a:r>
              <a:r>
                <a:rPr lang="en-US" sz="4000" b="1">
                  <a:solidFill>
                    <a:srgbClr val="FF0000"/>
                  </a:solidFill>
                  <a:latin typeface="Palatino Linotype" panose="02040502050505030304" pitchFamily="18" charset="0"/>
                </a:rPr>
                <a:t>. Tổng kết</a:t>
              </a:r>
              <a:endParaRPr lang="en-GB" sz="4000">
                <a:solidFill>
                  <a:srgbClr val="FF0000"/>
                </a:solidFill>
                <a:latin typeface="Palatino Linotype" panose="02040502050505030304" pitchFamily="18" charset="0"/>
              </a:endParaRPr>
            </a:p>
          </p:txBody>
        </p:sp>
      </p:grpSp>
      <p:grpSp>
        <p:nvGrpSpPr>
          <p:cNvPr id="21" name="Group 20"/>
          <p:cNvGrpSpPr>
            <a:grpSpLocks/>
          </p:cNvGrpSpPr>
          <p:nvPr/>
        </p:nvGrpSpPr>
        <p:grpSpPr bwMode="auto">
          <a:xfrm>
            <a:off x="1964064" y="3969136"/>
            <a:ext cx="6331462" cy="2622163"/>
            <a:chOff x="1314886" y="5663192"/>
            <a:chExt cx="7807727" cy="6422971"/>
          </a:xfrm>
        </p:grpSpPr>
        <p:grpSp>
          <p:nvGrpSpPr>
            <p:cNvPr id="22" name="Group 5"/>
            <p:cNvGrpSpPr>
              <a:grpSpLocks/>
            </p:cNvGrpSpPr>
            <p:nvPr/>
          </p:nvGrpSpPr>
          <p:grpSpPr bwMode="auto">
            <a:xfrm>
              <a:off x="1314886" y="5663192"/>
              <a:ext cx="7807727" cy="6422971"/>
              <a:chOff x="1314886" y="5840801"/>
              <a:chExt cx="7807727" cy="5118471"/>
            </a:xfrm>
          </p:grpSpPr>
          <p:sp>
            <p:nvSpPr>
              <p:cNvPr id="24" name="Rounded Rectangle 23"/>
              <p:cNvSpPr/>
              <p:nvPr/>
            </p:nvSpPr>
            <p:spPr>
              <a:xfrm>
                <a:off x="1314886" y="5840801"/>
                <a:ext cx="7799186" cy="5118471"/>
              </a:xfrm>
              <a:prstGeom prst="roundRect">
                <a:avLst>
                  <a:gd name="adj" fmla="val 7560"/>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400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25" name="Rectangle 29"/>
              <p:cNvSpPr>
                <a:spLocks noChangeArrowheads="1"/>
              </p:cNvSpPr>
              <p:nvPr/>
            </p:nvSpPr>
            <p:spPr bwMode="auto">
              <a:xfrm>
                <a:off x="1608577" y="8260059"/>
                <a:ext cx="7514036" cy="138179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4000" dirty="0">
                    <a:solidFill>
                      <a:srgbClr val="FF0000"/>
                    </a:solidFill>
                    <a:effectLst>
                      <a:outerShdw blurRad="38100" dist="38100" dir="2700000" algn="tl">
                        <a:srgbClr val="000000">
                          <a:alpha val="43137"/>
                        </a:srgbClr>
                      </a:outerShdw>
                    </a:effectLst>
                    <a:latin typeface="Palatino Linotype" panose="02040502050505030304" pitchFamily="18" charset="0"/>
                  </a:rPr>
                  <a:t>Dẫn chứng tiêu biểu</a:t>
                </a:r>
                <a:endParaRPr lang="en-GB" sz="4000" dirty="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sp>
          <p:nvSpPr>
            <p:cNvPr id="23" name="Rounded Rectangle 22"/>
            <p:cNvSpPr/>
            <p:nvPr/>
          </p:nvSpPr>
          <p:spPr>
            <a:xfrm>
              <a:off x="1419496" y="5945956"/>
              <a:ext cx="7650307" cy="2177866"/>
            </a:xfrm>
            <a:prstGeom prst="roundRect">
              <a:avLst>
                <a:gd name="adj" fmla="val 12071"/>
              </a:avLst>
            </a:prstGeom>
            <a:ln/>
          </p:spPr>
          <p:style>
            <a:lnRef idx="2">
              <a:schemeClr val="accent5"/>
            </a:lnRef>
            <a:fillRef idx="1">
              <a:schemeClr val="lt1"/>
            </a:fillRef>
            <a:effectRef idx="0">
              <a:schemeClr val="accent5"/>
            </a:effectRef>
            <a:fontRef idx="minor">
              <a:schemeClr val="dk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r>
                <a:rPr lang="vi-VN" sz="400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1. </a:t>
              </a:r>
              <a:r>
                <a:rPr lang="en-US" sz="4000">
                  <a:solidFill>
                    <a:srgbClr val="FF0000"/>
                  </a:solidFill>
                  <a:effectLst>
                    <a:outerShdw blurRad="38100" dist="38100" dir="2700000" algn="tl">
                      <a:srgbClr val="000000">
                        <a:alpha val="43137"/>
                      </a:srgbClr>
                    </a:outerShdw>
                  </a:effectLst>
                  <a:latin typeface="Palatino Linotype" panose="02040502050505030304" pitchFamily="18" charset="0"/>
                </a:rPr>
                <a:t>Nghệ thuật</a:t>
              </a:r>
              <a:endParaRPr lang="en-GB" sz="400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grpSp>
        <p:nvGrpSpPr>
          <p:cNvPr id="26" name="Group 25"/>
          <p:cNvGrpSpPr>
            <a:grpSpLocks/>
          </p:cNvGrpSpPr>
          <p:nvPr/>
        </p:nvGrpSpPr>
        <p:grpSpPr bwMode="auto">
          <a:xfrm>
            <a:off x="9276124" y="4140192"/>
            <a:ext cx="7466592" cy="5041908"/>
            <a:chOff x="3779005" y="6235319"/>
            <a:chExt cx="6278477" cy="11472677"/>
          </a:xfrm>
        </p:grpSpPr>
        <p:grpSp>
          <p:nvGrpSpPr>
            <p:cNvPr id="27" name="Group 65"/>
            <p:cNvGrpSpPr>
              <a:grpSpLocks/>
            </p:cNvGrpSpPr>
            <p:nvPr/>
          </p:nvGrpSpPr>
          <p:grpSpPr bwMode="auto">
            <a:xfrm>
              <a:off x="3779005" y="6235319"/>
              <a:ext cx="6278477" cy="11472677"/>
              <a:chOff x="3779005" y="6296735"/>
              <a:chExt cx="6278477" cy="9142594"/>
            </a:xfrm>
          </p:grpSpPr>
          <p:sp>
            <p:nvSpPr>
              <p:cNvPr id="29" name="Rounded Rectangle 28"/>
              <p:cNvSpPr/>
              <p:nvPr/>
            </p:nvSpPr>
            <p:spPr>
              <a:xfrm>
                <a:off x="3779005" y="6296735"/>
                <a:ext cx="6278477" cy="9142594"/>
              </a:xfrm>
              <a:prstGeom prst="roundRect">
                <a:avLst>
                  <a:gd name="adj" fmla="val 7560"/>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sz="400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30" name="Rectangle 68"/>
              <p:cNvSpPr>
                <a:spLocks noChangeArrowheads="1"/>
              </p:cNvSpPr>
              <p:nvPr/>
            </p:nvSpPr>
            <p:spPr bwMode="auto">
              <a:xfrm>
                <a:off x="4004778" y="8319971"/>
                <a:ext cx="5717371" cy="686460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vi-VN" sz="4000" dirty="0">
                    <a:solidFill>
                      <a:srgbClr val="FF0000"/>
                    </a:solidFill>
                    <a:effectLst>
                      <a:outerShdw blurRad="38100" dist="38100" dir="2700000" algn="tl">
                        <a:srgbClr val="000000">
                          <a:alpha val="43137"/>
                        </a:srgbClr>
                      </a:outerShdw>
                    </a:effectLst>
                    <a:latin typeface="Palatino Linotype" panose="02040502050505030304" pitchFamily="18" charset="0"/>
                  </a:rPr>
                  <a:t>Văn bản nêu lên mối quan hệ giữa tục ngữ và sáng tác văn chương qua 2 văn bản minh họa</a:t>
                </a:r>
                <a:endParaRPr lang="en-US" altLang="en-US" sz="4000" dirty="0">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grpSp>
        <p:sp>
          <p:nvSpPr>
            <p:cNvPr id="28" name="Rounded Rectangle 27"/>
            <p:cNvSpPr/>
            <p:nvPr/>
          </p:nvSpPr>
          <p:spPr>
            <a:xfrm>
              <a:off x="3877251" y="6458956"/>
              <a:ext cx="6036648" cy="2025433"/>
            </a:xfrm>
            <a:prstGeom prst="roundRect">
              <a:avLst>
                <a:gd name="adj" fmla="val 12071"/>
              </a:avLst>
            </a:prstGeom>
            <a:ln/>
          </p:spPr>
          <p:style>
            <a:lnRef idx="2">
              <a:schemeClr val="accent5"/>
            </a:lnRef>
            <a:fillRef idx="1">
              <a:schemeClr val="lt1"/>
            </a:fillRef>
            <a:effectRef idx="0">
              <a:schemeClr val="accent5"/>
            </a:effectRef>
            <a:fontRef idx="minor">
              <a:schemeClr val="dk1"/>
            </a:fontRef>
          </p:style>
          <p:txBody>
            <a:bodyPr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r>
                <a:rPr lang="en-US" sz="4000">
                  <a:solidFill>
                    <a:srgbClr val="FF0000"/>
                  </a:solidFill>
                  <a:effectLst>
                    <a:outerShdw blurRad="38100" dist="38100" dir="2700000" algn="tl">
                      <a:srgbClr val="000000">
                        <a:alpha val="43137"/>
                      </a:srgbClr>
                    </a:outerShdw>
                  </a:effectLst>
                  <a:latin typeface="Palatino Linotype" panose="02040502050505030304" pitchFamily="18" charset="0"/>
                </a:rPr>
                <a:t>2. Nội dung – Ý nghĩa</a:t>
              </a:r>
              <a:endParaRPr lang="en-GB" sz="4000">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grpSp>
      <p:grpSp>
        <p:nvGrpSpPr>
          <p:cNvPr id="31" name="Group 30"/>
          <p:cNvGrpSpPr>
            <a:grpSpLocks/>
          </p:cNvGrpSpPr>
          <p:nvPr/>
        </p:nvGrpSpPr>
        <p:grpSpPr bwMode="auto">
          <a:xfrm rot="13541060">
            <a:off x="10340403" y="3457491"/>
            <a:ext cx="1463040" cy="555203"/>
            <a:chOff x="7285743" y="5508596"/>
            <a:chExt cx="2699505" cy="1143386"/>
          </a:xfrm>
        </p:grpSpPr>
        <p:cxnSp>
          <p:nvCxnSpPr>
            <p:cNvPr id="32" name="Straight Connector 31"/>
            <p:cNvCxnSpPr>
              <a:stCxn id="33" idx="3"/>
            </p:cNvCxnSpPr>
            <p:nvPr/>
          </p:nvCxnSpPr>
          <p:spPr>
            <a:xfrm flipV="1">
              <a:off x="7319753" y="5523129"/>
              <a:ext cx="2665495" cy="1094937"/>
            </a:xfrm>
            <a:prstGeom prst="line">
              <a:avLst/>
            </a:prstGeom>
            <a:ln w="730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285743" y="6424272"/>
              <a:ext cx="229564" cy="227710"/>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sp>
          <p:nvSpPr>
            <p:cNvPr id="34" name="Oval 33"/>
            <p:cNvSpPr/>
            <p:nvPr/>
          </p:nvSpPr>
          <p:spPr>
            <a:xfrm>
              <a:off x="9670660" y="5508596"/>
              <a:ext cx="229564" cy="227707"/>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4876803" y="1995501"/>
            <a:ext cx="8711231" cy="4524315"/>
          </a:xfrm>
          <a:prstGeom prst="rect">
            <a:avLst/>
          </a:prstGeom>
          <a:noFill/>
        </p:spPr>
        <p:txBody>
          <a:bodyPr wrap="none" lIns="91440" tIns="45720" rIns="91440" bIns="45720">
            <a:spAutoFit/>
          </a:bodyPr>
          <a:lstStyle/>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9600" b="1">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LUYỆN TẬP</a:t>
            </a:r>
            <a:endParaRPr lang="en-GB"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6369957"/>
            <a:ext cx="38862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4746346" y="184126"/>
            <a:ext cx="10630034" cy="916982"/>
          </a:xfrm>
          <a:prstGeom prst="rect">
            <a:avLst/>
          </a:prstGeom>
          <a:noFill/>
        </p:spPr>
        <p:txBody>
          <a:bodyPr wrap="square" lIns="91440" tIns="45720" rIns="91440" bIns="45720">
            <a:spAutoFit/>
          </a:bodyPr>
          <a:lstStyle/>
          <a:p>
            <a:pPr>
              <a:lnSpc>
                <a:spcPct val="150000"/>
              </a:lnSpc>
            </a:pPr>
            <a:r>
              <a:rPr lang="vi-VN" sz="40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0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1620" y="1909585"/>
            <a:ext cx="2998829" cy="2998829"/>
          </a:xfrm>
          <a:prstGeom prst="rect">
            <a:avLst/>
          </a:prstGeom>
        </p:spPr>
      </p:pic>
      <p:sp>
        <p:nvSpPr>
          <p:cNvPr id="2" name="Flowchart: Display 1"/>
          <p:cNvSpPr/>
          <p:nvPr/>
        </p:nvSpPr>
        <p:spPr>
          <a:xfrm>
            <a:off x="5486400" y="1714501"/>
            <a:ext cx="8686800" cy="3668590"/>
          </a:xfrm>
          <a:prstGeom prst="flowChartDisplay">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1620" y="5753100"/>
            <a:ext cx="3395185" cy="3395185"/>
          </a:xfrm>
          <a:prstGeom prst="rect">
            <a:avLst/>
          </a:prstGeom>
        </p:spPr>
      </p:pic>
      <p:sp>
        <p:nvSpPr>
          <p:cNvPr id="9" name="Flowchart: Display 8"/>
          <p:cNvSpPr/>
          <p:nvPr/>
        </p:nvSpPr>
        <p:spPr>
          <a:xfrm>
            <a:off x="5794568" y="5485651"/>
            <a:ext cx="8620521" cy="4078118"/>
          </a:xfrm>
          <a:prstGeom prst="flowChartDisplay">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705600" y="1909585"/>
            <a:ext cx="7171499" cy="2751715"/>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vi-VN" sz="4000" b="1" i="1" dirty="0">
                <a:latin typeface="Times New Roman" panose="02020603050405020304" pitchFamily="18" charset="0"/>
                <a:ea typeface="Times New Roman" panose="02020603050405020304" pitchFamily="18" charset="0"/>
                <a:cs typeface="Times New Roman" panose="02020603050405020304" pitchFamily="18" charset="0"/>
              </a:rPr>
              <a:t>Câu 1: Giải thích ý nghĩa của câu tục ngữ “Chim trời cá nước, ai được nấy xơi”?</a:t>
            </a:r>
            <a:endParaRPr lang="en-GB"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794023" y="5778117"/>
            <a:ext cx="7093962" cy="3785652"/>
          </a:xfrm>
          <a:prstGeom prst="rect">
            <a:avLst/>
          </a:prstGeom>
        </p:spPr>
        <p:txBody>
          <a:bodyPr wrap="square">
            <a:spAutoFit/>
          </a:bodyPr>
          <a:lstStyle/>
          <a:p>
            <a:pPr marL="342900" lvl="0" indent="-342900" algn="just">
              <a:lnSpc>
                <a:spcPct val="150000"/>
              </a:lnSpc>
              <a:spcAft>
                <a:spcPts val="0"/>
              </a:spcAft>
              <a:buFont typeface="Times New Roman" panose="02020603050405020304" pitchFamily="18" charset="0"/>
              <a:buChar char="-"/>
            </a:pPr>
            <a:r>
              <a:rPr lang="vi-VN" sz="4000" b="1" i="1" dirty="0">
                <a:latin typeface="Times New Roman" panose="02020603050405020304" pitchFamily="18" charset="0"/>
                <a:ea typeface="Times New Roman" panose="02020603050405020304" pitchFamily="18" charset="0"/>
                <a:cs typeface="Times New Roman" panose="02020603050405020304" pitchFamily="18" charset="0"/>
              </a:rPr>
              <a:t>Câu 2: Theo em, việc sử dụng câu tục ngữ này có còn phù hợp với cuộc sống hiện tại không? Vì sao?</a:t>
            </a:r>
            <a:endParaRPr lang="en-GB"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4419600" y="528849"/>
            <a:ext cx="11734800" cy="999441"/>
          </a:xfrm>
          <a:prstGeom prst="rect">
            <a:avLst/>
          </a:prstGeom>
          <a:noFill/>
        </p:spPr>
        <p:txBody>
          <a:bodyPr wrap="square" lIns="91440" tIns="45720" rIns="91440" bIns="45720">
            <a:spAutoFit/>
          </a:bodyPr>
          <a:lstStyle/>
          <a:p>
            <a:pPr algn="ctr">
              <a:lnSpc>
                <a:spcPct val="150000"/>
              </a:lnSpc>
            </a:pPr>
            <a:r>
              <a:rPr lang="vi-VN" sz="44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4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4876802" y="1995501"/>
            <a:ext cx="8711232" cy="4524315"/>
          </a:xfrm>
          <a:prstGeom prst="rect">
            <a:avLst/>
          </a:prstGeom>
          <a:noFill/>
        </p:spPr>
        <p:txBody>
          <a:bodyPr wrap="none" lIns="91440" tIns="45720" rIns="91440" bIns="45720">
            <a:spAutoFit/>
          </a:bodyPr>
          <a:lstStyle/>
          <a:p>
            <a:pPr algn="ctr">
              <a:lnSpc>
                <a:spcPct val="150000"/>
              </a:lnSpc>
            </a:pPr>
            <a:r>
              <a:rPr lang="vi-VN" sz="9600" b="1" cap="none" spc="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9600" b="1" dirty="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vi-VN" sz="9600" b="1" cap="none" spc="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vi-VN" sz="9600" b="1" dirty="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a:t>
            </a:r>
            <a:endParaRPr lang="en-GB" sz="9600" b="1" cap="none" spc="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6369957"/>
            <a:ext cx="3886200" cy="3886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83"/>
            <a:ext cx="18288000" cy="10173483"/>
          </a:xfrm>
          <a:prstGeom prst="rect">
            <a:avLst/>
          </a:prstGeom>
        </p:spPr>
      </p:pic>
      <p:sp>
        <p:nvSpPr>
          <p:cNvPr id="10" name="Rectangle 9"/>
          <p:cNvSpPr/>
          <p:nvPr/>
        </p:nvSpPr>
        <p:spPr>
          <a:xfrm>
            <a:off x="1579336" y="3009900"/>
            <a:ext cx="7474813" cy="4439420"/>
          </a:xfrm>
          <a:prstGeom prst="rect">
            <a:avLst/>
          </a:prstGeom>
        </p:spPr>
        <p:txBody>
          <a:bodyPr wrap="square">
            <a:spAutoFit/>
          </a:bodyPr>
          <a:lstStyle/>
          <a:p>
            <a:pPr algn="just">
              <a:lnSpc>
                <a:spcPct val="107000"/>
              </a:lnSpc>
              <a:spcAft>
                <a:spcPts val="0"/>
              </a:spcAft>
            </a:pPr>
            <a:r>
              <a:rPr lang="vi-VN" sz="66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Nhiệm vụ : </a:t>
            </a:r>
            <a:r>
              <a:rPr lang="vi-VN" sz="66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Tìm một số câu tục ngữ được sử dụng trong các tác phẩm văn chương</a:t>
            </a:r>
            <a:r>
              <a:rPr lang="vi-VN" sz="4400">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3586766" y="615114"/>
            <a:ext cx="11745598" cy="999441"/>
          </a:xfrm>
          <a:prstGeom prst="rect">
            <a:avLst/>
          </a:prstGeom>
          <a:noFill/>
        </p:spPr>
        <p:txBody>
          <a:bodyPr wrap="square" lIns="91440" tIns="45720" rIns="91440" bIns="45720">
            <a:spAutoFit/>
          </a:bodyPr>
          <a:lstStyle/>
          <a:p>
            <a:pPr>
              <a:lnSpc>
                <a:spcPct val="150000"/>
              </a:lnSpc>
            </a:pPr>
            <a:r>
              <a:rPr lang="vi-VN" sz="4400" b="1" dirty="0">
                <a:ln w="0"/>
                <a:solidFill>
                  <a:srgbClr val="FF0000"/>
                </a:solidFill>
                <a:effectLst>
                  <a:reflection blurRad="6350" stA="53000" endA="300" endPos="35500" dir="5400000" sy="-90000" algn="bl" rotWithShape="0"/>
                </a:effectLst>
                <a:latin typeface="Times New Roman" panose="02020603050405020304" pitchFamily="18" charset="0"/>
              </a:rPr>
              <a:t>TỤC NGỮ VÀ SÁNG TÁC VĂN CHƯƠNG</a:t>
            </a:r>
            <a:endParaRPr lang="en-GB" sz="4400" b="1" dirty="0">
              <a:ln w="0"/>
              <a:solidFill>
                <a:srgbClr val="FF0000"/>
              </a:solidFill>
              <a:effectLst>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p:nvPr/>
        </p:nvSpPr>
        <p:spPr>
          <a:xfrm>
            <a:off x="7105395" y="1790700"/>
            <a:ext cx="4708340" cy="838499"/>
          </a:xfrm>
          <a:prstGeom prst="rect">
            <a:avLst/>
          </a:prstGeom>
        </p:spPr>
        <p:txBody>
          <a:bodyPr wrap="none">
            <a:spAutoFit/>
          </a:bodyPr>
          <a:lstStyle/>
          <a:p>
            <a:pPr algn="ctr">
              <a:lnSpc>
                <a:spcPct val="150000"/>
              </a:lnSpc>
              <a:spcAft>
                <a:spcPts val="0"/>
              </a:spcAft>
            </a:pPr>
            <a:r>
              <a:rPr lang="en-US" sz="3600" b="1" dirty="0">
                <a:solidFill>
                  <a:srgbClr val="7030A0"/>
                </a:solidFill>
                <a:latin typeface="Palatino Linotype" panose="02040502050505030304" pitchFamily="18" charset="0"/>
                <a:ea typeface="Times New Roman" panose="02020603050405020304" pitchFamily="18" charset="0"/>
                <a:cs typeface="Times New Roman" panose="02020603050405020304" pitchFamily="18" charset="0"/>
              </a:rPr>
              <a:t>NHIỆM</a:t>
            </a:r>
            <a:r>
              <a:rPr lang="en-US" sz="3600" b="1" dirty="0">
                <a:solidFill>
                  <a:srgbClr val="7030A0"/>
                </a:solidFill>
                <a:effectLst>
                  <a:outerShdw blurRad="38100" dist="38100" dir="2700000" algn="tl">
                    <a:srgbClr val="000000">
                      <a:alpha val="43137"/>
                    </a:srgbClr>
                  </a:outerShdw>
                </a:effectLst>
                <a:latin typeface="Palatino Linotype" panose="02040502050505030304" pitchFamily="18" charset="0"/>
                <a:ea typeface="Times New Roman" panose="02020603050405020304" pitchFamily="18" charset="0"/>
                <a:cs typeface="Times New Roman" panose="02020603050405020304" pitchFamily="18" charset="0"/>
              </a:rPr>
              <a:t> VỤ VỀ NHÀ</a:t>
            </a:r>
            <a:endParaRPr lang="en-GB" sz="3600" dirty="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586766" y="3162300"/>
            <a:ext cx="11745598" cy="4375557"/>
          </a:xfrm>
          <a:prstGeom prst="rect">
            <a:avLst/>
          </a:prstGeom>
        </p:spPr>
        <p:txBody>
          <a:bodyPr wrap="square">
            <a:spAutoFit/>
          </a:bodyPr>
          <a:lstStyle/>
          <a:p>
            <a:pPr>
              <a:lnSpc>
                <a:spcPct val="150000"/>
              </a:lnSpc>
              <a:spcAft>
                <a:spcPts val="1000"/>
              </a:spcAft>
            </a:pPr>
            <a:r>
              <a:rPr lang="pt-BR" sz="360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Vẽ sơ đồ tư duy về các đơn vị kiến thức của bài học hoặc vẽ tranh hình ảnh ấn tượng về bài học.</a:t>
            </a:r>
            <a:endParaRPr lang="en-GB" sz="280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pt-BR" sz="360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 Chuẩn bị: đọc, tìm hiểu bài </a:t>
            </a:r>
            <a:r>
              <a:rPr lang="pt-BR" sz="3600" i="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Thực hành tiếng Việt: Đặc điểm và chức năng của </a:t>
            </a:r>
            <a:r>
              <a:rPr lang="vi-VN" sz="3600" i="1">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rPr>
              <a:t>thành ngữ, tục ngữ; đặc điểm và chức năng của của các biện pháp tư từ nói quá, nói giảm đói tránh</a:t>
            </a:r>
            <a:endParaRPr lang="en-GB" sz="2800">
              <a:effectLst>
                <a:outerShdw blurRad="38100" dist="38100" dir="2700000" algn="tl">
                  <a:srgbClr val="000000">
                    <a:alpha val="43137"/>
                  </a:srgbClr>
                </a:outerShdw>
              </a:effectLst>
              <a:latin typeface="Palatino Linotype" panose="0204050205050503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0400" y="0"/>
            <a:ext cx="7467600" cy="10287000"/>
          </a:xfrm>
          <a:prstGeom prst="rect">
            <a:avLst/>
          </a:prstGeom>
        </p:spPr>
      </p:pic>
      <p:sp>
        <p:nvSpPr>
          <p:cNvPr id="3" name="TextBox 2"/>
          <p:cNvSpPr txBox="1"/>
          <p:nvPr/>
        </p:nvSpPr>
        <p:spPr>
          <a:xfrm flipH="1">
            <a:off x="2057400" y="3009900"/>
            <a:ext cx="8305800" cy="3416320"/>
          </a:xfrm>
          <a:prstGeom prst="rect">
            <a:avLst/>
          </a:prstGeom>
          <a:noFill/>
        </p:spPr>
        <p:txBody>
          <a:bodyPr wrap="square" rtlCol="0">
            <a:spAutoFit/>
          </a:bodyPr>
          <a:lstStyle/>
          <a:p>
            <a:pPr>
              <a:lnSpc>
                <a:spcPct val="150000"/>
              </a:lnSpc>
            </a:pPr>
            <a:r>
              <a:rPr lang="vi-VN" sz="7200" b="1">
                <a:solidFill>
                  <a:srgbClr val="002060"/>
                </a:solidFill>
                <a:effectLst>
                  <a:outerShdw blurRad="38100" dist="38100" dir="2700000" algn="tl">
                    <a:srgbClr val="000000">
                      <a:alpha val="43137"/>
                    </a:srgbClr>
                  </a:outerShdw>
                </a:effectLst>
                <a:latin typeface="+mj-lt"/>
              </a:rPr>
              <a:t>CẢM ƠN CÁC EM ĐÃ THEO DÕI!!!</a:t>
            </a:r>
            <a:endParaRPr lang="en-GB" sz="7200" b="1">
              <a:solidFill>
                <a:srgbClr val="00206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rPr>
              <a:t>TỤC NGỮ VÀ SÁNG TÁC VĂN CHƯƠNG</a:t>
            </a:r>
            <a:endParaRPr lang="en-GB" sz="3600" b="1" cap="none" spc="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mj-l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Rectangle 19"/>
          <p:cNvSpPr/>
          <p:nvPr/>
        </p:nvSpPr>
        <p:spPr>
          <a:xfrm>
            <a:off x="4876800" y="1995501"/>
            <a:ext cx="8711231" cy="4287520"/>
          </a:xfrm>
          <a:prstGeom prst="rect">
            <a:avLst/>
          </a:prstGeom>
          <a:noFill/>
        </p:spPr>
        <p:txBody>
          <a:bodyPr wrap="none" lIns="91440" tIns="45720" rIns="91440" bIns="45720">
            <a:spAutoFit/>
          </a:bodyPr>
          <a:lstStyle/>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HOẠT ĐỘNG 1</a:t>
            </a:r>
          </a:p>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KHỞI ĐỘNG</a:t>
            </a:r>
            <a:endParaRPr lang="en-GB"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6369957"/>
            <a:ext cx="38862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73000"/>
                    </a14:imgEffect>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2286001"/>
            <a:ext cx="4205892" cy="347443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6664" y="2296552"/>
            <a:ext cx="4215036" cy="3474434"/>
          </a:xfrm>
          <a:prstGeom prst="rect">
            <a:avLst/>
          </a:prstGeom>
        </p:spPr>
      </p:pic>
      <p:pic>
        <p:nvPicPr>
          <p:cNvPr id="10" name="Picture 9">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0600" y="5783867"/>
            <a:ext cx="4215036" cy="347443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86664" y="5783867"/>
            <a:ext cx="4215036" cy="3474434"/>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11"/>
          <a:stretch>
            <a:fillRect/>
          </a:stretch>
        </p:blipFill>
        <p:spPr>
          <a:xfrm>
            <a:off x="19773900" y="7772400"/>
            <a:ext cx="914400" cy="914400"/>
          </a:xfrm>
          <a:prstGeom prst="rect">
            <a:avLst/>
          </a:prstGeom>
        </p:spPr>
      </p:pic>
      <p:sp>
        <p:nvSpPr>
          <p:cNvPr id="14" name="TextBox 13"/>
          <p:cNvSpPr txBox="1"/>
          <p:nvPr/>
        </p:nvSpPr>
        <p:spPr>
          <a:xfrm>
            <a:off x="3657601" y="1179872"/>
            <a:ext cx="10149189" cy="923330"/>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a:t>
            </a:r>
            <a:r>
              <a:rPr lang="vi-VN" sz="54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HỘP QUÀ BÍ MẬT</a:t>
            </a:r>
            <a:endParaRPr lang="en-US" sz="54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pic>
        <p:nvPicPr>
          <p:cNvPr id="15" name="Picture 1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744701" y="8686801"/>
            <a:ext cx="1071563" cy="1557338"/>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94855" y="334856"/>
            <a:ext cx="1071563" cy="1785938"/>
          </a:xfrm>
          <a:prstGeom prst="rect">
            <a:avLst/>
          </a:prstGeom>
        </p:spPr>
      </p:pic>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26" presetClass="emph" presetSubtype="0" repeatCount="2000" fill="hold" nodeType="withEffect">
                                  <p:stCondLst>
                                    <p:cond delay="70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par>
                                <p:cTn id="10" presetID="26" presetClass="emph" presetSubtype="0" repeatCount="2000" fill="hold" nodeType="withEffect">
                                  <p:stCondLst>
                                    <p:cond delay="170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par>
                                <p:cTn id="13" presetID="26" presetClass="emph" presetSubtype="0" repeatCount="2000" fill="hold" nodeType="withEffect">
                                  <p:stCondLst>
                                    <p:cond delay="270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par>
                                <p:cTn id="16" presetID="26" presetClass="emph" presetSubtype="0" repeatCount="2000" fill="hold" nodeType="withEffect">
                                  <p:stCondLst>
                                    <p:cond delay="3600"/>
                                  </p:stCondLst>
                                  <p:childTnLst>
                                    <p:animEffect transition="out" filter="fade">
                                      <p:cBhvr>
                                        <p:cTn id="17" dur="500" tmFilter="0, 0; .2, .5; .8, .5; 1, 0"/>
                                        <p:tgtEl>
                                          <p:spTgt spid="11"/>
                                        </p:tgtEl>
                                      </p:cBhvr>
                                    </p:animEffect>
                                    <p:animScale>
                                      <p:cBhvr>
                                        <p:cTn id="18" dur="250" autoRev="1" fill="hold"/>
                                        <p:tgtEl>
                                          <p:spTgt spid="11"/>
                                        </p:tgtEl>
                                      </p:cBhvr>
                                      <p:by x="105000" y="105000"/>
                                    </p:animScale>
                                  </p:childTnLst>
                                </p:cTn>
                              </p:par>
                              <p:par>
                                <p:cTn id="19" presetID="36" presetClass="emph" presetSubtype="0" repeatCount="4000" fill="hold" grpId="0" nodeType="withEffect">
                                  <p:stCondLst>
                                    <p:cond delay="0"/>
                                  </p:stCondLst>
                                  <p:iterate type="lt">
                                    <p:tmPct val="10000"/>
                                  </p:iterate>
                                  <p:childTnLst>
                                    <p:animScale>
                                      <p:cBhvr>
                                        <p:cTn id="20" dur="250" autoRev="1" fill="hold">
                                          <p:stCondLst>
                                            <p:cond delay="0"/>
                                          </p:stCondLst>
                                        </p:cTn>
                                        <p:tgtEl>
                                          <p:spTgt spid="14"/>
                                        </p:tgtEl>
                                      </p:cBhvr>
                                      <p:to x="80000" y="100000"/>
                                    </p:animScale>
                                    <p:anim by="(#ppt_w*0.10)" calcmode="lin" valueType="num">
                                      <p:cBhvr>
                                        <p:cTn id="21" dur="250" autoRev="1" fill="hold">
                                          <p:stCondLst>
                                            <p:cond delay="0"/>
                                          </p:stCondLst>
                                        </p:cTn>
                                        <p:tgtEl>
                                          <p:spTgt spid="14"/>
                                        </p:tgtEl>
                                        <p:attrNameLst>
                                          <p:attrName>ppt_x</p:attrName>
                                        </p:attrNameLst>
                                      </p:cBhvr>
                                    </p:anim>
                                    <p:anim by="(-#ppt_w*0.10)" calcmode="lin" valueType="num">
                                      <p:cBhvr>
                                        <p:cTn id="22" dur="250" autoRev="1" fill="hold">
                                          <p:stCondLst>
                                            <p:cond delay="0"/>
                                          </p:stCondLst>
                                        </p:cTn>
                                        <p:tgtEl>
                                          <p:spTgt spid="14"/>
                                        </p:tgtEl>
                                        <p:attrNameLst>
                                          <p:attrName>ppt_y</p:attrName>
                                        </p:attrNameLst>
                                      </p:cBhvr>
                                    </p:anim>
                                    <p:animRot by="-480000">
                                      <p:cBhvr>
                                        <p:cTn id="23" dur="250" autoRev="1" fill="hold">
                                          <p:stCondLst>
                                            <p:cond delay="0"/>
                                          </p:stCondLst>
                                        </p:cTn>
                                        <p:tgtEl>
                                          <p:spTgt spid="14"/>
                                        </p:tgtEl>
                                        <p:attrNameLst>
                                          <p:attrName>r</p:attrName>
                                        </p:attrNameLst>
                                      </p:cBhvr>
                                    </p:animRot>
                                  </p:childTnLst>
                                </p:cTn>
                              </p:par>
                              <p:par>
                                <p:cTn id="24" presetID="23" presetClass="emph" presetSubtype="0" repeatCount="5000" fill="hold" grpId="1" nodeType="withEffect">
                                  <p:stCondLst>
                                    <p:cond delay="0"/>
                                  </p:stCondLst>
                                  <p:iterate type="lt">
                                    <p:tmPct val="0"/>
                                  </p:iterate>
                                  <p:childTnLst>
                                    <p:animClr clrSpc="hsl" dir="cw">
                                      <p:cBhvr override="childStyle">
                                        <p:cTn id="25" dur="500" fill="hold"/>
                                        <p:tgtEl>
                                          <p:spTgt spid="14"/>
                                        </p:tgtEl>
                                        <p:attrNameLst>
                                          <p:attrName>style.color</p:attrName>
                                        </p:attrNameLst>
                                      </p:cBhvr>
                                      <p:by>
                                        <p:hsl h="10842353" s="0" l="0"/>
                                      </p:by>
                                    </p:animClr>
                                    <p:animClr clrSpc="hsl" dir="cw">
                                      <p:cBhvr>
                                        <p:cTn id="26" dur="500" fill="hold"/>
                                        <p:tgtEl>
                                          <p:spTgt spid="14"/>
                                        </p:tgtEl>
                                        <p:attrNameLst>
                                          <p:attrName>fillcolor</p:attrName>
                                        </p:attrNameLst>
                                      </p:cBhvr>
                                      <p:by>
                                        <p:hsl h="10842353" s="0" l="0"/>
                                      </p:by>
                                    </p:animClr>
                                    <p:animClr clrSpc="hsl" dir="cw">
                                      <p:cBhvr>
                                        <p:cTn id="27" dur="500" fill="hold"/>
                                        <p:tgtEl>
                                          <p:spTgt spid="14"/>
                                        </p:tgtEl>
                                        <p:attrNameLst>
                                          <p:attrName>stroke.color</p:attrName>
                                        </p:attrNameLst>
                                      </p:cBhvr>
                                      <p:by>
                                        <p:hsl h="10842353" s="0" l="0"/>
                                      </p:by>
                                    </p:animClr>
                                    <p:set>
                                      <p:cBhvr>
                                        <p:cTn id="2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gtEl>
                                      </p:cBhvr>
                                    </p:animEffect>
                                    <p:animScale>
                                      <p:cBhvr>
                                        <p:cTn id="44" dur="250" autoRev="1" fill="hold"/>
                                        <p:tgtEl>
                                          <p:spTgt spid="9"/>
                                        </p:tgtEl>
                                      </p:cBhvr>
                                      <p:by x="105000" y="105000"/>
                                    </p:animScale>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10" presetClass="exit" presetSubtype="0" fill="hold" nodeType="after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par>
                          <p:cTn id="65" fill="hold">
                            <p:stCondLst>
                              <p:cond delay="500"/>
                            </p:stCondLst>
                            <p:childTnLst>
                              <p:par>
                                <p:cTn id="66" presetID="10" presetClass="exit" presetSubtype="0" fill="hold" nodeType="after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audio>
              <p:cMediaNode vol="80000">
                <p:cTn id="69" fill="hold" display="0">
                  <p:stCondLst>
                    <p:cond delay="indefinite"/>
                  </p:stCondLst>
                  <p:endCondLst>
                    <p:cond evt="onStopAudio" delay="0">
                      <p:tgtEl>
                        <p:sldTgt/>
                      </p:tgtEl>
                    </p:cond>
                  </p:endCondLst>
                </p:cTn>
                <p:tgtEl>
                  <p:spTgt spid="13"/>
                </p:tgtEl>
              </p:cMediaNode>
            </p:audio>
          </p:childTnLst>
        </p:cTn>
      </p:par>
    </p:tnLst>
    <p:bldLst>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3276600" y="571500"/>
            <a:ext cx="12458700" cy="45720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6000" b="1">
                <a:solidFill>
                  <a:schemeClr val="tx1"/>
                </a:solidFill>
                <a:effectLst>
                  <a:outerShdw blurRad="38100" dist="38100" dir="2700000" algn="tl">
                    <a:srgbClr val="000000">
                      <a:alpha val="43137"/>
                    </a:srgbClr>
                  </a:outerShdw>
                </a:effectLst>
                <a:latin typeface="Palatino Linotype" panose="02040502050505030304" pitchFamily="18" charset="0"/>
              </a:rPr>
              <a:t>Câu 1: Điền từ vào dấu “...” trong câu tục ngữ: </a:t>
            </a:r>
            <a:r>
              <a:rPr lang="vi-VN" sz="6000" b="1" i="1">
                <a:solidFill>
                  <a:schemeClr val="tx1"/>
                </a:solidFill>
                <a:effectLst>
                  <a:outerShdw blurRad="38100" dist="38100" dir="2700000" algn="tl">
                    <a:srgbClr val="000000">
                      <a:alpha val="43137"/>
                    </a:srgbClr>
                  </a:outerShdw>
                </a:effectLst>
                <a:latin typeface="Palatino Linotype" panose="02040502050505030304" pitchFamily="18" charset="0"/>
              </a:rPr>
              <a:t>Tháng Giêng rét đài, tháng Hai rét lộc, tháng Ba rét...?</a:t>
            </a:r>
            <a:endParaRPr lang="en-GB" sz="6000" b="1" i="1">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4701" y="8686801"/>
            <a:ext cx="1071563" cy="1557338"/>
          </a:xfrm>
          <a:prstGeom prst="rect">
            <a:avLst/>
          </a:prstGeom>
        </p:spPr>
      </p:pic>
      <p:sp>
        <p:nvSpPr>
          <p:cNvPr id="5" name="Rounded Rectangle 4"/>
          <p:cNvSpPr/>
          <p:nvPr/>
        </p:nvSpPr>
        <p:spPr>
          <a:xfrm>
            <a:off x="3357564" y="6057900"/>
            <a:ext cx="12458700" cy="35433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9600" b="1">
                <a:solidFill>
                  <a:srgbClr val="FF0000"/>
                </a:solidFill>
                <a:effectLst>
                  <a:outerShdw blurRad="38100" dist="38100" dir="2700000" algn="tl">
                    <a:srgbClr val="000000">
                      <a:alpha val="43137"/>
                    </a:srgbClr>
                  </a:outerShdw>
                </a:effectLst>
                <a:latin typeface="Palatino Linotype" panose="02040502050505030304" pitchFamily="18" charset="0"/>
              </a:rPr>
              <a:t>Nàng Bân</a:t>
            </a:r>
            <a:endParaRPr lang="en-GB" sz="9600" b="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40482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4701" y="8686801"/>
            <a:ext cx="1071563" cy="1557338"/>
          </a:xfrm>
          <a:prstGeom prst="rect">
            <a:avLst/>
          </a:prstGeom>
        </p:spPr>
      </p:pic>
      <p:sp>
        <p:nvSpPr>
          <p:cNvPr id="4" name="Rounded Rectangle 3"/>
          <p:cNvSpPr/>
          <p:nvPr/>
        </p:nvSpPr>
        <p:spPr>
          <a:xfrm>
            <a:off x="3185886" y="419100"/>
            <a:ext cx="12458700" cy="48006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6600" b="1">
                <a:solidFill>
                  <a:schemeClr val="tx1"/>
                </a:solidFill>
                <a:effectLst>
                  <a:outerShdw blurRad="38100" dist="38100" dir="2700000" algn="tl">
                    <a:srgbClr val="000000">
                      <a:alpha val="43137"/>
                    </a:srgbClr>
                  </a:outerShdw>
                </a:effectLst>
                <a:latin typeface="Palatino Linotype" panose="02040502050505030304" pitchFamily="18" charset="0"/>
              </a:rPr>
              <a:t>Câu 2: Nhân vật nào xuất hiện trong truyện </a:t>
            </a:r>
            <a:r>
              <a:rPr lang="vi-VN" sz="6600" b="1" i="1">
                <a:solidFill>
                  <a:schemeClr val="tx1"/>
                </a:solidFill>
                <a:effectLst>
                  <a:outerShdw blurRad="38100" dist="38100" dir="2700000" algn="tl">
                    <a:srgbClr val="000000">
                      <a:alpha val="43137"/>
                    </a:srgbClr>
                  </a:outerShdw>
                </a:effectLst>
                <a:latin typeface="Palatino Linotype" panose="02040502050505030304" pitchFamily="18" charset="0"/>
              </a:rPr>
              <a:t>“Chim trời cá nước...”- xưa và nay</a:t>
            </a:r>
            <a:endParaRPr lang="en-US" altLang="en-US" sz="6600" b="1">
              <a:solidFill>
                <a:schemeClr val="tx1"/>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5" name="Rounded Rectangle 4"/>
          <p:cNvSpPr/>
          <p:nvPr/>
        </p:nvSpPr>
        <p:spPr>
          <a:xfrm>
            <a:off x="3185886" y="5981700"/>
            <a:ext cx="12458700" cy="37338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6600" b="1">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  </a:t>
            </a:r>
            <a:r>
              <a:rPr lang="vi-VN" sz="6600" b="1">
                <a:solidFill>
                  <a:srgbClr val="FF0000"/>
                </a:solidFill>
                <a:effectLst>
                  <a:outerShdw blurRad="38100" dist="38100" dir="2700000" algn="tl">
                    <a:srgbClr val="000000">
                      <a:alpha val="43137"/>
                    </a:srgbClr>
                  </a:outerShdw>
                </a:effectLst>
                <a:latin typeface="Palatino Linotype" panose="02040502050505030304" pitchFamily="18" charset="0"/>
              </a:rPr>
              <a:t>Nhân vật “tôi”, thằng Cò và tía nuôi của nhân vật “tôi”</a:t>
            </a:r>
            <a:r>
              <a:rPr lang="en-US" sz="6600" b="1">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a:t>
            </a:r>
            <a:endParaRPr lang="en-US" altLang="en-US" sz="6600" b="1">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4701" y="8686801"/>
            <a:ext cx="1071563" cy="1557338"/>
          </a:xfrm>
          <a:prstGeom prst="rect">
            <a:avLst/>
          </a:prstGeom>
        </p:spPr>
      </p:pic>
      <p:sp>
        <p:nvSpPr>
          <p:cNvPr id="4" name="Rounded Rectangle 3"/>
          <p:cNvSpPr/>
          <p:nvPr/>
        </p:nvSpPr>
        <p:spPr>
          <a:xfrm>
            <a:off x="3311844" y="474197"/>
            <a:ext cx="12458700" cy="398350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6600" b="1">
                <a:solidFill>
                  <a:schemeClr val="tx1"/>
                </a:solidFill>
                <a:effectLst>
                  <a:outerShdw blurRad="38100" dist="38100" dir="2700000" algn="tl">
                    <a:srgbClr val="000000">
                      <a:alpha val="43137"/>
                    </a:srgbClr>
                  </a:outerShdw>
                </a:effectLst>
                <a:latin typeface="Palatino Linotype" panose="02040502050505030304" pitchFamily="18" charset="0"/>
              </a:rPr>
              <a:t>Câu 3: Nàng Bân thể hiện tình yêu với chồng qua hành động gì?</a:t>
            </a:r>
            <a:endParaRPr lang="en-US" altLang="en-US" sz="6600" b="1">
              <a:solidFill>
                <a:schemeClr val="tx1"/>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6" name="Rounded Rectangle 5"/>
          <p:cNvSpPr/>
          <p:nvPr/>
        </p:nvSpPr>
        <p:spPr>
          <a:xfrm>
            <a:off x="3361193" y="5600700"/>
            <a:ext cx="12458700" cy="34671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6600" b="1">
                <a:solidFill>
                  <a:srgbClr val="FF0000"/>
                </a:solidFill>
                <a:effectLst>
                  <a:outerShdw blurRad="38100" dist="38100" dir="2700000" algn="tl">
                    <a:srgbClr val="000000">
                      <a:alpha val="43137"/>
                    </a:srgbClr>
                  </a:outerShdw>
                </a:effectLst>
                <a:latin typeface="Palatino Linotype" panose="02040502050505030304" pitchFamily="18" charset="0"/>
              </a:rPr>
              <a:t>May cho chồng một cái áo.</a:t>
            </a:r>
            <a:endParaRPr lang="en-US" altLang="en-US" sz="6600" b="1">
              <a:solidFill>
                <a:srgbClr val="FF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grpId="1" nodeType="clickEffect">
                                  <p:stCondLst>
                                    <p:cond delay="0"/>
                                  </p:stCondLst>
                                  <p:iterate type="lt">
                                    <p:tmPct val="0"/>
                                  </p:iterate>
                                  <p:childTnLst>
                                    <p:animClr clrSpc="rgb" dir="cw">
                                      <p:cBhvr override="childStyle">
                                        <p:cTn id="21" dur="500" fill="hold"/>
                                        <p:tgtEl>
                                          <p:spTgt spid="4"/>
                                        </p:tgtEl>
                                        <p:attrNameLst>
                                          <p:attrName>style.color</p:attrName>
                                        </p:attrNameLst>
                                      </p:cBhvr>
                                      <p:to>
                                        <a:srgbClr val="1F497D"/>
                                      </p:to>
                                    </p:animClr>
                                  </p:childTnLst>
                                </p:cTn>
                              </p:par>
                            </p:childTnLst>
                          </p:cTn>
                        </p:par>
                      </p:childTnLst>
                    </p:cTn>
                  </p:par>
                </p:childTnLst>
              </p:cTn>
              <p:nextCondLst>
                <p:cond evt="onClick" delay="0">
                  <p:tgtEl>
                    <p:spTgt spid="4"/>
                  </p:tgtEl>
                </p:cond>
              </p:nextCondLst>
            </p:seq>
          </p:childTnLst>
        </p:cTn>
      </p:par>
    </p:tnLst>
    <p:bldLst>
      <p:bldP spid="4" grpId="0" animBg="1"/>
      <p:bldP spid="4" grpId="1"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4701" y="8686801"/>
            <a:ext cx="1071563" cy="1557338"/>
          </a:xfrm>
          <a:prstGeom prst="rect">
            <a:avLst/>
          </a:prstGeom>
        </p:spPr>
      </p:pic>
      <p:sp>
        <p:nvSpPr>
          <p:cNvPr id="4" name="Rounded Rectangle 3"/>
          <p:cNvSpPr/>
          <p:nvPr/>
        </p:nvSpPr>
        <p:spPr>
          <a:xfrm>
            <a:off x="3535680" y="-7620"/>
            <a:ext cx="12458700" cy="5372100"/>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600" b="1">
                <a:solidFill>
                  <a:schemeClr val="tx1"/>
                </a:solidFill>
                <a:effectLst>
                  <a:outerShdw blurRad="38100" dist="38100" dir="2700000" algn="tl">
                    <a:srgbClr val="000000">
                      <a:alpha val="43137"/>
                    </a:srgbClr>
                  </a:outerShdw>
                </a:effectLst>
                <a:latin typeface="Palatino Linotype" panose="02040502050505030304" pitchFamily="18" charset="0"/>
              </a:rPr>
              <a:t>Câu 4: Nhân vật </a:t>
            </a:r>
            <a:r>
              <a:rPr lang="vi-VN" sz="6600" b="1">
                <a:solidFill>
                  <a:srgbClr val="FF0000"/>
                </a:solidFill>
                <a:effectLst>
                  <a:outerShdw blurRad="38100" dist="38100" dir="2700000" algn="tl">
                    <a:srgbClr val="000000">
                      <a:alpha val="43137"/>
                    </a:srgbClr>
                  </a:outerShdw>
                </a:effectLst>
                <a:latin typeface="Palatino Linotype" panose="02040502050505030304" pitchFamily="18" charset="0"/>
              </a:rPr>
              <a:t>“tôi” </a:t>
            </a:r>
            <a:r>
              <a:rPr lang="vi-VN" sz="6600" b="1">
                <a:solidFill>
                  <a:schemeClr val="tx1"/>
                </a:solidFill>
                <a:effectLst>
                  <a:outerShdw blurRad="38100" dist="38100" dir="2700000" algn="tl">
                    <a:srgbClr val="000000">
                      <a:alpha val="43137"/>
                    </a:srgbClr>
                  </a:outerShdw>
                </a:effectLst>
                <a:latin typeface="Palatino Linotype" panose="02040502050505030304" pitchFamily="18" charset="0"/>
              </a:rPr>
              <a:t>và thằng Cò trong truyện </a:t>
            </a:r>
            <a:r>
              <a:rPr lang="vi-VN" sz="6600" b="1" i="1">
                <a:solidFill>
                  <a:srgbClr val="FF0000"/>
                </a:solidFill>
                <a:effectLst>
                  <a:outerShdw blurRad="38100" dist="38100" dir="2700000" algn="tl">
                    <a:srgbClr val="000000">
                      <a:alpha val="43137"/>
                    </a:srgbClr>
                  </a:outerShdw>
                </a:effectLst>
                <a:latin typeface="Palatino Linotype" panose="02040502050505030304" pitchFamily="18" charset="0"/>
              </a:rPr>
              <a:t>“Chim trời cá nước...”- xưa và nay </a:t>
            </a:r>
            <a:r>
              <a:rPr lang="vi-VN" sz="6600" b="1">
                <a:solidFill>
                  <a:schemeClr val="tx1"/>
                </a:solidFill>
                <a:effectLst>
                  <a:outerShdw blurRad="38100" dist="38100" dir="2700000" algn="tl">
                    <a:srgbClr val="000000">
                      <a:alpha val="43137"/>
                    </a:srgbClr>
                  </a:outerShdw>
                </a:effectLst>
                <a:latin typeface="Palatino Linotype" panose="02040502050505030304" pitchFamily="18" charset="0"/>
              </a:rPr>
              <a:t>đang đi thăm thú địa điểm nào?</a:t>
            </a:r>
            <a:endParaRPr lang="en-GB" sz="6600" b="1">
              <a:solidFill>
                <a:schemeClr val="tx1"/>
              </a:solidFill>
              <a:effectLst>
                <a:outerShdw blurRad="38100" dist="38100" dir="2700000" algn="tl">
                  <a:srgbClr val="000000">
                    <a:alpha val="43137"/>
                  </a:srgbClr>
                </a:outerShdw>
              </a:effectLst>
              <a:latin typeface="Palatino Linotype" panose="02040502050505030304" pitchFamily="18" charset="0"/>
            </a:endParaRPr>
          </a:p>
        </p:txBody>
      </p:sp>
      <p:sp>
        <p:nvSpPr>
          <p:cNvPr id="5" name="Rounded Rectangle 4"/>
          <p:cNvSpPr/>
          <p:nvPr/>
        </p:nvSpPr>
        <p:spPr>
          <a:xfrm>
            <a:off x="5181600" y="5905500"/>
            <a:ext cx="8915400" cy="3843339"/>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b="1">
                <a:solidFill>
                  <a:srgbClr val="FF0000"/>
                </a:solidFill>
                <a:effectLst>
                  <a:outerShdw blurRad="38100" dist="38100" dir="2700000" algn="tl">
                    <a:srgbClr val="000000">
                      <a:alpha val="43137"/>
                    </a:srgbClr>
                  </a:outerShdw>
                </a:effectLst>
                <a:latin typeface="Palatino Linotype" panose="02040502050505030304" pitchFamily="18" charset="0"/>
              </a:rPr>
              <a:t>Sân chim</a:t>
            </a:r>
            <a:endParaRPr lang="en-GB" sz="7200" b="1">
              <a:solidFill>
                <a:srgbClr val="FF00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14814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15"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0" y="6088874"/>
            <a:ext cx="6919773" cy="5483480"/>
          </a:xfrm>
          <a:prstGeom prst="rect">
            <a:avLst/>
          </a:prstGeom>
        </p:spPr>
      </p:pic>
      <p:pic>
        <p:nvPicPr>
          <p:cNvPr id="1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420600" y="5753100"/>
            <a:ext cx="7371051" cy="7371051"/>
          </a:xfrm>
          <a:prstGeom prst="rect">
            <a:avLst/>
          </a:prstGeom>
        </p:spPr>
      </p:pic>
      <p:sp>
        <p:nvSpPr>
          <p:cNvPr id="17" name="Rectangle 16"/>
          <p:cNvSpPr/>
          <p:nvPr/>
        </p:nvSpPr>
        <p:spPr>
          <a:xfrm>
            <a:off x="1725077" y="114300"/>
            <a:ext cx="8915400" cy="834524"/>
          </a:xfrm>
          <a:prstGeom prst="rect">
            <a:avLst/>
          </a:prstGeom>
          <a:noFill/>
        </p:spPr>
        <p:txBody>
          <a:bodyPr wrap="square" lIns="91440" tIns="45720" rIns="91440" bIns="45720">
            <a:spAutoFit/>
          </a:bodyPr>
          <a:lstStyle/>
          <a:p>
            <a:pPr>
              <a:lnSpc>
                <a:spcPct val="150000"/>
              </a:lnSpc>
            </a:pPr>
            <a:r>
              <a:rPr lang="vi-VN"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rPr>
              <a:t>TỤC NGỮ VÀ SÁNG TÁC VĂN CHƯƠNG</a:t>
            </a:r>
            <a:endParaRPr lang="en-GB" sz="3600" b="1">
              <a:ln w="0"/>
              <a:solidFill>
                <a:srgbClr val="FF000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83029"/>
            <a:ext cx="1496477" cy="21606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1251515" y="1995501"/>
            <a:ext cx="15961807" cy="4524315"/>
          </a:xfrm>
          <a:prstGeom prst="rect">
            <a:avLst/>
          </a:prstGeom>
          <a:noFill/>
        </p:spPr>
        <p:txBody>
          <a:bodyPr wrap="none" lIns="91440" tIns="45720" rIns="91440" bIns="45720">
            <a:spAutoFit/>
          </a:bodyPr>
          <a:lstStyle/>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HOẠT ĐỘNG </a:t>
            </a:r>
            <a:r>
              <a:rPr lang="vi-VN" sz="9600" b="1">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vi-VN"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9600" b="1">
                <a:ln w="0"/>
                <a:solidFill>
                  <a:srgbClr val="00B050"/>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HÌNH THÀNH KIẾN THỨC</a:t>
            </a:r>
            <a:endParaRPr lang="en-GB" sz="9600" b="1" cap="none" spc="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600" y="6369957"/>
            <a:ext cx="38862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1602</Words>
  <Application>Microsoft Office PowerPoint</Application>
  <PresentationFormat>Custom</PresentationFormat>
  <Paragraphs>104</Paragraphs>
  <Slides>29</Slides>
  <Notes>0</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29</vt:i4>
      </vt:variant>
    </vt:vector>
  </HeadingPairs>
  <TitlesOfParts>
    <vt:vector size="40" baseType="lpstr">
      <vt:lpstr>Times New Roman</vt:lpstr>
      <vt:lpstr>MS Mincho</vt:lpstr>
      <vt:lpstr>Arial</vt:lpstr>
      <vt:lpstr>Calibri</vt:lpstr>
      <vt:lpstr>Palatino Linotype</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Mùa thu Những con cú Hình nền</dc:title>
  <cp:lastModifiedBy>FPT</cp:lastModifiedBy>
  <cp:revision>49</cp:revision>
  <dcterms:created xsi:type="dcterms:W3CDTF">2006-08-16T00:00:00Z</dcterms:created>
  <dcterms:modified xsi:type="dcterms:W3CDTF">2025-02-19T03:44:46Z</dcterms:modified>
  <dc:identifier>DAFSeNGaTFQ</dc:identifier>
</cp:coreProperties>
</file>