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98" r:id="rId4"/>
    <p:sldId id="282" r:id="rId5"/>
    <p:sldId id="258" r:id="rId6"/>
    <p:sldId id="299" r:id="rId7"/>
    <p:sldId id="259" r:id="rId8"/>
    <p:sldId id="260" r:id="rId9"/>
    <p:sldId id="261" r:id="rId10"/>
    <p:sldId id="262" r:id="rId11"/>
    <p:sldId id="300" r:id="rId12"/>
    <p:sldId id="263" r:id="rId13"/>
    <p:sldId id="264" r:id="rId14"/>
    <p:sldId id="301" r:id="rId15"/>
    <p:sldId id="303" r:id="rId16"/>
    <p:sldId id="265" r:id="rId17"/>
    <p:sldId id="302" r:id="rId18"/>
    <p:sldId id="304" r:id="rId19"/>
    <p:sldId id="305" r:id="rId20"/>
    <p:sldId id="266" r:id="rId21"/>
    <p:sldId id="285" r:id="rId22"/>
    <p:sldId id="267" r:id="rId23"/>
    <p:sldId id="306" r:id="rId24"/>
    <p:sldId id="307" r:id="rId25"/>
    <p:sldId id="309" r:id="rId26"/>
    <p:sldId id="308" r:id="rId27"/>
    <p:sldId id="310" r:id="rId28"/>
    <p:sldId id="311" r:id="rId29"/>
    <p:sldId id="312" r:id="rId30"/>
    <p:sldId id="313" r:id="rId31"/>
    <p:sldId id="314" r:id="rId32"/>
    <p:sldId id="315" r:id="rId33"/>
    <p:sldId id="316" r:id="rId34"/>
    <p:sldId id="317" r:id="rId35"/>
    <p:sldId id="268" r:id="rId36"/>
    <p:sldId id="318" r:id="rId37"/>
    <p:sldId id="283" r:id="rId38"/>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581"/>
    <a:srgbClr val="9C1B20"/>
    <a:srgbClr val="D6583C"/>
    <a:srgbClr val="F5C3C5"/>
    <a:srgbClr val="FFFFCC"/>
    <a:srgbClr val="B5BAE5"/>
    <a:srgbClr val="E0EDC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6" d="100"/>
          <a:sy n="56" d="100"/>
        </p:scale>
        <p:origin x="63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5.svg"/><Relationship Id="rId7"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fif"/></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svg"/><Relationship Id="rId7" Type="http://schemas.openxmlformats.org/officeDocument/2006/relationships/image" Target="../media/image8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1E67D75B-A2D6-085C-1C0A-158161E918F1}"/>
              </a:ext>
            </a:extLst>
          </p:cNvPr>
          <p:cNvGrpSpPr/>
          <p:nvPr/>
        </p:nvGrpSpPr>
        <p:grpSpPr>
          <a:xfrm>
            <a:off x="-314115" y="-284689"/>
            <a:ext cx="18931877" cy="10856378"/>
            <a:chOff x="0" y="0"/>
            <a:chExt cx="25242502" cy="14475171"/>
          </a:xfrm>
        </p:grpSpPr>
        <p:pic>
          <p:nvPicPr>
            <p:cNvPr id="6" name="Picture 3">
              <a:extLst>
                <a:ext uri="{FF2B5EF4-FFF2-40B4-BE49-F238E27FC236}">
                  <a16:creationId xmlns:a16="http://schemas.microsoft.com/office/drawing/2014/main" id="{C3F78D35-83BB-D486-E371-868370DCF28F}"/>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7" name="Picture 4">
              <a:extLst>
                <a:ext uri="{FF2B5EF4-FFF2-40B4-BE49-F238E27FC236}">
                  <a16:creationId xmlns:a16="http://schemas.microsoft.com/office/drawing/2014/main" id="{1C774EA8-0CAE-AC78-362B-70A81E16027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8" name="Group 5">
            <a:extLst>
              <a:ext uri="{FF2B5EF4-FFF2-40B4-BE49-F238E27FC236}">
                <a16:creationId xmlns:a16="http://schemas.microsoft.com/office/drawing/2014/main" id="{364538ED-AEA0-D8DE-A46C-F7FE6E437CDA}"/>
              </a:ext>
            </a:extLst>
          </p:cNvPr>
          <p:cNvGrpSpPr/>
          <p:nvPr/>
        </p:nvGrpSpPr>
        <p:grpSpPr>
          <a:xfrm>
            <a:off x="1281497" y="1800997"/>
            <a:ext cx="15725003" cy="6685006"/>
            <a:chOff x="0" y="0"/>
            <a:chExt cx="5014404" cy="2282535"/>
          </a:xfrm>
        </p:grpSpPr>
        <p:sp>
          <p:nvSpPr>
            <p:cNvPr id="9" name="Freeform 6">
              <a:extLst>
                <a:ext uri="{FF2B5EF4-FFF2-40B4-BE49-F238E27FC236}">
                  <a16:creationId xmlns:a16="http://schemas.microsoft.com/office/drawing/2014/main" id="{5209A971-0DBE-A9BF-2B20-EDB3A5AB30AE}"/>
                </a:ext>
              </a:extLst>
            </p:cNvPr>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10" name="Freeform 7">
              <a:extLst>
                <a:ext uri="{FF2B5EF4-FFF2-40B4-BE49-F238E27FC236}">
                  <a16:creationId xmlns:a16="http://schemas.microsoft.com/office/drawing/2014/main" id="{2A63B61B-D5DE-68F7-8E49-46183C7C585E}"/>
                </a:ext>
              </a:extLst>
            </p:cNvPr>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11" name="Freeform 8">
              <a:extLst>
                <a:ext uri="{FF2B5EF4-FFF2-40B4-BE49-F238E27FC236}">
                  <a16:creationId xmlns:a16="http://schemas.microsoft.com/office/drawing/2014/main" id="{EADF0CF3-741E-8F7A-E894-65A36EABA5DC}"/>
                </a:ext>
              </a:extLst>
            </p:cNvPr>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sp>
        <p:nvSpPr>
          <p:cNvPr id="16" name="TextBox 2">
            <a:extLst>
              <a:ext uri="{FF2B5EF4-FFF2-40B4-BE49-F238E27FC236}">
                <a16:creationId xmlns:a16="http://schemas.microsoft.com/office/drawing/2014/main" id="{5D50B9C0-C176-F4B9-4EF8-4F7D25E06606}"/>
              </a:ext>
            </a:extLst>
          </p:cNvPr>
          <p:cNvSpPr txBox="1"/>
          <p:nvPr/>
        </p:nvSpPr>
        <p:spPr>
          <a:xfrm>
            <a:off x="1386632" y="3260331"/>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VỚI TIẾT HỌC LỊCH SỬ HÔM NAY!</a:t>
            </a:r>
            <a:endPar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pic>
        <p:nvPicPr>
          <p:cNvPr id="2" name="Picture 9">
            <a:extLst>
              <a:ext uri="{FF2B5EF4-FFF2-40B4-BE49-F238E27FC236}">
                <a16:creationId xmlns:a16="http://schemas.microsoft.com/office/drawing/2014/main" id="{70185D78-AA58-DC36-C7E5-883D6A5FB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4662">
            <a:off x="-404780" y="7081161"/>
            <a:ext cx="4470314" cy="3324288"/>
          </a:xfrm>
          <a:prstGeom prst="rect">
            <a:avLst/>
          </a:prstGeom>
        </p:spPr>
      </p:pic>
      <p:pic>
        <p:nvPicPr>
          <p:cNvPr id="3" name="Picture 10">
            <a:extLst>
              <a:ext uri="{FF2B5EF4-FFF2-40B4-BE49-F238E27FC236}">
                <a16:creationId xmlns:a16="http://schemas.microsoft.com/office/drawing/2014/main" id="{34DD458A-B262-3B0D-8C71-95E02F7FA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79939">
            <a:off x="15140849" y="441190"/>
            <a:ext cx="3381915" cy="2810064"/>
          </a:xfrm>
          <a:prstGeom prst="rect">
            <a:avLst/>
          </a:prstGeom>
        </p:spPr>
      </p:pic>
      <p:pic>
        <p:nvPicPr>
          <p:cNvPr id="4" name="Picture 15">
            <a:extLst>
              <a:ext uri="{FF2B5EF4-FFF2-40B4-BE49-F238E27FC236}">
                <a16:creationId xmlns:a16="http://schemas.microsoft.com/office/drawing/2014/main" id="{C4F13AB2-4B40-760E-67B8-C4F9EEB7D2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1390" y="297908"/>
            <a:ext cx="2770074" cy="3096627"/>
          </a:xfrm>
          <a:prstGeom prst="rect">
            <a:avLst/>
          </a:prstGeom>
        </p:spPr>
      </p:pic>
      <p:pic>
        <p:nvPicPr>
          <p:cNvPr id="12" name="Picture 21">
            <a:extLst>
              <a:ext uri="{FF2B5EF4-FFF2-40B4-BE49-F238E27FC236}">
                <a16:creationId xmlns:a16="http://schemas.microsoft.com/office/drawing/2014/main" id="{B2CD37A2-4DCE-269A-4096-0BCD05D7B30C}"/>
              </a:ext>
            </a:extLst>
          </p:cNvPr>
          <p:cNvPicPr>
            <a:picLocks noChangeAspect="1"/>
          </p:cNvPicPr>
          <p:nvPr/>
        </p:nvPicPr>
        <p:blipFill>
          <a:blip r:embed="rId10"/>
          <a:srcRect/>
          <a:stretch>
            <a:fillRect/>
          </a:stretch>
        </p:blipFill>
        <p:spPr>
          <a:xfrm>
            <a:off x="16044000" y="6514733"/>
            <a:ext cx="2264472" cy="3797857"/>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B00E314D-A9BA-88DF-9C5E-9CA591486263}"/>
              </a:ext>
            </a:extLst>
          </p:cNvPr>
          <p:cNvGrpSpPr/>
          <p:nvPr/>
        </p:nvGrpSpPr>
        <p:grpSpPr>
          <a:xfrm>
            <a:off x="-314115" y="-284689"/>
            <a:ext cx="18931877" cy="10856378"/>
            <a:chOff x="0" y="0"/>
            <a:chExt cx="25242502" cy="14475171"/>
          </a:xfrm>
        </p:grpSpPr>
        <p:pic>
          <p:nvPicPr>
            <p:cNvPr id="16" name="Picture 3">
              <a:extLst>
                <a:ext uri="{FF2B5EF4-FFF2-40B4-BE49-F238E27FC236}">
                  <a16:creationId xmlns:a16="http://schemas.microsoft.com/office/drawing/2014/main" id="{969D268A-DB87-6DF5-1E75-4C5628E128D3}"/>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7" name="Picture 4">
              <a:extLst>
                <a:ext uri="{FF2B5EF4-FFF2-40B4-BE49-F238E27FC236}">
                  <a16:creationId xmlns:a16="http://schemas.microsoft.com/office/drawing/2014/main" id="{49A73DAF-AD70-0682-FEE3-AB6211F43A8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20" name="Picture 19">
            <a:extLst>
              <a:ext uri="{FF2B5EF4-FFF2-40B4-BE49-F238E27FC236}">
                <a16:creationId xmlns:a16="http://schemas.microsoft.com/office/drawing/2014/main" id="{D0FD1B67-2EE1-D3C5-2B5E-C464DBE03F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53600" y="0"/>
            <a:ext cx="8534400" cy="10287000"/>
          </a:xfrm>
          <a:prstGeom prst="rect">
            <a:avLst/>
          </a:prstGeom>
        </p:spPr>
      </p:pic>
      <p:grpSp>
        <p:nvGrpSpPr>
          <p:cNvPr id="25" name="Group 24">
            <a:extLst>
              <a:ext uri="{FF2B5EF4-FFF2-40B4-BE49-F238E27FC236}">
                <a16:creationId xmlns:a16="http://schemas.microsoft.com/office/drawing/2014/main" id="{9B20A759-97C1-BB39-10B7-8113B868AD07}"/>
              </a:ext>
            </a:extLst>
          </p:cNvPr>
          <p:cNvGrpSpPr/>
          <p:nvPr/>
        </p:nvGrpSpPr>
        <p:grpSpPr>
          <a:xfrm>
            <a:off x="670153" y="1257300"/>
            <a:ext cx="8144085" cy="7862582"/>
            <a:chOff x="670153" y="1257300"/>
            <a:chExt cx="8144085" cy="7862582"/>
          </a:xfrm>
        </p:grpSpPr>
        <p:sp>
          <p:nvSpPr>
            <p:cNvPr id="22" name="Rectangle 21">
              <a:extLst>
                <a:ext uri="{FF2B5EF4-FFF2-40B4-BE49-F238E27FC236}">
                  <a16:creationId xmlns:a16="http://schemas.microsoft.com/office/drawing/2014/main" id="{83D6109E-44A5-4BA5-6FAC-00CC6B436D75}"/>
                </a:ext>
              </a:extLst>
            </p:cNvPr>
            <p:cNvSpPr/>
            <p:nvPr/>
          </p:nvSpPr>
          <p:spPr>
            <a:xfrm>
              <a:off x="670153" y="1257300"/>
              <a:ext cx="8144085" cy="777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8">
              <a:extLst>
                <a:ext uri="{FF2B5EF4-FFF2-40B4-BE49-F238E27FC236}">
                  <a16:creationId xmlns:a16="http://schemas.microsoft.com/office/drawing/2014/main" id="{21C48A4B-4B2E-0938-0E65-1A721BA4E812}"/>
                </a:ext>
              </a:extLst>
            </p:cNvPr>
            <p:cNvSpPr txBox="1"/>
            <p:nvPr/>
          </p:nvSpPr>
          <p:spPr>
            <a:xfrm>
              <a:off x="1706463" y="1621173"/>
              <a:ext cx="6064682" cy="3579250"/>
            </a:xfrm>
            <a:prstGeom prst="rect">
              <a:avLst/>
            </a:prstGeom>
          </p:spPr>
          <p:txBody>
            <a:bodyPr wrap="square" lIns="0" tIns="0" rIns="0" bIns="0" rtlCol="0" anchor="t">
              <a:spAutoFit/>
            </a:bodyPr>
            <a:lstStyle/>
            <a:p>
              <a:pPr algn="ctr" defTabSz="914445">
                <a:lnSpc>
                  <a:spcPct val="150000"/>
                </a:lnSpc>
              </a:pPr>
              <a:r>
                <a:rPr lang="en-US" sz="4000" i="1" dirty="0" err="1">
                  <a:latin typeface="Arial" panose="020B0604020202020204" pitchFamily="34" charset="0"/>
                  <a:cs typeface="Arial" panose="020B0604020202020204" pitchFamily="34" charset="0"/>
                </a:rPr>
                <a:t>Lần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lượt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từ</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trái</a:t>
              </a:r>
              <a:r>
                <a:rPr lang="en-US" sz="4000" i="1" dirty="0">
                  <a:latin typeface="Arial" panose="020B0604020202020204" pitchFamily="34" charset="0"/>
                  <a:cs typeface="Arial" panose="020B0604020202020204" pitchFamily="34" charset="0"/>
                </a:rPr>
                <a:t> qua </a:t>
              </a:r>
              <a:r>
                <a:rPr lang="en-US" sz="4000" i="1" dirty="0" err="1">
                  <a:latin typeface="Arial" panose="020B0604020202020204" pitchFamily="34" charset="0"/>
                  <a:cs typeface="Arial" panose="020B0604020202020204" pitchFamily="34" charset="0"/>
                </a:rPr>
                <a:t>phải</a:t>
              </a:r>
              <a:r>
                <a:rPr lang="en-US" sz="4000" i="1" dirty="0">
                  <a:latin typeface="Arial" panose="020B0604020202020204" pitchFamily="34" charset="0"/>
                  <a:cs typeface="Arial" panose="020B0604020202020204" pitchFamily="34" charset="0"/>
                </a:rPr>
                <a:t>:</a:t>
              </a:r>
            </a:p>
            <a:p>
              <a:pPr marL="571500" indent="-571500" algn="just" defTabSz="914445">
                <a:lnSpc>
                  <a:spcPct val="150000"/>
                </a:lnSpc>
                <a:buFont typeface="Arial" panose="020B0604020202020204" pitchFamily="34" charset="0"/>
                <a:buChar char="•"/>
              </a:pPr>
              <a:r>
                <a:rPr lang="en-US" sz="4000" i="1" err="1">
                  <a:solidFill>
                    <a:srgbClr val="000000"/>
                  </a:solidFill>
                  <a:latin typeface="Arial" panose="020B0604020202020204" pitchFamily="34" charset="0"/>
                  <a:cs typeface="Arial" panose="020B0604020202020204" pitchFamily="34" charset="0"/>
                </a:rPr>
                <a:t>Lào</a:t>
              </a:r>
              <a:r>
                <a:rPr lang="en-US" sz="4000" i="1">
                  <a:solidFill>
                    <a:srgbClr val="000000"/>
                  </a:solidFill>
                  <a:latin typeface="Arial" panose="020B0604020202020204" pitchFamily="34" charset="0"/>
                  <a:cs typeface="Arial" panose="020B0604020202020204" pitchFamily="34" charset="0"/>
                </a:rPr>
                <a:t> Sủng</a:t>
              </a:r>
            </a:p>
            <a:p>
              <a:pPr marL="571500" indent="-571500" algn="just" defTabSz="914445">
                <a:lnSpc>
                  <a:spcPct val="150000"/>
                </a:lnSpc>
                <a:buFont typeface="Arial" panose="020B0604020202020204" pitchFamily="34" charset="0"/>
                <a:buChar char="•"/>
              </a:pPr>
              <a:r>
                <a:rPr lang="en-US" sz="4000" i="1">
                  <a:solidFill>
                    <a:srgbClr val="000000"/>
                  </a:solidFill>
                  <a:latin typeface="Arial" panose="020B0604020202020204" pitchFamily="34" charset="0"/>
                  <a:cs typeface="Arial" panose="020B0604020202020204" pitchFamily="34" charset="0"/>
                </a:rPr>
                <a:t>Lào Lùm</a:t>
              </a:r>
            </a:p>
            <a:p>
              <a:pPr marL="571500" indent="-571500" algn="just" defTabSz="914445">
                <a:lnSpc>
                  <a:spcPct val="150000"/>
                </a:lnSpc>
                <a:buFont typeface="Arial" panose="020B0604020202020204" pitchFamily="34" charset="0"/>
                <a:buChar char="•"/>
              </a:pPr>
              <a:r>
                <a:rPr lang="en-US" sz="4000" i="1">
                  <a:solidFill>
                    <a:srgbClr val="000000"/>
                  </a:solidFill>
                  <a:latin typeface="Arial" panose="020B0604020202020204" pitchFamily="34" charset="0"/>
                  <a:cs typeface="Arial" panose="020B0604020202020204" pitchFamily="34" charset="0"/>
                </a:rPr>
                <a:t>Lào </a:t>
              </a:r>
              <a:r>
                <a:rPr lang="en-US" sz="4000" i="1" dirty="0" err="1">
                  <a:solidFill>
                    <a:srgbClr val="000000"/>
                  </a:solidFill>
                  <a:latin typeface="Arial" panose="020B0604020202020204" pitchFamily="34" charset="0"/>
                  <a:cs typeface="Arial" panose="020B0604020202020204" pitchFamily="34" charset="0"/>
                </a:rPr>
                <a:t>Thơng</a:t>
              </a:r>
              <a:endParaRPr lang="en-US" sz="5400" i="1" dirty="0">
                <a:solidFill>
                  <a:srgbClr val="000000"/>
                </a:solidFill>
                <a:latin typeface="Arial" panose="020B0604020202020204" pitchFamily="34" charset="0"/>
                <a:cs typeface="Arial" panose="020B0604020202020204" pitchFamily="34" charset="0"/>
              </a:endParaRPr>
            </a:p>
          </p:txBody>
        </p:sp>
        <p:pic>
          <p:nvPicPr>
            <p:cNvPr id="24" name="Picture 22">
              <a:extLst>
                <a:ext uri="{FF2B5EF4-FFF2-40B4-BE49-F238E27FC236}">
                  <a16:creationId xmlns:a16="http://schemas.microsoft.com/office/drawing/2014/main" id="{B3939B5D-EA5A-F4B2-3A3B-A4048019C0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854" y="5564296"/>
              <a:ext cx="5257800" cy="355558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5676900"/>
            <a:ext cx="15657957" cy="1335237"/>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VƯƠNG QUỐC LÀO THỜI LAN XANG</a:t>
            </a:r>
            <a:endParaRPr lang="en-US" sz="66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5FBDAD3-14B5-E778-FEAC-142643E44CAC}"/>
              </a:ext>
            </a:extLst>
          </p:cNvPr>
          <p:cNvGrpSpPr/>
          <p:nvPr/>
        </p:nvGrpSpPr>
        <p:grpSpPr>
          <a:xfrm>
            <a:off x="6050978" y="2866591"/>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2</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7050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pic>
        <p:nvPicPr>
          <p:cNvPr id="32" name="Picture 25">
            <a:extLst>
              <a:ext uri="{FF2B5EF4-FFF2-40B4-BE49-F238E27FC236}">
                <a16:creationId xmlns:a16="http://schemas.microsoft.com/office/drawing/2014/main" id="{C5D71B34-8E11-25A2-9BC0-CBBCAEF490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1996" y="19051"/>
            <a:ext cx="10125312" cy="10267950"/>
          </a:xfrm>
          <a:prstGeom prst="rect">
            <a:avLst/>
          </a:prstGeom>
        </p:spPr>
      </p:pic>
      <p:grpSp>
        <p:nvGrpSpPr>
          <p:cNvPr id="21" name="Group 20">
            <a:extLst>
              <a:ext uri="{FF2B5EF4-FFF2-40B4-BE49-F238E27FC236}">
                <a16:creationId xmlns:a16="http://schemas.microsoft.com/office/drawing/2014/main" id="{D864E1DD-84A9-F5AB-7D36-DA799688EE24}"/>
              </a:ext>
            </a:extLst>
          </p:cNvPr>
          <p:cNvGrpSpPr/>
          <p:nvPr/>
        </p:nvGrpSpPr>
        <p:grpSpPr>
          <a:xfrm>
            <a:off x="4050692" y="609600"/>
            <a:ext cx="10186616" cy="1850241"/>
            <a:chOff x="4453042" y="754413"/>
            <a:chExt cx="10186616" cy="1850241"/>
          </a:xfrm>
        </p:grpSpPr>
        <p:pic>
          <p:nvPicPr>
            <p:cNvPr id="19" name="Picture 5">
              <a:extLst>
                <a:ext uri="{FF2B5EF4-FFF2-40B4-BE49-F238E27FC236}">
                  <a16:creationId xmlns:a16="http://schemas.microsoft.com/office/drawing/2014/main" id="{52C7BA9B-DEF1-BCA1-A51C-BE66BFB8E5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53042" y="754413"/>
              <a:ext cx="2456144" cy="1850241"/>
            </a:xfrm>
            <a:prstGeom prst="rect">
              <a:avLst/>
            </a:prstGeom>
          </p:spPr>
        </p:pic>
        <p:sp>
          <p:nvSpPr>
            <p:cNvPr id="20" name="TextBox 11">
              <a:extLst>
                <a:ext uri="{FF2B5EF4-FFF2-40B4-BE49-F238E27FC236}">
                  <a16:creationId xmlns:a16="http://schemas.microsoft.com/office/drawing/2014/main" id="{07641747-E3DA-E5B4-29ED-A162E8E32848}"/>
                </a:ext>
              </a:extLst>
            </p:cNvPr>
            <p:cNvSpPr txBox="1"/>
            <p:nvPr/>
          </p:nvSpPr>
          <p:spPr>
            <a:xfrm>
              <a:off x="6882029" y="1264036"/>
              <a:ext cx="7757629" cy="830997"/>
            </a:xfrm>
            <a:prstGeom prst="rect">
              <a:avLst/>
            </a:prstGeom>
          </p:spPr>
          <p:txBody>
            <a:bodyPr wrap="square" lIns="0" tIns="0" rIns="0" bIns="0" rtlCol="0" anchor="t">
              <a:spAutoFit/>
            </a:bodyPr>
            <a:lstStyle/>
            <a:p>
              <a:pPr algn="ctr">
                <a:spcBef>
                  <a:spcPct val="0"/>
                </a:spcBef>
              </a:pPr>
              <a:r>
                <a:rPr lang="en-US" sz="5400" b="1" spc="197">
                  <a:solidFill>
                    <a:schemeClr val="bg1"/>
                  </a:solidFill>
                  <a:latin typeface="Arial" panose="020B0604020202020204" pitchFamily="34" charset="0"/>
                  <a:cs typeface="Arial" panose="020B0604020202020204" pitchFamily="34" charset="0"/>
                </a:rPr>
                <a:t>THẢO LUẬN CẶP ĐÔI</a:t>
              </a:r>
              <a:endParaRPr lang="en-US" sz="5400" b="1" spc="197"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772E0A3D-FD40-40E3-F923-8169CB7C4810}"/>
              </a:ext>
            </a:extLst>
          </p:cNvPr>
          <p:cNvGrpSpPr/>
          <p:nvPr/>
        </p:nvGrpSpPr>
        <p:grpSpPr>
          <a:xfrm>
            <a:off x="13258800" y="2459841"/>
            <a:ext cx="4490416" cy="6738651"/>
            <a:chOff x="1308470" y="2309580"/>
            <a:chExt cx="4490416" cy="6738651"/>
          </a:xfrm>
        </p:grpSpPr>
        <p:pic>
          <p:nvPicPr>
            <p:cNvPr id="29" name="Picture 7">
              <a:extLst>
                <a:ext uri="{FF2B5EF4-FFF2-40B4-BE49-F238E27FC236}">
                  <a16:creationId xmlns:a16="http://schemas.microsoft.com/office/drawing/2014/main" id="{9C5AB0CC-E4A5-1054-513F-2571222BF234}"/>
                </a:ext>
              </a:extLst>
            </p:cNvPr>
            <p:cNvPicPr>
              <a:picLocks noChangeAspect="1"/>
            </p:cNvPicPr>
            <p:nvPr/>
          </p:nvPicPr>
          <p:blipFill>
            <a:blip r:embed="rId6"/>
            <a:srcRect/>
            <a:stretch>
              <a:fillRect/>
            </a:stretch>
          </p:blipFill>
          <p:spPr>
            <a:xfrm flipH="1">
              <a:off x="1308470" y="2933700"/>
              <a:ext cx="3531142" cy="6114531"/>
            </a:xfrm>
            <a:prstGeom prst="rect">
              <a:avLst/>
            </a:prstGeom>
          </p:spPr>
        </p:pic>
        <p:pic>
          <p:nvPicPr>
            <p:cNvPr id="30" name="Picture 27">
              <a:extLst>
                <a:ext uri="{FF2B5EF4-FFF2-40B4-BE49-F238E27FC236}">
                  <a16:creationId xmlns:a16="http://schemas.microsoft.com/office/drawing/2014/main" id="{D007861F-D29B-3011-B459-623BB91810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74837">
              <a:off x="4783423" y="2309580"/>
              <a:ext cx="1015463" cy="1750797"/>
            </a:xfrm>
            <a:prstGeom prst="rect">
              <a:avLst/>
            </a:prstGeom>
          </p:spPr>
        </p:pic>
      </p:grpSp>
      <p:grpSp>
        <p:nvGrpSpPr>
          <p:cNvPr id="31" name="Group 30">
            <a:extLst>
              <a:ext uri="{FF2B5EF4-FFF2-40B4-BE49-F238E27FC236}">
                <a16:creationId xmlns:a16="http://schemas.microsoft.com/office/drawing/2014/main" id="{39D4DBD4-3F88-5C0F-8F80-EAC3C3030822}"/>
              </a:ext>
            </a:extLst>
          </p:cNvPr>
          <p:cNvGrpSpPr/>
          <p:nvPr/>
        </p:nvGrpSpPr>
        <p:grpSpPr>
          <a:xfrm>
            <a:off x="878276" y="2673635"/>
            <a:ext cx="10058400" cy="6813265"/>
            <a:chOff x="858009" y="2978435"/>
            <a:chExt cx="10058400" cy="6813265"/>
          </a:xfrm>
        </p:grpSpPr>
        <p:sp>
          <p:nvSpPr>
            <p:cNvPr id="27" name="Thought Bubble: Cloud 26">
              <a:extLst>
                <a:ext uri="{FF2B5EF4-FFF2-40B4-BE49-F238E27FC236}">
                  <a16:creationId xmlns:a16="http://schemas.microsoft.com/office/drawing/2014/main" id="{54182F39-FF43-233C-8F29-F31A16434FEA}"/>
                </a:ext>
              </a:extLst>
            </p:cNvPr>
            <p:cNvSpPr/>
            <p:nvPr/>
          </p:nvSpPr>
          <p:spPr>
            <a:xfrm>
              <a:off x="858009" y="2978435"/>
              <a:ext cx="10058400" cy="6813265"/>
            </a:xfrm>
            <a:prstGeom prst="cloudCallout">
              <a:avLst>
                <a:gd name="adj1" fmla="val 80872"/>
                <a:gd name="adj2" fmla="val -310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31BF1F-BBC9-452B-E69B-15B80D7C6859}"/>
                </a:ext>
              </a:extLst>
            </p:cNvPr>
            <p:cNvSpPr txBox="1"/>
            <p:nvPr/>
          </p:nvSpPr>
          <p:spPr>
            <a:xfrm>
              <a:off x="2020941" y="3682707"/>
              <a:ext cx="8160545" cy="5045164"/>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Em hãy </a:t>
              </a:r>
              <a:r>
                <a:rPr lang="vi-VN" sz="4400" b="1" i="1">
                  <a:solidFill>
                    <a:srgbClr val="FF0000"/>
                  </a:solidFill>
                  <a:latin typeface="Arial" panose="020B0604020202020204" pitchFamily="34" charset="0"/>
                  <a:cs typeface="Arial" panose="020B0604020202020204" pitchFamily="34" charset="0"/>
                </a:rPr>
                <a:t>đọc Tư liệu SGK tr.40 và thực hiện </a:t>
              </a:r>
              <a:r>
                <a:rPr lang="en-US" sz="4400" b="1" i="1">
                  <a:solidFill>
                    <a:srgbClr val="FF0000"/>
                  </a:solidFill>
                  <a:latin typeface="Arial" panose="020B0604020202020204" pitchFamily="34" charset="0"/>
                  <a:cs typeface="Arial" panose="020B0604020202020204" pitchFamily="34" charset="0"/>
                </a:rPr>
                <a:t>nhiệm vụ: </a:t>
              </a:r>
              <a:r>
                <a:rPr lang="vi-VN" sz="4400">
                  <a:cs typeface="Arial" panose="020B0604020202020204" pitchFamily="34" charset="0"/>
                </a:rPr>
                <a:t>Khai thác tư liệu trong SGK cho em biết điều gì về kinh tế của Vương quốc Lan Xang?</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569A616-6D39-77B5-F4E3-6A5F6D5AE4AB}"/>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01AC303E-9F40-54F6-B176-2F1CCAD9ABC7}"/>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C8101B48-2C0C-BBDF-1682-8F8307F4621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472"/>
          <a:stretch>
            <a:fillRect/>
          </a:stretch>
        </p:blipFill>
        <p:spPr>
          <a:xfrm rot="1321608">
            <a:off x="14119258" y="1224699"/>
            <a:ext cx="2205154" cy="1166245"/>
          </a:xfrm>
          <a:prstGeom prst="rect">
            <a:avLst/>
          </a:prstGeom>
        </p:spPr>
      </p:pic>
      <p:sp>
        <p:nvSpPr>
          <p:cNvPr id="16" name="AutoShape 2">
            <a:extLst>
              <a:ext uri="{FF2B5EF4-FFF2-40B4-BE49-F238E27FC236}">
                <a16:creationId xmlns:a16="http://schemas.microsoft.com/office/drawing/2014/main" id="{0FD77BF4-226D-3E41-4F25-88C9F23C7B0A}"/>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0A99D213-C8EE-C423-09B1-8C2A21209ECE}"/>
              </a:ext>
            </a:extLst>
          </p:cNvPr>
          <p:cNvSpPr txBox="1"/>
          <p:nvPr/>
        </p:nvSpPr>
        <p:spPr>
          <a:xfrm>
            <a:off x="736381" y="2655671"/>
            <a:ext cx="8763000" cy="4975657"/>
          </a:xfrm>
          <a:prstGeom prst="rect">
            <a:avLst/>
          </a:prstGeom>
          <a:noFill/>
        </p:spPr>
        <p:txBody>
          <a:bodyPr wrap="square">
            <a:spAutoFit/>
          </a:bodyPr>
          <a:lstStyle/>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Kinh tế: khá phát triển.</a:t>
            </a: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Nhiều sản vật quý hiếm như: </a:t>
            </a:r>
            <a: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a:t>tê, voi, sáp trắng, vải bông, chiêng đồng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Trao đổi và buôn bán với nước ngoài: </a:t>
            </a:r>
            <a: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a:t>người Việt mang các sản vật của mình sang Lào bán và trao đổi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945B77-F587-B2F9-7167-70B6B0994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0539" y="2155989"/>
            <a:ext cx="7692841" cy="59750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303BC84-B36E-5C13-9016-86E6DB87F46A}"/>
              </a:ext>
            </a:extLst>
          </p:cNvPr>
          <p:cNvGrpSpPr/>
          <p:nvPr/>
        </p:nvGrpSpPr>
        <p:grpSpPr>
          <a:xfrm>
            <a:off x="-314115" y="-284689"/>
            <a:ext cx="18931877" cy="10856378"/>
            <a:chOff x="0" y="0"/>
            <a:chExt cx="25242502" cy="14475171"/>
          </a:xfrm>
          <a:solidFill>
            <a:schemeClr val="bg1">
              <a:lumMod val="75000"/>
            </a:schemeClr>
          </a:solidFill>
        </p:grpSpPr>
        <p:pic>
          <p:nvPicPr>
            <p:cNvPr id="7" name="Picture 3">
              <a:extLst>
                <a:ext uri="{FF2B5EF4-FFF2-40B4-BE49-F238E27FC236}">
                  <a16:creationId xmlns:a16="http://schemas.microsoft.com/office/drawing/2014/main" id="{31DCD3D1-B905-3DD4-CD08-3DA851C71D2D}"/>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8" name="Picture 4">
              <a:extLst>
                <a:ext uri="{FF2B5EF4-FFF2-40B4-BE49-F238E27FC236}">
                  <a16:creationId xmlns:a16="http://schemas.microsoft.com/office/drawing/2014/main" id="{365F1CE3-A264-1752-E268-445DB2FFCF8A}"/>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21" name="TextBox 20">
            <a:extLst>
              <a:ext uri="{FF2B5EF4-FFF2-40B4-BE49-F238E27FC236}">
                <a16:creationId xmlns:a16="http://schemas.microsoft.com/office/drawing/2014/main" id="{BF3305C0-73BE-9717-C5CE-4EC51B7A5188}"/>
              </a:ext>
            </a:extLst>
          </p:cNvPr>
          <p:cNvSpPr txBox="1"/>
          <p:nvPr/>
        </p:nvSpPr>
        <p:spPr>
          <a:xfrm>
            <a:off x="877394" y="1938047"/>
            <a:ext cx="16795923"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a:t>
            </a:r>
            <a:r>
              <a:rPr lang="vi-VN" sz="4000" b="1" i="1">
                <a:solidFill>
                  <a:srgbClr val="FF0000"/>
                </a:solidFill>
                <a:latin typeface="Arial" panose="020B0604020202020204" pitchFamily="34" charset="0"/>
                <a:cs typeface="Arial" panose="020B0604020202020204" pitchFamily="34" charset="0"/>
              </a:rPr>
              <a:t>thông tin mục 2, quan sát sơ đồ và thực hiện nhiệm vụ vào Phiếu học tập số 1</a:t>
            </a:r>
            <a:r>
              <a:rPr lang="en-US" sz="4000" b="1" i="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Hãy nêu và đánh giá về sự phát triển của Vương quốc Lan Xang</a:t>
            </a:r>
            <a:r>
              <a:rPr lang="en-US" sz="4000">
                <a:latin typeface="Arial" panose="020B0604020202020204" pitchFamily="34" charset="0"/>
                <a:cs typeface="Arial" panose="020B0604020202020204" pitchFamily="34" charset="0"/>
              </a:rPr>
              <a:t> trong ba lĩnh vực sau:</a:t>
            </a:r>
            <a:r>
              <a:rPr lang="vi-VN" sz="4000">
                <a:latin typeface="Arial" panose="020B0604020202020204" pitchFamily="34" charset="0"/>
                <a:cs typeface="Arial" panose="020B0604020202020204" pitchFamily="34" charset="0"/>
              </a:rPr>
              <a:t> </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 name="TextBox 11">
            <a:extLst>
              <a:ext uri="{FF2B5EF4-FFF2-40B4-BE49-F238E27FC236}">
                <a16:creationId xmlns:a16="http://schemas.microsoft.com/office/drawing/2014/main" id="{E4ACFD69-4775-2CB6-00A1-506AB03F98D1}"/>
              </a:ext>
            </a:extLst>
          </p:cNvPr>
          <p:cNvSpPr txBox="1"/>
          <p:nvPr/>
        </p:nvSpPr>
        <p:spPr>
          <a:xfrm>
            <a:off x="5265185" y="1181100"/>
            <a:ext cx="7757629" cy="830997"/>
          </a:xfrm>
          <a:prstGeom prst="rect">
            <a:avLst/>
          </a:prstGeom>
        </p:spPr>
        <p:txBody>
          <a:bodyPr wrap="square" lIns="0" tIns="0" rIns="0" bIns="0" rtlCol="0" anchor="t">
            <a:spAutoFit/>
          </a:bodyPr>
          <a:lstStyle/>
          <a:p>
            <a:pPr algn="ctr">
              <a:spcBef>
                <a:spcPct val="0"/>
              </a:spcBef>
            </a:pPr>
            <a:r>
              <a:rPr lang="en-US" sz="5400" b="1" spc="197">
                <a:solidFill>
                  <a:srgbClr val="2E3581"/>
                </a:solidFill>
                <a:latin typeface="Arial" panose="020B0604020202020204" pitchFamily="34" charset="0"/>
                <a:cs typeface="Arial" panose="020B0604020202020204" pitchFamily="34" charset="0"/>
              </a:rPr>
              <a:t>THẢO LUẬN CẶP ĐÔI</a:t>
            </a:r>
            <a:endParaRPr lang="en-US" sz="5400" b="1" spc="197" dirty="0">
              <a:solidFill>
                <a:srgbClr val="2E358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1D314FA-F1EE-EE07-595D-3A8C2B3FC19B}"/>
              </a:ext>
            </a:extLst>
          </p:cNvPr>
          <p:cNvSpPr/>
          <p:nvPr/>
        </p:nvSpPr>
        <p:spPr>
          <a:xfrm>
            <a:off x="877394" y="4686300"/>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Arial" panose="020B0604020202020204" pitchFamily="34" charset="0"/>
                <a:cs typeface="Arial" panose="020B0604020202020204" pitchFamily="34" charset="0"/>
              </a:rPr>
              <a:t>Nhóm 1: Tổ chức nhà nước</a:t>
            </a:r>
          </a:p>
        </p:txBody>
      </p:sp>
      <p:sp>
        <p:nvSpPr>
          <p:cNvPr id="10" name="Rectangle: Rounded Corners 9">
            <a:extLst>
              <a:ext uri="{FF2B5EF4-FFF2-40B4-BE49-F238E27FC236}">
                <a16:creationId xmlns:a16="http://schemas.microsoft.com/office/drawing/2014/main" id="{D138E52E-217D-1A93-599C-73B210C63A78}"/>
              </a:ext>
            </a:extLst>
          </p:cNvPr>
          <p:cNvSpPr/>
          <p:nvPr/>
        </p:nvSpPr>
        <p:spPr>
          <a:xfrm>
            <a:off x="4111509" y="7734300"/>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Arial" panose="020B0604020202020204" pitchFamily="34" charset="0"/>
                <a:cs typeface="Arial" panose="020B0604020202020204" pitchFamily="34" charset="0"/>
              </a:rPr>
              <a:t>Nhóm 3: Ngoại giao</a:t>
            </a:r>
          </a:p>
        </p:txBody>
      </p:sp>
      <p:sp>
        <p:nvSpPr>
          <p:cNvPr id="12" name="Rectangle: Rounded Corners 11">
            <a:extLst>
              <a:ext uri="{FF2B5EF4-FFF2-40B4-BE49-F238E27FC236}">
                <a16:creationId xmlns:a16="http://schemas.microsoft.com/office/drawing/2014/main" id="{7F5FCA94-EDB2-9C98-AE4B-6B8E0875AA64}"/>
              </a:ext>
            </a:extLst>
          </p:cNvPr>
          <p:cNvSpPr/>
          <p:nvPr/>
        </p:nvSpPr>
        <p:spPr>
          <a:xfrm>
            <a:off x="2362200" y="6188897"/>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Arial" panose="020B0604020202020204" pitchFamily="34" charset="0"/>
                <a:cs typeface="Arial" panose="020B0604020202020204" pitchFamily="34" charset="0"/>
              </a:rPr>
              <a:t>Nhóm 2: Kinh tế, xã hội</a:t>
            </a:r>
          </a:p>
        </p:txBody>
      </p:sp>
      <p:pic>
        <p:nvPicPr>
          <p:cNvPr id="13" name="Picture 4">
            <a:extLst>
              <a:ext uri="{FF2B5EF4-FFF2-40B4-BE49-F238E27FC236}">
                <a16:creationId xmlns:a16="http://schemas.microsoft.com/office/drawing/2014/main" id="{C8ED484D-1641-902C-83AB-B995AD26B24F}"/>
              </a:ext>
            </a:extLst>
          </p:cNvPr>
          <p:cNvPicPr>
            <a:picLocks noChangeAspect="1"/>
          </p:cNvPicPr>
          <p:nvPr/>
        </p:nvPicPr>
        <p:blipFill>
          <a:blip r:embed="rId4"/>
          <a:srcRect/>
          <a:stretch>
            <a:fillRect/>
          </a:stretch>
        </p:blipFill>
        <p:spPr>
          <a:xfrm>
            <a:off x="12188004" y="3978190"/>
            <a:ext cx="5032491" cy="5032491"/>
          </a:xfrm>
          <a:prstGeom prst="rect">
            <a:avLst/>
          </a:prstGeom>
        </p:spPr>
      </p:pic>
    </p:spTree>
    <p:extLst>
      <p:ext uri="{BB962C8B-B14F-4D97-AF65-F5344CB8AC3E}">
        <p14:creationId xmlns:p14="http://schemas.microsoft.com/office/powerpoint/2010/main" val="1879133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569A616-6D39-77B5-F4E3-6A5F6D5AE4AB}"/>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01AC303E-9F40-54F6-B176-2F1CCAD9ABC7}"/>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C8101B48-2C0C-BBDF-1682-8F8307F4621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472"/>
          <a:stretch>
            <a:fillRect/>
          </a:stretch>
        </p:blipFill>
        <p:spPr>
          <a:xfrm rot="1321608">
            <a:off x="14119258" y="1224699"/>
            <a:ext cx="2205154" cy="1166245"/>
          </a:xfrm>
          <a:prstGeom prst="rect">
            <a:avLst/>
          </a:prstGeom>
        </p:spPr>
      </p:pic>
      <p:sp>
        <p:nvSpPr>
          <p:cNvPr id="16" name="AutoShape 2">
            <a:extLst>
              <a:ext uri="{FF2B5EF4-FFF2-40B4-BE49-F238E27FC236}">
                <a16:creationId xmlns:a16="http://schemas.microsoft.com/office/drawing/2014/main" id="{0FD77BF4-226D-3E41-4F25-88C9F23C7B0A}"/>
              </a:ext>
            </a:extLst>
          </p:cNvPr>
          <p:cNvSpPr/>
          <p:nvPr/>
        </p:nvSpPr>
        <p:spPr>
          <a:xfrm>
            <a:off x="535223" y="468315"/>
            <a:ext cx="17217554" cy="9350371"/>
          </a:xfrm>
          <a:prstGeom prst="rect">
            <a:avLst/>
          </a:prstGeom>
          <a:solidFill>
            <a:schemeClr val="bg1"/>
          </a:solidFill>
        </p:spPr>
      </p:sp>
      <p:cxnSp>
        <p:nvCxnSpPr>
          <p:cNvPr id="3" name="Straight Connector 2">
            <a:extLst>
              <a:ext uri="{FF2B5EF4-FFF2-40B4-BE49-F238E27FC236}">
                <a16:creationId xmlns:a16="http://schemas.microsoft.com/office/drawing/2014/main" id="{7280F280-6F69-0A48-A84B-64B626FCBB63}"/>
              </a:ext>
            </a:extLst>
          </p:cNvPr>
          <p:cNvCxnSpPr>
            <a:cxnSpLocks/>
          </p:cNvCxnSpPr>
          <p:nvPr/>
        </p:nvCxnSpPr>
        <p:spPr>
          <a:xfrm>
            <a:off x="762000" y="5829300"/>
            <a:ext cx="16687800"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Flowchart: Terminator 3">
            <a:extLst>
              <a:ext uri="{FF2B5EF4-FFF2-40B4-BE49-F238E27FC236}">
                <a16:creationId xmlns:a16="http://schemas.microsoft.com/office/drawing/2014/main" id="{AF9692D2-33BF-6CBF-28F0-4B13788F2A29}"/>
              </a:ext>
            </a:extLst>
          </p:cNvPr>
          <p:cNvSpPr/>
          <p:nvPr/>
        </p:nvSpPr>
        <p:spPr>
          <a:xfrm>
            <a:off x="1905000" y="5372100"/>
            <a:ext cx="1968243" cy="914400"/>
          </a:xfrm>
          <a:prstGeom prst="flowChartTerminator">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Arial" panose="020B0604020202020204" pitchFamily="34" charset="0"/>
                <a:cs typeface="Arial" panose="020B0604020202020204" pitchFamily="34" charset="0"/>
              </a:rPr>
              <a:t>XIV</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lowchart: Terminator 4">
            <a:extLst>
              <a:ext uri="{FF2B5EF4-FFF2-40B4-BE49-F238E27FC236}">
                <a16:creationId xmlns:a16="http://schemas.microsoft.com/office/drawing/2014/main" id="{4376C7FC-5E5A-5C65-BD72-50935C6E41A8}"/>
              </a:ext>
            </a:extLst>
          </p:cNvPr>
          <p:cNvSpPr/>
          <p:nvPr/>
        </p:nvSpPr>
        <p:spPr>
          <a:xfrm>
            <a:off x="5898591" y="5372100"/>
            <a:ext cx="1968243" cy="914400"/>
          </a:xfrm>
          <a:prstGeom prst="flowChartTerminator">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XV</a:t>
            </a:r>
          </a:p>
        </p:txBody>
      </p:sp>
      <p:sp>
        <p:nvSpPr>
          <p:cNvPr id="10" name="Flowchart: Terminator 9">
            <a:extLst>
              <a:ext uri="{FF2B5EF4-FFF2-40B4-BE49-F238E27FC236}">
                <a16:creationId xmlns:a16="http://schemas.microsoft.com/office/drawing/2014/main" id="{FD1751BA-0CC0-E6A3-5365-DDDF6B0D170E}"/>
              </a:ext>
            </a:extLst>
          </p:cNvPr>
          <p:cNvSpPr/>
          <p:nvPr/>
        </p:nvSpPr>
        <p:spPr>
          <a:xfrm>
            <a:off x="14151829" y="5372100"/>
            <a:ext cx="1968243" cy="914400"/>
          </a:xfrm>
          <a:prstGeom prst="flowChartTerminator">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XVII</a:t>
            </a:r>
          </a:p>
        </p:txBody>
      </p:sp>
      <p:sp>
        <p:nvSpPr>
          <p:cNvPr id="11" name="Flowchart: Terminator 10">
            <a:extLst>
              <a:ext uri="{FF2B5EF4-FFF2-40B4-BE49-F238E27FC236}">
                <a16:creationId xmlns:a16="http://schemas.microsoft.com/office/drawing/2014/main" id="{07ADA6EB-6489-E7A7-5020-9EB08C25C322}"/>
              </a:ext>
            </a:extLst>
          </p:cNvPr>
          <p:cNvSpPr/>
          <p:nvPr/>
        </p:nvSpPr>
        <p:spPr>
          <a:xfrm>
            <a:off x="10158238" y="5372100"/>
            <a:ext cx="1968243" cy="914400"/>
          </a:xfrm>
          <a:prstGeom prst="flowChartTerminator">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XVI</a:t>
            </a:r>
          </a:p>
        </p:txBody>
      </p:sp>
      <p:sp>
        <p:nvSpPr>
          <p:cNvPr id="18" name="TextBox 17">
            <a:extLst>
              <a:ext uri="{FF2B5EF4-FFF2-40B4-BE49-F238E27FC236}">
                <a16:creationId xmlns:a16="http://schemas.microsoft.com/office/drawing/2014/main" id="{C2D4D907-FB1E-59F7-94B4-2099C44189B8}"/>
              </a:ext>
            </a:extLst>
          </p:cNvPr>
          <p:cNvSpPr txBox="1"/>
          <p:nvPr/>
        </p:nvSpPr>
        <p:spPr>
          <a:xfrm>
            <a:off x="535223" y="6515100"/>
            <a:ext cx="5029200"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 Lan Xang thành lập</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88D30D5B-B7EA-36B9-EF9A-527EC661C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623" y="1162190"/>
            <a:ext cx="4327880" cy="3981311"/>
          </a:xfrm>
          <a:prstGeom prst="rect">
            <a:avLst/>
          </a:prstGeom>
        </p:spPr>
      </p:pic>
      <p:cxnSp>
        <p:nvCxnSpPr>
          <p:cNvPr id="24" name="Straight Arrow Connector 23">
            <a:extLst>
              <a:ext uri="{FF2B5EF4-FFF2-40B4-BE49-F238E27FC236}">
                <a16:creationId xmlns:a16="http://schemas.microsoft.com/office/drawing/2014/main" id="{54B50B9D-2F61-307D-5D99-42EDC89AFFE1}"/>
              </a:ext>
            </a:extLst>
          </p:cNvPr>
          <p:cNvCxnSpPr>
            <a:cxnSpLocks/>
          </p:cNvCxnSpPr>
          <p:nvPr/>
        </p:nvCxnSpPr>
        <p:spPr>
          <a:xfrm flipH="1">
            <a:off x="2803483" y="943294"/>
            <a:ext cx="1768517" cy="18185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FE3D3AA4-44E6-89BF-433D-301681C4920E}"/>
              </a:ext>
            </a:extLst>
          </p:cNvPr>
          <p:cNvSpPr/>
          <p:nvPr/>
        </p:nvSpPr>
        <p:spPr>
          <a:xfrm rot="5400000">
            <a:off x="10607394" y="1846643"/>
            <a:ext cx="914401" cy="10332009"/>
          </a:xfrm>
          <a:prstGeom prst="rightBrace">
            <a:avLst>
              <a:gd name="adj1" fmla="val 43859"/>
              <a:gd name="adj2" fmla="val 5055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8170D54C-EF41-26D5-8C7B-12562ED3EBF2}"/>
              </a:ext>
            </a:extLst>
          </p:cNvPr>
          <p:cNvSpPr txBox="1"/>
          <p:nvPr/>
        </p:nvSpPr>
        <p:spPr>
          <a:xfrm>
            <a:off x="8549994" y="7569779"/>
            <a:ext cx="5029200"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 Lan Xang phát triển thịnh vượng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58932B3C-FBB9-F4D8-5531-97452B0D3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6923" y="1839916"/>
            <a:ext cx="11169348" cy="3367138"/>
          </a:xfrm>
          <a:prstGeom prst="rect">
            <a:avLst/>
          </a:prstGeom>
        </p:spPr>
      </p:pic>
    </p:spTree>
    <p:extLst>
      <p:ext uri="{BB962C8B-B14F-4D97-AF65-F5344CB8AC3E}">
        <p14:creationId xmlns:p14="http://schemas.microsoft.com/office/powerpoint/2010/main" val="3229364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randombar(horizontal)">
                                      <p:cBhvr>
                                        <p:cTn id="43" dur="500"/>
                                        <p:tgtEl>
                                          <p:spTgt spid="29"/>
                                        </p:tgtEl>
                                      </p:cBhvr>
                                    </p:animEffect>
                                  </p:childTnLst>
                                </p:cTn>
                              </p:par>
                              <p:par>
                                <p:cTn id="44" presetID="14" presetClass="entr" presetSubtype="1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randombar(horizont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8" grpId="0"/>
      <p:bldP spid="28"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16" name="TextBox 15">
            <a:extLst>
              <a:ext uri="{FF2B5EF4-FFF2-40B4-BE49-F238E27FC236}">
                <a16:creationId xmlns:a16="http://schemas.microsoft.com/office/drawing/2014/main" id="{12325F3E-C3CE-D87E-D1BA-4701F8AD28B3}"/>
              </a:ext>
            </a:extLst>
          </p:cNvPr>
          <p:cNvSpPr txBox="1"/>
          <p:nvPr/>
        </p:nvSpPr>
        <p:spPr>
          <a:xfrm>
            <a:off x="3437152" y="102870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Tổ</a:t>
            </a:r>
            <a:r>
              <a:rPr kumimoji="0" lang="en-US" sz="5400" b="1" i="0" u="none" strike="noStrike" kern="1200" cap="none" spc="0" normalizeH="0" noProof="0">
                <a:ln>
                  <a:noFill/>
                </a:ln>
                <a:solidFill>
                  <a:srgbClr val="2E3581"/>
                </a:solidFill>
                <a:effectLst/>
                <a:uLnTx/>
                <a:uFillTx/>
                <a:latin typeface="Arial" panose="020B0604020202020204" pitchFamily="34" charset="0"/>
                <a:ea typeface="+mn-ea"/>
                <a:cs typeface="Arial" panose="020B0604020202020204" pitchFamily="34" charset="0"/>
              </a:rPr>
              <a:t> chức nhà nước</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A79225F-0A2F-0031-55EA-F3952EF5049A}"/>
              </a:ext>
            </a:extLst>
          </p:cNvPr>
          <p:cNvSpPr txBox="1"/>
          <p:nvPr/>
        </p:nvSpPr>
        <p:spPr>
          <a:xfrm>
            <a:off x="1156481" y="2324100"/>
            <a:ext cx="5029200" cy="982513"/>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6E66531D-646D-07B4-4E0B-5B60080752B4}"/>
              </a:ext>
            </a:extLst>
          </p:cNvPr>
          <p:cNvCxnSpPr>
            <a:cxnSpLocks/>
          </p:cNvCxnSpPr>
          <p:nvPr/>
        </p:nvCxnSpPr>
        <p:spPr>
          <a:xfrm flipH="1">
            <a:off x="3671081" y="3306613"/>
            <a:ext cx="12003" cy="24464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515E355-5A43-59D0-06F3-F0FC5EA63BAA}"/>
              </a:ext>
            </a:extLst>
          </p:cNvPr>
          <p:cNvSpPr txBox="1"/>
          <p:nvPr/>
        </p:nvSpPr>
        <p:spPr>
          <a:xfrm>
            <a:off x="1156481" y="5532587"/>
            <a:ext cx="5029200" cy="982513"/>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mường (tỉnh)</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55D9011-8456-20E5-AE86-88849B1D1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07" y="6560574"/>
            <a:ext cx="4558519" cy="3039013"/>
          </a:xfrm>
          <a:prstGeom prst="rect">
            <a:avLst/>
          </a:prstGeom>
        </p:spPr>
      </p:pic>
      <p:sp>
        <p:nvSpPr>
          <p:cNvPr id="29" name="TextBox 28">
            <a:extLst>
              <a:ext uri="{FF2B5EF4-FFF2-40B4-BE49-F238E27FC236}">
                <a16:creationId xmlns:a16="http://schemas.microsoft.com/office/drawing/2014/main" id="{C8DC6FE0-920A-66BD-90BE-47716654E5A2}"/>
              </a:ext>
            </a:extLst>
          </p:cNvPr>
          <p:cNvSpPr txBox="1"/>
          <p:nvPr/>
        </p:nvSpPr>
        <p:spPr>
          <a:xfrm>
            <a:off x="6648145" y="2324100"/>
            <a:ext cx="5029200" cy="982513"/>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Vua</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AA646ADC-481B-A6DF-64BC-7D5226105FC0}"/>
              </a:ext>
            </a:extLst>
          </p:cNvPr>
          <p:cNvCxnSpPr>
            <a:cxnSpLocks/>
          </p:cNvCxnSpPr>
          <p:nvPr/>
        </p:nvCxnSpPr>
        <p:spPr>
          <a:xfrm>
            <a:off x="9162745" y="3351808"/>
            <a:ext cx="0" cy="7658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27AEC63-3960-38CD-2961-4DA0E23D0E5F}"/>
              </a:ext>
            </a:extLst>
          </p:cNvPr>
          <p:cNvSpPr txBox="1"/>
          <p:nvPr/>
        </p:nvSpPr>
        <p:spPr>
          <a:xfrm>
            <a:off x="6636584" y="3858155"/>
            <a:ext cx="5029200" cy="982513"/>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Phó vương</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5BB81F84-33D0-CF25-7D9B-6F177F5DD76E}"/>
              </a:ext>
            </a:extLst>
          </p:cNvPr>
          <p:cNvCxnSpPr>
            <a:cxnSpLocks/>
          </p:cNvCxnSpPr>
          <p:nvPr/>
        </p:nvCxnSpPr>
        <p:spPr>
          <a:xfrm>
            <a:off x="9162745" y="4840668"/>
            <a:ext cx="0" cy="7658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26178D-5377-5B7A-F6EB-1FC662BE8B26}"/>
              </a:ext>
            </a:extLst>
          </p:cNvPr>
          <p:cNvSpPr txBox="1"/>
          <p:nvPr/>
        </p:nvSpPr>
        <p:spPr>
          <a:xfrm>
            <a:off x="6648145" y="5532587"/>
            <a:ext cx="5029200" cy="1998176"/>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quan đại thần kiêm tổng đốc tỉnh</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478057E-9145-1B1E-9041-A2670DA1C404}"/>
              </a:ext>
            </a:extLst>
          </p:cNvPr>
          <p:cNvSpPr txBox="1"/>
          <p:nvPr/>
        </p:nvSpPr>
        <p:spPr>
          <a:xfrm>
            <a:off x="12366802" y="2324100"/>
            <a:ext cx="5029200" cy="982513"/>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Quân đội</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EF15910F-00A3-ED93-3B1F-67FC98AE761F}"/>
              </a:ext>
            </a:extLst>
          </p:cNvPr>
          <p:cNvCxnSpPr>
            <a:cxnSpLocks/>
          </p:cNvCxnSpPr>
          <p:nvPr/>
        </p:nvCxnSpPr>
        <p:spPr>
          <a:xfrm flipH="1">
            <a:off x="13487400" y="3306613"/>
            <a:ext cx="1394002" cy="1223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CCAE00A-C347-BAB4-6A34-910375550571}"/>
              </a:ext>
            </a:extLst>
          </p:cNvPr>
          <p:cNvSpPr txBox="1"/>
          <p:nvPr/>
        </p:nvSpPr>
        <p:spPr>
          <a:xfrm>
            <a:off x="11822660" y="4552844"/>
            <a:ext cx="2971798" cy="3013838"/>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Quân thường trực</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29293843-9F9B-954E-C4B7-A69FD2D9BA67}"/>
              </a:ext>
            </a:extLst>
          </p:cNvPr>
          <p:cNvSpPr txBox="1"/>
          <p:nvPr/>
        </p:nvSpPr>
        <p:spPr>
          <a:xfrm>
            <a:off x="15014446" y="4529856"/>
            <a:ext cx="2248512" cy="3013838"/>
          </a:xfrm>
          <a:prstGeom prst="rect">
            <a:avLst/>
          </a:prstGeom>
          <a:noFill/>
        </p:spPr>
        <p:txBody>
          <a:bodyPr wrap="square">
            <a:spAutoFit/>
          </a:bodyPr>
          <a:lstStyle/>
          <a:p>
            <a:pPr algn="ctr">
              <a:lnSpc>
                <a:spcPct val="150000"/>
              </a:lnSpc>
              <a:spcAft>
                <a:spcPts val="1000"/>
              </a:spcAft>
            </a:pPr>
            <a:r>
              <a:rPr lang="fr-FR" sz="4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Quân địa phương</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E097C8A2-4EB8-234C-9EAE-C23C0D82F3FB}"/>
              </a:ext>
            </a:extLst>
          </p:cNvPr>
          <p:cNvCxnSpPr>
            <a:cxnSpLocks/>
          </p:cNvCxnSpPr>
          <p:nvPr/>
        </p:nvCxnSpPr>
        <p:spPr>
          <a:xfrm>
            <a:off x="14869594" y="3344009"/>
            <a:ext cx="1437206" cy="1252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CA03BEB-383E-341F-F7E9-23E0E1DF7E85}"/>
              </a:ext>
            </a:extLst>
          </p:cNvPr>
          <p:cNvGrpSpPr/>
          <p:nvPr/>
        </p:nvGrpSpPr>
        <p:grpSpPr>
          <a:xfrm>
            <a:off x="5461781" y="2246230"/>
            <a:ext cx="2539219" cy="763670"/>
            <a:chOff x="5461781" y="2246230"/>
            <a:chExt cx="2539219" cy="763670"/>
          </a:xfrm>
        </p:grpSpPr>
        <p:cxnSp>
          <p:nvCxnSpPr>
            <p:cNvPr id="27" name="Straight Arrow Connector 26">
              <a:extLst>
                <a:ext uri="{FF2B5EF4-FFF2-40B4-BE49-F238E27FC236}">
                  <a16:creationId xmlns:a16="http://schemas.microsoft.com/office/drawing/2014/main" id="{DE820B8F-FDB4-96F4-6355-CE2353A6A6AC}"/>
                </a:ext>
              </a:extLst>
            </p:cNvPr>
            <p:cNvCxnSpPr>
              <a:cxnSpLocks/>
            </p:cNvCxnSpPr>
            <p:nvPr/>
          </p:nvCxnSpPr>
          <p:spPr>
            <a:xfrm flipH="1">
              <a:off x="5461781" y="3009900"/>
              <a:ext cx="253921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BF58B90-9CFC-6BD2-92AF-F40B639322C3}"/>
                </a:ext>
              </a:extLst>
            </p:cNvPr>
            <p:cNvSpPr txBox="1"/>
            <p:nvPr/>
          </p:nvSpPr>
          <p:spPr>
            <a:xfrm>
              <a:off x="5768866" y="2246230"/>
              <a:ext cx="2076145" cy="739754"/>
            </a:xfrm>
            <a:prstGeom prst="rect">
              <a:avLst/>
            </a:prstGeom>
            <a:noFill/>
          </p:spPr>
          <p:txBody>
            <a:bodyPr wrap="square">
              <a:spAutoFit/>
            </a:bodyPr>
            <a:lstStyle/>
            <a:p>
              <a:pPr algn="ctr">
                <a:lnSpc>
                  <a:spcPct val="150000"/>
                </a:lnSpc>
                <a:spcAft>
                  <a:spcPts val="1000"/>
                </a:spcAft>
              </a:pPr>
              <a:r>
                <a:rPr lang="fr-FR" sz="32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Cai quản</a:t>
              </a:r>
              <a:endParaRPr lang="en-US" sz="3200" b="1">
                <a:solidFill>
                  <a:srgbClr val="D6583C"/>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4AA00828-75B5-C7A0-0572-65E5E2539F3C}"/>
              </a:ext>
            </a:extLst>
          </p:cNvPr>
          <p:cNvGrpSpPr/>
          <p:nvPr/>
        </p:nvGrpSpPr>
        <p:grpSpPr>
          <a:xfrm>
            <a:off x="5638800" y="5474983"/>
            <a:ext cx="1482250" cy="1478418"/>
            <a:chOff x="5638800" y="5474983"/>
            <a:chExt cx="1482250" cy="1478418"/>
          </a:xfrm>
        </p:grpSpPr>
        <p:cxnSp>
          <p:nvCxnSpPr>
            <p:cNvPr id="47" name="Straight Arrow Connector 46">
              <a:extLst>
                <a:ext uri="{FF2B5EF4-FFF2-40B4-BE49-F238E27FC236}">
                  <a16:creationId xmlns:a16="http://schemas.microsoft.com/office/drawing/2014/main" id="{38E03C54-023F-7956-70DE-E42F71088B1F}"/>
                </a:ext>
              </a:extLst>
            </p:cNvPr>
            <p:cNvCxnSpPr>
              <a:cxnSpLocks/>
            </p:cNvCxnSpPr>
            <p:nvPr/>
          </p:nvCxnSpPr>
          <p:spPr>
            <a:xfrm flipH="1">
              <a:off x="5638800" y="6210300"/>
              <a:ext cx="1447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43706B7-9EEA-D6B4-3323-8F9D4D7A0BAE}"/>
                </a:ext>
              </a:extLst>
            </p:cNvPr>
            <p:cNvSpPr txBox="1"/>
            <p:nvPr/>
          </p:nvSpPr>
          <p:spPr>
            <a:xfrm>
              <a:off x="5685252" y="5474983"/>
              <a:ext cx="1435798" cy="1478418"/>
            </a:xfrm>
            <a:prstGeom prst="rect">
              <a:avLst/>
            </a:prstGeom>
            <a:noFill/>
          </p:spPr>
          <p:txBody>
            <a:bodyPr wrap="square">
              <a:spAutoFit/>
            </a:bodyPr>
            <a:lstStyle/>
            <a:p>
              <a:pPr algn="ctr">
                <a:lnSpc>
                  <a:spcPct val="150000"/>
                </a:lnSpc>
                <a:spcAft>
                  <a:spcPts val="1000"/>
                </a:spcAft>
              </a:pPr>
              <a:r>
                <a:rPr lang="fr-FR" sz="32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Cai quản</a:t>
              </a:r>
              <a:endParaRPr lang="en-US" sz="3200" b="1">
                <a:solidFill>
                  <a:srgbClr val="D6583C"/>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53" name="Picture 5">
            <a:extLst>
              <a:ext uri="{FF2B5EF4-FFF2-40B4-BE49-F238E27FC236}">
                <a16:creationId xmlns:a16="http://schemas.microsoft.com/office/drawing/2014/main" id="{BAEB1B9B-698C-7257-8A27-0DE4E68A395B}"/>
              </a:ext>
            </a:extLst>
          </p:cNvPr>
          <p:cNvPicPr>
            <a:picLocks noChangeAspect="1"/>
          </p:cNvPicPr>
          <p:nvPr/>
        </p:nvPicPr>
        <p:blipFill>
          <a:blip r:embed="rId5"/>
          <a:srcRect/>
          <a:stretch>
            <a:fillRect/>
          </a:stretch>
        </p:blipFill>
        <p:spPr>
          <a:xfrm>
            <a:off x="10134600" y="7727375"/>
            <a:ext cx="3352800" cy="20913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right)">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up)">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arn(inVertic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right)">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barn(inVertical)">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up)">
                                      <p:cBhvr>
                                        <p:cTn id="73" dur="500"/>
                                        <p:tgtEl>
                                          <p:spTgt spid="40"/>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arn(inVertical)">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up)">
                                      <p:cBhvr>
                                        <p:cTn id="81" dur="500"/>
                                        <p:tgtEl>
                                          <p:spTgt spid="4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barn(inVertical)">
                                      <p:cBhvr>
                                        <p:cTn id="8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P spid="29" grpId="0"/>
      <p:bldP spid="32" grpId="0"/>
      <p:bldP spid="37" grpId="0"/>
      <p:bldP spid="39"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569A616-6D39-77B5-F4E3-6A5F6D5AE4AB}"/>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01AC303E-9F40-54F6-B176-2F1CCAD9ABC7}"/>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C8101B48-2C0C-BBDF-1682-8F8307F4621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472"/>
          <a:stretch>
            <a:fillRect/>
          </a:stretch>
        </p:blipFill>
        <p:spPr>
          <a:xfrm rot="1321608">
            <a:off x="14119258" y="1224699"/>
            <a:ext cx="2205154" cy="1166245"/>
          </a:xfrm>
          <a:prstGeom prst="rect">
            <a:avLst/>
          </a:prstGeom>
        </p:spPr>
      </p:pic>
      <p:sp>
        <p:nvSpPr>
          <p:cNvPr id="16" name="AutoShape 2">
            <a:extLst>
              <a:ext uri="{FF2B5EF4-FFF2-40B4-BE49-F238E27FC236}">
                <a16:creationId xmlns:a16="http://schemas.microsoft.com/office/drawing/2014/main" id="{0FD77BF4-226D-3E41-4F25-88C9F23C7B0A}"/>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0A99D213-C8EE-C423-09B1-8C2A21209ECE}"/>
              </a:ext>
            </a:extLst>
          </p:cNvPr>
          <p:cNvSpPr txBox="1"/>
          <p:nvPr/>
        </p:nvSpPr>
        <p:spPr>
          <a:xfrm>
            <a:off x="873306" y="1530454"/>
            <a:ext cx="8591254" cy="828823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Sản xuất nông nghiệp, thủ công nghiệp và chăn nuôi gia súc khá phát triển.</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Việc khai thác các sản vật quý được chú trọng.</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Trao đổi, buôn bán vượt ra ngoài biên giới.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Cuộc sống của cư dân thanh bình, sung túc.</a:t>
            </a:r>
          </a:p>
        </p:txBody>
      </p:sp>
      <p:sp>
        <p:nvSpPr>
          <p:cNvPr id="3" name="TextBox 2">
            <a:extLst>
              <a:ext uri="{FF2B5EF4-FFF2-40B4-BE49-F238E27FC236}">
                <a16:creationId xmlns:a16="http://schemas.microsoft.com/office/drawing/2014/main" id="{630CBBE8-4667-0049-94F3-6AB496034436}"/>
              </a:ext>
            </a:extLst>
          </p:cNvPr>
          <p:cNvSpPr txBox="1"/>
          <p:nvPr/>
        </p:nvSpPr>
        <p:spPr>
          <a:xfrm>
            <a:off x="3437152" y="71497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Kinh tế,</a:t>
            </a:r>
            <a:r>
              <a:rPr kumimoji="0" lang="en-US" sz="5400" b="1" i="0" u="none" strike="noStrike" kern="1200" cap="none" spc="0" normalizeH="0" noProof="0">
                <a:ln>
                  <a:noFill/>
                </a:ln>
                <a:solidFill>
                  <a:srgbClr val="9C1B20"/>
                </a:solidFill>
                <a:effectLst/>
                <a:uLnTx/>
                <a:uFillTx/>
                <a:latin typeface="Arial" panose="020B0604020202020204" pitchFamily="34" charset="0"/>
                <a:ea typeface="+mn-ea"/>
                <a:cs typeface="Arial" panose="020B0604020202020204" pitchFamily="34" charset="0"/>
              </a:rPr>
              <a:t> xã hội</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4817E88-4608-1F44-8DB3-724DD1DC8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1602" y="2628900"/>
            <a:ext cx="7463092" cy="5590331"/>
          </a:xfrm>
          <a:prstGeom prst="rect">
            <a:avLst/>
          </a:prstGeom>
        </p:spPr>
      </p:pic>
    </p:spTree>
    <p:extLst>
      <p:ext uri="{BB962C8B-B14F-4D97-AF65-F5344CB8AC3E}">
        <p14:creationId xmlns:p14="http://schemas.microsoft.com/office/powerpoint/2010/main" val="254030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3D091A8E-7CFA-642C-5A57-F887F977E330}"/>
              </a:ext>
            </a:extLst>
          </p:cNvPr>
          <p:cNvSpPr txBox="1"/>
          <p:nvPr/>
        </p:nvSpPr>
        <p:spPr>
          <a:xfrm>
            <a:off x="985239" y="1755245"/>
            <a:ext cx="8591254"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Giữ quan hệ hoà hiếu với các nước láng giềng (Cam-pu-chia và Đại Việt)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iên quyết chống quân xâm lược (Miến Điện) để bảo vệ độc lập.</a:t>
            </a:r>
          </a:p>
        </p:txBody>
      </p:sp>
      <p:sp>
        <p:nvSpPr>
          <p:cNvPr id="3" name="TextBox 2">
            <a:extLst>
              <a:ext uri="{FF2B5EF4-FFF2-40B4-BE49-F238E27FC236}">
                <a16:creationId xmlns:a16="http://schemas.microsoft.com/office/drawing/2014/main" id="{EA4F0C23-1625-4CB2-C840-AF267EB472E7}"/>
              </a:ext>
            </a:extLst>
          </p:cNvPr>
          <p:cNvSpPr txBox="1"/>
          <p:nvPr/>
        </p:nvSpPr>
        <p:spPr>
          <a:xfrm>
            <a:off x="3437152" y="831915"/>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Ngoại</a:t>
            </a:r>
            <a:r>
              <a:rPr kumimoji="0" lang="en-US" sz="5400" b="1" i="0" u="none" strike="noStrike" kern="1200" cap="none" spc="0" normalizeH="0" noProof="0">
                <a:ln>
                  <a:noFill/>
                </a:ln>
                <a:solidFill>
                  <a:srgbClr val="2E3581"/>
                </a:solidFill>
                <a:effectLst/>
                <a:uLnTx/>
                <a:uFillTx/>
                <a:latin typeface="Arial" panose="020B0604020202020204" pitchFamily="34" charset="0"/>
                <a:ea typeface="+mn-ea"/>
                <a:cs typeface="Arial" panose="020B0604020202020204" pitchFamily="34" charset="0"/>
              </a:rPr>
              <a:t> giao</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B32A21B-E793-BABA-9E9B-08CF960C7E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89465" y="2658650"/>
            <a:ext cx="7463092" cy="5569471"/>
          </a:xfrm>
          <a:prstGeom prst="rect">
            <a:avLst/>
          </a:prstGeom>
        </p:spPr>
      </p:pic>
      <p:sp>
        <p:nvSpPr>
          <p:cNvPr id="5" name="Rectangle 4">
            <a:extLst>
              <a:ext uri="{FF2B5EF4-FFF2-40B4-BE49-F238E27FC236}">
                <a16:creationId xmlns:a16="http://schemas.microsoft.com/office/drawing/2014/main" id="{FA004D1C-2180-6946-4D07-23EEAF8E2EE7}"/>
              </a:ext>
            </a:extLst>
          </p:cNvPr>
          <p:cNvSpPr/>
          <p:nvPr/>
        </p:nvSpPr>
        <p:spPr>
          <a:xfrm>
            <a:off x="1091214" y="6605743"/>
            <a:ext cx="8573582" cy="284934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Kết luận: </a:t>
            </a:r>
            <a:r>
              <a:rPr lang="vi-VN" sz="4000">
                <a:solidFill>
                  <a:schemeClr val="tx1"/>
                </a:solidFill>
                <a:latin typeface="Arial" panose="020B0604020202020204" pitchFamily="34" charset="0"/>
                <a:cs typeface="Arial" panose="020B0604020202020204" pitchFamily="34" charset="0"/>
              </a:rPr>
              <a:t>Là thời kì phát triển đỉnh cao của Vương quốc Lào trên tất cả các lĩnh vực.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66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5676900"/>
            <a:ext cx="15657957" cy="1359475"/>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MỘT SỐ NÉT TIÊU BIỂU VỀ VĂN HÓA</a:t>
            </a:r>
          </a:p>
        </p:txBody>
      </p:sp>
      <p:grpSp>
        <p:nvGrpSpPr>
          <p:cNvPr id="4" name="Group 3">
            <a:extLst>
              <a:ext uri="{FF2B5EF4-FFF2-40B4-BE49-F238E27FC236}">
                <a16:creationId xmlns:a16="http://schemas.microsoft.com/office/drawing/2014/main" id="{A5FBDAD3-14B5-E778-FEAC-142643E44CAC}"/>
              </a:ext>
            </a:extLst>
          </p:cNvPr>
          <p:cNvGrpSpPr/>
          <p:nvPr/>
        </p:nvGrpSpPr>
        <p:grpSpPr>
          <a:xfrm>
            <a:off x="6050978" y="2866591"/>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3</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15222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6B7D66FD-64E6-CEA0-03EA-398220D09877}"/>
              </a:ext>
            </a:extLst>
          </p:cNvPr>
          <p:cNvGrpSpPr/>
          <p:nvPr/>
        </p:nvGrpSpPr>
        <p:grpSpPr>
          <a:xfrm>
            <a:off x="-314115" y="-284689"/>
            <a:ext cx="18931877" cy="10856378"/>
            <a:chOff x="0" y="0"/>
            <a:chExt cx="25242502" cy="14475171"/>
          </a:xfrm>
        </p:grpSpPr>
        <p:pic>
          <p:nvPicPr>
            <p:cNvPr id="29" name="Picture 3">
              <a:extLst>
                <a:ext uri="{FF2B5EF4-FFF2-40B4-BE49-F238E27FC236}">
                  <a16:creationId xmlns:a16="http://schemas.microsoft.com/office/drawing/2014/main" id="{8CCC9A37-8882-4C70-A863-FAFF631AB468}"/>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0" name="Picture 4">
              <a:extLst>
                <a:ext uri="{FF2B5EF4-FFF2-40B4-BE49-F238E27FC236}">
                  <a16:creationId xmlns:a16="http://schemas.microsoft.com/office/drawing/2014/main" id="{C8E12E3E-55D3-BE41-26E4-5B6C37BDA52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7" name="AutoShape 2">
            <a:extLst>
              <a:ext uri="{FF2B5EF4-FFF2-40B4-BE49-F238E27FC236}">
                <a16:creationId xmlns:a16="http://schemas.microsoft.com/office/drawing/2014/main" id="{4898A07E-B3F4-BA9C-DD04-8E112E759E1F}"/>
              </a:ext>
            </a:extLst>
          </p:cNvPr>
          <p:cNvSpPr/>
          <p:nvPr/>
        </p:nvSpPr>
        <p:spPr>
          <a:xfrm>
            <a:off x="535223" y="468315"/>
            <a:ext cx="17217554" cy="9350371"/>
          </a:xfrm>
          <a:prstGeom prst="rect">
            <a:avLst/>
          </a:prstGeom>
          <a:solidFill>
            <a:schemeClr val="bg1"/>
          </a:solidFill>
        </p:spPr>
      </p:sp>
      <p:sp>
        <p:nvSpPr>
          <p:cNvPr id="43" name="TextBox 42">
            <a:extLst>
              <a:ext uri="{FF2B5EF4-FFF2-40B4-BE49-F238E27FC236}">
                <a16:creationId xmlns:a16="http://schemas.microsoft.com/office/drawing/2014/main" id="{82C5202B-619D-8036-ADF4-7E21867BA747}"/>
              </a:ext>
            </a:extLst>
          </p:cNvPr>
          <p:cNvSpPr txBox="1"/>
          <p:nvPr/>
        </p:nvSpPr>
        <p:spPr>
          <a:xfrm>
            <a:off x="5441048" y="1226248"/>
            <a:ext cx="7289006" cy="1015663"/>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rPr>
              <a:t>KHỞI ĐỘNG</a:t>
            </a:r>
          </a:p>
        </p:txBody>
      </p:sp>
      <p:grpSp>
        <p:nvGrpSpPr>
          <p:cNvPr id="46" name="Group 45">
            <a:extLst>
              <a:ext uri="{FF2B5EF4-FFF2-40B4-BE49-F238E27FC236}">
                <a16:creationId xmlns:a16="http://schemas.microsoft.com/office/drawing/2014/main" id="{3434B661-7DF3-5AEB-C874-16E535F5D1AD}"/>
              </a:ext>
            </a:extLst>
          </p:cNvPr>
          <p:cNvGrpSpPr/>
          <p:nvPr/>
        </p:nvGrpSpPr>
        <p:grpSpPr>
          <a:xfrm>
            <a:off x="932528" y="1734079"/>
            <a:ext cx="3531142" cy="7176186"/>
            <a:chOff x="1308470" y="1872045"/>
            <a:chExt cx="3531142" cy="7176186"/>
          </a:xfrm>
        </p:grpSpPr>
        <p:pic>
          <p:nvPicPr>
            <p:cNvPr id="44" name="Picture 7">
              <a:extLst>
                <a:ext uri="{FF2B5EF4-FFF2-40B4-BE49-F238E27FC236}">
                  <a16:creationId xmlns:a16="http://schemas.microsoft.com/office/drawing/2014/main" id="{3A481FB8-CF31-83EE-D39E-138E0DB10AA7}"/>
                </a:ext>
              </a:extLst>
            </p:cNvPr>
            <p:cNvPicPr>
              <a:picLocks noChangeAspect="1"/>
            </p:cNvPicPr>
            <p:nvPr/>
          </p:nvPicPr>
          <p:blipFill>
            <a:blip r:embed="rId4"/>
            <a:srcRect/>
            <a:stretch>
              <a:fillRect/>
            </a:stretch>
          </p:blipFill>
          <p:spPr>
            <a:xfrm>
              <a:off x="1308470" y="2933700"/>
              <a:ext cx="3531142" cy="6114531"/>
            </a:xfrm>
            <a:prstGeom prst="rect">
              <a:avLst/>
            </a:prstGeom>
          </p:spPr>
        </p:pic>
        <p:pic>
          <p:nvPicPr>
            <p:cNvPr id="45" name="Picture 27">
              <a:extLst>
                <a:ext uri="{FF2B5EF4-FFF2-40B4-BE49-F238E27FC236}">
                  <a16:creationId xmlns:a16="http://schemas.microsoft.com/office/drawing/2014/main" id="{60891732-F3F4-A41D-EA06-A68A2E1A1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837">
              <a:off x="3105052" y="1872045"/>
              <a:ext cx="1015463" cy="1750797"/>
            </a:xfrm>
            <a:prstGeom prst="rect">
              <a:avLst/>
            </a:prstGeom>
          </p:spPr>
        </p:pic>
      </p:grpSp>
      <p:sp>
        <p:nvSpPr>
          <p:cNvPr id="55" name="Thought Bubble: Cloud 46">
            <a:extLst>
              <a:ext uri="{FF2B5EF4-FFF2-40B4-BE49-F238E27FC236}">
                <a16:creationId xmlns:a16="http://schemas.microsoft.com/office/drawing/2014/main" id="{AFB39CB1-9925-17FC-CBEF-F605B3136D3A}"/>
              </a:ext>
            </a:extLst>
          </p:cNvPr>
          <p:cNvSpPr/>
          <p:nvPr/>
        </p:nvSpPr>
        <p:spPr>
          <a:xfrm>
            <a:off x="5119352" y="2443534"/>
            <a:ext cx="12371046" cy="3323074"/>
          </a:xfrm>
          <a:prstGeom prst="wedgeRoundRectCallout">
            <a:avLst>
              <a:gd name="adj1" fmla="val -62324"/>
              <a:gd name="adj2" fmla="val -2233"/>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1000"/>
              </a:spcAft>
              <a:buFont typeface="Arial" panose="020B0604020202020204" pitchFamily="34" charset="0"/>
              <a:buChar char="•"/>
            </a:pPr>
            <a:r>
              <a:rPr lang="fr-FR" sz="3600">
                <a:solidFill>
                  <a:schemeClr val="tx1"/>
                </a:solidFill>
                <a:effectLst/>
                <a:latin typeface="Arial" panose="020B0604020202020204" pitchFamily="34" charset="0"/>
                <a:ea typeface="Times New Roman" panose="02020603050405020304" pitchFamily="18" charset="0"/>
                <a:cs typeface="Arial" panose="020B0604020202020204" pitchFamily="34" charset="0"/>
              </a:rPr>
              <a:t>Em đã bao giờ nghe đến tên “Triệu Voi” hay “Cánh đồng Chum” chưa?</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1000"/>
              </a:spcAft>
              <a:buFont typeface="Arial" panose="020B0604020202020204" pitchFamily="34" charset="0"/>
              <a:buChar char="•"/>
            </a:pPr>
            <a:r>
              <a:rPr lang="fr-FR" sz="3600">
                <a:solidFill>
                  <a:schemeClr val="tx1"/>
                </a:solidFill>
                <a:effectLst/>
                <a:latin typeface="Arial" panose="020B0604020202020204" pitchFamily="34" charset="0"/>
                <a:ea typeface="Times New Roman" panose="02020603050405020304" pitchFamily="18" charset="0"/>
                <a:cs typeface="Arial" panose="020B0604020202020204" pitchFamily="34" charset="0"/>
              </a:rPr>
              <a:t>Hãy chia sẻ một số hiểu biết của em về các địa danh đó.</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E15C681D-DD46-35B2-38EA-2379A8997DB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53910" y="6162937"/>
            <a:ext cx="4800628" cy="3200419"/>
          </a:xfrm>
          <a:prstGeom prst="rect">
            <a:avLst/>
          </a:prstGeom>
        </p:spPr>
      </p:pic>
      <p:pic>
        <p:nvPicPr>
          <p:cNvPr id="59" name="Picture 58">
            <a:extLst>
              <a:ext uri="{FF2B5EF4-FFF2-40B4-BE49-F238E27FC236}">
                <a16:creationId xmlns:a16="http://schemas.microsoft.com/office/drawing/2014/main" id="{C75D21CF-2FB7-EF1E-0188-7C041E28B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6960" y="5659806"/>
            <a:ext cx="6796919" cy="38270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par>
                                <p:cTn id="24" presetID="14" presetClass="entr" presetSubtype="1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randombar(horizontal)">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85134AB2-5F98-5AA8-D91E-F0B9AD5C39E4}"/>
              </a:ext>
            </a:extLst>
          </p:cNvPr>
          <p:cNvGrpSpPr/>
          <p:nvPr/>
        </p:nvGrpSpPr>
        <p:grpSpPr>
          <a:xfrm>
            <a:off x="-314115" y="-284689"/>
            <a:ext cx="18931877" cy="10856378"/>
            <a:chOff x="0" y="0"/>
            <a:chExt cx="25242502" cy="14475171"/>
          </a:xfrm>
        </p:grpSpPr>
        <p:pic>
          <p:nvPicPr>
            <p:cNvPr id="30" name="Picture 3">
              <a:extLst>
                <a:ext uri="{FF2B5EF4-FFF2-40B4-BE49-F238E27FC236}">
                  <a16:creationId xmlns:a16="http://schemas.microsoft.com/office/drawing/2014/main" id="{950C060B-044B-004B-F9EF-9ED5B255F29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1" name="Picture 4">
              <a:extLst>
                <a:ext uri="{FF2B5EF4-FFF2-40B4-BE49-F238E27FC236}">
                  <a16:creationId xmlns:a16="http://schemas.microsoft.com/office/drawing/2014/main" id="{42B545BE-E936-5720-06C6-7ACB3967009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2" name="AutoShape 2">
            <a:extLst>
              <a:ext uri="{FF2B5EF4-FFF2-40B4-BE49-F238E27FC236}">
                <a16:creationId xmlns:a16="http://schemas.microsoft.com/office/drawing/2014/main" id="{999AE385-EAFE-4FD9-62D1-03E58C2147E6}"/>
              </a:ext>
            </a:extLst>
          </p:cNvPr>
          <p:cNvSpPr/>
          <p:nvPr/>
        </p:nvSpPr>
        <p:spPr>
          <a:xfrm>
            <a:off x="535223" y="468315"/>
            <a:ext cx="17217554" cy="9350371"/>
          </a:xfrm>
          <a:prstGeom prst="rect">
            <a:avLst/>
          </a:prstGeom>
          <a:solidFill>
            <a:schemeClr val="bg1"/>
          </a:solidFill>
        </p:spPr>
      </p:sp>
      <p:sp>
        <p:nvSpPr>
          <p:cNvPr id="34" name="TextBox 33">
            <a:extLst>
              <a:ext uri="{FF2B5EF4-FFF2-40B4-BE49-F238E27FC236}">
                <a16:creationId xmlns:a16="http://schemas.microsoft.com/office/drawing/2014/main" id="{54300257-59AB-C7BD-4021-30A00CB4FBB4}"/>
              </a:ext>
            </a:extLst>
          </p:cNvPr>
          <p:cNvSpPr txBox="1"/>
          <p:nvPr/>
        </p:nvSpPr>
        <p:spPr>
          <a:xfrm>
            <a:off x="877395" y="1938047"/>
            <a:ext cx="16340887"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a:t>
            </a:r>
            <a:r>
              <a:rPr lang="vi-VN" sz="4000" b="1" i="1">
                <a:solidFill>
                  <a:srgbClr val="FF0000"/>
                </a:solidFill>
                <a:cs typeface="Arial" panose="020B0604020202020204" pitchFamily="34" charset="0"/>
              </a:rPr>
              <a:t>đọc thông tin mục 3, quan sát sơ đồ, Hình 2</a:t>
            </a:r>
            <a:r>
              <a:rPr lang="en-US" sz="4000" b="1" i="1">
                <a:solidFill>
                  <a:srgbClr val="FF0000"/>
                </a:solidFill>
                <a:cs typeface="Arial" panose="020B0604020202020204" pitchFamily="34" charset="0"/>
              </a:rPr>
              <a:t> </a:t>
            </a:r>
            <a:r>
              <a:rPr lang="vi-VN" sz="4000" b="1" i="1">
                <a:solidFill>
                  <a:srgbClr val="FF0000"/>
                </a:solidFill>
                <a:cs typeface="Arial" panose="020B0604020202020204" pitchFamily="34" charset="0"/>
              </a:rPr>
              <a:t>và hoàn thành Phiếu học tập số 2</a:t>
            </a:r>
            <a:r>
              <a:rPr lang="en-US" sz="4000" b="1" i="1">
                <a:solidFill>
                  <a:srgbClr val="FF0000"/>
                </a:solidFill>
                <a:latin typeface="Arial" panose="020B0604020202020204" pitchFamily="34" charset="0"/>
                <a:cs typeface="Arial" panose="020B0604020202020204" pitchFamily="34" charset="0"/>
              </a:rPr>
              <a:t>: </a:t>
            </a:r>
            <a:r>
              <a:rPr lang="vi-VN" sz="4000">
                <a:cs typeface="Arial" panose="020B0604020202020204" pitchFamily="34" charset="0"/>
              </a:rPr>
              <a:t>Trình bày những nét tiêu biểu về văn hóa của Vương quốc Lào.</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5" name="TextBox 11">
            <a:extLst>
              <a:ext uri="{FF2B5EF4-FFF2-40B4-BE49-F238E27FC236}">
                <a16:creationId xmlns:a16="http://schemas.microsoft.com/office/drawing/2014/main" id="{6ABE89C7-A6BF-26BB-756E-27005ADF0C70}"/>
              </a:ext>
            </a:extLst>
          </p:cNvPr>
          <p:cNvSpPr txBox="1"/>
          <p:nvPr/>
        </p:nvSpPr>
        <p:spPr>
          <a:xfrm>
            <a:off x="5265185" y="909719"/>
            <a:ext cx="7757629" cy="830997"/>
          </a:xfrm>
          <a:prstGeom prst="rect">
            <a:avLst/>
          </a:prstGeom>
        </p:spPr>
        <p:txBody>
          <a:bodyPr wrap="square" lIns="0" tIns="0" rIns="0" bIns="0" rtlCol="0" anchor="t">
            <a:spAutoFit/>
          </a:bodyPr>
          <a:lstStyle/>
          <a:p>
            <a:pPr algn="ctr">
              <a:spcBef>
                <a:spcPct val="0"/>
              </a:spcBef>
            </a:pPr>
            <a:r>
              <a:rPr lang="en-US" sz="5400" b="1" spc="197">
                <a:solidFill>
                  <a:srgbClr val="9C1B20"/>
                </a:solidFill>
                <a:latin typeface="Arial" panose="020B0604020202020204" pitchFamily="34" charset="0"/>
                <a:cs typeface="Arial" panose="020B0604020202020204" pitchFamily="34" charset="0"/>
              </a:rPr>
              <a:t>THẢO LUẬN NHÓM</a:t>
            </a:r>
            <a:endParaRPr lang="en-US" sz="5400" b="1" spc="197" dirty="0">
              <a:solidFill>
                <a:srgbClr val="9C1B20"/>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8965A6B4-1F1D-681B-3892-B3478928D5B5}"/>
              </a:ext>
            </a:extLst>
          </p:cNvPr>
          <p:cNvSpPr/>
          <p:nvPr/>
        </p:nvSpPr>
        <p:spPr>
          <a:xfrm>
            <a:off x="991695" y="4732814"/>
            <a:ext cx="4913807"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1: Chữ viết</a:t>
            </a:r>
          </a:p>
        </p:txBody>
      </p:sp>
      <p:sp>
        <p:nvSpPr>
          <p:cNvPr id="37" name="Rectangle: Rounded Corners 36">
            <a:extLst>
              <a:ext uri="{FF2B5EF4-FFF2-40B4-BE49-F238E27FC236}">
                <a16:creationId xmlns:a16="http://schemas.microsoft.com/office/drawing/2014/main" id="{A082C549-46C6-E96B-218D-FC90FA75DD57}"/>
              </a:ext>
            </a:extLst>
          </p:cNvPr>
          <p:cNvSpPr/>
          <p:nvPr/>
        </p:nvSpPr>
        <p:spPr>
          <a:xfrm>
            <a:off x="3620593" y="7984278"/>
            <a:ext cx="4913807"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3: Kiến trúc</a:t>
            </a:r>
          </a:p>
        </p:txBody>
      </p:sp>
      <p:sp>
        <p:nvSpPr>
          <p:cNvPr id="38" name="Rectangle: Rounded Corners 37">
            <a:extLst>
              <a:ext uri="{FF2B5EF4-FFF2-40B4-BE49-F238E27FC236}">
                <a16:creationId xmlns:a16="http://schemas.microsoft.com/office/drawing/2014/main" id="{564C1164-B408-6B98-D182-9C8EBAA1255F}"/>
              </a:ext>
            </a:extLst>
          </p:cNvPr>
          <p:cNvSpPr/>
          <p:nvPr/>
        </p:nvSpPr>
        <p:spPr>
          <a:xfrm>
            <a:off x="2401393" y="6358546"/>
            <a:ext cx="4913807"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2: Văn hóa</a:t>
            </a:r>
          </a:p>
        </p:txBody>
      </p:sp>
      <p:pic>
        <p:nvPicPr>
          <p:cNvPr id="40" name="Picture 39">
            <a:extLst>
              <a:ext uri="{FF2B5EF4-FFF2-40B4-BE49-F238E27FC236}">
                <a16:creationId xmlns:a16="http://schemas.microsoft.com/office/drawing/2014/main" id="{DEC5B39F-AA78-3005-4EEC-5C9ABA5D0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5977" y="3976622"/>
            <a:ext cx="8152305" cy="54308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0-#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0-#ppt_w/2"/>
                                          </p:val>
                                        </p:tav>
                                        <p:tav tm="100000">
                                          <p:val>
                                            <p:strVal val="#ppt_x"/>
                                          </p:val>
                                        </p:tav>
                                      </p:tavLst>
                                    </p:anim>
                                    <p:anim calcmode="lin" valueType="num">
                                      <p:cBhvr additive="base">
                                        <p:cTn id="3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CF0D8D71-F1D5-C6C3-3588-B3477C490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0"/>
            <a:ext cx="17221200" cy="10278903"/>
          </a:xfrm>
          <a:prstGeom prst="rect">
            <a:avLst/>
          </a:prstGeom>
        </p:spPr>
      </p:pic>
      <p:grpSp>
        <p:nvGrpSpPr>
          <p:cNvPr id="32" name="Group 31">
            <a:extLst>
              <a:ext uri="{FF2B5EF4-FFF2-40B4-BE49-F238E27FC236}">
                <a16:creationId xmlns:a16="http://schemas.microsoft.com/office/drawing/2014/main" id="{5FF38B4B-6491-0B6F-D62C-44BFCE766B51}"/>
              </a:ext>
            </a:extLst>
          </p:cNvPr>
          <p:cNvGrpSpPr/>
          <p:nvPr/>
        </p:nvGrpSpPr>
        <p:grpSpPr>
          <a:xfrm>
            <a:off x="9785238" y="2400300"/>
            <a:ext cx="7969362" cy="6788532"/>
            <a:chOff x="711994" y="911920"/>
            <a:chExt cx="7969362" cy="6788532"/>
          </a:xfrm>
        </p:grpSpPr>
        <p:pic>
          <p:nvPicPr>
            <p:cNvPr id="33" name="Picture 32">
              <a:extLst>
                <a:ext uri="{FF2B5EF4-FFF2-40B4-BE49-F238E27FC236}">
                  <a16:creationId xmlns:a16="http://schemas.microsoft.com/office/drawing/2014/main" id="{EC44B031-57D6-41B7-1773-3880905462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1994" y="911920"/>
              <a:ext cx="7969362" cy="5298380"/>
            </a:xfrm>
            <a:prstGeom prst="rect">
              <a:avLst/>
            </a:prstGeom>
          </p:spPr>
        </p:pic>
        <p:sp>
          <p:nvSpPr>
            <p:cNvPr id="34" name="TextBox 33">
              <a:extLst>
                <a:ext uri="{FF2B5EF4-FFF2-40B4-BE49-F238E27FC236}">
                  <a16:creationId xmlns:a16="http://schemas.microsoft.com/office/drawing/2014/main" id="{43703C01-05C0-4537-8DA5-57E387457E69}"/>
                </a:ext>
              </a:extLst>
            </p:cNvPr>
            <p:cNvSpPr txBox="1"/>
            <p:nvPr/>
          </p:nvSpPr>
          <p:spPr>
            <a:xfrm>
              <a:off x="875786" y="6210300"/>
              <a:ext cx="7499859"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Chữ Lào trên một tấm biển ở </a:t>
              </a:r>
              <a:r>
                <a:rPr lang="en-US" sz="3200" b="1" i="1">
                  <a:solidFill>
                    <a:schemeClr val="bg1"/>
                  </a:solidFill>
                  <a:latin typeface="Arial" panose="020B0604020202020204" pitchFamily="34" charset="0"/>
                  <a:cs typeface="Arial" panose="020B0604020202020204" pitchFamily="34" charset="0"/>
                </a:rPr>
                <a:t>tháp Thạt Luổng</a:t>
              </a:r>
              <a:r>
                <a:rPr kumimoji="0" lang="en-US" sz="32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Viêng Chăn</a:t>
              </a:r>
              <a:endParaRPr kumimoji="0" lang="en-US" sz="3200" b="1" i="1" u="none" strike="noStrike" kern="1200" cap="none" spc="0" normalizeH="0" baseline="0" noProof="0">
                <a:ln>
                  <a:noFill/>
                </a:ln>
                <a:solidFill>
                  <a:schemeClr val="bg1"/>
                </a:solidFill>
                <a:effectLst/>
                <a:uLnTx/>
                <a:uFillTx/>
                <a:latin typeface="Calibri"/>
                <a:ea typeface="+mn-ea"/>
                <a:cs typeface="+mn-cs"/>
              </a:endParaRPr>
            </a:p>
          </p:txBody>
        </p:sp>
      </p:grpSp>
      <p:sp>
        <p:nvSpPr>
          <p:cNvPr id="37" name="AutoShape 2">
            <a:extLst>
              <a:ext uri="{FF2B5EF4-FFF2-40B4-BE49-F238E27FC236}">
                <a16:creationId xmlns:a16="http://schemas.microsoft.com/office/drawing/2014/main" id="{D6BBE7D7-C09C-F992-9DA3-9B955406F2D6}"/>
              </a:ext>
            </a:extLst>
          </p:cNvPr>
          <p:cNvSpPr/>
          <p:nvPr/>
        </p:nvSpPr>
        <p:spPr>
          <a:xfrm>
            <a:off x="535223" y="468315"/>
            <a:ext cx="8608777" cy="9350371"/>
          </a:xfrm>
          <a:prstGeom prst="rect">
            <a:avLst/>
          </a:prstGeom>
          <a:solidFill>
            <a:schemeClr val="bg1"/>
          </a:solidFill>
        </p:spPr>
      </p:sp>
      <p:sp>
        <p:nvSpPr>
          <p:cNvPr id="36" name="TextBox 35">
            <a:extLst>
              <a:ext uri="{FF2B5EF4-FFF2-40B4-BE49-F238E27FC236}">
                <a16:creationId xmlns:a16="http://schemas.microsoft.com/office/drawing/2014/main" id="{B36138A8-0C50-96C3-3596-26D03FD84BF6}"/>
              </a:ext>
            </a:extLst>
          </p:cNvPr>
          <p:cNvSpPr txBox="1"/>
          <p:nvPr/>
        </p:nvSpPr>
        <p:spPr>
          <a:xfrm>
            <a:off x="839111" y="861388"/>
            <a:ext cx="8001000" cy="855612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S</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áng tạo hệ thống chữ viết riêng, được xây dựng trên cơ sở vận dụng các nét chữ cong của Cam-pu-chia và Mi-an-ma.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S</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áng tạo ra những điệu múa vui tươi, cởi mở như điệu múa hoa Chăm-pa.</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Nhiều công trình kiến trúc Phật giáo được xây dựng, tiêu biểu nhất là Thạt Luổng.</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17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5" dur="500"/>
                                        <p:tgtEl>
                                          <p:spTgt spid="3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0" dur="500"/>
                                        <p:tgtEl>
                                          <p:spTgt spid="3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5"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B28FB6C8-0D16-5893-775F-8A01091EB2E3}"/>
              </a:ext>
            </a:extLst>
          </p:cNvPr>
          <p:cNvGrpSpPr/>
          <p:nvPr/>
        </p:nvGrpSpPr>
        <p:grpSpPr>
          <a:xfrm>
            <a:off x="-314115" y="-284689"/>
            <a:ext cx="18931877" cy="10856378"/>
            <a:chOff x="0" y="0"/>
            <a:chExt cx="25242502" cy="14475171"/>
          </a:xfrm>
        </p:grpSpPr>
        <p:pic>
          <p:nvPicPr>
            <p:cNvPr id="29" name="Picture 3">
              <a:extLst>
                <a:ext uri="{FF2B5EF4-FFF2-40B4-BE49-F238E27FC236}">
                  <a16:creationId xmlns:a16="http://schemas.microsoft.com/office/drawing/2014/main" id="{A5177EAF-3D6E-0FC0-026E-C665D58B6288}"/>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0" name="Picture 4">
              <a:extLst>
                <a:ext uri="{FF2B5EF4-FFF2-40B4-BE49-F238E27FC236}">
                  <a16:creationId xmlns:a16="http://schemas.microsoft.com/office/drawing/2014/main" id="{C388DA7C-2B65-D559-A2A6-5356D642D6FF}"/>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36" name="Group 35">
            <a:extLst>
              <a:ext uri="{FF2B5EF4-FFF2-40B4-BE49-F238E27FC236}">
                <a16:creationId xmlns:a16="http://schemas.microsoft.com/office/drawing/2014/main" id="{106B6D82-D83C-49A8-E4EF-8E7AA56F8637}"/>
              </a:ext>
            </a:extLst>
          </p:cNvPr>
          <p:cNvGrpSpPr/>
          <p:nvPr/>
        </p:nvGrpSpPr>
        <p:grpSpPr>
          <a:xfrm>
            <a:off x="745067" y="800100"/>
            <a:ext cx="8398933" cy="5475888"/>
            <a:chOff x="745067" y="800100"/>
            <a:chExt cx="8398933" cy="5475888"/>
          </a:xfrm>
        </p:grpSpPr>
        <p:pic>
          <p:nvPicPr>
            <p:cNvPr id="32" name="Picture 31">
              <a:extLst>
                <a:ext uri="{FF2B5EF4-FFF2-40B4-BE49-F238E27FC236}">
                  <a16:creationId xmlns:a16="http://schemas.microsoft.com/office/drawing/2014/main" id="{BC6EE29D-F95B-F8F7-8890-0D5E15B8E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67" y="800100"/>
              <a:ext cx="8398933" cy="4724400"/>
            </a:xfrm>
            <a:prstGeom prst="rect">
              <a:avLst/>
            </a:prstGeom>
          </p:spPr>
        </p:pic>
        <p:sp>
          <p:nvSpPr>
            <p:cNvPr id="35" name="TextBox 34">
              <a:extLst>
                <a:ext uri="{FF2B5EF4-FFF2-40B4-BE49-F238E27FC236}">
                  <a16:creationId xmlns:a16="http://schemas.microsoft.com/office/drawing/2014/main" id="{5015F2B4-A14F-6CD0-7FDD-C0850BB34F8F}"/>
                </a:ext>
              </a:extLst>
            </p:cNvPr>
            <p:cNvSpPr txBox="1"/>
            <p:nvPr/>
          </p:nvSpPr>
          <p:spPr>
            <a:xfrm>
              <a:off x="1028852" y="5524500"/>
              <a:ext cx="7499859"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1">
                  <a:solidFill>
                    <a:schemeClr val="bg1"/>
                  </a:solidFill>
                  <a:latin typeface="Arial" panose="020B0604020202020204" pitchFamily="34" charset="0"/>
                  <a:cs typeface="Arial" panose="020B0604020202020204" pitchFamily="34" charset="0"/>
                </a:rPr>
                <a:t>Điệu múa truyền thống của Lào</a:t>
              </a:r>
              <a:endParaRPr kumimoji="0" lang="en-US" sz="3200" b="1" i="1" u="none" strike="noStrike" kern="1200" cap="none" spc="0" normalizeH="0" baseline="0" noProof="0">
                <a:ln>
                  <a:noFill/>
                </a:ln>
                <a:solidFill>
                  <a:schemeClr val="bg1"/>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C2FE9F1A-C27A-4B5E-2AEC-6320C2143AFF}"/>
              </a:ext>
            </a:extLst>
          </p:cNvPr>
          <p:cNvGrpSpPr/>
          <p:nvPr/>
        </p:nvGrpSpPr>
        <p:grpSpPr>
          <a:xfrm>
            <a:off x="9584490" y="3162300"/>
            <a:ext cx="7977493" cy="6352188"/>
            <a:chOff x="9584490" y="3162300"/>
            <a:chExt cx="7977493" cy="6352188"/>
          </a:xfrm>
        </p:grpSpPr>
        <p:pic>
          <p:nvPicPr>
            <p:cNvPr id="34" name="Picture 33">
              <a:extLst>
                <a:ext uri="{FF2B5EF4-FFF2-40B4-BE49-F238E27FC236}">
                  <a16:creationId xmlns:a16="http://schemas.microsoft.com/office/drawing/2014/main" id="{C677F89A-0BB7-4AF5-7FEF-BCD9E516F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490" y="3162300"/>
              <a:ext cx="7977493" cy="5600700"/>
            </a:xfrm>
            <a:prstGeom prst="rect">
              <a:avLst/>
            </a:prstGeom>
          </p:spPr>
        </p:pic>
        <p:sp>
          <p:nvSpPr>
            <p:cNvPr id="37" name="TextBox 36">
              <a:extLst>
                <a:ext uri="{FF2B5EF4-FFF2-40B4-BE49-F238E27FC236}">
                  <a16:creationId xmlns:a16="http://schemas.microsoft.com/office/drawing/2014/main" id="{0364249F-E24F-4A44-CB33-8D1EB2CB847B}"/>
                </a:ext>
              </a:extLst>
            </p:cNvPr>
            <p:cNvSpPr txBox="1"/>
            <p:nvPr/>
          </p:nvSpPr>
          <p:spPr>
            <a:xfrm>
              <a:off x="9823306" y="8763000"/>
              <a:ext cx="7499859"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Tháp Thạt Luổng</a:t>
              </a:r>
              <a:endParaRPr kumimoji="0" lang="en-US" sz="3200" b="1" i="1" u="none" strike="noStrike" kern="1200" cap="none" spc="0" normalizeH="0" baseline="0" noProof="0">
                <a:ln>
                  <a:noFill/>
                </a:ln>
                <a:solidFill>
                  <a:schemeClr val="bg1"/>
                </a:solidFill>
                <a:effectLst/>
                <a:uLnTx/>
                <a:uFillTx/>
                <a:latin typeface="Calibri"/>
                <a:ea typeface="+mn-ea"/>
                <a:cs typeface="+mn-cs"/>
              </a:endParaRPr>
            </a:p>
          </p:txBody>
        </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3D091A8E-7CFA-642C-5A57-F887F977E330}"/>
              </a:ext>
            </a:extLst>
          </p:cNvPr>
          <p:cNvSpPr txBox="1"/>
          <p:nvPr/>
        </p:nvSpPr>
        <p:spPr>
          <a:xfrm>
            <a:off x="972039" y="1969212"/>
            <a:ext cx="9448800" cy="7468648"/>
          </a:xfrm>
          <a:prstGeom prst="rect">
            <a:avLst/>
          </a:prstGeom>
          <a:noFill/>
        </p:spPr>
        <p:txBody>
          <a:bodyPr wrap="square">
            <a:spAutoFit/>
          </a:bodyPr>
          <a:lstStyle/>
          <a:p>
            <a:pPr algn="ctr">
              <a:lnSpc>
                <a:spcPct val="150000"/>
              </a:lnSpc>
            </a:pPr>
            <a:r>
              <a:rPr lang="vi-VN" sz="3600" b="1" i="1">
                <a:solidFill>
                  <a:srgbClr val="D6583C"/>
                </a:solidFill>
                <a:latin typeface="Arial" panose="020B0604020202020204" pitchFamily="34" charset="0"/>
                <a:ea typeface="Calibri" panose="020F0502020204030204" pitchFamily="34" charset="0"/>
                <a:cs typeface="Arial" panose="020B0604020202020204" pitchFamily="34" charset="0"/>
              </a:rPr>
              <a:t>Thạt Luổng - chùa lớn và đẹp nhất ở Lào:</a:t>
            </a:r>
          </a:p>
          <a:p>
            <a:pPr marL="571500" indent="-571500" algn="just">
              <a:lnSpc>
                <a:spcPct val="150000"/>
              </a:lnSpc>
              <a:buFont typeface="Arial" panose="020B0604020202020204" pitchFamily="34" charset="0"/>
              <a:buChar char="•"/>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Thời gian: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xây dựng TK XVI.</a:t>
            </a:r>
          </a:p>
          <a:p>
            <a:pPr marL="571500" indent="-571500" algn="just">
              <a:lnSpc>
                <a:spcPct val="150000"/>
              </a:lnSpc>
              <a:buFont typeface="Arial" panose="020B0604020202020204" pitchFamily="34" charset="0"/>
              <a:buChar char="•"/>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Hoàn cảnh: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vua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dời đô từ Luông Pha Băng về Viêng Chăn.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 </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trong những chùa được </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lưu giữ xá lợi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Đức Phật Thích Ca Mâu Ni</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khi người </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nhập Niết Bàn</a:t>
            </a: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b="1">
                <a:solidFill>
                  <a:srgbClr val="000000"/>
                </a:solidFill>
                <a:ea typeface="Calibri" panose="020F0502020204030204" pitchFamily="34" charset="0"/>
                <a:cs typeface="Arial" panose="020B0604020202020204" pitchFamily="34" charset="0"/>
              </a:rPr>
              <a:t> Ý nghĩa: </a:t>
            </a:r>
            <a:r>
              <a:rPr lang="vi-VN" sz="3600">
                <a:solidFill>
                  <a:srgbClr val="000000"/>
                </a:solidFill>
                <a:ea typeface="Calibri" panose="020F0502020204030204" pitchFamily="34" charset="0"/>
                <a:cs typeface="Arial" panose="020B0604020202020204" pitchFamily="34" charset="0"/>
              </a:rPr>
              <a:t>Là biểu tượng văn hoá tiêu biểu cho sự sáng tạo của người Lào</a:t>
            </a:r>
          </a:p>
        </p:txBody>
      </p:sp>
      <p:sp>
        <p:nvSpPr>
          <p:cNvPr id="3" name="TextBox 2">
            <a:extLst>
              <a:ext uri="{FF2B5EF4-FFF2-40B4-BE49-F238E27FC236}">
                <a16:creationId xmlns:a16="http://schemas.microsoft.com/office/drawing/2014/main" id="{EA4F0C23-1625-4CB2-C840-AF267EB472E7}"/>
              </a:ext>
            </a:extLst>
          </p:cNvPr>
          <p:cNvSpPr txBox="1"/>
          <p:nvPr/>
        </p:nvSpPr>
        <p:spPr>
          <a:xfrm>
            <a:off x="3437152" y="665057"/>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Mở</a:t>
            </a:r>
            <a:r>
              <a:rPr kumimoji="0" lang="en-US" sz="5400" b="1" i="0" u="none" strike="noStrike" kern="1200" cap="none" spc="0" normalizeH="0" noProof="0">
                <a:ln>
                  <a:noFill/>
                </a:ln>
                <a:solidFill>
                  <a:srgbClr val="2E3581"/>
                </a:solidFill>
                <a:effectLst/>
                <a:uLnTx/>
                <a:uFillTx/>
                <a:latin typeface="Arial" panose="020B0604020202020204" pitchFamily="34" charset="0"/>
                <a:ea typeface="+mn-ea"/>
                <a:cs typeface="Arial" panose="020B0604020202020204" pitchFamily="34" charset="0"/>
              </a:rPr>
              <a:t> rộng</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B193F20-0496-4DC7-5F1F-2B0F7A18E9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71416" y="3162300"/>
            <a:ext cx="7030784" cy="4559024"/>
          </a:xfrm>
          <a:prstGeom prst="rect">
            <a:avLst/>
          </a:prstGeom>
        </p:spPr>
      </p:pic>
    </p:spTree>
    <p:extLst>
      <p:ext uri="{BB962C8B-B14F-4D97-AF65-F5344CB8AC3E}">
        <p14:creationId xmlns:p14="http://schemas.microsoft.com/office/powerpoint/2010/main" val="382865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3" name="TextBox 2">
            <a:extLst>
              <a:ext uri="{FF2B5EF4-FFF2-40B4-BE49-F238E27FC236}">
                <a16:creationId xmlns:a16="http://schemas.microsoft.com/office/drawing/2014/main" id="{EA4F0C23-1625-4CB2-C840-AF267EB472E7}"/>
              </a:ext>
            </a:extLst>
          </p:cNvPr>
          <p:cNvSpPr txBox="1"/>
          <p:nvPr/>
        </p:nvSpPr>
        <p:spPr>
          <a:xfrm>
            <a:off x="3437152" y="831915"/>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Mở</a:t>
            </a:r>
            <a:r>
              <a:rPr kumimoji="0" lang="en-US" sz="5400" b="1" i="0" u="none" strike="noStrike" kern="1200" cap="none" spc="0" normalizeH="0" noProof="0">
                <a:ln>
                  <a:noFill/>
                </a:ln>
                <a:solidFill>
                  <a:srgbClr val="2E3581"/>
                </a:solidFill>
                <a:effectLst/>
                <a:uLnTx/>
                <a:uFillTx/>
                <a:latin typeface="Arial" panose="020B0604020202020204" pitchFamily="34" charset="0"/>
                <a:ea typeface="+mn-ea"/>
                <a:cs typeface="Arial" panose="020B0604020202020204" pitchFamily="34" charset="0"/>
              </a:rPr>
              <a:t> rộng</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56B8E0B-135F-367D-70F0-7D68898B3E39}"/>
              </a:ext>
            </a:extLst>
          </p:cNvPr>
          <p:cNvSpPr txBox="1"/>
          <p:nvPr/>
        </p:nvSpPr>
        <p:spPr>
          <a:xfrm>
            <a:off x="854782" y="2194006"/>
            <a:ext cx="9504563" cy="5898987"/>
          </a:xfrm>
          <a:prstGeom prst="rect">
            <a:avLst/>
          </a:prstGeom>
          <a:noFill/>
        </p:spPr>
        <p:txBody>
          <a:bodyPr wrap="square">
            <a:spAutoFit/>
          </a:bodyPr>
          <a:lstStyle/>
          <a:p>
            <a:pPr algn="ctr">
              <a:lnSpc>
                <a:spcPct val="150000"/>
              </a:lnSpc>
            </a:pPr>
            <a:r>
              <a:rPr lang="vi-VN" sz="4000" b="1" i="1">
                <a:solidFill>
                  <a:srgbClr val="D6583C"/>
                </a:solidFill>
                <a:latin typeface="Arial" panose="020B0604020202020204" pitchFamily="34" charset="0"/>
                <a:ea typeface="Calibri" panose="020F0502020204030204" pitchFamily="34" charset="0"/>
                <a:cs typeface="Arial" panose="020B0604020202020204" pitchFamily="34" charset="0"/>
              </a:rPr>
              <a:t>Lễ hội Thạt Luổng</a:t>
            </a:r>
            <a:endParaRPr lang="en-US" sz="4000" b="1" i="1">
              <a:solidFill>
                <a:srgbClr val="D6583C"/>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Thời gian: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diễn ra trong vòng một tuần và kết thúc vào đúng ngày Rằm của tháng 12 Phật lịch.</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ó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gian triển lãm sản phẩm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của rất nhiều ngành,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địa phương trong cả nước và của các nước láng giềng.</a:t>
            </a:r>
          </a:p>
        </p:txBody>
      </p:sp>
      <p:pic>
        <p:nvPicPr>
          <p:cNvPr id="5" name="Picture 4">
            <a:extLst>
              <a:ext uri="{FF2B5EF4-FFF2-40B4-BE49-F238E27FC236}">
                <a16:creationId xmlns:a16="http://schemas.microsoft.com/office/drawing/2014/main" id="{CCE3C67B-B2FC-A0CD-E8CF-933218F8C2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7998" y="3184138"/>
            <a:ext cx="6845220" cy="4559024"/>
          </a:xfrm>
          <a:prstGeom prst="rect">
            <a:avLst/>
          </a:prstGeom>
        </p:spPr>
      </p:pic>
    </p:spTree>
    <p:extLst>
      <p:ext uri="{BB962C8B-B14F-4D97-AF65-F5344CB8AC3E}">
        <p14:creationId xmlns:p14="http://schemas.microsoft.com/office/powerpoint/2010/main" val="1833295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39624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995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5" name="TextBox 11">
            <a:extLst>
              <a:ext uri="{FF2B5EF4-FFF2-40B4-BE49-F238E27FC236}">
                <a16:creationId xmlns:a16="http://schemas.microsoft.com/office/drawing/2014/main" id="{A2547891-B0DC-496A-A3FA-AE3189FCACA8}"/>
              </a:ext>
            </a:extLst>
          </p:cNvPr>
          <p:cNvSpPr txBox="1"/>
          <p:nvPr/>
        </p:nvSpPr>
        <p:spPr>
          <a:xfrm>
            <a:off x="3487995" y="1387155"/>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TRÒ CHƠI “TIẾP SỨC”</a:t>
            </a:r>
            <a:endParaRPr lang="en-US" sz="6000" b="1" spc="197" dirty="0">
              <a:solidFill>
                <a:srgbClr val="057F97"/>
              </a:solidFill>
              <a:latin typeface="Arial" panose="020B0604020202020204" pitchFamily="34" charset="0"/>
              <a:cs typeface="Arial" panose="020B0604020202020204" pitchFamily="34" charset="0"/>
            </a:endParaRPr>
          </a:p>
        </p:txBody>
      </p:sp>
      <p:pic>
        <p:nvPicPr>
          <p:cNvPr id="9" name="Picture 17">
            <a:extLst>
              <a:ext uri="{FF2B5EF4-FFF2-40B4-BE49-F238E27FC236}">
                <a16:creationId xmlns:a16="http://schemas.microsoft.com/office/drawing/2014/main" id="{7C800CFB-8CE8-C5A6-DF46-4A1E85B41CC8}"/>
              </a:ext>
            </a:extLst>
          </p:cNvPr>
          <p:cNvPicPr>
            <a:picLocks noChangeAspect="1"/>
          </p:cNvPicPr>
          <p:nvPr/>
        </p:nvPicPr>
        <p:blipFill>
          <a:blip r:embed="rId4"/>
          <a:srcRect/>
          <a:stretch>
            <a:fillRect/>
          </a:stretch>
        </p:blipFill>
        <p:spPr>
          <a:xfrm>
            <a:off x="1143000" y="2533454"/>
            <a:ext cx="2585790" cy="6637322"/>
          </a:xfrm>
          <a:prstGeom prst="rect">
            <a:avLst/>
          </a:prstGeom>
        </p:spPr>
      </p:pic>
      <p:sp>
        <p:nvSpPr>
          <p:cNvPr id="10" name="Thought Bubble: Cloud 46">
            <a:extLst>
              <a:ext uri="{FF2B5EF4-FFF2-40B4-BE49-F238E27FC236}">
                <a16:creationId xmlns:a16="http://schemas.microsoft.com/office/drawing/2014/main" id="{704697A6-61DF-996A-9FF2-1BDE574DDAC1}"/>
              </a:ext>
            </a:extLst>
          </p:cNvPr>
          <p:cNvSpPr/>
          <p:nvPr/>
        </p:nvSpPr>
        <p:spPr>
          <a:xfrm>
            <a:off x="5334000" y="2983644"/>
            <a:ext cx="12371046" cy="5595566"/>
          </a:xfrm>
          <a:prstGeom prst="wedgeRoundRectCallout">
            <a:avLst>
              <a:gd name="adj1" fmla="val -64326"/>
              <a:gd name="adj2" fmla="val -10404"/>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4000" b="1" i="1">
                <a:solidFill>
                  <a:srgbClr val="FF0000"/>
                </a:solidFill>
                <a:latin typeface="Arial" panose="020B0604020202020204" pitchFamily="34" charset="0"/>
                <a:cs typeface="Arial" panose="020B0604020202020204" pitchFamily="34" charset="0"/>
              </a:rPr>
              <a:t>Luật chơi: </a:t>
            </a:r>
            <a:r>
              <a:rPr lang="en-US" sz="4000">
                <a:solidFill>
                  <a:schemeClr val="tx1"/>
                </a:solidFill>
                <a:latin typeface="Arial" panose="020B0604020202020204" pitchFamily="34" charset="0"/>
                <a:cs typeface="Arial" panose="020B0604020202020204" pitchFamily="34" charset="0"/>
              </a:rPr>
              <a:t>C</a:t>
            </a:r>
            <a:r>
              <a:rPr lang="vi-VN" sz="4000">
                <a:solidFill>
                  <a:schemeClr val="tx1"/>
                </a:solidFill>
                <a:cs typeface="Arial" panose="020B0604020202020204" pitchFamily="34" charset="0"/>
              </a:rPr>
              <a:t>hia lớp thành 2 đội</a:t>
            </a:r>
            <a:r>
              <a:rPr lang="en-US" sz="4000">
                <a:solidFill>
                  <a:schemeClr val="tx1"/>
                </a:solidFill>
                <a:latin typeface="Arial" panose="020B0604020202020204" pitchFamily="34" charset="0"/>
                <a:cs typeface="Arial" panose="020B0604020202020204" pitchFamily="34" charset="0"/>
              </a:rPr>
              <a:t>, mỗi đội gồm 7 thành viên.</a:t>
            </a:r>
            <a:r>
              <a:rPr lang="vi-VN" sz="4000">
                <a:solidFill>
                  <a:schemeClr val="tx1"/>
                </a:solidFill>
                <a:cs typeface="Arial" panose="020B0604020202020204" pitchFamily="34" charset="0"/>
              </a:rPr>
              <a:t> Khi GV hô </a:t>
            </a:r>
            <a:r>
              <a:rPr lang="vi-VN" sz="4000" b="1" i="1">
                <a:solidFill>
                  <a:schemeClr val="tx1"/>
                </a:solidFill>
                <a:cs typeface="Arial" panose="020B0604020202020204" pitchFamily="34" charset="0"/>
              </a:rPr>
              <a:t>Bắt đầu</a:t>
            </a:r>
            <a:r>
              <a:rPr lang="vi-VN" sz="4000">
                <a:solidFill>
                  <a:schemeClr val="tx1"/>
                </a:solidFill>
                <a:cs typeface="Arial" panose="020B0604020202020204" pitchFamily="34" charset="0"/>
              </a:rPr>
              <a:t>, lần lượt từng em của hai đội chơi sẽ dơ bảng đáp án đúng (A, B, C hoặc D) cho mỗi câu trả lời. Đội nào trả lời chính xác, nhanh nhất là đội chiến thắng. </a:t>
            </a:r>
            <a:r>
              <a:rPr lang="en-US" sz="400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5634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824795"/>
            <a:ext cx="13257635" cy="988669"/>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1. </a:t>
            </a:r>
            <a:r>
              <a:rPr lang="vi-VN" sz="4800">
                <a:solidFill>
                  <a:srgbClr val="000000"/>
                </a:solidFill>
                <a:latin typeface="Arial" panose="020B0604020202020204" pitchFamily="34" charset="0"/>
                <a:cs typeface="Arial" panose="020B0604020202020204" pitchFamily="34" charset="0"/>
              </a:rPr>
              <a:t>Đất nước Lào gắn với dòng sông</a:t>
            </a:r>
            <a:r>
              <a:rPr lang="en-US" sz="4800">
                <a:solidFill>
                  <a:srgbClr val="000000"/>
                </a:solidFill>
                <a:latin typeface="Arial" panose="020B0604020202020204" pitchFamily="34" charset="0"/>
                <a:cs typeface="Arial" panose="020B0604020202020204" pitchFamily="34" charset="0"/>
              </a:rPr>
              <a:t> nào?</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Sông Hồng</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Sông Mê Công</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Sông I-ra-oa-đi.</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Sông Chao Phơ-ray.</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5042921" y="3543999"/>
            <a:ext cx="1459792" cy="2345048"/>
          </a:xfrm>
          <a:prstGeom prst="rect">
            <a:avLst/>
          </a:prstGeom>
        </p:spPr>
      </p:pic>
    </p:spTree>
    <p:extLst>
      <p:ext uri="{BB962C8B-B14F-4D97-AF65-F5344CB8AC3E}">
        <p14:creationId xmlns:p14="http://schemas.microsoft.com/office/powerpoint/2010/main" val="873604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409697"/>
            <a:ext cx="13257635"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2</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Thế kỉ XIII, nhóm người Thái di cư đến đất Lào, gọi là:</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Thái trắng.</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Lào Thơng</a:t>
            </a:r>
            <a:r>
              <a:rPr lang="en-US" sz="400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Lào Lùm.</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Thái đen.</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7347304" y="6134103"/>
            <a:ext cx="1459792" cy="2345048"/>
          </a:xfrm>
          <a:prstGeom prst="rect">
            <a:avLst/>
          </a:prstGeom>
        </p:spPr>
      </p:pic>
    </p:spTree>
    <p:extLst>
      <p:ext uri="{BB962C8B-B14F-4D97-AF65-F5344CB8AC3E}">
        <p14:creationId xmlns:p14="http://schemas.microsoft.com/office/powerpoint/2010/main" val="297753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824795"/>
            <a:ext cx="13257635" cy="988669"/>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3</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Giai đoạn thế kỉ XV – XVII là giai đoạn:</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828800" y="3684527"/>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A. </a:t>
            </a:r>
            <a:r>
              <a:rPr lang="vi-VN" sz="3600">
                <a:solidFill>
                  <a:schemeClr val="tx1"/>
                </a:solidFill>
                <a:latin typeface="Arial" panose="020B0604020202020204" pitchFamily="34" charset="0"/>
                <a:cs typeface="Arial" panose="020B0604020202020204" pitchFamily="34" charset="0"/>
              </a:rPr>
              <a:t>Vương quốc Lào được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hình thành.</a:t>
            </a:r>
            <a:endParaRPr lang="en-US" sz="36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684527"/>
            <a:ext cx="6591883" cy="19766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Vương quốc Lào phát triển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đạt tới sự thịnh vượng.</a:t>
            </a:r>
            <a:endParaRPr lang="en-US" sz="36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828800" y="6329837"/>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cs typeface="Arial" panose="020B0604020202020204" pitchFamily="34" charset="0"/>
              </a:rPr>
              <a:t>Vương quốc rơi vào khủng hoảng trầm trọng về kinh tế.</a:t>
            </a:r>
            <a:endParaRPr lang="en-US" sz="36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6" y="6329836"/>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D</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Vương quốc Lào gây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chiến tranh, mở rộng lãnh thổ.</a:t>
            </a:r>
            <a:endParaRPr lang="en-US" sz="36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6002000" y="3391506"/>
            <a:ext cx="1459792" cy="2345048"/>
          </a:xfrm>
          <a:prstGeom prst="rect">
            <a:avLst/>
          </a:prstGeom>
        </p:spPr>
      </p:pic>
    </p:spTree>
    <p:extLst>
      <p:ext uri="{BB962C8B-B14F-4D97-AF65-F5344CB8AC3E}">
        <p14:creationId xmlns:p14="http://schemas.microsoft.com/office/powerpoint/2010/main" val="397282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8A1A41-0CBD-CEE9-F6D9-6F4848B19FB8}"/>
              </a:ext>
            </a:extLst>
          </p:cNvPr>
          <p:cNvSpPr txBox="1"/>
          <p:nvPr/>
        </p:nvSpPr>
        <p:spPr>
          <a:xfrm>
            <a:off x="1923764" y="2247900"/>
            <a:ext cx="14553628" cy="656981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Lào là đất nước </a:t>
            </a:r>
            <a:r>
              <a:rPr lang="fr-FR" sz="4000">
                <a:latin typeface="Arial" panose="020B0604020202020204" pitchFamily="34" charset="0"/>
                <a:ea typeface="Times New Roman" panose="02020603050405020304" pitchFamily="18" charset="0"/>
                <a:cs typeface="Arial" panose="020B0604020202020204" pitchFamily="34" charset="0"/>
              </a:rPr>
              <a:t>“Triệu Voi” vì </a:t>
            </a: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trên thực tế Lào từng là nơi sinh sống của rất nhiều voi.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Cánh đồng Chum là một cảnh quan khảo cổ cự thạch ở Lào. Nó bao gồm hàng ngàn chum đá nằm rải rác dọc theo thung lũng và cánh đồng thấp của đồng bằng trung tâm thuộc Cao nguyên Xiêng Khoảng. Hầu hết chúng nằm thành từng cụm với số lượng từ một cho đến vài trăm cái chum.</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CA72DD-2C4E-6633-CB37-643DDF386958}"/>
              </a:ext>
            </a:extLst>
          </p:cNvPr>
          <p:cNvSpPr txBox="1"/>
          <p:nvPr/>
        </p:nvSpPr>
        <p:spPr>
          <a:xfrm>
            <a:off x="7239000" y="1234440"/>
            <a:ext cx="3810000" cy="1063433"/>
          </a:xfrm>
          <a:prstGeom prst="rect">
            <a:avLst/>
          </a:prstGeom>
          <a:noFill/>
        </p:spPr>
        <p:txBody>
          <a:bodyPr wrap="square">
            <a:spAutoFit/>
          </a:bodyPr>
          <a:lstStyle/>
          <a:p>
            <a:pPr marL="685800" indent="-685800" algn="ctr">
              <a:lnSpc>
                <a:spcPct val="150000"/>
              </a:lnSpc>
              <a:spcBef>
                <a:spcPct val="0"/>
              </a:spcBef>
              <a:spcAft>
                <a:spcPts val="600"/>
              </a:spcAft>
            </a:pPr>
            <a:r>
              <a:rPr lang="en-US" sz="4800" b="1">
                <a:solidFill>
                  <a:srgbClr val="FF0000"/>
                </a:solidFill>
                <a:latin typeface="Arial" panose="020B0604020202020204" pitchFamily="34" charset="0"/>
                <a:ea typeface="+mj-ea"/>
                <a:cs typeface="Arial" panose="020B0604020202020204" pitchFamily="34" charset="0"/>
              </a:rPr>
              <a:t>Câu trả lời</a:t>
            </a:r>
          </a:p>
        </p:txBody>
      </p:sp>
    </p:spTree>
    <p:extLst>
      <p:ext uri="{BB962C8B-B14F-4D97-AF65-F5344CB8AC3E}">
        <p14:creationId xmlns:p14="http://schemas.microsoft.com/office/powerpoint/2010/main" val="64905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485900"/>
            <a:ext cx="13257635"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4</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Câu nào dưới đây không đúng khi nói về sự phát triển của Vương quốc Lan Xang?</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676401" y="3936363"/>
            <a:ext cx="7010400" cy="2345048"/>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A</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Quân đội bao gồm </a:t>
            </a:r>
            <a:r>
              <a:rPr lang="en-US" sz="3600">
                <a:solidFill>
                  <a:schemeClr val="tx1"/>
                </a:solidFill>
                <a:latin typeface="Arial" panose="020B0604020202020204" pitchFamily="34" charset="0"/>
                <a:cs typeface="Arial" panose="020B0604020202020204" pitchFamily="34" charset="0"/>
              </a:rPr>
              <a:t>quân </a:t>
            </a:r>
            <a:r>
              <a:rPr lang="vi-VN" sz="3600">
                <a:solidFill>
                  <a:schemeClr val="tx1"/>
                </a:solidFill>
                <a:latin typeface="Arial" panose="020B0604020202020204" pitchFamily="34" charset="0"/>
                <a:cs typeface="Arial" panose="020B0604020202020204" pitchFamily="34" charset="0"/>
              </a:rPr>
              <a:t>thường trực của nhà vua và quân địa phương.</a:t>
            </a:r>
            <a:endParaRPr lang="en-US" sz="36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601200" y="3936363"/>
            <a:ext cx="7010400" cy="2345048"/>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Cuộc sống của cư dân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thanh bình, sung túc.</a:t>
            </a:r>
            <a:endParaRPr lang="en-US" sz="36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676401" y="6581673"/>
            <a:ext cx="7010400" cy="2345048"/>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cs typeface="Arial" panose="020B0604020202020204" pitchFamily="34" charset="0"/>
              </a:rPr>
              <a:t>Việc khai thác các sản vật quý chưa được chú trọng.</a:t>
            </a:r>
            <a:endParaRPr lang="en-US" sz="36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601200" y="6581673"/>
            <a:ext cx="7010400" cy="2345048"/>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D</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Giữ quan hệ hòa hiếu với Cam-pu-chia và Đại Việt. </a:t>
            </a:r>
            <a:endParaRPr lang="en-US" sz="36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746762" y="6574053"/>
            <a:ext cx="1459792" cy="2345048"/>
          </a:xfrm>
          <a:prstGeom prst="rect">
            <a:avLst/>
          </a:prstGeom>
        </p:spPr>
      </p:pic>
    </p:spTree>
    <p:extLst>
      <p:ext uri="{BB962C8B-B14F-4D97-AF65-F5344CB8AC3E}">
        <p14:creationId xmlns:p14="http://schemas.microsoft.com/office/powerpoint/2010/main" val="1099888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1981200" y="1485900"/>
            <a:ext cx="14248818"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5</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Người Lào sáng tạo hệ thống chữ viết riêng trên cơ sở vận dụng các nét cong của:</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40767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Người Thái.</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40767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Người Thái và </a:t>
            </a:r>
            <a:endParaRPr lang="en-US" sz="4000">
              <a:solidFill>
                <a:schemeClr val="tx1"/>
              </a:solidFill>
              <a:cs typeface="Arial" panose="020B0604020202020204" pitchFamily="34" charset="0"/>
            </a:endParaRPr>
          </a:p>
          <a:p>
            <a:pPr algn="ctr">
              <a:lnSpc>
                <a:spcPct val="150000"/>
              </a:lnSpc>
            </a:pPr>
            <a:r>
              <a:rPr lang="vi-VN" sz="4000">
                <a:solidFill>
                  <a:schemeClr val="tx1"/>
                </a:solidFill>
                <a:cs typeface="Arial" panose="020B0604020202020204" pitchFamily="34" charset="0"/>
              </a:rPr>
              <a:t>Cam-pu-chia.</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6458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Người Mi-an-ma.</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6458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Người </a:t>
            </a:r>
            <a:r>
              <a:rPr lang="vi-VN" sz="4000">
                <a:solidFill>
                  <a:schemeClr val="tx1"/>
                </a:solidFill>
                <a:cs typeface="Arial" panose="020B0604020202020204" pitchFamily="34" charset="0"/>
              </a:rPr>
              <a:t>Cam-pu-chia và Mi-an-ma.</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5240000" y="6456052"/>
            <a:ext cx="1459792" cy="2345048"/>
          </a:xfrm>
          <a:prstGeom prst="rect">
            <a:avLst/>
          </a:prstGeom>
        </p:spPr>
      </p:pic>
    </p:spTree>
    <p:extLst>
      <p:ext uri="{BB962C8B-B14F-4D97-AF65-F5344CB8AC3E}">
        <p14:creationId xmlns:p14="http://schemas.microsoft.com/office/powerpoint/2010/main" val="2309107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1943391" y="1485900"/>
            <a:ext cx="14401218"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6</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Thạt Luổng là công trình kiến trúc đồ sộ được công nhận Di sản văn hóa thế giới vào năm:</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415289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1992</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415289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1994</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7982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1996</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7982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1998</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6960892" y="3886942"/>
            <a:ext cx="1459792" cy="2345048"/>
          </a:xfrm>
          <a:prstGeom prst="rect">
            <a:avLst/>
          </a:prstGeom>
        </p:spPr>
      </p:pic>
    </p:spTree>
    <p:extLst>
      <p:ext uri="{BB962C8B-B14F-4D97-AF65-F5344CB8AC3E}">
        <p14:creationId xmlns:p14="http://schemas.microsoft.com/office/powerpoint/2010/main" val="423480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3245078" y="1409700"/>
            <a:ext cx="11797843"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7</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Ý nào dưới đây là đúng khi nói về đất nước “Triệu </a:t>
            </a:r>
            <a:r>
              <a:rPr lang="en-US" sz="4800">
                <a:solidFill>
                  <a:srgbClr val="000000"/>
                </a:solidFill>
                <a:cs typeface="Arial" panose="020B0604020202020204" pitchFamily="34" charset="0"/>
              </a:rPr>
              <a:t>V</a:t>
            </a:r>
            <a:r>
              <a:rPr lang="vi-VN" sz="4800">
                <a:solidFill>
                  <a:srgbClr val="000000"/>
                </a:solidFill>
                <a:cs typeface="Arial" panose="020B0604020202020204" pitchFamily="34" charset="0"/>
              </a:rPr>
              <a:t>oi”:</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249681" y="400050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A</a:t>
            </a:r>
            <a:r>
              <a:rPr lang="en-US" sz="3200">
                <a:solidFill>
                  <a:schemeClr val="tx1"/>
                </a:solidFill>
                <a:latin typeface="Arial" panose="020B0604020202020204" pitchFamily="34" charset="0"/>
                <a:cs typeface="Arial" panose="020B0604020202020204" pitchFamily="34" charset="0"/>
              </a:rPr>
              <a:t>. </a:t>
            </a:r>
            <a:r>
              <a:rPr lang="vi-VN" sz="3200">
                <a:solidFill>
                  <a:schemeClr val="tx1"/>
                </a:solidFill>
                <a:latin typeface="Arial" panose="020B0604020202020204" pitchFamily="34" charset="0"/>
                <a:cs typeface="Arial" panose="020B0604020202020204" pitchFamily="34" charset="0"/>
              </a:rPr>
              <a:t>Có nguồn gốc lịch sử từ Vương quốc Lan Xang, được thành lập vào năm 1353 bởi Pha Ngừm.</a:t>
            </a:r>
            <a:endParaRPr lang="en-US" sz="32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36835" y="400050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B</a:t>
            </a:r>
            <a:r>
              <a:rPr lang="en-US" sz="3200">
                <a:solidFill>
                  <a:schemeClr val="tx1"/>
                </a:solidFill>
                <a:latin typeface="Arial" panose="020B0604020202020204" pitchFamily="34" charset="0"/>
                <a:cs typeface="Arial" panose="020B0604020202020204" pitchFamily="34" charset="0"/>
              </a:rPr>
              <a:t>. </a:t>
            </a:r>
            <a:r>
              <a:rPr lang="vi-VN" sz="3200">
                <a:solidFill>
                  <a:schemeClr val="tx1"/>
                </a:solidFill>
                <a:latin typeface="Arial" panose="020B0604020202020204" pitchFamily="34" charset="0"/>
                <a:cs typeface="Arial" panose="020B0604020202020204" pitchFamily="34" charset="0"/>
              </a:rPr>
              <a:t>Lào từng là nơi sinh sống </a:t>
            </a:r>
            <a:endParaRPr lang="en-US" sz="3200">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của rất nhiều voi.</a:t>
            </a:r>
            <a:endParaRPr lang="en-US" sz="32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249681" y="664581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C. </a:t>
            </a:r>
            <a:r>
              <a:rPr lang="vi-VN" sz="3200">
                <a:solidFill>
                  <a:schemeClr val="tx1"/>
                </a:solidFill>
                <a:latin typeface="Arial" panose="020B0604020202020204" pitchFamily="34" charset="0"/>
                <a:cs typeface="Arial" panose="020B0604020202020204" pitchFamily="34" charset="0"/>
              </a:rPr>
              <a:t>Lào được biết đến là </a:t>
            </a:r>
            <a:endParaRPr lang="en-US" sz="3200">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xứ sở hoa cham-pa.</a:t>
            </a:r>
            <a:endParaRPr lang="en-US" sz="32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36835" y="664581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D</a:t>
            </a:r>
            <a:r>
              <a:rPr lang="en-US" sz="3200">
                <a:solidFill>
                  <a:schemeClr val="tx1"/>
                </a:solidFill>
                <a:latin typeface="Arial" panose="020B0604020202020204" pitchFamily="34" charset="0"/>
                <a:cs typeface="Arial" panose="020B0604020202020204" pitchFamily="34" charset="0"/>
              </a:rPr>
              <a:t>. </a:t>
            </a:r>
            <a:r>
              <a:rPr lang="pt-BR" sz="3200">
                <a:solidFill>
                  <a:schemeClr val="tx1"/>
                </a:solidFill>
                <a:latin typeface="Arial" panose="020B0604020202020204" pitchFamily="34" charset="0"/>
                <a:cs typeface="Arial" panose="020B0604020202020204" pitchFamily="34" charset="0"/>
              </a:rPr>
              <a:t>Cả A, B, C đều đúng. </a:t>
            </a:r>
            <a:endParaRPr lang="en-US" sz="32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6154400" y="6379857"/>
            <a:ext cx="1459792" cy="2345048"/>
          </a:xfrm>
          <a:prstGeom prst="rect">
            <a:avLst/>
          </a:prstGeom>
        </p:spPr>
      </p:pic>
    </p:spTree>
    <p:extLst>
      <p:ext uri="{BB962C8B-B14F-4D97-AF65-F5344CB8AC3E}">
        <p14:creationId xmlns:p14="http://schemas.microsoft.com/office/powerpoint/2010/main" val="940022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39624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VẬN DỤNG</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4327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03DDF7EA-3FEF-D2A9-9018-5DFCAD76006D}"/>
              </a:ext>
            </a:extLst>
          </p:cNvPr>
          <p:cNvGrpSpPr/>
          <p:nvPr/>
        </p:nvGrpSpPr>
        <p:grpSpPr>
          <a:xfrm>
            <a:off x="-314115" y="-284689"/>
            <a:ext cx="18931877" cy="10856378"/>
            <a:chOff x="0" y="0"/>
            <a:chExt cx="25242502" cy="14475171"/>
          </a:xfrm>
        </p:grpSpPr>
        <p:pic>
          <p:nvPicPr>
            <p:cNvPr id="63" name="Picture 3">
              <a:extLst>
                <a:ext uri="{FF2B5EF4-FFF2-40B4-BE49-F238E27FC236}">
                  <a16:creationId xmlns:a16="http://schemas.microsoft.com/office/drawing/2014/main" id="{5C82906B-6D63-D463-A795-E2846B0C1476}"/>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64" name="Picture 4">
              <a:extLst>
                <a:ext uri="{FF2B5EF4-FFF2-40B4-BE49-F238E27FC236}">
                  <a16:creationId xmlns:a16="http://schemas.microsoft.com/office/drawing/2014/main" id="{38CB1C6F-FCFB-BD9D-A113-36D7241693D3}"/>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65" name="AutoShape 2">
            <a:extLst>
              <a:ext uri="{FF2B5EF4-FFF2-40B4-BE49-F238E27FC236}">
                <a16:creationId xmlns:a16="http://schemas.microsoft.com/office/drawing/2014/main" id="{559D2FC8-523B-4B7F-414F-7561FFBBBF71}"/>
              </a:ext>
            </a:extLst>
          </p:cNvPr>
          <p:cNvSpPr/>
          <p:nvPr/>
        </p:nvSpPr>
        <p:spPr>
          <a:xfrm>
            <a:off x="535223" y="468315"/>
            <a:ext cx="17217554" cy="9350371"/>
          </a:xfrm>
          <a:prstGeom prst="rect">
            <a:avLst/>
          </a:prstGeom>
          <a:solidFill>
            <a:schemeClr val="bg1"/>
          </a:solidFill>
        </p:spPr>
      </p:sp>
      <p:pic>
        <p:nvPicPr>
          <p:cNvPr id="66" name="Picture 16">
            <a:extLst>
              <a:ext uri="{FF2B5EF4-FFF2-40B4-BE49-F238E27FC236}">
                <a16:creationId xmlns:a16="http://schemas.microsoft.com/office/drawing/2014/main" id="{AAE09038-E427-37D5-6C70-70F4E23467AE}"/>
              </a:ext>
            </a:extLst>
          </p:cNvPr>
          <p:cNvPicPr>
            <a:picLocks noChangeAspect="1"/>
          </p:cNvPicPr>
          <p:nvPr/>
        </p:nvPicPr>
        <p:blipFill>
          <a:blip r:embed="rId4"/>
          <a:srcRect/>
          <a:stretch>
            <a:fillRect/>
          </a:stretch>
        </p:blipFill>
        <p:spPr>
          <a:xfrm>
            <a:off x="14389998" y="1500259"/>
            <a:ext cx="2984236" cy="8318426"/>
          </a:xfrm>
          <a:prstGeom prst="rect">
            <a:avLst/>
          </a:prstGeom>
        </p:spPr>
      </p:pic>
      <p:sp>
        <p:nvSpPr>
          <p:cNvPr id="67" name="Thought Bubble: Cloud 46">
            <a:extLst>
              <a:ext uri="{FF2B5EF4-FFF2-40B4-BE49-F238E27FC236}">
                <a16:creationId xmlns:a16="http://schemas.microsoft.com/office/drawing/2014/main" id="{032F37CA-0DDC-B5C8-ECA1-5B917DF4C181}"/>
              </a:ext>
            </a:extLst>
          </p:cNvPr>
          <p:cNvSpPr/>
          <p:nvPr/>
        </p:nvSpPr>
        <p:spPr>
          <a:xfrm>
            <a:off x="1371600" y="999597"/>
            <a:ext cx="11353800" cy="3810000"/>
          </a:xfrm>
          <a:prstGeom prst="wedgeRoundRectCallout">
            <a:avLst>
              <a:gd name="adj1" fmla="val 62307"/>
              <a:gd name="adj2" fmla="val 30134"/>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4800">
                <a:solidFill>
                  <a:schemeClr val="tx1"/>
                </a:solidFill>
                <a:cs typeface="Arial" panose="020B0604020202020204" pitchFamily="34" charset="0"/>
              </a:rPr>
              <a:t>Sưu tầm một số hình ảnh, câu chuyện hay về Vương quốc Lào và giới thiệu trước lớp. </a:t>
            </a:r>
            <a:endParaRPr lang="en-US" sz="4800">
              <a:solidFill>
                <a:schemeClr val="tx1"/>
              </a:solidFill>
              <a:latin typeface="Arial" panose="020B0604020202020204" pitchFamily="34" charset="0"/>
              <a:cs typeface="Arial" panose="020B0604020202020204" pitchFamily="34" charset="0"/>
            </a:endParaRPr>
          </a:p>
        </p:txBody>
      </p:sp>
      <p:pic>
        <p:nvPicPr>
          <p:cNvPr id="69" name="Picture 68">
            <a:extLst>
              <a:ext uri="{FF2B5EF4-FFF2-40B4-BE49-F238E27FC236}">
                <a16:creationId xmlns:a16="http://schemas.microsoft.com/office/drawing/2014/main" id="{348B7543-B3E6-0935-0E34-DF7DB44B6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11" y="5461792"/>
            <a:ext cx="6400002" cy="3810001"/>
          </a:xfrm>
          <a:prstGeom prst="rect">
            <a:avLst/>
          </a:prstGeom>
        </p:spPr>
      </p:pic>
      <p:pic>
        <p:nvPicPr>
          <p:cNvPr id="71" name="Picture 70">
            <a:extLst>
              <a:ext uri="{FF2B5EF4-FFF2-40B4-BE49-F238E27FC236}">
                <a16:creationId xmlns:a16="http://schemas.microsoft.com/office/drawing/2014/main" id="{7AC89572-CF52-E51B-95F1-3EE7486F2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606" y="5461792"/>
            <a:ext cx="6564923" cy="3810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righ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randombar(horizontal)">
                                      <p:cBhvr>
                                        <p:cTn id="17" dur="500"/>
                                        <p:tgtEl>
                                          <p:spTgt spid="69"/>
                                        </p:tgtEl>
                                      </p:cBhvr>
                                    </p:animEffect>
                                  </p:childTnLst>
                                </p:cTn>
                              </p:par>
                              <p:par>
                                <p:cTn id="18" presetID="14" presetClass="entr" presetSubtype="10"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randombar(horizontal)">
                                      <p:cBhvr>
                                        <p:cTn id="2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0B8BC97-6104-490C-645A-AA107F7172E4}"/>
              </a:ext>
            </a:extLst>
          </p:cNvPr>
          <p:cNvGrpSpPr/>
          <p:nvPr/>
        </p:nvGrpSpPr>
        <p:grpSpPr>
          <a:xfrm>
            <a:off x="-314115" y="-284689"/>
            <a:ext cx="18931877" cy="10856378"/>
            <a:chOff x="0" y="0"/>
            <a:chExt cx="25242502" cy="14475171"/>
          </a:xfrm>
        </p:grpSpPr>
        <p:pic>
          <p:nvPicPr>
            <p:cNvPr id="8" name="Picture 3">
              <a:extLst>
                <a:ext uri="{FF2B5EF4-FFF2-40B4-BE49-F238E27FC236}">
                  <a16:creationId xmlns:a16="http://schemas.microsoft.com/office/drawing/2014/main" id="{51ADF13A-D478-3006-B048-9ED8ACEE481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9" name="Picture 4">
              <a:extLst>
                <a:ext uri="{FF2B5EF4-FFF2-40B4-BE49-F238E27FC236}">
                  <a16:creationId xmlns:a16="http://schemas.microsoft.com/office/drawing/2014/main" id="{75838A08-032E-1F83-E627-BFD8E4F338F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 name="Group 2"/>
          <p:cNvGrpSpPr/>
          <p:nvPr/>
        </p:nvGrpSpPr>
        <p:grpSpPr>
          <a:xfrm>
            <a:off x="0" y="0"/>
            <a:ext cx="8572500" cy="10287000"/>
            <a:chOff x="0" y="0"/>
            <a:chExt cx="11429999" cy="13716000"/>
          </a:xfrm>
        </p:grpSpPr>
        <p:pic>
          <p:nvPicPr>
            <p:cNvPr id="3" name="Picture 3"/>
            <p:cNvPicPr>
              <a:picLocks noChangeAspect="1"/>
            </p:cNvPicPr>
            <p:nvPr/>
          </p:nvPicPr>
          <p:blipFill>
            <a:blip r:embed="rId4">
              <a:extLst>
                <a:ext uri="{28A0092B-C50C-407E-A947-70E740481C1C}">
                  <a14:useLocalDpi xmlns:a14="http://schemas.microsoft.com/office/drawing/2010/main" val="0"/>
                </a:ext>
              </a:extLst>
            </a:blip>
            <a:srcRect l="8333" r="8333"/>
            <a:stretch/>
          </p:blipFill>
          <p:spPr>
            <a:xfrm>
              <a:off x="0" y="0"/>
              <a:ext cx="11429999" cy="13716000"/>
            </a:xfrm>
            <a:prstGeom prst="rect">
              <a:avLst/>
            </a:prstGeom>
          </p:spPr>
        </p:pic>
      </p:grpSp>
      <p:sp>
        <p:nvSpPr>
          <p:cNvPr id="10" name="Rectangle 9">
            <a:extLst>
              <a:ext uri="{FF2B5EF4-FFF2-40B4-BE49-F238E27FC236}">
                <a16:creationId xmlns:a16="http://schemas.microsoft.com/office/drawing/2014/main" id="{82381300-D8E1-F83C-6E4B-6C832D222861}"/>
              </a:ext>
            </a:extLst>
          </p:cNvPr>
          <p:cNvSpPr/>
          <p:nvPr/>
        </p:nvSpPr>
        <p:spPr>
          <a:xfrm>
            <a:off x="9291301" y="2019301"/>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Ôn lại nội dung kiến thức đã học.</a:t>
            </a:r>
            <a:endParaRPr lang="en-US" sz="4000">
              <a:solidFill>
                <a:schemeClr val="tx1"/>
              </a:solidFill>
              <a:latin typeface="Arial" panose="020B0604020202020204" pitchFamily="34" charset="0"/>
              <a:cs typeface="Arial" panose="020B0604020202020204" pitchFamily="34" charset="0"/>
            </a:endParaRPr>
          </a:p>
        </p:txBody>
      </p:sp>
      <p:sp>
        <p:nvSpPr>
          <p:cNvPr id="4" name="TextBox 2">
            <a:extLst>
              <a:ext uri="{FF2B5EF4-FFF2-40B4-BE49-F238E27FC236}">
                <a16:creationId xmlns:a16="http://schemas.microsoft.com/office/drawing/2014/main" id="{2692CB97-5914-C658-5250-7C32A24D5EC0}"/>
              </a:ext>
            </a:extLst>
          </p:cNvPr>
          <p:cNvSpPr txBox="1"/>
          <p:nvPr/>
        </p:nvSpPr>
        <p:spPr>
          <a:xfrm>
            <a:off x="8108927" y="595010"/>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chemeClr val="bg1"/>
                </a:solidFill>
                <a:latin typeface="Arial" panose="020B0604020202020204" pitchFamily="34" charset="0"/>
                <a:cs typeface="Arial" panose="020B0604020202020204" pitchFamily="34" charset="0"/>
              </a:rPr>
              <a:t>HƯỚNG DẪN VỀ NHÀ</a:t>
            </a:r>
          </a:p>
        </p:txBody>
      </p:sp>
      <p:sp>
        <p:nvSpPr>
          <p:cNvPr id="5" name="Rectangle 4">
            <a:extLst>
              <a:ext uri="{FF2B5EF4-FFF2-40B4-BE49-F238E27FC236}">
                <a16:creationId xmlns:a16="http://schemas.microsoft.com/office/drawing/2014/main" id="{6F1F147E-BCAB-3BF0-FC49-9609621C8BA6}"/>
              </a:ext>
            </a:extLst>
          </p:cNvPr>
          <p:cNvSpPr/>
          <p:nvPr/>
        </p:nvSpPr>
        <p:spPr>
          <a:xfrm>
            <a:off x="9291301" y="4018464"/>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Trả lời câu 1, 2 phần Luyện tập, Vận dụng SGK tr.41.</a:t>
            </a:r>
            <a:endParaRPr lang="en-US" sz="40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8FE4076-FC47-B570-AD65-26DFD660528C}"/>
              </a:ext>
            </a:extLst>
          </p:cNvPr>
          <p:cNvSpPr/>
          <p:nvPr/>
        </p:nvSpPr>
        <p:spPr>
          <a:xfrm>
            <a:off x="9291301" y="6017627"/>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Làm Bài 7 SBT Lịch sử Địa lí 7 – phần Lịch sử.</a:t>
            </a:r>
            <a:endParaRPr lang="en-US" sz="40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525805-D423-3EE8-DF7E-8EB6F5402518}"/>
              </a:ext>
            </a:extLst>
          </p:cNvPr>
          <p:cNvSpPr/>
          <p:nvPr/>
        </p:nvSpPr>
        <p:spPr>
          <a:xfrm>
            <a:off x="9291301" y="8017340"/>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Chuẩn bị trước </a:t>
            </a:r>
          </a:p>
          <a:p>
            <a:pPr algn="ctr">
              <a:lnSpc>
                <a:spcPct val="150000"/>
              </a:lnSpc>
            </a:pPr>
            <a:r>
              <a:rPr lang="fr-FR" sz="4000" b="1" i="1">
                <a:solidFill>
                  <a:schemeClr val="tx1"/>
                </a:solidFill>
                <a:latin typeface="Arial" panose="020B0604020202020204" pitchFamily="34" charset="0"/>
                <a:cs typeface="Arial" panose="020B0604020202020204" pitchFamily="34" charset="0"/>
              </a:rPr>
              <a:t>Bài 8: Vương quốc Cam-pu-chia</a:t>
            </a:r>
            <a:endParaRPr lang="en-US" sz="4000" b="1"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57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animBg="1"/>
      <p:bldP spid="6"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2669"/>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269207" y="2302307"/>
            <a:ext cx="13749585" cy="5778383"/>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9715">
            <a:off x="1812530" y="6540100"/>
            <a:ext cx="2251371" cy="248147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2412">
            <a:off x="13488290" y="6768977"/>
            <a:ext cx="2628826" cy="2413740"/>
          </a:xfrm>
          <a:prstGeom prst="rect">
            <a:avLst/>
          </a:prstGeom>
        </p:spPr>
      </p:pic>
      <p:sp>
        <p:nvSpPr>
          <p:cNvPr id="16" name="TextBox 2">
            <a:extLst>
              <a:ext uri="{FF2B5EF4-FFF2-40B4-BE49-F238E27FC236}">
                <a16:creationId xmlns:a16="http://schemas.microsoft.com/office/drawing/2014/main" id="{B8CD5335-45FC-3FA7-3642-2088345FC13C}"/>
              </a:ext>
            </a:extLst>
          </p:cNvPr>
          <p:cNvSpPr txBox="1"/>
          <p:nvPr/>
        </p:nvSpPr>
        <p:spPr>
          <a:xfrm>
            <a:off x="3037794" y="3251257"/>
            <a:ext cx="1210076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CẢM ƠN CÁC EM ĐÃ LẮNG NGHE BÀI GIẢNG!</a:t>
            </a:r>
            <a:endPar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alpha val="73000"/>
            </a:srgbClr>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14" name="Group 13">
            <a:extLst>
              <a:ext uri="{FF2B5EF4-FFF2-40B4-BE49-F238E27FC236}">
                <a16:creationId xmlns:a16="http://schemas.microsoft.com/office/drawing/2014/main" id="{84C01372-7F62-9DA1-D82A-23ECCDB6AC02}"/>
              </a:ext>
            </a:extLst>
          </p:cNvPr>
          <p:cNvGrpSpPr/>
          <p:nvPr/>
        </p:nvGrpSpPr>
        <p:grpSpPr>
          <a:xfrm>
            <a:off x="5860241" y="604330"/>
            <a:ext cx="6299200" cy="2362200"/>
            <a:chOff x="5860241" y="604330"/>
            <a:chExt cx="6299200" cy="2362200"/>
          </a:xfrm>
        </p:grpSpPr>
        <p:pic>
          <p:nvPicPr>
            <p:cNvPr id="13" name="Picture 5">
              <a:extLst>
                <a:ext uri="{FF2B5EF4-FFF2-40B4-BE49-F238E27FC236}">
                  <a16:creationId xmlns:a16="http://schemas.microsoft.com/office/drawing/2014/main" id="{FA749E43-7B84-C171-FBDE-F005063E4E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0241" y="604330"/>
              <a:ext cx="6299200" cy="2362200"/>
            </a:xfrm>
            <a:prstGeom prst="rect">
              <a:avLst/>
            </a:prstGeom>
          </p:spPr>
        </p:pic>
        <p:sp>
          <p:nvSpPr>
            <p:cNvPr id="10" name="TextBox 10"/>
            <p:cNvSpPr txBox="1"/>
            <p:nvPr/>
          </p:nvSpPr>
          <p:spPr>
            <a:xfrm>
              <a:off x="7356991" y="740378"/>
              <a:ext cx="3672807" cy="1780359"/>
            </a:xfrm>
            <a:prstGeom prst="rect">
              <a:avLst/>
            </a:prstGeom>
          </p:spPr>
          <p:txBody>
            <a:bodyPr wrap="square" lIns="0" tIns="0" rIns="0" bIns="0" rtlCol="0" anchor="t">
              <a:spAutoFit/>
            </a:bodyPr>
            <a:lstStyle/>
            <a:p>
              <a:pPr marL="0" lvl="0" indent="0" algn="ctr">
                <a:lnSpc>
                  <a:spcPct val="150000"/>
                </a:lnSpc>
              </a:pPr>
              <a:r>
                <a:rPr lang="en-US" sz="8800" b="1">
                  <a:solidFill>
                    <a:srgbClr val="2E3581"/>
                  </a:solidFill>
                  <a:latin typeface="Arial" panose="020B0604020202020204" pitchFamily="34" charset="0"/>
                  <a:cs typeface="Arial" panose="020B0604020202020204" pitchFamily="34" charset="0"/>
                </a:rPr>
                <a:t>BÀI 7</a:t>
              </a:r>
            </a:p>
          </p:txBody>
        </p:sp>
      </p:grpSp>
      <p:sp>
        <p:nvSpPr>
          <p:cNvPr id="11" name="TextBox 11"/>
          <p:cNvSpPr txBox="1"/>
          <p:nvPr/>
        </p:nvSpPr>
        <p:spPr>
          <a:xfrm>
            <a:off x="2023014" y="2972637"/>
            <a:ext cx="14357275" cy="1942263"/>
          </a:xfrm>
          <a:prstGeom prst="rect">
            <a:avLst/>
          </a:prstGeom>
        </p:spPr>
        <p:txBody>
          <a:bodyPr wrap="square" lIns="0" tIns="0" rIns="0" bIns="0" rtlCol="0" anchor="t">
            <a:spAutoFit/>
          </a:bodyPr>
          <a:lstStyle/>
          <a:p>
            <a:pPr algn="ctr">
              <a:lnSpc>
                <a:spcPct val="150000"/>
              </a:lnSpc>
            </a:pPr>
            <a:r>
              <a:rPr lang="en-US" sz="9600" b="1">
                <a:solidFill>
                  <a:schemeClr val="bg1"/>
                </a:solidFill>
                <a:latin typeface="Arial" panose="020B0604020202020204" pitchFamily="34" charset="0"/>
                <a:cs typeface="Arial" panose="020B0604020202020204" pitchFamily="34" charset="0"/>
              </a:rPr>
              <a:t>VƯƠNG QUỐC LÀO</a:t>
            </a:r>
          </a:p>
        </p:txBody>
      </p:sp>
      <p:pic>
        <p:nvPicPr>
          <p:cNvPr id="18" name="Picture 17">
            <a:extLst>
              <a:ext uri="{FF2B5EF4-FFF2-40B4-BE49-F238E27FC236}">
                <a16:creationId xmlns:a16="http://schemas.microsoft.com/office/drawing/2014/main" id="{04C18ABC-44FE-3B53-260C-B51C6B32EB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241" y="5509682"/>
            <a:ext cx="6233159" cy="4777318"/>
          </a:xfrm>
          <a:prstGeom prst="rect">
            <a:avLst/>
          </a:prstGeom>
        </p:spPr>
      </p:pic>
      <p:pic>
        <p:nvPicPr>
          <p:cNvPr id="20" name="Picture 19">
            <a:extLst>
              <a:ext uri="{FF2B5EF4-FFF2-40B4-BE49-F238E27FC236}">
                <a16:creationId xmlns:a16="http://schemas.microsoft.com/office/drawing/2014/main" id="{6B7E2D2C-5B68-6F64-E156-1925BB066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113" y="5509682"/>
            <a:ext cx="6355079" cy="4777318"/>
          </a:xfrm>
          <a:prstGeom prst="rect">
            <a:avLst/>
          </a:prstGeom>
        </p:spPr>
      </p:pic>
      <p:pic>
        <p:nvPicPr>
          <p:cNvPr id="22" name="Picture 21">
            <a:extLst>
              <a:ext uri="{FF2B5EF4-FFF2-40B4-BE49-F238E27FC236}">
                <a16:creationId xmlns:a16="http://schemas.microsoft.com/office/drawing/2014/main" id="{2E39C772-3120-361E-5B91-461C1E6B61D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32920" y="5520691"/>
            <a:ext cx="6355079" cy="4766309"/>
          </a:xfrm>
          <a:prstGeom prst="rect">
            <a:avLst/>
          </a:prstGeom>
        </p:spPr>
      </p:pic>
      <p:pic>
        <p:nvPicPr>
          <p:cNvPr id="5" name="Picture 12">
            <a:extLst>
              <a:ext uri="{FF2B5EF4-FFF2-40B4-BE49-F238E27FC236}">
                <a16:creationId xmlns:a16="http://schemas.microsoft.com/office/drawing/2014/main" id="{C334F94B-A33C-6FB2-65D2-E232E34AB462}"/>
              </a:ext>
            </a:extLst>
          </p:cNvPr>
          <p:cNvPicPr>
            <a:picLocks noChangeAspect="1"/>
          </p:cNvPicPr>
          <p:nvPr/>
        </p:nvPicPr>
        <p:blipFill>
          <a:blip r:embed="rId9"/>
          <a:srcRect/>
          <a:stretch>
            <a:fillRect/>
          </a:stretch>
        </p:blipFill>
        <p:spPr>
          <a:xfrm>
            <a:off x="23957" y="2556441"/>
            <a:ext cx="1645159" cy="2964250"/>
          </a:xfrm>
          <a:prstGeom prst="rect">
            <a:avLst/>
          </a:prstGeom>
        </p:spPr>
      </p:pic>
      <p:pic>
        <p:nvPicPr>
          <p:cNvPr id="12" name="Picture 13">
            <a:extLst>
              <a:ext uri="{FF2B5EF4-FFF2-40B4-BE49-F238E27FC236}">
                <a16:creationId xmlns:a16="http://schemas.microsoft.com/office/drawing/2014/main" id="{468A8327-03DF-1056-E3CE-BEC254AE127A}"/>
              </a:ext>
            </a:extLst>
          </p:cNvPr>
          <p:cNvPicPr>
            <a:picLocks noChangeAspect="1"/>
          </p:cNvPicPr>
          <p:nvPr/>
        </p:nvPicPr>
        <p:blipFill>
          <a:blip r:embed="rId10"/>
          <a:srcRect/>
          <a:stretch>
            <a:fillRect/>
          </a:stretch>
        </p:blipFill>
        <p:spPr>
          <a:xfrm>
            <a:off x="16888498" y="2289615"/>
            <a:ext cx="1251801" cy="32200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pic>
        <p:nvPicPr>
          <p:cNvPr id="26" name="Picture 11">
            <a:extLst>
              <a:ext uri="{FF2B5EF4-FFF2-40B4-BE49-F238E27FC236}">
                <a16:creationId xmlns:a16="http://schemas.microsoft.com/office/drawing/2014/main" id="{E232B357-9C55-DC54-C57B-F3419E9B1716}"/>
              </a:ext>
            </a:extLst>
          </p:cNvPr>
          <p:cNvPicPr>
            <a:picLocks noChangeAspect="1"/>
          </p:cNvPicPr>
          <p:nvPr/>
        </p:nvPicPr>
        <p:blipFill>
          <a:blip r:embed="rId2">
            <a:alphaModFix amt="17000"/>
          </a:blip>
          <a:srcRect/>
          <a:stretch>
            <a:fillRect/>
          </a:stretch>
        </p:blipFill>
        <p:spPr>
          <a:xfrm>
            <a:off x="5719269" y="208842"/>
            <a:ext cx="7066594" cy="980336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516795">
            <a:off x="-1019930" y="8652343"/>
            <a:ext cx="2798924" cy="2798924"/>
          </a:xfrm>
          <a:prstGeom prst="rect">
            <a:avLst/>
          </a:prstGeom>
        </p:spPr>
      </p:pic>
      <p:sp>
        <p:nvSpPr>
          <p:cNvPr id="15" name="TextBox 15"/>
          <p:cNvSpPr txBox="1"/>
          <p:nvPr/>
        </p:nvSpPr>
        <p:spPr>
          <a:xfrm>
            <a:off x="3774801" y="1341292"/>
            <a:ext cx="10727680" cy="1066189"/>
          </a:xfrm>
          <a:prstGeom prst="rect">
            <a:avLst/>
          </a:prstGeom>
        </p:spPr>
        <p:txBody>
          <a:bodyPr lIns="0" tIns="0" rIns="0" bIns="0" rtlCol="0" anchor="t">
            <a:spAutoFit/>
          </a:bodyPr>
          <a:lstStyle/>
          <a:p>
            <a:pPr algn="ctr">
              <a:lnSpc>
                <a:spcPts val="8930"/>
              </a:lnSpc>
            </a:pPr>
            <a:r>
              <a:rPr lang="en-US" sz="6600" b="1" spc="-313">
                <a:solidFill>
                  <a:schemeClr val="bg1"/>
                </a:solidFill>
                <a:latin typeface="Arial" panose="020B0604020202020204" pitchFamily="34" charset="0"/>
                <a:cs typeface="Arial" panose="020B0604020202020204" pitchFamily="34" charset="0"/>
              </a:rPr>
              <a:t>NỘI DUNG BÀI HỌC</a:t>
            </a:r>
          </a:p>
        </p:txBody>
      </p:sp>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46950" y="-1"/>
            <a:ext cx="1744900" cy="2191085"/>
          </a:xfrm>
          <a:prstGeom prst="rect">
            <a:avLst/>
          </a:prstGeom>
        </p:spPr>
      </p:pic>
      <p:grpSp>
        <p:nvGrpSpPr>
          <p:cNvPr id="88" name="Group 87">
            <a:extLst>
              <a:ext uri="{FF2B5EF4-FFF2-40B4-BE49-F238E27FC236}">
                <a16:creationId xmlns:a16="http://schemas.microsoft.com/office/drawing/2014/main" id="{54E4B4F6-0EEC-E956-FC39-26EC4924538D}"/>
              </a:ext>
            </a:extLst>
          </p:cNvPr>
          <p:cNvGrpSpPr/>
          <p:nvPr/>
        </p:nvGrpSpPr>
        <p:grpSpPr>
          <a:xfrm>
            <a:off x="1032415" y="3426581"/>
            <a:ext cx="5026919" cy="5407825"/>
            <a:chOff x="1032415" y="3162300"/>
            <a:chExt cx="5026919" cy="5407825"/>
          </a:xfrm>
        </p:grpSpPr>
        <p:grpSp>
          <p:nvGrpSpPr>
            <p:cNvPr id="86" name="Group 85">
              <a:extLst>
                <a:ext uri="{FF2B5EF4-FFF2-40B4-BE49-F238E27FC236}">
                  <a16:creationId xmlns:a16="http://schemas.microsoft.com/office/drawing/2014/main" id="{40942F24-1CDB-8286-01C2-3120C66FB80B}"/>
                </a:ext>
              </a:extLst>
            </p:cNvPr>
            <p:cNvGrpSpPr/>
            <p:nvPr/>
          </p:nvGrpSpPr>
          <p:grpSpPr>
            <a:xfrm>
              <a:off x="1032415" y="3162300"/>
              <a:ext cx="5026919" cy="5407825"/>
              <a:chOff x="8953134" y="3127529"/>
              <a:chExt cx="4187073" cy="5407825"/>
            </a:xfrm>
          </p:grpSpPr>
          <p:grpSp>
            <p:nvGrpSpPr>
              <p:cNvPr id="78" name="Group 4">
                <a:extLst>
                  <a:ext uri="{FF2B5EF4-FFF2-40B4-BE49-F238E27FC236}">
                    <a16:creationId xmlns:a16="http://schemas.microsoft.com/office/drawing/2014/main" id="{24D223AC-D27B-531A-1601-B295D8DF2C0B}"/>
                  </a:ext>
                </a:extLst>
              </p:cNvPr>
              <p:cNvGrpSpPr/>
              <p:nvPr/>
            </p:nvGrpSpPr>
            <p:grpSpPr>
              <a:xfrm>
                <a:off x="8953134" y="3127529"/>
                <a:ext cx="4181031" cy="1425722"/>
                <a:chOff x="-3810" y="0"/>
                <a:chExt cx="1841652" cy="1989936"/>
              </a:xfrm>
            </p:grpSpPr>
            <p:sp>
              <p:nvSpPr>
                <p:cNvPr id="79" name="Freeform 5">
                  <a:extLst>
                    <a:ext uri="{FF2B5EF4-FFF2-40B4-BE49-F238E27FC236}">
                      <a16:creationId xmlns:a16="http://schemas.microsoft.com/office/drawing/2014/main" id="{176B84F0-A266-EDC1-FA29-009FC67CF17C}"/>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80" name="Freeform 6">
                  <a:extLst>
                    <a:ext uri="{FF2B5EF4-FFF2-40B4-BE49-F238E27FC236}">
                      <a16:creationId xmlns:a16="http://schemas.microsoft.com/office/drawing/2014/main" id="{09FB81B8-03AF-8AF9-B1D5-ABEDE9B3BF92}"/>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81" name="Group 7">
                <a:extLst>
                  <a:ext uri="{FF2B5EF4-FFF2-40B4-BE49-F238E27FC236}">
                    <a16:creationId xmlns:a16="http://schemas.microsoft.com/office/drawing/2014/main" id="{C2A8892D-8B85-14BF-784A-C76C7CBA83E0}"/>
                  </a:ext>
                </a:extLst>
              </p:cNvPr>
              <p:cNvGrpSpPr/>
              <p:nvPr/>
            </p:nvGrpSpPr>
            <p:grpSpPr>
              <a:xfrm>
                <a:off x="8959176" y="4252383"/>
                <a:ext cx="4181031" cy="4282971"/>
                <a:chOff x="-3810" y="0"/>
                <a:chExt cx="9591757" cy="3132922"/>
              </a:xfrm>
            </p:grpSpPr>
            <p:sp>
              <p:nvSpPr>
                <p:cNvPr id="82" name="Freeform 8">
                  <a:extLst>
                    <a:ext uri="{FF2B5EF4-FFF2-40B4-BE49-F238E27FC236}">
                      <a16:creationId xmlns:a16="http://schemas.microsoft.com/office/drawing/2014/main" id="{6A8062A5-5F59-F686-FFDF-FC4B9AEE93A1}"/>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83" name="Freeform 9">
                  <a:extLst>
                    <a:ext uri="{FF2B5EF4-FFF2-40B4-BE49-F238E27FC236}">
                      <a16:creationId xmlns:a16="http://schemas.microsoft.com/office/drawing/2014/main" id="{ED8435A0-43FC-7B6B-B30D-29559DD773D7}"/>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76" name="TextBox 75">
              <a:extLst>
                <a:ext uri="{FF2B5EF4-FFF2-40B4-BE49-F238E27FC236}">
                  <a16:creationId xmlns:a16="http://schemas.microsoft.com/office/drawing/2014/main" id="{685A74BA-AB65-9DD3-5617-AD8C752D303D}"/>
                </a:ext>
              </a:extLst>
            </p:cNvPr>
            <p:cNvSpPr txBox="1"/>
            <p:nvPr/>
          </p:nvSpPr>
          <p:spPr>
            <a:xfrm>
              <a:off x="1160014" y="4777355"/>
              <a:ext cx="4765513" cy="3013838"/>
            </a:xfrm>
            <a:prstGeom prst="rect">
              <a:avLst/>
            </a:prstGeom>
            <a:noFill/>
          </p:spPr>
          <p:txBody>
            <a:bodyPr wrap="square">
              <a:spAutoFit/>
            </a:bodyPr>
            <a:lstStyle/>
            <a:p>
              <a:pPr algn="ctr">
                <a:lnSpc>
                  <a:spcPct val="150000"/>
                </a:lnSpc>
                <a:spcAft>
                  <a:spcPts val="1000"/>
                </a:spcAft>
              </a:pPr>
              <a:r>
                <a:rPr lang="fr-FR" sz="4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hình thành, phát triển của </a:t>
              </a:r>
              <a:r>
                <a:rPr lang="fr-FR" sz="4400" b="1">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fr-FR" sz="4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ương quốc</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D8EDF9D0-267D-011D-DC76-21F30C579841}"/>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1</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C293B0F2-AFD9-7756-ADB1-C354F9B65731}"/>
              </a:ext>
            </a:extLst>
          </p:cNvPr>
          <p:cNvGrpSpPr/>
          <p:nvPr/>
        </p:nvGrpSpPr>
        <p:grpSpPr>
          <a:xfrm>
            <a:off x="6630540" y="3469475"/>
            <a:ext cx="5026919" cy="5407825"/>
            <a:chOff x="1032415" y="3162300"/>
            <a:chExt cx="5026919" cy="5407825"/>
          </a:xfrm>
        </p:grpSpPr>
        <p:grpSp>
          <p:nvGrpSpPr>
            <p:cNvPr id="90" name="Group 89">
              <a:extLst>
                <a:ext uri="{FF2B5EF4-FFF2-40B4-BE49-F238E27FC236}">
                  <a16:creationId xmlns:a16="http://schemas.microsoft.com/office/drawing/2014/main" id="{AC1D9EEC-9A3E-1A82-05E5-9ECADBEAA118}"/>
                </a:ext>
              </a:extLst>
            </p:cNvPr>
            <p:cNvGrpSpPr/>
            <p:nvPr/>
          </p:nvGrpSpPr>
          <p:grpSpPr>
            <a:xfrm>
              <a:off x="1032415" y="3162300"/>
              <a:ext cx="5026919" cy="5407825"/>
              <a:chOff x="8953134" y="3127529"/>
              <a:chExt cx="4187073" cy="5407825"/>
            </a:xfrm>
          </p:grpSpPr>
          <p:grpSp>
            <p:nvGrpSpPr>
              <p:cNvPr id="93" name="Group 4">
                <a:extLst>
                  <a:ext uri="{FF2B5EF4-FFF2-40B4-BE49-F238E27FC236}">
                    <a16:creationId xmlns:a16="http://schemas.microsoft.com/office/drawing/2014/main" id="{D37F63A3-1272-9F99-0B43-730591EC12E2}"/>
                  </a:ext>
                </a:extLst>
              </p:cNvPr>
              <p:cNvGrpSpPr/>
              <p:nvPr/>
            </p:nvGrpSpPr>
            <p:grpSpPr>
              <a:xfrm>
                <a:off x="8953134" y="3127529"/>
                <a:ext cx="4181031" cy="1425722"/>
                <a:chOff x="-3810" y="0"/>
                <a:chExt cx="1841652" cy="1989936"/>
              </a:xfrm>
            </p:grpSpPr>
            <p:sp>
              <p:nvSpPr>
                <p:cNvPr id="97" name="Freeform 5">
                  <a:extLst>
                    <a:ext uri="{FF2B5EF4-FFF2-40B4-BE49-F238E27FC236}">
                      <a16:creationId xmlns:a16="http://schemas.microsoft.com/office/drawing/2014/main" id="{360D3B1E-27D1-7185-0630-7893D15FCC93}"/>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98" name="Freeform 6">
                  <a:extLst>
                    <a:ext uri="{FF2B5EF4-FFF2-40B4-BE49-F238E27FC236}">
                      <a16:creationId xmlns:a16="http://schemas.microsoft.com/office/drawing/2014/main" id="{14657B13-9754-AB51-9D48-6C5DDFAE6F8C}"/>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94" name="Group 7">
                <a:extLst>
                  <a:ext uri="{FF2B5EF4-FFF2-40B4-BE49-F238E27FC236}">
                    <a16:creationId xmlns:a16="http://schemas.microsoft.com/office/drawing/2014/main" id="{DD5C74B9-0E5A-FEC3-2F93-E3931E6D26EF}"/>
                  </a:ext>
                </a:extLst>
              </p:cNvPr>
              <p:cNvGrpSpPr/>
              <p:nvPr/>
            </p:nvGrpSpPr>
            <p:grpSpPr>
              <a:xfrm>
                <a:off x="8959176" y="4252383"/>
                <a:ext cx="4181031" cy="4282971"/>
                <a:chOff x="-3810" y="0"/>
                <a:chExt cx="9591757" cy="3132922"/>
              </a:xfrm>
            </p:grpSpPr>
            <p:sp>
              <p:nvSpPr>
                <p:cNvPr id="95" name="Freeform 8">
                  <a:extLst>
                    <a:ext uri="{FF2B5EF4-FFF2-40B4-BE49-F238E27FC236}">
                      <a16:creationId xmlns:a16="http://schemas.microsoft.com/office/drawing/2014/main" id="{9FDAF634-3F88-EC9C-94AE-13328A06673B}"/>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96" name="Freeform 9">
                  <a:extLst>
                    <a:ext uri="{FF2B5EF4-FFF2-40B4-BE49-F238E27FC236}">
                      <a16:creationId xmlns:a16="http://schemas.microsoft.com/office/drawing/2014/main" id="{EC30A4CF-9868-DB5B-824E-CF84DCAF1DF0}"/>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91" name="TextBox 90">
              <a:extLst>
                <a:ext uri="{FF2B5EF4-FFF2-40B4-BE49-F238E27FC236}">
                  <a16:creationId xmlns:a16="http://schemas.microsoft.com/office/drawing/2014/main" id="{1CBBF179-8597-3EF4-CB0D-C9212B4E06D8}"/>
                </a:ext>
              </a:extLst>
            </p:cNvPr>
            <p:cNvSpPr txBox="1"/>
            <p:nvPr/>
          </p:nvSpPr>
          <p:spPr>
            <a:xfrm>
              <a:off x="1170399" y="5157389"/>
              <a:ext cx="4765513" cy="1998176"/>
            </a:xfrm>
            <a:prstGeom prst="rect">
              <a:avLst/>
            </a:prstGeom>
            <a:noFill/>
          </p:spPr>
          <p:txBody>
            <a:bodyPr wrap="square">
              <a:spAutoFit/>
            </a:bodyPr>
            <a:lstStyle/>
            <a:p>
              <a:pPr algn="ctr">
                <a:lnSpc>
                  <a:spcPct val="150000"/>
                </a:lnSpc>
                <a:spcAft>
                  <a:spcPts val="1000"/>
                </a:spcAft>
              </a:pPr>
              <a:r>
                <a:rPr lang="fr-FR" sz="4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 Lào thời Lan Xang</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C86275B7-670D-61D2-DD4C-6266A3C84DCC}"/>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2</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6741D472-5E6D-3D38-8756-0B0D51DF0F7C}"/>
              </a:ext>
            </a:extLst>
          </p:cNvPr>
          <p:cNvGrpSpPr/>
          <p:nvPr/>
        </p:nvGrpSpPr>
        <p:grpSpPr>
          <a:xfrm>
            <a:off x="12235919" y="3455586"/>
            <a:ext cx="5026919" cy="5407825"/>
            <a:chOff x="1032415" y="3162300"/>
            <a:chExt cx="5026919" cy="5407825"/>
          </a:xfrm>
        </p:grpSpPr>
        <p:grpSp>
          <p:nvGrpSpPr>
            <p:cNvPr id="100" name="Group 99">
              <a:extLst>
                <a:ext uri="{FF2B5EF4-FFF2-40B4-BE49-F238E27FC236}">
                  <a16:creationId xmlns:a16="http://schemas.microsoft.com/office/drawing/2014/main" id="{97B7DB68-170D-1B9C-C3B0-32D487490865}"/>
                </a:ext>
              </a:extLst>
            </p:cNvPr>
            <p:cNvGrpSpPr/>
            <p:nvPr/>
          </p:nvGrpSpPr>
          <p:grpSpPr>
            <a:xfrm>
              <a:off x="1032415" y="3162300"/>
              <a:ext cx="5026919" cy="5407825"/>
              <a:chOff x="8953134" y="3127529"/>
              <a:chExt cx="4187073" cy="5407825"/>
            </a:xfrm>
          </p:grpSpPr>
          <p:grpSp>
            <p:nvGrpSpPr>
              <p:cNvPr id="103" name="Group 4">
                <a:extLst>
                  <a:ext uri="{FF2B5EF4-FFF2-40B4-BE49-F238E27FC236}">
                    <a16:creationId xmlns:a16="http://schemas.microsoft.com/office/drawing/2014/main" id="{360478A7-A595-BD3D-9457-93E637C7882A}"/>
                  </a:ext>
                </a:extLst>
              </p:cNvPr>
              <p:cNvGrpSpPr/>
              <p:nvPr/>
            </p:nvGrpSpPr>
            <p:grpSpPr>
              <a:xfrm>
                <a:off x="8953134" y="3127529"/>
                <a:ext cx="4181031" cy="1425722"/>
                <a:chOff x="-3810" y="0"/>
                <a:chExt cx="1841652" cy="1989936"/>
              </a:xfrm>
            </p:grpSpPr>
            <p:sp>
              <p:nvSpPr>
                <p:cNvPr id="107" name="Freeform 5">
                  <a:extLst>
                    <a:ext uri="{FF2B5EF4-FFF2-40B4-BE49-F238E27FC236}">
                      <a16:creationId xmlns:a16="http://schemas.microsoft.com/office/drawing/2014/main" id="{183022C5-9409-4CD2-5A1D-8AD20DB921CB}"/>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108" name="Freeform 6">
                  <a:extLst>
                    <a:ext uri="{FF2B5EF4-FFF2-40B4-BE49-F238E27FC236}">
                      <a16:creationId xmlns:a16="http://schemas.microsoft.com/office/drawing/2014/main" id="{07D1796D-A90A-0FBB-28DC-B3F74C53C289}"/>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104" name="Group 7">
                <a:extLst>
                  <a:ext uri="{FF2B5EF4-FFF2-40B4-BE49-F238E27FC236}">
                    <a16:creationId xmlns:a16="http://schemas.microsoft.com/office/drawing/2014/main" id="{B08E3C27-9DCB-3955-87C5-B7060B7F926C}"/>
                  </a:ext>
                </a:extLst>
              </p:cNvPr>
              <p:cNvGrpSpPr/>
              <p:nvPr/>
            </p:nvGrpSpPr>
            <p:grpSpPr>
              <a:xfrm>
                <a:off x="8959176" y="4252383"/>
                <a:ext cx="4181031" cy="4282971"/>
                <a:chOff x="-3810" y="0"/>
                <a:chExt cx="9591757" cy="3132922"/>
              </a:xfrm>
            </p:grpSpPr>
            <p:sp>
              <p:nvSpPr>
                <p:cNvPr id="105" name="Freeform 8">
                  <a:extLst>
                    <a:ext uri="{FF2B5EF4-FFF2-40B4-BE49-F238E27FC236}">
                      <a16:creationId xmlns:a16="http://schemas.microsoft.com/office/drawing/2014/main" id="{85BDCCB7-3E78-4219-349F-8CA1BCAA99BE}"/>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106" name="Freeform 9">
                  <a:extLst>
                    <a:ext uri="{FF2B5EF4-FFF2-40B4-BE49-F238E27FC236}">
                      <a16:creationId xmlns:a16="http://schemas.microsoft.com/office/drawing/2014/main" id="{74092799-24A8-3254-ADF9-FDF76CF1C1A7}"/>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101" name="TextBox 100">
              <a:extLst>
                <a:ext uri="{FF2B5EF4-FFF2-40B4-BE49-F238E27FC236}">
                  <a16:creationId xmlns:a16="http://schemas.microsoft.com/office/drawing/2014/main" id="{CC17219B-608D-155B-86DA-CAC9CCEC30A3}"/>
                </a:ext>
              </a:extLst>
            </p:cNvPr>
            <p:cNvSpPr txBox="1"/>
            <p:nvPr/>
          </p:nvSpPr>
          <p:spPr>
            <a:xfrm>
              <a:off x="1170399" y="5157389"/>
              <a:ext cx="4765513" cy="1998176"/>
            </a:xfrm>
            <a:prstGeom prst="rect">
              <a:avLst/>
            </a:prstGeom>
            <a:noFill/>
          </p:spPr>
          <p:txBody>
            <a:bodyPr wrap="square">
              <a:spAutoFit/>
            </a:bodyPr>
            <a:lstStyle/>
            <a:p>
              <a:pPr algn="ctr">
                <a:lnSpc>
                  <a:spcPct val="150000"/>
                </a:lnSpc>
                <a:spcAft>
                  <a:spcPts val="1000"/>
                </a:spcAft>
              </a:pPr>
              <a:r>
                <a:rPr lang="fr-FR" sz="4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nét tiêu biểu về văn hóa</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820475D6-FE26-BBF1-E468-70B21EC20D50}"/>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3</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up)">
                                      <p:cBhvr>
                                        <p:cTn id="13" dur="500"/>
                                        <p:tgtEl>
                                          <p:spTgt spid="8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up)">
                                      <p:cBhvr>
                                        <p:cTn id="18" dur="500"/>
                                        <p:tgtEl>
                                          <p:spTgt spid="8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wipe(up)">
                                      <p:cBhvr>
                                        <p:cTn id="2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4740845"/>
            <a:ext cx="15657957" cy="2858731"/>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QUÁ TRÌNH HÌNH THÀNH, </a:t>
            </a:r>
            <a:endParaRPr lang="en-US" sz="6600" b="1">
              <a:cs typeface="Arial" panose="020B0604020202020204" pitchFamily="34" charset="0"/>
            </a:endParaRPr>
          </a:p>
          <a:p>
            <a:pPr algn="ctr">
              <a:lnSpc>
                <a:spcPct val="150000"/>
              </a:lnSpc>
            </a:pPr>
            <a:r>
              <a:rPr lang="vi-VN" sz="6600" b="1">
                <a:cs typeface="Arial" panose="020B0604020202020204" pitchFamily="34" charset="0"/>
              </a:rPr>
              <a:t>PHÁT TRIỂN CỦA VƯƠNG QUỐC</a:t>
            </a:r>
            <a:endParaRPr lang="en-US" sz="66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20193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1</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74242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303BC84-B36E-5C13-9016-86E6DB87F46A}"/>
              </a:ext>
            </a:extLst>
          </p:cNvPr>
          <p:cNvGrpSpPr/>
          <p:nvPr/>
        </p:nvGrpSpPr>
        <p:grpSpPr>
          <a:xfrm>
            <a:off x="-314115" y="-284689"/>
            <a:ext cx="18931877" cy="10856378"/>
            <a:chOff x="0" y="0"/>
            <a:chExt cx="25242502" cy="14475171"/>
          </a:xfrm>
          <a:solidFill>
            <a:schemeClr val="bg1">
              <a:lumMod val="75000"/>
            </a:schemeClr>
          </a:solidFill>
        </p:grpSpPr>
        <p:pic>
          <p:nvPicPr>
            <p:cNvPr id="7" name="Picture 3">
              <a:extLst>
                <a:ext uri="{FF2B5EF4-FFF2-40B4-BE49-F238E27FC236}">
                  <a16:creationId xmlns:a16="http://schemas.microsoft.com/office/drawing/2014/main" id="{31DCD3D1-B905-3DD4-CD08-3DA851C71D2D}"/>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8" name="Picture 4">
              <a:extLst>
                <a:ext uri="{FF2B5EF4-FFF2-40B4-BE49-F238E27FC236}">
                  <a16:creationId xmlns:a16="http://schemas.microsoft.com/office/drawing/2014/main" id="{365F1CE3-A264-1752-E268-445DB2FFCF8A}"/>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21" name="TextBox 20">
            <a:extLst>
              <a:ext uri="{FF2B5EF4-FFF2-40B4-BE49-F238E27FC236}">
                <a16:creationId xmlns:a16="http://schemas.microsoft.com/office/drawing/2014/main" id="{BF3305C0-73BE-9717-C5CE-4EC51B7A5188}"/>
              </a:ext>
            </a:extLst>
          </p:cNvPr>
          <p:cNvSpPr txBox="1"/>
          <p:nvPr/>
        </p:nvSpPr>
        <p:spPr>
          <a:xfrm>
            <a:off x="969307" y="2625572"/>
            <a:ext cx="9458114" cy="5045164"/>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Em hãy đọc thông tin mục 1, đọc mục Kết nối với văn hóa SGK tr.39 và thực hiện nhiệm vụ: </a:t>
            </a:r>
            <a:r>
              <a:rPr lang="vi-VN" sz="4400">
                <a:cs typeface="Arial" panose="020B0604020202020204" pitchFamily="34" charset="0"/>
              </a:rPr>
              <a:t>Lập sơ đồ về quá trình hình thành và phát triển của Vương quốc Lào. </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2" name="Picture 9">
            <a:extLst>
              <a:ext uri="{FF2B5EF4-FFF2-40B4-BE49-F238E27FC236}">
                <a16:creationId xmlns:a16="http://schemas.microsoft.com/office/drawing/2014/main" id="{0B6FF920-DCFB-CEA1-8329-DCB472C765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1389" y="1363520"/>
            <a:ext cx="6567716" cy="75599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F5E44AC2-F791-712A-0E78-1BD8F0CB539C}"/>
              </a:ext>
            </a:extLst>
          </p:cNvPr>
          <p:cNvGrpSpPr/>
          <p:nvPr/>
        </p:nvGrpSpPr>
        <p:grpSpPr>
          <a:xfrm>
            <a:off x="-314115" y="-284689"/>
            <a:ext cx="18931877" cy="10856378"/>
            <a:chOff x="0" y="0"/>
            <a:chExt cx="25242502" cy="14475171"/>
          </a:xfrm>
        </p:grpSpPr>
        <p:pic>
          <p:nvPicPr>
            <p:cNvPr id="30" name="Picture 3">
              <a:extLst>
                <a:ext uri="{FF2B5EF4-FFF2-40B4-BE49-F238E27FC236}">
                  <a16:creationId xmlns:a16="http://schemas.microsoft.com/office/drawing/2014/main" id="{3292C000-40D9-CD7B-4FFC-B5F12E2D0DA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1" name="Picture 4">
              <a:extLst>
                <a:ext uri="{FF2B5EF4-FFF2-40B4-BE49-F238E27FC236}">
                  <a16:creationId xmlns:a16="http://schemas.microsoft.com/office/drawing/2014/main" id="{3D62ACA5-B7AB-7456-0013-E5CB26B90248}"/>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2" name="AutoShape 2">
            <a:extLst>
              <a:ext uri="{FF2B5EF4-FFF2-40B4-BE49-F238E27FC236}">
                <a16:creationId xmlns:a16="http://schemas.microsoft.com/office/drawing/2014/main" id="{F85685EA-8A08-85FC-FC27-4750A6513FBE}"/>
              </a:ext>
            </a:extLst>
          </p:cNvPr>
          <p:cNvSpPr>
            <a:spLocks noGrp="1" noRot="1" noMove="1" noResize="1" noEditPoints="1" noAdjustHandles="1" noChangeArrowheads="1" noChangeShapeType="1"/>
          </p:cNvSpPr>
          <p:nvPr/>
        </p:nvSpPr>
        <p:spPr>
          <a:xfrm>
            <a:off x="535223" y="468315"/>
            <a:ext cx="17217554" cy="9350371"/>
          </a:xfrm>
          <a:prstGeom prst="rect">
            <a:avLst/>
          </a:prstGeom>
          <a:solidFill>
            <a:schemeClr val="bg1"/>
          </a:solidFill>
        </p:spPr>
      </p:sp>
      <p:sp>
        <p:nvSpPr>
          <p:cNvPr id="35" name="TextBox 34">
            <a:extLst>
              <a:ext uri="{FF2B5EF4-FFF2-40B4-BE49-F238E27FC236}">
                <a16:creationId xmlns:a16="http://schemas.microsoft.com/office/drawing/2014/main" id="{40906192-72B2-6C96-A051-EE971C5C7D79}"/>
              </a:ext>
            </a:extLst>
          </p:cNvPr>
          <p:cNvSpPr txBox="1"/>
          <p:nvPr/>
        </p:nvSpPr>
        <p:spPr>
          <a:xfrm>
            <a:off x="1562100" y="647700"/>
            <a:ext cx="15163800" cy="982513"/>
          </a:xfrm>
          <a:prstGeom prst="rect">
            <a:avLst/>
          </a:prstGeom>
          <a:noFill/>
        </p:spPr>
        <p:txBody>
          <a:bodyPr wrap="square">
            <a:spAutoFit/>
          </a:bodyPr>
          <a:lstStyle/>
          <a:p>
            <a:pPr algn="ctr">
              <a:lnSpc>
                <a:spcPct val="150000"/>
              </a:lnSpc>
            </a:pPr>
            <a:r>
              <a:rPr lang="en-US" sz="4400" b="1">
                <a:solidFill>
                  <a:srgbClr val="FF0000"/>
                </a:solidFill>
                <a:latin typeface="Arial" panose="020B0604020202020204" pitchFamily="34" charset="0"/>
                <a:cs typeface="Arial" panose="020B0604020202020204" pitchFamily="34" charset="0"/>
              </a:rPr>
              <a:t>Q</a:t>
            </a:r>
            <a:r>
              <a:rPr lang="vi-VN" sz="4400" b="1">
                <a:solidFill>
                  <a:srgbClr val="FF0000"/>
                </a:solidFill>
                <a:latin typeface="Arial" panose="020B0604020202020204" pitchFamily="34" charset="0"/>
                <a:cs typeface="Arial" panose="020B0604020202020204" pitchFamily="34" charset="0"/>
              </a:rPr>
              <a:t>uá trình hình thành và phát triển của Vương quốc Lào</a:t>
            </a:r>
            <a:endParaRPr lang="en-US" sz="4400" b="1">
              <a:solidFill>
                <a:srgbClr val="FF00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81476DC-1A61-0C07-AFEF-6BAB919FBB84}"/>
              </a:ext>
            </a:extLst>
          </p:cNvPr>
          <p:cNvSpPr/>
          <p:nvPr/>
        </p:nvSpPr>
        <p:spPr>
          <a:xfrm>
            <a:off x="1447800" y="2413476"/>
            <a:ext cx="5029200" cy="204422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1. Chủ nhân xa xưa là người Lào Thơng</a:t>
            </a:r>
          </a:p>
        </p:txBody>
      </p:sp>
      <p:cxnSp>
        <p:nvCxnSpPr>
          <p:cNvPr id="38" name="Straight Connector 37">
            <a:extLst>
              <a:ext uri="{FF2B5EF4-FFF2-40B4-BE49-F238E27FC236}">
                <a16:creationId xmlns:a16="http://schemas.microsoft.com/office/drawing/2014/main" id="{5761F8DC-C7A8-83F6-AFC9-0F9CBFA68DB0}"/>
              </a:ext>
            </a:extLst>
          </p:cNvPr>
          <p:cNvCxnSpPr/>
          <p:nvPr/>
        </p:nvCxnSpPr>
        <p:spPr>
          <a:xfrm>
            <a:off x="6477000" y="3395989"/>
            <a:ext cx="5334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815CA8-81F3-B4DD-E714-A5CA0435F6BB}"/>
              </a:ext>
            </a:extLst>
          </p:cNvPr>
          <p:cNvCxnSpPr>
            <a:cxnSpLocks/>
          </p:cNvCxnSpPr>
          <p:nvPr/>
        </p:nvCxnSpPr>
        <p:spPr>
          <a:xfrm>
            <a:off x="7040880" y="3395989"/>
            <a:ext cx="0" cy="212851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7D9BB2B-2531-EF4C-D7D1-7CAE04C07873}"/>
              </a:ext>
            </a:extLst>
          </p:cNvPr>
          <p:cNvCxnSpPr>
            <a:cxnSpLocks/>
          </p:cNvCxnSpPr>
          <p:nvPr/>
        </p:nvCxnSpPr>
        <p:spPr>
          <a:xfrm>
            <a:off x="3429000" y="5524500"/>
            <a:ext cx="361188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7B94B1-99B3-38E1-4EC0-1E0381D7D533}"/>
              </a:ext>
            </a:extLst>
          </p:cNvPr>
          <p:cNvCxnSpPr>
            <a:cxnSpLocks/>
          </p:cNvCxnSpPr>
          <p:nvPr/>
        </p:nvCxnSpPr>
        <p:spPr>
          <a:xfrm>
            <a:off x="3429000" y="5524500"/>
            <a:ext cx="0" cy="762000"/>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E511202-328D-2ECE-17C2-24E97424BE72}"/>
              </a:ext>
            </a:extLst>
          </p:cNvPr>
          <p:cNvSpPr/>
          <p:nvPr/>
        </p:nvSpPr>
        <p:spPr>
          <a:xfrm>
            <a:off x="1744980" y="6286499"/>
            <a:ext cx="5029200" cy="27431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2. TK XIII, người Lào Lùm di cư đến.</a:t>
            </a:r>
          </a:p>
        </p:txBody>
      </p:sp>
      <p:cxnSp>
        <p:nvCxnSpPr>
          <p:cNvPr id="48" name="Straight Connector 47">
            <a:extLst>
              <a:ext uri="{FF2B5EF4-FFF2-40B4-BE49-F238E27FC236}">
                <a16:creationId xmlns:a16="http://schemas.microsoft.com/office/drawing/2014/main" id="{48C1EA32-7F5A-266E-63F6-5478403A2D37}"/>
              </a:ext>
            </a:extLst>
          </p:cNvPr>
          <p:cNvCxnSpPr>
            <a:cxnSpLocks/>
          </p:cNvCxnSpPr>
          <p:nvPr/>
        </p:nvCxnSpPr>
        <p:spPr>
          <a:xfrm>
            <a:off x="6774180" y="7734300"/>
            <a:ext cx="259842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BC639F-D10D-3717-07C4-E971CB438E36}"/>
              </a:ext>
            </a:extLst>
          </p:cNvPr>
          <p:cNvCxnSpPr>
            <a:cxnSpLocks/>
          </p:cNvCxnSpPr>
          <p:nvPr/>
        </p:nvCxnSpPr>
        <p:spPr>
          <a:xfrm flipV="1">
            <a:off x="9372600" y="5649915"/>
            <a:ext cx="0" cy="2084385"/>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18EFF81-0F0B-B7DC-232A-1A43F381DCFA}"/>
              </a:ext>
            </a:extLst>
          </p:cNvPr>
          <p:cNvSpPr/>
          <p:nvPr/>
        </p:nvSpPr>
        <p:spPr>
          <a:xfrm>
            <a:off x="7890218" y="1875942"/>
            <a:ext cx="6339840" cy="37739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3. Năm 1353, Pha Ngừm thống nhất các mường, lên ngôi vua, đặt tên nước là Lan Xang (Triệu Voi)</a:t>
            </a:r>
          </a:p>
        </p:txBody>
      </p:sp>
      <p:cxnSp>
        <p:nvCxnSpPr>
          <p:cNvPr id="55" name="Straight Connector 54">
            <a:extLst>
              <a:ext uri="{FF2B5EF4-FFF2-40B4-BE49-F238E27FC236}">
                <a16:creationId xmlns:a16="http://schemas.microsoft.com/office/drawing/2014/main" id="{0D88111E-1B94-3B22-5F2D-68DC569BAEDA}"/>
              </a:ext>
            </a:extLst>
          </p:cNvPr>
          <p:cNvCxnSpPr>
            <a:cxnSpLocks/>
          </p:cNvCxnSpPr>
          <p:nvPr/>
        </p:nvCxnSpPr>
        <p:spPr>
          <a:xfrm>
            <a:off x="14218920" y="3632209"/>
            <a:ext cx="132588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103AC18-6BB7-3FFE-0C93-C78CC02A2B8D}"/>
              </a:ext>
            </a:extLst>
          </p:cNvPr>
          <p:cNvCxnSpPr>
            <a:cxnSpLocks/>
          </p:cNvCxnSpPr>
          <p:nvPr/>
        </p:nvCxnSpPr>
        <p:spPr>
          <a:xfrm>
            <a:off x="15544800" y="3632209"/>
            <a:ext cx="0" cy="3266897"/>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E6F0C36-6A3E-CDBF-ADED-B1F87829940E}"/>
              </a:ext>
            </a:extLst>
          </p:cNvPr>
          <p:cNvSpPr/>
          <p:nvPr/>
        </p:nvSpPr>
        <p:spPr>
          <a:xfrm>
            <a:off x="10397781" y="6896101"/>
            <a:ext cx="6975817" cy="27431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4. Vương quốc Lào phát triển và đạt tới sự thịnh vượng trong TK XV – XVII.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right)">
                                      <p:cBhvr>
                                        <p:cTn id="20" dur="500"/>
                                        <p:tgtEl>
                                          <p:spTgt spid="42"/>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up)">
                                      <p:cBhvr>
                                        <p:cTn id="24" dur="500"/>
                                        <p:tgtEl>
                                          <p:spTgt spid="4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up)">
                                      <p:cBhvr>
                                        <p:cTn id="48" dur="500"/>
                                        <p:tgtEl>
                                          <p:spTgt spid="56"/>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randombar(horizontal)">
                                      <p:cBhvr>
                                        <p:cTn id="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P spid="51"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0B8BC97-6104-490C-645A-AA107F7172E4}"/>
              </a:ext>
            </a:extLst>
          </p:cNvPr>
          <p:cNvGrpSpPr/>
          <p:nvPr/>
        </p:nvGrpSpPr>
        <p:grpSpPr>
          <a:xfrm>
            <a:off x="-314115" y="-284689"/>
            <a:ext cx="18931877" cy="10856378"/>
            <a:chOff x="0" y="0"/>
            <a:chExt cx="25242502" cy="14475171"/>
          </a:xfrm>
        </p:grpSpPr>
        <p:pic>
          <p:nvPicPr>
            <p:cNvPr id="8" name="Picture 3">
              <a:extLst>
                <a:ext uri="{FF2B5EF4-FFF2-40B4-BE49-F238E27FC236}">
                  <a16:creationId xmlns:a16="http://schemas.microsoft.com/office/drawing/2014/main" id="{51ADF13A-D478-3006-B048-9ED8ACEE481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9" name="Picture 4">
              <a:extLst>
                <a:ext uri="{FF2B5EF4-FFF2-40B4-BE49-F238E27FC236}">
                  <a16:creationId xmlns:a16="http://schemas.microsoft.com/office/drawing/2014/main" id="{75838A08-032E-1F83-E627-BFD8E4F338F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 name="Group 2"/>
          <p:cNvGrpSpPr/>
          <p:nvPr/>
        </p:nvGrpSpPr>
        <p:grpSpPr>
          <a:xfrm>
            <a:off x="0" y="0"/>
            <a:ext cx="8572500" cy="10287000"/>
            <a:chOff x="0" y="0"/>
            <a:chExt cx="11429999" cy="13716000"/>
          </a:xfrm>
        </p:grpSpPr>
        <p:pic>
          <p:nvPicPr>
            <p:cNvPr id="3"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 t="3679" r="-122" b="11865"/>
            <a:stretch/>
          </p:blipFill>
          <p:spPr>
            <a:xfrm>
              <a:off x="0" y="0"/>
              <a:ext cx="11429999" cy="13716000"/>
            </a:xfrm>
            <a:prstGeom prst="rect">
              <a:avLst/>
            </a:prstGeom>
          </p:spPr>
        </p:pic>
      </p:grpSp>
      <p:sp>
        <p:nvSpPr>
          <p:cNvPr id="10" name="Rectangle 9">
            <a:extLst>
              <a:ext uri="{FF2B5EF4-FFF2-40B4-BE49-F238E27FC236}">
                <a16:creationId xmlns:a16="http://schemas.microsoft.com/office/drawing/2014/main" id="{82381300-D8E1-F83C-6E4B-6C832D222861}"/>
              </a:ext>
            </a:extLst>
          </p:cNvPr>
          <p:cNvSpPr/>
          <p:nvPr/>
        </p:nvSpPr>
        <p:spPr>
          <a:xfrm>
            <a:off x="9420015" y="1257300"/>
            <a:ext cx="8144085" cy="777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8F8598-8C92-EC18-0B89-F4DD24CBC230}"/>
              </a:ext>
            </a:extLst>
          </p:cNvPr>
          <p:cNvSpPr txBox="1"/>
          <p:nvPr/>
        </p:nvSpPr>
        <p:spPr>
          <a:xfrm>
            <a:off x="9553785" y="2047812"/>
            <a:ext cx="8010315" cy="619137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Pha Ngừm được nuôi dạy và lớn lên trong </a:t>
            </a:r>
            <a:r>
              <a:rPr lang="fr-FR" sz="3600">
                <a:effectLst/>
                <a:latin typeface="Arial" panose="020B0604020202020204" pitchFamily="34" charset="0"/>
                <a:ea typeface="Calibri" panose="020F0502020204030204" pitchFamily="34" charset="0"/>
                <a:cs typeface="Arial" panose="020B0604020202020204" pitchFamily="34" charset="0"/>
              </a:rPr>
              <a:t>triều</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đình Cam-pu-chia. </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Pha Ngừm được vua Cam-pu-chia gả con gái cho</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1353, ô</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ng đem quân về chinh phục các mường Lào và lên ngôi vua.</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Đặt tên nước là Lan Xang.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barn(inVertical)">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 bài 7</Template>
  <TotalTime>891</TotalTime>
  <Words>1508</Words>
  <Application>Microsoft Office PowerPoint</Application>
  <PresentationFormat>Custom</PresentationFormat>
  <Paragraphs>148</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6</cp:revision>
  <dcterms:created xsi:type="dcterms:W3CDTF">2022-10-05T01:30:57Z</dcterms:created>
  <dcterms:modified xsi:type="dcterms:W3CDTF">2022-10-06T02:20:50Z</dcterms:modified>
  <dc:identifier>DAFOISqkXp0</dc:identifier>
</cp:coreProperties>
</file>