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9"/>
  </p:notesMasterIdLst>
  <p:sldIdLst>
    <p:sldId id="317" r:id="rId2"/>
    <p:sldId id="292" r:id="rId3"/>
    <p:sldId id="318" r:id="rId4"/>
    <p:sldId id="475" r:id="rId5"/>
    <p:sldId id="294" r:id="rId6"/>
    <p:sldId id="295" r:id="rId7"/>
    <p:sldId id="338" r:id="rId8"/>
    <p:sldId id="496" r:id="rId9"/>
    <p:sldId id="503" r:id="rId10"/>
    <p:sldId id="502" r:id="rId11"/>
    <p:sldId id="297" r:id="rId12"/>
    <p:sldId id="509" r:id="rId13"/>
    <p:sldId id="506" r:id="rId14"/>
    <p:sldId id="504" r:id="rId15"/>
    <p:sldId id="510" r:id="rId16"/>
    <p:sldId id="372" r:id="rId17"/>
    <p:sldId id="375" r:id="rId1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00"/>
    <a:srgbClr val="CC00CC"/>
    <a:srgbClr val="FFF1B3"/>
    <a:srgbClr val="EDF6F7"/>
    <a:srgbClr val="C8FFFF"/>
    <a:srgbClr val="FF7043"/>
    <a:srgbClr val="FF00FF"/>
    <a:srgbClr val="FF99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356" autoAdjust="0"/>
  </p:normalViewPr>
  <p:slideViewPr>
    <p:cSldViewPr>
      <p:cViewPr varScale="1">
        <p:scale>
          <a:sx n="44" d="100"/>
          <a:sy n="44" d="100"/>
        </p:scale>
        <p:origin x="704" y="3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7/11/2024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59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13.wav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audio" Target="../media/media14.wav"/><Relationship Id="rId11" Type="http://schemas.openxmlformats.org/officeDocument/2006/relationships/image" Target="../media/image14.png"/><Relationship Id="rId5" Type="http://schemas.microsoft.com/office/2007/relationships/media" Target="../media/media14.wav"/><Relationship Id="rId10" Type="http://schemas.openxmlformats.org/officeDocument/2006/relationships/image" Target="../media/image21.png"/><Relationship Id="rId4" Type="http://schemas.openxmlformats.org/officeDocument/2006/relationships/audio" Target="../media/media13.wav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image" Target="../media/image13.png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image" Target="../media/image12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image" Target="../media/image11.png"/><Relationship Id="rId5" Type="http://schemas.microsoft.com/office/2007/relationships/media" Target="../media/media5.wav"/><Relationship Id="rId10" Type="http://schemas.openxmlformats.org/officeDocument/2006/relationships/image" Target="../media/image10.png"/><Relationship Id="rId4" Type="http://schemas.openxmlformats.org/officeDocument/2006/relationships/audio" Target="../media/media4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13" Type="http://schemas.openxmlformats.org/officeDocument/2006/relationships/image" Target="../media/image17.png"/><Relationship Id="rId3" Type="http://schemas.microsoft.com/office/2007/relationships/media" Target="../media/media8.wav"/><Relationship Id="rId7" Type="http://schemas.microsoft.com/office/2007/relationships/media" Target="../media/media10.wav"/><Relationship Id="rId12" Type="http://schemas.openxmlformats.org/officeDocument/2006/relationships/image" Target="../media/image16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11" Type="http://schemas.openxmlformats.org/officeDocument/2006/relationships/image" Target="../media/image12.gif"/><Relationship Id="rId5" Type="http://schemas.microsoft.com/office/2007/relationships/media" Target="../media/media9.wav"/><Relationship Id="rId10" Type="http://schemas.openxmlformats.org/officeDocument/2006/relationships/image" Target="../media/image15.png"/><Relationship Id="rId4" Type="http://schemas.openxmlformats.org/officeDocument/2006/relationships/audio" Target="../media/media8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9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48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A063D8A-26FA-3323-8CC2-CF3BD9821A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t="34444" r="36250" b="28889"/>
          <a:stretch/>
        </p:blipFill>
        <p:spPr>
          <a:xfrm>
            <a:off x="1143000" y="2079668"/>
            <a:ext cx="9601200" cy="38639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8EB68A-BBCC-BA72-7255-7F97E2AAA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04800"/>
            <a:ext cx="8229600" cy="6858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H</a:t>
            </a:r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át 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(Đoạn 1 – Lời 2)</a:t>
            </a:r>
            <a:endParaRPr lang="en-US" sz="32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Doan 1">
            <a:hlinkClick r:id="" action="ppaction://media"/>
            <a:extLst>
              <a:ext uri="{FF2B5EF4-FFF2-40B4-BE49-F238E27FC236}">
                <a16:creationId xmlns:a16="http://schemas.microsoft.com/office/drawing/2014/main" xmlns="" id="{29E8DAB2-5E3E-2902-5D21-70FF5D0CD0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55912" y="13351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6719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eat Tuoi 15 Eb Version 3 Tem 127">
            <a:hlinkClick r:id="" action="ppaction://media"/>
            <a:extLst>
              <a:ext uri="{FF2B5EF4-FFF2-40B4-BE49-F238E27FC236}">
                <a16:creationId xmlns:a16="http://schemas.microsoft.com/office/drawing/2014/main" xmlns="" id="{B67F4368-5C0F-435D-DD6B-D55E3542BE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0" y="553065"/>
            <a:ext cx="8686800" cy="63049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8229600" cy="685800"/>
          </a:xfrm>
        </p:spPr>
        <p:txBody>
          <a:bodyPr/>
          <a:lstStyle/>
          <a:p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Hát hoàn chỉnh cả bài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912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>
            <a:extLst>
              <a:ext uri="{FF2B5EF4-FFF2-40B4-BE49-F238E27FC236}">
                <a16:creationId xmlns:a16="http://schemas.microsoft.com/office/drawing/2014/main" xmlns="" id="{B43A6762-C6DF-BD73-D490-1E9B10ECBD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70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5FA06EC-5E0E-DEE4-A2FD-423797AD8591}"/>
              </a:ext>
            </a:extLst>
          </p:cNvPr>
          <p:cNvSpPr txBox="1">
            <a:spLocks/>
          </p:cNvSpPr>
          <p:nvPr/>
        </p:nvSpPr>
        <p:spPr bwMode="auto">
          <a:xfrm>
            <a:off x="76200" y="609600"/>
            <a:ext cx="1203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>
                <a:solidFill>
                  <a:srgbClr val="C00000"/>
                </a:solidFill>
                <a:cs typeface="Times New Roman" panose="02020603050405020304" pitchFamily="18" charset="0"/>
              </a:rPr>
              <a:t>II. </a:t>
            </a:r>
            <a:r>
              <a:rPr lang="vi-VN" sz="3200" b="1" kern="0">
                <a:solidFill>
                  <a:srgbClr val="C00000"/>
                </a:solidFill>
                <a:cs typeface="Times New Roman" panose="02020603050405020304" pitchFamily="18" charset="0"/>
              </a:rPr>
              <a:t>Sơ lược về quãng, cách xác định và gọi tên quãng </a:t>
            </a:r>
            <a:endParaRPr lang="en-US" sz="3200" b="1" kern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2DD41A3A-1D2C-49A7-C2D0-E95F8B827429}"/>
              </a:ext>
            </a:extLst>
          </p:cNvPr>
          <p:cNvSpPr>
            <a:spLocks noChangeAspect="1"/>
          </p:cNvSpPr>
          <p:nvPr/>
        </p:nvSpPr>
        <p:spPr bwMode="auto">
          <a:xfrm>
            <a:off x="2439670" y="1767381"/>
            <a:ext cx="175260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Ví dụ 1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DB962C9B-0598-E24D-60DE-C0C272CF5C06}"/>
              </a:ext>
            </a:extLst>
          </p:cNvPr>
          <p:cNvSpPr>
            <a:spLocks noChangeAspect="1"/>
          </p:cNvSpPr>
          <p:nvPr/>
        </p:nvSpPr>
        <p:spPr bwMode="auto">
          <a:xfrm>
            <a:off x="2439670" y="3390900"/>
            <a:ext cx="175260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Ví dụ 2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BB41EF58-33FC-7F9C-570E-00B4759B7C34}"/>
              </a:ext>
            </a:extLst>
          </p:cNvPr>
          <p:cNvSpPr>
            <a:spLocks noChangeAspect="1"/>
          </p:cNvSpPr>
          <p:nvPr/>
        </p:nvSpPr>
        <p:spPr bwMode="auto">
          <a:xfrm>
            <a:off x="2439670" y="5025390"/>
            <a:ext cx="175260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Ví dụ 3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5E271AC-66F3-14E2-3EA5-7A84B8E03F7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125" t="34444" r="63750" b="54445"/>
          <a:stretch/>
        </p:blipFill>
        <p:spPr>
          <a:xfrm>
            <a:off x="4725670" y="1407342"/>
            <a:ext cx="2640330" cy="12572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FA2E635-BA7A-40C6-96CD-98B462F409D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125" t="35243" r="63750" b="55868"/>
          <a:stretch/>
        </p:blipFill>
        <p:spPr>
          <a:xfrm>
            <a:off x="4725670" y="3156579"/>
            <a:ext cx="2640330" cy="10058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5A68970-F97C-361A-6408-A3D3EC6E9E4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125" t="35243" r="63750" b="55868"/>
          <a:stretch/>
        </p:blipFill>
        <p:spPr>
          <a:xfrm>
            <a:off x="4725670" y="4791069"/>
            <a:ext cx="2640330" cy="1005852"/>
          </a:xfrm>
          <a:prstGeom prst="rect">
            <a:avLst/>
          </a:prstGeom>
        </p:spPr>
      </p:pic>
      <p:pic>
        <p:nvPicPr>
          <p:cNvPr id="15" name="VD1 Quãng">
            <a:hlinkClick r:id="" action="ppaction://media"/>
            <a:extLst>
              <a:ext uri="{FF2B5EF4-FFF2-40B4-BE49-F238E27FC236}">
                <a16:creationId xmlns:a16="http://schemas.microsoft.com/office/drawing/2014/main" xmlns="" id="{75D0A8BE-C245-CBCD-72AC-D00A58CCFA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39200" y="1832786"/>
            <a:ext cx="406400" cy="406400"/>
          </a:xfrm>
          <a:prstGeom prst="rect">
            <a:avLst/>
          </a:prstGeom>
        </p:spPr>
      </p:pic>
      <p:pic>
        <p:nvPicPr>
          <p:cNvPr id="16" name="VD2 Quãng">
            <a:hlinkClick r:id="" action="ppaction://media"/>
            <a:extLst>
              <a:ext uri="{FF2B5EF4-FFF2-40B4-BE49-F238E27FC236}">
                <a16:creationId xmlns:a16="http://schemas.microsoft.com/office/drawing/2014/main" xmlns="" id="{088163D2-45B0-FCEA-C69C-689C833503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39200" y="3521710"/>
            <a:ext cx="406400" cy="406400"/>
          </a:xfrm>
          <a:prstGeom prst="rect">
            <a:avLst/>
          </a:prstGeom>
        </p:spPr>
      </p:pic>
      <p:pic>
        <p:nvPicPr>
          <p:cNvPr id="17" name="VD3 Quãng">
            <a:hlinkClick r:id="" action="ppaction://media"/>
            <a:extLst>
              <a:ext uri="{FF2B5EF4-FFF2-40B4-BE49-F238E27FC236}">
                <a16:creationId xmlns:a16="http://schemas.microsoft.com/office/drawing/2014/main" xmlns="" id="{698E1734-4E42-6413-9143-A8080BC88A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39200" y="518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54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12192000" cy="457200"/>
          </a:xfrm>
        </p:spPr>
        <p:txBody>
          <a:bodyPr/>
          <a:lstStyle/>
          <a:p>
            <a:r>
              <a:rPr lang="en-US" sz="3200" b="1">
                <a:solidFill>
                  <a:srgbClr val="00B050"/>
                </a:solidFill>
                <a:cs typeface="Times New Roman" panose="02020603050405020304" pitchFamily="18" charset="0"/>
              </a:rPr>
              <a:t>Thảo luận nhóm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85801" y="1848085"/>
            <a:ext cx="10896599" cy="295251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38088" rIns="91440" bIns="38088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0" indent="-342900" algn="just" ea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Khoảng cách từ nốt Son lên nốt Đô có mấy bậc âm? Có bao nhiêu cung? </a:t>
            </a:r>
          </a:p>
          <a:p>
            <a:pPr lvl="0" algn="just" ea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                                                                 </a:t>
            </a:r>
            <a:r>
              <a:rPr lang="en-US" sz="240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Đáp án: có 4 bậc âm; có 2,5 cung</a:t>
            </a:r>
            <a:endParaRPr lang="en-US" sz="2400">
              <a:solidFill>
                <a:srgbClr val="FF0000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marL="342900" indent="-342900" algn="just" ea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Khoảng cách từ nốt Pha lên nốt La có mấy bậc âm? Có bao nhiêu cung? </a:t>
            </a:r>
          </a:p>
          <a:p>
            <a:pPr algn="just" ea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                                                                  Đáp án: có 3 bậc âm; có 2 cung</a:t>
            </a:r>
          </a:p>
          <a:p>
            <a:pPr marL="342900" indent="-342900" algn="just" ea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Khoảng cách từ nốt Rê xuống nốt Mi có mấy bậc âm? Có bao nhiêu cung?</a:t>
            </a:r>
          </a:p>
          <a:p>
            <a:pPr algn="just" ea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                                                                  </a:t>
            </a:r>
            <a:r>
              <a:rPr lang="en-US" sz="240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Đáp án: có 7 bậc âm; có 5 cung </a:t>
            </a:r>
            <a:endParaRPr lang="en-US" sz="2400">
              <a:solidFill>
                <a:srgbClr val="FF000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11" name="Picture 4" descr="https://tuannguyenweb.files.wordpress.com/2017/05/8209cd50d6a29bf52a674ca37df94565_students-group-work-by-pietluk-children-group-work-clipart_2213-1650.png?w=107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029200"/>
            <a:ext cx="2247757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F08A7D1-6222-B923-A4FE-AF28170A1D1B}"/>
              </a:ext>
            </a:extLst>
          </p:cNvPr>
          <p:cNvGrpSpPr/>
          <p:nvPr/>
        </p:nvGrpSpPr>
        <p:grpSpPr>
          <a:xfrm>
            <a:off x="6172200" y="2438400"/>
            <a:ext cx="5029200" cy="2341880"/>
            <a:chOff x="6172200" y="1752600"/>
            <a:chExt cx="5029200" cy="234188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F450B5BF-EC31-EED0-5CCF-32576D82B19E}"/>
                </a:ext>
              </a:extLst>
            </p:cNvPr>
            <p:cNvSpPr/>
            <p:nvPr/>
          </p:nvSpPr>
          <p:spPr bwMode="auto">
            <a:xfrm>
              <a:off x="6172200" y="1752600"/>
              <a:ext cx="4876800" cy="381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567C894F-16C0-7611-3DE3-6A8B3DAAE8C9}"/>
                </a:ext>
              </a:extLst>
            </p:cNvPr>
            <p:cNvSpPr/>
            <p:nvPr/>
          </p:nvSpPr>
          <p:spPr bwMode="auto">
            <a:xfrm>
              <a:off x="6324600" y="2743200"/>
              <a:ext cx="4876800" cy="381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2FE13F9C-D4D6-FF49-6A88-2ED08A504850}"/>
                </a:ext>
              </a:extLst>
            </p:cNvPr>
            <p:cNvSpPr/>
            <p:nvPr/>
          </p:nvSpPr>
          <p:spPr bwMode="auto">
            <a:xfrm>
              <a:off x="6324600" y="3713480"/>
              <a:ext cx="4876800" cy="381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7CB2F50-F536-7120-4811-A37B1D963A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25" t="35555" r="46875" b="55000"/>
          <a:stretch/>
        </p:blipFill>
        <p:spPr>
          <a:xfrm>
            <a:off x="3257478" y="789276"/>
            <a:ext cx="5486400" cy="97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29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>
            <a:extLst>
              <a:ext uri="{FF2B5EF4-FFF2-40B4-BE49-F238E27FC236}">
                <a16:creationId xmlns:a16="http://schemas.microsoft.com/office/drawing/2014/main" xmlns="" id="{B43A6762-C6DF-BD73-D490-1E9B10ECBD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5FA06EC-5E0E-DEE4-A2FD-423797AD8591}"/>
              </a:ext>
            </a:extLst>
          </p:cNvPr>
          <p:cNvSpPr txBox="1">
            <a:spLocks/>
          </p:cNvSpPr>
          <p:nvPr/>
        </p:nvSpPr>
        <p:spPr bwMode="auto">
          <a:xfrm>
            <a:off x="76200" y="152400"/>
            <a:ext cx="1203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>
                <a:solidFill>
                  <a:srgbClr val="C00000"/>
                </a:solidFill>
                <a:cs typeface="Times New Roman" panose="02020603050405020304" pitchFamily="18" charset="0"/>
              </a:rPr>
              <a:t>II. </a:t>
            </a:r>
            <a:r>
              <a:rPr lang="vi-VN" sz="3200" b="1" kern="0">
                <a:solidFill>
                  <a:srgbClr val="C00000"/>
                </a:solidFill>
                <a:cs typeface="Times New Roman" panose="02020603050405020304" pitchFamily="18" charset="0"/>
              </a:rPr>
              <a:t>Sơ lược về quãng, cách xác định và gọi tên quãng </a:t>
            </a:r>
            <a:endParaRPr lang="en-US" sz="3200" b="1" kern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9B5299F-33F1-14BC-FADC-7C3D65B547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546"/>
          <a:stretch/>
        </p:blipFill>
        <p:spPr>
          <a:xfrm>
            <a:off x="1146048" y="838200"/>
            <a:ext cx="9899904" cy="578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71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>
            <a:extLst>
              <a:ext uri="{FF2B5EF4-FFF2-40B4-BE49-F238E27FC236}">
                <a16:creationId xmlns:a16="http://schemas.microsoft.com/office/drawing/2014/main" xmlns="" id="{B43A6762-C6DF-BD73-D490-1E9B10ECBD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5FA06EC-5E0E-DEE4-A2FD-423797AD8591}"/>
              </a:ext>
            </a:extLst>
          </p:cNvPr>
          <p:cNvSpPr txBox="1">
            <a:spLocks/>
          </p:cNvSpPr>
          <p:nvPr/>
        </p:nvSpPr>
        <p:spPr bwMode="auto">
          <a:xfrm>
            <a:off x="76200" y="152400"/>
            <a:ext cx="1203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>
                <a:solidFill>
                  <a:srgbClr val="C00000"/>
                </a:solidFill>
                <a:cs typeface="Times New Roman" panose="02020603050405020304" pitchFamily="18" charset="0"/>
              </a:rPr>
              <a:t>II. </a:t>
            </a:r>
            <a:r>
              <a:rPr lang="vi-VN" sz="3200" b="1" kern="0">
                <a:solidFill>
                  <a:srgbClr val="C00000"/>
                </a:solidFill>
                <a:cs typeface="Times New Roman" panose="02020603050405020304" pitchFamily="18" charset="0"/>
              </a:rPr>
              <a:t>Sơ lược về quãng, cách xác định và gọi tên quãng </a:t>
            </a:r>
            <a:endParaRPr lang="en-US" sz="3200" b="1" kern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2DFEDF1-2D9A-1316-C219-1896202EC047}"/>
              </a:ext>
            </a:extLst>
          </p:cNvPr>
          <p:cNvGrpSpPr/>
          <p:nvPr/>
        </p:nvGrpSpPr>
        <p:grpSpPr>
          <a:xfrm>
            <a:off x="990600" y="1143000"/>
            <a:ext cx="9979561" cy="4785265"/>
            <a:chOff x="1105126" y="990600"/>
            <a:chExt cx="9979561" cy="47852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3C48874B-D822-2329-8CDE-0C9C5451AB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0455"/>
            <a:stretch/>
          </p:blipFill>
          <p:spPr>
            <a:xfrm>
              <a:off x="1107440" y="990600"/>
              <a:ext cx="9977247" cy="244680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93AC0B64-D613-4B13-BB28-499F9D984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5126" y="3429000"/>
              <a:ext cx="9915811" cy="23468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624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5789B17-23CF-CCA2-E99B-AF2BF902AA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75" t="47778" r="31875" b="45338"/>
          <a:stretch/>
        </p:blipFill>
        <p:spPr>
          <a:xfrm>
            <a:off x="1333331" y="4090746"/>
            <a:ext cx="9896094" cy="78605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EBFDA483-140A-CCC0-BE34-128D41EFE7F8}"/>
              </a:ext>
            </a:extLst>
          </p:cNvPr>
          <p:cNvGrpSpPr/>
          <p:nvPr/>
        </p:nvGrpSpPr>
        <p:grpSpPr>
          <a:xfrm>
            <a:off x="838200" y="1514914"/>
            <a:ext cx="10516613" cy="2633434"/>
            <a:chOff x="838200" y="414566"/>
            <a:chExt cx="10516613" cy="263343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BB03B184-4BF4-5812-4185-D9D775A6AF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2529"/>
            <a:stretch/>
          </p:blipFill>
          <p:spPr>
            <a:xfrm>
              <a:off x="952415" y="1278252"/>
              <a:ext cx="10287170" cy="70294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FA9E623D-CBC4-FDFC-855A-9240D9F57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200" y="414566"/>
              <a:ext cx="1125085" cy="84728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0BB5E859-4E15-AD8A-5DC6-AC5F5D31F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7489" y="2017632"/>
              <a:ext cx="10407324" cy="10303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8625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4555" y="0"/>
            <a:ext cx="12192000" cy="6858000"/>
            <a:chOff x="-14555" y="0"/>
            <a:chExt cx="121920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899"/>
            <a:stretch/>
          </p:blipFill>
          <p:spPr>
            <a:xfrm>
              <a:off x="-14555" y="0"/>
              <a:ext cx="12192000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2484" y="3574293"/>
              <a:ext cx="2519671" cy="29098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2179639"/>
            <a:ext cx="7848600" cy="102076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FF"/>
                </a:solidFill>
              </a:rPr>
              <a:t>Tập hát bài </a:t>
            </a:r>
            <a:r>
              <a:rPr lang="en-US" sz="2800" i="1">
                <a:solidFill>
                  <a:srgbClr val="C00000"/>
                </a:solidFill>
              </a:rPr>
              <a:t>Tuổi mười lăm</a:t>
            </a:r>
            <a:r>
              <a:rPr lang="en-US" sz="2800" i="1">
                <a:solidFill>
                  <a:srgbClr val="0000FF"/>
                </a:solidFill>
              </a:rPr>
              <a:t>; </a:t>
            </a:r>
            <a:r>
              <a:rPr lang="en-US" sz="2800">
                <a:solidFill>
                  <a:srgbClr val="0000FF"/>
                </a:solidFill>
              </a:rPr>
              <a:t>thuộc lời ca.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FF"/>
                </a:solidFill>
              </a:rPr>
              <a:t>Nhớ khái niệm quãng.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116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533400"/>
            <a:ext cx="7772400" cy="1470025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  <a:b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TUỔI MƯỜI LĂM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xmlns="" id="{AB190598-6BD6-7A79-7B53-56444E90E2CC}"/>
              </a:ext>
            </a:extLst>
          </p:cNvPr>
          <p:cNvSpPr txBox="1">
            <a:spLocks/>
          </p:cNvSpPr>
          <p:nvPr/>
        </p:nvSpPr>
        <p:spPr bwMode="auto">
          <a:xfrm>
            <a:off x="2209800" y="2291384"/>
            <a:ext cx="77724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1</a:t>
            </a:r>
            <a:endParaRPr lang="en-US" sz="4000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Subtitle 6">
            <a:extLst>
              <a:ext uri="{FF2B5EF4-FFF2-40B4-BE49-F238E27FC236}">
                <a16:creationId xmlns:a16="http://schemas.microsoft.com/office/drawing/2014/main" xmlns="" id="{CDC8949D-1BAA-3D72-B0F3-CB56CB10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532076"/>
            <a:ext cx="9906000" cy="2944924"/>
          </a:xfrm>
        </p:spPr>
        <p:txBody>
          <a:bodyPr/>
          <a:lstStyle/>
          <a:p>
            <a:pPr algn="just">
              <a:spcAft>
                <a:spcPts val="300"/>
              </a:spcAft>
            </a:pP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Hát</a:t>
            </a: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hát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Tuổi mười lăm</a:t>
            </a:r>
            <a:endParaRPr lang="en-US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Thường thức âm nhạc</a:t>
            </a: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Một số thể loại nhạc đàn</a:t>
            </a:r>
            <a:endParaRPr lang="en-US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Lí thuyết</a:t>
            </a: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âm nhạc: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Sơ lược về quãng,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cách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xác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        </a:t>
            </a:r>
          </a:p>
          <a:p>
            <a:pPr algn="just">
              <a:spcAft>
                <a:spcPts val="300"/>
              </a:spcAft>
            </a:pP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 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định và gọi tên quãng </a:t>
            </a:r>
            <a:endParaRPr lang="vi-VN" b="1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endParaRPr lang="vi-VN" b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9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914400" y="2015591"/>
            <a:ext cx="10287000" cy="2327809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1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(</a:t>
            </a:r>
            <a:r>
              <a:rPr lang="en-US" sz="4000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vi-VN" sz="40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1</a:t>
            </a:r>
            <a:r>
              <a:rPr lang="en-US" sz="40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en-US" sz="2800" b="1" i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Hát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200" b="1" i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Tuổi mười lăm</a:t>
            </a:r>
            <a:endParaRPr lang="en-US" sz="3200" b="1" i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Lý</a:t>
            </a:r>
            <a:r>
              <a:rPr lang="en-US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thuyết</a:t>
            </a:r>
            <a:r>
              <a:rPr lang="en-US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âm</a:t>
            </a:r>
            <a:r>
              <a:rPr lang="en-US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nhạc</a:t>
            </a:r>
            <a:r>
              <a:rPr lang="en-US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vi-VN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Sơ </a:t>
            </a:r>
            <a:r>
              <a:rPr lang="vi-VN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lược về quãng, cách xác định và gọi tên quãng </a:t>
            </a:r>
            <a:endParaRPr lang="en-US" i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4D4A743-68B4-C235-2BA9-B0F2289AAA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51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63562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I.</a:t>
            </a:r>
            <a:r>
              <a:rPr lang="vi-VN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H</a:t>
            </a:r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át bài</a:t>
            </a:r>
            <a:endParaRPr lang="en-US" sz="3200" b="1" i="1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B1650CE-8311-5D51-DC49-CE6B871604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75" t="11111" r="28125" b="14444"/>
          <a:stretch/>
        </p:blipFill>
        <p:spPr>
          <a:xfrm>
            <a:off x="1524000" y="563562"/>
            <a:ext cx="9250245" cy="619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62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ADB7041-E4A0-42BB-7015-7411B07A9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101" y="1488752"/>
            <a:ext cx="5371699" cy="4361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503238"/>
            <a:ext cx="7848600" cy="715962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Giới thiệu </a:t>
            </a:r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bài </a:t>
            </a:r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hát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701" y="1447800"/>
            <a:ext cx="6667099" cy="4876800"/>
          </a:xfrm>
        </p:spPr>
        <p:txBody>
          <a:bodyPr/>
          <a:lstStyle/>
          <a:p>
            <a:pPr marL="0"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vi-VN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 giai điệu vui tươi, trong sáng, lời ca trong trẻo, dạt dào cảm xúc, bài hát </a:t>
            </a:r>
            <a:r>
              <a:rPr lang="vi-VN" sz="2400" i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Tuổi mười lăm</a:t>
            </a:r>
            <a:r>
              <a:rPr lang="vi-VN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thể hiện sự hồn nhiên, vô tư, trong sáng của lứa tuổi 15 – lứa tuổi trăng tròn với biết bao hoài bão và ước mơ. </a:t>
            </a:r>
            <a:endParaRPr lang="en-US" sz="2400">
              <a:solidFill>
                <a:srgbClr val="0000FF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vi-VN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 giả bài hát là nhạc sĩ </a:t>
            </a:r>
            <a:r>
              <a:rPr lang="vi-VN" sz="240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Trương Quang Lục</a:t>
            </a:r>
            <a:r>
              <a:rPr lang="en-US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ông có nhiều sáng tác hay cho tuổi thơ như</a:t>
            </a:r>
            <a:r>
              <a:rPr lang="vi-VN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2400" i="1">
                <a:solidFill>
                  <a:srgbClr val="00B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Chỉ có một trên đời, Tuổi mười lăm, Tuổi hồng,</a:t>
            </a:r>
            <a:r>
              <a:rPr lang="en-US" sz="2400" i="1">
                <a:solidFill>
                  <a:srgbClr val="00B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i="1">
                <a:solidFill>
                  <a:srgbClr val="00B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Tổ quốc yêu thương, Điều em muốn,</a:t>
            </a:r>
            <a:r>
              <a:rPr lang="en-US" sz="2400" i="1">
                <a:solidFill>
                  <a:srgbClr val="00B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i="1">
                <a:solidFill>
                  <a:srgbClr val="00B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Màu mực tím</a:t>
            </a:r>
            <a:r>
              <a:rPr lang="en-US" sz="2400" i="1">
                <a:solidFill>
                  <a:srgbClr val="00B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400" i="1">
                <a:solidFill>
                  <a:srgbClr val="00B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Trái Đất này của chúng em (phổ thơ Định Hải)</a:t>
            </a:r>
            <a:r>
              <a:rPr lang="en-US" sz="2400" i="1">
                <a:solidFill>
                  <a:srgbClr val="00B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,....</a:t>
            </a:r>
            <a:endParaRPr lang="vi-VN" sz="2400" i="1">
              <a:solidFill>
                <a:srgbClr val="00B05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632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-76200"/>
            <a:ext cx="7391400" cy="792162"/>
          </a:xfrm>
        </p:spPr>
        <p:txBody>
          <a:bodyPr/>
          <a:lstStyle/>
          <a:p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Nghe hát mẫu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Tuoi 15 Hat mau Version 3 Eb Tem 127 NotNhac">
            <a:hlinkClick r:id="" action="ppaction://media"/>
            <a:extLst>
              <a:ext uri="{FF2B5EF4-FFF2-40B4-BE49-F238E27FC236}">
                <a16:creationId xmlns:a16="http://schemas.microsoft.com/office/drawing/2014/main" xmlns="" id="{41CA471E-09E4-0F3C-22F5-B32FC1EAAC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0" y="608371"/>
            <a:ext cx="8610600" cy="624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58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oi dong Bai hat giong truong">
            <a:hlinkClick r:id="" action="ppaction://media"/>
            <a:extLst>
              <a:ext uri="{FF2B5EF4-FFF2-40B4-BE49-F238E27FC236}">
                <a16:creationId xmlns:a16="http://schemas.microsoft.com/office/drawing/2014/main" xmlns="" id="{E9655D38-BCB7-09E7-A13F-D52BFA8472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152400"/>
            <a:ext cx="9649810" cy="42240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41710CE-3097-46AD-829E-6ECE837730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589981"/>
            <a:ext cx="2967227" cy="219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11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663CE30-7EF8-B729-FB48-D0DEF72DC1C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125" t="27778" r="39940" b="58889"/>
          <a:stretch/>
        </p:blipFill>
        <p:spPr>
          <a:xfrm>
            <a:off x="1524000" y="1093952"/>
            <a:ext cx="8326012" cy="13304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45F1AB0-180E-527F-270E-6608B4E9A50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3125" t="27778" r="56250" b="58889"/>
          <a:stretch/>
        </p:blipFill>
        <p:spPr>
          <a:xfrm>
            <a:off x="1524000" y="4379736"/>
            <a:ext cx="5432679" cy="1330419"/>
          </a:xfrm>
          <a:prstGeom prst="rect">
            <a:avLst/>
          </a:prstGeom>
        </p:spPr>
      </p:pic>
      <p:sp>
        <p:nvSpPr>
          <p:cNvPr id="18" name="Left Brace 17"/>
          <p:cNvSpPr/>
          <p:nvPr/>
        </p:nvSpPr>
        <p:spPr bwMode="auto">
          <a:xfrm>
            <a:off x="1003936" y="1147844"/>
            <a:ext cx="824864" cy="4562311"/>
          </a:xfrm>
          <a:prstGeom prst="leftBrace">
            <a:avLst>
              <a:gd name="adj1" fmla="val 8333"/>
              <a:gd name="adj2" fmla="val 46660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8229600" cy="6858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Học hát từng câu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 (Đoạn 1 – Lời 1)</a:t>
            </a:r>
            <a:endParaRPr lang="en-US" sz="32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6171" y="1475740"/>
            <a:ext cx="219075" cy="466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9508" y="3116580"/>
            <a:ext cx="219075" cy="4667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7209" y="3077256"/>
            <a:ext cx="240983" cy="5133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B991DF5-29E4-A097-DBEC-6D2FDDF439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3773" y="4732655"/>
            <a:ext cx="219075" cy="466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961BA62-7855-EF6C-5657-04666FED06C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3125" t="28889" r="39940" b="58886"/>
          <a:stretch/>
        </p:blipFill>
        <p:spPr>
          <a:xfrm>
            <a:off x="1524000" y="2862262"/>
            <a:ext cx="8326012" cy="1219858"/>
          </a:xfrm>
          <a:prstGeom prst="rect">
            <a:avLst/>
          </a:prstGeom>
        </p:spPr>
      </p:pic>
      <p:pic>
        <p:nvPicPr>
          <p:cNvPr id="2" name="Doan 1 Cau 1">
            <a:hlinkClick r:id="" action="ppaction://media"/>
            <a:extLst>
              <a:ext uri="{FF2B5EF4-FFF2-40B4-BE49-F238E27FC236}">
                <a16:creationId xmlns:a16="http://schemas.microsoft.com/office/drawing/2014/main" xmlns="" id="{BAE86505-0227-1431-06EC-2056357662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29654" y="1352761"/>
            <a:ext cx="406400" cy="406400"/>
          </a:xfrm>
          <a:prstGeom prst="rect">
            <a:avLst/>
          </a:prstGeom>
        </p:spPr>
      </p:pic>
      <p:pic>
        <p:nvPicPr>
          <p:cNvPr id="3" name="Doan 1 Cau 2">
            <a:hlinkClick r:id="" action="ppaction://media"/>
            <a:extLst>
              <a:ext uri="{FF2B5EF4-FFF2-40B4-BE49-F238E27FC236}">
                <a16:creationId xmlns:a16="http://schemas.microsoft.com/office/drawing/2014/main" xmlns="" id="{548D1A72-CDA6-141B-3763-2E2916847AB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33665" y="3069703"/>
            <a:ext cx="406400" cy="406400"/>
          </a:xfrm>
          <a:prstGeom prst="rect">
            <a:avLst/>
          </a:prstGeom>
        </p:spPr>
      </p:pic>
      <p:pic>
        <p:nvPicPr>
          <p:cNvPr id="6" name="Doan 1 Cau 3">
            <a:hlinkClick r:id="" action="ppaction://media"/>
            <a:extLst>
              <a:ext uri="{FF2B5EF4-FFF2-40B4-BE49-F238E27FC236}">
                <a16:creationId xmlns:a16="http://schemas.microsoft.com/office/drawing/2014/main" xmlns="" id="{EFFFAC0D-22B0-707A-6B46-E9D86FA9AB5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29654" y="4699000"/>
            <a:ext cx="406400" cy="406400"/>
          </a:xfrm>
          <a:prstGeom prst="rect">
            <a:avLst/>
          </a:prstGeom>
        </p:spPr>
      </p:pic>
      <p:pic>
        <p:nvPicPr>
          <p:cNvPr id="9" name="Doan 1">
            <a:hlinkClick r:id="" action="ppaction://media"/>
            <a:extLst>
              <a:ext uri="{FF2B5EF4-FFF2-40B4-BE49-F238E27FC236}">
                <a16:creationId xmlns:a16="http://schemas.microsoft.com/office/drawing/2014/main" xmlns="" id="{29A44375-F76B-A27D-6DE7-EBAF2F9AE60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84599" y="306970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70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A041CAF-37C3-49C0-200D-C38FA296C7F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125" t="35555" r="50000" b="52222"/>
          <a:stretch/>
        </p:blipFill>
        <p:spPr>
          <a:xfrm>
            <a:off x="1524000" y="4495341"/>
            <a:ext cx="6541389" cy="1219659"/>
          </a:xfrm>
          <a:prstGeom prst="rect">
            <a:avLst/>
          </a:prstGeom>
        </p:spPr>
      </p:pic>
      <p:sp>
        <p:nvSpPr>
          <p:cNvPr id="18" name="Left Brace 17"/>
          <p:cNvSpPr/>
          <p:nvPr/>
        </p:nvSpPr>
        <p:spPr bwMode="auto">
          <a:xfrm>
            <a:off x="1003936" y="1147844"/>
            <a:ext cx="824864" cy="4562311"/>
          </a:xfrm>
          <a:prstGeom prst="leftBrace">
            <a:avLst>
              <a:gd name="adj1" fmla="val 8333"/>
              <a:gd name="adj2" fmla="val 46660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8229600" cy="6858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Học hát từng câu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 (Đoạn 2)</a:t>
            </a:r>
            <a:endParaRPr lang="en-US" sz="32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6171" y="1475740"/>
            <a:ext cx="219075" cy="466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9508" y="3116580"/>
            <a:ext cx="219075" cy="4667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7209" y="3114267"/>
            <a:ext cx="240983" cy="5133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B991DF5-29E4-A097-DBEC-6D2FDDF439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3773" y="4732655"/>
            <a:ext cx="219075" cy="4667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317DFF7-6840-E5BB-B9A5-821B667D59F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3125" t="35555" r="39375" b="52222"/>
          <a:stretch/>
        </p:blipFill>
        <p:spPr>
          <a:xfrm>
            <a:off x="1518607" y="1230241"/>
            <a:ext cx="8426196" cy="12196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1C39FDD-ED21-058B-40D8-5F464B5E949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3125" t="35555" r="39375" b="52222"/>
          <a:stretch/>
        </p:blipFill>
        <p:spPr>
          <a:xfrm>
            <a:off x="1503998" y="2855004"/>
            <a:ext cx="8426196" cy="1219659"/>
          </a:xfrm>
          <a:prstGeom prst="rect">
            <a:avLst/>
          </a:prstGeom>
        </p:spPr>
      </p:pic>
      <p:pic>
        <p:nvPicPr>
          <p:cNvPr id="3" name="Doan 2 Cau 1">
            <a:hlinkClick r:id="" action="ppaction://media"/>
            <a:extLst>
              <a:ext uri="{FF2B5EF4-FFF2-40B4-BE49-F238E27FC236}">
                <a16:creationId xmlns:a16="http://schemas.microsoft.com/office/drawing/2014/main" xmlns="" id="{DD83B84F-FA24-E443-71A2-F1871A10BD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53800" y="1396365"/>
            <a:ext cx="406400" cy="406400"/>
          </a:xfrm>
          <a:prstGeom prst="rect">
            <a:avLst/>
          </a:prstGeom>
        </p:spPr>
      </p:pic>
      <p:pic>
        <p:nvPicPr>
          <p:cNvPr id="6" name="Doan 2 Cau 2">
            <a:hlinkClick r:id="" action="ppaction://media"/>
            <a:extLst>
              <a:ext uri="{FF2B5EF4-FFF2-40B4-BE49-F238E27FC236}">
                <a16:creationId xmlns:a16="http://schemas.microsoft.com/office/drawing/2014/main" xmlns="" id="{8A670F61-6500-2220-53F3-97150978C1C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53800" y="3060193"/>
            <a:ext cx="406400" cy="406400"/>
          </a:xfrm>
          <a:prstGeom prst="rect">
            <a:avLst/>
          </a:prstGeom>
        </p:spPr>
      </p:pic>
      <p:pic>
        <p:nvPicPr>
          <p:cNvPr id="7" name="Doan 2 Cau 3">
            <a:hlinkClick r:id="" action="ppaction://media"/>
            <a:extLst>
              <a:ext uri="{FF2B5EF4-FFF2-40B4-BE49-F238E27FC236}">
                <a16:creationId xmlns:a16="http://schemas.microsoft.com/office/drawing/2014/main" xmlns="" id="{C8216919-D9FD-2688-2A7F-FDD12A71AA3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53800" y="4660500"/>
            <a:ext cx="406400" cy="406400"/>
          </a:xfrm>
          <a:prstGeom prst="rect">
            <a:avLst/>
          </a:prstGeom>
        </p:spPr>
      </p:pic>
      <p:pic>
        <p:nvPicPr>
          <p:cNvPr id="8" name="Doan 2">
            <a:hlinkClick r:id="" action="ppaction://media"/>
            <a:extLst>
              <a:ext uri="{FF2B5EF4-FFF2-40B4-BE49-F238E27FC236}">
                <a16:creationId xmlns:a16="http://schemas.microsoft.com/office/drawing/2014/main" xmlns="" id="{53B39117-8928-8203-9CE1-0DD0B23A5FD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16683" y="306019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24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9657</TotalTime>
  <Words>400</Words>
  <Application>Microsoft Office PowerPoint</Application>
  <PresentationFormat>Widescreen</PresentationFormat>
  <Paragraphs>35</Paragraphs>
  <Slides>17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Wingdings</vt:lpstr>
      <vt:lpstr>Default Design</vt:lpstr>
      <vt:lpstr>PowerPoint Presentation</vt:lpstr>
      <vt:lpstr>Chủ đề 1 TUỔI MƯỜI LĂM</vt:lpstr>
      <vt:lpstr>PowerPoint Presentation</vt:lpstr>
      <vt:lpstr>I. Hát bài</vt:lpstr>
      <vt:lpstr>Giới thiệu bài hát</vt:lpstr>
      <vt:lpstr>Nghe hát mẫu</vt:lpstr>
      <vt:lpstr>PowerPoint Presentation</vt:lpstr>
      <vt:lpstr>Học hát từng câu (Đoạn 1 – Lời 1)</vt:lpstr>
      <vt:lpstr>Học hát từng câu (Đoạn 2)</vt:lpstr>
      <vt:lpstr>Hát (Đoạn 1 – Lời 2)</vt:lpstr>
      <vt:lpstr>Hát hoàn chỉnh cả bài</vt:lpstr>
      <vt:lpstr>PowerPoint Presentation</vt:lpstr>
      <vt:lpstr>Thảo luận nhóm</vt:lpstr>
      <vt:lpstr>PowerPoint Presentation</vt:lpstr>
      <vt:lpstr>PowerPoint Presentation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Hung</cp:lastModifiedBy>
  <cp:revision>335</cp:revision>
  <dcterms:created xsi:type="dcterms:W3CDTF">2006-11-06T13:45:38Z</dcterms:created>
  <dcterms:modified xsi:type="dcterms:W3CDTF">2024-07-11T06:57:59Z</dcterms:modified>
</cp:coreProperties>
</file>