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3" r:id="rId3"/>
    <p:sldMasterId id="2147483683" r:id="rId4"/>
  </p:sldMasterIdLst>
  <p:notesMasterIdLst>
    <p:notesMasterId r:id="rId32"/>
  </p:notesMasterIdLst>
  <p:sldIdLst>
    <p:sldId id="256" r:id="rId5"/>
    <p:sldId id="258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5" r:id="rId14"/>
    <p:sldId id="269" r:id="rId15"/>
    <p:sldId id="272" r:id="rId16"/>
    <p:sldId id="273" r:id="rId17"/>
    <p:sldId id="274" r:id="rId18"/>
    <p:sldId id="275" r:id="rId19"/>
    <p:sldId id="288" r:id="rId20"/>
    <p:sldId id="276" r:id="rId21"/>
    <p:sldId id="277" r:id="rId22"/>
    <p:sldId id="278" r:id="rId23"/>
    <p:sldId id="289" r:id="rId24"/>
    <p:sldId id="279" r:id="rId25"/>
    <p:sldId id="281" r:id="rId26"/>
    <p:sldId id="282" r:id="rId27"/>
    <p:sldId id="283" r:id="rId28"/>
    <p:sldId id="284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FF"/>
    <a:srgbClr val="3333FF"/>
    <a:srgbClr val="EA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6" autoAdjust="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0C0E1-49D5-4E0D-B1C9-6EF530B67684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20D1-52F8-495B-8F9C-958941792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020D1-52F8-495B-8F9C-9589417923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3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4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6681D-9EC5-42A8-B816-B9464943E322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AD6B-2981-48A2-879F-7E092FC561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B2042-2368-43C6-B2B2-387162B1D9A1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1F2-87D8-4E38-A699-469C7E4DAA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5B323-952A-4AFC-9AA7-B117236469EC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296A-6C6D-4DDA-8333-29E3DFBA6D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1FF9D-4866-48F2-849D-595672DCD117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CD52E-0917-4582-A599-1DF24F2CB0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96EB-4124-48B9-8B4F-23914D7B7330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3CC1-0020-40BC-B4CA-208E478124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486C0-ED42-4C40-881E-8C7DA69FAA92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CFB96-5917-4EB7-973A-8D133DC129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0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E91D-59CB-47B5-8EB7-E90C32EDDCFE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3493-84BD-44CE-A86B-A7AC29D66D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729F-E29F-43B6-8A53-856505BF0840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A6A8B-A2A5-47AD-A518-465DA1C7D0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8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5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C48A-ACC0-4421-95C9-AC48E0EC0A9A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E1B11-93DF-432F-AB6D-7FC540E7A1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D673-678B-43CA-ADFA-0595FCD38117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1EF5-FEF6-4872-9E25-A1984D1E2B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FFBA-A528-4181-BE6F-16EC6DF0BEB5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2D88-A053-45FA-BB51-A20089B916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7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94DE3-D746-4150-9E26-B58072CED13C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7693-7293-4398-8E82-5A3FD740B4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8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2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5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8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1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5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6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6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EB55-7DB3-4C5A-8710-4CE631B0C822}" type="datetimeFigureOut">
              <a:rPr lang="en-US" smtClean="0"/>
              <a:t>23/09/2024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EF1DB-52A5-4E56-B366-B2C79815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61CC78-3D95-4603-A168-F9BDC3A736E0}" type="datetime10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B335C-9B08-4797-8A46-99060757346A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90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13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5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11309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0.png"/><Relationship Id="rId7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gif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8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gif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slide" Target="slide23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5.png"/><Relationship Id="rId5" Type="http://schemas.openxmlformats.org/officeDocument/2006/relationships/image" Target="../media/image56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7.png"/><Relationship Id="rId5" Type="http://schemas.openxmlformats.org/officeDocument/2006/relationships/slide" Target="slide23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1447800"/>
            <a:ext cx="7467600" cy="1938992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PHÉP NHÂN, PHÉP CHIA CÁC SỐ TỰ NHIÊN</a:t>
            </a:r>
          </a:p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0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69075"/>
            <a:ext cx="2844800" cy="365125"/>
          </a:xfrm>
        </p:spPr>
        <p:txBody>
          <a:bodyPr/>
          <a:lstStyle/>
          <a:p>
            <a:pPr>
              <a:defRPr/>
            </a:pPr>
            <a:fld id="{B56B2042-2368-43C6-B2B2-387162B1D9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500" y="1066800"/>
            <a:ext cx="591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2: Tính bằng cách hợp lí.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5900" y="24056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4B741-B9F3-02F9-C024-642846F773D5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E062AD-7A9B-9F42-0803-B442C26E559C}"/>
                  </a:ext>
                </a:extLst>
              </p:cNvPr>
              <p:cNvSpPr txBox="1"/>
              <p:nvPr/>
            </p:nvSpPr>
            <p:spPr>
              <a:xfrm>
                <a:off x="1007308" y="1735460"/>
                <a:ext cx="104226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effectLst/>
                    <a:latin typeface="Georgia" panose="02040502050405020303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𝟐𝟓𝟎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𝟏𝟒𝟕𝟔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.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b="1">
                    <a:effectLst/>
                    <a:latin typeface="Georgia" panose="02040502050405020303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			    b) </a:t>
                </a:r>
                <a14:m>
                  <m:oMath xmlns:m="http://schemas.openxmlformats.org/officeDocument/2006/math"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𝟏𝟖𝟗</m:t>
                    </m:r>
                    <m:r>
                      <a:rPr lang="en-US" sz="3200" b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𝟓𝟎𝟗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𝟏𝟖𝟗</m:t>
                    </m:r>
                    <m:r>
                      <a:rPr lang="en-US" sz="3200" b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1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𝟒𝟎𝟗</m:t>
                    </m:r>
                  </m:oMath>
                </a14:m>
                <a:endParaRPr lang="en-US" sz="3200" b="1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E062AD-7A9B-9F42-0803-B442C26E5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08" y="1735460"/>
                <a:ext cx="10422692" cy="584775"/>
              </a:xfrm>
              <a:prstGeom prst="rect">
                <a:avLst/>
              </a:prstGeom>
              <a:blipFill>
                <a:blip r:embed="rId3"/>
                <a:stretch>
                  <a:fillRect l="-146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B16E-056D-130B-B61C-45E09BEAB255}"/>
                  </a:ext>
                </a:extLst>
              </p:cNvPr>
              <p:cNvSpPr txBox="1"/>
              <p:nvPr/>
            </p:nvSpPr>
            <p:spPr>
              <a:xfrm>
                <a:off x="762000" y="5281136"/>
                <a:ext cx="27432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=1476000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15B16E-056D-130B-B61C-45E09BEAB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281136"/>
                <a:ext cx="2743200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24B0B-4B99-37AF-51F1-126E45767E53}"/>
                  </a:ext>
                </a:extLst>
              </p:cNvPr>
              <p:cNvSpPr txBox="1"/>
              <p:nvPr/>
            </p:nvSpPr>
            <p:spPr>
              <a:xfrm>
                <a:off x="7031182" y="5281136"/>
                <a:ext cx="1730413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18900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F24B0B-4B99-37AF-51F1-126E45767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82" y="5281136"/>
                <a:ext cx="1730413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97E33-C11E-EF0E-088F-06BDEC412855}"/>
                  </a:ext>
                </a:extLst>
              </p:cNvPr>
              <p:cNvSpPr txBox="1"/>
              <p:nvPr/>
            </p:nvSpPr>
            <p:spPr>
              <a:xfrm>
                <a:off x="917925" y="3260714"/>
                <a:ext cx="2968275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200" b="0" i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  250⋅1476.4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A897E33-C11E-EF0E-088F-06BDEC412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25" y="3260714"/>
                <a:ext cx="2968275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A3B63-2E48-2D86-F4FF-D1BD018E7177}"/>
                  </a:ext>
                </a:extLst>
              </p:cNvPr>
              <p:cNvSpPr txBox="1"/>
              <p:nvPr/>
            </p:nvSpPr>
            <p:spPr>
              <a:xfrm>
                <a:off x="937871" y="3902565"/>
                <a:ext cx="355792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>
                    <a:effectLst/>
                    <a:latin typeface="Georgia" panose="02040502050405020303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=(250⋅4)⋅1476</m:t>
                    </m:r>
                  </m:oMath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7A3B63-2E48-2D86-F4FF-D1BD018E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71" y="3902565"/>
                <a:ext cx="355792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F3AC9C-A4EF-7D10-052D-6F0919D782ED}"/>
                  </a:ext>
                </a:extLst>
              </p:cNvPr>
              <p:cNvSpPr txBox="1"/>
              <p:nvPr/>
            </p:nvSpPr>
            <p:spPr>
              <a:xfrm>
                <a:off x="990600" y="4591851"/>
                <a:ext cx="27432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=1000⋅1476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7F3AC9C-A4EF-7D10-052D-6F0919D78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591851"/>
                <a:ext cx="2743200" cy="7386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25EF26A-DF88-D95B-428E-2869A499C7FA}"/>
                  </a:ext>
                </a:extLst>
              </p:cNvPr>
              <p:cNvSpPr txBox="1"/>
              <p:nvPr/>
            </p:nvSpPr>
            <p:spPr>
              <a:xfrm>
                <a:off x="6971818" y="3260714"/>
                <a:ext cx="415338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200">
                    <a:effectLst/>
                    <a:latin typeface="Georgia" panose="02040502050405020303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189</m:t>
                    </m:r>
                    <m:r>
                      <a:rPr lang="en-US" sz="3200" b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509−189</m:t>
                    </m:r>
                    <m:r>
                      <a:rPr lang="en-US" sz="3200" b="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1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409</m:t>
                    </m:r>
                  </m:oMath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25EF26A-DF88-D95B-428E-2869A499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818" y="3260714"/>
                <a:ext cx="4153382" cy="584775"/>
              </a:xfrm>
              <a:prstGeom prst="rect">
                <a:avLst/>
              </a:prstGeom>
              <a:blipFill>
                <a:blip r:embed="rId9"/>
                <a:stretch>
                  <a:fillRect l="-381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4AFEDD-C7FD-986F-7A4C-C23D0EFA1EEA}"/>
                  </a:ext>
                </a:extLst>
              </p:cNvPr>
              <p:cNvSpPr txBox="1"/>
              <p:nvPr/>
            </p:nvSpPr>
            <p:spPr>
              <a:xfrm>
                <a:off x="7010400" y="3902565"/>
                <a:ext cx="36576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189</m:t>
                      </m:r>
                      <m:r>
                        <a:rPr lang="en-US" sz="3200" b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.(</m:t>
                      </m:r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509</m:t>
                      </m:r>
                      <m:r>
                        <a:rPr lang="en-US" sz="3200" b="0" i="1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−409</m:t>
                      </m:r>
                      <m:r>
                        <a:rPr lang="en-US" sz="3200" b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B4AFEDD-C7FD-986F-7A4C-C23D0EFA1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902565"/>
                <a:ext cx="3657600" cy="7386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60FDB1-27E9-15CC-91F6-361219D28A2E}"/>
                  </a:ext>
                </a:extLst>
              </p:cNvPr>
              <p:cNvSpPr txBox="1"/>
              <p:nvPr/>
            </p:nvSpPr>
            <p:spPr>
              <a:xfrm>
                <a:off x="7031182" y="4591851"/>
                <a:ext cx="194342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189</m:t>
                      </m:r>
                      <m:r>
                        <a:rPr lang="en-US" sz="3200" b="0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200" b="0" i="1" smtClean="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100</m:t>
                      </m:r>
                    </m:oMath>
                  </m:oMathPara>
                </a14:m>
                <a:endParaRPr lang="en-US" sz="3200">
                  <a:effectLst/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160FDB1-27E9-15CC-91F6-361219D28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182" y="4591851"/>
                <a:ext cx="1943427" cy="7386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64" descr="Bellcoll">
            <a:extLst>
              <a:ext uri="{FF2B5EF4-FFF2-40B4-BE49-F238E27FC236}">
                <a16:creationId xmlns:a16="http://schemas.microsoft.com/office/drawing/2014/main" id="{389E39D9-0F6A-EBDA-C185-35219715E3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55915"/>
            <a:ext cx="2844800" cy="365125"/>
          </a:xfrm>
        </p:spPr>
        <p:txBody>
          <a:bodyPr/>
          <a:lstStyle/>
          <a:p>
            <a:pPr>
              <a:defRPr/>
            </a:pPr>
            <a:fld id="{B56B2042-2368-43C6-B2B2-387162B1D9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0" y="1154751"/>
                <a:ext cx="10102850" cy="1716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800" b="1" u="sng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tập 3</a:t>
                </a: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nuôi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𝟖𝟎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𝟏𝟎𝟓</m:t>
                    </m:r>
                    <m:r>
                      <a:rPr lang="en-US" sz="2800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Gia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đình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ki –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gam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đàn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154751"/>
                <a:ext cx="10102850" cy="1716880"/>
              </a:xfrm>
              <a:prstGeom prst="rect">
                <a:avLst/>
              </a:prstGeom>
              <a:blipFill>
                <a:blip r:embed="rId3"/>
                <a:stretch>
                  <a:fillRect l="-1207" r="-1207" b="-8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3616" y="3051858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120</a:t>
              </a:r>
            </a:p>
          </p:txBody>
        </p:sp>
      </p:grp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119</a:t>
              </a:r>
            </a:p>
          </p:txBody>
        </p:sp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118</a:t>
              </a:r>
            </a:p>
          </p:txBody>
        </p: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117</a:t>
              </a:r>
            </a:p>
          </p:txBody>
        </p:sp>
      </p:grp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116</a:t>
              </a:r>
            </a:p>
          </p:txBody>
        </p:sp>
      </p:grp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115</a:t>
              </a:r>
            </a:p>
          </p:txBody>
        </p:sp>
      </p:grp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114</a:t>
              </a:r>
            </a:p>
          </p:txBody>
        </p:sp>
      </p:grp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113</a:t>
              </a:r>
            </a:p>
          </p:txBody>
        </p:sp>
      </p:grpSp>
      <p:grpSp>
        <p:nvGrpSpPr>
          <p:cNvPr id="36" name="Group 2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7" name="Oval 2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8" name="Text Box 3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112</a:t>
              </a:r>
            </a:p>
          </p:txBody>
        </p:sp>
      </p:grp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111</a:t>
              </a:r>
            </a:p>
          </p:txBody>
        </p:sp>
      </p:grpSp>
      <p:grpSp>
        <p:nvGrpSpPr>
          <p:cNvPr id="42" name="Group 3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43" name="Oval 3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4" name="Text Box 3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110</a:t>
              </a:r>
            </a:p>
          </p:txBody>
        </p:sp>
      </p:grpSp>
      <p:grpSp>
        <p:nvGrpSpPr>
          <p:cNvPr id="45" name="Group 3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46" name="Oval 3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109</a:t>
              </a:r>
            </a:p>
          </p:txBody>
        </p:sp>
      </p:grpSp>
      <p:grpSp>
        <p:nvGrpSpPr>
          <p:cNvPr id="48" name="Group 4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49" name="Oval 4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0" name="Text Box 4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108</a:t>
              </a:r>
            </a:p>
          </p:txBody>
        </p:sp>
      </p:grpSp>
      <p:grpSp>
        <p:nvGrpSpPr>
          <p:cNvPr id="51" name="Group 4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52" name="Oval 4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3" name="Text Box 4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107</a:t>
              </a:r>
            </a:p>
          </p:txBody>
        </p:sp>
      </p:grpSp>
      <p:grpSp>
        <p:nvGrpSpPr>
          <p:cNvPr id="54" name="Group 4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55" name="Oval 4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6" name="Text Box 4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106</a:t>
              </a:r>
            </a:p>
          </p:txBody>
        </p:sp>
      </p:grpSp>
      <p:grpSp>
        <p:nvGrpSpPr>
          <p:cNvPr id="57" name="Group 4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58" name="Oval 5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59" name="Text Box 5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105</a:t>
              </a:r>
            </a:p>
          </p:txBody>
        </p:sp>
      </p:grpSp>
      <p:grpSp>
        <p:nvGrpSpPr>
          <p:cNvPr id="60" name="Group 5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2" name="Text Box 5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104</a:t>
              </a:r>
            </a:p>
          </p:txBody>
        </p:sp>
      </p:grpSp>
      <p:grpSp>
        <p:nvGrpSpPr>
          <p:cNvPr id="63" name="Group 5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103</a:t>
              </a:r>
            </a:p>
          </p:txBody>
        </p:sp>
      </p:grpSp>
      <p:grpSp>
        <p:nvGrpSpPr>
          <p:cNvPr id="66" name="Group 5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68" name="Text Box 6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102</a:t>
              </a:r>
            </a:p>
          </p:txBody>
        </p:sp>
      </p:grpSp>
      <p:grpSp>
        <p:nvGrpSpPr>
          <p:cNvPr id="69" name="Group 6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70" name="Oval 6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1" name="Text Box 6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101</a:t>
              </a:r>
            </a:p>
          </p:txBody>
        </p:sp>
      </p:grpSp>
      <p:grpSp>
        <p:nvGrpSpPr>
          <p:cNvPr id="72" name="Group 6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73" name="Oval 6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4" name="Text Box 6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100</a:t>
              </a:r>
            </a:p>
          </p:txBody>
        </p:sp>
      </p:grpSp>
      <p:grpSp>
        <p:nvGrpSpPr>
          <p:cNvPr id="75" name="Group 6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76" name="Oval 6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77" name="Text Box 6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99</a:t>
              </a:r>
            </a:p>
          </p:txBody>
        </p:sp>
      </p:grpSp>
      <p:grpSp>
        <p:nvGrpSpPr>
          <p:cNvPr id="78" name="Group 7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79" name="Oval 7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0" name="Text Box 7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98</a:t>
              </a:r>
            </a:p>
          </p:txBody>
        </p:sp>
      </p:grpSp>
      <p:grpSp>
        <p:nvGrpSpPr>
          <p:cNvPr id="81" name="Group 7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82" name="Oval 7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3" name="Text Box 7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97</a:t>
              </a:r>
            </a:p>
          </p:txBody>
        </p:sp>
      </p:grpSp>
      <p:grpSp>
        <p:nvGrpSpPr>
          <p:cNvPr id="84" name="Group 7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85" name="Oval 7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6" name="Text Box 7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96</a:t>
              </a:r>
            </a:p>
          </p:txBody>
        </p:sp>
      </p:grpSp>
      <p:grpSp>
        <p:nvGrpSpPr>
          <p:cNvPr id="87" name="Group 7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88" name="Oval 8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89" name="Text Box 8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95</a:t>
              </a:r>
            </a:p>
          </p:txBody>
        </p:sp>
      </p:grpSp>
      <p:grpSp>
        <p:nvGrpSpPr>
          <p:cNvPr id="90" name="Group 8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91" name="Oval 8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2" name="Text Box 8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94</a:t>
              </a:r>
            </a:p>
          </p:txBody>
        </p:sp>
      </p:grpSp>
      <p:grpSp>
        <p:nvGrpSpPr>
          <p:cNvPr id="93" name="Group 8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94" name="Oval 8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93</a:t>
              </a:r>
            </a:p>
          </p:txBody>
        </p:sp>
      </p:grpSp>
      <p:grpSp>
        <p:nvGrpSpPr>
          <p:cNvPr id="96" name="Group 8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97" name="Oval 8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98" name="Text Box 9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92</a:t>
              </a:r>
            </a:p>
          </p:txBody>
        </p:sp>
      </p:grpSp>
      <p:grpSp>
        <p:nvGrpSpPr>
          <p:cNvPr id="99" name="Group 9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00" name="Oval 9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1" name="Text Box 9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91</a:t>
              </a:r>
            </a:p>
          </p:txBody>
        </p:sp>
      </p:grpSp>
      <p:grpSp>
        <p:nvGrpSpPr>
          <p:cNvPr id="102" name="Group 9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4" name="Text Box 9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90</a:t>
              </a:r>
            </a:p>
          </p:txBody>
        </p:sp>
      </p:grpSp>
      <p:grpSp>
        <p:nvGrpSpPr>
          <p:cNvPr id="105" name="Group 9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06" name="Oval 9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07" name="Text Box 9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89</a:t>
              </a:r>
            </a:p>
          </p:txBody>
        </p:sp>
      </p:grpSp>
      <p:grpSp>
        <p:nvGrpSpPr>
          <p:cNvPr id="108" name="Group 10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09" name="Oval 10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10" name="Text Box 10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88</a:t>
              </a:r>
            </a:p>
          </p:txBody>
        </p:sp>
      </p:grpSp>
      <p:grpSp>
        <p:nvGrpSpPr>
          <p:cNvPr id="111" name="Group 10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12" name="Oval 10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13" name="Text Box 10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87</a:t>
              </a:r>
            </a:p>
          </p:txBody>
        </p:sp>
      </p:grpSp>
      <p:grpSp>
        <p:nvGrpSpPr>
          <p:cNvPr id="114" name="Group 10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15" name="Oval 10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16" name="Text Box 10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86</a:t>
              </a:r>
            </a:p>
          </p:txBody>
        </p:sp>
      </p:grpSp>
      <p:grpSp>
        <p:nvGrpSpPr>
          <p:cNvPr id="117" name="Group 10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18" name="Oval 11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19" name="Text Box 11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85</a:t>
              </a:r>
            </a:p>
          </p:txBody>
        </p:sp>
      </p:grpSp>
      <p:grpSp>
        <p:nvGrpSpPr>
          <p:cNvPr id="120" name="Group 11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21" name="Oval 11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22" name="Text Box 11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84</a:t>
              </a:r>
            </a:p>
          </p:txBody>
        </p:sp>
      </p:grpSp>
      <p:grpSp>
        <p:nvGrpSpPr>
          <p:cNvPr id="123" name="Group 11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24" name="Oval 11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25" name="Text Box 11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83</a:t>
              </a:r>
            </a:p>
          </p:txBody>
        </p:sp>
      </p:grpSp>
      <p:grpSp>
        <p:nvGrpSpPr>
          <p:cNvPr id="126" name="Group 11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27" name="Oval 11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28" name="Text Box 12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82</a:t>
              </a:r>
            </a:p>
          </p:txBody>
        </p:sp>
      </p:grpSp>
      <p:grpSp>
        <p:nvGrpSpPr>
          <p:cNvPr id="129" name="Group 12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30" name="Oval 12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1" name="Text Box 12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81</a:t>
              </a:r>
            </a:p>
          </p:txBody>
        </p:sp>
      </p:grpSp>
      <p:grpSp>
        <p:nvGrpSpPr>
          <p:cNvPr id="132" name="Group 12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33" name="Oval 12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4" name="Text Box 12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80</a:t>
              </a:r>
            </a:p>
          </p:txBody>
        </p:sp>
      </p:grpSp>
      <p:grpSp>
        <p:nvGrpSpPr>
          <p:cNvPr id="135" name="Group 12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36" name="Oval 12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37" name="Text Box 12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79</a:t>
              </a:r>
            </a:p>
          </p:txBody>
        </p:sp>
      </p:grpSp>
      <p:grpSp>
        <p:nvGrpSpPr>
          <p:cNvPr id="138" name="Group 13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39" name="Oval 13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0" name="Text Box 13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78</a:t>
              </a:r>
            </a:p>
          </p:txBody>
        </p:sp>
      </p:grpSp>
      <p:grpSp>
        <p:nvGrpSpPr>
          <p:cNvPr id="141" name="Group 13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42" name="Oval 13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3" name="Text Box 13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77</a:t>
              </a:r>
            </a:p>
          </p:txBody>
        </p:sp>
      </p:grpSp>
      <p:grpSp>
        <p:nvGrpSpPr>
          <p:cNvPr id="144" name="Group 13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45" name="Oval 13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6" name="Text Box 13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76</a:t>
              </a:r>
            </a:p>
          </p:txBody>
        </p:sp>
      </p:grpSp>
      <p:grpSp>
        <p:nvGrpSpPr>
          <p:cNvPr id="147" name="Group 13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48" name="Oval 14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49" name="Text Box 14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75</a:t>
              </a:r>
            </a:p>
          </p:txBody>
        </p:sp>
      </p:grpSp>
      <p:grpSp>
        <p:nvGrpSpPr>
          <p:cNvPr id="150" name="Group 14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51" name="Oval 14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2" name="Text Box 14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74</a:t>
              </a:r>
            </a:p>
          </p:txBody>
        </p:sp>
      </p:grpSp>
      <p:grpSp>
        <p:nvGrpSpPr>
          <p:cNvPr id="153" name="Group 14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54" name="Oval 14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5" name="Text Box 14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73</a:t>
              </a:r>
            </a:p>
          </p:txBody>
        </p:sp>
      </p:grpSp>
      <p:grpSp>
        <p:nvGrpSpPr>
          <p:cNvPr id="156" name="Group 14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57" name="Oval 14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58" name="Text Box 15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72</a:t>
              </a:r>
            </a:p>
          </p:txBody>
        </p:sp>
      </p:grpSp>
      <p:grpSp>
        <p:nvGrpSpPr>
          <p:cNvPr id="159" name="Group 15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60" name="Oval 15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1" name="Text Box 15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71</a:t>
              </a:r>
            </a:p>
          </p:txBody>
        </p:sp>
      </p:grpSp>
      <p:grpSp>
        <p:nvGrpSpPr>
          <p:cNvPr id="162" name="Group 15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63" name="Oval 15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4" name="Text Box 15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70</a:t>
              </a:r>
            </a:p>
          </p:txBody>
        </p:sp>
      </p:grpSp>
      <p:grpSp>
        <p:nvGrpSpPr>
          <p:cNvPr id="165" name="Group 15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66" name="Oval 15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7" name="Text Box 15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69</a:t>
              </a:r>
            </a:p>
          </p:txBody>
        </p:sp>
      </p:grpSp>
      <p:grpSp>
        <p:nvGrpSpPr>
          <p:cNvPr id="168" name="Group 16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69" name="Oval 16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0" name="Text Box 16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68</a:t>
              </a:r>
            </a:p>
          </p:txBody>
        </p:sp>
      </p:grpSp>
      <p:grpSp>
        <p:nvGrpSpPr>
          <p:cNvPr id="171" name="Group 16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72" name="Oval 16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3" name="Text Box 16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67</a:t>
              </a:r>
            </a:p>
          </p:txBody>
        </p:sp>
      </p:grpSp>
      <p:grpSp>
        <p:nvGrpSpPr>
          <p:cNvPr id="174" name="Group 16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75" name="Oval 16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6" name="Text Box 16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66</a:t>
              </a:r>
            </a:p>
          </p:txBody>
        </p:sp>
      </p:grpSp>
      <p:grpSp>
        <p:nvGrpSpPr>
          <p:cNvPr id="177" name="Group 16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78" name="Oval 17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79" name="Text Box 17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65</a:t>
              </a:r>
            </a:p>
          </p:txBody>
        </p:sp>
      </p:grpSp>
      <p:grpSp>
        <p:nvGrpSpPr>
          <p:cNvPr id="180" name="Group 17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81" name="Oval 17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82" name="Text Box 17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64</a:t>
              </a:r>
            </a:p>
          </p:txBody>
        </p:sp>
      </p:grpSp>
      <p:grpSp>
        <p:nvGrpSpPr>
          <p:cNvPr id="183" name="Group 17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84" name="Oval 17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85" name="Text Box 17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63</a:t>
              </a:r>
            </a:p>
          </p:txBody>
        </p:sp>
      </p:grpSp>
      <p:grpSp>
        <p:nvGrpSpPr>
          <p:cNvPr id="186" name="Group 17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87" name="Oval 17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88" name="Text Box 18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62</a:t>
              </a:r>
            </a:p>
          </p:txBody>
        </p:sp>
      </p:grpSp>
      <p:grpSp>
        <p:nvGrpSpPr>
          <p:cNvPr id="189" name="Group 18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90" name="Oval 18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91" name="Text Box 18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61</a:t>
              </a:r>
            </a:p>
          </p:txBody>
        </p:sp>
      </p:grpSp>
      <p:grpSp>
        <p:nvGrpSpPr>
          <p:cNvPr id="192" name="Group 18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93" name="Oval 18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94" name="Text Box 18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60</a:t>
              </a:r>
            </a:p>
          </p:txBody>
        </p:sp>
      </p:grpSp>
      <p:grpSp>
        <p:nvGrpSpPr>
          <p:cNvPr id="195" name="Group 18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96" name="Oval 18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97" name="Text Box 18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59</a:t>
              </a:r>
            </a:p>
          </p:txBody>
        </p:sp>
      </p:grpSp>
      <p:grpSp>
        <p:nvGrpSpPr>
          <p:cNvPr id="198" name="Group 19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199" name="Oval 19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0" name="Text Box 19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58</a:t>
              </a:r>
            </a:p>
          </p:txBody>
        </p:sp>
      </p:grpSp>
      <p:grpSp>
        <p:nvGrpSpPr>
          <p:cNvPr id="201" name="Group 19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02" name="Oval 19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3" name="Text Box 19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57</a:t>
              </a:r>
            </a:p>
          </p:txBody>
        </p:sp>
      </p:grpSp>
      <p:grpSp>
        <p:nvGrpSpPr>
          <p:cNvPr id="204" name="Group 19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05" name="Oval 19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6" name="Text Box 19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56</a:t>
              </a:r>
            </a:p>
          </p:txBody>
        </p:sp>
      </p:grpSp>
      <p:grpSp>
        <p:nvGrpSpPr>
          <p:cNvPr id="207" name="Group 19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08" name="Oval 20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09" name="Text Box 20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55</a:t>
              </a:r>
            </a:p>
          </p:txBody>
        </p:sp>
      </p:grpSp>
      <p:grpSp>
        <p:nvGrpSpPr>
          <p:cNvPr id="210" name="Group 20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11" name="Oval 20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12" name="Text Box 20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54</a:t>
              </a:r>
            </a:p>
          </p:txBody>
        </p:sp>
      </p:grpSp>
      <p:grpSp>
        <p:nvGrpSpPr>
          <p:cNvPr id="213" name="Group 20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14" name="Oval 20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15" name="Text Box 20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53</a:t>
              </a:r>
            </a:p>
          </p:txBody>
        </p:sp>
      </p:grpSp>
      <p:grpSp>
        <p:nvGrpSpPr>
          <p:cNvPr id="216" name="Group 20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17" name="Oval 20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18" name="Text Box 21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52</a:t>
              </a:r>
            </a:p>
          </p:txBody>
        </p:sp>
      </p:grpSp>
      <p:grpSp>
        <p:nvGrpSpPr>
          <p:cNvPr id="219" name="Group 21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20" name="Oval 21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21" name="Text Box 21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51</a:t>
              </a:r>
            </a:p>
          </p:txBody>
        </p:sp>
      </p:grpSp>
      <p:grpSp>
        <p:nvGrpSpPr>
          <p:cNvPr id="222" name="Group 21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23" name="Oval 21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24" name="Text Box 21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50</a:t>
              </a:r>
            </a:p>
          </p:txBody>
        </p:sp>
      </p:grpSp>
      <p:grpSp>
        <p:nvGrpSpPr>
          <p:cNvPr id="225" name="Group 21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26" name="Oval 21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27" name="Text Box 21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49</a:t>
              </a:r>
            </a:p>
          </p:txBody>
        </p:sp>
      </p:grpSp>
      <p:grpSp>
        <p:nvGrpSpPr>
          <p:cNvPr id="228" name="Group 22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29" name="Oval 22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30" name="Text Box 22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48</a:t>
              </a:r>
            </a:p>
          </p:txBody>
        </p:sp>
      </p:grpSp>
      <p:grpSp>
        <p:nvGrpSpPr>
          <p:cNvPr id="231" name="Group 22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32" name="Oval 22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33" name="Text Box 22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47</a:t>
              </a:r>
            </a:p>
          </p:txBody>
        </p:sp>
      </p:grpSp>
      <p:grpSp>
        <p:nvGrpSpPr>
          <p:cNvPr id="234" name="Group 22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35" name="Oval 22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36" name="Text Box 22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46</a:t>
              </a:r>
            </a:p>
          </p:txBody>
        </p:sp>
      </p:grpSp>
      <p:grpSp>
        <p:nvGrpSpPr>
          <p:cNvPr id="237" name="Group 22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38" name="Oval 23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39" name="Text Box 23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45</a:t>
              </a:r>
            </a:p>
          </p:txBody>
        </p:sp>
      </p:grpSp>
      <p:grpSp>
        <p:nvGrpSpPr>
          <p:cNvPr id="240" name="Group 23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41" name="Oval 23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42" name="Text Box 23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44</a:t>
              </a:r>
            </a:p>
          </p:txBody>
        </p:sp>
      </p:grpSp>
      <p:grpSp>
        <p:nvGrpSpPr>
          <p:cNvPr id="243" name="Group 23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44" name="Oval 23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45" name="Text Box 23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43</a:t>
              </a:r>
            </a:p>
          </p:txBody>
        </p:sp>
      </p:grpSp>
      <p:grpSp>
        <p:nvGrpSpPr>
          <p:cNvPr id="246" name="Group 23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47" name="Oval 23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48" name="Text Box 24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42</a:t>
              </a:r>
            </a:p>
          </p:txBody>
        </p:sp>
      </p:grpSp>
      <p:grpSp>
        <p:nvGrpSpPr>
          <p:cNvPr id="249" name="Group 24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50" name="Oval 24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51" name="Text Box 24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41</a:t>
              </a:r>
            </a:p>
          </p:txBody>
        </p:sp>
      </p:grpSp>
      <p:grpSp>
        <p:nvGrpSpPr>
          <p:cNvPr id="252" name="Group 24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53" name="Oval 24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54" name="Text Box 24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40</a:t>
              </a:r>
            </a:p>
          </p:txBody>
        </p:sp>
      </p:grpSp>
      <p:grpSp>
        <p:nvGrpSpPr>
          <p:cNvPr id="255" name="Group 24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56" name="Oval 24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57" name="Text Box 24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39</a:t>
              </a:r>
            </a:p>
          </p:txBody>
        </p:sp>
      </p:grpSp>
      <p:grpSp>
        <p:nvGrpSpPr>
          <p:cNvPr id="258" name="Group 25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59" name="Oval 25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60" name="Text Box 25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38</a:t>
              </a:r>
            </a:p>
          </p:txBody>
        </p:sp>
      </p:grpSp>
      <p:grpSp>
        <p:nvGrpSpPr>
          <p:cNvPr id="261" name="Group 25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62" name="Oval 25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63" name="Text Box 25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37</a:t>
              </a:r>
            </a:p>
          </p:txBody>
        </p:sp>
      </p:grpSp>
      <p:grpSp>
        <p:nvGrpSpPr>
          <p:cNvPr id="264" name="Group 25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65" name="Oval 25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66" name="Text Box 25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36</a:t>
              </a:r>
            </a:p>
          </p:txBody>
        </p:sp>
      </p:grpSp>
      <p:grpSp>
        <p:nvGrpSpPr>
          <p:cNvPr id="267" name="Group 25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68" name="Oval 26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69" name="Text Box 26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35</a:t>
              </a:r>
            </a:p>
          </p:txBody>
        </p:sp>
      </p:grpSp>
      <p:grpSp>
        <p:nvGrpSpPr>
          <p:cNvPr id="270" name="Group 26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71" name="Oval 26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72" name="Text Box 26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34</a:t>
              </a:r>
            </a:p>
          </p:txBody>
        </p:sp>
      </p:grpSp>
      <p:grpSp>
        <p:nvGrpSpPr>
          <p:cNvPr id="273" name="Group 26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74" name="Oval 26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75" name="Text Box 26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33</a:t>
              </a:r>
            </a:p>
          </p:txBody>
        </p:sp>
      </p:grpSp>
      <p:grpSp>
        <p:nvGrpSpPr>
          <p:cNvPr id="276" name="Group 26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77" name="Oval 26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78" name="Text Box 27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32</a:t>
              </a:r>
            </a:p>
          </p:txBody>
        </p:sp>
      </p:grpSp>
      <p:grpSp>
        <p:nvGrpSpPr>
          <p:cNvPr id="279" name="Group 27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80" name="Oval 27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81" name="Text Box 27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31</a:t>
              </a:r>
            </a:p>
          </p:txBody>
        </p:sp>
      </p:grpSp>
      <p:grpSp>
        <p:nvGrpSpPr>
          <p:cNvPr id="282" name="Group 27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83" name="Oval 27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84" name="Text Box 27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30</a:t>
              </a:r>
            </a:p>
          </p:txBody>
        </p:sp>
      </p:grpSp>
      <p:grpSp>
        <p:nvGrpSpPr>
          <p:cNvPr id="285" name="Group 27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86" name="Oval 27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87" name="Text Box 27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29</a:t>
              </a:r>
            </a:p>
          </p:txBody>
        </p:sp>
      </p:grpSp>
      <p:grpSp>
        <p:nvGrpSpPr>
          <p:cNvPr id="288" name="Group 28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89" name="Oval 28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90" name="Text Box 28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28</a:t>
              </a:r>
            </a:p>
          </p:txBody>
        </p:sp>
      </p:grpSp>
      <p:grpSp>
        <p:nvGrpSpPr>
          <p:cNvPr id="291" name="Group 28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92" name="Oval 28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93" name="Text Box 28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27</a:t>
              </a:r>
            </a:p>
          </p:txBody>
        </p:sp>
      </p:grpSp>
      <p:grpSp>
        <p:nvGrpSpPr>
          <p:cNvPr id="294" name="Group 28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95" name="Oval 28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96" name="Text Box 28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26</a:t>
              </a:r>
            </a:p>
          </p:txBody>
        </p:sp>
      </p:grpSp>
      <p:grpSp>
        <p:nvGrpSpPr>
          <p:cNvPr id="297" name="Group 28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298" name="Oval 29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299" name="Text Box 29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25</a:t>
              </a:r>
            </a:p>
          </p:txBody>
        </p:sp>
      </p:grpSp>
      <p:grpSp>
        <p:nvGrpSpPr>
          <p:cNvPr id="300" name="Group 29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01" name="Oval 29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02" name="Text Box 29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24</a:t>
              </a:r>
            </a:p>
          </p:txBody>
        </p:sp>
      </p:grpSp>
      <p:grpSp>
        <p:nvGrpSpPr>
          <p:cNvPr id="303" name="Group 29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04" name="Oval 29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05" name="Text Box 29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23</a:t>
              </a:r>
            </a:p>
          </p:txBody>
        </p:sp>
      </p:grpSp>
      <p:grpSp>
        <p:nvGrpSpPr>
          <p:cNvPr id="306" name="Group 29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07" name="Oval 29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08" name="Text Box 30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22</a:t>
              </a:r>
            </a:p>
          </p:txBody>
        </p:sp>
      </p:grpSp>
      <p:grpSp>
        <p:nvGrpSpPr>
          <p:cNvPr id="309" name="Group 30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10" name="Oval 30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11" name="Text Box 30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21</a:t>
              </a:r>
            </a:p>
          </p:txBody>
        </p:sp>
      </p:grpSp>
      <p:grpSp>
        <p:nvGrpSpPr>
          <p:cNvPr id="312" name="Group 30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13" name="Oval 30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14" name="Text Box 30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20</a:t>
              </a:r>
            </a:p>
          </p:txBody>
        </p:sp>
      </p:grpSp>
      <p:grpSp>
        <p:nvGrpSpPr>
          <p:cNvPr id="315" name="Group 30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16" name="Oval 30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17" name="Text Box 30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19</a:t>
              </a:r>
            </a:p>
          </p:txBody>
        </p:sp>
      </p:grpSp>
      <p:grpSp>
        <p:nvGrpSpPr>
          <p:cNvPr id="318" name="Group 31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19" name="Oval 31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20" name="Text Box 31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18</a:t>
              </a:r>
            </a:p>
          </p:txBody>
        </p:sp>
      </p:grpSp>
      <p:grpSp>
        <p:nvGrpSpPr>
          <p:cNvPr id="321" name="Group 31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22" name="Oval 31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23" name="Text Box 31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17</a:t>
              </a:r>
            </a:p>
          </p:txBody>
        </p:sp>
      </p:grpSp>
      <p:grpSp>
        <p:nvGrpSpPr>
          <p:cNvPr id="324" name="Group 31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25" name="Oval 31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26" name="Text Box 31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16</a:t>
              </a:r>
            </a:p>
          </p:txBody>
        </p:sp>
      </p:grpSp>
      <p:grpSp>
        <p:nvGrpSpPr>
          <p:cNvPr id="327" name="Group 31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28" name="Oval 32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29" name="Text Box 32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15</a:t>
              </a:r>
            </a:p>
          </p:txBody>
        </p:sp>
      </p:grpSp>
      <p:grpSp>
        <p:nvGrpSpPr>
          <p:cNvPr id="330" name="Group 32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31" name="Oval 32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32" name="Text Box 32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14</a:t>
              </a:r>
            </a:p>
          </p:txBody>
        </p:sp>
      </p:grpSp>
      <p:grpSp>
        <p:nvGrpSpPr>
          <p:cNvPr id="333" name="Group 32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34" name="Oval 32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35" name="Text Box 32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13</a:t>
              </a:r>
            </a:p>
          </p:txBody>
        </p:sp>
      </p:grpSp>
      <p:grpSp>
        <p:nvGrpSpPr>
          <p:cNvPr id="336" name="Group 32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37" name="Oval 32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38" name="Text Box 33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12</a:t>
              </a:r>
            </a:p>
          </p:txBody>
        </p:sp>
      </p:grpSp>
      <p:grpSp>
        <p:nvGrpSpPr>
          <p:cNvPr id="339" name="Group 33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40" name="Oval 33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41" name="Text Box 33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11</a:t>
              </a:r>
            </a:p>
          </p:txBody>
        </p:sp>
      </p:grpSp>
      <p:grpSp>
        <p:nvGrpSpPr>
          <p:cNvPr id="342" name="Group 334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43" name="Oval 335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44" name="Text Box 336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10</a:t>
              </a:r>
            </a:p>
          </p:txBody>
        </p:sp>
      </p:grpSp>
      <p:grpSp>
        <p:nvGrpSpPr>
          <p:cNvPr id="345" name="Group 337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46" name="Oval 338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47" name="Text Box 339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9</a:t>
              </a:r>
            </a:p>
          </p:txBody>
        </p:sp>
      </p:grpSp>
      <p:grpSp>
        <p:nvGrpSpPr>
          <p:cNvPr id="348" name="Group 340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49" name="Oval 341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50" name="Text Box 342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351" name="Group 343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52" name="Oval 344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53" name="Text Box 345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354" name="Group 346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55" name="Oval 347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56" name="Text Box 348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357" name="Group 349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58" name="Oval 350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59" name="Text Box 351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360" name="Group 352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61" name="Oval 353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2" name="Text Box 354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363" name="Group 355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64" name="Oval 356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5" name="Text Box 357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366" name="Group 358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67" name="Oval 359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68" name="Text Box 360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369" name="Group 361"/>
          <p:cNvGrpSpPr>
            <a:grpSpLocks/>
          </p:cNvGrpSpPr>
          <p:nvPr/>
        </p:nvGrpSpPr>
        <p:grpSpPr bwMode="auto">
          <a:xfrm>
            <a:off x="9621838" y="368300"/>
            <a:ext cx="684212" cy="685800"/>
            <a:chOff x="120" y="192"/>
            <a:chExt cx="432" cy="432"/>
          </a:xfrm>
        </p:grpSpPr>
        <p:sp>
          <p:nvSpPr>
            <p:cNvPr id="370" name="Oval 362"/>
            <p:cNvSpPr>
              <a:spLocks noChangeArrowheads="1"/>
            </p:cNvSpPr>
            <p:nvPr/>
          </p:nvSpPr>
          <p:spPr bwMode="auto">
            <a:xfrm>
              <a:off x="120" y="192"/>
              <a:ext cx="432" cy="432"/>
            </a:xfrm>
            <a:prstGeom prst="ellipse">
              <a:avLst/>
            </a:prstGeom>
            <a:gradFill rotWithShape="1">
              <a:gsLst>
                <a:gs pos="0">
                  <a:sysClr val="window" lastClr="FFFFFF"/>
                </a:gs>
                <a:gs pos="100000">
                  <a:srgbClr val="F5300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371" name="Text Box 363"/>
            <p:cNvSpPr txBox="1">
              <a:spLocks noChangeArrowheads="1"/>
            </p:cNvSpPr>
            <p:nvPr/>
          </p:nvSpPr>
          <p:spPr bwMode="auto">
            <a:xfrm>
              <a:off x="120" y="26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3000" b="1" kern="0">
                  <a:solidFill>
                    <a:srgbClr val="000066"/>
                  </a:solidFill>
                  <a:latin typeface="Arial" pitchFamily="34" charset="0"/>
                </a:rPr>
                <a:t>1</a:t>
              </a:r>
            </a:p>
          </p:txBody>
        </p:sp>
      </p:grpSp>
      <p:pic>
        <p:nvPicPr>
          <p:cNvPr id="372" name="Picture 364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9169" y="4700938"/>
                <a:ext cx="752963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 con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𝟖𝟒𝟎𝟎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𝟖𝟒𝟎𝟎𝟎</m:t>
                      </m:r>
                      <m:r>
                        <a:rPr lang="en-US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169" y="4700938"/>
                <a:ext cx="7529631" cy="1169551"/>
              </a:xfrm>
              <a:prstGeom prst="rect">
                <a:avLst/>
              </a:prstGeom>
              <a:blipFill>
                <a:blip r:embed="rId5"/>
                <a:stretch>
                  <a:fillRect l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0375939-71D9-B6D3-6E32-91E255A495AB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5C473-2F7F-1137-7E0A-443FD1E15491}"/>
                  </a:ext>
                </a:extLst>
              </p:cNvPr>
              <p:cNvSpPr txBox="1"/>
              <p:nvPr/>
            </p:nvSpPr>
            <p:spPr>
              <a:xfrm>
                <a:off x="1929779" y="3593365"/>
                <a:ext cx="812862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Khối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 con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𝟏𝟎𝟓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𝟖𝟒𝟎𝟎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5C473-2F7F-1137-7E0A-443FD1E15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79" y="3593365"/>
                <a:ext cx="8128621" cy="1169551"/>
              </a:xfrm>
              <a:prstGeom prst="rect">
                <a:avLst/>
              </a:prstGeom>
              <a:blipFill>
                <a:blip r:embed="rId6"/>
                <a:stretch>
                  <a:fillRect l="-1575" r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B390D-56DA-94A6-C49F-8A5A6D4F7580}"/>
                  </a:ext>
                </a:extLst>
              </p:cNvPr>
              <p:cNvSpPr txBox="1"/>
              <p:nvPr/>
            </p:nvSpPr>
            <p:spPr>
              <a:xfrm>
                <a:off x="1929779" y="5820385"/>
                <a:ext cx="3691016" cy="58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𝟖𝟒𝟎𝟎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𝒌𝒈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B390D-56DA-94A6-C49F-8A5A6D4F7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779" y="5820385"/>
                <a:ext cx="3691016" cy="580415"/>
              </a:xfrm>
              <a:prstGeom prst="rect">
                <a:avLst/>
              </a:prstGeom>
              <a:blipFill>
                <a:blip r:embed="rId7"/>
                <a:stretch>
                  <a:fillRect l="-2810" t="-1053" b="-2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22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543408" y="1009973"/>
            <a:ext cx="2275992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Phép chia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243" y="1534180"/>
            <a:ext cx="2619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Phép chia hết</a:t>
            </a:r>
            <a:endParaRPr lang="en-US" sz="2800" b="1" dirty="0">
              <a:solidFill>
                <a:srgbClr val="44546A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9045" y="278907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(Số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7062" y="2789074"/>
            <a:ext cx="167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(Số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05583" y="2789074"/>
            <a:ext cx="167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(Thương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2589" y="3382940"/>
            <a:ext cx="124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Lưu ý: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60001" y="3715844"/>
                <a:ext cx="558081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𝒃𝒒</m:t>
                    </m:r>
                  </m:oMath>
                </a14:m>
                <a:endParaRPr lang="en-US" sz="28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và thì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0001" y="3715844"/>
                <a:ext cx="5580817" cy="954107"/>
              </a:xfrm>
              <a:prstGeom prst="rect">
                <a:avLst/>
              </a:prstGeom>
              <a:blipFill>
                <a:blip r:embed="rId3"/>
                <a:stretch>
                  <a:fillRect l="-1965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052559" y="7689039"/>
            <a:ext cx="1112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Vậy: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74671"/>
              </p:ext>
            </p:extLst>
          </p:nvPr>
        </p:nvGraphicFramePr>
        <p:xfrm>
          <a:off x="3116958" y="7777766"/>
          <a:ext cx="1408919" cy="35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200" imgH="177480" progId="Equation.DSMT4">
                  <p:embed/>
                </p:oleObj>
              </mc:Choice>
              <mc:Fallback>
                <p:oleObj name="Equation" r:id="rId4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958" y="7777766"/>
                        <a:ext cx="1408919" cy="3506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2994FB5-3A58-5AE1-7CE7-61E1DE7512BD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pic>
        <p:nvPicPr>
          <p:cNvPr id="5" name="Picture 364" descr="Bellcoll">
            <a:extLst>
              <a:ext uri="{FF2B5EF4-FFF2-40B4-BE49-F238E27FC236}">
                <a16:creationId xmlns:a16="http://schemas.microsoft.com/office/drawing/2014/main" id="{A7EC2304-B252-0E51-E8F3-6D824ABC9E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E808D4-2576-E666-72B9-C9946C4A910C}"/>
                  </a:ext>
                </a:extLst>
              </p:cNvPr>
              <p:cNvSpPr txBox="1"/>
              <p:nvPr/>
            </p:nvSpPr>
            <p:spPr>
              <a:xfrm>
                <a:off x="3319420" y="1930986"/>
                <a:ext cx="790556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           :          </m:t>
                      </m:r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           =          </m:t>
                      </m:r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         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32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E808D4-2576-E666-72B9-C9946C4A9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420" y="1930986"/>
                <a:ext cx="7905562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4598AA-4A0E-BDDE-7E97-DDE5C782D1D3}"/>
              </a:ext>
            </a:extLst>
          </p:cNvPr>
          <p:cNvCxnSpPr>
            <a:cxnSpLocks/>
          </p:cNvCxnSpPr>
          <p:nvPr/>
        </p:nvCxnSpPr>
        <p:spPr>
          <a:xfrm flipV="1">
            <a:off x="8731827" y="2423429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8A74C88-569A-A3D4-949A-38F5DB264C97}"/>
              </a:ext>
            </a:extLst>
          </p:cNvPr>
          <p:cNvCxnSpPr>
            <a:cxnSpLocks/>
          </p:cNvCxnSpPr>
          <p:nvPr/>
        </p:nvCxnSpPr>
        <p:spPr>
          <a:xfrm flipV="1">
            <a:off x="5974773" y="2423429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4A9E812-3CDA-066A-5EBC-2B6DF03990C9}"/>
              </a:ext>
            </a:extLst>
          </p:cNvPr>
          <p:cNvCxnSpPr>
            <a:cxnSpLocks/>
          </p:cNvCxnSpPr>
          <p:nvPr/>
        </p:nvCxnSpPr>
        <p:spPr>
          <a:xfrm flipV="1">
            <a:off x="3505200" y="2423429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012C577D-36B0-70CC-D0D2-FB8F4D4D91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243" y="4758678"/>
            <a:ext cx="3978684" cy="6388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AF4E0E9-C77F-CA8D-C534-B3EBCA2FB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0142" y="3863944"/>
            <a:ext cx="2774840" cy="24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  <p:bldP spid="12" grpId="0"/>
      <p:bldP spid="13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2452" y="1281980"/>
                <a:ext cx="4387847" cy="1308820"/>
              </a:xfrm>
              <a:prstGeom prst="rect">
                <a:avLst/>
              </a:prstGeom>
              <a:solidFill>
                <a:srgbClr val="EAF5FA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 i="1" u="sng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Ví dụ 3</a:t>
                </a:r>
                <a:r>
                  <a:rPr lang="en-US" sz="3200" b="1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tính đ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ể</a:t>
                </a:r>
                <a:r>
                  <a:rPr lang="en-US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tính th</a:t>
                </a:r>
                <a:r>
                  <a:rPr lang="vi-VN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ương</a:t>
                </a:r>
                <a:r>
                  <a:rPr lang="en-US" sz="3200" i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14732:116</m:t>
                    </m:r>
                  </m:oMath>
                </a14:m>
                <a:endParaRPr lang="en-US" sz="3200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2" y="1281980"/>
                <a:ext cx="4387847" cy="1308820"/>
              </a:xfrm>
              <a:prstGeom prst="rect">
                <a:avLst/>
              </a:prstGeom>
              <a:blipFill>
                <a:blip r:embed="rId3"/>
                <a:stretch>
                  <a:fillRect l="-3472" r="-83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830" y="5488378"/>
                <a:ext cx="45835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𝟏𝟒𝟕𝟑𝟐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𝟏𝟏𝟔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𝟏𝟐𝟕</m:t>
                    </m:r>
                  </m:oMath>
                </a14:m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30" y="5488378"/>
                <a:ext cx="4583548" cy="584775"/>
              </a:xfrm>
              <a:prstGeom prst="rect">
                <a:avLst/>
              </a:prstGeom>
              <a:blipFill>
                <a:blip r:embed="rId4"/>
                <a:stretch>
                  <a:fillRect l="-332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221625" y="5488378"/>
                <a:ext cx="47511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Vậy: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𝟏𝟑𝟗𝟎𝟎𝟒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𝟐𝟑𝟔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𝟓𝟖𝟗</m:t>
                    </m:r>
                  </m:oMath>
                </a14:m>
                <a:r>
                  <a:rPr lang="en-US" sz="32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625" y="5488378"/>
                <a:ext cx="4751169" cy="584775"/>
              </a:xfrm>
              <a:prstGeom prst="rect">
                <a:avLst/>
              </a:prstGeom>
              <a:blipFill>
                <a:blip r:embed="rId5"/>
                <a:stretch>
                  <a:fillRect l="-333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B34DCB4-754F-194D-E8CB-AC87B95147A0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C3687-EDCC-E7EE-8680-7E1266B60A3E}"/>
              </a:ext>
            </a:extLst>
          </p:cNvPr>
          <p:cNvCxnSpPr>
            <a:cxnSpLocks/>
          </p:cNvCxnSpPr>
          <p:nvPr/>
        </p:nvCxnSpPr>
        <p:spPr>
          <a:xfrm>
            <a:off x="5791200" y="3048000"/>
            <a:ext cx="0" cy="348547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8488F90-099A-84C4-ED25-AC6BB81BF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040755"/>
                  </p:ext>
                </p:extLst>
              </p:nvPr>
            </p:nvGraphicFramePr>
            <p:xfrm>
              <a:off x="1803403" y="3067721"/>
              <a:ext cx="2539997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3527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89647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𝟏𝟒𝟕𝟑𝟐</m:t>
                                </m:r>
                              </m:oMath>
                            </m:oMathPara>
                          </a14:m>
                          <a:endParaRPr lang="en-US" sz="3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𝟏𝟏𝟔</m:t>
                                </m:r>
                              </m:oMath>
                            </m:oMathPara>
                          </a14:m>
                          <a:endParaRPr lang="en-US" sz="3200" b="1" i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𝟑𝟏𝟑</m:t>
                                </m:r>
                              </m:oMath>
                            </m:oMathPara>
                          </a14:m>
                          <a:endParaRPr lang="en-US" sz="320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𝟖𝟏𝟐</m:t>
                              </m:r>
                            </m:oMath>
                          </a14:m>
                          <a:r>
                            <a:rPr lang="en-US" sz="3200" b="1" i="1">
                              <a:solidFill>
                                <a:prstClr val="black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𝟏𝟐𝟕</m:t>
                                </m:r>
                              </m:oMath>
                            </m:oMathPara>
                          </a14:m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8488F90-099A-84C4-ED25-AC6BB81BFB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9040755"/>
                  </p:ext>
                </p:extLst>
              </p:nvPr>
            </p:nvGraphicFramePr>
            <p:xfrm>
              <a:off x="1803403" y="3067721"/>
              <a:ext cx="2539997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3527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89647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r="-55185" b="-27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82432" r="-676" b="-27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37109" r="-55185" b="-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82432" t="-37109" r="-676" b="-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25838F2A-8EF4-6499-B1B7-2E6F44165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195942"/>
                  </p:ext>
                </p:extLst>
              </p:nvPr>
            </p:nvGraphicFramePr>
            <p:xfrm>
              <a:off x="6934200" y="3067721"/>
              <a:ext cx="2539997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3527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89647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𝟏𝟑𝟗𝟎𝟎𝟒</m:t>
                                </m:r>
                              </m:oMath>
                            </m:oMathPara>
                          </a14:m>
                          <a:endParaRPr lang="en-US" sz="3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𝟐𝟑𝟔</m:t>
                                </m:r>
                              </m:oMath>
                            </m:oMathPara>
                          </a14:m>
                          <a:endParaRPr lang="en-US" sz="3200" b="1" i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𝟐𝟏𝟎𝟎</m:t>
                                </m:r>
                              </m:oMath>
                            </m:oMathPara>
                          </a14:m>
                          <a:endParaRPr lang="en-US" sz="320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𝟐𝟏𝟐𝟒</m:t>
                              </m:r>
                            </m:oMath>
                          </a14:m>
                          <a:r>
                            <a:rPr lang="en-US" sz="3200" b="1" i="1">
                              <a:solidFill>
                                <a:prstClr val="black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𝟓𝟖𝟗</m:t>
                                </m:r>
                              </m:oMath>
                            </m:oMathPara>
                          </a14:m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25838F2A-8EF4-6499-B1B7-2E6F44165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6195942"/>
                  </p:ext>
                </p:extLst>
              </p:nvPr>
            </p:nvGraphicFramePr>
            <p:xfrm>
              <a:off x="6934200" y="3067721"/>
              <a:ext cx="2539997" cy="2133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3527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89647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55185" b="-27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82432" r="-676" b="-27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37109" r="-55185" b="-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82432" t="-37109" r="-676" b="-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32B1126C-06CE-7F9D-4EA0-37042DD38F8C}"/>
              </a:ext>
            </a:extLst>
          </p:cNvPr>
          <p:cNvSpPr txBox="1"/>
          <p:nvPr/>
        </p:nvSpPr>
        <p:spPr>
          <a:xfrm>
            <a:off x="5123805" y="2516578"/>
            <a:ext cx="133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</a:t>
            </a:r>
            <a:r>
              <a:rPr lang="vi-VN" sz="32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3200" b="1" i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0C5199-60B3-64D3-E240-5F1FAA113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4000" y="1039902"/>
            <a:ext cx="4787865" cy="1604182"/>
          </a:xfrm>
          <a:prstGeom prst="rect">
            <a:avLst/>
          </a:prstGeom>
        </p:spPr>
      </p:pic>
      <p:pic>
        <p:nvPicPr>
          <p:cNvPr id="2" name="Picture 364" descr="Bellcoll">
            <a:extLst>
              <a:ext uri="{FF2B5EF4-FFF2-40B4-BE49-F238E27FC236}">
                <a16:creationId xmlns:a16="http://schemas.microsoft.com/office/drawing/2014/main" id="{1DECC8C7-D9EF-41C8-F686-2A3FE3D613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4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513195" y="1108737"/>
            <a:ext cx="2750465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PHÉP CHIA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92" y="1664304"/>
            <a:ext cx="302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914400" y="2187524"/>
                <a:ext cx="103632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. Khi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𝒒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&lt;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2187524"/>
                <a:ext cx="10363200" cy="954107"/>
              </a:xfrm>
              <a:prstGeom prst="rect">
                <a:avLst/>
              </a:prstGeom>
              <a:blipFill>
                <a:blip r:embed="rId3"/>
                <a:stretch>
                  <a:fillRect l="-1176" t="-6410" r="-1176" b="-1794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7864" y="317275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Lưu ý:</a:t>
            </a:r>
            <a:endParaRPr lang="en-US" sz="32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914400" y="3743675"/>
                <a:ext cx="10359736" cy="1716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just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hết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endParaRPr>
              </a:p>
              <a:p>
                <a:pPr algn="just" fontAlgn="base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𝒓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Ta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thường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𝒒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dư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).  </a:t>
                </a:r>
                <a:endParaRPr lang="en-US" sz="28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743675"/>
                <a:ext cx="10359736" cy="1716432"/>
              </a:xfrm>
              <a:prstGeom prst="rect">
                <a:avLst/>
              </a:prstGeom>
              <a:blipFill>
                <a:blip r:embed="rId4"/>
                <a:stretch>
                  <a:fillRect l="-1177" r="-1177" b="-922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64" descr="Bellcoll">
            <a:extLst>
              <a:ext uri="{FF2B5EF4-FFF2-40B4-BE49-F238E27FC236}">
                <a16:creationId xmlns:a16="http://schemas.microsoft.com/office/drawing/2014/main" id="{3084F77D-AACF-64C2-A101-054FB10640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5BBADE-07D0-E68A-A189-B755D79CE769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</p:spTree>
    <p:extLst>
      <p:ext uri="{BB962C8B-B14F-4D97-AF65-F5344CB8AC3E}">
        <p14:creationId xmlns:p14="http://schemas.microsoft.com/office/powerpoint/2010/main" val="17832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2152973"/>
                <a:ext cx="8305800" cy="12760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b="1"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Ví dụ 4</a:t>
                </a:r>
                <a:r>
                  <a:rPr lang="en-US" sz="2800"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tính để tính thương và số dư của phép chia: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𝟐𝟓𝟒𝟐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𝟑𝟒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152973"/>
                <a:ext cx="8305800" cy="1276027"/>
              </a:xfrm>
              <a:prstGeom prst="rect">
                <a:avLst/>
              </a:prstGeom>
              <a:blipFill>
                <a:blip r:embed="rId3"/>
                <a:stretch>
                  <a:fillRect l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109665" y="7840878"/>
            <a:ext cx="4188967" cy="523220"/>
            <a:chOff x="3037276" y="5584578"/>
            <a:chExt cx="4942371" cy="523220"/>
          </a:xfrm>
        </p:grpSpPr>
        <p:graphicFrame>
          <p:nvGraphicFramePr>
            <p:cNvPr id="116742" name="Object 6"/>
            <p:cNvGraphicFramePr>
              <a:graphicFrameLocks noChangeAspect="1"/>
            </p:cNvGraphicFramePr>
            <p:nvPr/>
          </p:nvGraphicFramePr>
          <p:xfrm>
            <a:off x="3797300" y="5681905"/>
            <a:ext cx="1988116" cy="376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600" imgH="177480" progId="Equation.DSMT4">
                    <p:embed/>
                  </p:oleObj>
                </mc:Choice>
                <mc:Fallback>
                  <p:oleObj name="Equation" r:id="rId4" imgW="939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7300" y="5681905"/>
                          <a:ext cx="1988116" cy="376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037276" y="5584578"/>
              <a:ext cx="49423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44546A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Vậy                           (dư 5)</a:t>
              </a:r>
              <a:endParaRPr lang="en-US" sz="2800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364" descr="Bellcoll">
            <a:extLst>
              <a:ext uri="{FF2B5EF4-FFF2-40B4-BE49-F238E27FC236}">
                <a16:creationId xmlns:a16="http://schemas.microsoft.com/office/drawing/2014/main" id="{70EC76B3-0DB9-E5C4-6506-7BBF08872D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FE09E-1EE3-83DF-9133-B33F371C4AA8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sp>
        <p:nvSpPr>
          <p:cNvPr id="12" name="!!2">
            <a:extLst>
              <a:ext uri="{FF2B5EF4-FFF2-40B4-BE49-F238E27FC236}">
                <a16:creationId xmlns:a16="http://schemas.microsoft.com/office/drawing/2014/main" id="{EF67379C-F011-6604-B84C-FE08EE7F3FEE}"/>
              </a:ext>
            </a:extLst>
          </p:cNvPr>
          <p:cNvSpPr txBox="1">
            <a:spLocks/>
          </p:cNvSpPr>
          <p:nvPr/>
        </p:nvSpPr>
        <p:spPr>
          <a:xfrm>
            <a:off x="513195" y="1108737"/>
            <a:ext cx="2750465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PHÉP CHIA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AD666-9A74-FC70-62AA-FFD938CB9CC4}"/>
              </a:ext>
            </a:extLst>
          </p:cNvPr>
          <p:cNvSpPr txBox="1"/>
          <p:nvPr/>
        </p:nvSpPr>
        <p:spPr>
          <a:xfrm>
            <a:off x="601092" y="1664304"/>
            <a:ext cx="302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E59B332-9361-B951-FFF6-697CC7E94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728447"/>
                  </p:ext>
                </p:extLst>
              </p:nvPr>
            </p:nvGraphicFramePr>
            <p:xfrm>
              <a:off x="6781800" y="3701905"/>
              <a:ext cx="2137814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3291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754523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𝟐𝟓𝟒𝟐</m:t>
                              </m:r>
                            </m:oMath>
                          </a14:m>
                          <a:endParaRPr lang="en-US" sz="3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𝟑𝟒</m:t>
                                </m:r>
                              </m:oMath>
                            </m:oMathPara>
                          </a14:m>
                          <a:endParaRPr lang="en-US" sz="3200" b="1" i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</a:t>
                          </a:r>
                          <a:r>
                            <a:rPr lang="en-US" sz="3200" b="1" baseline="0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𝟏𝟔𝟐</m:t>
                              </m:r>
                            </m:oMath>
                          </a14:m>
                          <a:endParaRPr lang="en-US" sz="320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𝟐𝟔</m:t>
                              </m:r>
                            </m:oMath>
                          </a14:m>
                          <a:r>
                            <a:rPr lang="en-US" sz="3200" b="1" i="1">
                              <a:solidFill>
                                <a:prstClr val="black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dirty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𝟕𝟒</m:t>
                                </m:r>
                              </m:oMath>
                            </m:oMathPara>
                          </a14:m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E59B332-9361-B951-FFF6-697CC7E94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4728447"/>
                  </p:ext>
                </p:extLst>
              </p:nvPr>
            </p:nvGraphicFramePr>
            <p:xfrm>
              <a:off x="6781800" y="3701905"/>
              <a:ext cx="2137814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83291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754523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54825" b="-1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83871" r="-806" b="-1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53977" r="-54825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83871" t="-53977" r="-806" b="-5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6BDD1D-9912-9DD6-DB99-FD75A56B4BAD}"/>
                  </a:ext>
                </a:extLst>
              </p:cNvPr>
              <p:cNvSpPr txBox="1"/>
              <p:nvPr/>
            </p:nvSpPr>
            <p:spPr>
              <a:xfrm>
                <a:off x="990600" y="5347825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𝟐𝟓𝟒𝟐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𝟕𝟒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vi-VN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𝟐𝟔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6BDD1D-9912-9DD6-DB99-FD75A56B4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347825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 l="-2800" t="-12791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2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7526" y="2138595"/>
                <a:ext cx="9150874" cy="11608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 b="1"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Luyện tập 4</a:t>
                </a:r>
                <a:r>
                  <a:rPr lang="en-US" sz="2800"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Đặt tính để tính thương và số dư của phép chia: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𝟓𝟏𝟐𝟓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𝟑𝟐𝟎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26" y="2138595"/>
                <a:ext cx="9150874" cy="1160896"/>
              </a:xfrm>
              <a:prstGeom prst="rect">
                <a:avLst/>
              </a:prstGeom>
              <a:blipFill>
                <a:blip r:embed="rId3"/>
                <a:stretch>
                  <a:fillRect l="-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109665" y="7840878"/>
            <a:ext cx="4188967" cy="523220"/>
            <a:chOff x="3037276" y="5584578"/>
            <a:chExt cx="4942371" cy="523220"/>
          </a:xfrm>
        </p:grpSpPr>
        <p:graphicFrame>
          <p:nvGraphicFramePr>
            <p:cNvPr id="116742" name="Object 6"/>
            <p:cNvGraphicFramePr>
              <a:graphicFrameLocks noChangeAspect="1"/>
            </p:cNvGraphicFramePr>
            <p:nvPr/>
          </p:nvGraphicFramePr>
          <p:xfrm>
            <a:off x="3797300" y="5681905"/>
            <a:ext cx="1988116" cy="376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39600" imgH="177480" progId="Equation.DSMT4">
                    <p:embed/>
                  </p:oleObj>
                </mc:Choice>
                <mc:Fallback>
                  <p:oleObj name="Equation" r:id="rId4" imgW="939600" imgH="177480" progId="Equation.DSMT4">
                    <p:embed/>
                    <p:pic>
                      <p:nvPicPr>
                        <p:cNvPr id="1167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7300" y="5681905"/>
                          <a:ext cx="1988116" cy="3761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3037276" y="5584578"/>
              <a:ext cx="49423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44546A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Vậy                           (dư 5)</a:t>
              </a:r>
              <a:endParaRPr lang="en-US" sz="2800" dirty="0">
                <a:solidFill>
                  <a:srgbClr val="44546A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364" descr="Bellcoll">
            <a:extLst>
              <a:ext uri="{FF2B5EF4-FFF2-40B4-BE49-F238E27FC236}">
                <a16:creationId xmlns:a16="http://schemas.microsoft.com/office/drawing/2014/main" id="{70EC76B3-0DB9-E5C4-6506-7BBF08872D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0FE09E-1EE3-83DF-9133-B33F371C4AA8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sp>
        <p:nvSpPr>
          <p:cNvPr id="12" name="!!2">
            <a:extLst>
              <a:ext uri="{FF2B5EF4-FFF2-40B4-BE49-F238E27FC236}">
                <a16:creationId xmlns:a16="http://schemas.microsoft.com/office/drawing/2014/main" id="{EF67379C-F011-6604-B84C-FE08EE7F3FEE}"/>
              </a:ext>
            </a:extLst>
          </p:cNvPr>
          <p:cNvSpPr txBox="1">
            <a:spLocks/>
          </p:cNvSpPr>
          <p:nvPr/>
        </p:nvSpPr>
        <p:spPr>
          <a:xfrm>
            <a:off x="513195" y="1108737"/>
            <a:ext cx="2750465" cy="666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II. PHÉP CHIA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BAD666-9A74-FC70-62AA-FFD938CB9CC4}"/>
              </a:ext>
            </a:extLst>
          </p:cNvPr>
          <p:cNvSpPr txBox="1"/>
          <p:nvPr/>
        </p:nvSpPr>
        <p:spPr>
          <a:xfrm>
            <a:off x="601092" y="1664304"/>
            <a:ext cx="3023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E59B332-9361-B951-FFF6-697CC7E94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262582"/>
                  </p:ext>
                </p:extLst>
              </p:nvPr>
            </p:nvGraphicFramePr>
            <p:xfrm>
              <a:off x="7010400" y="3606801"/>
              <a:ext cx="2365664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064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𝟓𝟏𝟐𝟓</m:t>
                              </m:r>
                            </m:oMath>
                          </a14:m>
                          <a:endParaRPr lang="en-US" sz="320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𝟑𝟐𝟎</m:t>
                                </m:r>
                              </m:oMath>
                            </m:oMathPara>
                          </a14:m>
                          <a:endParaRPr lang="en-US" sz="3200" b="1" i="1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3200" b="1" baseline="0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𝟏𝟗𝟐𝟓</m:t>
                              </m:r>
                            </m:oMath>
                          </a14:m>
                          <a:endParaRPr lang="en-US" sz="320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    </a:t>
                          </a:r>
                          <a:r>
                            <a:rPr lang="en-US" sz="3200" b="1" baseline="0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3200" b="1" i="1">
                              <a:solidFill>
                                <a:prstClr val="black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16</a:t>
                          </a:r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FE59B332-9361-B951-FFF6-697CC7E944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2262582"/>
                  </p:ext>
                </p:extLst>
              </p:nvPr>
            </p:nvGraphicFramePr>
            <p:xfrm>
              <a:off x="7010400" y="3606801"/>
              <a:ext cx="2365664" cy="16459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5064">
                      <a:extLst>
                        <a:ext uri="{9D8B030D-6E8A-4147-A177-3AD203B41FA5}">
                          <a16:colId xmlns:a16="http://schemas.microsoft.com/office/drawing/2014/main" val="1191946667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29220648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72566" b="-1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38650" r="-613" b="-1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0429747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53977" r="-72566" b="-5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>
                              <a:solidFill>
                                <a:prstClr val="black"/>
                              </a:solidFill>
                              <a:cs typeface="Times New Roman" pitchFamily="18" charset="0"/>
                            </a:rPr>
                            <a:t>16</a:t>
                          </a:r>
                          <a:endParaRPr lang="en-US" sz="3200" b="1" i="1" dirty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7698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6BDD1D-9912-9DD6-DB99-FD75A56B4BAD}"/>
                  </a:ext>
                </a:extLst>
              </p:cNvPr>
              <p:cNvSpPr txBox="1"/>
              <p:nvPr/>
            </p:nvSpPr>
            <p:spPr>
              <a:xfrm>
                <a:off x="991858" y="5252878"/>
                <a:ext cx="45436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𝟓𝟏𝟐𝟓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𝟑𝟐𝟎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𝟏𝟔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</a:t>
                </a:r>
                <a:r>
                  <a:rPr lang="vi-VN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ư</a:t>
                </a: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280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46BDD1D-9912-9DD6-DB99-FD75A56B4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58" y="5252878"/>
                <a:ext cx="4543604" cy="523220"/>
              </a:xfrm>
              <a:prstGeom prst="rect">
                <a:avLst/>
              </a:prstGeom>
              <a:blipFill>
                <a:blip r:embed="rId8"/>
                <a:stretch>
                  <a:fillRect l="-2819" t="-1395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1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1064" y="1171899"/>
            <a:ext cx="7351295" cy="3194131"/>
          </a:xfrm>
          <a:prstGeom prst="rect">
            <a:avLst/>
          </a:prstGeom>
        </p:spPr>
      </p:pic>
      <p:pic>
        <p:nvPicPr>
          <p:cNvPr id="14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58101">
            <a:off x="8955994" y="342569"/>
            <a:ext cx="1574403" cy="1180802"/>
          </a:xfrm>
          <a:prstGeom prst="rect">
            <a:avLst/>
          </a:prstGeom>
        </p:spPr>
      </p:pic>
      <p:pic>
        <p:nvPicPr>
          <p:cNvPr id="15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889396">
            <a:off x="9712258" y="783939"/>
            <a:ext cx="1116302" cy="1488402"/>
          </a:xfrm>
          <a:prstGeom prst="rect">
            <a:avLst/>
          </a:prstGeom>
        </p:spPr>
      </p:pic>
      <p:sp>
        <p:nvSpPr>
          <p:cNvPr id="16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667708" y="2160800"/>
            <a:ext cx="3413502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094958"/>
                <a:ext cx="10515600" cy="17048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just">
                  <a:lnSpc>
                    <a:spcPct val="125000"/>
                  </a:lnSpc>
                  <a:spcBef>
                    <a:spcPct val="0"/>
                  </a:spcBef>
                  <a:defRPr/>
                </a:pPr>
                <a:r>
                  <a:rPr lang="en-US" sz="28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mở</a:t>
                </a:r>
                <a:r>
                  <a:rPr lang="en-US" sz="2800" b="1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thửa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ruộng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dạng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chữ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nhật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rộng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𝟏𝟓𝟎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dài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𝟐𝟓𝟎</m:t>
                    </m:r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𝒎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ta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thửa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ruộng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gieo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những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giống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lúa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94958"/>
                <a:ext cx="10515600" cy="1704814"/>
              </a:xfrm>
              <a:prstGeom prst="rect">
                <a:avLst/>
              </a:prstGeom>
              <a:blipFill>
                <a:blip r:embed="rId4"/>
                <a:stretch>
                  <a:fillRect l="-1159" r="-1159" b="-8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4704624"/>
                <a:ext cx="7707684" cy="17048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algn="ctr">
                  <a:lnSpc>
                    <a:spcPct val="125000"/>
                  </a:lnSpc>
                  <a:spcBef>
                    <a:spcPct val="0"/>
                  </a:spcBef>
                  <a:defRPr/>
                </a:pPr>
                <a:r>
                  <a:rPr lang="en-US" sz="28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thửa ruộng đó là: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𝟏𝟓𝟎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𝟐𝟓𝟎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𝟑𝟕𝟓𝟎𝟎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25000"/>
                  </a:lnSpc>
                  <a:spcBef>
                    <a:spcPct val="0"/>
                  </a:spcBef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Diện tích mỗi phần là: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𝟑𝟕𝟓𝟎𝟎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:</m:t>
                    </m:r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𝟗𝟑𝟕𝟓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!!2">
                <a:extLst>
                  <a:ext uri="{FF2B5EF4-FFF2-40B4-BE49-F238E27FC236}">
                    <a16:creationId xmlns:a16="http://schemas.microsoft.com/office/drawing/2014/main" id="{F4B5F415-7490-4054-85B4-10F7AE6D3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704624"/>
                <a:ext cx="7707684" cy="1704815"/>
              </a:xfrm>
              <a:prstGeom prst="rect">
                <a:avLst/>
              </a:prstGeom>
              <a:blipFill>
                <a:blip r:embed="rId5"/>
                <a:stretch>
                  <a:fillRect l="-1661" b="-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29E53C7-73AB-37FD-FE7E-B771ADB76ED4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pic>
        <p:nvPicPr>
          <p:cNvPr id="3" name="Picture 364" descr="Bellcoll">
            <a:extLst>
              <a:ext uri="{FF2B5EF4-FFF2-40B4-BE49-F238E27FC236}">
                <a16:creationId xmlns:a16="http://schemas.microsoft.com/office/drawing/2014/main" id="{29D2CC4A-69CA-385D-41C5-1EAC8912D3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10949-59BC-B66A-56DA-64C11F34D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914" y="2891748"/>
            <a:ext cx="5681221" cy="1832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501B88-B51C-4EDD-8BA5-128DD4D4C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3448" y="2743557"/>
            <a:ext cx="3577801" cy="21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972800" y="457200"/>
            <a:ext cx="990600" cy="85240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8826" y="2588828"/>
            <a:ext cx="87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92844-E6D5-508D-9A97-BEC2B9EFDADC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pic>
        <p:nvPicPr>
          <p:cNvPr id="3" name="Picture 364" descr="Bellcoll">
            <a:extLst>
              <a:ext uri="{FF2B5EF4-FFF2-40B4-BE49-F238E27FC236}">
                <a16:creationId xmlns:a16="http://schemas.microsoft.com/office/drawing/2014/main" id="{D774216C-093E-A520-49BD-07734001C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225908-AF6D-F273-FA34-15CC1D42B16C}"/>
                  </a:ext>
                </a:extLst>
              </p:cNvPr>
              <p:cNvSpPr txBox="1"/>
              <p:nvPr/>
            </p:nvSpPr>
            <p:spPr>
              <a:xfrm>
                <a:off x="478559" y="1060208"/>
                <a:ext cx="10570441" cy="166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tập.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tự nhiên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biết: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i="1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800" b="1"/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).(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225908-AF6D-F273-FA34-15CC1D42B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59" y="1060208"/>
                <a:ext cx="10570441" cy="1665969"/>
              </a:xfrm>
              <a:prstGeom prst="rect">
                <a:avLst/>
              </a:prstGeom>
              <a:blipFill>
                <a:blip r:embed="rId4"/>
                <a:stretch>
                  <a:fillRect l="-1211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852811-0B61-D9D1-8058-4600D5C0C2CF}"/>
                  </a:ext>
                </a:extLst>
              </p:cNvPr>
              <p:cNvSpPr txBox="1"/>
              <p:nvPr/>
            </p:nvSpPr>
            <p:spPr>
              <a:xfrm>
                <a:off x="1295400" y="3239419"/>
                <a:ext cx="3014463" cy="2948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spcAft>
                    <a:spcPts val="600"/>
                  </a:spcAft>
                  <a:buAutoNum type="alphaLcParenR"/>
                </a:pPr>
                <a:r>
                  <a:rPr lang="en-US" sz="2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8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28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sz="2800" b="1">
                  <a:latin typeface="Georgia" panose="02040502050405020303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n-US" sz="2800" b="1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𝟐𝟐</m:t>
                    </m:r>
                  </m:oMath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852811-0B61-D9D1-8058-4600D5C0C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239419"/>
                <a:ext cx="3014463" cy="2948436"/>
              </a:xfrm>
              <a:prstGeom prst="rect">
                <a:avLst/>
              </a:prstGeom>
              <a:blipFill>
                <a:blip r:embed="rId5"/>
                <a:stretch>
                  <a:fillRect l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E81407-7F6C-F364-DA33-667830E434E8}"/>
                  </a:ext>
                </a:extLst>
              </p:cNvPr>
              <p:cNvSpPr txBox="1"/>
              <p:nvPr/>
            </p:nvSpPr>
            <p:spPr>
              <a:xfrm>
                <a:off x="6705600" y="3239419"/>
                <a:ext cx="3506301" cy="1760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d>
                    <m:r>
                      <a:rPr lang="en-US" sz="28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8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solidFill>
                    <a:schemeClr val="tx1"/>
                  </a:solidFill>
                  <a:effectLst/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effectLst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E81407-7F6C-F364-DA33-667830E43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239419"/>
                <a:ext cx="3506301" cy="1760418"/>
              </a:xfrm>
              <a:prstGeom prst="rect">
                <a:avLst/>
              </a:prstGeom>
              <a:blipFill>
                <a:blip r:embed="rId6"/>
                <a:stretch>
                  <a:fillRect l="-3478" t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B21E10-A50E-8FD0-F711-6FA2D8B1D54D}"/>
              </a:ext>
            </a:extLst>
          </p:cNvPr>
          <p:cNvCxnSpPr/>
          <p:nvPr/>
        </p:nvCxnSpPr>
        <p:spPr>
          <a:xfrm flipH="1">
            <a:off x="5638800" y="3112048"/>
            <a:ext cx="8418" cy="3441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0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AutoShape 3"/>
          <p:cNvSpPr>
            <a:spLocks noChangeArrowheads="1"/>
          </p:cNvSpPr>
          <p:nvPr/>
        </p:nvSpPr>
        <p:spPr bwMode="gray">
          <a:xfrm>
            <a:off x="2178050" y="1882775"/>
            <a:ext cx="7634288" cy="1447800"/>
          </a:xfrm>
          <a:prstGeom prst="roundRect">
            <a:avLst>
              <a:gd name="adj" fmla="val 10889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2330450" y="203517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99CC00"/>
              </a:gs>
              <a:gs pos="100000">
                <a:srgbClr val="6B8E00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92549" name="Freeform 5"/>
          <p:cNvSpPr>
            <a:spLocks/>
          </p:cNvSpPr>
          <p:nvPr/>
        </p:nvSpPr>
        <p:spPr bwMode="gray">
          <a:xfrm>
            <a:off x="2406445" y="2132264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9CC00">
                  <a:gamma/>
                  <a:tint val="54510"/>
                  <a:invGamma/>
                </a:srgbClr>
              </a:gs>
              <a:gs pos="50000">
                <a:srgbClr val="99CC00">
                  <a:alpha val="0"/>
                </a:srgbClr>
              </a:gs>
              <a:gs pos="100000">
                <a:srgbClr val="99CC00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2550" name="Text Box 6"/>
          <p:cNvSpPr txBox="1">
            <a:spLocks noChangeArrowheads="1"/>
          </p:cNvSpPr>
          <p:nvPr/>
        </p:nvSpPr>
        <p:spPr bwMode="gray">
          <a:xfrm>
            <a:off x="2711449" y="2263785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492552" name="AutoShape 8"/>
          <p:cNvSpPr>
            <a:spLocks noChangeArrowheads="1"/>
          </p:cNvSpPr>
          <p:nvPr/>
        </p:nvSpPr>
        <p:spPr bwMode="gray">
          <a:xfrm>
            <a:off x="2192338" y="4029075"/>
            <a:ext cx="7620000" cy="1447800"/>
          </a:xfrm>
          <a:prstGeom prst="roundRect">
            <a:avLst>
              <a:gd name="adj" fmla="val 10889"/>
            </a:avLst>
          </a:prstGeom>
          <a:solidFill>
            <a:srgbClr val="D3EBF1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55" name="AutoShape 9"/>
          <p:cNvSpPr>
            <a:spLocks noChangeArrowheads="1"/>
          </p:cNvSpPr>
          <p:nvPr/>
        </p:nvSpPr>
        <p:spPr bwMode="gray">
          <a:xfrm>
            <a:off x="2328863" y="4184651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56" name="Freeform 10"/>
          <p:cNvSpPr>
            <a:spLocks/>
          </p:cNvSpPr>
          <p:nvPr/>
        </p:nvSpPr>
        <p:spPr bwMode="gray">
          <a:xfrm>
            <a:off x="2405065" y="4260850"/>
            <a:ext cx="608012" cy="592138"/>
          </a:xfrm>
          <a:custGeom>
            <a:avLst/>
            <a:gdLst>
              <a:gd name="T0" fmla="*/ 2147483647 w 596"/>
              <a:gd name="T1" fmla="*/ 0 h 598"/>
              <a:gd name="T2" fmla="*/ 0 w 596"/>
              <a:gd name="T3" fmla="*/ 2147483647 h 598"/>
              <a:gd name="T4" fmla="*/ 0 w 596"/>
              <a:gd name="T5" fmla="*/ 2147483647 h 598"/>
              <a:gd name="T6" fmla="*/ 2147483647 w 596"/>
              <a:gd name="T7" fmla="*/ 2147483647 h 598"/>
              <a:gd name="T8" fmla="*/ 2147483647 w 596"/>
              <a:gd name="T9" fmla="*/ 0 h 598"/>
              <a:gd name="T10" fmla="*/ 2147483647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2555" name="Text Box 11"/>
          <p:cNvSpPr txBox="1">
            <a:spLocks noChangeArrowheads="1"/>
          </p:cNvSpPr>
          <p:nvPr/>
        </p:nvSpPr>
        <p:spPr bwMode="gray">
          <a:xfrm>
            <a:off x="2709863" y="4337060"/>
            <a:ext cx="44114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2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343400" y="846634"/>
            <a:ext cx="30059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3333FF"/>
                </a:solidFill>
                <a:latin typeface="Arial" charset="0"/>
                <a:cs typeface="Arial" charset="0"/>
              </a:rPr>
              <a:t>NỘI DUNG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3598863" y="2416175"/>
            <a:ext cx="51775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Arial" charset="0"/>
                <a:cs typeface="Arial" charset="0"/>
              </a:rPr>
              <a:t>PHÉP NHÂN SỐ TỰ NHIÊN </a:t>
            </a:r>
            <a:endParaRPr lang="en-US" sz="3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581406" y="4562475"/>
            <a:ext cx="488588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>
                <a:solidFill>
                  <a:srgbClr val="FF0000"/>
                </a:solidFill>
                <a:latin typeface="Arial" charset="0"/>
                <a:cs typeface="Arial" charset="0"/>
              </a:rPr>
              <a:t>PHÉP CHIA SỐ TỰ NHIÊN</a:t>
            </a:r>
            <a:endParaRPr lang="en-US" sz="30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DE24D14-752B-4696-9061-AA3647727416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1009420"/>
            <a:ext cx="1247782" cy="112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9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7" grpId="0" animBg="1"/>
      <p:bldP spid="6148" grpId="0" animBg="1"/>
      <p:bldP spid="492550" grpId="0"/>
      <p:bldP spid="492552" grpId="0" animBg="1"/>
      <p:bldP spid="6155" grpId="0" animBg="1"/>
      <p:bldP spid="6156" grpId="0" animBg="1"/>
      <p:bldP spid="4925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08826" y="2588828"/>
            <a:ext cx="876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92844-E6D5-508D-9A97-BEC2B9EFDADC}"/>
              </a:ext>
            </a:extLst>
          </p:cNvPr>
          <p:cNvSpPr txBox="1"/>
          <p:nvPr/>
        </p:nvSpPr>
        <p:spPr>
          <a:xfrm>
            <a:off x="1524000" y="381949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p:pic>
        <p:nvPicPr>
          <p:cNvPr id="3" name="Picture 364" descr="Bellcoll">
            <a:extLst>
              <a:ext uri="{FF2B5EF4-FFF2-40B4-BE49-F238E27FC236}">
                <a16:creationId xmlns:a16="http://schemas.microsoft.com/office/drawing/2014/main" id="{D774216C-093E-A520-49BD-07734001C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74675"/>
            <a:ext cx="9588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225908-AF6D-F273-FA34-15CC1D42B16C}"/>
                  </a:ext>
                </a:extLst>
              </p:cNvPr>
              <p:cNvSpPr txBox="1"/>
              <p:nvPr/>
            </p:nvSpPr>
            <p:spPr>
              <a:xfrm>
                <a:off x="478559" y="1060208"/>
                <a:ext cx="10570441" cy="1665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tập.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số tự nhiên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biết:</a:t>
                </a:r>
              </a:p>
              <a:p>
                <a:pPr algn="just">
                  <a:lnSpc>
                    <a:spcPct val="125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𝟏𝟐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 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i="1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5000"/>
                  </a:lnSpc>
                </a:pPr>
                <a:r>
                  <a:rPr lang="en-US" sz="2800" b="1"/>
                  <a:t>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                          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 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).(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225908-AF6D-F273-FA34-15CC1D42B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59" y="1060208"/>
                <a:ext cx="10570441" cy="1665969"/>
              </a:xfrm>
              <a:prstGeom prst="rect">
                <a:avLst/>
              </a:prstGeom>
              <a:blipFill>
                <a:blip r:embed="rId4"/>
                <a:stretch>
                  <a:fillRect l="-1211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852811-0B61-D9D1-8058-4600D5C0C2CF}"/>
                  </a:ext>
                </a:extLst>
              </p:cNvPr>
              <p:cNvSpPr txBox="1"/>
              <p:nvPr/>
            </p:nvSpPr>
            <p:spPr>
              <a:xfrm>
                <a:off x="1191974" y="3239419"/>
                <a:ext cx="4016852" cy="29484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800" b="1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2800" b="1">
                  <a:latin typeface="Georgia" panose="02040502050405020303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800" b="1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endParaRPr lang="en-US" sz="2800" b="1">
                  <a:latin typeface="Georgia" panose="02040502050405020303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852811-0B61-D9D1-8058-4600D5C0C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974" y="3239419"/>
                <a:ext cx="4016852" cy="2948436"/>
              </a:xfrm>
              <a:prstGeom prst="rect">
                <a:avLst/>
              </a:prstGeom>
              <a:blipFill>
                <a:blip r:embed="rId5"/>
                <a:stretch>
                  <a:fillRect l="-3191" t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E81407-7F6C-F364-DA33-667830E434E8}"/>
                  </a:ext>
                </a:extLst>
              </p:cNvPr>
              <p:cNvSpPr txBox="1"/>
              <p:nvPr/>
            </p:nvSpPr>
            <p:spPr>
              <a:xfrm>
                <a:off x="6705600" y="3239419"/>
                <a:ext cx="4224684" cy="30623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b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TH1: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𝟑𝟒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latin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𝟑𝟒</m:t>
                    </m:r>
                  </m:oMath>
                </a14:m>
                <a:endParaRPr lang="en-US" sz="2800" b="1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TH2: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en-US" sz="2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/>
                  <a:t>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2800" b="1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E81407-7F6C-F364-DA33-667830E43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239419"/>
                <a:ext cx="4224684" cy="3062377"/>
              </a:xfrm>
              <a:prstGeom prst="rect">
                <a:avLst/>
              </a:prstGeom>
              <a:blipFill>
                <a:blip r:embed="rId6"/>
                <a:stretch>
                  <a:fillRect l="-2886" t="-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02EB73-7CBA-1C44-7394-DD3AA18EA4CF}"/>
              </a:ext>
            </a:extLst>
          </p:cNvPr>
          <p:cNvCxnSpPr>
            <a:stCxn id="12" idx="2"/>
          </p:cNvCxnSpPr>
          <p:nvPr/>
        </p:nvCxnSpPr>
        <p:spPr>
          <a:xfrm flipH="1">
            <a:off x="5638800" y="3112048"/>
            <a:ext cx="8418" cy="3441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39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91064" y="1171899"/>
            <a:ext cx="7351295" cy="3194131"/>
          </a:xfrm>
          <a:prstGeom prst="rect">
            <a:avLst/>
          </a:prstGeom>
        </p:spPr>
      </p:pic>
      <p:pic>
        <p:nvPicPr>
          <p:cNvPr id="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258101">
            <a:off x="8955991" y="342569"/>
            <a:ext cx="1574403" cy="1180802"/>
          </a:xfrm>
          <a:prstGeom prst="rect">
            <a:avLst/>
          </a:prstGeom>
        </p:spPr>
      </p:pic>
      <p:pic>
        <p:nvPicPr>
          <p:cNvPr id="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9889396">
            <a:off x="9712258" y="783939"/>
            <a:ext cx="1116302" cy="1488402"/>
          </a:xfrm>
          <a:prstGeom prst="rect">
            <a:avLst/>
          </a:prstGeom>
        </p:spPr>
      </p:pic>
      <p:sp>
        <p:nvSpPr>
          <p:cNvPr id="7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 txBox="1">
            <a:spLocks/>
          </p:cNvSpPr>
          <p:nvPr/>
        </p:nvSpPr>
        <p:spPr>
          <a:xfrm>
            <a:off x="4667708" y="2160794"/>
            <a:ext cx="3413502" cy="1447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5000" b="1">
                <a:solidFill>
                  <a:srgbClr val="ED7D31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5000" b="1" dirty="0">
              <a:solidFill>
                <a:srgbClr val="ED7D31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181FFC-8156-2D06-E22A-390A35F20456}"/>
              </a:ext>
            </a:extLst>
          </p:cNvPr>
          <p:cNvGrpSpPr/>
          <p:nvPr/>
        </p:nvGrpSpPr>
        <p:grpSpPr>
          <a:xfrm>
            <a:off x="1219200" y="152400"/>
            <a:ext cx="9296400" cy="3505200"/>
            <a:chOff x="1219200" y="152400"/>
            <a:chExt cx="9296400" cy="3505200"/>
          </a:xfrm>
        </p:grpSpPr>
        <p:pic>
          <p:nvPicPr>
            <p:cNvPr id="4" name="Picture 3" descr="466d1f793f5586c089134068fbe6291a.png"/>
            <p:cNvPicPr>
              <a:picLocks noChangeAspect="1"/>
            </p:cNvPicPr>
            <p:nvPr/>
          </p:nvPicPr>
          <p:blipFill rotWithShape="1">
            <a:blip r:embed="rId3" cstate="print"/>
            <a:srcRect t="12948" b="11497"/>
            <a:stretch/>
          </p:blipFill>
          <p:spPr>
            <a:xfrm>
              <a:off x="1219200" y="152400"/>
              <a:ext cx="9296400" cy="3505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90204" y="1752600"/>
                  <a:ext cx="5754392" cy="13075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Trong phép nhân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, thì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được gọi là:</a:t>
                  </a:r>
                  <a:endPara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204" y="1752600"/>
                  <a:ext cx="5754392" cy="1307537"/>
                </a:xfrm>
                <a:prstGeom prst="rect">
                  <a:avLst/>
                </a:prstGeom>
                <a:blipFill>
                  <a:blip r:embed="rId4"/>
                  <a:stretch>
                    <a:fillRect b="-121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81400" y="3745937"/>
                <a:ext cx="5257800" cy="213360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Trong phép nhân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thì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được gọi là thừa số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được gọi là tích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745937"/>
                <a:ext cx="5257800" cy="2133600"/>
              </a:xfrm>
              <a:prstGeom prst="rect">
                <a:avLst/>
              </a:prstGeom>
              <a:blipFill>
                <a:blip r:embed="rId5"/>
                <a:stretch>
                  <a:fillRect l="-2768" r="-4152" b="-9859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hlinkClick r:id="rId6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3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8C1B6B-5DE1-8CA4-05FE-879000EF18F8}"/>
              </a:ext>
            </a:extLst>
          </p:cNvPr>
          <p:cNvGrpSpPr/>
          <p:nvPr/>
        </p:nvGrpSpPr>
        <p:grpSpPr>
          <a:xfrm>
            <a:off x="1219200" y="152400"/>
            <a:ext cx="9296400" cy="3505200"/>
            <a:chOff x="1219200" y="152400"/>
            <a:chExt cx="9296400" cy="3505200"/>
          </a:xfrm>
        </p:grpSpPr>
        <p:pic>
          <p:nvPicPr>
            <p:cNvPr id="2" name="Picture 1" descr="466d1f793f5586c089134068fbe6291a.png">
              <a:extLst>
                <a:ext uri="{FF2B5EF4-FFF2-40B4-BE49-F238E27FC236}">
                  <a16:creationId xmlns:a16="http://schemas.microsoft.com/office/drawing/2014/main" id="{EDD6F095-31C2-CE53-EC34-9E6E4EF5A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12948" b="11497"/>
            <a:stretch/>
          </p:blipFill>
          <p:spPr>
            <a:xfrm>
              <a:off x="1219200" y="152400"/>
              <a:ext cx="9296400" cy="3505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00952" y="2183976"/>
                  <a:ext cx="6096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3333FF"/>
                      </a:solidFill>
                      <a:latin typeface="Times New Roman" pitchFamily="18" charset="0"/>
                      <a:cs typeface="Times New Roman" pitchFamily="18" charset="0"/>
                    </a:rPr>
                    <a:t>Cho phép nhân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. 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r>
                    <a:rPr lang="en-US" sz="2800">
                      <a:solidFill>
                        <a:srgbClr val="3333FF"/>
                      </a:solidFill>
                      <a:latin typeface="Times New Roman" pitchFamily="18" charset="0"/>
                      <a:cs typeface="Times New Roman" pitchFamily="18" charset="0"/>
                    </a:rPr>
                    <a:t>, muốn tìm a ta làm như thế nào?</a:t>
                  </a:r>
                  <a:endParaRPr lang="en-US" sz="2800" dirty="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952" y="2183976"/>
                  <a:ext cx="6096000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2100" t="-6369" r="-2000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8C9F29-2687-2BDF-3D1E-0A62ECB2218A}"/>
                  </a:ext>
                </a:extLst>
              </p:cNvPr>
              <p:cNvSpPr/>
              <p:nvPr/>
            </p:nvSpPr>
            <p:spPr>
              <a:xfrm>
                <a:off x="2705100" y="3707836"/>
                <a:ext cx="6781800" cy="1283263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Có phép nhân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 </m:t>
                    </m:r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endParaRPr lang="en-US" sz="32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08C9F29-2687-2BDF-3D1E-0A62ECB22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707836"/>
                <a:ext cx="6781800" cy="1283263"/>
              </a:xfrm>
              <a:prstGeom prst="rect">
                <a:avLst/>
              </a:prstGeom>
              <a:blipFill>
                <a:blip r:embed="rId6"/>
                <a:stretch>
                  <a:fillRect l="-2149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91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rId3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B1C79A5-1ED4-DA60-642D-C64EFA57897F}"/>
              </a:ext>
            </a:extLst>
          </p:cNvPr>
          <p:cNvGrpSpPr/>
          <p:nvPr/>
        </p:nvGrpSpPr>
        <p:grpSpPr>
          <a:xfrm>
            <a:off x="1219200" y="152400"/>
            <a:ext cx="9296400" cy="3505200"/>
            <a:chOff x="1219200" y="152400"/>
            <a:chExt cx="9296400" cy="3505200"/>
          </a:xfrm>
        </p:grpSpPr>
        <p:pic>
          <p:nvPicPr>
            <p:cNvPr id="2" name="Picture 1" descr="466d1f793f5586c089134068fbe6291a.png">
              <a:extLst>
                <a:ext uri="{FF2B5EF4-FFF2-40B4-BE49-F238E27FC236}">
                  <a16:creationId xmlns:a16="http://schemas.microsoft.com/office/drawing/2014/main" id="{01D3E18C-3B7E-FD54-ABB5-9BEC1BC512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12948" b="11497"/>
            <a:stretch/>
          </p:blipFill>
          <p:spPr>
            <a:xfrm>
              <a:off x="1219200" y="152400"/>
              <a:ext cx="9296400" cy="3505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731576" y="2133600"/>
                  <a:ext cx="672884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Trong phép chia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: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, thì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sz="280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được gọi là:</a:t>
                  </a:r>
                  <a:endPara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1576" y="2133600"/>
                  <a:ext cx="6728848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812" t="-6369" r="-91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188347-3822-0544-4282-61B8BF5D128F}"/>
                  </a:ext>
                </a:extLst>
              </p:cNvPr>
              <p:cNvSpPr/>
              <p:nvPr/>
            </p:nvSpPr>
            <p:spPr>
              <a:xfrm>
                <a:off x="2971800" y="3745937"/>
                <a:ext cx="6019800" cy="213360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Trong phép chia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, thì 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được gọi là số bị chia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được gọi là số chia</a:t>
                </a:r>
              </a:p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được gọi là thương</a:t>
                </a:r>
                <a:endPara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188347-3822-0544-4282-61B8BF5D1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745937"/>
                <a:ext cx="6019800" cy="2133600"/>
              </a:xfrm>
              <a:prstGeom prst="rect">
                <a:avLst/>
              </a:prstGeom>
              <a:blipFill>
                <a:blip r:embed="rId6"/>
                <a:stretch>
                  <a:fillRect l="-2419" t="-1127" b="-6197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9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FDAE4A-F4D1-ADE0-D219-36B8E4F31393}"/>
                  </a:ext>
                </a:extLst>
              </p:cNvPr>
              <p:cNvSpPr/>
              <p:nvPr/>
            </p:nvSpPr>
            <p:spPr>
              <a:xfrm>
                <a:off x="2590800" y="3746076"/>
                <a:ext cx="7010400" cy="1245024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Có phép chia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: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</m:oMath>
                </a14:m>
                <a:r>
                  <a:rPr lang="en-US" sz="3200" b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, thì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. </m:t>
                    </m:r>
                    <m:r>
                      <a:rPr lang="en-US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</m:oMath>
                </a14:m>
                <a:endPara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AFDAE4A-F4D1-ADE0-D219-36B8E4F31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3746076"/>
                <a:ext cx="7010400" cy="1245024"/>
              </a:xfrm>
              <a:prstGeom prst="rect">
                <a:avLst/>
              </a:prstGeom>
              <a:blipFill>
                <a:blip r:embed="rId3"/>
                <a:stretch>
                  <a:fillRect l="-199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>
            <a:hlinkClick r:id="rId4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0E7D32-FDA1-3BA8-343D-29BB40FE8A54}"/>
              </a:ext>
            </a:extLst>
          </p:cNvPr>
          <p:cNvGrpSpPr/>
          <p:nvPr/>
        </p:nvGrpSpPr>
        <p:grpSpPr>
          <a:xfrm>
            <a:off x="1219200" y="152400"/>
            <a:ext cx="9296400" cy="3505200"/>
            <a:chOff x="1219200" y="152400"/>
            <a:chExt cx="9296400" cy="3505200"/>
          </a:xfrm>
        </p:grpSpPr>
        <p:pic>
          <p:nvPicPr>
            <p:cNvPr id="2" name="Picture 1" descr="466d1f793f5586c089134068fbe6291a.png">
              <a:extLst>
                <a:ext uri="{FF2B5EF4-FFF2-40B4-BE49-F238E27FC236}">
                  <a16:creationId xmlns:a16="http://schemas.microsoft.com/office/drawing/2014/main" id="{C4091D94-EE4A-6245-BB37-40C3AE7684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t="12948" b="11497"/>
            <a:stretch/>
          </p:blipFill>
          <p:spPr>
            <a:xfrm>
              <a:off x="1219200" y="152400"/>
              <a:ext cx="9296400" cy="35052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100952" y="2183976"/>
                  <a:ext cx="609600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Cho phép chia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: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= 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𝒄</m:t>
                      </m:r>
                    </m:oMath>
                  </a14:m>
                  <a:r>
                    <a:rPr lang="en-US" sz="28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, muốn tìm a ta làm như thế nào?</a:t>
                  </a:r>
                  <a:endParaRPr lang="en-US" sz="28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952" y="2183976"/>
                  <a:ext cx="6096000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2100" t="-6369" r="-1900" b="-165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52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5F4D4D9-4CCD-77FA-F24A-6BF28568529F}"/>
              </a:ext>
            </a:extLst>
          </p:cNvPr>
          <p:cNvGrpSpPr/>
          <p:nvPr/>
        </p:nvGrpSpPr>
        <p:grpSpPr>
          <a:xfrm>
            <a:off x="1219200" y="152400"/>
            <a:ext cx="9296400" cy="3962400"/>
            <a:chOff x="1219200" y="152400"/>
            <a:chExt cx="9296400" cy="3962400"/>
          </a:xfrm>
        </p:grpSpPr>
        <p:pic>
          <p:nvPicPr>
            <p:cNvPr id="2" name="Picture 1" descr="466d1f793f5586c089134068fbe6291a.png">
              <a:extLst>
                <a:ext uri="{FF2B5EF4-FFF2-40B4-BE49-F238E27FC236}">
                  <a16:creationId xmlns:a16="http://schemas.microsoft.com/office/drawing/2014/main" id="{9726B920-F6D0-0303-9585-D869CC968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t="12948" b="11497"/>
            <a:stretch/>
          </p:blipFill>
          <p:spPr>
            <a:xfrm>
              <a:off x="1219200" y="152400"/>
              <a:ext cx="9296400" cy="39624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33700" y="2133600"/>
                  <a:ext cx="60960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Nhà trường cần thuê xe ô tô để cho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𝟐𝟐𝟎</m:t>
                      </m:r>
                    </m:oMath>
                  </a14:m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 học sinh khối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𝟔</m:t>
                      </m:r>
                    </m:oMath>
                  </a14:m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 đi tham quan. Họ cần thuê ít nhất bao nhiêu xe nếu mỗi xe chở được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𝟒𝟓</m:t>
                      </m:r>
                    </m:oMath>
                  </a14:m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 người</a:t>
                  </a:r>
                  <a:endParaRPr lang="en-US" sz="26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3700" y="2133600"/>
                  <a:ext cx="6096000" cy="1692771"/>
                </a:xfrm>
                <a:prstGeom prst="rect">
                  <a:avLst/>
                </a:prstGeom>
                <a:blipFill>
                  <a:blip r:embed="rId4"/>
                  <a:stretch>
                    <a:fillRect l="-1800" t="-3237" r="-1800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ight Arrow 7">
            <a:hlinkClick r:id="rId5" action="ppaction://hlinksldjump"/>
          </p:cNvPr>
          <p:cNvSpPr/>
          <p:nvPr/>
        </p:nvSpPr>
        <p:spPr>
          <a:xfrm flipH="1">
            <a:off x="9829800" y="6324600"/>
            <a:ext cx="838200" cy="5334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A9D041-736F-A0EC-D700-642C31E2A2A5}"/>
                  </a:ext>
                </a:extLst>
              </p:cNvPr>
              <p:cNvSpPr/>
              <p:nvPr/>
            </p:nvSpPr>
            <p:spPr>
              <a:xfrm>
                <a:off x="3162300" y="4125191"/>
                <a:ext cx="5867400" cy="1245024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Nhà trường cần ít nhất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𝟓</m:t>
                    </m:r>
                  </m:oMath>
                </a14:m>
                <a:r>
                  <a:rPr lang="en-US" sz="3200" b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rPr>
                  <a:t> xe</a:t>
                </a:r>
                <a:endParaRPr lang="en-US" sz="32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6A9D041-736F-A0EC-D700-642C31E2A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4125191"/>
                <a:ext cx="5867400" cy="12450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0" descr="Picture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443104"/>
            <a:ext cx="1428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0" descr="0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2" y="46038"/>
            <a:ext cx="1098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832350" y="439743"/>
            <a:ext cx="2409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>
                <a:solidFill>
                  <a:srgbClr val="FF0066"/>
                </a:solidFill>
                <a:latin typeface="Arial" charset="0"/>
                <a:cs typeface="Arial" charset="0"/>
              </a:rPr>
              <a:t>DẶN DÒ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BF9B8E8-670A-4B3E-9AC6-86C140254C1E}" type="datetime10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97308" y="1581865"/>
            <a:ext cx="8808891" cy="38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sz="2800" b="1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Đọc lại toàn bộ nội dung bài đã học.</a:t>
            </a:r>
            <a:endParaRPr lang="en-US" sz="28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 lại cách đặt phép nhân, phép chia.</a:t>
            </a:r>
            <a:endParaRPr lang="en-US" sz="28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sz="2800" b="1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 thuộc: </a:t>
            </a:r>
            <a:r>
              <a:rPr lang="en-US" sz="2800" b="1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 chất của phép nhân, phép chia có dư, cùng các phần lưu ý </a:t>
            </a:r>
            <a:r>
              <a:rPr lang="vi-VN" sz="2800" b="1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(dưới dạng lời văn và công thức tổng quát)</a:t>
            </a:r>
            <a:r>
              <a:rPr lang="en-US" sz="2800" b="1" i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8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sz="2800" b="1" i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 BT1, BT2 (SGK/21) vào vở.</a:t>
            </a:r>
            <a:endParaRPr lang="en-US" sz="2800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3276600" y="1295400"/>
            <a:ext cx="5330190" cy="2971800"/>
            <a:chOff x="323528" y="692696"/>
            <a:chExt cx="1503570" cy="1368152"/>
          </a:xfrm>
        </p:grpSpPr>
        <p:sp>
          <p:nvSpPr>
            <p:cNvPr id="11" name="6-Point Star 10"/>
            <p:cNvSpPr/>
            <p:nvPr/>
          </p:nvSpPr>
          <p:spPr>
            <a:xfrm>
              <a:off x="323528" y="692696"/>
              <a:ext cx="1368152" cy="1368152"/>
            </a:xfrm>
            <a:prstGeom prst="star6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962" y="1183827"/>
              <a:ext cx="1224136" cy="3258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ker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33CC33"/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.VnTime" pitchFamily="34" charset="0"/>
                </a:rPr>
                <a:t>   </a:t>
              </a:r>
              <a:r>
                <a:rPr lang="en-US" sz="4000" b="1" ker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33CC33"/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 ĐẦU </a:t>
              </a:r>
              <a:endParaRPr lang="en-US" sz="40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3CC33"/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89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B2042-2368-43C6-B2B2-387162B1D9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877674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1524005"/>
            <a:ext cx="9372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Nhắc lại cách tính diện tích hình chữ nhật ?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Em hãy tính diện tích các thửa ruộng có dạng hình chữ nhật với các kích thước như sau và điền kết qủa và bảng dưới đây: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là 8m, chiều rộng là 6m.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là 10m, chiều rộng là 7m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dài là 15m, chiều rộng là 10m.</a:t>
            </a:r>
          </a:p>
          <a:p>
            <a:pPr marL="342900" indent="-342900" algn="just">
              <a:buAutoNum type="alphaLcParenR"/>
            </a:pPr>
            <a:endParaRPr lang="en-US" sz="2800" b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6B2042-2368-43C6-B2B2-387162B1D9A1}" type="datetime10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12:38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810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PHIẾU BÀI TẬP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1066800"/>
                <a:ext cx="10744200" cy="6583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en-US" sz="3200" b="1" i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uốn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200" b="1" i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i="1" dirty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8m,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6m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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𝟔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𝟒𝟖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3200" b="1" baseline="30000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2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10m,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7m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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𝟕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𝟕𝟎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3200" b="1" baseline="30000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2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15m,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10m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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𝟏𝟎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𝟏𝟓𝟎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m</a:t>
                </a:r>
                <a:r>
                  <a:rPr lang="en-US" sz="3200" b="1" baseline="30000" dirty="0">
                    <a:solidFill>
                      <a:schemeClr val="tx1"/>
                    </a:solidFill>
                    <a:latin typeface="Times New Roman"/>
                    <a:ea typeface="Calibri"/>
                    <a:cs typeface="Times New Roman"/>
                  </a:rPr>
                  <a:t>2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Tx/>
                  <a:buAutoNum type="alphaLcParenR"/>
                </a:pP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66800"/>
                <a:ext cx="10744200" cy="6583341"/>
              </a:xfrm>
              <a:prstGeom prst="rect">
                <a:avLst/>
              </a:prstGeom>
              <a:blipFill>
                <a:blip r:embed="rId3"/>
                <a:stretch>
                  <a:fillRect l="-1418" t="-1296" r="-2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5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514600" y="1295400"/>
            <a:ext cx="7239000" cy="3505200"/>
            <a:chOff x="323528" y="692696"/>
            <a:chExt cx="1368152" cy="1368152"/>
          </a:xfrm>
        </p:grpSpPr>
        <p:sp>
          <p:nvSpPr>
            <p:cNvPr id="11" name="6-Point Star 10"/>
            <p:cNvSpPr/>
            <p:nvPr/>
          </p:nvSpPr>
          <p:spPr>
            <a:xfrm>
              <a:off x="323528" y="692696"/>
              <a:ext cx="1368152" cy="1368152"/>
            </a:xfrm>
            <a:prstGeom prst="star6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 kern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3245" y="1217115"/>
              <a:ext cx="1088718" cy="516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000" b="1" kern="0">
                  <a:ln w="10541" cmpd="sng">
                    <a:solidFill>
                      <a:srgbClr val="4F81BD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33CC33"/>
                      </a:gs>
                      <a:gs pos="9000">
                        <a:srgbClr val="4F81BD">
                          <a:tint val="52000"/>
                          <a:satMod val="300000"/>
                        </a:srgbClr>
                      </a:gs>
                      <a:gs pos="50000">
                        <a:srgbClr val="4F81BD">
                          <a:shade val="20000"/>
                          <a:satMod val="300000"/>
                        </a:srgbClr>
                      </a:gs>
                      <a:gs pos="79000">
                        <a:srgbClr val="4F81BD">
                          <a:tint val="52000"/>
                          <a:satMod val="300000"/>
                        </a:srgbClr>
                      </a:gs>
                      <a:gs pos="100000">
                        <a:srgbClr val="4F81BD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THÀNH KIẾN THỨC</a:t>
              </a:r>
              <a:endParaRPr lang="en-US" sz="5400" b="1" kern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33CC33"/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98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TextBox 2052"/>
              <p:cNvSpPr txBox="1"/>
              <p:nvPr/>
            </p:nvSpPr>
            <p:spPr>
              <a:xfrm>
                <a:off x="515770" y="2209800"/>
                <a:ext cx="11066623" cy="3149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 ước:</a:t>
                </a:r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một tích, ta có thể thay dấu “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’’ bằng dấu chấm “ </a:t>
                </a:r>
                <a:r>
                  <a:rPr 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”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hạn: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 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en-US" sz="2800" b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20000"/>
                  </a:lnSpc>
                  <a:buFontTx/>
                  <a:buChar char="-"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các tích mà các thừa số đều bằng chữ hoặc chỉ có 1 thừa số bằng số, ta có thể không cần viết dấu nhân giữa các thừa số.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hạn: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𝒂𝒃</m:t>
                    </m:r>
                  </m:oMath>
                </a14:m>
                <a:endParaRPr lang="en-US" sz="2800" b="1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53" name="TextBox 20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70" y="2209800"/>
                <a:ext cx="11066623" cy="3149580"/>
              </a:xfrm>
              <a:prstGeom prst="rect">
                <a:avLst/>
              </a:prstGeom>
              <a:blipFill>
                <a:blip r:embed="rId3"/>
                <a:stretch>
                  <a:fillRect l="-1157" t="-775" r="-1102" b="-4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96278" y="223550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161" y="839502"/>
                <a:ext cx="89060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00050" indent="-400050">
                  <a:buAutoNum type="romanUcPeriod"/>
                </a:pPr>
                <a:r>
                  <a:rPr lang="en-US" sz="2800" b="1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 nhân.</a:t>
                </a:r>
              </a:p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 của hai số tự nhiên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×         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=         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61" y="839502"/>
                <a:ext cx="8906033" cy="954107"/>
              </a:xfrm>
              <a:prstGeom prst="rect">
                <a:avLst/>
              </a:prstGeom>
              <a:blipFill>
                <a:blip r:embed="rId4"/>
                <a:stretch>
                  <a:fillRect l="-1438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184250" y="1988310"/>
            <a:ext cx="172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(Thừa số)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9773" y="1988310"/>
            <a:ext cx="146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(Thừa số)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6885" y="1988310"/>
            <a:ext cx="118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(Tích)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2000" y="5435940"/>
                <a:ext cx="487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𝟐𝟏𝟑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435940"/>
                <a:ext cx="4876800" cy="584775"/>
              </a:xfrm>
              <a:prstGeom prst="rect">
                <a:avLst/>
              </a:prstGeom>
              <a:blipFill>
                <a:blip r:embed="rId5"/>
                <a:stretch>
                  <a:fillRect l="-3125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1981200" y="5959999"/>
                <a:ext cx="59676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× 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𝟐𝟏𝟑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en-US" sz="32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𝟑𝟐𝟑𝟕𝟔</m:t>
                    </m:r>
                  </m:oMath>
                </a14:m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959999"/>
                <a:ext cx="5967638" cy="584775"/>
              </a:xfrm>
              <a:prstGeom prst="rect">
                <a:avLst/>
              </a:prstGeom>
              <a:blipFill>
                <a:blip r:embed="rId6"/>
                <a:stretch>
                  <a:fillRect l="-255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862891-452A-D6F3-8F77-5DCB1C07E14C}"/>
              </a:ext>
            </a:extLst>
          </p:cNvPr>
          <p:cNvCxnSpPr>
            <a:cxnSpLocks/>
          </p:cNvCxnSpPr>
          <p:nvPr/>
        </p:nvCxnSpPr>
        <p:spPr>
          <a:xfrm flipV="1">
            <a:off x="8915400" y="1687975"/>
            <a:ext cx="0" cy="30480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7E2A53-E25B-EC94-FD6E-210AF19157B2}"/>
              </a:ext>
            </a:extLst>
          </p:cNvPr>
          <p:cNvCxnSpPr>
            <a:cxnSpLocks/>
          </p:cNvCxnSpPr>
          <p:nvPr/>
        </p:nvCxnSpPr>
        <p:spPr>
          <a:xfrm flipV="1">
            <a:off x="6858000" y="1687975"/>
            <a:ext cx="0" cy="30480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A162CD-BB65-F359-3B0D-9991B57112E1}"/>
              </a:ext>
            </a:extLst>
          </p:cNvPr>
          <p:cNvCxnSpPr>
            <a:cxnSpLocks/>
          </p:cNvCxnSpPr>
          <p:nvPr/>
        </p:nvCxnSpPr>
        <p:spPr>
          <a:xfrm flipV="1">
            <a:off x="4870050" y="1687975"/>
            <a:ext cx="0" cy="304800"/>
          </a:xfrm>
          <a:prstGeom prst="straightConnector1">
            <a:avLst/>
          </a:prstGeom>
          <a:ln w="381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634" y="939347"/>
            <a:ext cx="3133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1: Tính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1956" y="2098131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185856" y="2875238"/>
            <a:ext cx="0" cy="368300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262813" y="286651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786477" y="342604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3" name="Text Box 8"/>
          <p:cNvSpPr txBox="1">
            <a:spLocks noChangeArrowheads="1"/>
          </p:cNvSpPr>
          <p:nvPr/>
        </p:nvSpPr>
        <p:spPr bwMode="auto">
          <a:xfrm>
            <a:off x="2826925" y="26782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3131722" y="26782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3436522" y="26782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6" name="Text Box 11"/>
          <p:cNvSpPr txBox="1">
            <a:spLocks noChangeArrowheads="1"/>
          </p:cNvSpPr>
          <p:nvPr/>
        </p:nvSpPr>
        <p:spPr bwMode="auto">
          <a:xfrm>
            <a:off x="2850576" y="32624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7" name="Text Box 12"/>
          <p:cNvSpPr txBox="1">
            <a:spLocks noChangeArrowheads="1"/>
          </p:cNvSpPr>
          <p:nvPr/>
        </p:nvSpPr>
        <p:spPr bwMode="auto">
          <a:xfrm>
            <a:off x="3155373" y="32624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8" name="Text Box 13"/>
          <p:cNvSpPr txBox="1">
            <a:spLocks noChangeArrowheads="1"/>
          </p:cNvSpPr>
          <p:nvPr/>
        </p:nvSpPr>
        <p:spPr bwMode="auto">
          <a:xfrm>
            <a:off x="3460173" y="326249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9" name="Text Box 14"/>
          <p:cNvSpPr txBox="1">
            <a:spLocks noChangeArrowheads="1"/>
          </p:cNvSpPr>
          <p:nvPr/>
        </p:nvSpPr>
        <p:spPr bwMode="auto">
          <a:xfrm>
            <a:off x="2367125" y="2949575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Lamsymbol" panose="05010101010101010101" pitchFamily="2" charset="2"/>
              </a:rPr>
              <a:t></a:t>
            </a:r>
            <a:endParaRPr lang="en-US" altLang="vi-VN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2391663" y="3908561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3471158" y="383713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2" name="Text Box 17"/>
          <p:cNvSpPr txBox="1">
            <a:spLocks noChangeArrowheads="1"/>
          </p:cNvSpPr>
          <p:nvPr/>
        </p:nvSpPr>
        <p:spPr bwMode="auto">
          <a:xfrm>
            <a:off x="3145722" y="383713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3" name="Text Box 18"/>
          <p:cNvSpPr txBox="1">
            <a:spLocks noChangeArrowheads="1"/>
          </p:cNvSpPr>
          <p:nvPr/>
        </p:nvSpPr>
        <p:spPr bwMode="auto">
          <a:xfrm>
            <a:off x="2840925" y="383713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4" name="Text Box 19"/>
          <p:cNvSpPr txBox="1">
            <a:spLocks noChangeArrowheads="1"/>
          </p:cNvSpPr>
          <p:nvPr/>
        </p:nvSpPr>
        <p:spPr bwMode="auto">
          <a:xfrm>
            <a:off x="3152071" y="4365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5" name="Text Box 20"/>
          <p:cNvSpPr txBox="1">
            <a:spLocks noChangeArrowheads="1"/>
          </p:cNvSpPr>
          <p:nvPr/>
        </p:nvSpPr>
        <p:spPr bwMode="auto">
          <a:xfrm>
            <a:off x="2826636" y="435152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6" name="Text Box 21"/>
          <p:cNvSpPr txBox="1">
            <a:spLocks noChangeArrowheads="1"/>
          </p:cNvSpPr>
          <p:nvPr/>
        </p:nvSpPr>
        <p:spPr bwMode="auto">
          <a:xfrm>
            <a:off x="2521834" y="4365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2801237" y="48992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2501197" y="4889689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9" name="Text Box 24"/>
          <p:cNvSpPr txBox="1">
            <a:spLocks noChangeArrowheads="1"/>
          </p:cNvSpPr>
          <p:nvPr/>
        </p:nvSpPr>
        <p:spPr bwMode="auto">
          <a:xfrm>
            <a:off x="2175758" y="48992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0" name="Line 25"/>
          <p:cNvSpPr>
            <a:spLocks noChangeShapeType="1"/>
          </p:cNvSpPr>
          <p:nvPr/>
        </p:nvSpPr>
        <p:spPr bwMode="auto">
          <a:xfrm>
            <a:off x="2229735" y="5670686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" name="Text Box 27"/>
          <p:cNvSpPr txBox="1">
            <a:spLocks noChangeArrowheads="1"/>
          </p:cNvSpPr>
          <p:nvPr/>
        </p:nvSpPr>
        <p:spPr bwMode="auto">
          <a:xfrm>
            <a:off x="3113971" y="572943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2" name="Text Box 28"/>
          <p:cNvSpPr txBox="1">
            <a:spLocks noChangeArrowheads="1"/>
          </p:cNvSpPr>
          <p:nvPr/>
        </p:nvSpPr>
        <p:spPr bwMode="auto">
          <a:xfrm>
            <a:off x="2807825" y="5713555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2448791" y="57040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" name="Text Box 30"/>
          <p:cNvSpPr txBox="1">
            <a:spLocks noChangeArrowheads="1"/>
          </p:cNvSpPr>
          <p:nvPr/>
        </p:nvSpPr>
        <p:spPr bwMode="auto">
          <a:xfrm>
            <a:off x="2133600" y="57040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" name="Text Box 27"/>
          <p:cNvSpPr txBox="1">
            <a:spLocks noChangeArrowheads="1"/>
          </p:cNvSpPr>
          <p:nvPr/>
        </p:nvSpPr>
        <p:spPr bwMode="auto">
          <a:xfrm>
            <a:off x="3429000" y="571839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7262813" y="286651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7" name="Text Box 8"/>
          <p:cNvSpPr txBox="1">
            <a:spLocks noChangeArrowheads="1"/>
          </p:cNvSpPr>
          <p:nvPr/>
        </p:nvSpPr>
        <p:spPr bwMode="auto">
          <a:xfrm>
            <a:off x="8960430" y="266000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9265227" y="266000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9570027" y="266000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0" name="Text Box 11"/>
          <p:cNvSpPr txBox="1">
            <a:spLocks noChangeArrowheads="1"/>
          </p:cNvSpPr>
          <p:nvPr/>
        </p:nvSpPr>
        <p:spPr bwMode="auto">
          <a:xfrm>
            <a:off x="8960430" y="326964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1" name="Text Box 12"/>
          <p:cNvSpPr txBox="1">
            <a:spLocks noChangeArrowheads="1"/>
          </p:cNvSpPr>
          <p:nvPr/>
        </p:nvSpPr>
        <p:spPr bwMode="auto">
          <a:xfrm>
            <a:off x="9265227" y="324423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2" name="Text Box 13"/>
          <p:cNvSpPr txBox="1">
            <a:spLocks noChangeArrowheads="1"/>
          </p:cNvSpPr>
          <p:nvPr/>
        </p:nvSpPr>
        <p:spPr bwMode="auto">
          <a:xfrm>
            <a:off x="9570027" y="324423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auto">
          <a:xfrm>
            <a:off x="8531803" y="2885474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Lamsymbol" panose="05010101010101010101" pitchFamily="2" charset="2"/>
              </a:rPr>
              <a:t></a:t>
            </a:r>
            <a:endParaRPr lang="en-US" altLang="vi-VN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Line 15"/>
          <p:cNvSpPr>
            <a:spLocks noChangeShapeType="1"/>
          </p:cNvSpPr>
          <p:nvPr/>
        </p:nvSpPr>
        <p:spPr bwMode="auto">
          <a:xfrm>
            <a:off x="8478273" y="3888765"/>
            <a:ext cx="1633539" cy="1424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" name="Text Box 16"/>
          <p:cNvSpPr txBox="1">
            <a:spLocks noChangeArrowheads="1"/>
          </p:cNvSpPr>
          <p:nvPr/>
        </p:nvSpPr>
        <p:spPr bwMode="auto">
          <a:xfrm>
            <a:off x="9557770" y="38188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6" name="Text Box 17"/>
          <p:cNvSpPr txBox="1">
            <a:spLocks noChangeArrowheads="1"/>
          </p:cNvSpPr>
          <p:nvPr/>
        </p:nvSpPr>
        <p:spPr bwMode="auto">
          <a:xfrm>
            <a:off x="9232334" y="38188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27" name="Text Box 18"/>
          <p:cNvSpPr txBox="1">
            <a:spLocks noChangeArrowheads="1"/>
          </p:cNvSpPr>
          <p:nvPr/>
        </p:nvSpPr>
        <p:spPr bwMode="auto">
          <a:xfrm>
            <a:off x="8927537" y="38188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8" name="Text Box 19"/>
          <p:cNvSpPr txBox="1">
            <a:spLocks noChangeArrowheads="1"/>
          </p:cNvSpPr>
          <p:nvPr/>
        </p:nvSpPr>
        <p:spPr bwMode="auto">
          <a:xfrm>
            <a:off x="9238683" y="43475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9" name="Text Box 20"/>
          <p:cNvSpPr txBox="1">
            <a:spLocks noChangeArrowheads="1"/>
          </p:cNvSpPr>
          <p:nvPr/>
        </p:nvSpPr>
        <p:spPr bwMode="auto">
          <a:xfrm>
            <a:off x="8913248" y="43332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30" name="Text Box 21"/>
          <p:cNvSpPr txBox="1">
            <a:spLocks noChangeArrowheads="1"/>
          </p:cNvSpPr>
          <p:nvPr/>
        </p:nvSpPr>
        <p:spPr bwMode="auto">
          <a:xfrm>
            <a:off x="8608446" y="43475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1" name="Text Box 22"/>
          <p:cNvSpPr txBox="1">
            <a:spLocks noChangeArrowheads="1"/>
          </p:cNvSpPr>
          <p:nvPr/>
        </p:nvSpPr>
        <p:spPr bwMode="auto">
          <a:xfrm>
            <a:off x="8887849" y="48809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2" name="Text Box 23"/>
          <p:cNvSpPr txBox="1">
            <a:spLocks noChangeArrowheads="1"/>
          </p:cNvSpPr>
          <p:nvPr/>
        </p:nvSpPr>
        <p:spPr bwMode="auto">
          <a:xfrm>
            <a:off x="8587810" y="4871436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3" name="Text Box 24"/>
          <p:cNvSpPr txBox="1">
            <a:spLocks noChangeArrowheads="1"/>
          </p:cNvSpPr>
          <p:nvPr/>
        </p:nvSpPr>
        <p:spPr bwMode="auto">
          <a:xfrm>
            <a:off x="8262370" y="4880961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4" name="Line 25"/>
          <p:cNvSpPr>
            <a:spLocks noChangeShapeType="1"/>
          </p:cNvSpPr>
          <p:nvPr/>
        </p:nvSpPr>
        <p:spPr bwMode="auto">
          <a:xfrm>
            <a:off x="8316348" y="5649153"/>
            <a:ext cx="1633539" cy="302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" name="Text Box 27"/>
          <p:cNvSpPr txBox="1">
            <a:spLocks noChangeArrowheads="1"/>
          </p:cNvSpPr>
          <p:nvPr/>
        </p:nvSpPr>
        <p:spPr bwMode="auto">
          <a:xfrm>
            <a:off x="9200583" y="571118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6" name="Text Box 28"/>
          <p:cNvSpPr txBox="1">
            <a:spLocks noChangeArrowheads="1"/>
          </p:cNvSpPr>
          <p:nvPr/>
        </p:nvSpPr>
        <p:spPr bwMode="auto">
          <a:xfrm>
            <a:off x="8914834" y="5695302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7" name="Text Box 29"/>
          <p:cNvSpPr txBox="1">
            <a:spLocks noChangeArrowheads="1"/>
          </p:cNvSpPr>
          <p:nvPr/>
        </p:nvSpPr>
        <p:spPr bwMode="auto">
          <a:xfrm>
            <a:off x="8595746" y="568578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8" name="Text Box 30"/>
          <p:cNvSpPr txBox="1">
            <a:spLocks noChangeArrowheads="1"/>
          </p:cNvSpPr>
          <p:nvPr/>
        </p:nvSpPr>
        <p:spPr bwMode="auto">
          <a:xfrm>
            <a:off x="8229600" y="568578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auto">
          <a:xfrm>
            <a:off x="9481570" y="57001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0" name="Text Box 18"/>
          <p:cNvSpPr txBox="1">
            <a:spLocks noChangeArrowheads="1"/>
          </p:cNvSpPr>
          <p:nvPr/>
        </p:nvSpPr>
        <p:spPr bwMode="auto">
          <a:xfrm>
            <a:off x="8644004" y="38188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2" name="Text Box 18"/>
          <p:cNvSpPr txBox="1">
            <a:spLocks noChangeArrowheads="1"/>
          </p:cNvSpPr>
          <p:nvPr/>
        </p:nvSpPr>
        <p:spPr bwMode="auto">
          <a:xfrm>
            <a:off x="8265570" y="43332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2B68-5874-529C-7875-76C0D6B9C36F}"/>
              </a:ext>
            </a:extLst>
          </p:cNvPr>
          <p:cNvSpPr txBox="1"/>
          <p:nvPr/>
        </p:nvSpPr>
        <p:spPr>
          <a:xfrm>
            <a:off x="1696278" y="223550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795090-A95D-27DD-3442-29C1E00AFDE1}"/>
                  </a:ext>
                </a:extLst>
              </p:cNvPr>
              <p:cNvSpPr txBox="1"/>
              <p:nvPr/>
            </p:nvSpPr>
            <p:spPr>
              <a:xfrm>
                <a:off x="957015" y="1510242"/>
                <a:ext cx="10126793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𝟏𝟕𝟓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𝟑𝟏𝟐</m:t>
                    </m:r>
                  </m:oMath>
                </a14:m>
                <a:r>
                  <a:rPr lang="en-US" sz="3400" b="1"/>
                  <a:t>					   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3400" b="1" i="1" smtClean="0">
                        <a:latin typeface="Cambria Math" panose="02040503050406030204" pitchFamily="18" charset="0"/>
                      </a:rPr>
                      <m:t>𝟑𝟒𝟏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𝟏𝟓𝟕</m:t>
                    </m:r>
                  </m:oMath>
                </a14:m>
                <a:endParaRPr lang="en-US" sz="3400" b="1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795090-A95D-27DD-3442-29C1E00AF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15" y="1510242"/>
                <a:ext cx="1012679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5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6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 animBg="1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 animBg="1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 animBg="1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/>
      <p:bldP spid="136" grpId="0"/>
      <p:bldP spid="137" grpId="0"/>
      <p:bldP spid="138" grpId="0"/>
      <p:bldP spid="139" grpId="0"/>
      <p:bldP spid="140" grpId="0"/>
      <p:bldP spid="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67342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en-US" sz="36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</a:t>
            </a:r>
          </a:p>
          <a:p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của phép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204050"/>
                  </p:ext>
                </p:extLst>
              </p:nvPr>
            </p:nvGraphicFramePr>
            <p:xfrm>
              <a:off x="1066800" y="2286000"/>
              <a:ext cx="10058400" cy="381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62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chất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Mô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tả bằng kí hiệu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Giao hoán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hợp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.(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với số 1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68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phối của phép nhân </a:t>
                          </a:r>
                        </a:p>
                        <a:p>
                          <a:pPr algn="ctr"/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 với phép cộng và phép trừ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𝒄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oMath>
                            </m:oMathPara>
                          </a14:m>
                          <a:endParaRPr lang="en-US" sz="28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0204050"/>
                  </p:ext>
                </p:extLst>
              </p:nvPr>
            </p:nvGraphicFramePr>
            <p:xfrm>
              <a:off x="1066800" y="2286000"/>
              <a:ext cx="10058400" cy="381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62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5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Tính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chất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Mô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tả bằng kí hiệu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Giao hoán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923" t="-110185" r="-412" b="-38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hợp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923" t="-208257" r="-412" b="-2770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604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Nhân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với số 1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6923" t="-311111" r="-412" b="-17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681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phối của phép nhân </a:t>
                          </a:r>
                        </a:p>
                        <a:p>
                          <a:pPr algn="ctr"/>
                          <a:r>
                            <a:rPr lang="en-US" sz="2800" b="1" baseline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đối với phép cộng và phép trừ</a:t>
                          </a:r>
                          <a:endParaRPr lang="en-US" sz="2800" b="1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26923" t="-231250" r="-412" b="-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6D22B66-0C62-537D-8F5B-0F11941742F9}"/>
              </a:ext>
            </a:extLst>
          </p:cNvPr>
          <p:cNvSpPr txBox="1"/>
          <p:nvPr/>
        </p:nvSpPr>
        <p:spPr>
          <a:xfrm>
            <a:off x="1696278" y="223550"/>
            <a:ext cx="8906033" cy="553998"/>
          </a:xfrm>
          <a:prstGeom prst="rect">
            <a:avLst/>
          </a:prstGeom>
          <a:solidFill>
            <a:srgbClr val="92D05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Tiết 1: Phép nhân, phép chia các số tự nhiên </a:t>
            </a:r>
          </a:p>
        </p:txBody>
      </p:sp>
    </p:spTree>
    <p:extLst>
      <p:ext uri="{BB962C8B-B14F-4D97-AF65-F5344CB8AC3E}">
        <p14:creationId xmlns:p14="http://schemas.microsoft.com/office/powerpoint/2010/main" val="19674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1812</Words>
  <Application>Microsoft Office PowerPoint</Application>
  <PresentationFormat>Widescreen</PresentationFormat>
  <Paragraphs>360</Paragraphs>
  <Slides>27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.VnTime</vt:lpstr>
      <vt:lpstr>Arial</vt:lpstr>
      <vt:lpstr>Calibri</vt:lpstr>
      <vt:lpstr>Calibri Light</vt:lpstr>
      <vt:lpstr>Cambria Math</vt:lpstr>
      <vt:lpstr>Georgia</vt:lpstr>
      <vt:lpstr>Times New Roman</vt:lpstr>
      <vt:lpstr>Office Theme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2021-09-02T13:38:17Z</dcterms:created>
  <dcterms:modified xsi:type="dcterms:W3CDTF">2024-09-23T06:44:36Z</dcterms:modified>
</cp:coreProperties>
</file>