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25"/>
  </p:notesMasterIdLst>
  <p:sldIdLst>
    <p:sldId id="256" r:id="rId5"/>
    <p:sldId id="258" r:id="rId6"/>
    <p:sldId id="284" r:id="rId7"/>
    <p:sldId id="285" r:id="rId8"/>
    <p:sldId id="286" r:id="rId9"/>
    <p:sldId id="287" r:id="rId10"/>
    <p:sldId id="297" r:id="rId11"/>
    <p:sldId id="270" r:id="rId12"/>
    <p:sldId id="298" r:id="rId13"/>
    <p:sldId id="288" r:id="rId14"/>
    <p:sldId id="271" r:id="rId15"/>
    <p:sldId id="299" r:id="rId16"/>
    <p:sldId id="300" r:id="rId17"/>
    <p:sldId id="301" r:id="rId18"/>
    <p:sldId id="294" r:id="rId19"/>
    <p:sldId id="278" r:id="rId20"/>
    <p:sldId id="296" r:id="rId21"/>
    <p:sldId id="280" r:id="rId22"/>
    <p:sldId id="279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7FDFF"/>
    <a:srgbClr val="15142A"/>
    <a:srgbClr val="FAED3B"/>
    <a:srgbClr val="70AD47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2308" autoAdjust="0"/>
  </p:normalViewPr>
  <p:slideViewPr>
    <p:cSldViewPr snapToGrid="0">
      <p:cViewPr varScale="1">
        <p:scale>
          <a:sx n="58" d="100"/>
          <a:sy n="58" d="100"/>
        </p:scale>
        <p:origin x="94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67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52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61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73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5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3D0A-67D7-A136-62CA-D070FB280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DB0D8-F448-7953-5D8F-14F8749DB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92B0F-3F29-4163-8706-BD73A7F7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B1E76-7C03-9854-ECA6-08FC02DD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7491E-5AF9-0F32-936A-5164ECCA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7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4195-D48B-D5AF-EDF6-05833183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3B323-B776-C6D2-C9D5-59E3C89E4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3FBD0-4D22-061F-B9A8-9EEC75B4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8E77D-D6D2-FCA1-A669-AB3F47E0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B3AB1-30A8-BE71-2C5E-FDEBC101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1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0A8F4-7264-F0DC-5EA5-D5A8CDBA5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4AEA3-C8CF-0C55-3A17-529A6A689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18A87-464E-C812-DF77-BFFAF009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D5AF8-44DF-C250-B65D-5E198774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09543-2EB7-8FB9-4CAD-5353EC93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3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157F-5511-A8BC-C2B1-FFC95E85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9E80D-3B40-5107-40A8-BDFB788CB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D0705-00ED-D355-AA3B-5276A8E3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D04BF-4BBC-AE2F-2DBB-7B878241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0862E-E2D7-0227-7AC9-68D8D773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F7CE-A6CC-35C3-4D69-CDA7FA0B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C65E6-B881-8EDC-B2A1-BF68B2582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B4939-5B43-DFC9-29E2-BB7369B1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2CAC-CE93-1F76-D368-8DCFCAB3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6B1A-4453-80F6-C64C-881E3183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1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614C-C102-EC40-FD15-467E2662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52BF0-A732-5BD4-A99E-5B16B2EFB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5655A-FBCD-1A41-656F-89CFBA845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0E619-DDE1-D9F0-B029-4086B2D3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D2AB6-ADD2-DF09-E139-1220B71E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2A693-C341-C6AA-E14B-36A334B4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E1A-703D-B87F-6AF5-AB46DF05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5F03B-4C8B-0078-2E0E-E685BA3DA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390FB-D516-6F9B-002E-63DF5E2F7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F6E1F-B796-3E5C-4F21-A9C1743AE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93248-A80B-4F37-04F4-B513239E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D6A1E-6084-D39F-F32E-A39B35D3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C197-3533-E1B5-3398-320079A84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4E50F-EC42-5CF4-4531-F689AAD5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70C2-B6B6-6F28-E040-3A1FF54E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E933E-4E34-CF1F-FED5-B264A83A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EEB42-5223-0F05-2AC5-E6831423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38109-ADE6-53C1-C587-D4B26F71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9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9FF8F-EFC0-0C91-8F45-698681D4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57044D-5E99-BA39-E15A-AD708C36E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B3E38-35E3-12C2-DE58-51C9BCA0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9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40874-0B73-7C33-20E9-C11B23E8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EEFB7-C154-8600-0509-BA9246071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D3313-80B3-5948-F5EF-AB3078238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8916B-3689-3986-C34A-C25D604E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56480-B817-EF2D-F429-489CCA60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C5BF6-9E20-2503-044C-C5BAF65E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1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5DFF-DE2A-43DC-DA66-2D5AC9DD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C4580-5155-EB2F-BB85-644AD1226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B4C07-5F0E-497D-B094-3E65744EF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E7568-8C96-94D0-299D-A331EC8B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23694-D0ED-85CE-D089-61006148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AC84E-EB2B-806C-A922-9736AF19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D1859-CE4A-A160-DF2C-C6DEC21F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53217-A933-6A07-92F5-9D38D1B24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67513-266D-04F0-B620-CEAB71FAF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77710-4B5D-ADDE-2729-0B8F53EA4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56645-FD01-AB3B-23F4-8E150235A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D42DE25-B9A9-2474-6A17-1F64A7F5BB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9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0.png"/><Relationship Id="rId5" Type="http://schemas.openxmlformats.org/officeDocument/2006/relationships/image" Target="../media/image3.sv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3.svg"/><Relationship Id="rId10" Type="http://schemas.openxmlformats.org/officeDocument/2006/relationships/image" Target="../media/image44.pn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8.jpe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gif"/><Relationship Id="rId5" Type="http://schemas.openxmlformats.org/officeDocument/2006/relationships/image" Target="../media/image16.gif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gif"/><Relationship Id="rId5" Type="http://schemas.openxmlformats.org/officeDocument/2006/relationships/image" Target="../media/image16.gif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gif"/><Relationship Id="rId5" Type="http://schemas.openxmlformats.org/officeDocument/2006/relationships/image" Target="../media/image16.gif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9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12" Type="http://schemas.openxmlformats.org/officeDocument/2006/relationships/image" Target="../media/image3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5" Type="http://schemas.openxmlformats.org/officeDocument/2006/relationships/image" Target="../media/image3.sv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9.png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789666"/>
            <a:ext cx="11026470" cy="12943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5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§3: PHÉP CỘNG, PHÉP TRỪ CÁC SỐ TỰ NHIÊN (tiết 2)</a:t>
            </a:r>
            <a:endParaRPr lang="en-US" sz="54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0726079" y="226039"/>
            <a:ext cx="1266377" cy="1266377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3328" y="187517"/>
            <a:ext cx="744201" cy="74420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AC0E1E-50D5-48F7-8449-EF3C31CD2512}"/>
                  </a:ext>
                </a:extLst>
              </p:cNvPr>
              <p:cNvSpPr txBox="1"/>
              <p:nvPr/>
            </p:nvSpPr>
            <p:spPr>
              <a:xfrm>
                <a:off x="685348" y="1859525"/>
                <a:ext cx="1088933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𝟏𝟒𝟓𝟒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 – 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𝟗𝟗𝟕</m:t>
                    </m:r>
                  </m:oMath>
                </a14:m>
                <a:r>
                  <a:rPr lang="en-US" sz="3000" b="1">
                    <a:latin typeface="Arial" pitchFamily="34" charset="0"/>
                    <a:cs typeface="Arial" pitchFamily="34" charset="0"/>
                  </a:rPr>
                  <a:t>                c)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𝟓𝟔𝟏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 – 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𝟏𝟗𝟓</m:t>
                    </m:r>
                  </m:oMath>
                </a14:m>
                <a:r>
                  <a:rPr lang="en-US" sz="3000" b="1">
                    <a:latin typeface="Arial" pitchFamily="34" charset="0"/>
                    <a:cs typeface="Arial" pitchFamily="34" charset="0"/>
                  </a:rPr>
                  <a:t>                d)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𝟐𝟓𝟕𝟐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 – 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𝟗𝟗𝟒</m:t>
                    </m:r>
                  </m:oMath>
                </a14:m>
                <a:r>
                  <a:rPr lang="en-US" sz="3000" b="1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AC0E1E-50D5-48F7-8449-EF3C31CD2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48" y="1859525"/>
                <a:ext cx="10889336" cy="553998"/>
              </a:xfrm>
              <a:prstGeom prst="rect">
                <a:avLst/>
              </a:prstGeom>
              <a:blipFill>
                <a:blip r:embed="rId8"/>
                <a:stretch>
                  <a:fillRect l="-1287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73358" y="5706403"/>
                <a:ext cx="500331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Arial" pitchFamily="34" charset="0"/>
                        </a:rPr>
                        <m:t>2578 – 1000 = 1578</m:t>
                      </m:r>
                    </m:oMath>
                  </m:oMathPara>
                </a14:m>
                <a:endParaRPr lang="en-US" sz="30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358" y="5706403"/>
                <a:ext cx="500331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EA7B30D-D3A9-A4DB-6381-4A60F60CE55F}"/>
              </a:ext>
            </a:extLst>
          </p:cNvPr>
          <p:cNvSpPr txBox="1"/>
          <p:nvPr/>
        </p:nvSpPr>
        <p:spPr>
          <a:xfrm>
            <a:off x="403577" y="1102506"/>
            <a:ext cx="7619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SGK trang 16, 17: Hãy tính nhẩm</a:t>
            </a:r>
          </a:p>
        </p:txBody>
      </p:sp>
      <p:sp>
        <p:nvSpPr>
          <p:cNvPr id="7" name="!!4">
            <a:extLst>
              <a:ext uri="{FF2B5EF4-FFF2-40B4-BE49-F238E27FC236}">
                <a16:creationId xmlns:a16="http://schemas.microsoft.com/office/drawing/2014/main" id="{40A36AFD-568B-F5CE-2F38-462D5C07E1BC}"/>
              </a:ext>
            </a:extLst>
          </p:cNvPr>
          <p:cNvSpPr/>
          <p:nvPr/>
        </p:nvSpPr>
        <p:spPr>
          <a:xfrm>
            <a:off x="3334926" y="288697"/>
            <a:ext cx="5717294" cy="60139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D3A350-958E-0658-FA0A-96E2075F6961}"/>
              </a:ext>
            </a:extLst>
          </p:cNvPr>
          <p:cNvSpPr txBox="1"/>
          <p:nvPr/>
        </p:nvSpPr>
        <p:spPr>
          <a:xfrm>
            <a:off x="5773990" y="2582662"/>
            <a:ext cx="1228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474EBC1-F8B7-BF31-EA98-882F5DA06E75}"/>
                  </a:ext>
                </a:extLst>
              </p:cNvPr>
              <p:cNvSpPr txBox="1"/>
              <p:nvPr/>
            </p:nvSpPr>
            <p:spPr>
              <a:xfrm>
                <a:off x="685348" y="3367492"/>
                <a:ext cx="260841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0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1454</m:t>
                    </m:r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997</m:t>
                    </m:r>
                  </m:oMath>
                </a14:m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474EBC1-F8B7-BF31-EA98-882F5DA0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48" y="3367492"/>
                <a:ext cx="2608419" cy="553998"/>
              </a:xfrm>
              <a:prstGeom prst="rect">
                <a:avLst/>
              </a:prstGeom>
              <a:blipFill>
                <a:blip r:embed="rId10"/>
                <a:stretch>
                  <a:fillRect l="-5374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9565F0-1EAF-F85F-6005-C72B74B0C439}"/>
                  </a:ext>
                </a:extLst>
              </p:cNvPr>
              <p:cNvSpPr txBox="1"/>
              <p:nvPr/>
            </p:nvSpPr>
            <p:spPr>
              <a:xfrm>
                <a:off x="3067415" y="3342316"/>
                <a:ext cx="4580573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=(1454+3)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0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(997+3)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9565F0-1EAF-F85F-6005-C72B74B0C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415" y="3342316"/>
                <a:ext cx="4580573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8B5876-364A-6EF8-9E5D-77B04C35F344}"/>
                  </a:ext>
                </a:extLst>
              </p:cNvPr>
              <p:cNvSpPr txBox="1"/>
              <p:nvPr/>
            </p:nvSpPr>
            <p:spPr>
              <a:xfrm>
                <a:off x="7479511" y="3342316"/>
                <a:ext cx="391436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=1457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0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1000=457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8B5876-364A-6EF8-9E5D-77B04C35F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511" y="3342316"/>
                <a:ext cx="3914369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9427BF-D5B2-EE9C-8F18-7E598E785CCD}"/>
                  </a:ext>
                </a:extLst>
              </p:cNvPr>
              <p:cNvSpPr txBox="1"/>
              <p:nvPr/>
            </p:nvSpPr>
            <p:spPr>
              <a:xfrm>
                <a:off x="685349" y="4220862"/>
                <a:ext cx="221989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561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195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9427BF-D5B2-EE9C-8F18-7E598E785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49" y="4220862"/>
                <a:ext cx="2219898" cy="523220"/>
              </a:xfrm>
              <a:prstGeom prst="rect">
                <a:avLst/>
              </a:prstGeom>
              <a:blipFill>
                <a:blip r:embed="rId13"/>
                <a:stretch>
                  <a:fillRect l="-547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D603EF-C40E-2C91-88E0-EFCC3BB94E66}"/>
                  </a:ext>
                </a:extLst>
              </p:cNvPr>
              <p:cNvSpPr txBox="1"/>
              <p:nvPr/>
            </p:nvSpPr>
            <p:spPr>
              <a:xfrm>
                <a:off x="2659649" y="4220862"/>
                <a:ext cx="41713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(561+5)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(195+5)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D603EF-C40E-2C91-88E0-EFCC3BB94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49" y="4220862"/>
                <a:ext cx="417131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3DC7CF0-5BC0-0858-43CB-BC37EE09FCB9}"/>
                  </a:ext>
                </a:extLst>
              </p:cNvPr>
              <p:cNvSpPr txBox="1"/>
              <p:nvPr/>
            </p:nvSpPr>
            <p:spPr>
              <a:xfrm>
                <a:off x="6648315" y="4220862"/>
                <a:ext cx="326116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566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200=366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3DC7CF0-5BC0-0858-43CB-BC37EE09F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15" y="4220862"/>
                <a:ext cx="326116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C82FE5B-9490-16BD-876F-96EA3470E020}"/>
                  </a:ext>
                </a:extLst>
              </p:cNvPr>
              <p:cNvSpPr txBox="1"/>
              <p:nvPr/>
            </p:nvSpPr>
            <p:spPr>
              <a:xfrm>
                <a:off x="685348" y="4985807"/>
                <a:ext cx="270847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cs typeface="Arial" pitchFamily="34" charset="0"/>
                      </a:rPr>
                      <m:t>2572 – 994 </m:t>
                    </m:r>
                  </m:oMath>
                </a14:m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C82FE5B-9490-16BD-876F-96EA3470E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48" y="4985807"/>
                <a:ext cx="2708476" cy="553998"/>
              </a:xfrm>
              <a:prstGeom prst="rect">
                <a:avLst/>
              </a:prstGeom>
              <a:blipFill>
                <a:blip r:embed="rId16"/>
                <a:stretch>
                  <a:fillRect l="-5169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CF2A05E-E374-5002-3CA9-19A1DB922D80}"/>
                  </a:ext>
                </a:extLst>
              </p:cNvPr>
              <p:cNvSpPr txBox="1"/>
              <p:nvPr/>
            </p:nvSpPr>
            <p:spPr>
              <a:xfrm>
                <a:off x="3067415" y="4985807"/>
                <a:ext cx="4995817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 (2572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+ 6) – (994 + 6)</m:t>
                      </m:r>
                    </m:oMath>
                  </m:oMathPara>
                </a14:m>
                <a:endParaRPr lang="en-US" sz="30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CF2A05E-E374-5002-3CA9-19A1DB922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415" y="4985807"/>
                <a:ext cx="4995817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40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" grpId="0"/>
      <p:bldP spid="11" grpId="0"/>
      <p:bldP spid="22" grpId="0"/>
      <p:bldP spid="25" grpId="0"/>
      <p:bldP spid="29" grpId="0"/>
      <p:bldP spid="31" grpId="0"/>
      <p:bldP spid="35" grpId="0"/>
      <p:bldP spid="37" grpId="0"/>
      <p:bldP spid="3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402981" y="904416"/>
            <a:ext cx="11147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bảng giờ tàu HP1 Hà Nội – Hải Phòng tháng 10 năm 2020 như sau: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39121"/>
              </p:ext>
            </p:extLst>
          </p:nvPr>
        </p:nvGraphicFramePr>
        <p:xfrm>
          <a:off x="343240" y="1554770"/>
          <a:ext cx="11430001" cy="3540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2304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đi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Nội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Lâm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Cẩm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Giàng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Dương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Thái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Lý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Phòng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81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đường (km)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2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đến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  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12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 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6686" y="238960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1641" y="5208563"/>
            <a:ext cx="11483175" cy="1280758"/>
          </a:xfrm>
          <a:prstGeom prst="roundRect">
            <a:avLst/>
          </a:prstGeom>
          <a:solidFill>
            <a:srgbClr val="A7FDFF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indent="-463550"/>
            <a:r>
              <a:rPr lang="en-US" alt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Hãy tính quãng đường từ ga Gia Lâm đến ga Hải Dương, từ ga Hải Dương đến ga Hải Phòng.</a:t>
            </a:r>
            <a:endParaRPr lang="en-US" altLang="en-US" sz="32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402981" y="904416"/>
            <a:ext cx="11147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bảng giờ tàu HP1 Hà Nội – Hải Phòng tháng 10 năm 2020 như sau: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3240" y="1554770"/>
          <a:ext cx="11430001" cy="3540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2304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đi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Nội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Lâm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Cẩm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Giàng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Dương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Thái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Lý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Phòng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81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đường (km)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2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đến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  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12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 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6686" y="238960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1641" y="5208563"/>
            <a:ext cx="11483175" cy="1280758"/>
          </a:xfrm>
          <a:prstGeom prst="roundRect">
            <a:avLst/>
          </a:prstGeom>
          <a:solidFill>
            <a:srgbClr val="A7FDFF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indent="-463550" algn="just"/>
            <a:r>
              <a:rPr lang="en-US" alt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Hãy tính thời gian tàu đi từ ga Hà Nội đến ga Hải Dương, từ ga Hà Nội đến ga Hải Phòng.</a:t>
            </a:r>
            <a:endParaRPr lang="en-US" altLang="en-US" sz="32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29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402981" y="904416"/>
            <a:ext cx="11147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bảng giờ tàu HP1 Hà Nội – Hải Phòng tháng 10 năm 2020 như sau: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3240" y="1554770"/>
          <a:ext cx="11430001" cy="3540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2304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đi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Nội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Lâm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Cẩm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Giàng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Dương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Thái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Lý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Phòng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81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đường (km)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2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đến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  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12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 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6686" y="238960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1641" y="5208563"/>
            <a:ext cx="11483175" cy="1280758"/>
          </a:xfrm>
          <a:prstGeom prst="roundRect">
            <a:avLst/>
          </a:prstGeom>
          <a:solidFill>
            <a:srgbClr val="A7FDFF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indent="-463550"/>
            <a:r>
              <a:rPr lang="en-US" alt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Tàu dừng bao lâu ở ga Hải Dương? Ở ga Phú Thái</a:t>
            </a:r>
            <a:endParaRPr lang="en-US" altLang="en-US" sz="32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05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402981" y="904416"/>
            <a:ext cx="11147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bảng giờ tàu HP1 Hà Nội – Hải Phòng tháng 10 năm 2020 như sau: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3240" y="1554770"/>
          <a:ext cx="11430001" cy="3540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2304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đi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Nội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Lâm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Cẩm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Giàng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Dương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Thái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Lý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Phòng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81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đường (km)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2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đến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  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12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07: 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6686" y="238960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1641" y="5208563"/>
            <a:ext cx="11483175" cy="1280758"/>
          </a:xfrm>
          <a:prstGeom prst="roundRect">
            <a:avLst/>
          </a:prstGeom>
          <a:solidFill>
            <a:srgbClr val="A7FDFF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indent="-463550"/>
            <a:r>
              <a:rPr lang="en-US" alt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Tính thời gian tàu thực chạy trên quãng đường từ ga Gia Lâm đến ga Hải Phòng.</a:t>
            </a:r>
            <a:endParaRPr lang="en-US" altLang="en-US" sz="32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37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037933" y="320075"/>
            <a:ext cx="5717294" cy="5847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81789" y="1075636"/>
            <a:ext cx="5312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Bài toán thực tế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348772" y="1660411"/>
            <a:ext cx="114014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SGK trang 17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cơ thể trưởng thành khỏe mạnh cần nhiều nước. Lượng nước mà cơ thể một người trưởng thành mất đi mỗi ngày khoảng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ml qua da (mồ hôi),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ml qua hít thở,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ml qua đại tiện,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ml qua trao đổi chất,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ml qua tiểu tiện.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8708897" y="726073"/>
            <a:ext cx="3277532" cy="1132166"/>
          </a:xfrm>
          <a:prstGeom prst="wedgeEllipseCallout">
            <a:avLst>
              <a:gd name="adj1" fmla="val -25500"/>
              <a:gd name="adj2" fmla="val 73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Hoạt động nhóm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4EF8C-1C5F-3505-DA98-C7D8874D2739}"/>
              </a:ext>
            </a:extLst>
          </p:cNvPr>
          <p:cNvSpPr txBox="1"/>
          <p:nvPr/>
        </p:nvSpPr>
        <p:spPr>
          <a:xfrm>
            <a:off x="370212" y="4999761"/>
            <a:ext cx="113799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 Qua việc ăn uống, mỗi ngày cơ thể hấp thụ được khoảng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ml nước. Một người trưởng thành cần phải uống thêm bao nhiêu nước để cân bằng lượng nước đã mất trong ngày?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8E3BD-D06F-731B-F5B8-C7AD656385E1}"/>
              </a:ext>
            </a:extLst>
          </p:cNvPr>
          <p:cNvSpPr txBox="1"/>
          <p:nvPr/>
        </p:nvSpPr>
        <p:spPr>
          <a:xfrm>
            <a:off x="370213" y="3978355"/>
            <a:ext cx="11215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Lượng nước mà cơ thể một người trưởng thành mất đi trong một ngày khoảng bao nhiêu?</a:t>
            </a:r>
          </a:p>
        </p:txBody>
      </p:sp>
    </p:spTree>
    <p:extLst>
      <p:ext uri="{BB962C8B-B14F-4D97-AF65-F5344CB8AC3E}">
        <p14:creationId xmlns:p14="http://schemas.microsoft.com/office/powerpoint/2010/main" val="1422070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4" grpId="0" animBg="1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530CE9-79B6-4A34-9DE8-7F769B44A120}"/>
                  </a:ext>
                </a:extLst>
              </p:cNvPr>
              <p:cNvSpPr txBox="1"/>
              <p:nvPr/>
            </p:nvSpPr>
            <p:spPr>
              <a:xfrm>
                <a:off x="402141" y="1678245"/>
                <a:ext cx="11174071" cy="1232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Lượng nước mà cơ thể một người trưởng thành mất đi trong một ngày là: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𝟒𝟓𝟎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𝟓𝟓𝟎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𝟏𝟓𝟎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𝟑𝟓𝟎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𝟏𝟓𝟎𝟎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𝟑𝟎𝟎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(ml nước)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530CE9-79B6-4A34-9DE8-7F769B44A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41" y="1678245"/>
                <a:ext cx="11174071" cy="1232773"/>
              </a:xfrm>
              <a:prstGeom prst="rect">
                <a:avLst/>
              </a:prstGeom>
              <a:blipFill>
                <a:blip r:embed="rId4"/>
                <a:stretch>
                  <a:fillRect l="-1309" r="-125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/>
          <p:cNvSpPr/>
          <p:nvPr/>
        </p:nvSpPr>
        <p:spPr>
          <a:xfrm>
            <a:off x="1641342" y="5031854"/>
            <a:ext cx="8910917" cy="1506071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Chúng ta cần uống đủ lượng nước và uống nước đúng cách, hợp lí</a:t>
            </a: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671F6F2-F8CC-AA4A-9EA0-2B1C63A09BEB}"/>
              </a:ext>
            </a:extLst>
          </p:cNvPr>
          <p:cNvSpPr/>
          <p:nvPr/>
        </p:nvSpPr>
        <p:spPr>
          <a:xfrm>
            <a:off x="3037933" y="320075"/>
            <a:ext cx="5717294" cy="5847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5B6CD1-86BD-CB38-A215-263CAEDC8104}"/>
                  </a:ext>
                </a:extLst>
              </p:cNvPr>
              <p:cNvSpPr txBox="1"/>
              <p:nvPr/>
            </p:nvSpPr>
            <p:spPr>
              <a:xfrm>
                <a:off x="402141" y="3050300"/>
                <a:ext cx="11174070" cy="1948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Lượng nước một người thành cần phải uống thêm để cân bằng lượng nước đã mất trong ngày là: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𝟑𝟎𝟎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𝟏𝟎𝟎𝟎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(ml nước)</a:t>
                </a:r>
                <a:endPara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5B6CD1-86BD-CB38-A215-263CAEDC8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41" y="3050300"/>
                <a:ext cx="11174070" cy="1948995"/>
              </a:xfrm>
              <a:prstGeom prst="rect">
                <a:avLst/>
              </a:prstGeom>
              <a:blipFill>
                <a:blip r:embed="rId5"/>
                <a:stretch>
                  <a:fillRect l="-1418" r="-1364" b="-9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816243D-8E96-9BE2-353C-726335665E21}"/>
              </a:ext>
            </a:extLst>
          </p:cNvPr>
          <p:cNvSpPr txBox="1"/>
          <p:nvPr/>
        </p:nvSpPr>
        <p:spPr>
          <a:xfrm>
            <a:off x="378994" y="1108215"/>
            <a:ext cx="3894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SGK trang 17</a:t>
            </a:r>
          </a:p>
        </p:txBody>
      </p:sp>
    </p:spTree>
    <p:extLst>
      <p:ext uri="{BB962C8B-B14F-4D97-AF65-F5344CB8AC3E}">
        <p14:creationId xmlns:p14="http://schemas.microsoft.com/office/powerpoint/2010/main" val="317547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0506159" y="181590"/>
            <a:ext cx="1266377" cy="12663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70883" y="1066211"/>
            <a:ext cx="6342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Sử dụng máy tính cầm tay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3328" y="187517"/>
            <a:ext cx="744201" cy="74420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AC0E1E-50D5-48F7-8449-EF3C31CD2512}"/>
                  </a:ext>
                </a:extLst>
              </p:cNvPr>
              <p:cNvSpPr txBox="1"/>
              <p:nvPr/>
            </p:nvSpPr>
            <p:spPr>
              <a:xfrm>
                <a:off x="7996921" y="5957105"/>
                <a:ext cx="11275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𝟏𝟑𝟎</m:t>
                    </m:r>
                  </m:oMath>
                </a14:m>
                <a:endParaRPr lang="en-US" sz="24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AC0E1E-50D5-48F7-8449-EF3C31CD2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921" y="5957105"/>
                <a:ext cx="1127587" cy="461665"/>
              </a:xfrm>
              <a:prstGeom prst="rect">
                <a:avLst/>
              </a:prstGeom>
              <a:blipFill>
                <a:blip r:embed="rId8"/>
                <a:stretch>
                  <a:fillRect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4">
            <a:extLst>
              <a:ext uri="{FF2B5EF4-FFF2-40B4-BE49-F238E27FC236}">
                <a16:creationId xmlns:a16="http://schemas.microsoft.com/office/drawing/2014/main" id="{A35EB47C-789B-C68F-E989-BAA28FBB22C1}"/>
              </a:ext>
            </a:extLst>
          </p:cNvPr>
          <p:cNvSpPr/>
          <p:nvPr/>
        </p:nvSpPr>
        <p:spPr>
          <a:xfrm>
            <a:off x="3037933" y="320075"/>
            <a:ext cx="5717294" cy="5847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49820-E808-81ED-CE36-7FFCC172A3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828" y="1714321"/>
            <a:ext cx="11338962" cy="4242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DC3EE0-C70F-4852-1040-14DB517C36F4}"/>
                  </a:ext>
                </a:extLst>
              </p:cNvPr>
              <p:cNvSpPr txBox="1"/>
              <p:nvPr/>
            </p:nvSpPr>
            <p:spPr>
              <a:xfrm>
                <a:off x="411523" y="5957106"/>
                <a:ext cx="14833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𝟏𝟎𝟖𝟏</m:t>
                    </m:r>
                  </m:oMath>
                </a14:m>
                <a:endParaRPr lang="en-US" sz="2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DC3EE0-C70F-4852-1040-14DB517C3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23" y="5957106"/>
                <a:ext cx="148336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5BE0BE-D7CB-10B7-A3D2-556F2EC82D28}"/>
                  </a:ext>
                </a:extLst>
              </p:cNvPr>
              <p:cNvSpPr txBox="1"/>
              <p:nvPr/>
            </p:nvSpPr>
            <p:spPr>
              <a:xfrm>
                <a:off x="4287520" y="5907954"/>
                <a:ext cx="10871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𝟏𝟓𝟕</m:t>
                      </m:r>
                    </m:oMath>
                  </m:oMathPara>
                </a14:m>
                <a:endParaRPr lang="en-US" sz="24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5BE0BE-D7CB-10B7-A3D2-556F2EC82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520" y="5907954"/>
                <a:ext cx="108712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67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150931" y="258467"/>
            <a:ext cx="5717294" cy="61076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530CE9-79B6-4A34-9DE8-7F769B44A120}"/>
                  </a:ext>
                </a:extLst>
              </p:cNvPr>
              <p:cNvSpPr txBox="1"/>
              <p:nvPr/>
            </p:nvSpPr>
            <p:spPr>
              <a:xfrm>
                <a:off x="454689" y="1028088"/>
                <a:ext cx="11109777" cy="3137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 cho Minh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𝟐𝟎</m:t>
                    </m:r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𝟎𝟎𝟎</m:t>
                    </m:r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 ra quán mua đồ. Minh đã mua một hộp sữa với giá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𝟓</m:t>
                    </m:r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𝟎𝟎𝟎</m:t>
                    </m:r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đồng, một gói bim bim nhỏ với giá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𝟐</m:t>
                    </m:r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𝟎𝟎𝟎</m:t>
                    </m:r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 và mua một que kem giá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𝟏𝟎</m:t>
                    </m:r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𝟎𝟎𝟎</m:t>
                    </m:r>
                    <m:r>
                      <a:rPr lang="en-US" sz="3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đồng. Hỏi Minh còn bao nhiêu tiền đưa về trả mẹ?</a:t>
                </a:r>
                <a:endParaRPr lang="en-US" sz="34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530CE9-79B6-4A34-9DE8-7F769B44A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89" y="1028088"/>
                <a:ext cx="11109777" cy="3137654"/>
              </a:xfrm>
              <a:prstGeom prst="rect">
                <a:avLst/>
              </a:prstGeom>
              <a:blipFill>
                <a:blip r:embed="rId4"/>
                <a:stretch>
                  <a:fillRect l="-1537" r="-2525" b="-5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409" y="5094223"/>
            <a:ext cx="1188333" cy="1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2116F-8817-AF9D-521A-1DB3EC866902}"/>
              </a:ext>
            </a:extLst>
          </p:cNvPr>
          <p:cNvSpPr txBox="1"/>
          <p:nvPr/>
        </p:nvSpPr>
        <p:spPr>
          <a:xfrm>
            <a:off x="4939171" y="4150908"/>
            <a:ext cx="155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0AA62-9805-B57B-B8C6-062351F697A5}"/>
              </a:ext>
            </a:extLst>
          </p:cNvPr>
          <p:cNvSpPr txBox="1"/>
          <p:nvPr/>
        </p:nvSpPr>
        <p:spPr>
          <a:xfrm>
            <a:off x="2977311" y="4870142"/>
            <a:ext cx="547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Minh còn lại là: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9592F6-EF24-418E-4565-688C33C7B44B}"/>
                  </a:ext>
                </a:extLst>
              </p:cNvPr>
              <p:cNvSpPr txBox="1"/>
              <p:nvPr/>
            </p:nvSpPr>
            <p:spPr>
              <a:xfrm>
                <a:off x="1353045" y="5650932"/>
                <a:ext cx="90745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𝟎𝟎𝟎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−(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𝟎𝟎𝟎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𝟎𝟎𝟎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𝟎𝟎𝟎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𝟑𝟎𝟎𝟎</m:t>
                      </m:r>
                    </m:oMath>
                  </m:oMathPara>
                </a14:m>
                <a:endPara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9592F6-EF24-418E-4565-688C33C7B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45" y="5650932"/>
                <a:ext cx="907455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294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2"/>
            <a:ext cx="11943219" cy="6848038"/>
          </a:xfrm>
          <a:custGeom>
            <a:avLst/>
            <a:gdLst>
              <a:gd name="connsiteX0" fmla="*/ 0 w 11943219"/>
              <a:gd name="connsiteY0" fmla="*/ 0 h 6848038"/>
              <a:gd name="connsiteX1" fmla="*/ 11943219 w 11943219"/>
              <a:gd name="connsiteY1" fmla="*/ 0 h 6848038"/>
              <a:gd name="connsiteX2" fmla="*/ 11943219 w 11943219"/>
              <a:gd name="connsiteY2" fmla="*/ 6848038 h 6848038"/>
              <a:gd name="connsiteX3" fmla="*/ 0 w 11943219"/>
              <a:gd name="connsiteY3" fmla="*/ 6848038 h 6848038"/>
              <a:gd name="connsiteX4" fmla="*/ 0 w 11943219"/>
              <a:gd name="connsiteY4" fmla="*/ 0 h 684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848038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2300948"/>
                  <a:pt x="12028170" y="4883040"/>
                  <a:pt x="11943219" y="6848038"/>
                </a:cubicBezTo>
                <a:cubicBezTo>
                  <a:pt x="10454998" y="6982638"/>
                  <a:pt x="2886094" y="6690842"/>
                  <a:pt x="0" y="6848038"/>
                </a:cubicBezTo>
                <a:cubicBezTo>
                  <a:pt x="-20187" y="5829522"/>
                  <a:pt x="-152480" y="3266269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300548" y="206010"/>
            <a:ext cx="5717294" cy="69916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530CE9-79B6-4A34-9DE8-7F769B44A120}"/>
                  </a:ext>
                </a:extLst>
              </p:cNvPr>
              <p:cNvSpPr txBox="1"/>
              <p:nvPr/>
            </p:nvSpPr>
            <p:spPr>
              <a:xfrm>
                <a:off x="330986" y="905171"/>
                <a:ext cx="11521489" cy="561640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8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nl-NL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 bài theo SGK và vở ghi.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Bài tập về nhà: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US" sz="28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1: Tính nhanh: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𝟕𝟓</m:t>
                    </m:r>
                  </m:oMath>
                </a14:m>
                <a:endPara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𝟒𝟓𝟔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𝟗𝟓</m:t>
                    </m:r>
                  </m:oMath>
                </a14:m>
                <a:endPara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𝟕𝟖</m:t>
                    </m:r>
                  </m:oMath>
                </a14:m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</a:pPr>
                <a:r>
                  <a:rPr lang="en-US" sz="28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2: Tìm số tự nhiên x biết :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𝟐𝟎𝟎𝟏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𝟐𝟎𝟐𝟏</m:t>
                    </m:r>
                  </m:oMath>
                </a14:m>
                <a:endParaRPr lang="en-US" sz="2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endParaRPr lang="en-US" sz="2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/>
                <a:r>
                  <a:rPr lang="en-US" sz="28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3: Tính số tiền Minh đưa về trả mẹ (hoạt động vận dụng)</a:t>
                </a:r>
              </a:p>
              <a:p>
                <a:pPr marL="0" lvl="1">
                  <a:lnSpc>
                    <a:spcPct val="150000"/>
                  </a:lnSpc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Chuẩn bị bài tiếp theo: “ Phép nhân, chia các số tự nhiên” SGK/18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530CE9-79B6-4A34-9DE8-7F769B44A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86" y="905171"/>
                <a:ext cx="11521489" cy="5616409"/>
              </a:xfrm>
              <a:prstGeom prst="rect">
                <a:avLst/>
              </a:prstGeom>
              <a:blipFill>
                <a:blip r:embed="rId4"/>
                <a:stretch>
                  <a:fillRect l="-1058" b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494687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494687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851" y="4549299"/>
            <a:ext cx="1805792" cy="21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32682" y="244850"/>
            <a:ext cx="10403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Nhắc</a:t>
            </a:r>
            <a:r>
              <a:rPr lang="en-US" sz="3200" b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lại</a:t>
            </a:r>
            <a:r>
              <a:rPr lang="en-US" sz="3200" b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về</a:t>
            </a:r>
            <a:r>
              <a:rPr lang="en-US" sz="3200" b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phép</a:t>
            </a:r>
            <a:r>
              <a:rPr lang="en-US" sz="3200" b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cộng</a:t>
            </a:r>
            <a:r>
              <a:rPr lang="en-US" sz="3200" b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và</a:t>
            </a:r>
            <a:r>
              <a:rPr lang="en-US" sz="3200" b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tính</a:t>
            </a:r>
            <a:r>
              <a:rPr lang="en-US" sz="3200" b="1">
                <a:solidFill>
                  <a:srgbClr val="0000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chất</a:t>
            </a:r>
            <a:r>
              <a:rPr lang="en-US" sz="3200" b="1">
                <a:solidFill>
                  <a:srgbClr val="0000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của</a:t>
            </a:r>
            <a:r>
              <a:rPr lang="en-US" sz="3200" b="1">
                <a:solidFill>
                  <a:srgbClr val="0000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phép</a:t>
            </a:r>
            <a:r>
              <a:rPr lang="en-US" sz="3200" b="1">
                <a:solidFill>
                  <a:srgbClr val="0000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cộng</a:t>
            </a:r>
            <a:r>
              <a:rPr lang="en-US" sz="3200" b="1">
                <a:solidFill>
                  <a:srgbClr val="0000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</a:t>
            </a:r>
            <a:endParaRPr lang="en-US" sz="32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TÁI HIỆN KIẾN THỨC</a:t>
              </a:r>
              <a:endPara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233629" y="1171055"/>
                <a:ext cx="57674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 </a:t>
                </a:r>
                <a:r>
                  <a:rPr lang="en-US" sz="32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hoán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𝒂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𝒃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𝒃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29" y="1171055"/>
                <a:ext cx="5767449" cy="584775"/>
              </a:xfrm>
              <a:prstGeom prst="rect">
                <a:avLst/>
              </a:prstGeom>
              <a:blipFill>
                <a:blip r:embed="rId3"/>
                <a:stretch>
                  <a:fillRect l="-264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233629" y="1840971"/>
                <a:ext cx="750341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32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𝒃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𝒄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𝒂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+(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𝒃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𝒄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29" y="1840971"/>
                <a:ext cx="7503410" cy="584775"/>
              </a:xfrm>
              <a:prstGeom prst="rect">
                <a:avLst/>
              </a:prstGeom>
              <a:blipFill>
                <a:blip r:embed="rId4"/>
                <a:stretch>
                  <a:fillRect l="-203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233629" y="2597595"/>
                <a:ext cx="624066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 </a:t>
                </a:r>
                <a:r>
                  <a:rPr lang="en-US" sz="32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0: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𝒂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𝒂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𝒂</m:t>
                    </m:r>
                  </m:oMath>
                </a14:m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29" y="2597595"/>
                <a:ext cx="6240668" cy="584775"/>
              </a:xfrm>
              <a:prstGeom prst="rect">
                <a:avLst/>
              </a:prstGeom>
              <a:blipFill>
                <a:blip r:embed="rId5"/>
                <a:stretch>
                  <a:fillRect l="-244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32682" y="3435576"/>
            <a:ext cx="5297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Nhắc lại  về phép trừ</a:t>
            </a:r>
            <a:endParaRPr lang="en-US" sz="32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233629" y="4156171"/>
                <a:ext cx="47223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𝒂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 –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𝒃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 =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𝒄</m:t>
                    </m:r>
                  </m:oMath>
                </a14:m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𝒂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𝒃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𝒄</m:t>
                    </m:r>
                  </m:oMath>
                </a14:m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29" y="4156171"/>
                <a:ext cx="4722343" cy="584775"/>
              </a:xfrm>
              <a:prstGeom prst="rect">
                <a:avLst/>
              </a:prstGeom>
              <a:blipFill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233629" y="4897855"/>
                <a:ext cx="5371096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𝒂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 +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𝒃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 =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𝒄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eqArr>
                      </m:e>
                    </m:d>
                  </m:oMath>
                </a14:m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29" y="4897855"/>
                <a:ext cx="5371096" cy="11908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9237" y="0"/>
            <a:ext cx="3648364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4949" y="451991"/>
            <a:ext cx="3449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89" y="3429000"/>
            <a:ext cx="3524249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3969268"/>
            <a:ext cx="29464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6" y="42863"/>
            <a:ext cx="2603211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2787">
            <a:off x="3687597" y="1262583"/>
            <a:ext cx="6324600" cy="4743450"/>
          </a:xfrm>
          <a:prstGeom prst="rect">
            <a:avLst/>
          </a:prstGeom>
        </p:spPr>
      </p:pic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03" y="2072010"/>
            <a:ext cx="1090593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517190"/>
            <a:ext cx="1524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56" y="5361005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06" y="4311781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07" y="3216694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014527" y="2308092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 101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014525" y="3452776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B: 111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014526" y="4547863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C: 109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014526" y="5597087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D: 199</a:t>
            </a:r>
          </a:p>
        </p:txBody>
      </p:sp>
      <p:sp>
        <p:nvSpPr>
          <p:cNvPr id="22" name="cauhoi"/>
          <p:cNvSpPr/>
          <p:nvPr/>
        </p:nvSpPr>
        <p:spPr>
          <a:xfrm>
            <a:off x="1203864" y="189398"/>
            <a:ext cx="8026400" cy="15820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nhanb"/>
          <p:cNvSpPr/>
          <p:nvPr/>
        </p:nvSpPr>
        <p:spPr>
          <a:xfrm>
            <a:off x="1343649" y="3184707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nhand"/>
          <p:cNvSpPr/>
          <p:nvPr/>
        </p:nvSpPr>
        <p:spPr>
          <a:xfrm>
            <a:off x="1294298" y="5329018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nhanc"/>
          <p:cNvSpPr/>
          <p:nvPr/>
        </p:nvSpPr>
        <p:spPr>
          <a:xfrm>
            <a:off x="1358602" y="4279794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946541" y="646064"/>
            <a:ext cx="6825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417 – 17 – 299 </a:t>
            </a:r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08000" y="2893786"/>
            <a:ext cx="8128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94" y="0"/>
            <a:ext cx="1517069" cy="1137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12" y="4615334"/>
            <a:ext cx="2089581" cy="197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39414" y="2259114"/>
                <a:ext cx="3280129" cy="2610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𝟒𝟏𝟕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𝟏𝟕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𝟐𝟗𝟗</m:t>
                      </m:r>
                    </m:oMath>
                  </m:oMathPara>
                </a14:m>
                <a:endParaRPr lang="en-US" sz="2800" b="1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>
                    <a:solidFill>
                      <a:srgbClr val="0000FF"/>
                    </a:solidFill>
                  </a:rPr>
                  <a:t>= 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𝟒𝟏𝟕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𝟏𝟕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𝟐𝟗𝟗</m:t>
                    </m:r>
                  </m:oMath>
                </a14:m>
                <a:endParaRPr lang="en-US" sz="2800" b="1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𝟒𝟎𝟎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𝟐𝟗𝟗</m:t>
                    </m:r>
                  </m:oMath>
                </a14:m>
                <a:endParaRPr lang="en-US" sz="2800" b="1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>
                    <a:solidFill>
                      <a:srgbClr val="0000FF"/>
                    </a:solidFill>
                  </a:rPr>
                  <a:t>= 101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414" y="2259114"/>
                <a:ext cx="3280129" cy="2610843"/>
              </a:xfrm>
              <a:prstGeom prst="rect">
                <a:avLst/>
              </a:prstGeom>
              <a:blipFill>
                <a:blip r:embed="rId10"/>
                <a:stretch>
                  <a:fillRect l="-3903" b="-5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6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17" y="2030522"/>
            <a:ext cx="1090593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517190"/>
            <a:ext cx="1524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70" y="5392148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20" y="4262752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21" y="3142548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047995" y="4498834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C. 229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047995" y="3378630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B: 171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047995" y="2266604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A: 129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047995" y="5628230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D: 371</a:t>
            </a:r>
          </a:p>
        </p:txBody>
      </p:sp>
      <p:sp>
        <p:nvSpPr>
          <p:cNvPr id="22" name="cauhoi"/>
          <p:cNvSpPr/>
          <p:nvPr/>
        </p:nvSpPr>
        <p:spPr>
          <a:xfrm>
            <a:off x="1344383" y="71207"/>
            <a:ext cx="8372455" cy="15820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605013" y="3110561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700192" y="5360161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605012" y="1998535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475162" y="533702"/>
            <a:ext cx="652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981– 781 + 29 </a:t>
            </a:r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08000" y="2893786"/>
            <a:ext cx="8128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94" y="0"/>
            <a:ext cx="1517069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11" y="4638575"/>
            <a:ext cx="2089581" cy="197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374001" y="2290645"/>
                <a:ext cx="3280129" cy="2610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𝟗𝟖𝟏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𝟕𝟖𝟏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𝟐𝟗</m:t>
                      </m:r>
                    </m:oMath>
                  </m:oMathPara>
                </a14:m>
                <a:endParaRPr lang="en-US" sz="2800" b="1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>
                    <a:solidFill>
                      <a:srgbClr val="0000FF"/>
                    </a:solidFill>
                  </a:rPr>
                  <a:t>= 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𝟗𝟖𝟏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𝟕𝟖𝟏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)+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𝟐𝟗</m:t>
                    </m:r>
                  </m:oMath>
                </a14:m>
                <a:endParaRPr lang="en-US" sz="2800" b="1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𝟎𝟎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𝟐𝟗</m:t>
                    </m:r>
                  </m:oMath>
                </a14:m>
                <a:endParaRPr lang="en-US" sz="2800" b="1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>
                    <a:solidFill>
                      <a:srgbClr val="0000FF"/>
                    </a:solidFill>
                  </a:rPr>
                  <a:t>= 229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001" y="2290645"/>
                <a:ext cx="3280129" cy="2610843"/>
              </a:xfrm>
              <a:prstGeom prst="rect">
                <a:avLst/>
              </a:prstGeom>
              <a:blipFill>
                <a:blip r:embed="rId10"/>
                <a:stretch>
                  <a:fillRect l="-3903" b="-5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5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17" y="2094629"/>
            <a:ext cx="1090593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517190"/>
            <a:ext cx="1524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70" y="5468350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20" y="4359511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21" y="3239313"/>
            <a:ext cx="1090593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047995" y="2350452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A. 370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047995" y="3495136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B: 230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047995" y="4615334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C: 330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047995" y="5704432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D: 270</a:t>
            </a:r>
          </a:p>
        </p:txBody>
      </p:sp>
      <p:sp>
        <p:nvSpPr>
          <p:cNvPr id="22" name="cauhoi"/>
          <p:cNvSpPr/>
          <p:nvPr/>
        </p:nvSpPr>
        <p:spPr>
          <a:xfrm>
            <a:off x="1440196" y="30305"/>
            <a:ext cx="8026400" cy="15820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605013" y="3207326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700192" y="5436363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718665" y="4327524"/>
            <a:ext cx="12192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0161" y="2691838"/>
            <a:ext cx="8128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94" y="0"/>
            <a:ext cx="1517069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12" y="4615334"/>
            <a:ext cx="2089581" cy="1979454"/>
          </a:xfrm>
          <a:prstGeom prst="rect">
            <a:avLst/>
          </a:prstGeom>
        </p:spPr>
      </p:pic>
      <p:sp>
        <p:nvSpPr>
          <p:cNvPr id="21" name="cauhoi"/>
          <p:cNvSpPr txBox="1"/>
          <p:nvPr/>
        </p:nvSpPr>
        <p:spPr>
          <a:xfrm>
            <a:off x="2328265" y="477280"/>
            <a:ext cx="691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331+ 42 – 31 + 28 </a:t>
            </a:r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784781" y="1798549"/>
                <a:ext cx="4257191" cy="2610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𝟑𝟑𝟏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𝟒𝟐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𝟑𝟏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𝟐𝟖</m:t>
                      </m:r>
                    </m:oMath>
                  </m:oMathPara>
                </a14:m>
                <a:endParaRPr lang="en-US" sz="2800" b="1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)+(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𝟒𝟐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𝟐𝟖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1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𝟑𝟎𝟎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𝟕𝟎</m:t>
                    </m:r>
                  </m:oMath>
                </a14:m>
                <a:endParaRPr lang="en-US" sz="2800" b="1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>
                    <a:solidFill>
                      <a:srgbClr val="0000FF"/>
                    </a:solidFill>
                  </a:rPr>
                  <a:t>= 370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81" y="1798549"/>
                <a:ext cx="4257191" cy="2610843"/>
              </a:xfrm>
              <a:prstGeom prst="rect">
                <a:avLst/>
              </a:prstGeom>
              <a:blipFill>
                <a:blip r:embed="rId10"/>
                <a:stretch>
                  <a:fillRect l="-3009" b="-5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loud 1"/>
          <p:cNvSpPr/>
          <p:nvPr/>
        </p:nvSpPr>
        <p:spPr>
          <a:xfrm>
            <a:off x="6464316" y="4772569"/>
            <a:ext cx="3002280" cy="16290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7497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82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  <p:bldP spid="2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771F20AD-B5B3-460A-A2D8-CF3DF84B4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589" y="31957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E3DA644-1328-4862-92E8-B70FBA4D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589" y="33862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58EC559C-4F04-4644-9D38-7FF32BCE7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189" y="31576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6FE42B4F-D767-4258-A417-CFDAB4C38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189" y="33481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C58C0A7A-148D-4151-817A-6611BC046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189" y="35386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6E3A2-7CD6-430B-AE3B-C9947ED1E736}"/>
              </a:ext>
            </a:extLst>
          </p:cNvPr>
          <p:cNvSpPr txBox="1"/>
          <p:nvPr/>
        </p:nvSpPr>
        <p:spPr>
          <a:xfrm>
            <a:off x="799804" y="2380655"/>
            <a:ext cx="10592392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49C14-DAEE-458C-88BB-C191CC089F2D}"/>
              </a:ext>
            </a:extLst>
          </p:cNvPr>
          <p:cNvSpPr txBox="1"/>
          <p:nvPr/>
        </p:nvSpPr>
        <p:spPr>
          <a:xfrm>
            <a:off x="542379" y="4089230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69977DF-5FA3-431F-98DB-FA0423494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291407"/>
              </p:ext>
            </p:extLst>
          </p:nvPr>
        </p:nvGraphicFramePr>
        <p:xfrm>
          <a:off x="2150203" y="4211990"/>
          <a:ext cx="4175065" cy="54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203040" progId="Equation.DSMT4">
                  <p:embed/>
                </p:oleObj>
              </mc:Choice>
              <mc:Fallback>
                <p:oleObj name="Equation" r:id="rId4" imgW="1549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0203" y="4211990"/>
                        <a:ext cx="4175065" cy="547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E3B4EC-4E57-40B1-B5C2-76A4D7758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3852"/>
              </p:ext>
            </p:extLst>
          </p:nvPr>
        </p:nvGraphicFramePr>
        <p:xfrm>
          <a:off x="3557928" y="4980607"/>
          <a:ext cx="2774203" cy="54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03040" progId="Equation.DSMT4">
                  <p:embed/>
                </p:oleObj>
              </mc:Choice>
              <mc:Fallback>
                <p:oleObj name="Equation" r:id="rId6" imgW="1028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57928" y="4980607"/>
                        <a:ext cx="2774203" cy="54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4DE76C0-E21E-41A2-A169-5B4A4BA9F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799244"/>
              </p:ext>
            </p:extLst>
          </p:nvPr>
        </p:nvGraphicFramePr>
        <p:xfrm>
          <a:off x="3549292" y="5749575"/>
          <a:ext cx="2956912" cy="465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040" imgH="177480" progId="Equation.DSMT4">
                  <p:embed/>
                </p:oleObj>
              </mc:Choice>
              <mc:Fallback>
                <p:oleObj name="Equation" r:id="rId8" imgW="1130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9292" y="5749575"/>
                        <a:ext cx="2956912" cy="465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334926" y="288697"/>
            <a:ext cx="5717294" cy="60139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431769" y="1108425"/>
            <a:ext cx="3320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431769" y="1731299"/>
            <a:ext cx="4079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sz="32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011608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0506159" y="181590"/>
            <a:ext cx="1266377" cy="1266377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3328" y="187517"/>
            <a:ext cx="744201" cy="744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AC0E1E-50D5-48F7-8449-EF3C31CD2512}"/>
                  </a:ext>
                </a:extLst>
              </p:cNvPr>
              <p:cNvSpPr txBox="1"/>
              <p:nvPr/>
            </p:nvSpPr>
            <p:spPr>
              <a:xfrm>
                <a:off x="752908" y="1836035"/>
                <a:ext cx="1088132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𝟗𝟗𝟔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 +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𝟒𝟓</m:t>
                    </m:r>
                  </m:oMath>
                </a14:m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c)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𝟑𝟕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 +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𝟏𝟗𝟖</m:t>
                    </m:r>
                  </m:oMath>
                </a14:m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d)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𝟑𝟒𝟗𝟐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 +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𝟑𝟏𝟗</m:t>
                    </m:r>
                  </m:oMath>
                </a14:m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AC0E1E-50D5-48F7-8449-EF3C31CD2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08" y="1836035"/>
                <a:ext cx="10881329" cy="584775"/>
              </a:xfrm>
              <a:prstGeom prst="rect">
                <a:avLst/>
              </a:prstGeom>
              <a:blipFill>
                <a:blip r:embed="rId8"/>
                <a:stretch>
                  <a:fillRect l="-1457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!!4">
            <a:extLst>
              <a:ext uri="{FF2B5EF4-FFF2-40B4-BE49-F238E27FC236}">
                <a16:creationId xmlns:a16="http://schemas.microsoft.com/office/drawing/2014/main" id="{95876C08-36EC-2D00-08DB-A5B5FBA746E0}"/>
              </a:ext>
            </a:extLst>
          </p:cNvPr>
          <p:cNvSpPr/>
          <p:nvPr/>
        </p:nvSpPr>
        <p:spPr>
          <a:xfrm>
            <a:off x="3334926" y="288697"/>
            <a:ext cx="5717294" cy="60139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531A36-3BFF-7E4B-4632-5A88AB70DA8B}"/>
              </a:ext>
            </a:extLst>
          </p:cNvPr>
          <p:cNvSpPr txBox="1"/>
          <p:nvPr/>
        </p:nvSpPr>
        <p:spPr>
          <a:xfrm>
            <a:off x="393833" y="1080717"/>
            <a:ext cx="75926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471B5B-CBA6-ADE9-2F0E-BBEC4166D6E7}"/>
                  </a:ext>
                </a:extLst>
              </p:cNvPr>
              <p:cNvSpPr txBox="1"/>
              <p:nvPr/>
            </p:nvSpPr>
            <p:spPr>
              <a:xfrm>
                <a:off x="735838" y="3251463"/>
                <a:ext cx="30470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996+45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471B5B-CBA6-ADE9-2F0E-BBEC4166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38" y="3251463"/>
                <a:ext cx="3047035" cy="523220"/>
              </a:xfrm>
              <a:prstGeom prst="rect">
                <a:avLst/>
              </a:prstGeom>
              <a:blipFill>
                <a:blip r:embed="rId9"/>
                <a:stretch>
                  <a:fillRect l="-420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01A789-DC9D-03CB-3956-BD69EF8F2ADB}"/>
                  </a:ext>
                </a:extLst>
              </p:cNvPr>
              <p:cNvSpPr txBox="1"/>
              <p:nvPr/>
            </p:nvSpPr>
            <p:spPr>
              <a:xfrm>
                <a:off x="782138" y="3919967"/>
                <a:ext cx="30470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=996+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4+41</m:t>
                          </m:r>
                        </m:e>
                      </m:d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01A789-DC9D-03CB-3956-BD69EF8F2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38" y="3919967"/>
                <a:ext cx="304703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D371A3-B7C9-FC1F-C9DD-B14D68D03EBD}"/>
                  </a:ext>
                </a:extLst>
              </p:cNvPr>
              <p:cNvSpPr txBox="1"/>
              <p:nvPr/>
            </p:nvSpPr>
            <p:spPr>
              <a:xfrm>
                <a:off x="782138" y="4588471"/>
                <a:ext cx="30470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996+4</m:t>
                          </m:r>
                        </m:e>
                      </m:d>
                      <m:r>
                        <a:rPr lang="en-US" sz="2800" b="0" i="0">
                          <a:latin typeface="Cambria Math" panose="02040503050406030204" pitchFamily="18" charset="0"/>
                        </a:rPr>
                        <m:t>+41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D371A3-B7C9-FC1F-C9DD-B14D68D03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38" y="4588471"/>
                <a:ext cx="304703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F7E65E-9D15-C25B-5243-B73BC40FA7AA}"/>
                  </a:ext>
                </a:extLst>
              </p:cNvPr>
              <p:cNvSpPr txBox="1"/>
              <p:nvPr/>
            </p:nvSpPr>
            <p:spPr>
              <a:xfrm>
                <a:off x="782139" y="5256976"/>
                <a:ext cx="36576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=1000+41=1041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F7E65E-9D15-C25B-5243-B73BC40FA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39" y="5256976"/>
                <a:ext cx="36576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A0E58B-C962-D5A3-B34E-FDE45CDCAAC8}"/>
                  </a:ext>
                </a:extLst>
              </p:cNvPr>
              <p:cNvSpPr txBox="1"/>
              <p:nvPr/>
            </p:nvSpPr>
            <p:spPr>
              <a:xfrm>
                <a:off x="4748011" y="3251463"/>
                <a:ext cx="32070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37+198</m:t>
                    </m:r>
                  </m:oMath>
                </a14:m>
                <a:endParaRPr lang="en-US" sz="28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A0E58B-C962-D5A3-B34E-FDE45CDCA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11" y="3251463"/>
                <a:ext cx="3207078" cy="430887"/>
              </a:xfrm>
              <a:prstGeom prst="rect">
                <a:avLst/>
              </a:prstGeom>
              <a:blipFill>
                <a:blip r:embed="rId13"/>
                <a:stretch>
                  <a:fillRect l="-6844" t="-25352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24B111-377D-62D4-2DCD-30DA0221676A}"/>
                  </a:ext>
                </a:extLst>
              </p:cNvPr>
              <p:cNvSpPr txBox="1"/>
              <p:nvPr/>
            </p:nvSpPr>
            <p:spPr>
              <a:xfrm>
                <a:off x="4853453" y="3939762"/>
                <a:ext cx="32070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35+2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+198</m:t>
                    </m:r>
                  </m:oMath>
                </a14:m>
                <a:r>
                  <a:rPr lang="en-US" sz="2800" b="0" i="1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24B111-377D-62D4-2DCD-30DA0221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453" y="3939762"/>
                <a:ext cx="3207078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CFD205-45E8-7B41-6C23-235AF6FB8D87}"/>
                  </a:ext>
                </a:extLst>
              </p:cNvPr>
              <p:cNvSpPr txBox="1"/>
              <p:nvPr/>
            </p:nvSpPr>
            <p:spPr>
              <a:xfrm>
                <a:off x="4853453" y="4628061"/>
                <a:ext cx="32070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=35+(2+198)</m:t>
                      </m:r>
                    </m:oMath>
                  </m:oMathPara>
                </a14:m>
                <a:endParaRPr lang="en-US" sz="2800" b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CFD205-45E8-7B41-6C23-235AF6FB8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453" y="4628061"/>
                <a:ext cx="3207078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5C2F8C-07E5-5074-89A1-64A9055D5516}"/>
                  </a:ext>
                </a:extLst>
              </p:cNvPr>
              <p:cNvSpPr txBox="1"/>
              <p:nvPr/>
            </p:nvSpPr>
            <p:spPr>
              <a:xfrm>
                <a:off x="4853453" y="5316359"/>
                <a:ext cx="32070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=35+200=235</m:t>
                      </m:r>
                    </m:oMath>
                  </m:oMathPara>
                </a14:m>
                <a:endParaRPr lang="en-US" sz="2800" b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5C2F8C-07E5-5074-89A1-64A9055D5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453" y="5316359"/>
                <a:ext cx="3207078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FF2F7B-AF6A-904C-9AEE-ED1A84075399}"/>
                  </a:ext>
                </a:extLst>
              </p:cNvPr>
              <p:cNvSpPr txBox="1"/>
              <p:nvPr/>
            </p:nvSpPr>
            <p:spPr>
              <a:xfrm>
                <a:off x="8359348" y="3251463"/>
                <a:ext cx="30470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3492</m:t>
                    </m:r>
                    <m:r>
                      <a:rPr lang="en-US" sz="28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319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FF2F7B-AF6A-904C-9AEE-ED1A84075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348" y="3251463"/>
                <a:ext cx="3047035" cy="523220"/>
              </a:xfrm>
              <a:prstGeom prst="rect">
                <a:avLst/>
              </a:prstGeom>
              <a:blipFill>
                <a:blip r:embed="rId17"/>
                <a:stretch>
                  <a:fillRect l="-400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3E8B824-4CC7-BCD4-0679-5FD86A2D635E}"/>
                  </a:ext>
                </a:extLst>
              </p:cNvPr>
              <p:cNvSpPr txBox="1"/>
              <p:nvPr/>
            </p:nvSpPr>
            <p:spPr>
              <a:xfrm>
                <a:off x="8359348" y="3919967"/>
                <a:ext cx="345189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=3492</m:t>
                      </m:r>
                      <m:r>
                        <a:rPr lang="en-US" sz="28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(311+8)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3E8B824-4CC7-BCD4-0679-5FD86A2D6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348" y="3919967"/>
                <a:ext cx="345189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77AB23-8CE6-315E-56BA-09C4C88BFCF4}"/>
                  </a:ext>
                </a:extLst>
              </p:cNvPr>
              <p:cNvSpPr txBox="1"/>
              <p:nvPr/>
            </p:nvSpPr>
            <p:spPr>
              <a:xfrm>
                <a:off x="8370365" y="4588471"/>
                <a:ext cx="32964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8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492+8)</m:t>
                      </m:r>
                      <m:r>
                        <a:rPr lang="en-US" sz="28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311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77AB23-8CE6-315E-56BA-09C4C88BF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365" y="4588471"/>
                <a:ext cx="329649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50D1234-ED78-F78A-C7E1-31D0204E85C6}"/>
                  </a:ext>
                </a:extLst>
              </p:cNvPr>
              <p:cNvSpPr txBox="1"/>
              <p:nvPr/>
            </p:nvSpPr>
            <p:spPr>
              <a:xfrm>
                <a:off x="8359348" y="5256976"/>
                <a:ext cx="36123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=3500+311</m:t>
                      </m:r>
                      <m:r>
                        <a:rPr lang="en-US" sz="28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3811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50D1234-ED78-F78A-C7E1-31D0204E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348" y="5256976"/>
                <a:ext cx="3612312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CF7904F8-B090-81FD-D2B2-B7BDFDB7A801}"/>
              </a:ext>
            </a:extLst>
          </p:cNvPr>
          <p:cNvSpPr txBox="1"/>
          <p:nvPr/>
        </p:nvSpPr>
        <p:spPr>
          <a:xfrm>
            <a:off x="5313306" y="2516162"/>
            <a:ext cx="15653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47140D-44FA-892A-B17D-956E826C8F28}"/>
              </a:ext>
            </a:extLst>
          </p:cNvPr>
          <p:cNvCxnSpPr>
            <a:cxnSpLocks/>
          </p:cNvCxnSpPr>
          <p:nvPr/>
        </p:nvCxnSpPr>
        <p:spPr>
          <a:xfrm>
            <a:off x="4444679" y="3251463"/>
            <a:ext cx="0" cy="26400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50FD16-5814-652E-B44C-ABA03FDA26F7}"/>
              </a:ext>
            </a:extLst>
          </p:cNvPr>
          <p:cNvCxnSpPr>
            <a:cxnSpLocks/>
          </p:cNvCxnSpPr>
          <p:nvPr/>
        </p:nvCxnSpPr>
        <p:spPr>
          <a:xfrm>
            <a:off x="7999615" y="3251463"/>
            <a:ext cx="0" cy="26400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9" grpId="0"/>
      <p:bldP spid="21" grpId="0"/>
      <p:bldP spid="23" grpId="0"/>
      <p:bldP spid="24" grpId="0"/>
      <p:bldP spid="25" grpId="0"/>
      <p:bldP spid="26" grpId="0"/>
      <p:bldP spid="29" grpId="0"/>
      <p:bldP spid="36" grpId="0"/>
      <p:bldP spid="38" grpId="0"/>
      <p:bldP spid="40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56F5C235-BCCF-4592-98B1-899C73880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50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6E3A2-7CD6-430B-AE3B-C9947ED1E736}"/>
              </a:ext>
            </a:extLst>
          </p:cNvPr>
          <p:cNvSpPr txBox="1"/>
          <p:nvPr/>
        </p:nvSpPr>
        <p:spPr>
          <a:xfrm>
            <a:off x="827741" y="2599154"/>
            <a:ext cx="1053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thể tính nhẩm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bằng cách thêm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vào số bị trừ và số trừ cùng một số thích hợp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49C14-DAEE-458C-88BB-C191CC089F2D}"/>
              </a:ext>
            </a:extLst>
          </p:cNvPr>
          <p:cNvSpPr txBox="1"/>
          <p:nvPr/>
        </p:nvSpPr>
        <p:spPr>
          <a:xfrm>
            <a:off x="640136" y="416603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69977DF-5FA3-431F-98DB-FA0423494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000490"/>
              </p:ext>
            </p:extLst>
          </p:nvPr>
        </p:nvGraphicFramePr>
        <p:xfrm>
          <a:off x="2300031" y="4305527"/>
          <a:ext cx="5175205" cy="52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203040" progId="Equation.DSMT4">
                  <p:embed/>
                </p:oleObj>
              </mc:Choice>
              <mc:Fallback>
                <p:oleObj name="Equation" r:id="rId4" imgW="1993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0031" y="4305527"/>
                        <a:ext cx="5175205" cy="527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E3B4EC-4E57-40B1-B5C2-76A4D7758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41397"/>
              </p:ext>
            </p:extLst>
          </p:nvPr>
        </p:nvGraphicFramePr>
        <p:xfrm>
          <a:off x="3877519" y="4988855"/>
          <a:ext cx="2111706" cy="46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177480" progId="Equation.DSMT4">
                  <p:embed/>
                </p:oleObj>
              </mc:Choice>
              <mc:Fallback>
                <p:oleObj name="Equation" r:id="rId6" imgW="8125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7519" y="4988855"/>
                        <a:ext cx="2111706" cy="461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4DE76C0-E21E-41A2-A169-5B4A4BA9F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541009"/>
              </p:ext>
            </p:extLst>
          </p:nvPr>
        </p:nvGraphicFramePr>
        <p:xfrm>
          <a:off x="3877519" y="5605902"/>
          <a:ext cx="11874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177480" progId="Equation.DSMT4">
                  <p:embed/>
                </p:oleObj>
              </mc:Choice>
              <mc:Fallback>
                <p:oleObj name="Equation" r:id="rId8" imgW="419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77519" y="5605902"/>
                        <a:ext cx="1187450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24366" y="1037596"/>
            <a:ext cx="33531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Tính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524367" y="1791876"/>
            <a:ext cx="43097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SGK trang 16, 17</a:t>
            </a: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FBA827D2-1147-E39E-4F4A-CF584E1F67DD}"/>
              </a:ext>
            </a:extLst>
          </p:cNvPr>
          <p:cNvSpPr/>
          <p:nvPr/>
        </p:nvSpPr>
        <p:spPr>
          <a:xfrm>
            <a:off x="3334926" y="288697"/>
            <a:ext cx="5717294" cy="60139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97853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1402</Words>
  <Application>Microsoft Office PowerPoint</Application>
  <PresentationFormat>Widescreen</PresentationFormat>
  <Paragraphs>269</Paragraphs>
  <Slides>20</Slides>
  <Notes>13</Notes>
  <HiddenSlides>0</HiddenSlides>
  <MMClips>4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Cambria Math</vt:lpstr>
      <vt:lpstr>Rockwell</vt:lpstr>
      <vt:lpstr>Tahoma</vt:lpstr>
      <vt:lpstr>Times New Roman</vt:lpstr>
      <vt:lpstr>Office Theme</vt:lpstr>
      <vt:lpstr>Equation</vt:lpstr>
      <vt:lpstr>§3: PHÉP CỘNG, PHÉP TRỪ CÁC SỐ TỰ NHIÊN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Trần Đình Hoàng</cp:lastModifiedBy>
  <cp:revision>72</cp:revision>
  <dcterms:created xsi:type="dcterms:W3CDTF">2021-06-07T13:44:30Z</dcterms:created>
  <dcterms:modified xsi:type="dcterms:W3CDTF">2024-09-16T06:44:15Z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