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wav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83" r:id="rId7"/>
    <p:sldId id="284" r:id="rId8"/>
    <p:sldId id="292" r:id="rId9"/>
    <p:sldId id="264" r:id="rId10"/>
    <p:sldId id="299" r:id="rId11"/>
    <p:sldId id="300" r:id="rId12"/>
    <p:sldId id="288" r:id="rId13"/>
    <p:sldId id="301" r:id="rId14"/>
    <p:sldId id="302" r:id="rId15"/>
    <p:sldId id="293" r:id="rId16"/>
    <p:sldId id="269" r:id="rId17"/>
    <p:sldId id="295" r:id="rId18"/>
    <p:sldId id="296" r:id="rId19"/>
    <p:sldId id="297" r:id="rId20"/>
    <p:sldId id="29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5142A"/>
    <a:srgbClr val="008000"/>
    <a:srgbClr val="1F4E79"/>
    <a:srgbClr val="FAED3B"/>
    <a:srgbClr val="70AD47"/>
    <a:srgbClr val="A7FDFF"/>
    <a:srgbClr val="3CDFE6"/>
    <a:srgbClr val="0C0D0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4954" autoAdjust="0"/>
  </p:normalViewPr>
  <p:slideViewPr>
    <p:cSldViewPr snapToGrid="0">
      <p:cViewPr varScale="1">
        <p:scale>
          <a:sx n="53" d="100"/>
          <a:sy n="53" d="100"/>
        </p:scale>
        <p:origin x="120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9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5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16/09/2024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13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gif"/><Relationship Id="rId12" Type="http://schemas.openxmlformats.org/officeDocument/2006/relationships/slide" Target="slide1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4.png"/><Relationship Id="rId11" Type="http://schemas.openxmlformats.org/officeDocument/2006/relationships/slide" Target="slide15.xml"/><Relationship Id="rId5" Type="http://schemas.openxmlformats.org/officeDocument/2006/relationships/image" Target="../media/image63.png"/><Relationship Id="rId10" Type="http://schemas.openxmlformats.org/officeDocument/2006/relationships/slide" Target="slide14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7.png"/><Relationship Id="rId1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69.gi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9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69.gif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69.gif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133600" y="2291083"/>
            <a:ext cx="9026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§3: PHÉP CỘNG, PHÉP TRỪ CÁC SỐ TỰ NHIÊN (tiết 1)</a:t>
            </a:r>
            <a:endParaRPr lang="en-US" sz="48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4713" y="189058"/>
            <a:ext cx="2627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3333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2. Phép trừ</a:t>
            </a:r>
            <a:endParaRPr lang="en-US" sz="32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831495" y="884517"/>
            <a:ext cx="2116140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398781" y="2901396"/>
                <a:ext cx="6362189" cy="331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+ 2015 = 2021 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2021 – 2015 </m:t>
                    </m:r>
                  </m:oMath>
                </a14:m>
                <a:endPara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6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6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81" y="2901396"/>
                <a:ext cx="6362189" cy="3316742"/>
              </a:xfrm>
              <a:prstGeom prst="rect">
                <a:avLst/>
              </a:prstGeom>
              <a:blipFill>
                <a:blip r:embed="rId2"/>
                <a:stretch>
                  <a:fillRect l="-287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398781" y="1569791"/>
                <a:ext cx="90639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số tự nhiên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36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biết: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𝟐𝟎𝟏𝟓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</m:oMath>
                </a14:m>
                <a:endParaRPr lang="en-US" sz="3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81" y="1569791"/>
                <a:ext cx="9063920" cy="646331"/>
              </a:xfrm>
              <a:prstGeom prst="rect">
                <a:avLst/>
              </a:prstGeom>
              <a:blipFill>
                <a:blip r:embed="rId3"/>
                <a:stretch>
                  <a:fillRect l="-2017"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E40161-8952-B2C8-C124-F5551E1370B1}"/>
              </a:ext>
            </a:extLst>
          </p:cNvPr>
          <p:cNvSpPr txBox="1"/>
          <p:nvPr/>
        </p:nvSpPr>
        <p:spPr>
          <a:xfrm>
            <a:off x="5060633" y="2257954"/>
            <a:ext cx="1740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214356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4713" y="189058"/>
            <a:ext cx="2627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3333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2. Phép trừ</a:t>
            </a:r>
            <a:endParaRPr lang="en-US" sz="32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371420" y="6060897"/>
                <a:ext cx="267155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25</m:t>
                    </m:r>
                  </m:oMath>
                </a14:m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20" y="6060897"/>
                <a:ext cx="2671553" cy="584775"/>
              </a:xfrm>
              <a:prstGeom prst="rect">
                <a:avLst/>
              </a:prstGeom>
              <a:blipFill>
                <a:blip r:embed="rId2"/>
                <a:stretch>
                  <a:fillRect l="-593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DC9A10-957B-B854-56BC-7A7D42799506}"/>
              </a:ext>
            </a:extLst>
          </p:cNvPr>
          <p:cNvSpPr txBox="1"/>
          <p:nvPr/>
        </p:nvSpPr>
        <p:spPr>
          <a:xfrm>
            <a:off x="5260812" y="2562911"/>
            <a:ext cx="1077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3FC468-C763-8202-FBF1-06992286C422}"/>
                  </a:ext>
                </a:extLst>
              </p:cNvPr>
              <p:cNvSpPr txBox="1"/>
              <p:nvPr/>
            </p:nvSpPr>
            <p:spPr>
              <a:xfrm>
                <a:off x="1669697" y="3203872"/>
                <a:ext cx="504392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124 + (118 –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217 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3FC468-C763-8202-FBF1-06992286C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97" y="3203872"/>
                <a:ext cx="504392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9EBE1E-C332-8216-7A33-729E85ED3CFE}"/>
                  </a:ext>
                </a:extLst>
              </p:cNvPr>
              <p:cNvSpPr txBox="1"/>
              <p:nvPr/>
            </p:nvSpPr>
            <p:spPr>
              <a:xfrm>
                <a:off x="3194194" y="3812608"/>
                <a:ext cx="47950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118 –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217 – 124 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9EBE1E-C332-8216-7A33-729E85ED3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94" y="3812608"/>
                <a:ext cx="47950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B2AAA9-E87E-8BE7-8E95-355A3A79B93A}"/>
                  </a:ext>
                </a:extLst>
              </p:cNvPr>
              <p:cNvSpPr txBox="1"/>
              <p:nvPr/>
            </p:nvSpPr>
            <p:spPr>
              <a:xfrm>
                <a:off x="3194194" y="4421945"/>
                <a:ext cx="33324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118 –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93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B2AAA9-E87E-8BE7-8E95-355A3A79B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94" y="4421945"/>
                <a:ext cx="333247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9CE507-4683-13F8-83F0-940143B1DF2F}"/>
                  </a:ext>
                </a:extLst>
              </p:cNvPr>
              <p:cNvSpPr txBox="1"/>
              <p:nvPr/>
            </p:nvSpPr>
            <p:spPr>
              <a:xfrm>
                <a:off x="4461760" y="5019852"/>
                <a:ext cx="319669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118 – 93 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9CE507-4683-13F8-83F0-940143B1D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60" y="5019852"/>
                <a:ext cx="319669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94833-DEDB-97C0-D3C8-C826E92468CB}"/>
                  </a:ext>
                </a:extLst>
              </p:cNvPr>
              <p:cNvSpPr txBox="1"/>
              <p:nvPr/>
            </p:nvSpPr>
            <p:spPr>
              <a:xfrm>
                <a:off x="4432444" y="5617759"/>
                <a:ext cx="20713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25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94833-DEDB-97C0-D3C8-C826E9246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444" y="5617759"/>
                <a:ext cx="20713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27EDFB3-23F8-7063-37E4-2D42486B97DF}"/>
              </a:ext>
            </a:extLst>
          </p:cNvPr>
          <p:cNvGrpSpPr/>
          <p:nvPr/>
        </p:nvGrpSpPr>
        <p:grpSpPr>
          <a:xfrm>
            <a:off x="612360" y="713910"/>
            <a:ext cx="10362332" cy="1656556"/>
            <a:chOff x="1484117" y="1216133"/>
            <a:chExt cx="10362332" cy="1656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C3C0FF2-D2E7-1852-B358-9442ABA632D0}"/>
                    </a:ext>
                  </a:extLst>
                </p:cNvPr>
                <p:cNvSpPr/>
                <p:nvPr/>
              </p:nvSpPr>
              <p:spPr>
                <a:xfrm>
                  <a:off x="1929497" y="1595168"/>
                  <a:ext cx="9916952" cy="1277521"/>
                </a:xfrm>
                <a:prstGeom prst="roundRect">
                  <a:avLst>
                    <a:gd name="adj" fmla="val 28853"/>
                  </a:avLst>
                </a:prstGeom>
                <a:solidFill>
                  <a:srgbClr val="F6F9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3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n-US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số tự nhiên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en-US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biết 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(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𝟏𝟏𝟖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–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𝟐𝟏𝟕</m:t>
                      </m:r>
                    </m:oMath>
                  </a14:m>
                  <a:r>
                    <a:rPr lang="en-US" sz="3200" b="1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:endPara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C3C0FF2-D2E7-1852-B358-9442ABA63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497" y="1595168"/>
                  <a:ext cx="9916952" cy="1277521"/>
                </a:xfrm>
                <a:prstGeom prst="roundRect">
                  <a:avLst>
                    <a:gd name="adj" fmla="val 28853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6FFE090-EB23-9FF3-9174-C3AFC6DD3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4117" y="1216133"/>
              <a:ext cx="1361540" cy="1404763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194A50-0E29-BDD6-E006-C52479989A17}"/>
                </a:ext>
              </a:extLst>
            </p:cNvPr>
            <p:cNvSpPr/>
            <p:nvPr/>
          </p:nvSpPr>
          <p:spPr>
            <a:xfrm>
              <a:off x="2180505" y="1744330"/>
              <a:ext cx="619432" cy="619432"/>
            </a:xfrm>
            <a:prstGeom prst="ellipse">
              <a:avLst/>
            </a:prstGeom>
            <a:solidFill>
              <a:srgbClr val="B6E1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213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3" grpId="0"/>
      <p:bldP spid="17" grpId="0"/>
      <p:bldP spid="21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235200" y="711200"/>
            <a:ext cx="802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0000"/>
                </a:solidFill>
              </a:rPr>
              <a:t>Trò chơi “Vòng quay may mắn”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61670" y="1772920"/>
            <a:ext cx="10836910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3600" i="1"/>
              <a:t>Người chơi nhận điểm 8, 9, 10, phần quà may mắn với ô tương ứng nếu trả lời đúng câu hỏi hoặc nhường cơ hội cho bạn khác nếu quay vào ô “Mất lượt”</a:t>
            </a:r>
            <a:endParaRPr lang="vi-VN" sz="3600" i="1"/>
          </a:p>
        </p:txBody>
      </p:sp>
      <p:pic>
        <p:nvPicPr>
          <p:cNvPr id="3076" name="Picture 65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20" y="3934460"/>
            <a:ext cx="254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4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52642" y="1322706"/>
              <a:ext cx="2025648" cy="56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điểm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238292"/>
              <a:ext cx="2025648" cy="56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điểm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319781"/>
              <a:ext cx="2025648" cy="56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kumimoji="0" lang="en-GB" sz="2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26070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 lượt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78085"/>
              <a:ext cx="2025648" cy="56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546416"/>
              <a:ext cx="2025648" cy="56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7146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</a:t>
              </a:r>
              <a:r>
                <a:rPr lang="en-GB" sz="2400" b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609595"/>
              <a:ext cx="2025648" cy="56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600" b="1">
                  <a:solidFill>
                    <a:srgbClr val="FF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kumimoji="0" lang="en-GB" sz="2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600" b="1">
                  <a:solidFill>
                    <a:srgbClr val="FF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7C31C6-4907-6BD3-4F97-61DB4FF3A4BB}"/>
                </a:ext>
              </a:extLst>
            </p:cNvPr>
            <p:cNvSpPr txBox="1"/>
            <p:nvPr/>
          </p:nvSpPr>
          <p:spPr>
            <a:xfrm rot="20155085">
              <a:off x="5640393" y="3655841"/>
              <a:ext cx="2025648" cy="56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</a:t>
              </a:r>
              <a:r>
                <a:rPr lang="en-GB" sz="26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D98DDF-D0B7-2BD1-6056-4C7CEFBC5E79}"/>
                </a:ext>
              </a:extLst>
            </p:cNvPr>
            <p:cNvSpPr txBox="1"/>
            <p:nvPr/>
          </p:nvSpPr>
          <p:spPr>
            <a:xfrm rot="6309695">
              <a:off x="6583082" y="4375685"/>
              <a:ext cx="2174426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Quà  may mắn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" action="ppaction://noaction"/>
          </p:cNvPr>
          <p:cNvSpPr/>
          <p:nvPr/>
        </p:nvSpPr>
        <p:spPr>
          <a:xfrm>
            <a:off x="901098" y="2205088"/>
            <a:ext cx="1337688" cy="1337688"/>
          </a:xfrm>
          <a:prstGeom prst="roundRect">
            <a:avLst/>
          </a:prstGeom>
          <a:pattFill prst="pct80">
            <a:fgClr>
              <a:srgbClr val="92D050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" action="ppaction://noaction"/>
          </p:cNvPr>
          <p:cNvSpPr/>
          <p:nvPr/>
        </p:nvSpPr>
        <p:spPr>
          <a:xfrm>
            <a:off x="3010484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" action="ppaction://noaction"/>
          </p:cNvPr>
          <p:cNvSpPr/>
          <p:nvPr/>
        </p:nvSpPr>
        <p:spPr>
          <a:xfrm>
            <a:off x="854027" y="410838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" action="ppaction://noaction"/>
          </p:cNvPr>
          <p:cNvSpPr/>
          <p:nvPr/>
        </p:nvSpPr>
        <p:spPr>
          <a:xfrm>
            <a:off x="3024566" y="411523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60" y="47613"/>
            <a:ext cx="1073527" cy="1789212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1AA0AE-45AC-3A32-1A04-30DB62A864C0}"/>
              </a:ext>
            </a:extLst>
          </p:cNvPr>
          <p:cNvSpPr/>
          <p:nvPr/>
        </p:nvSpPr>
        <p:spPr>
          <a:xfrm>
            <a:off x="7855336" y="2515203"/>
            <a:ext cx="970947" cy="97094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E49219-EABD-B6C0-864B-04F3AEA93082}"/>
              </a:ext>
            </a:extLst>
          </p:cNvPr>
          <p:cNvSpPr/>
          <p:nvPr/>
        </p:nvSpPr>
        <p:spPr>
          <a:xfrm>
            <a:off x="7988365" y="2648232"/>
            <a:ext cx="704888" cy="7048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Blank 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7FE2F05A-1484-DB3B-D0B7-5F51E626CF67}"/>
              </a:ext>
            </a:extLst>
          </p:cNvPr>
          <p:cNvSpPr/>
          <p:nvPr/>
        </p:nvSpPr>
        <p:spPr>
          <a:xfrm>
            <a:off x="967789" y="2303973"/>
            <a:ext cx="1177715" cy="11638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lank 1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50B95847-56C3-2BBA-8B0F-027E7BEF9ACA}"/>
              </a:ext>
            </a:extLst>
          </p:cNvPr>
          <p:cNvSpPr/>
          <p:nvPr/>
        </p:nvSpPr>
        <p:spPr>
          <a:xfrm>
            <a:off x="3087939" y="2273872"/>
            <a:ext cx="1177715" cy="11638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lank 1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49325C4-7FEF-FD41-312F-919E01B927AF}"/>
              </a:ext>
            </a:extLst>
          </p:cNvPr>
          <p:cNvSpPr/>
          <p:nvPr/>
        </p:nvSpPr>
        <p:spPr>
          <a:xfrm>
            <a:off x="934013" y="4213204"/>
            <a:ext cx="1177715" cy="11638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lank 14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22165C14-DDC2-4DEF-DD7E-EFE379B1E35B}"/>
              </a:ext>
            </a:extLst>
          </p:cNvPr>
          <p:cNvSpPr/>
          <p:nvPr/>
        </p:nvSpPr>
        <p:spPr>
          <a:xfrm>
            <a:off x="3104552" y="4213204"/>
            <a:ext cx="1177715" cy="11638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Go Home 1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29BD4303-84B4-5E21-2967-DABA64FE3526}"/>
              </a:ext>
            </a:extLst>
          </p:cNvPr>
          <p:cNvSpPr/>
          <p:nvPr/>
        </p:nvSpPr>
        <p:spPr>
          <a:xfrm>
            <a:off x="4752" y="6397938"/>
            <a:ext cx="525780" cy="46006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02939" y="1060908"/>
            <a:ext cx="7942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1: </a:t>
            </a:r>
            <a:r>
              <a:rPr lang="en-US" sz="360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Tính nhanh  127 + 39 + 73</a:t>
            </a:r>
          </a:p>
        </p:txBody>
      </p:sp>
      <p:pic>
        <p:nvPicPr>
          <p:cNvPr id="6" name="Picture 1098" descr="Hoacuoi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5" y="4788694"/>
            <a:ext cx="12954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99"/>
          <p:cNvSpPr txBox="1">
            <a:spLocks noChangeArrowheads="1"/>
          </p:cNvSpPr>
          <p:nvPr/>
        </p:nvSpPr>
        <p:spPr bwMode="auto">
          <a:xfrm>
            <a:off x="2383193" y="5441812"/>
            <a:ext cx="5791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Hoan hô, bạn đã trả lời đúng!</a:t>
            </a:r>
            <a:r>
              <a:rPr lang="en-US" altLang="en-US" sz="28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8286017" y="2301438"/>
            <a:ext cx="1896533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76127" y="2416761"/>
            <a:ext cx="189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  <a:cs typeface="Arial" pitchFamily="34" charset="0"/>
              </a:rPr>
              <a:t>A. 230</a:t>
            </a:r>
          </a:p>
        </p:txBody>
      </p:sp>
      <p:pic>
        <p:nvPicPr>
          <p:cNvPr id="5130" name="Picture 1098" descr="Hoacuoi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5376864"/>
            <a:ext cx="1295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7760" y="2416761"/>
            <a:ext cx="17938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  <a:cs typeface="Arial" pitchFamily="34" charset="0"/>
              </a:rPr>
              <a:t>B. 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8298" y="3638015"/>
                <a:ext cx="6503669" cy="149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𝟏𝟐𝟕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𝟑𝟗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𝟕𝟑</m:t>
                      </m:r>
                      <m:r>
                        <a:rPr 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𝟏𝟐𝟕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𝟕𝟑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𝟑𝟗</m:t>
                      </m:r>
                    </m:oMath>
                  </m:oMathPara>
                </a14:m>
                <a:endParaRPr lang="en-US"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206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/>
                      </a:rPr>
                      <m:t>𝟐𝟎𝟎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𝟑𝟗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𝟑𝟗</m:t>
                    </m:r>
                  </m:oMath>
                </a14:m>
                <a:endParaRPr lang="en-US"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298" y="3638015"/>
                <a:ext cx="6503669" cy="14901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427928" y="2416761"/>
            <a:ext cx="1612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  <a:cs typeface="Arial" pitchFamily="34" charset="0"/>
              </a:rPr>
              <a:t>C. 239</a:t>
            </a:r>
          </a:p>
        </p:txBody>
      </p:sp>
    </p:spTree>
    <p:extLst>
      <p:ext uri="{BB962C8B-B14F-4D97-AF65-F5344CB8AC3E}">
        <p14:creationId xmlns:p14="http://schemas.microsoft.com/office/powerpoint/2010/main" val="34003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" grpId="0"/>
      <p:bldP spid="8" grpId="0" animBg="1"/>
      <p:bldP spid="19" grpId="0"/>
      <p:bldP spid="14" grpId="0"/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6148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6149" name="Rectangle 4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6150" name="Rectangle 5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55" name="Oval 54"/>
          <p:cNvSpPr/>
          <p:nvPr/>
        </p:nvSpPr>
        <p:spPr>
          <a:xfrm>
            <a:off x="1604431" y="2131824"/>
            <a:ext cx="1896533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894414" y="2305348"/>
            <a:ext cx="1606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A. 600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041687" y="2305348"/>
            <a:ext cx="1606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B. 200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188959" y="2305348"/>
            <a:ext cx="1606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C. 400</a:t>
            </a:r>
          </a:p>
        </p:txBody>
      </p:sp>
      <p:pic>
        <p:nvPicPr>
          <p:cNvPr id="6165" name="Picture 1098" descr="Hoacuoi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5376864"/>
            <a:ext cx="1295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618066" y="1113801"/>
                <a:ext cx="917744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9pPr>
              </a:lstStyle>
              <a:p>
                <a:pPr eaLnBrk="1" hangingPunct="1"/>
                <a:r>
                  <a:rPr lang="en-US" sz="32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2: </a:t>
                </a:r>
                <a:r>
                  <a:rPr lang="en-US" sz="3200">
                    <a:solidFill>
                      <a:srgbClr val="3333FF"/>
                    </a:solidFill>
                    <a:latin typeface="Arial" pitchFamily="34" charset="0"/>
                    <a:cs typeface="Arial" pitchFamily="34" charset="0"/>
                  </a:rPr>
                  <a:t>Tính nhanh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𝟏𝟑𝟓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+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𝟑𝟔𝟎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+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𝟔𝟓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+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𝟒𝟎</m:t>
                    </m:r>
                  </m:oMath>
                </a14:m>
                <a:endParaRPr lang="en-US" sz="320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066" y="1113801"/>
                <a:ext cx="9177444" cy="584775"/>
              </a:xfrm>
              <a:prstGeom prst="rect">
                <a:avLst/>
              </a:prstGeom>
              <a:blipFill>
                <a:blip r:embed="rId6"/>
                <a:stretch>
                  <a:fillRect l="-1660" t="-13542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07277" y="3284357"/>
                <a:ext cx="9177445" cy="149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𝟏𝟑𝟓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𝟑𝟔𝟎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𝟔𝟓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𝟒𝟎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𝟏𝟑𝟓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𝟔𝟓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𝟑𝟔𝟎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𝟒𝟎</m:t>
                          </m:r>
                        </m:e>
                      </m:d>
                    </m:oMath>
                  </m:oMathPara>
                </a14:m>
                <a:endParaRPr lang="en-US" sz="3200" b="1" i="1"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206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𝟐𝟎𝟎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𝟒𝟎𝟎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𝟔𝟎𝟎</m:t>
                    </m:r>
                  </m:oMath>
                </a14:m>
                <a:endParaRPr lang="en-US"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77" y="3284357"/>
                <a:ext cx="9177445" cy="14901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098" descr="Hoacuoi1">
            <a:hlinkClick r:id="rId8" action="ppaction://hlinksldjump"/>
            <a:extLst>
              <a:ext uri="{FF2B5EF4-FFF2-40B4-BE49-F238E27FC236}">
                <a16:creationId xmlns:a16="http://schemas.microsoft.com/office/drawing/2014/main" id="{187E77B5-071B-B55D-6204-37533BD3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5" y="4788694"/>
            <a:ext cx="12954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99">
            <a:extLst>
              <a:ext uri="{FF2B5EF4-FFF2-40B4-BE49-F238E27FC236}">
                <a16:creationId xmlns:a16="http://schemas.microsoft.com/office/drawing/2014/main" id="{B7AE283E-6052-FE64-366D-A59FE9919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193" y="5441812"/>
            <a:ext cx="5791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Hoan hô, bạn đã trả lời đúng!</a:t>
            </a:r>
            <a:r>
              <a:rPr lang="en-US" altLang="en-US" sz="28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/>
      <p:bldP spid="60" grpId="0"/>
      <p:bldP spid="61" grpId="0"/>
      <p:bldP spid="25" grpId="0"/>
      <p:bldP spid="2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22" name="Picture 1098" descr="Hoacuoi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48" y="4910931"/>
            <a:ext cx="12954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99"/>
          <p:cNvSpPr txBox="1">
            <a:spLocks noChangeArrowheads="1"/>
          </p:cNvSpPr>
          <p:nvPr/>
        </p:nvSpPr>
        <p:spPr bwMode="auto">
          <a:xfrm>
            <a:off x="3014766" y="5484327"/>
            <a:ext cx="5813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  Hoan hô, bạn đã trả lời đúng!</a:t>
            </a:r>
            <a:r>
              <a:rPr lang="en-US" altLang="en-US" sz="280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4" name="Oval 23"/>
          <p:cNvSpPr/>
          <p:nvPr/>
        </p:nvSpPr>
        <p:spPr>
          <a:xfrm>
            <a:off x="1714081" y="2137941"/>
            <a:ext cx="1896533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28916" y="2269312"/>
            <a:ext cx="1606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3200">
                <a:latin typeface="Arial" pitchFamily="34" charset="0"/>
                <a:cs typeface="Arial" pitchFamily="34" charset="0"/>
              </a:rPr>
              <a:t>A. 370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18099" y="2269312"/>
            <a:ext cx="16065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3200">
                <a:latin typeface="Arial" pitchFamily="34" charset="0"/>
                <a:cs typeface="Arial" pitchFamily="34" charset="0"/>
              </a:rPr>
              <a:t>B. 254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07281" y="2269312"/>
            <a:ext cx="1606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3200">
                <a:latin typeface="Arial" pitchFamily="34" charset="0"/>
                <a:cs typeface="Arial" pitchFamily="34" charset="0"/>
              </a:rPr>
              <a:t>C. 360</a:t>
            </a:r>
          </a:p>
        </p:txBody>
      </p:sp>
      <p:pic>
        <p:nvPicPr>
          <p:cNvPr id="30" name="Picture 1098" descr="Hoacuoi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5376864"/>
            <a:ext cx="1295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"/>
              <p:cNvSpPr txBox="1">
                <a:spLocks noChangeArrowheads="1"/>
              </p:cNvSpPr>
              <p:nvPr/>
            </p:nvSpPr>
            <p:spPr bwMode="auto">
              <a:xfrm>
                <a:off x="680509" y="1026498"/>
                <a:ext cx="899117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9pPr>
              </a:lstStyle>
              <a:p>
                <a:pPr eaLnBrk="1" hangingPunct="1"/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3: </a:t>
                </a:r>
                <a:r>
                  <a:rPr lang="en-US" sz="320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Tìm số tự nhiên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320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 biết: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𝟑𝟏𝟐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𝟓𝟖</m:t>
                    </m:r>
                  </m:oMath>
                </a14:m>
                <a:endParaRPr lang="en-US" sz="2800">
                  <a:solidFill>
                    <a:srgbClr val="3333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509" y="1026498"/>
                <a:ext cx="8991178" cy="584775"/>
              </a:xfrm>
              <a:prstGeom prst="rect">
                <a:avLst/>
              </a:prstGeom>
              <a:blipFill>
                <a:blip r:embed="rId7"/>
                <a:stretch>
                  <a:fillRect l="-1424"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47417" y="3306894"/>
                <a:ext cx="4558452" cy="1865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𝟑𝟏𝟐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𝟓𝟖</m:t>
                      </m:r>
                    </m:oMath>
                  </m:oMathPara>
                </a14:m>
                <a:endParaRPr lang="en-US" sz="32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𝟓𝟖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𝟑𝟏𝟐</m:t>
                      </m:r>
                    </m:oMath>
                  </m:oMathPara>
                </a14:m>
                <a:endParaRPr lang="en-US" sz="32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𝟑𝟕𝟎</m:t>
                      </m:r>
                    </m:oMath>
                  </m:oMathPara>
                </a14:m>
                <a:endParaRPr lang="en-US" sz="32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417" y="3306894"/>
                <a:ext cx="4558452" cy="18651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5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7" grpId="0"/>
      <p:bldP spid="28" grpId="0"/>
      <p:bldP spid="29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17" name="Picture 1098" descr="Hoacuoi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03" y="4946650"/>
            <a:ext cx="12954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99"/>
          <p:cNvSpPr txBox="1">
            <a:spLocks noChangeArrowheads="1"/>
          </p:cNvSpPr>
          <p:nvPr/>
        </p:nvSpPr>
        <p:spPr bwMode="auto">
          <a:xfrm>
            <a:off x="3098802" y="5441812"/>
            <a:ext cx="5813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  Hoan hô, bạn đã trả lời đúng!</a:t>
            </a:r>
            <a:r>
              <a:rPr lang="en-US" altLang="en-US" sz="280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4735092" y="2078444"/>
            <a:ext cx="1896533" cy="8828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98945" y="2227466"/>
            <a:ext cx="1606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3200">
                <a:latin typeface="Arial" pitchFamily="34" charset="0"/>
                <a:cs typeface="Arial" pitchFamily="34" charset="0"/>
              </a:rPr>
              <a:t>B. 20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55403" y="2227466"/>
            <a:ext cx="16065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3200">
                <a:latin typeface="Arial" pitchFamily="34" charset="0"/>
                <a:cs typeface="Arial" pitchFamily="34" charset="0"/>
              </a:rPr>
              <a:t>A. 56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042489" y="2227466"/>
            <a:ext cx="1606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3200">
                <a:latin typeface="Arial" pitchFamily="34" charset="0"/>
                <a:cs typeface="Arial" pitchFamily="34" charset="0"/>
              </a:rPr>
              <a:t>C. 30</a:t>
            </a:r>
          </a:p>
        </p:txBody>
      </p:sp>
      <p:pic>
        <p:nvPicPr>
          <p:cNvPr id="26" name="Picture 1098" descr="Hoacuoi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5376864"/>
            <a:ext cx="1295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657862" y="996812"/>
                <a:ext cx="899117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FrankRuehl" pitchFamily="34" charset="-79"/>
                  </a:defRPr>
                </a:lvl9pPr>
              </a:lstStyle>
              <a:p>
                <a:pPr eaLnBrk="1" hangingPunct="1"/>
                <a:r>
                  <a:rPr lang="en-US" sz="32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4: </a:t>
                </a:r>
                <a:r>
                  <a:rPr lang="en-US" sz="3200">
                    <a:solidFill>
                      <a:srgbClr val="3333FF"/>
                    </a:solidFill>
                    <a:latin typeface="Arial" pitchFamily="34" charset="0"/>
                    <a:cs typeface="Arial" pitchFamily="34" charset="0"/>
                  </a:rPr>
                  <a:t>Tìm số tự nhiên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3200">
                    <a:solidFill>
                      <a:srgbClr val="3333FF"/>
                    </a:solidFill>
                    <a:latin typeface="Arial" pitchFamily="34" charset="0"/>
                    <a:cs typeface="Arial" pitchFamily="34" charset="0"/>
                  </a:rPr>
                  <a:t> biết: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+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𝟏𝟖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𝟑𝟖</m:t>
                    </m:r>
                  </m:oMath>
                </a14:m>
                <a:endParaRPr lang="en-US" sz="320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862" y="996812"/>
                <a:ext cx="8991178" cy="584775"/>
              </a:xfrm>
              <a:prstGeom prst="rect">
                <a:avLst/>
              </a:prstGeom>
              <a:blipFill>
                <a:blip r:embed="rId7"/>
                <a:stretch>
                  <a:fillRect l="-1763" t="-13684" b="-34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26183" y="3192324"/>
                <a:ext cx="455845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𝟑𝟖</m:t>
                      </m:r>
                    </m:oMath>
                  </m:oMathPara>
                </a14:m>
                <a:endParaRPr lang="en-US" sz="3600" b="1" i="1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sz="3600" b="1" i="1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sz="3600" b="1" i="1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83" y="3192324"/>
                <a:ext cx="4558452" cy="1754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1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/>
      <p:bldP spid="24" grpId="0"/>
      <p:bldP spid="25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700580" y="345140"/>
            <a:ext cx="7273163" cy="13625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72820" y="2274838"/>
            <a:ext cx="9601200" cy="332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- Đọc lại toàn bộ nội dung bài đã học.</a:t>
            </a:r>
            <a:endParaRPr lang="en-US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- Học thuộc: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lưu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trừ</a:t>
            </a:r>
            <a:endParaRPr lang="en-US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- </a:t>
            </a:r>
            <a:r>
              <a:rPr lang="fr-FR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Làm</a:t>
            </a:r>
            <a:r>
              <a:rPr lang="fr-FR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bài</a:t>
            </a:r>
            <a:r>
              <a:rPr lang="fr-FR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tập</a:t>
            </a:r>
            <a:r>
              <a:rPr lang="fr-FR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1c,d</a:t>
            </a:r>
            <a:r>
              <a:rPr lang="vi-VN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; 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2; 3 </a:t>
            </a:r>
            <a:r>
              <a:rPr lang="fr-FR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SGK </a:t>
            </a:r>
            <a:r>
              <a:rPr lang="fr-FR" sz="3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trang</a:t>
            </a:r>
            <a:r>
              <a:rPr lang="fr-FR" sz="3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15,16.</a:t>
            </a:r>
            <a:endParaRPr lang="en-US" sz="3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44204" y="277011"/>
            <a:ext cx="4189224" cy="65368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59072" y="986007"/>
            <a:ext cx="11419844" cy="19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 đường từ Hà Nội đến Huế dài khoảng </a:t>
            </a:r>
            <a:r>
              <a:rPr lang="en-US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658 km</a:t>
            </a:r>
            <a:r>
              <a:rPr lang="en-US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Quãng đường từ Huế đến TP.HCM dài hơn quãng đường từ Hà Nội đến Huế khoảng </a:t>
            </a:r>
            <a:r>
              <a:rPr lang="en-US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394km</a:t>
            </a:r>
            <a:r>
              <a:rPr lang="en-US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Hỏi quãng đường từ Hà Nội đến TP. Hồ Chí Minh dài khoảng bao nhiêu ki lô mét?”</a:t>
            </a:r>
            <a:endParaRPr lang="en-US" sz="4000" b="1" dirty="0">
              <a:solidFill>
                <a:srgbClr val="00206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775842" y="4048934"/>
            <a:ext cx="5823285" cy="17237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?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quãng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Huế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TP.Hồ</a:t>
            </a:r>
            <a:r>
              <a:rPr lang="en-US" dirty="0">
                <a:latin typeface="Arial" pitchFamily="34" charset="0"/>
                <a:cs typeface="Arial" pitchFamily="34" charset="0"/>
              </a:rPr>
              <a:t> Chí Minh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quãng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dirty="0">
                <a:latin typeface="Arial" pitchFamily="34" charset="0"/>
                <a:cs typeface="Arial" pitchFamily="34" charset="0"/>
              </a:rPr>
              <a:t> Hà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>
                <a:latin typeface="Arial" pitchFamily="34" charset="0"/>
                <a:cs typeface="Arial" pitchFamily="34" charset="0"/>
              </a:rPr>
              <a:t> TP.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dirty="0">
                <a:latin typeface="Arial" pitchFamily="34" charset="0"/>
                <a:cs typeface="Arial" pitchFamily="34" charset="0"/>
              </a:rPr>
              <a:t> Chí Minh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pic>
        <p:nvPicPr>
          <p:cNvPr id="13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710" y="2479677"/>
            <a:ext cx="1337417" cy="16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tunnel with grass on the top&#10;&#10;Description automatically generated">
            <a:extLst>
              <a:ext uri="{FF2B5EF4-FFF2-40B4-BE49-F238E27FC236}">
                <a16:creationId xmlns:a16="http://schemas.microsoft.com/office/drawing/2014/main" id="{A536553B-0C87-3C9E-73CE-2EFAD4DFB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04" y="3300354"/>
            <a:ext cx="5153526" cy="32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CC79972-FF38-4665-82E6-9C18B2DBFC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122" y="3948390"/>
                <a:ext cx="10167958" cy="131582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dài quãng đường từ Huế đến TP. Hồ Chí Minh là: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658+394=1052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CC79972-FF38-4665-82E6-9C18B2DBF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22" y="3948390"/>
                <a:ext cx="10167958" cy="1315827"/>
              </a:xfrm>
              <a:prstGeom prst="rect">
                <a:avLst/>
              </a:prstGeom>
              <a:blipFill>
                <a:blip r:embed="rId4"/>
                <a:stretch>
                  <a:fillRect l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CC79972-FF38-4665-82E6-9C18B2DBFC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122" y="5214079"/>
                <a:ext cx="10583953" cy="131582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dài quãng đường từ Hà Nội đến TP. Hồ Chí Minh là: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658+1052=1710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CC79972-FF38-4665-82E6-9C18B2DBF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22" y="5214079"/>
                <a:ext cx="10583953" cy="1315827"/>
              </a:xfrm>
              <a:prstGeom prst="rect">
                <a:avLst/>
              </a:prstGeom>
              <a:blipFill>
                <a:blip r:embed="rId5"/>
                <a:stretch>
                  <a:fillRect l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199415" y="3026601"/>
            <a:ext cx="4587963" cy="921789"/>
            <a:chOff x="284476" y="3961108"/>
            <a:chExt cx="4587963" cy="921789"/>
          </a:xfrm>
        </p:grpSpPr>
        <p:grpSp>
          <p:nvGrpSpPr>
            <p:cNvPr id="15" name="Group 14"/>
            <p:cNvGrpSpPr/>
            <p:nvPr/>
          </p:nvGrpSpPr>
          <p:grpSpPr>
            <a:xfrm>
              <a:off x="630621" y="3961108"/>
              <a:ext cx="3772549" cy="310701"/>
              <a:chOff x="630621" y="3961108"/>
              <a:chExt cx="3772549" cy="31070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30621" y="4119409"/>
                <a:ext cx="3764805" cy="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172875" y="3967009"/>
                <a:ext cx="0" cy="3048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403170" y="3967009"/>
                <a:ext cx="0" cy="3048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48875" y="3961108"/>
                <a:ext cx="0" cy="3048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84476" y="4344645"/>
              <a:ext cx="803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HN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56800" y="4359677"/>
              <a:ext cx="105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Huế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67960" y="4359677"/>
              <a:ext cx="1104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HCM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780923-C529-42C0-E8A8-ABB9DBC7978D}"/>
              </a:ext>
            </a:extLst>
          </p:cNvPr>
          <p:cNvSpPr txBox="1">
            <a:spLocks/>
          </p:cNvSpPr>
          <p:nvPr/>
        </p:nvSpPr>
        <p:spPr>
          <a:xfrm>
            <a:off x="359072" y="986007"/>
            <a:ext cx="11419844" cy="19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 đường từ Hà Nội đến Huế dài khoảng </a:t>
            </a:r>
            <a:r>
              <a:rPr lang="en-US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658 km</a:t>
            </a:r>
            <a:r>
              <a:rPr lang="en-US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Quãng đường từ Huế đến TP.HCM dài hơn quãng đường từ Hà Nội đến Huế khoảng </a:t>
            </a:r>
            <a:r>
              <a:rPr lang="en-US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394km</a:t>
            </a:r>
            <a:r>
              <a:rPr lang="en-US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Hỏi quãng đường từ Hà Nội đến TP. Hồ Chí Minh dài khoảng bao nhiêu ki lô mét?”</a:t>
            </a:r>
            <a:endParaRPr lang="en-US" sz="4000" b="1" dirty="0">
              <a:solidFill>
                <a:srgbClr val="00206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1EF176-B1F1-01C6-811D-05E7896B9668}"/>
              </a:ext>
            </a:extLst>
          </p:cNvPr>
          <p:cNvSpPr/>
          <p:nvPr/>
        </p:nvSpPr>
        <p:spPr>
          <a:xfrm>
            <a:off x="244204" y="277011"/>
            <a:ext cx="4189224" cy="65368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828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21161" y="148313"/>
            <a:ext cx="3153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3333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Phép cộng</a:t>
            </a:r>
            <a:endParaRPr lang="en-US" sz="32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405283" y="1502418"/>
            <a:ext cx="1154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Tổng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791920" y="2148764"/>
            <a:ext cx="10670906" cy="713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Hãy nêu các tính chất của phép cộng các số tự nhiên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495616" y="2489144"/>
            <a:ext cx="6909667" cy="5914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Các tính chất của phép cộng</a:t>
            </a:r>
            <a:endParaRPr lang="en-US" sz="32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434395" y="3344011"/>
                <a:ext cx="71932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Tính chất giao hoán: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95" y="3344011"/>
                <a:ext cx="7193238" cy="584775"/>
              </a:xfrm>
              <a:prstGeom prst="rect">
                <a:avLst/>
              </a:prstGeom>
              <a:blipFill>
                <a:blip r:embed="rId3"/>
                <a:stretch>
                  <a:fillRect l="-2119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434394" y="4307302"/>
                <a:ext cx="106944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Tính chất kết hợp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</a:rPr>
                      <m:t>𝒂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𝒃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𝒄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94" y="4307302"/>
                <a:ext cx="10694411" cy="584775"/>
              </a:xfrm>
              <a:prstGeom prst="rect">
                <a:avLst/>
              </a:prstGeom>
              <a:blipFill>
                <a:blip r:embed="rId4"/>
                <a:stretch>
                  <a:fillRect l="-142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434395" y="5270593"/>
                <a:ext cx="95025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chất cộng với số 0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95" y="5270593"/>
                <a:ext cx="9502578" cy="584775"/>
              </a:xfrm>
              <a:prstGeom prst="rect">
                <a:avLst/>
              </a:prstGeom>
              <a:blipFill>
                <a:blip r:embed="rId5"/>
                <a:stretch>
                  <a:fillRect l="-160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973" y="5706221"/>
            <a:ext cx="930425" cy="837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0AE4E5-45F5-E25D-3B88-F2714BC3AF80}"/>
                  </a:ext>
                </a:extLst>
              </p:cNvPr>
              <p:cNvSpPr txBox="1"/>
              <p:nvPr/>
            </p:nvSpPr>
            <p:spPr>
              <a:xfrm>
                <a:off x="3474720" y="492187"/>
                <a:ext cx="50335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+  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=    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0AE4E5-45F5-E25D-3B88-F2714BC3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0" y="492187"/>
                <a:ext cx="503356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193B9A-D6B2-3E67-6C0B-E115045F09F2}"/>
                  </a:ext>
                </a:extLst>
              </p:cNvPr>
              <p:cNvSpPr txBox="1"/>
              <p:nvPr/>
            </p:nvSpPr>
            <p:spPr>
              <a:xfrm>
                <a:off x="3764006" y="988691"/>
                <a:ext cx="568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sz="3600" b="1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193B9A-D6B2-3E67-6C0B-E115045F0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06" y="988691"/>
                <a:ext cx="56832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AC1B0-134B-03A1-4E6D-8ED74BEC7B8F}"/>
                  </a:ext>
                </a:extLst>
              </p:cNvPr>
              <p:cNvSpPr txBox="1"/>
              <p:nvPr/>
            </p:nvSpPr>
            <p:spPr>
              <a:xfrm>
                <a:off x="5559051" y="982052"/>
                <a:ext cx="568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sz="3600" b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AC1B0-134B-03A1-4E6D-8ED74BEC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51" y="982052"/>
                <a:ext cx="56832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403142-D928-0440-17E3-D407DBCB7C14}"/>
                  </a:ext>
                </a:extLst>
              </p:cNvPr>
              <p:cNvSpPr txBox="1"/>
              <p:nvPr/>
            </p:nvSpPr>
            <p:spPr>
              <a:xfrm>
                <a:off x="7643382" y="982052"/>
                <a:ext cx="568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sz="3600" b="1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403142-D928-0440-17E3-D407DBCB7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382" y="982052"/>
                <a:ext cx="56832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DBCC029-A500-046D-148B-2D3D84ACEB45}"/>
              </a:ext>
            </a:extLst>
          </p:cNvPr>
          <p:cNvSpPr txBox="1"/>
          <p:nvPr/>
        </p:nvSpPr>
        <p:spPr>
          <a:xfrm>
            <a:off x="5039300" y="1502418"/>
            <a:ext cx="1755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 hạng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7F73B9-B44E-2762-4E3A-756266B7E9D4}"/>
              </a:ext>
            </a:extLst>
          </p:cNvPr>
          <p:cNvSpPr txBox="1"/>
          <p:nvPr/>
        </p:nvSpPr>
        <p:spPr>
          <a:xfrm>
            <a:off x="3332922" y="1502418"/>
            <a:ext cx="1614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 hạng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8" grpId="0"/>
      <p:bldP spid="21" grpId="0"/>
      <p:bldP spid="25" grpId="0"/>
      <p:bldP spid="14" grpId="0"/>
      <p:bldP spid="23" grpId="0"/>
      <p:bldP spid="24" grpId="0"/>
      <p:bldP spid="26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35430" y="1769131"/>
                <a:ext cx="9395460" cy="369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>
                    <a:solidFill>
                      <a:srgbClr val="3333FF"/>
                    </a:solidFill>
                    <a:latin typeface="Arial" pitchFamily="34" charset="0"/>
                    <a:cs typeface="Arial" panose="020B0604020202020204" pitchFamily="34" charset="0"/>
                  </a:rPr>
                  <a:t>Do tính chất kết hợp nên giá trị của biểu thức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thể được tính theo một trong hai cách sau: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>
                    <a:solidFill>
                      <a:srgbClr val="3333FF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32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430" y="1769131"/>
                <a:ext cx="9395460" cy="3694409"/>
              </a:xfrm>
              <a:prstGeom prst="rect">
                <a:avLst/>
              </a:prstGeom>
              <a:blipFill>
                <a:blip r:embed="rId3"/>
                <a:stretch>
                  <a:fillRect l="-1687" r="-1622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4225290" y="984271"/>
            <a:ext cx="3474720" cy="7848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</p:txBody>
      </p:sp>
    </p:spTree>
    <p:extLst>
      <p:ext uri="{BB962C8B-B14F-4D97-AF65-F5344CB8AC3E}">
        <p14:creationId xmlns:p14="http://schemas.microsoft.com/office/powerpoint/2010/main" val="5400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3" y="5392186"/>
            <a:ext cx="1377721" cy="123994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39293" y="268122"/>
            <a:ext cx="3322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3333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Phép cộng</a:t>
            </a:r>
            <a:endParaRPr lang="en-US" sz="32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787255" y="910294"/>
            <a:ext cx="1917727" cy="5088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Ví dụ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9D2225-A27A-2F2D-8B34-0D529BD85314}"/>
                  </a:ext>
                </a:extLst>
              </p:cNvPr>
              <p:cNvSpPr txBox="1"/>
              <p:nvPr/>
            </p:nvSpPr>
            <p:spPr>
              <a:xfrm>
                <a:off x="1242662" y="1380298"/>
                <a:ext cx="8194331" cy="1232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1 (SGK): Tính một cách hợp lí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b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𝟖𝟗</m:t>
                    </m:r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𝟕𝟔</m:t>
                    </m:r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𝟐𝟒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b)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𝟔𝟓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𝟗𝟕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9D2225-A27A-2F2D-8B34-0D529BD85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62" y="1380298"/>
                <a:ext cx="8194331" cy="1232197"/>
              </a:xfrm>
              <a:prstGeom prst="rect">
                <a:avLst/>
              </a:prstGeom>
              <a:blipFill>
                <a:blip r:embed="rId3"/>
                <a:stretch>
                  <a:fillRect l="-1935" t="-295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51EDF-0259-3BC3-03EB-35BEBA700443}"/>
                  </a:ext>
                </a:extLst>
              </p:cNvPr>
              <p:cNvSpPr txBox="1"/>
              <p:nvPr/>
            </p:nvSpPr>
            <p:spPr>
              <a:xfrm>
                <a:off x="1194786" y="3406067"/>
                <a:ext cx="3253942" cy="68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𝟖𝟗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𝟕𝟔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𝟐𝟒</m:t>
                      </m:r>
                    </m:oMath>
                  </m:oMathPara>
                </a14:m>
                <a:endParaRPr lang="en-US" sz="3200" b="1" i="1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51EDF-0259-3BC3-03EB-35BEBA700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86" y="3406067"/>
                <a:ext cx="3253942" cy="683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7141021-DD9B-8D81-98D6-0D57489D86E5}"/>
              </a:ext>
            </a:extLst>
          </p:cNvPr>
          <p:cNvSpPr txBox="1"/>
          <p:nvPr/>
        </p:nvSpPr>
        <p:spPr>
          <a:xfrm>
            <a:off x="4496604" y="2506296"/>
            <a:ext cx="159939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A3E9F3-27E1-7B33-9812-838BD0B4B719}"/>
                  </a:ext>
                </a:extLst>
              </p:cNvPr>
              <p:cNvSpPr txBox="1"/>
              <p:nvPr/>
            </p:nvSpPr>
            <p:spPr>
              <a:xfrm>
                <a:off x="6290269" y="3247447"/>
                <a:ext cx="3572875" cy="631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𝟔𝟓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𝟗𝟕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A3E9F3-27E1-7B33-9812-838BD0B4B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69" y="3247447"/>
                <a:ext cx="3572875" cy="631711"/>
              </a:xfrm>
              <a:prstGeom prst="rect">
                <a:avLst/>
              </a:prstGeom>
              <a:blipFill>
                <a:blip r:embed="rId5"/>
                <a:stretch>
                  <a:fillRect l="-4437"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714504-0F6E-305C-4EE7-F1706000A142}"/>
                  </a:ext>
                </a:extLst>
              </p:cNvPr>
              <p:cNvSpPr txBox="1"/>
              <p:nvPr/>
            </p:nvSpPr>
            <p:spPr>
              <a:xfrm>
                <a:off x="6335989" y="3817046"/>
                <a:ext cx="5076893" cy="631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𝟔𝟓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𝟗𝟕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(giao hoán)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714504-0F6E-305C-4EE7-F1706000A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89" y="3817046"/>
                <a:ext cx="5076893" cy="631711"/>
              </a:xfrm>
              <a:prstGeom prst="rect">
                <a:avLst/>
              </a:prstGeom>
              <a:blipFill>
                <a:blip r:embed="rId6"/>
                <a:stretch>
                  <a:fillRect t="-5769" r="-2521" b="-2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167F2A-821E-4DC8-A469-39786A7BFB16}"/>
                  </a:ext>
                </a:extLst>
              </p:cNvPr>
              <p:cNvSpPr txBox="1"/>
              <p:nvPr/>
            </p:nvSpPr>
            <p:spPr>
              <a:xfrm>
                <a:off x="6335989" y="4386645"/>
                <a:ext cx="5464242" cy="631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𝟗𝟕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(kết hợp)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167F2A-821E-4DC8-A469-39786A7BF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89" y="4386645"/>
                <a:ext cx="5464242" cy="631711"/>
              </a:xfrm>
              <a:prstGeom prst="rect">
                <a:avLst/>
              </a:prstGeom>
              <a:blipFill>
                <a:blip r:embed="rId7"/>
                <a:stretch>
                  <a:fillRect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0FFD49-CC0D-ECE5-C28A-0E23E3FF566C}"/>
                  </a:ext>
                </a:extLst>
              </p:cNvPr>
              <p:cNvSpPr txBox="1"/>
              <p:nvPr/>
            </p:nvSpPr>
            <p:spPr>
              <a:xfrm>
                <a:off x="6335989" y="4956244"/>
                <a:ext cx="2613701" cy="68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𝟗𝟕</m:t>
                      </m:r>
                    </m:oMath>
                  </m:oMathPara>
                </a14:m>
                <a:endPara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0FFD49-CC0D-ECE5-C28A-0E23E3FF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89" y="4956244"/>
                <a:ext cx="2613701" cy="6832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27214A-C5E7-1D8F-14BE-BEF8082CBBC3}"/>
                  </a:ext>
                </a:extLst>
              </p:cNvPr>
              <p:cNvSpPr txBox="1"/>
              <p:nvPr/>
            </p:nvSpPr>
            <p:spPr>
              <a:xfrm>
                <a:off x="6335989" y="5577396"/>
                <a:ext cx="1729488" cy="68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𝟏𝟗𝟕</m:t>
                      </m:r>
                    </m:oMath>
                  </m:oMathPara>
                </a14:m>
                <a:endPara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27214A-C5E7-1D8F-14BE-BEF8082CB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89" y="5577396"/>
                <a:ext cx="1729488" cy="6832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009241-A02E-FD6D-63F4-FE350544A57B}"/>
                  </a:ext>
                </a:extLst>
              </p:cNvPr>
              <p:cNvSpPr txBox="1"/>
              <p:nvPr/>
            </p:nvSpPr>
            <p:spPr>
              <a:xfrm>
                <a:off x="1218232" y="4742526"/>
                <a:ext cx="35667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𝟖𝟗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𝟏𝟖𝟗</m:t>
                    </m:r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009241-A02E-FD6D-63F4-FE350544A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32" y="4742526"/>
                <a:ext cx="356674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6F3F58-780D-AAC5-ECE2-6F19C16002F5}"/>
                  </a:ext>
                </a:extLst>
              </p:cNvPr>
              <p:cNvSpPr txBox="1"/>
              <p:nvPr/>
            </p:nvSpPr>
            <p:spPr>
              <a:xfrm>
                <a:off x="1218232" y="4100073"/>
                <a:ext cx="5175827" cy="631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𝟖𝟗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(kết hợp)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6F3F58-780D-AAC5-ECE2-6F19C1600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32" y="4100073"/>
                <a:ext cx="5175827" cy="631711"/>
              </a:xfrm>
              <a:prstGeom prst="rect">
                <a:avLst/>
              </a:prstGeom>
              <a:blipFill>
                <a:blip r:embed="rId11"/>
                <a:stretch>
                  <a:fillRect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6AA976-5652-DBDA-5B5E-05BA09B17DF0}"/>
              </a:ext>
            </a:extLst>
          </p:cNvPr>
          <p:cNvCxnSpPr/>
          <p:nvPr/>
        </p:nvCxnSpPr>
        <p:spPr>
          <a:xfrm>
            <a:off x="6096000" y="3247447"/>
            <a:ext cx="0" cy="36105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8" grpId="0"/>
      <p:bldP spid="19" grpId="0"/>
      <p:bldP spid="20" grpId="0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39293" y="268122"/>
            <a:ext cx="3322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3333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Phép cộng</a:t>
            </a:r>
            <a:endParaRPr lang="en-US" sz="32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787255" y="910294"/>
            <a:ext cx="1917727" cy="5088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Ví dụ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9D2225-A27A-2F2D-8B34-0D529BD85314}"/>
                  </a:ext>
                </a:extLst>
              </p:cNvPr>
              <p:cNvSpPr txBox="1"/>
              <p:nvPr/>
            </p:nvSpPr>
            <p:spPr>
              <a:xfrm>
                <a:off x="1242662" y="1380298"/>
                <a:ext cx="8194331" cy="1232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Tính một cách hợp lí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b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𝟓𝟖</m:t>
                    </m:r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𝟕𝟔</m:t>
                    </m:r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42                       b)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9D2225-A27A-2F2D-8B34-0D529BD85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62" y="1380298"/>
                <a:ext cx="8194331" cy="1232197"/>
              </a:xfrm>
              <a:prstGeom prst="rect">
                <a:avLst/>
              </a:prstGeom>
              <a:blipFill>
                <a:blip r:embed="rId3"/>
                <a:stretch>
                  <a:fillRect l="-1935" t="-295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51EDF-0259-3BC3-03EB-35BEBA700443}"/>
                  </a:ext>
                </a:extLst>
              </p:cNvPr>
              <p:cNvSpPr txBox="1"/>
              <p:nvPr/>
            </p:nvSpPr>
            <p:spPr>
              <a:xfrm>
                <a:off x="1194786" y="3406067"/>
                <a:ext cx="3253942" cy="68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𝟓𝟖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𝟕𝟔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𝟒𝟐</m:t>
                      </m:r>
                    </m:oMath>
                  </m:oMathPara>
                </a14:m>
                <a:endParaRPr lang="en-US" sz="3200" b="1" i="1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51EDF-0259-3BC3-03EB-35BEBA700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86" y="3406067"/>
                <a:ext cx="3253942" cy="683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7141021-DD9B-8D81-98D6-0D57489D86E5}"/>
              </a:ext>
            </a:extLst>
          </p:cNvPr>
          <p:cNvSpPr txBox="1"/>
          <p:nvPr/>
        </p:nvSpPr>
        <p:spPr>
          <a:xfrm>
            <a:off x="4496604" y="2506296"/>
            <a:ext cx="159939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A3E9F3-27E1-7B33-9812-838BD0B4B719}"/>
                  </a:ext>
                </a:extLst>
              </p:cNvPr>
              <p:cNvSpPr txBox="1"/>
              <p:nvPr/>
            </p:nvSpPr>
            <p:spPr>
              <a:xfrm>
                <a:off x="6290269" y="3247447"/>
                <a:ext cx="3572875" cy="631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𝟐𝟕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A3E9F3-27E1-7B33-9812-838BD0B4B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69" y="3247447"/>
                <a:ext cx="3572875" cy="631711"/>
              </a:xfrm>
              <a:prstGeom prst="rect">
                <a:avLst/>
              </a:prstGeom>
              <a:blipFill>
                <a:blip r:embed="rId5"/>
                <a:stretch>
                  <a:fillRect l="-4437"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714504-0F6E-305C-4EE7-F1706000A142}"/>
                  </a:ext>
                </a:extLst>
              </p:cNvPr>
              <p:cNvSpPr txBox="1"/>
              <p:nvPr/>
            </p:nvSpPr>
            <p:spPr>
              <a:xfrm>
                <a:off x="6335989" y="3817046"/>
                <a:ext cx="3721423" cy="631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𝟔𝟔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𝟐𝟕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i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714504-0F6E-305C-4EE7-F1706000A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89" y="3817046"/>
                <a:ext cx="3721423" cy="631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167F2A-821E-4DC8-A469-39786A7BFB16}"/>
                  </a:ext>
                </a:extLst>
              </p:cNvPr>
              <p:cNvSpPr txBox="1"/>
              <p:nvPr/>
            </p:nvSpPr>
            <p:spPr>
              <a:xfrm>
                <a:off x="6335989" y="4386645"/>
                <a:ext cx="2750861" cy="68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𝟐𝟕</m:t>
                      </m:r>
                    </m:oMath>
                  </m:oMathPara>
                </a14:m>
                <a:endParaRPr lang="en-US" sz="3200" i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167F2A-821E-4DC8-A469-39786A7BF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89" y="4386645"/>
                <a:ext cx="2750861" cy="6832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0FFD49-CC0D-ECE5-C28A-0E23E3FF566C}"/>
                  </a:ext>
                </a:extLst>
              </p:cNvPr>
              <p:cNvSpPr txBox="1"/>
              <p:nvPr/>
            </p:nvSpPr>
            <p:spPr>
              <a:xfrm>
                <a:off x="6335989" y="4956244"/>
                <a:ext cx="2613701" cy="68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𝟏𝟐𝟕</m:t>
                      </m:r>
                    </m:oMath>
                  </m:oMathPara>
                </a14:m>
                <a:endParaRPr lang="en-US" sz="32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0FFD49-CC0D-ECE5-C28A-0E23E3FF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89" y="4956244"/>
                <a:ext cx="2613701" cy="6832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009241-A02E-FD6D-63F4-FE350544A57B}"/>
                  </a:ext>
                </a:extLst>
              </p:cNvPr>
              <p:cNvSpPr txBox="1"/>
              <p:nvPr/>
            </p:nvSpPr>
            <p:spPr>
              <a:xfrm>
                <a:off x="1218232" y="4742526"/>
                <a:ext cx="35667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𝟓𝟖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𝟒𝟐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𝟕𝟔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009241-A02E-FD6D-63F4-FE350544A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32" y="4742526"/>
                <a:ext cx="356674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6F3F58-780D-AAC5-ECE2-6F19C16002F5}"/>
                  </a:ext>
                </a:extLst>
              </p:cNvPr>
              <p:cNvSpPr txBox="1"/>
              <p:nvPr/>
            </p:nvSpPr>
            <p:spPr>
              <a:xfrm>
                <a:off x="1218233" y="4100073"/>
                <a:ext cx="3230496" cy="68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𝟓𝟖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𝟕𝟔</m:t>
                      </m:r>
                    </m:oMath>
                  </m:oMathPara>
                </a14:m>
                <a:endParaRPr lang="en-US" sz="3200" i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6F3F58-780D-AAC5-ECE2-6F19C1600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33" y="4100073"/>
                <a:ext cx="3230496" cy="6832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6AA976-5652-DBDA-5B5E-05BA09B17DF0}"/>
              </a:ext>
            </a:extLst>
          </p:cNvPr>
          <p:cNvCxnSpPr/>
          <p:nvPr/>
        </p:nvCxnSpPr>
        <p:spPr>
          <a:xfrm>
            <a:off x="6096000" y="3247447"/>
            <a:ext cx="0" cy="36105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A324C7-A510-3075-5033-7AE308724EE5}"/>
                  </a:ext>
                </a:extLst>
              </p:cNvPr>
              <p:cNvSpPr txBox="1"/>
              <p:nvPr/>
            </p:nvSpPr>
            <p:spPr>
              <a:xfrm>
                <a:off x="1194786" y="5362931"/>
                <a:ext cx="35667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𝟕𝟔</m:t>
                      </m:r>
                    </m:oMath>
                  </m:oMathPara>
                </a14:m>
                <a:endParaRPr lang="en-US" sz="3200" b="1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A324C7-A510-3075-5033-7AE308724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86" y="5362931"/>
                <a:ext cx="356674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480B77-3BC6-C8E3-E119-12C5B0175701}"/>
                  </a:ext>
                </a:extLst>
              </p:cNvPr>
              <p:cNvSpPr txBox="1"/>
              <p:nvPr/>
            </p:nvSpPr>
            <p:spPr>
              <a:xfrm>
                <a:off x="1187987" y="5924474"/>
                <a:ext cx="181344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𝟏𝟕𝟔</m:t>
                      </m:r>
                    </m:oMath>
                  </m:oMathPara>
                </a14:m>
                <a:endParaRPr lang="en-US" sz="3200" b="1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480B77-3BC6-C8E3-E119-12C5B0175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87" y="5924474"/>
                <a:ext cx="181344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530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8" grpId="0"/>
      <p:bldP spid="19" grpId="0"/>
      <p:bldP spid="20" grpId="0"/>
      <p:bldP spid="23" grpId="0"/>
      <p:bldP spid="25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39293" y="268122"/>
            <a:ext cx="3322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3333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Phép cộng</a:t>
            </a:r>
            <a:endParaRPr lang="en-US" sz="32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768522" y="858776"/>
            <a:ext cx="2893380" cy="491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Luyện tập 1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768522" y="1349947"/>
                <a:ext cx="10603121" cy="1813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 An mua cho An một bộ đồng phục học sinh gồm: áo sơ mi giá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𝟏𝟐𝟓</m:t>
                    </m:r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𝟎𝟎𝟎</m:t>
                    </m:r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đồng, áo khoác giá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𝟏𝟒𝟎</m:t>
                    </m:r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𝟎𝟎𝟎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đồng, quần âu giá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𝟏𝟔𝟎</m:t>
                    </m:r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𝟎𝟎𝟎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đồng. Tính số tiền mẹ An đã mua đồng phục cho An.</a:t>
                </a:r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22" y="1349947"/>
                <a:ext cx="10603121" cy="1813573"/>
              </a:xfrm>
              <a:prstGeom prst="rect">
                <a:avLst/>
              </a:prstGeom>
              <a:blipFill>
                <a:blip r:embed="rId3"/>
                <a:stretch>
                  <a:fillRect l="-1438" t="-2013" r="-1495" b="-9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498372" y="6224312"/>
                <a:ext cx="377409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425 000</m:t>
                    </m:r>
                  </m:oMath>
                </a14:m>
                <a:r>
                  <a:rPr lang="en-US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(đồng)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72" y="6224312"/>
                <a:ext cx="3774098" cy="584775"/>
              </a:xfrm>
              <a:prstGeom prst="rect">
                <a:avLst/>
              </a:prstGeom>
              <a:blipFill>
                <a:blip r:embed="rId4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D4C00D-88B5-80CF-AA0F-4F44BD00091D}"/>
              </a:ext>
            </a:extLst>
          </p:cNvPr>
          <p:cNvSpPr txBox="1"/>
          <p:nvPr/>
        </p:nvSpPr>
        <p:spPr>
          <a:xfrm>
            <a:off x="5357337" y="3204716"/>
            <a:ext cx="1100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Giải: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4CBC7-9CF9-D4D8-8C2E-AB71A88CEDD8}"/>
              </a:ext>
            </a:extLst>
          </p:cNvPr>
          <p:cNvSpPr txBox="1"/>
          <p:nvPr/>
        </p:nvSpPr>
        <p:spPr>
          <a:xfrm>
            <a:off x="768522" y="3763463"/>
            <a:ext cx="8632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mẹ An đã mua đồng phục cho An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A3C3-3371-7FE3-FBA1-B69CAFB1AF0F}"/>
                  </a:ext>
                </a:extLst>
              </p:cNvPr>
              <p:cNvSpPr txBox="1"/>
              <p:nvPr/>
            </p:nvSpPr>
            <p:spPr>
              <a:xfrm>
                <a:off x="2035823" y="4378675"/>
                <a:ext cx="609790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125 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000 + 140 000 + 160 000</m:t>
                      </m:r>
                    </m:oMath>
                  </m:oMathPara>
                </a14:m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A3C3-3371-7FE3-FBA1-B69CAFB1A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823" y="4378675"/>
                <a:ext cx="609790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3B55E6-4F21-FCFA-4C16-7DDD59F7DFCC}"/>
                  </a:ext>
                </a:extLst>
              </p:cNvPr>
              <p:cNvSpPr txBox="1"/>
              <p:nvPr/>
            </p:nvSpPr>
            <p:spPr>
              <a:xfrm>
                <a:off x="1498372" y="4993887"/>
                <a:ext cx="685695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125 000 + (140 000 + 160 000)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3B55E6-4F21-FCFA-4C16-7DDD59F7D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72" y="4993887"/>
                <a:ext cx="685695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58DF56-58B0-24B8-96FB-AAC8C260E38C}"/>
                  </a:ext>
                </a:extLst>
              </p:cNvPr>
              <p:cNvSpPr txBox="1"/>
              <p:nvPr/>
            </p:nvSpPr>
            <p:spPr>
              <a:xfrm>
                <a:off x="1498372" y="5609099"/>
                <a:ext cx="466620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125 000 + 300 000</m:t>
                      </m:r>
                    </m:oMath>
                  </m:oMathPara>
                </a14:m>
                <a:endParaRPr lang="en-US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58DF56-58B0-24B8-96FB-AAC8C260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72" y="5609099"/>
                <a:ext cx="466620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552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  <p:bldP spid="8" grpId="0"/>
      <p:bldP spid="21" grpId="0"/>
      <p:bldP spid="24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4713" y="189058"/>
            <a:ext cx="2627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3333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2. Phép trừ</a:t>
            </a:r>
            <a:endParaRPr lang="en-US" sz="3200" b="1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369432" y="2220518"/>
            <a:ext cx="1139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Hiệu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753069" y="720442"/>
            <a:ext cx="4336170" cy="52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Nhắc lại về phép trừ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C92F96-C268-3993-2722-D235A9A314B1}"/>
                  </a:ext>
                </a:extLst>
              </p:cNvPr>
              <p:cNvSpPr txBox="1"/>
              <p:nvPr/>
            </p:nvSpPr>
            <p:spPr>
              <a:xfrm>
                <a:off x="3852735" y="1266967"/>
                <a:ext cx="65355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−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=  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000"/>
                  <a:t> 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C92F96-C268-3993-2722-D235A9A31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735" y="1266967"/>
                <a:ext cx="6535584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FC608A-408B-E8A5-335F-95071368446B}"/>
                  </a:ext>
                </a:extLst>
              </p:cNvPr>
              <p:cNvSpPr txBox="1"/>
              <p:nvPr/>
            </p:nvSpPr>
            <p:spPr>
              <a:xfrm>
                <a:off x="3764831" y="1763471"/>
                <a:ext cx="568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sz="3600" b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FC608A-408B-E8A5-335F-950713684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831" y="1763471"/>
                <a:ext cx="56832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BA2C7A-93CF-920D-2EC5-A9D005F9DD11}"/>
                  </a:ext>
                </a:extLst>
              </p:cNvPr>
              <p:cNvSpPr txBox="1"/>
              <p:nvPr/>
            </p:nvSpPr>
            <p:spPr>
              <a:xfrm>
                <a:off x="5559876" y="1756832"/>
                <a:ext cx="568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sz="3600" b="1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BA2C7A-93CF-920D-2EC5-A9D005F9D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876" y="1756832"/>
                <a:ext cx="56832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7CAF2-F6F7-12C1-08A3-1C80C6908B1F}"/>
                  </a:ext>
                </a:extLst>
              </p:cNvPr>
              <p:cNvSpPr txBox="1"/>
              <p:nvPr/>
            </p:nvSpPr>
            <p:spPr>
              <a:xfrm>
                <a:off x="7644207" y="1756832"/>
                <a:ext cx="568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sz="3600" b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7CAF2-F6F7-12C1-08A3-1C80C6908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207" y="1756832"/>
                <a:ext cx="56832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8229F5E-47B7-FB67-0A0E-E8A979B14A79}"/>
              </a:ext>
            </a:extLst>
          </p:cNvPr>
          <p:cNvSpPr txBox="1"/>
          <p:nvPr/>
        </p:nvSpPr>
        <p:spPr>
          <a:xfrm>
            <a:off x="5258358" y="2286268"/>
            <a:ext cx="1321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 trừ 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94D46-2B08-BF3C-8436-3DAF7B25B64C}"/>
              </a:ext>
            </a:extLst>
          </p:cNvPr>
          <p:cNvSpPr txBox="1"/>
          <p:nvPr/>
        </p:nvSpPr>
        <p:spPr>
          <a:xfrm>
            <a:off x="3339222" y="2282158"/>
            <a:ext cx="1793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 bị trừ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28BA86-6248-5FC6-9984-A45BB779D1AD}"/>
                  </a:ext>
                </a:extLst>
              </p:cNvPr>
              <p:cNvSpPr txBox="1"/>
              <p:nvPr/>
            </p:nvSpPr>
            <p:spPr>
              <a:xfrm>
                <a:off x="753069" y="3546694"/>
                <a:ext cx="9351051" cy="1746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36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36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28BA86-6248-5FC6-9984-A45BB779D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69" y="3546694"/>
                <a:ext cx="9351051" cy="1746697"/>
              </a:xfrm>
              <a:prstGeom prst="rect">
                <a:avLst/>
              </a:prstGeom>
              <a:blipFill>
                <a:blip r:embed="rId6"/>
                <a:stretch>
                  <a:fillRect l="-202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A4C8679-63C7-FC00-ED02-8CABBC2D9E70}"/>
              </a:ext>
            </a:extLst>
          </p:cNvPr>
          <p:cNvSpPr txBox="1">
            <a:spLocks/>
          </p:cNvSpPr>
          <p:nvPr/>
        </p:nvSpPr>
        <p:spPr>
          <a:xfrm>
            <a:off x="753069" y="2989999"/>
            <a:ext cx="1818681" cy="52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b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Chú ý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78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1" grpId="0"/>
      <p:bldP spid="13" grpId="0"/>
      <p:bldP spid="16" grpId="0"/>
      <p:bldP spid="20" grpId="0"/>
      <p:bldP spid="25" grpId="0"/>
      <p:bldP spid="27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946</TotalTime>
  <Words>1122</Words>
  <Application>Microsoft Office PowerPoint</Application>
  <PresentationFormat>Widescreen</PresentationFormat>
  <Paragraphs>162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Trần Đình Hoàng</cp:lastModifiedBy>
  <cp:revision>64</cp:revision>
  <dcterms:created xsi:type="dcterms:W3CDTF">2021-06-07T13:44:30Z</dcterms:created>
  <dcterms:modified xsi:type="dcterms:W3CDTF">2024-09-16T07:32:13Z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