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334" r:id="rId2"/>
    <p:sldId id="256" r:id="rId3"/>
    <p:sldId id="335" r:id="rId4"/>
    <p:sldId id="344" r:id="rId5"/>
    <p:sldId id="345" r:id="rId6"/>
    <p:sldId id="346" r:id="rId7"/>
    <p:sldId id="347" r:id="rId8"/>
    <p:sldId id="349" r:id="rId9"/>
    <p:sldId id="350" r:id="rId10"/>
    <p:sldId id="351" r:id="rId11"/>
    <p:sldId id="352" r:id="rId12"/>
    <p:sldId id="354" r:id="rId13"/>
    <p:sldId id="355" r:id="rId14"/>
    <p:sldId id="356" r:id="rId15"/>
    <p:sldId id="357" r:id="rId16"/>
    <p:sldId id="358" r:id="rId17"/>
    <p:sldId id="359" r:id="rId18"/>
    <p:sldId id="360" r:id="rId19"/>
    <p:sldId id="361" r:id="rId20"/>
    <p:sldId id="353" r:id="rId21"/>
    <p:sldId id="363" r:id="rId22"/>
    <p:sldId id="3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86" autoAdjust="0"/>
    <p:restoredTop sz="94660"/>
  </p:normalViewPr>
  <p:slideViewPr>
    <p:cSldViewPr snapToGrid="0">
      <p:cViewPr varScale="1">
        <p:scale>
          <a:sx n="63" d="100"/>
          <a:sy n="63" d="100"/>
        </p:scale>
        <p:origin x="5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AB020-2209-463F-B77E-3C8447EAA8D0}" type="datetimeFigureOut">
              <a:rPr lang="en-US" smtClean="0"/>
              <a:t>14/09/2024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96810-8AC5-4EDE-B714-F0738894CB2D}" type="slidenum">
              <a:rPr lang="en-US" smtClean="0"/>
              <a:t>‹#›</a:t>
            </a:fld>
            <a:endParaRPr lang="en-US"/>
          </a:p>
        </p:txBody>
      </p:sp>
    </p:spTree>
    <p:extLst>
      <p:ext uri="{BB962C8B-B14F-4D97-AF65-F5344CB8AC3E}">
        <p14:creationId xmlns:p14="http://schemas.microsoft.com/office/powerpoint/2010/main" val="215438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8E0FF87-64F0-4404-80E3-100412849691}"/>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B4DC34C4-4C77-4ECB-85CD-3B28331BA8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C96810-8AC5-4EDE-B714-F0738894CB2D}" type="slidenum">
              <a:rPr lang="en-US" smtClean="0"/>
              <a:t>5</a:t>
            </a:fld>
            <a:endParaRPr lang="en-US"/>
          </a:p>
        </p:txBody>
      </p:sp>
    </p:spTree>
    <p:extLst>
      <p:ext uri="{BB962C8B-B14F-4D97-AF65-F5344CB8AC3E}">
        <p14:creationId xmlns:p14="http://schemas.microsoft.com/office/powerpoint/2010/main" val="320976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E7C0-9D64-4F05-8975-D1C1F2B27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D0E042-54C2-4D27-B7F1-12E5E59D8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AE2ADD-CD97-4902-BA43-224F999C9D45}"/>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5" name="Footer Placeholder 4">
            <a:extLst>
              <a:ext uri="{FF2B5EF4-FFF2-40B4-BE49-F238E27FC236}">
                <a16:creationId xmlns:a16="http://schemas.microsoft.com/office/drawing/2014/main" id="{DD502A15-00A7-4CFF-B530-C1CDD6FD6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E7701-F704-4DC1-807D-98DCE6AD2E9B}"/>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364387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E394-58CC-49FC-9519-F7C5B131D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32AA1D-92AB-4189-ACDF-A82672C1BD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C68D0-A503-4CA9-87EF-6E96CA01C4BE}"/>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5" name="Footer Placeholder 4">
            <a:extLst>
              <a:ext uri="{FF2B5EF4-FFF2-40B4-BE49-F238E27FC236}">
                <a16:creationId xmlns:a16="http://schemas.microsoft.com/office/drawing/2014/main" id="{0CA71C8B-69A3-435E-BFD2-6ABA10189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9D035-094C-4B69-99AE-B19D9AAA6F49}"/>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81150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D53B64-261B-4550-96AE-8E098A638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D98FEB-579F-4B03-BF3E-203E3AA5E5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0D90-7A50-45C9-A455-96F11F27C8B7}"/>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5" name="Footer Placeholder 4">
            <a:extLst>
              <a:ext uri="{FF2B5EF4-FFF2-40B4-BE49-F238E27FC236}">
                <a16:creationId xmlns:a16="http://schemas.microsoft.com/office/drawing/2014/main" id="{78F244B7-7481-4F92-B1F8-5FEC8C898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808C1-B8C1-4806-A437-7C8F31A0FD12}"/>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31288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99B9-31B3-4B25-B336-29F697345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65FF6-F2B0-4354-88B0-7119C7A21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1BB49-F726-4B01-91D9-8A06273C00CD}"/>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5" name="Footer Placeholder 4">
            <a:extLst>
              <a:ext uri="{FF2B5EF4-FFF2-40B4-BE49-F238E27FC236}">
                <a16:creationId xmlns:a16="http://schemas.microsoft.com/office/drawing/2014/main" id="{F9336759-17A6-45A6-995A-F0AE15B40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C6F55-26F1-4139-930F-50B7A6910730}"/>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410664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F98C-D6B0-484A-8827-19F4E7F55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184360-D34B-4657-AEB6-483B6F348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B1EB07-70AF-411C-A837-CA77F738CD5A}"/>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5" name="Footer Placeholder 4">
            <a:extLst>
              <a:ext uri="{FF2B5EF4-FFF2-40B4-BE49-F238E27FC236}">
                <a16:creationId xmlns:a16="http://schemas.microsoft.com/office/drawing/2014/main" id="{D47C3605-7D05-4547-89AB-0C4CA7B41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8DA0C-7492-42FB-A63C-768D5684203E}"/>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192316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455B-875D-4ECF-A216-E981D4F2CD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4A122-7284-4B85-954F-021CE45FC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9ED070-2F15-4F06-B40A-66ED48517E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E8B19E-6984-4394-904B-B318A98466B7}"/>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6" name="Footer Placeholder 5">
            <a:extLst>
              <a:ext uri="{FF2B5EF4-FFF2-40B4-BE49-F238E27FC236}">
                <a16:creationId xmlns:a16="http://schemas.microsoft.com/office/drawing/2014/main" id="{D1B81F17-97CB-49D2-9560-F331B43A1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64AE3-4DE5-4908-A7DC-E47E136C66B1}"/>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403506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FAEE-CF75-403F-9151-592DE87DA0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9AE316-96C8-4ECB-B1EA-A386DCEB7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F9D98-BEE9-4201-8CD4-701F7F85F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5ADB3-7F7A-42D7-8A71-68D798539E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B5F6C5-A6CD-4D29-A0D7-151E92743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557CDB-896B-4B95-BB3D-86DEB86FED53}"/>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8" name="Footer Placeholder 7">
            <a:extLst>
              <a:ext uri="{FF2B5EF4-FFF2-40B4-BE49-F238E27FC236}">
                <a16:creationId xmlns:a16="http://schemas.microsoft.com/office/drawing/2014/main" id="{2D7104E2-0EA1-44BA-849A-970ACF44E7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0A8047-4F3A-4C82-AFE4-3C286F9181FE}"/>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9431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10B2-1A21-431D-9DA8-7B32C780A1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65779-4D85-41D9-B062-D402D5C54244}"/>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4" name="Footer Placeholder 3">
            <a:extLst>
              <a:ext uri="{FF2B5EF4-FFF2-40B4-BE49-F238E27FC236}">
                <a16:creationId xmlns:a16="http://schemas.microsoft.com/office/drawing/2014/main" id="{A0607BAE-88B6-413A-9BBE-9437E6DBF1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E311EE-3177-44DD-BF63-A22FD85BF290}"/>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270879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57D5A-8CF3-4004-A44B-409DA435AC5B}"/>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3" name="Footer Placeholder 2">
            <a:extLst>
              <a:ext uri="{FF2B5EF4-FFF2-40B4-BE49-F238E27FC236}">
                <a16:creationId xmlns:a16="http://schemas.microsoft.com/office/drawing/2014/main" id="{20115252-75FC-4AA6-8F85-5715330FFF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C8D258-1C19-4C01-BDCB-4694F857C18E}"/>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317358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A4DB-B503-4E29-8A40-721B3ECB6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9C5CE7-91A3-4DB1-B8CE-1C0387A5E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09B3A-E49A-4B77-B7C0-8FB084FEE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C7799-57D4-472A-9A49-98669CFA6E16}"/>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6" name="Footer Placeholder 5">
            <a:extLst>
              <a:ext uri="{FF2B5EF4-FFF2-40B4-BE49-F238E27FC236}">
                <a16:creationId xmlns:a16="http://schemas.microsoft.com/office/drawing/2014/main" id="{C3FAB853-3ACD-4B7C-84D1-C54A1C614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517A3-F674-49B1-8D3C-74A56BA4FEF9}"/>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200522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5D83-427B-46D7-8C1A-A05C891F8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E8A610-FEED-4B4F-98BA-E9C339A1E2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6B952B-74C1-415F-9645-179B30A24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9AB20-7242-4949-A3B0-E35EC4206C8B}"/>
              </a:ext>
            </a:extLst>
          </p:cNvPr>
          <p:cNvSpPr>
            <a:spLocks noGrp="1"/>
          </p:cNvSpPr>
          <p:nvPr>
            <p:ph type="dt" sz="half" idx="10"/>
          </p:nvPr>
        </p:nvSpPr>
        <p:spPr/>
        <p:txBody>
          <a:bodyPr/>
          <a:lstStyle/>
          <a:p>
            <a:fld id="{53A32D64-340F-454E-9BD6-4D1968DCD484}" type="datetimeFigureOut">
              <a:rPr lang="en-US" smtClean="0"/>
              <a:t>14/09/2024</a:t>
            </a:fld>
            <a:endParaRPr lang="en-US"/>
          </a:p>
        </p:txBody>
      </p:sp>
      <p:sp>
        <p:nvSpPr>
          <p:cNvPr id="6" name="Footer Placeholder 5">
            <a:extLst>
              <a:ext uri="{FF2B5EF4-FFF2-40B4-BE49-F238E27FC236}">
                <a16:creationId xmlns:a16="http://schemas.microsoft.com/office/drawing/2014/main" id="{17F1AD20-EA21-4934-835A-192BE7C2E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BFF85-1CAE-45F7-8DA3-9148B95DE5D1}"/>
              </a:ext>
            </a:extLst>
          </p:cNvPr>
          <p:cNvSpPr>
            <a:spLocks noGrp="1"/>
          </p:cNvSpPr>
          <p:nvPr>
            <p:ph type="sldNum" sz="quarter" idx="12"/>
          </p:nvPr>
        </p:nvSpPr>
        <p:spPr/>
        <p:txBody>
          <a:bodyPr/>
          <a:lstStyle/>
          <a:p>
            <a:fld id="{3AB761FB-1157-49B2-A7A5-8FD8B286C9BF}" type="slidenum">
              <a:rPr lang="en-US" smtClean="0"/>
              <a:t>‹#›</a:t>
            </a:fld>
            <a:endParaRPr lang="en-US"/>
          </a:p>
        </p:txBody>
      </p:sp>
    </p:spTree>
    <p:extLst>
      <p:ext uri="{BB962C8B-B14F-4D97-AF65-F5344CB8AC3E}">
        <p14:creationId xmlns:p14="http://schemas.microsoft.com/office/powerpoint/2010/main" val="33873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FF8E9-961C-4F0C-83E4-087F06C48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77165-B5AB-494D-A8C9-1FBC92B1C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48D51-F6F4-4F7C-BB11-42DAF696B8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32D64-340F-454E-9BD6-4D1968DCD484}" type="datetimeFigureOut">
              <a:rPr lang="en-US" smtClean="0"/>
              <a:t>14/09/2024</a:t>
            </a:fld>
            <a:endParaRPr lang="en-US"/>
          </a:p>
        </p:txBody>
      </p:sp>
      <p:sp>
        <p:nvSpPr>
          <p:cNvPr id="5" name="Footer Placeholder 4">
            <a:extLst>
              <a:ext uri="{FF2B5EF4-FFF2-40B4-BE49-F238E27FC236}">
                <a16:creationId xmlns:a16="http://schemas.microsoft.com/office/drawing/2014/main" id="{2A222A37-5E0D-428E-9E45-A8011C6739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93EEA5-1ACA-4424-9043-9AF18A91F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761FB-1157-49B2-A7A5-8FD8B286C9BF}" type="slidenum">
              <a:rPr lang="en-US" smtClean="0"/>
              <a:t>‹#›</a:t>
            </a:fld>
            <a:endParaRPr lang="en-US"/>
          </a:p>
        </p:txBody>
      </p:sp>
    </p:spTree>
    <p:extLst>
      <p:ext uri="{BB962C8B-B14F-4D97-AF65-F5344CB8AC3E}">
        <p14:creationId xmlns:p14="http://schemas.microsoft.com/office/powerpoint/2010/main" val="1085264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gif"/><Relationship Id="rId11" Type="http://schemas.openxmlformats.org/officeDocument/2006/relationships/oleObject" Target="../embeddings/oleObject3.bin"/><Relationship Id="rId5" Type="http://schemas.openxmlformats.org/officeDocument/2006/relationships/image" Target="../media/image2.gif"/><Relationship Id="rId10" Type="http://schemas.openxmlformats.org/officeDocument/2006/relationships/oleObject" Target="../embeddings/oleObject2.bin"/><Relationship Id="rId4" Type="http://schemas.openxmlformats.org/officeDocument/2006/relationships/image" Target="../media/image1.png"/><Relationship Id="rId9"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310.png"/><Relationship Id="rId7" Type="http://schemas.openxmlformats.org/officeDocument/2006/relationships/image" Target="../media/image41.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101" name="Text Box 5">
            <a:extLst>
              <a:ext uri="{FF2B5EF4-FFF2-40B4-BE49-F238E27FC236}">
                <a16:creationId xmlns:a16="http://schemas.microsoft.com/office/drawing/2014/main" id="{9CF84FA5-1ACC-422A-BEDA-552C432227A1}"/>
              </a:ext>
            </a:extLst>
          </p:cNvPr>
          <p:cNvSpPr txBox="1">
            <a:spLocks noChangeArrowheads="1"/>
          </p:cNvSpPr>
          <p:nvPr/>
        </p:nvSpPr>
        <p:spPr bwMode="auto">
          <a:xfrm>
            <a:off x="4116388" y="466726"/>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2000">
              <a:latin typeface=".VnTime" panose="020B7200000000000000" pitchFamily="34" charset="0"/>
            </a:endParaRPr>
          </a:p>
        </p:txBody>
      </p:sp>
      <p:pic>
        <p:nvPicPr>
          <p:cNvPr id="2" name="Picture 3" descr="smalborg[1]">
            <a:extLst>
              <a:ext uri="{FF2B5EF4-FFF2-40B4-BE49-F238E27FC236}">
                <a16:creationId xmlns:a16="http://schemas.microsoft.com/office/drawing/2014/main" id="{E8E85791-B97A-A493-4A5C-2A2C34050E6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B03">
            <a:extLst>
              <a:ext uri="{FF2B5EF4-FFF2-40B4-BE49-F238E27FC236}">
                <a16:creationId xmlns:a16="http://schemas.microsoft.com/office/drawing/2014/main" id="{A6E93414-7AEB-4A08-052E-D0DEE43970B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6602414"/>
            <a:ext cx="90011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sun3[1]">
            <a:extLst>
              <a:ext uri="{FF2B5EF4-FFF2-40B4-BE49-F238E27FC236}">
                <a16:creationId xmlns:a16="http://schemas.microsoft.com/office/drawing/2014/main" id="{FB8B321E-5BCC-7896-D064-B2D6C2AE936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67213" y="1460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un3[1]">
            <a:extLst>
              <a:ext uri="{FF2B5EF4-FFF2-40B4-BE49-F238E27FC236}">
                <a16:creationId xmlns:a16="http://schemas.microsoft.com/office/drawing/2014/main" id="{01D81B8F-A73E-FD2A-F05E-9FF7E0A2C3E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31932" y="1460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un3[1]">
            <a:extLst>
              <a:ext uri="{FF2B5EF4-FFF2-40B4-BE49-F238E27FC236}">
                <a16:creationId xmlns:a16="http://schemas.microsoft.com/office/drawing/2014/main" id="{AEE0CF6B-627F-25CA-C315-9743718F94D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26088" y="1460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sun3[1]">
            <a:extLst>
              <a:ext uri="{FF2B5EF4-FFF2-40B4-BE49-F238E27FC236}">
                <a16:creationId xmlns:a16="http://schemas.microsoft.com/office/drawing/2014/main" id="{27F69CAD-95AE-E7DD-E7E0-AC5373A8204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61370" y="1460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un3[1]">
            <a:extLst>
              <a:ext uri="{FF2B5EF4-FFF2-40B4-BE49-F238E27FC236}">
                <a16:creationId xmlns:a16="http://schemas.microsoft.com/office/drawing/2014/main" id="{7310030D-3861-EA1E-4E3F-74F688B4FBA1}"/>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96651" y="146050"/>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1">
            <a:extLst>
              <a:ext uri="{FF2B5EF4-FFF2-40B4-BE49-F238E27FC236}">
                <a16:creationId xmlns:a16="http://schemas.microsoft.com/office/drawing/2014/main" id="{3F1ADCD5-E1A5-3F47-811D-AF60305931D8}"/>
              </a:ext>
            </a:extLst>
          </p:cNvPr>
          <p:cNvSpPr>
            <a:spLocks noChangeArrowheads="1" noChangeShapeType="1" noTextEdit="1"/>
          </p:cNvSpPr>
          <p:nvPr/>
        </p:nvSpPr>
        <p:spPr bwMode="auto">
          <a:xfrm>
            <a:off x="5550048" y="6049931"/>
            <a:ext cx="3581400" cy="457200"/>
          </a:xfrm>
          <a:prstGeom prst="rect">
            <a:avLst/>
          </a:prstGeom>
        </p:spPr>
        <p:txBody>
          <a:bodyPr wrap="none" fromWordArt="1">
            <a:prstTxWarp prst="textPlain">
              <a:avLst>
                <a:gd name="adj" fmla="val 50000"/>
              </a:avLst>
            </a:prstTxWarp>
          </a:bodyPr>
          <a:lstStyle/>
          <a:p>
            <a:pPr algn="ctr"/>
            <a:r>
              <a:rPr lang="en-US" sz="2800" kern="10">
                <a:ln w="9525">
                  <a:solidFill>
                    <a:srgbClr val="0000CC"/>
                  </a:solidFill>
                  <a:round/>
                  <a:headEnd/>
                  <a:tailEnd/>
                </a:ln>
                <a:solidFill>
                  <a:srgbClr val="0000CC"/>
                </a:solidFill>
                <a:effectLst>
                  <a:outerShdw dist="35921" dir="2700000" algn="ctr" rotWithShape="0">
                    <a:srgbClr val="808080">
                      <a:alpha val="79999"/>
                    </a:srgbClr>
                  </a:outerShdw>
                </a:effectLst>
                <a:latin typeface="VNI-Commerce" pitchFamily="2" charset="0"/>
              </a:rPr>
              <a:t>GV : Traàn Ñình Hoaøng</a:t>
            </a:r>
          </a:p>
        </p:txBody>
      </p:sp>
      <p:sp>
        <p:nvSpPr>
          <p:cNvPr id="10" name="WordArt 10">
            <a:extLst>
              <a:ext uri="{FF2B5EF4-FFF2-40B4-BE49-F238E27FC236}">
                <a16:creationId xmlns:a16="http://schemas.microsoft.com/office/drawing/2014/main" id="{E146C659-CCD8-5B35-762C-E38373D5BEA0}"/>
              </a:ext>
            </a:extLst>
          </p:cNvPr>
          <p:cNvSpPr>
            <a:spLocks noChangeArrowheads="1" noChangeShapeType="1" noTextEdit="1"/>
          </p:cNvSpPr>
          <p:nvPr/>
        </p:nvSpPr>
        <p:spPr bwMode="auto">
          <a:xfrm>
            <a:off x="1267191" y="664449"/>
            <a:ext cx="513617" cy="389141"/>
          </a:xfrm>
          <a:prstGeom prst="rect">
            <a:avLst/>
          </a:prstGeom>
        </p:spPr>
        <p:txBody>
          <a:bodyPr wrap="none" fromWordArt="1">
            <a:prstTxWarp prst="textStop">
              <a:avLst>
                <a:gd name="adj" fmla="val 22222"/>
              </a:avLst>
            </a:prstTxWarp>
          </a:bodyPr>
          <a:lstStyle/>
          <a:p>
            <a:pPr algn="ctr"/>
            <a:r>
              <a:rPr lang="en-US" sz="3600" kern="10" spc="-180">
                <a:ln w="9525" cap="sq">
                  <a:solidFill>
                    <a:srgbClr val="73B5CF"/>
                  </a:solidFill>
                  <a:round/>
                  <a:headEnd type="none" w="sm" len="sm"/>
                  <a:tailEnd type="none" w="sm" len="sm"/>
                </a:ln>
                <a:solidFill>
                  <a:srgbClr val="FF0000"/>
                </a:solidFill>
                <a:effectLst>
                  <a:outerShdw dist="53882" dir="2700000" algn="ctr" rotWithShape="0">
                    <a:srgbClr val="9999FF">
                      <a:alpha val="79999"/>
                    </a:srgbClr>
                  </a:outerShdw>
                </a:effectLst>
                <a:latin typeface="Impact" panose="020B0806030902050204" pitchFamily="34" charset="0"/>
              </a:rPr>
              <a:t>GD</a:t>
            </a:r>
          </a:p>
        </p:txBody>
      </p:sp>
      <p:sp>
        <p:nvSpPr>
          <p:cNvPr id="11" name="WordArt 17">
            <a:extLst>
              <a:ext uri="{FF2B5EF4-FFF2-40B4-BE49-F238E27FC236}">
                <a16:creationId xmlns:a16="http://schemas.microsoft.com/office/drawing/2014/main" id="{5D5E35E8-0177-E917-2B08-22D9566D26DB}"/>
              </a:ext>
            </a:extLst>
          </p:cNvPr>
          <p:cNvSpPr>
            <a:spLocks noChangeArrowheads="1" noChangeShapeType="1" noTextEdit="1"/>
          </p:cNvSpPr>
          <p:nvPr/>
        </p:nvSpPr>
        <p:spPr bwMode="auto">
          <a:xfrm>
            <a:off x="438636" y="369480"/>
            <a:ext cx="2225677" cy="1861365"/>
          </a:xfrm>
          <a:prstGeom prst="rect">
            <a:avLst/>
          </a:prstGeom>
        </p:spPr>
        <p:txBody>
          <a:bodyPr spcFirstLastPara="1" wrap="none" fromWordArt="1">
            <a:prstTxWarp prst="textArchUp">
              <a:avLst>
                <a:gd name="adj" fmla="val 11450336"/>
              </a:avLst>
            </a:prstTxWarp>
          </a:bodyPr>
          <a:lstStyle/>
          <a:p>
            <a:pPr algn="ctr"/>
            <a:r>
              <a:rPr lang="vi-VN" sz="3600" b="1" kern="10">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rPr>
              <a:t>Phòng GD-ĐT TP Quy Nhơn</a:t>
            </a:r>
            <a:endParaRPr lang="en-US" sz="3600" b="1" kern="10">
              <a:ln w="9525">
                <a:solidFill>
                  <a:srgbClr val="FF00FF"/>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12" name="WordArt 18">
            <a:extLst>
              <a:ext uri="{FF2B5EF4-FFF2-40B4-BE49-F238E27FC236}">
                <a16:creationId xmlns:a16="http://schemas.microsoft.com/office/drawing/2014/main" id="{07F91736-E18F-73D2-9886-C5F3DFE090DE}"/>
              </a:ext>
            </a:extLst>
          </p:cNvPr>
          <p:cNvSpPr>
            <a:spLocks noChangeArrowheads="1" noChangeShapeType="1" noTextEdit="1"/>
          </p:cNvSpPr>
          <p:nvPr/>
        </p:nvSpPr>
        <p:spPr bwMode="auto">
          <a:xfrm>
            <a:off x="389485" y="1243784"/>
            <a:ext cx="2323978" cy="243196"/>
          </a:xfrm>
          <a:prstGeom prst="rect">
            <a:avLst/>
          </a:prstGeom>
        </p:spPr>
        <p:txBody>
          <a:bodyPr wrap="none" fromWordArt="1">
            <a:prstTxWarp prst="textPlain">
              <a:avLst>
                <a:gd name="adj" fmla="val 50000"/>
              </a:avLst>
            </a:prstTxWarp>
          </a:bodyPr>
          <a:lstStyle/>
          <a:p>
            <a:pPr algn="ctr"/>
            <a:r>
              <a:rPr lang="vi-VN" sz="3600" kern="10">
                <a:ln w="9525">
                  <a:solidFill>
                    <a:srgbClr val="FF00FF"/>
                  </a:solidFill>
                  <a:round/>
                  <a:headEnd/>
                  <a:tailEnd/>
                </a:ln>
                <a:solidFill>
                  <a:srgbClr val="FF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THCS Nhơn Bình</a:t>
            </a:r>
            <a:endParaRPr lang="en-US" sz="3600" kern="10">
              <a:ln w="9525">
                <a:solidFill>
                  <a:srgbClr val="FF00FF"/>
                </a:solidFill>
                <a:round/>
                <a:headEnd/>
                <a:tailEnd/>
              </a:ln>
              <a:solidFill>
                <a:srgbClr val="FF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13" name="Group 2">
            <a:extLst>
              <a:ext uri="{FF2B5EF4-FFF2-40B4-BE49-F238E27FC236}">
                <a16:creationId xmlns:a16="http://schemas.microsoft.com/office/drawing/2014/main" id="{E4A05FFD-58F5-2A0D-7332-EB1131FD8697}"/>
              </a:ext>
            </a:extLst>
          </p:cNvPr>
          <p:cNvGrpSpPr>
            <a:grpSpLocks/>
          </p:cNvGrpSpPr>
          <p:nvPr/>
        </p:nvGrpSpPr>
        <p:grpSpPr bwMode="auto">
          <a:xfrm>
            <a:off x="5736893" y="4403913"/>
            <a:ext cx="3207710" cy="1241581"/>
            <a:chOff x="2740751" y="4105418"/>
            <a:chExt cx="3644283" cy="1733409"/>
          </a:xfrm>
        </p:grpSpPr>
        <p:graphicFrame>
          <p:nvGraphicFramePr>
            <p:cNvPr id="14" name="Object 39">
              <a:extLst>
                <a:ext uri="{FF2B5EF4-FFF2-40B4-BE49-F238E27FC236}">
                  <a16:creationId xmlns:a16="http://schemas.microsoft.com/office/drawing/2014/main" id="{681E5DBA-E509-9C8C-9FFE-D944C0CF0E52}"/>
                </a:ext>
              </a:extLst>
            </p:cNvPr>
            <p:cNvGraphicFramePr>
              <a:graphicFrameLocks noChangeAspect="1"/>
            </p:cNvGraphicFramePr>
            <p:nvPr>
              <p:extLst>
                <p:ext uri="{D42A27DB-BD31-4B8C-83A1-F6EECF244321}">
                  <p14:modId xmlns:p14="http://schemas.microsoft.com/office/powerpoint/2010/main" val="1862402148"/>
                </p:ext>
              </p:extLst>
            </p:nvPr>
          </p:nvGraphicFramePr>
          <p:xfrm>
            <a:off x="5578584" y="5076826"/>
            <a:ext cx="806450" cy="761999"/>
          </p:xfrm>
          <a:graphic>
            <a:graphicData uri="http://schemas.openxmlformats.org/presentationml/2006/ole">
              <mc:AlternateContent xmlns:mc="http://schemas.openxmlformats.org/markup-compatibility/2006">
                <mc:Choice xmlns:v="urn:schemas-microsoft-com:vml" Requires="v">
                  <p:oleObj name="Clip" r:id="rId8" imgW="806609" imgH="762761" progId="MS_ClipArt_Gallery.2">
                    <p:embed/>
                  </p:oleObj>
                </mc:Choice>
                <mc:Fallback>
                  <p:oleObj name="Clip" r:id="rId8" imgW="806609" imgH="762761" progId="MS_ClipArt_Gallery.2">
                    <p:embed/>
                    <p:pic>
                      <p:nvPicPr>
                        <p:cNvPr id="3089" name="Object 39">
                          <a:extLst>
                            <a:ext uri="{FF2B5EF4-FFF2-40B4-BE49-F238E27FC236}">
                              <a16:creationId xmlns:a16="http://schemas.microsoft.com/office/drawing/2014/main" id="{E987ACBA-DCF2-1751-10D8-92FF262045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8584" y="5076826"/>
                          <a:ext cx="806450" cy="761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40">
              <a:extLst>
                <a:ext uri="{FF2B5EF4-FFF2-40B4-BE49-F238E27FC236}">
                  <a16:creationId xmlns:a16="http://schemas.microsoft.com/office/drawing/2014/main" id="{3F7E188F-0635-4BA1-8A58-A77033D4FE9A}"/>
                </a:ext>
              </a:extLst>
            </p:cNvPr>
            <p:cNvGraphicFramePr>
              <a:graphicFrameLocks noChangeAspect="1"/>
            </p:cNvGraphicFramePr>
            <p:nvPr>
              <p:extLst>
                <p:ext uri="{D42A27DB-BD31-4B8C-83A1-F6EECF244321}">
                  <p14:modId xmlns:p14="http://schemas.microsoft.com/office/powerpoint/2010/main" val="2449559231"/>
                </p:ext>
              </p:extLst>
            </p:nvPr>
          </p:nvGraphicFramePr>
          <p:xfrm>
            <a:off x="3854867" y="4105418"/>
            <a:ext cx="1416050" cy="1338261"/>
          </p:xfrm>
          <a:graphic>
            <a:graphicData uri="http://schemas.openxmlformats.org/presentationml/2006/ole">
              <mc:AlternateContent xmlns:mc="http://schemas.openxmlformats.org/markup-compatibility/2006">
                <mc:Choice xmlns:v="urn:schemas-microsoft-com:vml" Requires="v">
                  <p:oleObj name="Clip" r:id="rId10" imgW="806609" imgH="762761" progId="MS_ClipArt_Gallery.2">
                    <p:embed/>
                  </p:oleObj>
                </mc:Choice>
                <mc:Fallback>
                  <p:oleObj name="Clip" r:id="rId10" imgW="806609" imgH="762761" progId="MS_ClipArt_Gallery.2">
                    <p:embed/>
                    <p:pic>
                      <p:nvPicPr>
                        <p:cNvPr id="3090" name="Object 40">
                          <a:extLst>
                            <a:ext uri="{FF2B5EF4-FFF2-40B4-BE49-F238E27FC236}">
                              <a16:creationId xmlns:a16="http://schemas.microsoft.com/office/drawing/2014/main" id="{D4E447FF-79A2-BEF1-18B0-02F3399EC4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867" y="4105418"/>
                          <a:ext cx="1416050" cy="1338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
              <a:extLst>
                <a:ext uri="{FF2B5EF4-FFF2-40B4-BE49-F238E27FC236}">
                  <a16:creationId xmlns:a16="http://schemas.microsoft.com/office/drawing/2014/main" id="{8A1AD448-DEFA-2F2D-ED73-B9CE08ED1D34}"/>
                </a:ext>
              </a:extLst>
            </p:cNvPr>
            <p:cNvGraphicFramePr>
              <a:graphicFrameLocks noChangeAspect="1"/>
            </p:cNvGraphicFramePr>
            <p:nvPr>
              <p:extLst>
                <p:ext uri="{D42A27DB-BD31-4B8C-83A1-F6EECF244321}">
                  <p14:modId xmlns:p14="http://schemas.microsoft.com/office/powerpoint/2010/main" val="1442322684"/>
                </p:ext>
              </p:extLst>
            </p:nvPr>
          </p:nvGraphicFramePr>
          <p:xfrm>
            <a:off x="2740751" y="5076827"/>
            <a:ext cx="806450" cy="762000"/>
          </p:xfrm>
          <a:graphic>
            <a:graphicData uri="http://schemas.openxmlformats.org/presentationml/2006/ole">
              <mc:AlternateContent xmlns:mc="http://schemas.openxmlformats.org/markup-compatibility/2006">
                <mc:Choice xmlns:v="urn:schemas-microsoft-com:vml" Requires="v">
                  <p:oleObj name="Clip" r:id="rId11" imgW="806609" imgH="762761" progId="MS_ClipArt_Gallery.2">
                    <p:embed/>
                  </p:oleObj>
                </mc:Choice>
                <mc:Fallback>
                  <p:oleObj name="Clip" r:id="rId11" imgW="806609" imgH="762761" progId="MS_ClipArt_Gallery.2">
                    <p:embed/>
                    <p:pic>
                      <p:nvPicPr>
                        <p:cNvPr id="3091" name="Object 1">
                          <a:extLst>
                            <a:ext uri="{FF2B5EF4-FFF2-40B4-BE49-F238E27FC236}">
                              <a16:creationId xmlns:a16="http://schemas.microsoft.com/office/drawing/2014/main" id="{36D50B5E-1233-5874-730C-8611ADC34A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0751" y="5076827"/>
                          <a:ext cx="8064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 name="Rectangle 16">
            <a:extLst>
              <a:ext uri="{FF2B5EF4-FFF2-40B4-BE49-F238E27FC236}">
                <a16:creationId xmlns:a16="http://schemas.microsoft.com/office/drawing/2014/main" id="{61330D07-40C2-83E6-39F8-22EC4926C66A}"/>
              </a:ext>
            </a:extLst>
          </p:cNvPr>
          <p:cNvSpPr/>
          <p:nvPr/>
        </p:nvSpPr>
        <p:spPr>
          <a:xfrm>
            <a:off x="2905760" y="2203380"/>
            <a:ext cx="8768080" cy="1785104"/>
          </a:xfrm>
          <a:prstGeom prst="rect">
            <a:avLst/>
          </a:prstGeom>
          <a:noFill/>
        </p:spPr>
        <p:txBody>
          <a:bodyPr wrap="square" lIns="91440" tIns="45720" rIns="91440" bIns="45720">
            <a:spAutoFit/>
          </a:bodyPr>
          <a:lstStyle/>
          <a:p>
            <a:pPr algn="ctr"/>
            <a:r>
              <a:rPr lang="en-US" sz="6000" b="1">
                <a:ln w="12700">
                  <a:solidFill>
                    <a:schemeClr val="accent1"/>
                  </a:solidFill>
                  <a:prstDash val="solid"/>
                </a:ln>
                <a:solidFill>
                  <a:srgbClr val="FF0000"/>
                </a:solidFill>
                <a:effectLst>
                  <a:outerShdw dist="38100" dir="2640000" algn="bl" rotWithShape="0">
                    <a:schemeClr val="accent1"/>
                  </a:outerShdw>
                </a:effectLst>
              </a:rPr>
              <a:t>CHƯƠNG I: SỐ TỰ NHIÊN</a:t>
            </a:r>
            <a:endParaRPr lang="en-US" sz="6000" b="1" cap="none" spc="0">
              <a:ln w="12700">
                <a:solidFill>
                  <a:schemeClr val="accent1"/>
                </a:solidFill>
                <a:prstDash val="solid"/>
              </a:ln>
              <a:solidFill>
                <a:srgbClr val="FF0000"/>
              </a:solidFill>
              <a:effectLst>
                <a:outerShdw dist="38100" dir="2640000" algn="bl" rotWithShape="0">
                  <a:schemeClr val="accent1"/>
                </a:outerShdw>
              </a:effectLst>
            </a:endParaRPr>
          </a:p>
          <a:p>
            <a:pPr algn="ctr"/>
            <a:r>
              <a:rPr lang="en-US" sz="5000" b="1" cap="none" spc="0">
                <a:ln w="12700">
                  <a:solidFill>
                    <a:schemeClr val="accent1"/>
                  </a:solidFill>
                  <a:prstDash val="solid"/>
                </a:ln>
                <a:solidFill>
                  <a:srgbClr val="FFFF00"/>
                </a:solidFill>
                <a:effectLst>
                  <a:outerShdw dist="38100" dir="2640000" algn="bl" rotWithShape="0">
                    <a:schemeClr val="accent1"/>
                  </a:outerShdw>
                </a:effectLst>
              </a:rPr>
              <a:t>Bài 2: Tập hợp các số tự nhiên</a:t>
            </a:r>
          </a:p>
        </p:txBody>
      </p:sp>
      <p:sp>
        <p:nvSpPr>
          <p:cNvPr id="18" name="Rectangle 17">
            <a:extLst>
              <a:ext uri="{FF2B5EF4-FFF2-40B4-BE49-F238E27FC236}">
                <a16:creationId xmlns:a16="http://schemas.microsoft.com/office/drawing/2014/main" id="{B35D4370-C98B-D31A-C84E-FB173752FEB2}"/>
              </a:ext>
            </a:extLst>
          </p:cNvPr>
          <p:cNvSpPr/>
          <p:nvPr/>
        </p:nvSpPr>
        <p:spPr>
          <a:xfrm>
            <a:off x="4483651" y="968058"/>
            <a:ext cx="5734050" cy="707886"/>
          </a:xfrm>
          <a:prstGeom prst="rect">
            <a:avLst/>
          </a:prstGeom>
          <a:noFill/>
        </p:spPr>
        <p:txBody>
          <a:bodyPr wrap="square" lIns="91440" tIns="45720" rIns="91440" bIns="45720">
            <a:spAutoFit/>
          </a:bodyPr>
          <a:lstStyle/>
          <a:p>
            <a:pPr algn="ctr"/>
            <a:r>
              <a:rPr lang="en-US" sz="4000" b="1">
                <a:ln w="13462">
                  <a:solidFill>
                    <a:schemeClr val="bg1"/>
                  </a:solidFill>
                  <a:prstDash val="solid"/>
                </a:ln>
                <a:solidFill>
                  <a:srgbClr val="0033CC"/>
                </a:solidFill>
                <a:effectLst>
                  <a:outerShdw dist="38100" dir="2700000" algn="bl" rotWithShape="0">
                    <a:schemeClr val="accent5"/>
                  </a:outerShdw>
                </a:effectLst>
              </a:rPr>
              <a:t>BÀI GIẢNG SỐ HỌC 6</a:t>
            </a:r>
            <a:endParaRPr lang="en-US" sz="4000" b="1" cap="none" spc="0">
              <a:ln w="13462">
                <a:solidFill>
                  <a:schemeClr val="bg1"/>
                </a:solidFill>
                <a:prstDash val="solid"/>
              </a:ln>
              <a:solidFill>
                <a:srgbClr val="0033CC"/>
              </a:solidFill>
              <a:effectLst>
                <a:outerShdw dist="38100" dir="2700000" algn="bl" rotWithShape="0">
                  <a:schemeClr val="accent5"/>
                </a:outerShdw>
              </a:effectLst>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0" fill="hold"/>
                                        <p:tgtEl>
                                          <p:spTgt spid="10"/>
                                        </p:tgtEl>
                                        <p:attrNameLst>
                                          <p:attrName>ppt_w</p:attrName>
                                        </p:attrNameLst>
                                      </p:cBhvr>
                                      <p:tavLst>
                                        <p:tav tm="0" fmla="#ppt_w*sin(2.5*pi*$)">
                                          <p:val>
                                            <p:fltVal val="0"/>
                                          </p:val>
                                        </p:tav>
                                        <p:tav tm="100000">
                                          <p:val>
                                            <p:fltVal val="1"/>
                                          </p:val>
                                        </p:tav>
                                      </p:tavLst>
                                    </p:anim>
                                    <p:anim calcmode="lin" valueType="num">
                                      <p:cBhvr>
                                        <p:cTn id="8" dur="5000" fill="hold"/>
                                        <p:tgtEl>
                                          <p:spTgt spid="1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49" presetClass="entr" presetSubtype="0"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par>
                                <p:cTn id="15" presetID="5"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par>
                          <p:cTn id="18" fill="hold">
                            <p:stCondLst>
                              <p:cond delay="5000"/>
                            </p:stCondLst>
                            <p:childTnLst>
                              <p:par>
                                <p:cTn id="19" presetID="2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7B4553D-CBDB-44EB-B9F9-1123B118F8CA}"/>
              </a:ext>
            </a:extLst>
          </p:cNvPr>
          <p:cNvSpPr txBox="1">
            <a:spLocks noChangeArrowheads="1"/>
          </p:cNvSpPr>
          <p:nvPr/>
        </p:nvSpPr>
        <p:spPr bwMode="auto">
          <a:xfrm>
            <a:off x="335007" y="261075"/>
            <a:ext cx="53049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0033CC"/>
                </a:solidFill>
                <a:latin typeface="Times New Roman" panose="02020603050405020304" pitchFamily="18" charset="0"/>
              </a:rPr>
              <a:t>II: </a:t>
            </a:r>
            <a:r>
              <a:rPr lang="en-US" altLang="en-US" b="1" dirty="0" err="1">
                <a:solidFill>
                  <a:srgbClr val="0033CC"/>
                </a:solidFill>
                <a:latin typeface="Times New Roman" panose="02020603050405020304" pitchFamily="18" charset="0"/>
              </a:rPr>
              <a:t>Biểu</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diễn</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số</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tự</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nhiên</a:t>
            </a:r>
            <a:r>
              <a:rPr lang="en-US" altLang="en-US" b="1" dirty="0">
                <a:solidFill>
                  <a:srgbClr val="0033CC"/>
                </a:solidFill>
                <a:latin typeface="Times New Roman" panose="02020603050405020304" pitchFamily="18" charset="0"/>
              </a:rPr>
              <a:t>. </a:t>
            </a:r>
          </a:p>
        </p:txBody>
      </p:sp>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369732" y="825430"/>
            <a:ext cx="75321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FF0000"/>
                </a:solidFill>
                <a:latin typeface="Times New Roman" panose="02020603050405020304" pitchFamily="18" charset="0"/>
              </a:rPr>
              <a:t>2. </a:t>
            </a:r>
            <a:r>
              <a:rPr lang="en-US" altLang="en-US" b="1" dirty="0" err="1">
                <a:solidFill>
                  <a:srgbClr val="FF0000"/>
                </a:solidFill>
                <a:latin typeface="Times New Roman" panose="02020603050405020304" pitchFamily="18" charset="0"/>
              </a:rPr>
              <a:t>Cấu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thập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phân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của</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số</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tự</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nhiên</a:t>
            </a:r>
            <a:r>
              <a:rPr lang="en-US" altLang="en-US" b="1" dirty="0">
                <a:solidFill>
                  <a:srgbClr val="FF0000"/>
                </a:solidFill>
                <a:latin typeface="Times New Roman" panose="02020603050405020304" pitchFamily="18" charset="0"/>
              </a:rPr>
              <a:t>.</a:t>
            </a:r>
          </a:p>
        </p:txBody>
      </p:sp>
      <p:sp>
        <p:nvSpPr>
          <p:cNvPr id="27" name="Text Box 3">
            <a:extLst>
              <a:ext uri="{FF2B5EF4-FFF2-40B4-BE49-F238E27FC236}">
                <a16:creationId xmlns:a16="http://schemas.microsoft.com/office/drawing/2014/main" id="{825DF913-5D99-4347-9EAC-C86B5A08CD4A}"/>
              </a:ext>
            </a:extLst>
          </p:cNvPr>
          <p:cNvSpPr txBox="1">
            <a:spLocks noChangeArrowheads="1"/>
          </p:cNvSpPr>
          <p:nvPr/>
        </p:nvSpPr>
        <p:spPr bwMode="auto">
          <a:xfrm>
            <a:off x="369732" y="1461566"/>
            <a:ext cx="18037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dirty="0">
                <a:solidFill>
                  <a:srgbClr val="0033CC"/>
                </a:solidFill>
                <a:latin typeface="Times New Roman" panose="02020603050405020304" pitchFamily="18" charset="0"/>
              </a:rPr>
              <a:t>a) </a:t>
            </a:r>
            <a:r>
              <a:rPr lang="en-US" altLang="en-US" sz="2800" dirty="0" err="1">
                <a:solidFill>
                  <a:srgbClr val="0033CC"/>
                </a:solidFill>
                <a:latin typeface="Times New Roman" panose="02020603050405020304" pitchFamily="18" charset="0"/>
              </a:rPr>
              <a:t>Ví</a:t>
            </a:r>
            <a:r>
              <a:rPr lang="en-US" altLang="en-US" sz="2800" dirty="0">
                <a:solidFill>
                  <a:srgbClr val="0033CC"/>
                </a:solidFill>
                <a:latin typeface="Times New Roman" panose="02020603050405020304" pitchFamily="18" charset="0"/>
              </a:rPr>
              <a:t> du 1 :  </a:t>
            </a:r>
          </a:p>
        </p:txBody>
      </p:sp>
      <mc:AlternateContent xmlns:mc="http://schemas.openxmlformats.org/markup-compatibility/2006" xmlns:a14="http://schemas.microsoft.com/office/drawing/2010/main">
        <mc:Choice Requires="a14">
          <p:sp>
            <p:nvSpPr>
              <p:cNvPr id="28" name="Text Box 3">
                <a:extLst>
                  <a:ext uri="{FF2B5EF4-FFF2-40B4-BE49-F238E27FC236}">
                    <a16:creationId xmlns:a16="http://schemas.microsoft.com/office/drawing/2014/main" id="{6220FD85-8A5D-4031-8772-B57597010326}"/>
                  </a:ext>
                </a:extLst>
              </p:cNvPr>
              <p:cNvSpPr txBox="1">
                <a:spLocks noChangeArrowheads="1"/>
              </p:cNvSpPr>
              <p:nvPr/>
            </p:nvSpPr>
            <p:spPr bwMode="auto">
              <a:xfrm>
                <a:off x="813927" y="1475611"/>
                <a:ext cx="10564145" cy="246221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a:solidFill>
                      <a:srgbClr val="0033CC"/>
                    </a:solidFill>
                    <a:latin typeface="Times New Roman" panose="02020603050405020304" pitchFamily="18" charset="0"/>
                  </a:rPr>
                  <a:t>               </a:t>
                </a:r>
                <a:r>
                  <a:rPr lang="en-US" altLang="en-US" sz="2800">
                    <a:latin typeface="Times New Roman" panose="02020603050405020304" pitchFamily="18" charset="0"/>
                  </a:rPr>
                  <a:t>Cho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 966, 953</a:t>
                </a:r>
              </a:p>
              <a:p>
                <a:pPr marL="514350" indent="-514350" eaLnBrk="1" hangingPunct="1">
                  <a:spcBef>
                    <a:spcPct val="50000"/>
                  </a:spcBef>
                  <a:buAutoNum type="alphaLcParenR"/>
                </a:pPr>
                <a:r>
                  <a:rPr lang="en-US" altLang="en-US" sz="2800" dirty="0" err="1">
                    <a:latin typeface="Times New Roman" panose="02020603050405020304" pitchFamily="18" charset="0"/>
                  </a:rPr>
                  <a:t>Xác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định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chục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trăm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trên</a:t>
                </a:r>
                <a:r>
                  <a:rPr lang="en-US" altLang="en-US" sz="2800" dirty="0">
                    <a:latin typeface="Times New Roman" panose="02020603050405020304" pitchFamily="18" charset="0"/>
                  </a:rPr>
                  <a:t>.</a:t>
                </a:r>
              </a:p>
              <a:p>
                <a:pPr marL="514350" indent="-514350" eaLnBrk="1" hangingPunct="1">
                  <a:spcBef>
                    <a:spcPct val="50000"/>
                  </a:spcBef>
                  <a:buAutoNum type="alphaLcParenR"/>
                </a:pPr>
                <a:r>
                  <a:rPr lang="en-US" altLang="en-US" sz="2800" dirty="0" err="1">
                    <a:latin typeface="Times New Roman" panose="02020603050405020304" pitchFamily="18" charset="0"/>
                  </a:rPr>
                  <a:t>Viết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953 </a:t>
                </a:r>
                <a:r>
                  <a:rPr lang="en-US" altLang="en-US" sz="2800" dirty="0" err="1">
                    <a:latin typeface="Times New Roman" panose="02020603050405020304" pitchFamily="18" charset="0"/>
                  </a:rPr>
                  <a:t>thành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tổng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mẫu</a:t>
                </a:r>
                <a:r>
                  <a:rPr lang="en-US" altLang="en-US" sz="2800" dirty="0">
                    <a:latin typeface="Times New Roman" panose="02020603050405020304" pitchFamily="18" charset="0"/>
                  </a:rPr>
                  <a:t> :</a:t>
                </a:r>
              </a:p>
              <a:p>
                <a:pPr>
                  <a:spcBef>
                    <a:spcPct val="50000"/>
                  </a:spcBef>
                  <a:buNone/>
                </a:pPr>
                <a:r>
                  <a:rPr lang="en-US" altLang="en-US" sz="2800">
                    <a:latin typeface="Times New Roman" panose="02020603050405020304" pitchFamily="18" charset="0"/>
                  </a:rPr>
                  <a:t>                </a:t>
                </a:r>
                <a:r>
                  <a:rPr lang="en-US" altLang="en-US" sz="2800" b="1">
                    <a:solidFill>
                      <a:srgbClr val="0033CC"/>
                    </a:solidFill>
                    <a:latin typeface="Times New Roman" panose="02020603050405020304" pitchFamily="18" charset="0"/>
                  </a:rPr>
                  <a:t>966 </a:t>
                </a:r>
                <a:r>
                  <a:rPr lang="en-US" altLang="en-US" sz="2800" b="1" dirty="0">
                    <a:solidFill>
                      <a:srgbClr val="0033CC"/>
                    </a:solidFill>
                    <a:latin typeface="Times New Roman" panose="02020603050405020304" pitchFamily="18" charset="0"/>
                  </a:rPr>
                  <a:t>= 900 + 60 + 6 = 9 </a:t>
                </a:r>
                <a14:m>
                  <m:oMath xmlns:m="http://schemas.openxmlformats.org/officeDocument/2006/math">
                    <m:r>
                      <a:rPr lang="en-US" sz="2800" b="1" i="1" dirty="0">
                        <a:solidFill>
                          <a:srgbClr val="0033CC"/>
                        </a:solidFill>
                        <a:latin typeface="Cambria Math" panose="02040503050406030204" pitchFamily="18" charset="0"/>
                        <a:ea typeface="Cambria Math" panose="02040503050406030204" pitchFamily="18" charset="0"/>
                      </a:rPr>
                      <m:t>×</m:t>
                    </m:r>
                  </m:oMath>
                </a14:m>
                <a:r>
                  <a:rPr lang="en-US" altLang="en-US" sz="2800" b="1" dirty="0">
                    <a:solidFill>
                      <a:srgbClr val="0033CC"/>
                    </a:solidFill>
                    <a:latin typeface="Times New Roman" panose="02020603050405020304" pitchFamily="18" charset="0"/>
                  </a:rPr>
                  <a:t> 100 + 6 </a:t>
                </a:r>
                <a14:m>
                  <m:oMath xmlns:m="http://schemas.openxmlformats.org/officeDocument/2006/math">
                    <m:r>
                      <a:rPr lang="en-US" sz="2800" b="1" i="1" dirty="0">
                        <a:solidFill>
                          <a:srgbClr val="0033CC"/>
                        </a:solidFill>
                        <a:latin typeface="Cambria Math" panose="02040503050406030204" pitchFamily="18" charset="0"/>
                        <a:ea typeface="Cambria Math" panose="02040503050406030204" pitchFamily="18" charset="0"/>
                      </a:rPr>
                      <m:t>×</m:t>
                    </m:r>
                  </m:oMath>
                </a14:m>
                <a:r>
                  <a:rPr lang="en-US" altLang="en-US" sz="2800" b="1" dirty="0">
                    <a:solidFill>
                      <a:srgbClr val="0033CC"/>
                    </a:solidFill>
                    <a:latin typeface="Times New Roman" panose="02020603050405020304" pitchFamily="18" charset="0"/>
                  </a:rPr>
                  <a:t> 10 + 6</a:t>
                </a:r>
                <a:endParaRPr lang="en-US" altLang="en-US" sz="2800" b="1" dirty="0">
                  <a:latin typeface="Times New Roman" panose="02020603050405020304" pitchFamily="18" charset="0"/>
                </a:endParaRPr>
              </a:p>
            </p:txBody>
          </p:sp>
        </mc:Choice>
        <mc:Fallback xmlns="">
          <p:sp>
            <p:nvSpPr>
              <p:cNvPr id="28" name="Text Box 3">
                <a:extLst>
                  <a:ext uri="{FF2B5EF4-FFF2-40B4-BE49-F238E27FC236}">
                    <a16:creationId xmlns:a16="http://schemas.microsoft.com/office/drawing/2014/main" id="{6220FD85-8A5D-4031-8772-B57597010326}"/>
                  </a:ext>
                </a:extLst>
              </p:cNvPr>
              <p:cNvSpPr txBox="1">
                <a:spLocks noRot="1" noChangeAspect="1" noMove="1" noResize="1" noEditPoints="1" noAdjustHandles="1" noChangeArrowheads="1" noChangeShapeType="1" noTextEdit="1"/>
              </p:cNvSpPr>
              <p:nvPr/>
            </p:nvSpPr>
            <p:spPr bwMode="auto">
              <a:xfrm>
                <a:off x="813927" y="1475611"/>
                <a:ext cx="10564145" cy="2462213"/>
              </a:xfrm>
              <a:prstGeom prst="rect">
                <a:avLst/>
              </a:prstGeom>
              <a:blipFill>
                <a:blip r:embed="rId3"/>
                <a:stretch>
                  <a:fillRect l="-1039" t="-2475" b="-59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9" name="Text Box 3">
            <a:extLst>
              <a:ext uri="{FF2B5EF4-FFF2-40B4-BE49-F238E27FC236}">
                <a16:creationId xmlns:a16="http://schemas.microsoft.com/office/drawing/2014/main" id="{B22E19F2-157C-4CBF-8C66-D35EA5DD150D}"/>
              </a:ext>
            </a:extLst>
          </p:cNvPr>
          <p:cNvSpPr txBox="1">
            <a:spLocks noChangeArrowheads="1"/>
          </p:cNvSpPr>
          <p:nvPr/>
        </p:nvSpPr>
        <p:spPr bwMode="auto">
          <a:xfrm>
            <a:off x="4589460" y="3951869"/>
            <a:ext cx="2100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2800" b="1" dirty="0" err="1">
                <a:latin typeface="Times New Roman" panose="02020603050405020304" pitchFamily="18" charset="0"/>
              </a:rPr>
              <a:t>Bài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làm</a:t>
            </a:r>
            <a:r>
              <a:rPr lang="en-US" altLang="en-US" sz="2800" b="1" dirty="0">
                <a:latin typeface="Times New Roman" panose="02020603050405020304" pitchFamily="18" charset="0"/>
              </a:rPr>
              <a:t>: </a:t>
            </a:r>
          </a:p>
        </p:txBody>
      </p:sp>
      <p:sp>
        <p:nvSpPr>
          <p:cNvPr id="30" name="TextBox 29">
            <a:extLst>
              <a:ext uri="{FF2B5EF4-FFF2-40B4-BE49-F238E27FC236}">
                <a16:creationId xmlns:a16="http://schemas.microsoft.com/office/drawing/2014/main" id="{ED77E5C2-936B-47EE-971E-006EE0D72A78}"/>
              </a:ext>
            </a:extLst>
          </p:cNvPr>
          <p:cNvSpPr txBox="1"/>
          <p:nvPr/>
        </p:nvSpPr>
        <p:spPr>
          <a:xfrm>
            <a:off x="335007" y="4336463"/>
            <a:ext cx="11614186" cy="620619"/>
          </a:xfrm>
          <a:prstGeom prst="rect">
            <a:avLst/>
          </a:prstGeom>
          <a:noFill/>
        </p:spPr>
        <p:txBody>
          <a:bodyPr wrap="square">
            <a:spAutoFit/>
          </a:bodyPr>
          <a:lstStyle/>
          <a:p>
            <a:pPr algn="just">
              <a:lnSpc>
                <a:spcPct val="150000"/>
              </a:lnSpc>
              <a:spcBef>
                <a:spcPts val="600"/>
              </a:spcBef>
              <a:spcAft>
                <a:spcPts val="600"/>
              </a:spcAft>
            </a:pPr>
            <a:r>
              <a:rPr lang="vi-VN" sz="2600" dirty="0">
                <a:solidFill>
                  <a:srgbClr val="000000"/>
                </a:solidFill>
                <a:effectLst/>
                <a:latin typeface="Times New Roman" panose="02020603050405020304" pitchFamily="18" charset="0"/>
                <a:ea typeface="Calibri" panose="020F0502020204030204" pitchFamily="34" charset="0"/>
              </a:rPr>
              <a:t>a)  </a:t>
            </a:r>
            <a:r>
              <a:rPr lang="en-US" sz="2600" dirty="0">
                <a:solidFill>
                  <a:srgbClr val="000000"/>
                </a:solidFill>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Calibri" panose="020F0502020204030204" pitchFamily="34" charset="0"/>
              </a:rPr>
              <a:t>966 có chữ số hàng trăm là 9, chữ số hàng chục là 6 và chữ số hàng đơn vị là 6.</a:t>
            </a:r>
            <a:endParaRPr lang="en-US" sz="2600" dirty="0">
              <a:solidFill>
                <a:srgbClr val="000000"/>
              </a:solidFill>
              <a:effectLst/>
              <a:latin typeface="Times New Roman" panose="02020603050405020304" pitchFamily="18" charset="0"/>
              <a:ea typeface="Calibri" panose="020F0502020204030204" pitchFamily="34" charset="0"/>
            </a:endParaRPr>
          </a:p>
        </p:txBody>
      </p:sp>
      <p:sp>
        <p:nvSpPr>
          <p:cNvPr id="31" name="TextBox 30">
            <a:extLst>
              <a:ext uri="{FF2B5EF4-FFF2-40B4-BE49-F238E27FC236}">
                <a16:creationId xmlns:a16="http://schemas.microsoft.com/office/drawing/2014/main" id="{149697F0-2C78-4AE4-BB28-36D8085C7893}"/>
              </a:ext>
            </a:extLst>
          </p:cNvPr>
          <p:cNvSpPr txBox="1"/>
          <p:nvPr/>
        </p:nvSpPr>
        <p:spPr>
          <a:xfrm>
            <a:off x="704042" y="4891953"/>
            <a:ext cx="11614186" cy="620619"/>
          </a:xfrm>
          <a:prstGeom prst="rect">
            <a:avLst/>
          </a:prstGeom>
          <a:noFill/>
        </p:spPr>
        <p:txBody>
          <a:bodyPr wrap="square">
            <a:spAutoFit/>
          </a:bodyPr>
          <a:lstStyle/>
          <a:p>
            <a:pPr algn="just">
              <a:lnSpc>
                <a:spcPct val="150000"/>
              </a:lnSpc>
              <a:spcBef>
                <a:spcPts val="600"/>
              </a:spcBef>
              <a:spcAft>
                <a:spcPts val="600"/>
              </a:spcAft>
            </a:pPr>
            <a:r>
              <a:rPr lang="vi-VN" sz="2600" dirty="0">
                <a:solidFill>
                  <a:srgbClr val="000000"/>
                </a:solidFill>
                <a:effectLst/>
                <a:latin typeface="Times New Roman" panose="02020603050405020304" pitchFamily="18" charset="0"/>
                <a:ea typeface="Calibri" panose="020F0502020204030204" pitchFamily="34" charset="0"/>
              </a:rPr>
              <a:t>+ 953 có chữ số hàng trăm là 9, chữ số hàng chục là 5 và chữ số hàng đơn vị là 3.</a:t>
            </a:r>
            <a:endParaRPr lang="en-US" sz="2600" dirty="0">
              <a:solidFill>
                <a:srgbClr val="000000"/>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EFC0FDE-8395-4A57-88F5-94C9339778AE}"/>
                  </a:ext>
                </a:extLst>
              </p:cNvPr>
              <p:cNvSpPr txBox="1"/>
              <p:nvPr/>
            </p:nvSpPr>
            <p:spPr>
              <a:xfrm>
                <a:off x="392882" y="5396434"/>
                <a:ext cx="8508050" cy="620619"/>
              </a:xfrm>
              <a:prstGeom prst="rect">
                <a:avLst/>
              </a:prstGeom>
              <a:noFill/>
            </p:spPr>
            <p:txBody>
              <a:bodyPr wrap="square">
                <a:spAutoFit/>
              </a:bodyPr>
              <a:lstStyle/>
              <a:p>
                <a:pPr algn="just">
                  <a:lnSpc>
                    <a:spcPct val="150000"/>
                  </a:lnSpc>
                </a:pPr>
                <a:r>
                  <a:rPr lang="vi-VN" sz="2600">
                    <a:solidFill>
                      <a:srgbClr val="000000"/>
                    </a:solidFill>
                    <a:effectLst/>
                    <a:latin typeface="Times New Roman" panose="02020603050405020304" pitchFamily="18" charset="0"/>
                    <a:ea typeface="Calibri" panose="020F0502020204030204" pitchFamily="34" charset="0"/>
                  </a:rPr>
                  <a:t>b)</a:t>
                </a:r>
                <a:r>
                  <a:rPr lang="en-US" sz="2600">
                    <a:solidFill>
                      <a:srgbClr val="000000"/>
                    </a:solidFill>
                    <a:effectLst/>
                    <a:latin typeface="Times New Roman" panose="02020603050405020304" pitchFamily="18" charset="0"/>
                    <a:ea typeface="Calibri" panose="020F0502020204030204" pitchFamily="34" charset="0"/>
                  </a:rPr>
                  <a:t>           </a:t>
                </a:r>
                <a:r>
                  <a:rPr lang="vi-VN" sz="2600">
                    <a:solidFill>
                      <a:srgbClr val="000000"/>
                    </a:solidFill>
                    <a:effectLst/>
                    <a:latin typeface="Times New Roman" panose="02020603050405020304" pitchFamily="18" charset="0"/>
                    <a:ea typeface="Calibri" panose="020F0502020204030204" pitchFamily="34" charset="0"/>
                  </a:rPr>
                  <a:t> </a:t>
                </a:r>
                <a:r>
                  <a:rPr lang="vi-VN" sz="2600" b="1" dirty="0">
                    <a:solidFill>
                      <a:srgbClr val="0033CC"/>
                    </a:solidFill>
                    <a:effectLst/>
                    <a:latin typeface="Times New Roman" panose="02020603050405020304" pitchFamily="18" charset="0"/>
                    <a:ea typeface="Calibri" panose="020F0502020204030204" pitchFamily="34" charset="0"/>
                  </a:rPr>
                  <a:t>953 = 900 + 50 + 3</a:t>
                </a:r>
                <a:r>
                  <a:rPr lang="en-US" sz="2600" b="1" dirty="0">
                    <a:solidFill>
                      <a:srgbClr val="0033CC"/>
                    </a:solidFill>
                    <a:effectLst/>
                    <a:latin typeface="Times New Roman" panose="02020603050405020304" pitchFamily="18" charset="0"/>
                    <a:ea typeface="Calibri" panose="020F0502020204030204" pitchFamily="34" charset="0"/>
                  </a:rPr>
                  <a:t> = 9 </a:t>
                </a:r>
                <a14:m>
                  <m:oMath xmlns:m="http://schemas.openxmlformats.org/officeDocument/2006/math">
                    <m:r>
                      <a:rPr lang="en-US" sz="2600" b="1" i="1" dirty="0" smtClean="0">
                        <a:solidFill>
                          <a:srgbClr val="0033CC"/>
                        </a:solidFill>
                        <a:effectLst/>
                        <a:latin typeface="Cambria Math" panose="02040503050406030204" pitchFamily="18" charset="0"/>
                        <a:ea typeface="Cambria Math" panose="02040503050406030204" pitchFamily="18" charset="0"/>
                      </a:rPr>
                      <m:t>×</m:t>
                    </m:r>
                  </m:oMath>
                </a14:m>
                <a:r>
                  <a:rPr lang="en-US" sz="2600" b="1" dirty="0">
                    <a:solidFill>
                      <a:srgbClr val="0033CC"/>
                    </a:solidFill>
                    <a:effectLst/>
                    <a:latin typeface="Times New Roman" panose="02020603050405020304" pitchFamily="18" charset="0"/>
                    <a:ea typeface="Calibri" panose="020F0502020204030204" pitchFamily="34" charset="0"/>
                  </a:rPr>
                  <a:t> 100 + 5 </a:t>
                </a:r>
                <a14:m>
                  <m:oMath xmlns:m="http://schemas.openxmlformats.org/officeDocument/2006/math">
                    <m:r>
                      <a:rPr lang="en-US" sz="2600" b="1" i="1" dirty="0" smtClean="0">
                        <a:solidFill>
                          <a:srgbClr val="0033CC"/>
                        </a:solidFill>
                        <a:effectLst/>
                        <a:latin typeface="Cambria Math" panose="02040503050406030204" pitchFamily="18" charset="0"/>
                        <a:ea typeface="Cambria Math" panose="02040503050406030204" pitchFamily="18" charset="0"/>
                      </a:rPr>
                      <m:t>×</m:t>
                    </m:r>
                  </m:oMath>
                </a14:m>
                <a:r>
                  <a:rPr lang="en-US" sz="2600" b="1" dirty="0">
                    <a:solidFill>
                      <a:srgbClr val="0033CC"/>
                    </a:solidFill>
                    <a:effectLst/>
                    <a:latin typeface="Times New Roman" panose="02020603050405020304" pitchFamily="18" charset="0"/>
                    <a:ea typeface="Calibri" panose="020F0502020204030204" pitchFamily="34" charset="0"/>
                  </a:rPr>
                  <a:t>10 + 3.</a:t>
                </a:r>
                <a:endParaRPr lang="en-US" sz="2600" b="1"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32" name="TextBox 31">
                <a:extLst>
                  <a:ext uri="{FF2B5EF4-FFF2-40B4-BE49-F238E27FC236}">
                    <a16:creationId xmlns:a16="http://schemas.microsoft.com/office/drawing/2014/main" id="{DEFC0FDE-8395-4A57-88F5-94C9339778AE}"/>
                  </a:ext>
                </a:extLst>
              </p:cNvPr>
              <p:cNvSpPr txBox="1">
                <a:spLocks noRot="1" noChangeAspect="1" noMove="1" noResize="1" noEditPoints="1" noAdjustHandles="1" noChangeArrowheads="1" noChangeShapeType="1" noTextEdit="1"/>
              </p:cNvSpPr>
              <p:nvPr/>
            </p:nvSpPr>
            <p:spPr>
              <a:xfrm>
                <a:off x="392882" y="5396434"/>
                <a:ext cx="8508050" cy="620619"/>
              </a:xfrm>
              <a:prstGeom prst="rect">
                <a:avLst/>
              </a:prstGeom>
              <a:blipFill>
                <a:blip r:embed="rId4"/>
                <a:stretch>
                  <a:fillRect l="-1289" b="-24510"/>
                </a:stretch>
              </a:blipFill>
            </p:spPr>
            <p:txBody>
              <a:bodyPr/>
              <a:lstStyle/>
              <a:p>
                <a:r>
                  <a:rPr lang="en-US">
                    <a:noFill/>
                  </a:rPr>
                  <a:t> </a:t>
                </a:r>
              </a:p>
            </p:txBody>
          </p:sp>
        </mc:Fallback>
      </mc:AlternateContent>
      <p:sp>
        <p:nvSpPr>
          <p:cNvPr id="11" name="Text Box 3">
            <a:extLst>
              <a:ext uri="{FF2B5EF4-FFF2-40B4-BE49-F238E27FC236}">
                <a16:creationId xmlns:a16="http://schemas.microsoft.com/office/drawing/2014/main" id="{1EE66BAC-FA06-4F4C-B527-94518CEE260A}"/>
              </a:ext>
            </a:extLst>
          </p:cNvPr>
          <p:cNvSpPr txBox="1">
            <a:spLocks noChangeArrowheads="1"/>
          </p:cNvSpPr>
          <p:nvPr/>
        </p:nvSpPr>
        <p:spPr bwMode="auto">
          <a:xfrm>
            <a:off x="670675" y="5923657"/>
            <a:ext cx="106627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dirty="0">
                <a:solidFill>
                  <a:srgbClr val="0000CC"/>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Từ</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cách</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viết</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trên</a:t>
            </a:r>
            <a:r>
              <a:rPr lang="en-US" altLang="en-US" sz="3000" dirty="0">
                <a:solidFill>
                  <a:srgbClr val="FF0000"/>
                </a:solidFill>
                <a:latin typeface="Times New Roman" panose="02020603050405020304" pitchFamily="18" charset="0"/>
              </a:rPr>
              <a:t> chung ta </a:t>
            </a:r>
            <a:r>
              <a:rPr lang="en-US" altLang="en-US" sz="3000" dirty="0" err="1">
                <a:solidFill>
                  <a:srgbClr val="FF0000"/>
                </a:solidFill>
                <a:latin typeface="Times New Roman" panose="02020603050405020304" pitchFamily="18" charset="0"/>
              </a:rPr>
              <a:t>biết</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được</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cấu</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tạo</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thập</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phân</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của</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một</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số</a:t>
            </a:r>
            <a:r>
              <a:rPr lang="en-US" altLang="en-US" sz="3000"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371312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heel(4)">
                                      <p:cBhvr>
                                        <p:cTn id="7" dur="20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7B4553D-CBDB-44EB-B9F9-1123B118F8CA}"/>
              </a:ext>
            </a:extLst>
          </p:cNvPr>
          <p:cNvSpPr txBox="1">
            <a:spLocks noChangeArrowheads="1"/>
          </p:cNvSpPr>
          <p:nvPr/>
        </p:nvSpPr>
        <p:spPr bwMode="auto">
          <a:xfrm>
            <a:off x="131869" y="156813"/>
            <a:ext cx="530494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0033CC"/>
                </a:solidFill>
                <a:latin typeface="Times New Roman" panose="02020603050405020304" pitchFamily="18" charset="0"/>
              </a:rPr>
              <a:t>II: </a:t>
            </a:r>
            <a:r>
              <a:rPr lang="en-US" altLang="en-US" sz="3000" b="1" dirty="0" err="1">
                <a:solidFill>
                  <a:srgbClr val="0033CC"/>
                </a:solidFill>
                <a:latin typeface="Times New Roman" panose="02020603050405020304" pitchFamily="18" charset="0"/>
              </a:rPr>
              <a:t>Biểu</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diễn</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số</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tự</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nhiên</a:t>
            </a:r>
            <a:r>
              <a:rPr lang="en-US" altLang="en-US" sz="3000" b="1" dirty="0">
                <a:solidFill>
                  <a:srgbClr val="0033CC"/>
                </a:solidFill>
                <a:latin typeface="Times New Roman" panose="02020603050405020304" pitchFamily="18" charset="0"/>
              </a:rPr>
              <a:t>. </a:t>
            </a:r>
          </a:p>
        </p:txBody>
      </p:sp>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224469" y="564460"/>
            <a:ext cx="7532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2. </a:t>
            </a:r>
            <a:r>
              <a:rPr lang="en-US" altLang="en-US" sz="3000" b="1" dirty="0" err="1">
                <a:solidFill>
                  <a:srgbClr val="FF0000"/>
                </a:solidFill>
                <a:latin typeface="Times New Roman" panose="02020603050405020304" pitchFamily="18" charset="0"/>
              </a:rPr>
              <a:t>Cấu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tạo</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thập</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phân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của</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số</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tự</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nhiên</a:t>
            </a:r>
            <a:r>
              <a:rPr lang="en-US" altLang="en-US" sz="3000" b="1" dirty="0">
                <a:solidFill>
                  <a:srgbClr val="FF0000"/>
                </a:solidFill>
                <a:latin typeface="Times New Roman" panose="02020603050405020304" pitchFamily="18" charset="0"/>
              </a:rPr>
              <a:t>.</a:t>
            </a:r>
          </a:p>
        </p:txBody>
      </p:sp>
      <p:sp>
        <p:nvSpPr>
          <p:cNvPr id="27" name="Text Box 3">
            <a:extLst>
              <a:ext uri="{FF2B5EF4-FFF2-40B4-BE49-F238E27FC236}">
                <a16:creationId xmlns:a16="http://schemas.microsoft.com/office/drawing/2014/main" id="{825DF913-5D99-4347-9EAC-C86B5A08CD4A}"/>
              </a:ext>
            </a:extLst>
          </p:cNvPr>
          <p:cNvSpPr txBox="1">
            <a:spLocks noChangeArrowheads="1"/>
          </p:cNvSpPr>
          <p:nvPr/>
        </p:nvSpPr>
        <p:spPr bwMode="auto">
          <a:xfrm>
            <a:off x="622651" y="1150941"/>
            <a:ext cx="22997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b="1" dirty="0">
                <a:solidFill>
                  <a:srgbClr val="0033CC"/>
                </a:solidFill>
                <a:latin typeface="Times New Roman" panose="02020603050405020304" pitchFamily="18" charset="0"/>
              </a:rPr>
              <a:t>b) </a:t>
            </a:r>
            <a:r>
              <a:rPr lang="en-US" altLang="en-US" sz="2800" b="1" dirty="0" err="1">
                <a:solidFill>
                  <a:srgbClr val="0033CC"/>
                </a:solidFill>
                <a:latin typeface="Times New Roman" panose="02020603050405020304" pitchFamily="18" charset="0"/>
              </a:rPr>
              <a:t>Kết</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luận</a:t>
            </a:r>
            <a:r>
              <a:rPr lang="en-US" altLang="en-US" sz="2800" b="1" dirty="0">
                <a:solidFill>
                  <a:srgbClr val="0033CC"/>
                </a:solidFill>
                <a:latin typeface="Times New Roman" panose="02020603050405020304" pitchFamily="18" charset="0"/>
              </a:rPr>
              <a:t> :  </a:t>
            </a:r>
          </a:p>
        </p:txBody>
      </p:sp>
      <p:sp>
        <p:nvSpPr>
          <p:cNvPr id="12" name="TextBox 11">
            <a:extLst>
              <a:ext uri="{FF2B5EF4-FFF2-40B4-BE49-F238E27FC236}">
                <a16:creationId xmlns:a16="http://schemas.microsoft.com/office/drawing/2014/main" id="{96B07B74-2211-4F53-B35C-96D8B498C24D}"/>
              </a:ext>
            </a:extLst>
          </p:cNvPr>
          <p:cNvSpPr txBox="1"/>
          <p:nvPr/>
        </p:nvSpPr>
        <p:spPr>
          <a:xfrm>
            <a:off x="448861" y="1617822"/>
            <a:ext cx="11521986" cy="1490857"/>
          </a:xfrm>
          <a:prstGeom prst="rect">
            <a:avLst/>
          </a:prstGeom>
          <a:noFill/>
        </p:spPr>
        <p:txBody>
          <a:bodyPr wrap="square">
            <a:spAutoFit/>
          </a:bodyPr>
          <a:lstStyle/>
          <a:p>
            <a:pPr algn="just">
              <a:lnSpc>
                <a:spcPct val="120000"/>
              </a:lnSpc>
              <a:spcBef>
                <a:spcPts val="600"/>
              </a:spcBef>
              <a:spcAft>
                <a:spcPts val="600"/>
              </a:spcAft>
            </a:pPr>
            <a:r>
              <a:rPr lang="vi-VN" sz="2600" dirty="0">
                <a:solidFill>
                  <a:srgbClr val="000000"/>
                </a:solidFill>
                <a:effectLst/>
                <a:latin typeface="Times New Roman" panose="02020603050405020304" pitchFamily="18" charset="0"/>
                <a:ea typeface="Calibri" panose="020F0502020204030204" pitchFamily="34" charset="0"/>
              </a:rPr>
              <a:t>- Số tự nhiên được viết trong hệ thập phân bởi một, hai hay nhiều chữ số. Các chữ số được dùng là 0; 1; 2; 3; 4; 5; 6; 7; 8; 9. Khi một số gồm hai chữ số trở lên thì chữ số đầu tiên ( tính từ trái sáng phải) khác 0.</a:t>
            </a:r>
            <a:endParaRPr lang="en-US" sz="2600" dirty="0">
              <a:solidFill>
                <a:srgbClr val="000000"/>
              </a:solidFill>
              <a:effectLst/>
              <a:latin typeface="Times New Roman" panose="02020603050405020304" pitchFamily="18" charset="0"/>
              <a:ea typeface="Calibri" panose="020F0502020204030204" pitchFamily="34" charset="0"/>
            </a:endParaRPr>
          </a:p>
        </p:txBody>
      </p:sp>
      <p:sp>
        <p:nvSpPr>
          <p:cNvPr id="14" name="TextBox 13">
            <a:extLst>
              <a:ext uri="{FF2B5EF4-FFF2-40B4-BE49-F238E27FC236}">
                <a16:creationId xmlns:a16="http://schemas.microsoft.com/office/drawing/2014/main" id="{0E5B293F-40AC-43C7-BABA-61034A0B3BCD}"/>
              </a:ext>
            </a:extLst>
          </p:cNvPr>
          <p:cNvSpPr txBox="1"/>
          <p:nvPr/>
        </p:nvSpPr>
        <p:spPr>
          <a:xfrm>
            <a:off x="414136" y="3016332"/>
            <a:ext cx="11521986" cy="1010726"/>
          </a:xfrm>
          <a:prstGeom prst="rect">
            <a:avLst/>
          </a:prstGeom>
          <a:noFill/>
        </p:spPr>
        <p:txBody>
          <a:bodyPr wrap="square">
            <a:spAutoFit/>
          </a:bodyPr>
          <a:lstStyle/>
          <a:p>
            <a:pPr algn="just">
              <a:lnSpc>
                <a:spcPct val="120000"/>
              </a:lnSpc>
              <a:spcBef>
                <a:spcPts val="600"/>
              </a:spcBef>
              <a:spcAft>
                <a:spcPts val="600"/>
              </a:spcAft>
            </a:pPr>
            <a:r>
              <a:rPr lang="vi-VN" sz="2600" dirty="0">
                <a:solidFill>
                  <a:srgbClr val="000000"/>
                </a:solidFill>
                <a:effectLst/>
                <a:latin typeface="Times New Roman" panose="02020603050405020304" pitchFamily="18" charset="0"/>
                <a:ea typeface="Calibri" panose="020F0502020204030204" pitchFamily="34" charset="0"/>
              </a:rPr>
              <a:t>- Trong cách viết một số tự nhiên có nhiều chữ số, mỗi chữ số ở những vị trí khác nhau có  giá trị khác nhau.</a:t>
            </a:r>
            <a:endParaRPr lang="en-US" sz="2600" dirty="0">
              <a:solidFill>
                <a:srgbClr val="000000"/>
              </a:solidFill>
              <a:effectLst/>
              <a:latin typeface="Times New Roman" panose="02020603050405020304" pitchFamily="18" charset="0"/>
              <a:ea typeface="Calibri" panose="020F0502020204030204" pitchFamily="34" charset="0"/>
            </a:endParaRPr>
          </a:p>
        </p:txBody>
      </p:sp>
      <p:sp>
        <p:nvSpPr>
          <p:cNvPr id="15" name="Text Box 3">
            <a:extLst>
              <a:ext uri="{FF2B5EF4-FFF2-40B4-BE49-F238E27FC236}">
                <a16:creationId xmlns:a16="http://schemas.microsoft.com/office/drawing/2014/main" id="{8700763A-BBDD-48B7-B323-45863919226E}"/>
              </a:ext>
            </a:extLst>
          </p:cNvPr>
          <p:cNvSpPr txBox="1">
            <a:spLocks noChangeArrowheads="1"/>
          </p:cNvSpPr>
          <p:nvPr/>
        </p:nvSpPr>
        <p:spPr bwMode="auto">
          <a:xfrm>
            <a:off x="459207" y="4213985"/>
            <a:ext cx="14621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b="1" dirty="0" err="1">
                <a:solidFill>
                  <a:srgbClr val="0033CC"/>
                </a:solidFill>
                <a:latin typeface="Times New Roman" panose="02020603050405020304" pitchFamily="18" charset="0"/>
              </a:rPr>
              <a:t>Kí</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hiệu</a:t>
            </a:r>
            <a:r>
              <a:rPr lang="en-US" altLang="en-US" sz="2800" b="1" dirty="0">
                <a:solidFill>
                  <a:srgbClr val="0033CC"/>
                </a:solidFill>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A64DEB9-C408-4E22-94D5-D7681B723740}"/>
                  </a:ext>
                </a:extLst>
              </p:cNvPr>
              <p:cNvSpPr txBox="1"/>
              <p:nvPr/>
            </p:nvSpPr>
            <p:spPr>
              <a:xfrm>
                <a:off x="1807228" y="4213030"/>
                <a:ext cx="10163619" cy="1234249"/>
              </a:xfrm>
              <a:prstGeom prst="rect">
                <a:avLst/>
              </a:prstGeom>
              <a:noFill/>
            </p:spPr>
            <p:txBody>
              <a:bodyPr wrap="square">
                <a:spAutoFit/>
              </a:bodyPr>
              <a:lstStyle/>
              <a:p>
                <a:pPr algn="just">
                  <a:lnSpc>
                    <a:spcPct val="150000"/>
                  </a:lnSpc>
                  <a:spcBef>
                    <a:spcPts val="600"/>
                  </a:spcBef>
                  <a:spcAft>
                    <a:spcPts val="600"/>
                  </a:spcAft>
                </a:pPr>
                <a:r>
                  <a:rPr lang="vi-VN" sz="2600" dirty="0">
                    <a:solidFill>
                      <a:srgbClr val="000000"/>
                    </a:solidFill>
                    <a:effectLst/>
                    <a:latin typeface="Times New Roman" panose="02020603050405020304" pitchFamily="18" charset="0"/>
                    <a:ea typeface="Calibri" panose="020F0502020204030204" pitchFamily="34" charset="0"/>
                  </a:rPr>
                  <a:t>+ Kí hiệu : </a:t>
                </a:r>
                <a14:m>
                  <m:oMath xmlns:m="http://schemas.openxmlformats.org/officeDocument/2006/math">
                    <m:acc>
                      <m:accPr>
                        <m:chr m:val="̅"/>
                        <m:ctrlPr>
                          <a:rPr lang="en-US" sz="2600" i="1">
                            <a:solidFill>
                              <a:srgbClr val="000000"/>
                            </a:solidFill>
                            <a:effectLst/>
                            <a:latin typeface="Cambria Math" panose="02040503050406030204" pitchFamily="18" charset="0"/>
                            <a:ea typeface="Calibri" panose="020F0502020204030204" pitchFamily="34" charset="0"/>
                          </a:rPr>
                        </m:ctrlPr>
                      </m:accPr>
                      <m:e>
                        <m:r>
                          <m:rPr>
                            <m:sty m:val="p"/>
                          </m:rPr>
                          <a:rPr lang="vi-VN" sz="2600" b="0" i="0">
                            <a:solidFill>
                              <a:srgbClr val="000000"/>
                            </a:solidFill>
                            <a:effectLst/>
                            <a:latin typeface="Cambria Math" panose="02040503050406030204" pitchFamily="18" charset="0"/>
                            <a:ea typeface="Calibri" panose="020F0502020204030204" pitchFamily="34" charset="0"/>
                          </a:rPr>
                          <m:t>ab</m:t>
                        </m:r>
                      </m:e>
                    </m:acc>
                  </m:oMath>
                </a14:m>
                <a:r>
                  <a:rPr lang="vi-VN" sz="2600" dirty="0">
                    <a:solidFill>
                      <a:srgbClr val="000000"/>
                    </a:solidFill>
                    <a:effectLst/>
                    <a:latin typeface="Times New Roman" panose="02020603050405020304" pitchFamily="18" charset="0"/>
                    <a:ea typeface="Calibri" panose="020F0502020204030204" pitchFamily="34" charset="0"/>
                  </a:rPr>
                  <a:t> ( a </a:t>
                </a:r>
                <a14:m>
                  <m:oMath xmlns:m="http://schemas.openxmlformats.org/officeDocument/2006/math">
                    <m:r>
                      <a:rPr lang="vi-VN" sz="2600" b="0" i="0">
                        <a:solidFill>
                          <a:srgbClr val="000000"/>
                        </a:solidFill>
                        <a:effectLst/>
                        <a:latin typeface="Cambria Math" panose="02040503050406030204" pitchFamily="18" charset="0"/>
                        <a:ea typeface="Calibri" panose="020F0502020204030204" pitchFamily="34" charset="0"/>
                      </a:rPr>
                      <m:t>≠</m:t>
                    </m:r>
                  </m:oMath>
                </a14:m>
                <a:r>
                  <a:rPr lang="vi-VN" sz="2600" dirty="0">
                    <a:solidFill>
                      <a:srgbClr val="000000"/>
                    </a:solidFill>
                    <a:effectLst/>
                    <a:latin typeface="Times New Roman" panose="02020603050405020304" pitchFamily="18" charset="0"/>
                    <a:ea typeface="Calibri" panose="020F0502020204030204" pitchFamily="34" charset="0"/>
                  </a:rPr>
                  <a:t> 0) chỉ số tự nhiên có hai chữ số, chữ số hàng chục là a, chữ số hàng đơn vị là b.</a:t>
                </a:r>
                <a:endParaRPr lang="en-US" sz="26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17" name="TextBox 16">
                <a:extLst>
                  <a:ext uri="{FF2B5EF4-FFF2-40B4-BE49-F238E27FC236}">
                    <a16:creationId xmlns:a16="http://schemas.microsoft.com/office/drawing/2014/main" id="{4A64DEB9-C408-4E22-94D5-D7681B723740}"/>
                  </a:ext>
                </a:extLst>
              </p:cNvPr>
              <p:cNvSpPr txBox="1">
                <a:spLocks noRot="1" noChangeAspect="1" noMove="1" noResize="1" noEditPoints="1" noAdjustHandles="1" noChangeArrowheads="1" noChangeShapeType="1" noTextEdit="1"/>
              </p:cNvSpPr>
              <p:nvPr/>
            </p:nvSpPr>
            <p:spPr>
              <a:xfrm>
                <a:off x="1807228" y="4213030"/>
                <a:ext cx="10163619" cy="1234249"/>
              </a:xfrm>
              <a:prstGeom prst="rect">
                <a:avLst/>
              </a:prstGeom>
              <a:blipFill>
                <a:blip r:embed="rId3"/>
                <a:stretch>
                  <a:fillRect l="-1079" r="-1019" b="-11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0B04AE4-7BD5-4062-95B5-A945EAB0ECD8}"/>
                  </a:ext>
                </a:extLst>
              </p:cNvPr>
              <p:cNvSpPr txBox="1"/>
              <p:nvPr/>
            </p:nvSpPr>
            <p:spPr>
              <a:xfrm>
                <a:off x="1807228" y="5364033"/>
                <a:ext cx="9805993" cy="1234249"/>
              </a:xfrm>
              <a:prstGeom prst="rect">
                <a:avLst/>
              </a:prstGeom>
              <a:noFill/>
            </p:spPr>
            <p:txBody>
              <a:bodyPr wrap="square">
                <a:spAutoFit/>
              </a:bodyPr>
              <a:lstStyle/>
              <a:p>
                <a:pPr algn="just">
                  <a:lnSpc>
                    <a:spcPct val="150000"/>
                  </a:lnSpc>
                  <a:spcBef>
                    <a:spcPts val="600"/>
                  </a:spcBef>
                  <a:spcAft>
                    <a:spcPts val="600"/>
                  </a:spcAft>
                </a:pPr>
                <a:r>
                  <a:rPr lang="vi-VN" sz="2600" dirty="0">
                    <a:solidFill>
                      <a:srgbClr val="000000"/>
                    </a:solidFill>
                    <a:effectLst/>
                    <a:latin typeface="Times New Roman" panose="02020603050405020304" pitchFamily="18" charset="0"/>
                    <a:ea typeface="Calibri" panose="020F0502020204030204" pitchFamily="34" charset="0"/>
                  </a:rPr>
                  <a:t>+ Kí hiệu </a:t>
                </a:r>
                <a14:m>
                  <m:oMath xmlns:m="http://schemas.openxmlformats.org/officeDocument/2006/math">
                    <m:acc>
                      <m:accPr>
                        <m:chr m:val="̅"/>
                        <m:ctrlPr>
                          <a:rPr lang="en-US" sz="2600" i="1">
                            <a:solidFill>
                              <a:srgbClr val="000000"/>
                            </a:solidFill>
                            <a:effectLst/>
                            <a:latin typeface="Cambria Math" panose="02040503050406030204" pitchFamily="18" charset="0"/>
                            <a:ea typeface="Calibri" panose="020F0502020204030204" pitchFamily="34" charset="0"/>
                          </a:rPr>
                        </m:ctrlPr>
                      </m:accPr>
                      <m:e>
                        <m:r>
                          <m:rPr>
                            <m:sty m:val="p"/>
                          </m:rPr>
                          <a:rPr lang="vi-VN" sz="2600" b="0" i="0">
                            <a:solidFill>
                              <a:srgbClr val="000000"/>
                            </a:solidFill>
                            <a:effectLst/>
                            <a:latin typeface="Cambria Math" panose="02040503050406030204" pitchFamily="18" charset="0"/>
                            <a:ea typeface="Calibri" panose="020F0502020204030204" pitchFamily="34" charset="0"/>
                          </a:rPr>
                          <m:t>abc</m:t>
                        </m:r>
                      </m:e>
                    </m:acc>
                  </m:oMath>
                </a14:m>
                <a:r>
                  <a:rPr lang="vi-VN" sz="2600" dirty="0">
                    <a:solidFill>
                      <a:srgbClr val="000000"/>
                    </a:solidFill>
                    <a:effectLst/>
                    <a:latin typeface="Times New Roman" panose="02020603050405020304" pitchFamily="18" charset="0"/>
                    <a:ea typeface="Calibri" panose="020F0502020204030204" pitchFamily="34" charset="0"/>
                  </a:rPr>
                  <a:t> (a </a:t>
                </a:r>
                <a14:m>
                  <m:oMath xmlns:m="http://schemas.openxmlformats.org/officeDocument/2006/math">
                    <m:r>
                      <a:rPr lang="vi-VN" sz="2600" b="0" i="0">
                        <a:solidFill>
                          <a:srgbClr val="000000"/>
                        </a:solidFill>
                        <a:effectLst/>
                        <a:latin typeface="Cambria Math" panose="02040503050406030204" pitchFamily="18" charset="0"/>
                        <a:ea typeface="Calibri" panose="020F0502020204030204" pitchFamily="34" charset="0"/>
                      </a:rPr>
                      <m:t>≠</m:t>
                    </m:r>
                  </m:oMath>
                </a14:m>
                <a:r>
                  <a:rPr lang="vi-VN" sz="2600" dirty="0">
                    <a:solidFill>
                      <a:srgbClr val="000000"/>
                    </a:solidFill>
                    <a:effectLst/>
                    <a:latin typeface="Times New Roman" panose="02020603050405020304" pitchFamily="18" charset="0"/>
                    <a:ea typeface="Calibri" panose="020F0502020204030204" pitchFamily="34" charset="0"/>
                  </a:rPr>
                  <a:t> 0) chỉ số tự nhiên có ba chữ số,chữ số hàng trăm là a, chữ số hàng chục là b, chữ số hàng đơn vị là c.</a:t>
                </a:r>
                <a:endParaRPr lang="en-US" sz="26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19" name="TextBox 18">
                <a:extLst>
                  <a:ext uri="{FF2B5EF4-FFF2-40B4-BE49-F238E27FC236}">
                    <a16:creationId xmlns:a16="http://schemas.microsoft.com/office/drawing/2014/main" id="{D0B04AE4-7BD5-4062-95B5-A945EAB0ECD8}"/>
                  </a:ext>
                </a:extLst>
              </p:cNvPr>
              <p:cNvSpPr txBox="1">
                <a:spLocks noRot="1" noChangeAspect="1" noMove="1" noResize="1" noEditPoints="1" noAdjustHandles="1" noChangeArrowheads="1" noChangeShapeType="1" noTextEdit="1"/>
              </p:cNvSpPr>
              <p:nvPr/>
            </p:nvSpPr>
            <p:spPr>
              <a:xfrm>
                <a:off x="1807228" y="5364033"/>
                <a:ext cx="9805993" cy="1234249"/>
              </a:xfrm>
              <a:prstGeom prst="rect">
                <a:avLst/>
              </a:prstGeom>
              <a:blipFill>
                <a:blip r:embed="rId4"/>
                <a:stretch>
                  <a:fillRect l="-1119" r="-1057" b="-11881"/>
                </a:stretch>
              </a:blipFill>
            </p:spPr>
            <p:txBody>
              <a:bodyPr/>
              <a:lstStyle/>
              <a:p>
                <a:r>
                  <a:rPr lang="en-US">
                    <a:noFill/>
                  </a:rPr>
                  <a:t> </a:t>
                </a:r>
              </a:p>
            </p:txBody>
          </p:sp>
        </mc:Fallback>
      </mc:AlternateContent>
    </p:spTree>
    <p:extLst>
      <p:ext uri="{BB962C8B-B14F-4D97-AF65-F5344CB8AC3E}">
        <p14:creationId xmlns:p14="http://schemas.microsoft.com/office/powerpoint/2010/main" val="143224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heel(4)">
                                      <p:cBhvr>
                                        <p:cTn id="7" dur="2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heel(4)">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7B4553D-CBDB-44EB-B9F9-1123B118F8CA}"/>
              </a:ext>
            </a:extLst>
          </p:cNvPr>
          <p:cNvSpPr txBox="1">
            <a:spLocks noChangeArrowheads="1"/>
          </p:cNvSpPr>
          <p:nvPr/>
        </p:nvSpPr>
        <p:spPr bwMode="auto">
          <a:xfrm>
            <a:off x="237763" y="143117"/>
            <a:ext cx="530494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0033CC"/>
                </a:solidFill>
                <a:latin typeface="Times New Roman" panose="02020603050405020304" pitchFamily="18" charset="0"/>
              </a:rPr>
              <a:t>II: </a:t>
            </a:r>
            <a:r>
              <a:rPr lang="en-US" altLang="en-US" sz="3000" b="1" dirty="0" err="1">
                <a:solidFill>
                  <a:srgbClr val="0033CC"/>
                </a:solidFill>
                <a:latin typeface="Times New Roman" panose="02020603050405020304" pitchFamily="18" charset="0"/>
              </a:rPr>
              <a:t>Biểu</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diễn</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số</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tự</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nhiên</a:t>
            </a:r>
            <a:r>
              <a:rPr lang="en-US" altLang="en-US" sz="3000" b="1" dirty="0">
                <a:solidFill>
                  <a:srgbClr val="0033CC"/>
                </a:solidFill>
                <a:latin typeface="Times New Roman" panose="02020603050405020304" pitchFamily="18" charset="0"/>
              </a:rPr>
              <a:t>. </a:t>
            </a:r>
          </a:p>
        </p:txBody>
      </p:sp>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237763" y="603298"/>
            <a:ext cx="7532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2. </a:t>
            </a:r>
            <a:r>
              <a:rPr lang="en-US" altLang="en-US" sz="3000" b="1" dirty="0" err="1">
                <a:solidFill>
                  <a:srgbClr val="FF0000"/>
                </a:solidFill>
                <a:latin typeface="Times New Roman" panose="02020603050405020304" pitchFamily="18" charset="0"/>
              </a:rPr>
              <a:t>Cấu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tạo</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thập</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phân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của</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số</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tự</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nhiên</a:t>
            </a:r>
            <a:r>
              <a:rPr lang="en-US" altLang="en-US" sz="3000" b="1" dirty="0">
                <a:solidFill>
                  <a:srgbClr val="FF0000"/>
                </a:solidFill>
                <a:latin typeface="Times New Roman" panose="02020603050405020304" pitchFamily="18" charset="0"/>
              </a:rPr>
              <a:t>.</a:t>
            </a:r>
          </a:p>
        </p:txBody>
      </p:sp>
      <p:sp>
        <p:nvSpPr>
          <p:cNvPr id="27" name="Text Box 3">
            <a:extLst>
              <a:ext uri="{FF2B5EF4-FFF2-40B4-BE49-F238E27FC236}">
                <a16:creationId xmlns:a16="http://schemas.microsoft.com/office/drawing/2014/main" id="{825DF913-5D99-4347-9EAC-C86B5A08CD4A}"/>
              </a:ext>
            </a:extLst>
          </p:cNvPr>
          <p:cNvSpPr txBox="1">
            <a:spLocks noChangeArrowheads="1"/>
          </p:cNvSpPr>
          <p:nvPr/>
        </p:nvSpPr>
        <p:spPr bwMode="auto">
          <a:xfrm>
            <a:off x="683552" y="1311184"/>
            <a:ext cx="1504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b="1" dirty="0" err="1">
                <a:solidFill>
                  <a:srgbClr val="0033CC"/>
                </a:solidFill>
                <a:latin typeface="Times New Roman" panose="02020603050405020304" pitchFamily="18" charset="0"/>
              </a:rPr>
              <a:t>Ví</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dụ</a:t>
            </a:r>
            <a:r>
              <a:rPr lang="en-US" altLang="en-US" sz="2800" b="1" dirty="0">
                <a:solidFill>
                  <a:srgbClr val="0033CC"/>
                </a:solidFill>
                <a:latin typeface="Times New Roman" panose="02020603050405020304" pitchFamily="18" charset="0"/>
              </a:rPr>
              <a:t> 2:  </a:t>
            </a:r>
          </a:p>
        </p:txBody>
      </p:sp>
      <mc:AlternateContent xmlns:mc="http://schemas.openxmlformats.org/markup-compatibility/2006" xmlns:a14="http://schemas.microsoft.com/office/drawing/2010/main">
        <mc:Choice Requires="a14">
          <p:sp>
            <p:nvSpPr>
              <p:cNvPr id="28" name="Text Box 3">
                <a:extLst>
                  <a:ext uri="{FF2B5EF4-FFF2-40B4-BE49-F238E27FC236}">
                    <a16:creationId xmlns:a16="http://schemas.microsoft.com/office/drawing/2014/main" id="{6220FD85-8A5D-4031-8772-B57597010326}"/>
                  </a:ext>
                </a:extLst>
              </p:cNvPr>
              <p:cNvSpPr txBox="1">
                <a:spLocks noChangeArrowheads="1"/>
              </p:cNvSpPr>
              <p:nvPr/>
            </p:nvSpPr>
            <p:spPr bwMode="auto">
              <a:xfrm>
                <a:off x="2187615" y="1291591"/>
                <a:ext cx="9144000" cy="11792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800" dirty="0" err="1">
                    <a:latin typeface="Times New Roman" panose="02020603050405020304" pitchFamily="18" charset="0"/>
                  </a:rPr>
                  <a:t>Viết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 55, 575; </a:t>
                </a:r>
                <a14:m>
                  <m:oMath xmlns:m="http://schemas.openxmlformats.org/officeDocument/2006/math">
                    <m:acc>
                      <m:accPr>
                        <m:chr m:val="̅"/>
                        <m:ctrlPr>
                          <a:rPr lang="en-US" sz="2800" i="1">
                            <a:solidFill>
                              <a:srgbClr val="000000"/>
                            </a:solidFill>
                            <a:latin typeface="Cambria Math" panose="02040503050406030204" pitchFamily="18" charset="0"/>
                            <a:ea typeface="Calibri" panose="020F0502020204030204" pitchFamily="34" charset="0"/>
                          </a:rPr>
                        </m:ctrlPr>
                      </m:accPr>
                      <m:e>
                        <m:r>
                          <m:rPr>
                            <m:sty m:val="p"/>
                          </m:rPr>
                          <a:rPr lang="vi-VN" sz="2800">
                            <a:solidFill>
                              <a:srgbClr val="000000"/>
                            </a:solidFill>
                            <a:latin typeface="Cambria Math" panose="02040503050406030204" pitchFamily="18" charset="0"/>
                            <a:ea typeface="Calibri" panose="020F0502020204030204" pitchFamily="34" charset="0"/>
                          </a:rPr>
                          <m:t>ab</m:t>
                        </m:r>
                      </m:e>
                    </m:acc>
                  </m:oMath>
                </a14:m>
                <a:r>
                  <a:rPr lang="vi-VN" sz="2800" dirty="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acc>
                      <m:accPr>
                        <m:chr m:val="̅"/>
                        <m:ctrlPr>
                          <a:rPr lang="en-US" sz="2800" i="1">
                            <a:solidFill>
                              <a:srgbClr val="000000"/>
                            </a:solidFill>
                            <a:latin typeface="Cambria Math" panose="02040503050406030204" pitchFamily="18" charset="0"/>
                            <a:ea typeface="Calibri" panose="020F0502020204030204" pitchFamily="34" charset="0"/>
                          </a:rPr>
                        </m:ctrlPr>
                      </m:accPr>
                      <m:e>
                        <m:r>
                          <m:rPr>
                            <m:sty m:val="p"/>
                          </m:rPr>
                          <a:rPr lang="vi-VN" sz="2800">
                            <a:solidFill>
                              <a:srgbClr val="000000"/>
                            </a:solidFill>
                            <a:latin typeface="Cambria Math" panose="02040503050406030204" pitchFamily="18" charset="0"/>
                            <a:ea typeface="Calibri" panose="020F0502020204030204" pitchFamily="34" charset="0"/>
                          </a:rPr>
                          <m:t>abc</m:t>
                        </m:r>
                      </m:e>
                    </m:acc>
                  </m:oMath>
                </a14:m>
                <a:r>
                  <a:rPr lang="vi-VN" sz="2800" dirty="0">
                    <a:solidFill>
                      <a:srgbClr val="000000"/>
                    </a:solidFill>
                    <a:latin typeface="Times New Roman" panose="02020603050405020304" pitchFamily="18" charset="0"/>
                    <a:ea typeface="Calibri" panose="020F0502020204030204" pitchFamily="34" charset="0"/>
                  </a:rPr>
                  <a:t> </a:t>
                </a: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a </a:t>
                </a:r>
                <a14:m>
                  <m:oMath xmlns:m="http://schemas.openxmlformats.org/officeDocument/2006/math">
                    <m:r>
                      <a:rPr lang="vi-VN" sz="2800">
                        <a:solidFill>
                          <a:srgbClr val="000000"/>
                        </a:solidFill>
                        <a:latin typeface="Cambria Math" panose="02040503050406030204" pitchFamily="18" charset="0"/>
                        <a:ea typeface="Calibri" panose="020F0502020204030204" pitchFamily="34" charset="0"/>
                      </a:rPr>
                      <m:t>≠</m:t>
                    </m:r>
                  </m:oMath>
                </a14:m>
                <a:r>
                  <a:rPr lang="vi-VN" sz="2800" dirty="0">
                    <a:solidFill>
                      <a:srgbClr val="000000"/>
                    </a:solidFill>
                    <a:latin typeface="Times New Roman" panose="02020603050405020304" pitchFamily="18" charset="0"/>
                    <a:ea typeface="Calibri" panose="020F0502020204030204" pitchFamily="34" charset="0"/>
                  </a:rPr>
                  <a:t> 0) </a:t>
                </a:r>
                <a:r>
                  <a:rPr lang="en-US" sz="2800" dirty="0" err="1">
                    <a:solidFill>
                      <a:srgbClr val="000000"/>
                    </a:solidFill>
                    <a:latin typeface="Times New Roman" panose="02020603050405020304" pitchFamily="18" charset="0"/>
                    <a:ea typeface="Calibri" panose="020F0502020204030204" pitchFamily="34" charset="0"/>
                  </a:rPr>
                  <a:t>thành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tổng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theo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mẫu</a:t>
                </a:r>
                <a:r>
                  <a:rPr lang="en-US" sz="2800" dirty="0">
                    <a:solidFill>
                      <a:srgbClr val="000000"/>
                    </a:solidFill>
                    <a:latin typeface="Times New Roman" panose="02020603050405020304" pitchFamily="18" charset="0"/>
                    <a:ea typeface="Calibri" panose="020F0502020204030204" pitchFamily="34" charset="0"/>
                  </a:rPr>
                  <a:t>:</a:t>
                </a:r>
                <a:endParaRPr lang="en-US" altLang="en-US" sz="2800" dirty="0">
                  <a:latin typeface="Times New Roman" panose="02020603050405020304" pitchFamily="18" charset="0"/>
                </a:endParaRPr>
              </a:p>
              <a:p>
                <a:pPr>
                  <a:spcBef>
                    <a:spcPct val="50000"/>
                  </a:spcBef>
                  <a:buNone/>
                </a:pPr>
                <a:r>
                  <a:rPr lang="en-US" altLang="en-US" sz="2800" dirty="0">
                    <a:latin typeface="Times New Roman" panose="02020603050405020304" pitchFamily="18" charset="0"/>
                  </a:rPr>
                  <a:t>222 = 200 + 20 + 2 = 2 </a:t>
                </a:r>
                <a14:m>
                  <m:oMath xmlns:m="http://schemas.openxmlformats.org/officeDocument/2006/math">
                    <m:r>
                      <a:rPr lang="en-US" sz="2800" i="1" dirty="0">
                        <a:solidFill>
                          <a:srgbClr val="000000"/>
                        </a:solidFill>
                        <a:latin typeface="Cambria Math" panose="02040503050406030204" pitchFamily="18" charset="0"/>
                        <a:ea typeface="Cambria Math" panose="02040503050406030204" pitchFamily="18" charset="0"/>
                      </a:rPr>
                      <m:t>×</m:t>
                    </m:r>
                  </m:oMath>
                </a14:m>
                <a:r>
                  <a:rPr lang="en-US" altLang="en-US" sz="2800" dirty="0">
                    <a:latin typeface="Times New Roman" panose="02020603050405020304" pitchFamily="18" charset="0"/>
                  </a:rPr>
                  <a:t> 100 + 2 </a:t>
                </a:r>
                <a14:m>
                  <m:oMath xmlns:m="http://schemas.openxmlformats.org/officeDocument/2006/math">
                    <m:r>
                      <a:rPr lang="en-US" sz="2800" i="1" dirty="0">
                        <a:solidFill>
                          <a:srgbClr val="000000"/>
                        </a:solidFill>
                        <a:latin typeface="Cambria Math" panose="02040503050406030204" pitchFamily="18" charset="0"/>
                        <a:ea typeface="Cambria Math" panose="02040503050406030204" pitchFamily="18" charset="0"/>
                      </a:rPr>
                      <m:t>×</m:t>
                    </m:r>
                  </m:oMath>
                </a14:m>
                <a:r>
                  <a:rPr lang="en-US" altLang="en-US" sz="2800" dirty="0">
                    <a:latin typeface="Times New Roman" panose="02020603050405020304" pitchFamily="18" charset="0"/>
                  </a:rPr>
                  <a:t> 10 + 2</a:t>
                </a:r>
              </a:p>
            </p:txBody>
          </p:sp>
        </mc:Choice>
        <mc:Fallback xmlns="">
          <p:sp>
            <p:nvSpPr>
              <p:cNvPr id="28" name="Text Box 3">
                <a:extLst>
                  <a:ext uri="{FF2B5EF4-FFF2-40B4-BE49-F238E27FC236}">
                    <a16:creationId xmlns:a16="http://schemas.microsoft.com/office/drawing/2014/main" id="{6220FD85-8A5D-4031-8772-B57597010326}"/>
                  </a:ext>
                </a:extLst>
              </p:cNvPr>
              <p:cNvSpPr txBox="1">
                <a:spLocks noRot="1" noChangeAspect="1" noMove="1" noResize="1" noEditPoints="1" noAdjustHandles="1" noChangeArrowheads="1" noChangeShapeType="1" noTextEdit="1"/>
              </p:cNvSpPr>
              <p:nvPr/>
            </p:nvSpPr>
            <p:spPr bwMode="auto">
              <a:xfrm>
                <a:off x="2187615" y="1291591"/>
                <a:ext cx="9144000" cy="1179234"/>
              </a:xfrm>
              <a:prstGeom prst="rect">
                <a:avLst/>
              </a:prstGeom>
              <a:blipFill>
                <a:blip r:embed="rId3"/>
                <a:stretch>
                  <a:fillRect l="-1400" t="-4663" b="-139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9" name="Text Box 3">
            <a:extLst>
              <a:ext uri="{FF2B5EF4-FFF2-40B4-BE49-F238E27FC236}">
                <a16:creationId xmlns:a16="http://schemas.microsoft.com/office/drawing/2014/main" id="{B22E19F2-157C-4CBF-8C66-D35EA5DD150D}"/>
              </a:ext>
            </a:extLst>
          </p:cNvPr>
          <p:cNvSpPr txBox="1">
            <a:spLocks noChangeArrowheads="1"/>
          </p:cNvSpPr>
          <p:nvPr/>
        </p:nvSpPr>
        <p:spPr bwMode="auto">
          <a:xfrm>
            <a:off x="4838423" y="2422201"/>
            <a:ext cx="15276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làm</a:t>
            </a:r>
            <a:r>
              <a:rPr lang="en-US" altLang="en-US" sz="2800" b="1" dirty="0">
                <a:solidFill>
                  <a:srgbClr val="0033CC"/>
                </a:solidFill>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49697F0-2C78-4AE4-BB28-36D8085C7893}"/>
                  </a:ext>
                </a:extLst>
              </p:cNvPr>
              <p:cNvSpPr txBox="1"/>
              <p:nvPr/>
            </p:nvSpPr>
            <p:spPr>
              <a:xfrm>
                <a:off x="1515963" y="4483224"/>
                <a:ext cx="9480038" cy="620619"/>
              </a:xfrm>
              <a:prstGeom prst="rect">
                <a:avLst/>
              </a:prstGeom>
              <a:noFill/>
            </p:spPr>
            <p:txBody>
              <a:bodyPr wrap="square">
                <a:spAutoFit/>
              </a:bodyPr>
              <a:lstStyle/>
              <a:p>
                <a:pPr algn="just">
                  <a:lnSpc>
                    <a:spcPct val="150000"/>
                  </a:lnSpc>
                  <a:spcBef>
                    <a:spcPts val="600"/>
                  </a:spcBef>
                  <a:spcAft>
                    <a:spcPts val="600"/>
                  </a:spcAft>
                </a:pPr>
                <a:r>
                  <a:rPr lang="en-US" sz="2600" dirty="0">
                    <a:solidFill>
                      <a:srgbClr val="000000"/>
                    </a:solidFill>
                    <a:effectLst/>
                    <a:latin typeface="Times New Roman" panose="02020603050405020304" pitchFamily="18" charset="0"/>
                    <a:ea typeface="Calibri" panose="020F0502020204030204" pitchFamily="34" charset="0"/>
                  </a:rPr>
                  <a:t>Viết </a:t>
                </a:r>
                <a:r>
                  <a:rPr lang="en-US" sz="2600" dirty="0" err="1">
                    <a:solidFill>
                      <a:srgbClr val="000000"/>
                    </a:solidFill>
                    <a:effectLst/>
                    <a:latin typeface="Times New Roman" panose="02020603050405020304" pitchFamily="18" charset="0"/>
                    <a:ea typeface="Calibri" panose="020F0502020204030204" pitchFamily="34" charset="0"/>
                  </a:rPr>
                  <a:t>mỗi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số</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sau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thành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tổng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theo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mẫu</a:t>
                </a:r>
                <a:r>
                  <a:rPr lang="en-US" sz="2600" dirty="0">
                    <a:solidFill>
                      <a:srgbClr val="000000"/>
                    </a:solidFill>
                    <a:effectLst/>
                    <a:latin typeface="Times New Roman" panose="02020603050405020304" pitchFamily="18" charset="0"/>
                    <a:ea typeface="Calibri" panose="020F0502020204030204" pitchFamily="34" charset="0"/>
                  </a:rPr>
                  <a:t> ở </a:t>
                </a:r>
                <a:r>
                  <a:rPr lang="en-US" sz="2600" dirty="0" err="1">
                    <a:solidFill>
                      <a:srgbClr val="000000"/>
                    </a:solidFill>
                    <a:effectLst/>
                    <a:latin typeface="Times New Roman" panose="02020603050405020304" pitchFamily="18" charset="0"/>
                    <a:ea typeface="Calibri" panose="020F0502020204030204" pitchFamily="34" charset="0"/>
                  </a:rPr>
                  <a:t>ví</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dụ</a:t>
                </a:r>
                <a:r>
                  <a:rPr lang="en-US" sz="2600" dirty="0">
                    <a:solidFill>
                      <a:srgbClr val="000000"/>
                    </a:solidFill>
                    <a:effectLst/>
                    <a:latin typeface="Times New Roman" panose="02020603050405020304" pitchFamily="18" charset="0"/>
                    <a:ea typeface="Calibri" panose="020F0502020204030204" pitchFamily="34" charset="0"/>
                  </a:rPr>
                  <a:t> 2 </a:t>
                </a:r>
                <a:r>
                  <a:rPr lang="en-US" sz="2600" dirty="0" err="1">
                    <a:solidFill>
                      <a:srgbClr val="000000"/>
                    </a:solidFill>
                    <a:effectLst/>
                    <a:latin typeface="Times New Roman" panose="02020603050405020304" pitchFamily="18" charset="0"/>
                    <a:ea typeface="Calibri" panose="020F0502020204030204" pitchFamily="34" charset="0"/>
                  </a:rPr>
                  <a:t>trên</a:t>
                </a:r>
                <a:r>
                  <a:rPr lang="en-US" sz="2600" dirty="0">
                    <a:solidFill>
                      <a:srgbClr val="000000"/>
                    </a:solidFill>
                    <a:effectLst/>
                    <a:latin typeface="Times New Roman" panose="02020603050405020304" pitchFamily="18" charset="0"/>
                    <a:ea typeface="Calibri" panose="020F0502020204030204" pitchFamily="34" charset="0"/>
                  </a:rPr>
                  <a:t>: </a:t>
                </a:r>
                <a14:m>
                  <m:oMath xmlns:m="http://schemas.openxmlformats.org/officeDocument/2006/math">
                    <m:acc>
                      <m:accPr>
                        <m:chr m:val="̅"/>
                        <m:ctrlPr>
                          <a:rPr lang="en-US" sz="2400" i="1">
                            <a:solidFill>
                              <a:srgbClr val="000000"/>
                            </a:solidFill>
                            <a:latin typeface="Cambria Math" panose="02040503050406030204" pitchFamily="18" charset="0"/>
                            <a:ea typeface="Calibri" panose="020F0502020204030204" pitchFamily="34" charset="0"/>
                          </a:rPr>
                        </m:ctrlPr>
                      </m:accPr>
                      <m:e>
                        <m:r>
                          <m:rPr>
                            <m:sty m:val="p"/>
                          </m:rPr>
                          <a:rPr lang="vi-VN" sz="2400">
                            <a:solidFill>
                              <a:srgbClr val="000000"/>
                            </a:solidFill>
                            <a:latin typeface="Cambria Math" panose="02040503050406030204" pitchFamily="18" charset="0"/>
                            <a:ea typeface="Calibri" panose="020F0502020204030204" pitchFamily="34" charset="0"/>
                          </a:rPr>
                          <m:t>ab</m:t>
                        </m:r>
                        <m:r>
                          <a:rPr lang="en-US" sz="2400" b="0" i="1" smtClean="0">
                            <a:solidFill>
                              <a:srgbClr val="000000"/>
                            </a:solidFill>
                            <a:latin typeface="Cambria Math" panose="02040503050406030204" pitchFamily="18" charset="0"/>
                            <a:ea typeface="Calibri" panose="020F0502020204030204" pitchFamily="34" charset="0"/>
                          </a:rPr>
                          <m:t>0</m:t>
                        </m:r>
                      </m:e>
                    </m:acc>
                    <m:r>
                      <a:rPr lang="en-US" sz="2400" b="0" i="1" smtClean="0">
                        <a:solidFill>
                          <a:srgbClr val="000000"/>
                        </a:solidFill>
                        <a:latin typeface="Cambria Math" panose="02040503050406030204" pitchFamily="18" charset="0"/>
                        <a:ea typeface="Calibri" panose="020F0502020204030204" pitchFamily="34" charset="0"/>
                      </a:rPr>
                      <m:t> ;</m:t>
                    </m:r>
                    <m:acc>
                      <m:accPr>
                        <m:chr m:val="̅"/>
                        <m:ctrlPr>
                          <a:rPr lang="en-US" sz="2400" i="1">
                            <a:solidFill>
                              <a:srgbClr val="000000"/>
                            </a:solidFill>
                            <a:latin typeface="Cambria Math" panose="02040503050406030204" pitchFamily="18" charset="0"/>
                            <a:ea typeface="Calibri" panose="020F0502020204030204" pitchFamily="34" charset="0"/>
                          </a:rPr>
                        </m:ctrlPr>
                      </m:accPr>
                      <m:e>
                        <m:r>
                          <m:rPr>
                            <m:sty m:val="p"/>
                          </m:rPr>
                          <a:rPr lang="vi-VN" sz="2400">
                            <a:solidFill>
                              <a:srgbClr val="000000"/>
                            </a:solidFill>
                            <a:latin typeface="Cambria Math" panose="02040503050406030204" pitchFamily="18" charset="0"/>
                            <a:ea typeface="Calibri" panose="020F0502020204030204" pitchFamily="34" charset="0"/>
                          </a:rPr>
                          <m:t>a</m:t>
                        </m:r>
                        <m:r>
                          <a:rPr lang="en-US" sz="2400" b="0" i="0" smtClean="0">
                            <a:solidFill>
                              <a:srgbClr val="000000"/>
                            </a:solidFill>
                            <a:latin typeface="Cambria Math" panose="02040503050406030204" pitchFamily="18" charset="0"/>
                            <a:ea typeface="Calibri" panose="020F0502020204030204" pitchFamily="34" charset="0"/>
                          </a:rPr>
                          <m:t>0</m:t>
                        </m:r>
                        <m:r>
                          <m:rPr>
                            <m:sty m:val="p"/>
                          </m:rPr>
                          <a:rPr lang="vi-VN" sz="2400">
                            <a:solidFill>
                              <a:srgbClr val="000000"/>
                            </a:solidFill>
                            <a:latin typeface="Cambria Math" panose="02040503050406030204" pitchFamily="18" charset="0"/>
                            <a:ea typeface="Calibri" panose="020F0502020204030204" pitchFamily="34" charset="0"/>
                          </a:rPr>
                          <m:t>c</m:t>
                        </m:r>
                        <m:r>
                          <a:rPr lang="en-US" sz="2400" b="0" i="0" smtClean="0">
                            <a:solidFill>
                              <a:srgbClr val="000000"/>
                            </a:solidFill>
                            <a:latin typeface="Cambria Math" panose="02040503050406030204" pitchFamily="18" charset="0"/>
                            <a:ea typeface="Calibri" panose="020F0502020204030204" pitchFamily="34" charset="0"/>
                          </a:rPr>
                          <m:t> </m:t>
                        </m:r>
                      </m:e>
                    </m:acc>
                    <m:r>
                      <a:rPr lang="en-US" sz="2400" b="0" i="1" smtClean="0">
                        <a:solidFill>
                          <a:srgbClr val="000000"/>
                        </a:solidFill>
                        <a:latin typeface="Cambria Math" panose="02040503050406030204" pitchFamily="18" charset="0"/>
                        <a:ea typeface="Calibri" panose="020F0502020204030204" pitchFamily="34" charset="0"/>
                      </a:rPr>
                      <m:t> ;</m:t>
                    </m:r>
                    <m:acc>
                      <m:accPr>
                        <m:chr m:val="̅"/>
                        <m:ctrlPr>
                          <a:rPr lang="en-US" sz="2400" i="1">
                            <a:solidFill>
                              <a:srgbClr val="000000"/>
                            </a:solidFill>
                            <a:latin typeface="Cambria Math" panose="02040503050406030204" pitchFamily="18" charset="0"/>
                            <a:ea typeface="Calibri" panose="020F0502020204030204" pitchFamily="34" charset="0"/>
                          </a:rPr>
                        </m:ctrlPr>
                      </m:accPr>
                      <m:e>
                        <m:r>
                          <m:rPr>
                            <m:sty m:val="p"/>
                          </m:rPr>
                          <a:rPr lang="vi-VN" sz="2400">
                            <a:solidFill>
                              <a:srgbClr val="000000"/>
                            </a:solidFill>
                            <a:latin typeface="Cambria Math" panose="02040503050406030204" pitchFamily="18" charset="0"/>
                            <a:ea typeface="Calibri" panose="020F0502020204030204" pitchFamily="34" charset="0"/>
                          </a:rPr>
                          <m:t>a</m:t>
                        </m:r>
                        <m:r>
                          <a:rPr lang="en-US" sz="2400" b="0" i="1" smtClean="0">
                            <a:solidFill>
                              <a:srgbClr val="000000"/>
                            </a:solidFill>
                            <a:latin typeface="Cambria Math" panose="02040503050406030204" pitchFamily="18" charset="0"/>
                            <a:ea typeface="Calibri" panose="020F0502020204030204" pitchFamily="34" charset="0"/>
                          </a:rPr>
                          <m:t>001</m:t>
                        </m:r>
                      </m:e>
                    </m:acc>
                  </m:oMath>
                </a14:m>
                <a:endParaRPr lang="en-US" sz="26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31" name="TextBox 30">
                <a:extLst>
                  <a:ext uri="{FF2B5EF4-FFF2-40B4-BE49-F238E27FC236}">
                    <a16:creationId xmlns:a16="http://schemas.microsoft.com/office/drawing/2014/main" id="{149697F0-2C78-4AE4-BB28-36D8085C7893}"/>
                  </a:ext>
                </a:extLst>
              </p:cNvPr>
              <p:cNvSpPr txBox="1">
                <a:spLocks noRot="1" noChangeAspect="1" noMove="1" noResize="1" noEditPoints="1" noAdjustHandles="1" noChangeArrowheads="1" noChangeShapeType="1" noTextEdit="1"/>
              </p:cNvSpPr>
              <p:nvPr/>
            </p:nvSpPr>
            <p:spPr>
              <a:xfrm>
                <a:off x="1515963" y="4483224"/>
                <a:ext cx="9480038" cy="620619"/>
              </a:xfrm>
              <a:prstGeom prst="rect">
                <a:avLst/>
              </a:prstGeom>
              <a:blipFill>
                <a:blip r:embed="rId4"/>
                <a:stretch>
                  <a:fillRect l="-1158" b="-24510"/>
                </a:stretch>
              </a:blipFill>
            </p:spPr>
            <p:txBody>
              <a:bodyPr/>
              <a:lstStyle/>
              <a:p>
                <a:r>
                  <a:rPr lang="en-US">
                    <a:noFill/>
                  </a:rPr>
                  <a:t> </a:t>
                </a:r>
              </a:p>
            </p:txBody>
          </p:sp>
        </mc:Fallback>
      </mc:AlternateContent>
      <p:sp>
        <p:nvSpPr>
          <p:cNvPr id="11" name="Text Box 3">
            <a:extLst>
              <a:ext uri="{FF2B5EF4-FFF2-40B4-BE49-F238E27FC236}">
                <a16:creationId xmlns:a16="http://schemas.microsoft.com/office/drawing/2014/main" id="{DC7C18AB-4251-4BC6-8762-B908EC9A504C}"/>
              </a:ext>
            </a:extLst>
          </p:cNvPr>
          <p:cNvSpPr txBox="1">
            <a:spLocks noChangeArrowheads="1"/>
          </p:cNvSpPr>
          <p:nvPr/>
        </p:nvSpPr>
        <p:spPr bwMode="auto">
          <a:xfrm>
            <a:off x="435054" y="4065042"/>
            <a:ext cx="27660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dirty="0">
                <a:solidFill>
                  <a:srgbClr val="0033CC"/>
                </a:solidFill>
                <a:latin typeface="Times New Roman" panose="02020603050405020304" pitchFamily="18" charset="0"/>
              </a:rPr>
              <a:t>c) </a:t>
            </a:r>
            <a:r>
              <a:rPr lang="en-US" altLang="en-US" sz="2800" dirty="0" err="1">
                <a:solidFill>
                  <a:srgbClr val="0033CC"/>
                </a:solidFill>
                <a:latin typeface="Times New Roman" panose="02020603050405020304" pitchFamily="18" charset="0"/>
              </a:rPr>
              <a:t>Áp</a:t>
            </a:r>
            <a:r>
              <a:rPr lang="en-US" altLang="en-US" sz="2800" dirty="0">
                <a:solidFill>
                  <a:srgbClr val="0033CC"/>
                </a:solidFill>
                <a:latin typeface="Times New Roman" panose="02020603050405020304" pitchFamily="18" charset="0"/>
              </a:rPr>
              <a:t> dung :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FC0903D-133A-491A-8F40-8B153FB080E6}"/>
                  </a:ext>
                </a:extLst>
              </p:cNvPr>
              <p:cNvSpPr txBox="1"/>
              <p:nvPr/>
            </p:nvSpPr>
            <p:spPr>
              <a:xfrm>
                <a:off x="683552" y="2981023"/>
                <a:ext cx="4859152" cy="492443"/>
              </a:xfrm>
              <a:prstGeom prst="rect">
                <a:avLst/>
              </a:prstGeom>
              <a:noFill/>
            </p:spPr>
            <p:txBody>
              <a:bodyPr wrap="square">
                <a:spAutoFit/>
              </a:bodyPr>
              <a:lstStyle/>
              <a:p>
                <a:pPr>
                  <a:spcBef>
                    <a:spcPct val="50000"/>
                  </a:spcBef>
                  <a:buNone/>
                </a:pPr>
                <a:r>
                  <a:rPr lang="en-US" altLang="en-US" sz="2600" dirty="0">
                    <a:latin typeface="Times New Roman" panose="02020603050405020304" pitchFamily="18" charset="0"/>
                  </a:rPr>
                  <a:t>55 = 50  + 5 = 5 </a:t>
                </a:r>
                <a14:m>
                  <m:oMath xmlns:m="http://schemas.openxmlformats.org/officeDocument/2006/math">
                    <m:r>
                      <a:rPr lang="en-US" sz="2600" i="1" dirty="0">
                        <a:solidFill>
                          <a:srgbClr val="000000"/>
                        </a:solidFill>
                        <a:latin typeface="Cambria Math" panose="02040503050406030204" pitchFamily="18" charset="0"/>
                        <a:ea typeface="Cambria Math" panose="02040503050406030204" pitchFamily="18" charset="0"/>
                      </a:rPr>
                      <m:t>×</m:t>
                    </m:r>
                  </m:oMath>
                </a14:m>
                <a:r>
                  <a:rPr lang="en-US" altLang="en-US" sz="2600" dirty="0">
                    <a:latin typeface="Times New Roman" panose="02020603050405020304" pitchFamily="18" charset="0"/>
                  </a:rPr>
                  <a:t> 10 + 5.</a:t>
                </a:r>
              </a:p>
            </p:txBody>
          </p:sp>
        </mc:Choice>
        <mc:Fallback xmlns="">
          <p:sp>
            <p:nvSpPr>
              <p:cNvPr id="13" name="TextBox 12">
                <a:extLst>
                  <a:ext uri="{FF2B5EF4-FFF2-40B4-BE49-F238E27FC236}">
                    <a16:creationId xmlns:a16="http://schemas.microsoft.com/office/drawing/2014/main" id="{2FC0903D-133A-491A-8F40-8B153FB080E6}"/>
                  </a:ext>
                </a:extLst>
              </p:cNvPr>
              <p:cNvSpPr txBox="1">
                <a:spLocks noRot="1" noChangeAspect="1" noMove="1" noResize="1" noEditPoints="1" noAdjustHandles="1" noChangeArrowheads="1" noChangeShapeType="1" noTextEdit="1"/>
              </p:cNvSpPr>
              <p:nvPr/>
            </p:nvSpPr>
            <p:spPr>
              <a:xfrm>
                <a:off x="683552" y="2981023"/>
                <a:ext cx="4859152" cy="492443"/>
              </a:xfrm>
              <a:prstGeom prst="rect">
                <a:avLst/>
              </a:prstGeom>
              <a:blipFill>
                <a:blip r:embed="rId5"/>
                <a:stretch>
                  <a:fillRect l="-2258" t="-11111" b="-30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D3C54A6-B6A4-44D2-BF0E-A4971BCBB3AA}"/>
                  </a:ext>
                </a:extLst>
              </p:cNvPr>
              <p:cNvSpPr txBox="1"/>
              <p:nvPr/>
            </p:nvSpPr>
            <p:spPr>
              <a:xfrm>
                <a:off x="4838423" y="2951459"/>
                <a:ext cx="6268278" cy="492443"/>
              </a:xfrm>
              <a:prstGeom prst="rect">
                <a:avLst/>
              </a:prstGeom>
              <a:noFill/>
            </p:spPr>
            <p:txBody>
              <a:bodyPr wrap="square">
                <a:spAutoFit/>
              </a:bodyPr>
              <a:lstStyle/>
              <a:p>
                <a:pPr>
                  <a:spcBef>
                    <a:spcPct val="50000"/>
                  </a:spcBef>
                  <a:buNone/>
                </a:pPr>
                <a:r>
                  <a:rPr lang="en-US" altLang="en-US" sz="2600" dirty="0">
                    <a:latin typeface="Times New Roman" panose="02020603050405020304" pitchFamily="18" charset="0"/>
                  </a:rPr>
                  <a:t>575 = 500 + 70 + 5= 5 </a:t>
                </a:r>
                <a14:m>
                  <m:oMath xmlns:m="http://schemas.openxmlformats.org/officeDocument/2006/math">
                    <m:r>
                      <a:rPr lang="en-US" sz="2600" i="1" dirty="0">
                        <a:solidFill>
                          <a:srgbClr val="000000"/>
                        </a:solidFill>
                        <a:latin typeface="Cambria Math" panose="02040503050406030204" pitchFamily="18" charset="0"/>
                        <a:ea typeface="Cambria Math" panose="02040503050406030204" pitchFamily="18" charset="0"/>
                      </a:rPr>
                      <m:t>×</m:t>
                    </m:r>
                  </m:oMath>
                </a14:m>
                <a:r>
                  <a:rPr lang="en-US" altLang="en-US" sz="2600" dirty="0">
                    <a:latin typeface="Times New Roman" panose="02020603050405020304" pitchFamily="18" charset="0"/>
                  </a:rPr>
                  <a:t> 100 + 7 </a:t>
                </a:r>
                <a14:m>
                  <m:oMath xmlns:m="http://schemas.openxmlformats.org/officeDocument/2006/math">
                    <m:r>
                      <a:rPr lang="en-US" sz="2600" i="1" dirty="0">
                        <a:solidFill>
                          <a:srgbClr val="000000"/>
                        </a:solidFill>
                        <a:latin typeface="Cambria Math" panose="02040503050406030204" pitchFamily="18" charset="0"/>
                        <a:ea typeface="Cambria Math" panose="02040503050406030204" pitchFamily="18" charset="0"/>
                      </a:rPr>
                      <m:t>×</m:t>
                    </m:r>
                  </m:oMath>
                </a14:m>
                <a:r>
                  <a:rPr lang="en-US" altLang="en-US" sz="2600" dirty="0">
                    <a:latin typeface="Times New Roman" panose="02020603050405020304" pitchFamily="18" charset="0"/>
                  </a:rPr>
                  <a:t> 10 + 5.</a:t>
                </a:r>
              </a:p>
            </p:txBody>
          </p:sp>
        </mc:Choice>
        <mc:Fallback xmlns="">
          <p:sp>
            <p:nvSpPr>
              <p:cNvPr id="16" name="TextBox 15">
                <a:extLst>
                  <a:ext uri="{FF2B5EF4-FFF2-40B4-BE49-F238E27FC236}">
                    <a16:creationId xmlns:a16="http://schemas.microsoft.com/office/drawing/2014/main" id="{DD3C54A6-B6A4-44D2-BF0E-A4971BCBB3AA}"/>
                  </a:ext>
                </a:extLst>
              </p:cNvPr>
              <p:cNvSpPr txBox="1">
                <a:spLocks noRot="1" noChangeAspect="1" noMove="1" noResize="1" noEditPoints="1" noAdjustHandles="1" noChangeArrowheads="1" noChangeShapeType="1" noTextEdit="1"/>
              </p:cNvSpPr>
              <p:nvPr/>
            </p:nvSpPr>
            <p:spPr>
              <a:xfrm>
                <a:off x="4838423" y="2951459"/>
                <a:ext cx="6268278" cy="492443"/>
              </a:xfrm>
              <a:prstGeom prst="rect">
                <a:avLst/>
              </a:prstGeom>
              <a:blipFill>
                <a:blip r:embed="rId6"/>
                <a:stretch>
                  <a:fillRect l="-1751" t="-11111" b="-30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7A91C4-3870-48F1-8284-3D276AFC04E1}"/>
                  </a:ext>
                </a:extLst>
              </p:cNvPr>
              <p:cNvSpPr txBox="1"/>
              <p:nvPr/>
            </p:nvSpPr>
            <p:spPr>
              <a:xfrm>
                <a:off x="1070334" y="3508536"/>
                <a:ext cx="2605133" cy="501419"/>
              </a:xfrm>
              <a:prstGeom prst="rect">
                <a:avLst/>
              </a:prstGeom>
              <a:noFill/>
            </p:spPr>
            <p:txBody>
              <a:bodyPr wrap="square">
                <a:spAutoFit/>
              </a:bodyPr>
              <a:lstStyle/>
              <a:p>
                <a14:m>
                  <m:oMath xmlns:m="http://schemas.openxmlformats.org/officeDocument/2006/math">
                    <m:acc>
                      <m:accPr>
                        <m:chr m:val="̅"/>
                        <m:ctrlPr>
                          <a:rPr lang="en-US" sz="2600" i="1">
                            <a:solidFill>
                              <a:srgbClr val="000000"/>
                            </a:solidFill>
                            <a:latin typeface="Cambria Math" panose="02040503050406030204" pitchFamily="18" charset="0"/>
                            <a:ea typeface="Calibri" panose="020F0502020204030204" pitchFamily="34" charset="0"/>
                          </a:rPr>
                        </m:ctrlPr>
                      </m:accPr>
                      <m:e>
                        <m:r>
                          <m:rPr>
                            <m:sty m:val="p"/>
                          </m:rPr>
                          <a:rPr lang="vi-VN" sz="2600">
                            <a:solidFill>
                              <a:srgbClr val="000000"/>
                            </a:solidFill>
                            <a:latin typeface="Cambria Math" panose="02040503050406030204" pitchFamily="18" charset="0"/>
                            <a:ea typeface="Calibri" panose="020F0502020204030204" pitchFamily="34" charset="0"/>
                          </a:rPr>
                          <m:t>ab</m:t>
                        </m:r>
                      </m:e>
                    </m:acc>
                  </m:oMath>
                </a14:m>
                <a:r>
                  <a:rPr lang="vi-VN" sz="2600" dirty="0">
                    <a:solidFill>
                      <a:srgbClr val="000000"/>
                    </a:solidFill>
                    <a:latin typeface="Times New Roman" panose="02020603050405020304" pitchFamily="18" charset="0"/>
                    <a:ea typeface="Calibri" panose="020F0502020204030204" pitchFamily="34" charset="0"/>
                  </a:rPr>
                  <a:t> </a:t>
                </a:r>
                <a:r>
                  <a:rPr lang="en-US" sz="2600" dirty="0">
                    <a:solidFill>
                      <a:srgbClr val="000000"/>
                    </a:solidFill>
                    <a:latin typeface="Times New Roman" panose="02020603050405020304" pitchFamily="18" charset="0"/>
                    <a:ea typeface="Calibri" panose="020F0502020204030204" pitchFamily="34" charset="0"/>
                  </a:rPr>
                  <a:t> = </a:t>
                </a:r>
                <a:r>
                  <a:rPr lang="en-US" sz="2600" dirty="0">
                    <a:latin typeface="Times New Roman" panose="02020603050405020304" pitchFamily="18" charset="0"/>
                  </a:rPr>
                  <a:t>a</a:t>
                </a:r>
                <a:r>
                  <a:rPr lang="en-US" altLang="en-US" sz="2600" dirty="0">
                    <a:latin typeface="Times New Roman" panose="02020603050405020304" pitchFamily="18" charset="0"/>
                  </a:rPr>
                  <a:t> </a:t>
                </a:r>
                <a14:m>
                  <m:oMath xmlns:m="http://schemas.openxmlformats.org/officeDocument/2006/math">
                    <m:r>
                      <a:rPr lang="en-US" sz="2600" i="1" dirty="0">
                        <a:solidFill>
                          <a:srgbClr val="000000"/>
                        </a:solidFill>
                        <a:latin typeface="Cambria Math" panose="02040503050406030204" pitchFamily="18" charset="0"/>
                        <a:ea typeface="Cambria Math" panose="02040503050406030204" pitchFamily="18" charset="0"/>
                      </a:rPr>
                      <m:t>×</m:t>
                    </m:r>
                  </m:oMath>
                </a14:m>
                <a:r>
                  <a:rPr lang="en-US" altLang="en-US" sz="2600" dirty="0">
                    <a:latin typeface="Times New Roman" panose="02020603050405020304" pitchFamily="18" charset="0"/>
                  </a:rPr>
                  <a:t> 10 + b.</a:t>
                </a:r>
                <a:endParaRPr lang="en-US" sz="2600" dirty="0"/>
              </a:p>
            </p:txBody>
          </p:sp>
        </mc:Choice>
        <mc:Fallback xmlns="">
          <p:sp>
            <p:nvSpPr>
              <p:cNvPr id="18" name="TextBox 17">
                <a:extLst>
                  <a:ext uri="{FF2B5EF4-FFF2-40B4-BE49-F238E27FC236}">
                    <a16:creationId xmlns:a16="http://schemas.microsoft.com/office/drawing/2014/main" id="{827A91C4-3870-48F1-8284-3D276AFC04E1}"/>
                  </a:ext>
                </a:extLst>
              </p:cNvPr>
              <p:cNvSpPr txBox="1">
                <a:spLocks noRot="1" noChangeAspect="1" noMove="1" noResize="1" noEditPoints="1" noAdjustHandles="1" noChangeArrowheads="1" noChangeShapeType="1" noTextEdit="1"/>
              </p:cNvSpPr>
              <p:nvPr/>
            </p:nvSpPr>
            <p:spPr>
              <a:xfrm>
                <a:off x="1070334" y="3508536"/>
                <a:ext cx="2605133" cy="501419"/>
              </a:xfrm>
              <a:prstGeom prst="rect">
                <a:avLst/>
              </a:prstGeom>
              <a:blipFill>
                <a:blip r:embed="rId7"/>
                <a:stretch>
                  <a:fillRect t="-10976" b="-29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0BBC4E7-B786-4A37-A5D6-38A3D6C33037}"/>
                  </a:ext>
                </a:extLst>
              </p:cNvPr>
              <p:cNvSpPr txBox="1"/>
              <p:nvPr/>
            </p:nvSpPr>
            <p:spPr>
              <a:xfrm>
                <a:off x="4838423" y="3575877"/>
                <a:ext cx="4588068" cy="501419"/>
              </a:xfrm>
              <a:prstGeom prst="rect">
                <a:avLst/>
              </a:prstGeom>
              <a:noFill/>
            </p:spPr>
            <p:txBody>
              <a:bodyPr wrap="square">
                <a:spAutoFit/>
              </a:bodyPr>
              <a:lstStyle/>
              <a:p>
                <a14:m>
                  <m:oMath xmlns:m="http://schemas.openxmlformats.org/officeDocument/2006/math">
                    <m:acc>
                      <m:accPr>
                        <m:chr m:val="̅"/>
                        <m:ctrlPr>
                          <a:rPr lang="en-US" sz="2600" i="1">
                            <a:solidFill>
                              <a:srgbClr val="000000"/>
                            </a:solidFill>
                            <a:latin typeface="Cambria Math" panose="02040503050406030204" pitchFamily="18" charset="0"/>
                            <a:ea typeface="Calibri" panose="020F0502020204030204" pitchFamily="34" charset="0"/>
                          </a:rPr>
                        </m:ctrlPr>
                      </m:accPr>
                      <m:e>
                        <m:r>
                          <m:rPr>
                            <m:sty m:val="p"/>
                          </m:rPr>
                          <a:rPr lang="vi-VN" sz="2600">
                            <a:solidFill>
                              <a:srgbClr val="000000"/>
                            </a:solidFill>
                            <a:latin typeface="Cambria Math" panose="02040503050406030204" pitchFamily="18" charset="0"/>
                            <a:ea typeface="Calibri" panose="020F0502020204030204" pitchFamily="34" charset="0"/>
                          </a:rPr>
                          <m:t>abc</m:t>
                        </m:r>
                      </m:e>
                    </m:acc>
                    <m:r>
                      <a:rPr lang="vi-VN" sz="2600" i="1">
                        <a:solidFill>
                          <a:srgbClr val="000000"/>
                        </a:solidFill>
                        <a:latin typeface="Cambria Math" panose="02040503050406030204" pitchFamily="18" charset="0"/>
                        <a:ea typeface="Calibri" panose="020F0502020204030204" pitchFamily="34" charset="0"/>
                      </a:rPr>
                      <m:t> </m:t>
                    </m:r>
                  </m:oMath>
                </a14:m>
                <a:r>
                  <a:rPr lang="en-US" altLang="en-US" sz="2600" dirty="0">
                    <a:latin typeface="Times New Roman" panose="02020603050405020304" pitchFamily="18" charset="0"/>
                  </a:rPr>
                  <a:t> = a </a:t>
                </a:r>
                <a14:m>
                  <m:oMath xmlns:m="http://schemas.openxmlformats.org/officeDocument/2006/math">
                    <m:r>
                      <a:rPr lang="en-US" sz="2600" i="1" dirty="0">
                        <a:solidFill>
                          <a:srgbClr val="000000"/>
                        </a:solidFill>
                        <a:latin typeface="Cambria Math" panose="02040503050406030204" pitchFamily="18" charset="0"/>
                        <a:ea typeface="Cambria Math" panose="02040503050406030204" pitchFamily="18" charset="0"/>
                      </a:rPr>
                      <m:t>×</m:t>
                    </m:r>
                  </m:oMath>
                </a14:m>
                <a:r>
                  <a:rPr lang="en-US" altLang="en-US" sz="2600" dirty="0">
                    <a:latin typeface="Times New Roman" panose="02020603050405020304" pitchFamily="18" charset="0"/>
                  </a:rPr>
                  <a:t> 100 + b </a:t>
                </a:r>
                <a14:m>
                  <m:oMath xmlns:m="http://schemas.openxmlformats.org/officeDocument/2006/math">
                    <m:r>
                      <a:rPr lang="en-US" sz="2600" i="1" dirty="0">
                        <a:solidFill>
                          <a:srgbClr val="000000"/>
                        </a:solidFill>
                        <a:latin typeface="Cambria Math" panose="02040503050406030204" pitchFamily="18" charset="0"/>
                        <a:ea typeface="Cambria Math" panose="02040503050406030204" pitchFamily="18" charset="0"/>
                      </a:rPr>
                      <m:t>×</m:t>
                    </m:r>
                  </m:oMath>
                </a14:m>
                <a:r>
                  <a:rPr lang="en-US" altLang="en-US" sz="2600" dirty="0">
                    <a:latin typeface="Times New Roman" panose="02020603050405020304" pitchFamily="18" charset="0"/>
                  </a:rPr>
                  <a:t> 10 + c.</a:t>
                </a:r>
                <a:endParaRPr lang="en-US" sz="2600" dirty="0"/>
              </a:p>
            </p:txBody>
          </p:sp>
        </mc:Choice>
        <mc:Fallback xmlns="">
          <p:sp>
            <p:nvSpPr>
              <p:cNvPr id="20" name="TextBox 19">
                <a:extLst>
                  <a:ext uri="{FF2B5EF4-FFF2-40B4-BE49-F238E27FC236}">
                    <a16:creationId xmlns:a16="http://schemas.microsoft.com/office/drawing/2014/main" id="{80BBC4E7-B786-4A37-A5D6-38A3D6C33037}"/>
                  </a:ext>
                </a:extLst>
              </p:cNvPr>
              <p:cNvSpPr txBox="1">
                <a:spLocks noRot="1" noChangeAspect="1" noMove="1" noResize="1" noEditPoints="1" noAdjustHandles="1" noChangeArrowheads="1" noChangeShapeType="1" noTextEdit="1"/>
              </p:cNvSpPr>
              <p:nvPr/>
            </p:nvSpPr>
            <p:spPr>
              <a:xfrm>
                <a:off x="4838423" y="3575877"/>
                <a:ext cx="4588068" cy="501419"/>
              </a:xfrm>
              <a:prstGeom prst="rect">
                <a:avLst/>
              </a:prstGeom>
              <a:blipFill>
                <a:blip r:embed="rId8"/>
                <a:stretch>
                  <a:fillRect t="-10976" b="-29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E8DFDF4-B87F-42A6-A60B-42703BACC8CE}"/>
                  </a:ext>
                </a:extLst>
              </p:cNvPr>
              <p:cNvSpPr txBox="1"/>
              <p:nvPr/>
            </p:nvSpPr>
            <p:spPr>
              <a:xfrm>
                <a:off x="1515963" y="5118933"/>
                <a:ext cx="3584016" cy="629852"/>
              </a:xfrm>
              <a:prstGeom prst="rect">
                <a:avLst/>
              </a:prstGeom>
              <a:noFill/>
            </p:spPr>
            <p:txBody>
              <a:bodyPr wrap="square">
                <a:spAutoFit/>
              </a:bodyPr>
              <a:lstStyle/>
              <a:p>
                <a:pPr algn="just">
                  <a:lnSpc>
                    <a:spcPct val="150000"/>
                  </a:lnSpc>
                </a:pPr>
                <a14:m>
                  <m:oMath xmlns:m="http://schemas.openxmlformats.org/officeDocument/2006/math">
                    <m:acc>
                      <m:accPr>
                        <m:chr m:val="̅"/>
                        <m:ctrlPr>
                          <a:rPr lang="en-US" sz="2600" i="1" smtClean="0">
                            <a:solidFill>
                              <a:srgbClr val="000000"/>
                            </a:solidFill>
                            <a:effectLst/>
                            <a:latin typeface="Cambria Math" panose="02040503050406030204" pitchFamily="18" charset="0"/>
                            <a:ea typeface="Calibri" panose="020F0502020204030204" pitchFamily="34" charset="0"/>
                          </a:rPr>
                        </m:ctrlPr>
                      </m:accPr>
                      <m:e>
                        <m:r>
                          <a:rPr lang="vi-VN" sz="2600" i="1">
                            <a:solidFill>
                              <a:srgbClr val="000000"/>
                            </a:solidFill>
                            <a:effectLst/>
                            <a:latin typeface="Cambria Math" panose="02040503050406030204" pitchFamily="18" charset="0"/>
                            <a:ea typeface="Calibri" panose="020F0502020204030204" pitchFamily="34" charset="0"/>
                          </a:rPr>
                          <m:t>𝑎𝑏</m:t>
                        </m:r>
                        <m:r>
                          <a:rPr lang="vi-VN" sz="2600" i="1">
                            <a:solidFill>
                              <a:srgbClr val="000000"/>
                            </a:solidFill>
                            <a:effectLst/>
                            <a:latin typeface="Cambria Math" panose="02040503050406030204" pitchFamily="18" charset="0"/>
                            <a:ea typeface="Calibri" panose="020F0502020204030204" pitchFamily="34" charset="0"/>
                          </a:rPr>
                          <m:t>0</m:t>
                        </m:r>
                      </m:e>
                    </m:acc>
                  </m:oMath>
                </a14:m>
                <a:r>
                  <a:rPr lang="vi-VN" sz="2600" dirty="0">
                    <a:solidFill>
                      <a:srgbClr val="000000"/>
                    </a:solidFill>
                    <a:effectLst/>
                    <a:latin typeface="Times New Roman" panose="02020603050405020304" pitchFamily="18" charset="0"/>
                    <a:ea typeface="Calibri" panose="020F0502020204030204" pitchFamily="34" charset="0"/>
                  </a:rPr>
                  <a:t> = a x 100 + b x 10</a:t>
                </a:r>
                <a:endParaRPr lang="en-US" sz="26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23" name="TextBox 22">
                <a:extLst>
                  <a:ext uri="{FF2B5EF4-FFF2-40B4-BE49-F238E27FC236}">
                    <a16:creationId xmlns:a16="http://schemas.microsoft.com/office/drawing/2014/main" id="{EE8DFDF4-B87F-42A6-A60B-42703BACC8CE}"/>
                  </a:ext>
                </a:extLst>
              </p:cNvPr>
              <p:cNvSpPr txBox="1">
                <a:spLocks noRot="1" noChangeAspect="1" noMove="1" noResize="1" noEditPoints="1" noAdjustHandles="1" noChangeArrowheads="1" noChangeShapeType="1" noTextEdit="1"/>
              </p:cNvSpPr>
              <p:nvPr/>
            </p:nvSpPr>
            <p:spPr>
              <a:xfrm>
                <a:off x="1515963" y="5118933"/>
                <a:ext cx="3584016" cy="629852"/>
              </a:xfrm>
              <a:prstGeom prst="rect">
                <a:avLst/>
              </a:prstGeom>
              <a:blipFill>
                <a:blip r:embed="rId9"/>
                <a:stretch>
                  <a:fillRect b="-242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ADF0C6A-F6BF-460C-9CB3-7B9AD2095172}"/>
                  </a:ext>
                </a:extLst>
              </p:cNvPr>
              <p:cNvSpPr txBox="1"/>
              <p:nvPr/>
            </p:nvSpPr>
            <p:spPr>
              <a:xfrm>
                <a:off x="5584492" y="5118933"/>
                <a:ext cx="2728010" cy="620811"/>
              </a:xfrm>
              <a:prstGeom prst="rect">
                <a:avLst/>
              </a:prstGeom>
              <a:noFill/>
            </p:spPr>
            <p:txBody>
              <a:bodyPr wrap="square">
                <a:spAutoFit/>
              </a:bodyPr>
              <a:lstStyle/>
              <a:p>
                <a:pPr algn="just">
                  <a:lnSpc>
                    <a:spcPct val="150000"/>
                  </a:lnSpc>
                </a:pPr>
                <a14:m>
                  <m:oMath xmlns:m="http://schemas.openxmlformats.org/officeDocument/2006/math">
                    <m:acc>
                      <m:accPr>
                        <m:chr m:val="̅"/>
                        <m:ctrlPr>
                          <a:rPr lang="en-US" sz="2600" i="1" smtClean="0">
                            <a:solidFill>
                              <a:srgbClr val="000000"/>
                            </a:solidFill>
                            <a:effectLst/>
                            <a:latin typeface="Cambria Math" panose="02040503050406030204" pitchFamily="18" charset="0"/>
                            <a:ea typeface="Calibri" panose="020F0502020204030204" pitchFamily="34" charset="0"/>
                          </a:rPr>
                        </m:ctrlPr>
                      </m:accPr>
                      <m:e>
                        <m:r>
                          <a:rPr lang="vi-VN" sz="2600" i="1">
                            <a:solidFill>
                              <a:srgbClr val="000000"/>
                            </a:solidFill>
                            <a:effectLst/>
                            <a:latin typeface="Cambria Math" panose="02040503050406030204" pitchFamily="18" charset="0"/>
                            <a:ea typeface="Calibri" panose="020F0502020204030204" pitchFamily="34" charset="0"/>
                          </a:rPr>
                          <m:t>𝑎</m:t>
                        </m:r>
                        <m:r>
                          <a:rPr lang="vi-VN" sz="2600" i="1">
                            <a:solidFill>
                              <a:srgbClr val="000000"/>
                            </a:solidFill>
                            <a:effectLst/>
                            <a:latin typeface="Cambria Math" panose="02040503050406030204" pitchFamily="18" charset="0"/>
                            <a:ea typeface="Calibri" panose="020F0502020204030204" pitchFamily="34" charset="0"/>
                          </a:rPr>
                          <m:t>0</m:t>
                        </m:r>
                        <m:r>
                          <a:rPr lang="vi-VN" sz="2600" i="1">
                            <a:solidFill>
                              <a:srgbClr val="000000"/>
                            </a:solidFill>
                            <a:effectLst/>
                            <a:latin typeface="Cambria Math" panose="02040503050406030204" pitchFamily="18" charset="0"/>
                            <a:ea typeface="Calibri" panose="020F0502020204030204" pitchFamily="34" charset="0"/>
                          </a:rPr>
                          <m:t>𝑐</m:t>
                        </m:r>
                      </m:e>
                    </m:acc>
                  </m:oMath>
                </a14:m>
                <a:r>
                  <a:rPr lang="vi-VN" sz="2600" dirty="0">
                    <a:solidFill>
                      <a:srgbClr val="000000"/>
                    </a:solidFill>
                    <a:effectLst/>
                    <a:latin typeface="Times New Roman" panose="02020603050405020304" pitchFamily="18" charset="0"/>
                    <a:ea typeface="Calibri" panose="020F0502020204030204" pitchFamily="34" charset="0"/>
                  </a:rPr>
                  <a:t> = a x 100 + c</a:t>
                </a:r>
                <a:endParaRPr lang="en-US" sz="26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25" name="TextBox 24">
                <a:extLst>
                  <a:ext uri="{FF2B5EF4-FFF2-40B4-BE49-F238E27FC236}">
                    <a16:creationId xmlns:a16="http://schemas.microsoft.com/office/drawing/2014/main" id="{9ADF0C6A-F6BF-460C-9CB3-7B9AD2095172}"/>
                  </a:ext>
                </a:extLst>
              </p:cNvPr>
              <p:cNvSpPr txBox="1">
                <a:spLocks noRot="1" noChangeAspect="1" noMove="1" noResize="1" noEditPoints="1" noAdjustHandles="1" noChangeArrowheads="1" noChangeShapeType="1" noTextEdit="1"/>
              </p:cNvSpPr>
              <p:nvPr/>
            </p:nvSpPr>
            <p:spPr>
              <a:xfrm>
                <a:off x="5584492" y="5118933"/>
                <a:ext cx="2728010" cy="620811"/>
              </a:xfrm>
              <a:prstGeom prst="rect">
                <a:avLst/>
              </a:prstGeom>
              <a:blipFill>
                <a:blip r:embed="rId10"/>
                <a:stretch>
                  <a:fillRect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71B01C5-6C0C-4AB2-A7CF-275AFB9D63CF}"/>
                  </a:ext>
                </a:extLst>
              </p:cNvPr>
              <p:cNvSpPr txBox="1"/>
              <p:nvPr/>
            </p:nvSpPr>
            <p:spPr>
              <a:xfrm>
                <a:off x="1605851" y="5951121"/>
                <a:ext cx="4708795" cy="493277"/>
              </a:xfrm>
              <a:prstGeom prst="rect">
                <a:avLst/>
              </a:prstGeom>
              <a:noFill/>
            </p:spPr>
            <p:txBody>
              <a:bodyPr wrap="square">
                <a:spAutoFit/>
              </a:bodyPr>
              <a:lstStyle/>
              <a:p>
                <a14:m>
                  <m:oMath xmlns:m="http://schemas.openxmlformats.org/officeDocument/2006/math">
                    <m:acc>
                      <m:accPr>
                        <m:chr m:val="̅"/>
                        <m:ctrlPr>
                          <a:rPr lang="en-US" sz="2600" i="1" smtClean="0">
                            <a:solidFill>
                              <a:srgbClr val="000000"/>
                            </a:solidFill>
                            <a:effectLst/>
                            <a:latin typeface="Cambria Math" panose="02040503050406030204" pitchFamily="18" charset="0"/>
                          </a:rPr>
                        </m:ctrlPr>
                      </m:accPr>
                      <m:e>
                        <m:r>
                          <a:rPr lang="vi-VN" sz="2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r>
                          <a:rPr lang="vi-VN" sz="26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001</m:t>
                        </m:r>
                      </m:e>
                    </m:acc>
                  </m:oMath>
                </a14:m>
                <a:r>
                  <a:rPr lang="vi-VN" sz="2600" dirty="0">
                    <a:solidFill>
                      <a:srgbClr val="000000"/>
                    </a:solidFill>
                    <a:effectLst/>
                    <a:latin typeface="Times New Roman" panose="02020603050405020304" pitchFamily="18" charset="0"/>
                    <a:ea typeface="Calibri" panose="020F0502020204030204" pitchFamily="34" charset="0"/>
                  </a:rPr>
                  <a:t>= a x 1000 + 1</a:t>
                </a:r>
                <a:endParaRPr lang="en-US" sz="2600" dirty="0"/>
              </a:p>
            </p:txBody>
          </p:sp>
        </mc:Choice>
        <mc:Fallback xmlns="">
          <p:sp>
            <p:nvSpPr>
              <p:cNvPr id="33" name="TextBox 32">
                <a:extLst>
                  <a:ext uri="{FF2B5EF4-FFF2-40B4-BE49-F238E27FC236}">
                    <a16:creationId xmlns:a16="http://schemas.microsoft.com/office/drawing/2014/main" id="{171B01C5-6C0C-4AB2-A7CF-275AFB9D63CF}"/>
                  </a:ext>
                </a:extLst>
              </p:cNvPr>
              <p:cNvSpPr txBox="1">
                <a:spLocks noRot="1" noChangeAspect="1" noMove="1" noResize="1" noEditPoints="1" noAdjustHandles="1" noChangeArrowheads="1" noChangeShapeType="1" noTextEdit="1"/>
              </p:cNvSpPr>
              <p:nvPr/>
            </p:nvSpPr>
            <p:spPr>
              <a:xfrm>
                <a:off x="1605851" y="5951121"/>
                <a:ext cx="4708795" cy="493277"/>
              </a:xfrm>
              <a:prstGeom prst="rect">
                <a:avLst/>
              </a:prstGeom>
              <a:blipFill>
                <a:blip r:embed="rId11"/>
                <a:stretch>
                  <a:fillRect t="-12346" b="-29630"/>
                </a:stretch>
              </a:blipFill>
            </p:spPr>
            <p:txBody>
              <a:bodyPr/>
              <a:lstStyle/>
              <a:p>
                <a:r>
                  <a:rPr lang="en-US">
                    <a:noFill/>
                  </a:rPr>
                  <a:t> </a:t>
                </a:r>
              </a:p>
            </p:txBody>
          </p:sp>
        </mc:Fallback>
      </mc:AlternateContent>
    </p:spTree>
    <p:extLst>
      <p:ext uri="{BB962C8B-B14F-4D97-AF65-F5344CB8AC3E}">
        <p14:creationId xmlns:p14="http://schemas.microsoft.com/office/powerpoint/2010/main" val="341739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heel(4)">
                                      <p:cBhvr>
                                        <p:cTn id="7" dur="2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heel(4)">
                                      <p:cBhvr>
                                        <p:cTn id="17" dur="20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heel(4)">
                                      <p:cBhvr>
                                        <p:cTn id="42" dur="20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circle(in)">
                                      <p:cBhvr>
                                        <p:cTn id="59" dur="20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13" grpId="0"/>
      <p:bldP spid="16" grpId="0"/>
      <p:bldP spid="18" grpId="0"/>
      <p:bldP spid="20" grpId="0"/>
      <p:bldP spid="23" grpId="0"/>
      <p:bldP spid="25"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7B4553D-CBDB-44EB-B9F9-1123B118F8CA}"/>
              </a:ext>
            </a:extLst>
          </p:cNvPr>
          <p:cNvSpPr txBox="1">
            <a:spLocks noChangeArrowheads="1"/>
          </p:cNvSpPr>
          <p:nvPr/>
        </p:nvSpPr>
        <p:spPr bwMode="auto">
          <a:xfrm>
            <a:off x="179890" y="214020"/>
            <a:ext cx="530494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33CC"/>
                </a:solidFill>
                <a:latin typeface="Times New Roman" panose="02020603050405020304" pitchFamily="18" charset="0"/>
              </a:rPr>
              <a:t> </a:t>
            </a:r>
            <a:r>
              <a:rPr lang="en-US" altLang="en-US" sz="3000" b="1" dirty="0">
                <a:solidFill>
                  <a:srgbClr val="0033CC"/>
                </a:solidFill>
                <a:latin typeface="Times New Roman" panose="02020603050405020304" pitchFamily="18" charset="0"/>
              </a:rPr>
              <a:t>II: </a:t>
            </a:r>
            <a:r>
              <a:rPr lang="en-US" altLang="en-US" sz="3000" b="1" dirty="0" err="1">
                <a:solidFill>
                  <a:srgbClr val="0033CC"/>
                </a:solidFill>
                <a:latin typeface="Times New Roman" panose="02020603050405020304" pitchFamily="18" charset="0"/>
              </a:rPr>
              <a:t>Biểu</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diễn</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số</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tự</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nhiên</a:t>
            </a:r>
            <a:r>
              <a:rPr lang="en-US" altLang="en-US" sz="3000" b="1" dirty="0">
                <a:solidFill>
                  <a:srgbClr val="0033CC"/>
                </a:solidFill>
                <a:latin typeface="Times New Roman" panose="02020603050405020304" pitchFamily="18" charset="0"/>
              </a:rPr>
              <a:t>. </a:t>
            </a:r>
          </a:p>
        </p:txBody>
      </p:sp>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249340" y="778375"/>
            <a:ext cx="38943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FF0000"/>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3. </a:t>
            </a:r>
            <a:r>
              <a:rPr lang="en-US" altLang="en-US" sz="3000" b="1" dirty="0" err="1">
                <a:solidFill>
                  <a:srgbClr val="FF0000"/>
                </a:solidFill>
                <a:latin typeface="Times New Roman" panose="02020603050405020304" pitchFamily="18" charset="0"/>
              </a:rPr>
              <a:t>Số</a:t>
            </a:r>
            <a:r>
              <a:rPr lang="en-US" altLang="en-US" sz="3000" b="1" dirty="0">
                <a:solidFill>
                  <a:srgbClr val="FF0000"/>
                </a:solidFill>
                <a:latin typeface="Times New Roman" panose="02020603050405020304" pitchFamily="18" charset="0"/>
              </a:rPr>
              <a:t> La </a:t>
            </a:r>
            <a:r>
              <a:rPr lang="en-US" altLang="en-US" sz="3000" b="1" dirty="0" err="1">
                <a:solidFill>
                  <a:srgbClr val="FF0000"/>
                </a:solidFill>
                <a:latin typeface="Times New Roman" panose="02020603050405020304" pitchFamily="18" charset="0"/>
              </a:rPr>
              <a:t>Mã</a:t>
            </a:r>
            <a:r>
              <a:rPr lang="en-US" altLang="en-US" sz="3000" b="1" dirty="0">
                <a:solidFill>
                  <a:srgbClr val="FF0000"/>
                </a:solidFill>
                <a:latin typeface="Times New Roman" panose="02020603050405020304" pitchFamily="18" charset="0"/>
              </a:rPr>
              <a:t>.</a:t>
            </a:r>
          </a:p>
        </p:txBody>
      </p:sp>
      <p:sp>
        <p:nvSpPr>
          <p:cNvPr id="27" name="Text Box 3">
            <a:extLst>
              <a:ext uri="{FF2B5EF4-FFF2-40B4-BE49-F238E27FC236}">
                <a16:creationId xmlns:a16="http://schemas.microsoft.com/office/drawing/2014/main" id="{825DF913-5D99-4347-9EAC-C86B5A08CD4A}"/>
              </a:ext>
            </a:extLst>
          </p:cNvPr>
          <p:cNvSpPr txBox="1">
            <a:spLocks noChangeArrowheads="1"/>
          </p:cNvSpPr>
          <p:nvPr/>
        </p:nvSpPr>
        <p:spPr bwMode="auto">
          <a:xfrm>
            <a:off x="354829" y="1563836"/>
            <a:ext cx="17980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dirty="0" err="1">
                <a:solidFill>
                  <a:srgbClr val="0033CC"/>
                </a:solidFill>
                <a:latin typeface="Times New Roman" panose="02020603050405020304" pitchFamily="18" charset="0"/>
              </a:rPr>
              <a:t>Ví</a:t>
            </a:r>
            <a:r>
              <a:rPr lang="en-US" altLang="en-US" sz="2800" dirty="0">
                <a:solidFill>
                  <a:srgbClr val="0033CC"/>
                </a:solidFill>
                <a:latin typeface="Times New Roman" panose="02020603050405020304" pitchFamily="18" charset="0"/>
              </a:rPr>
              <a:t> </a:t>
            </a:r>
            <a:r>
              <a:rPr lang="en-US" altLang="en-US" sz="2800" dirty="0" err="1">
                <a:solidFill>
                  <a:srgbClr val="0033CC"/>
                </a:solidFill>
                <a:latin typeface="Times New Roman" panose="02020603050405020304" pitchFamily="18" charset="0"/>
              </a:rPr>
              <a:t>dụ</a:t>
            </a:r>
            <a:r>
              <a:rPr lang="en-US" altLang="en-US" sz="2800" dirty="0">
                <a:solidFill>
                  <a:srgbClr val="0033CC"/>
                </a:solidFill>
                <a:latin typeface="Times New Roman" panose="02020603050405020304" pitchFamily="18" charset="0"/>
              </a:rPr>
              <a:t> 1:  </a:t>
            </a:r>
          </a:p>
        </p:txBody>
      </p:sp>
      <p:sp>
        <p:nvSpPr>
          <p:cNvPr id="28" name="Text Box 3">
            <a:extLst>
              <a:ext uri="{FF2B5EF4-FFF2-40B4-BE49-F238E27FC236}">
                <a16:creationId xmlns:a16="http://schemas.microsoft.com/office/drawing/2014/main" id="{6220FD85-8A5D-4031-8772-B57597010326}"/>
              </a:ext>
            </a:extLst>
          </p:cNvPr>
          <p:cNvSpPr txBox="1">
            <a:spLocks noChangeArrowheads="1"/>
          </p:cNvSpPr>
          <p:nvPr/>
        </p:nvSpPr>
        <p:spPr bwMode="auto">
          <a:xfrm>
            <a:off x="1705359" y="1563836"/>
            <a:ext cx="577382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800" dirty="0">
                <a:latin typeface="Times New Roman" panose="02020603050405020304" pitchFamily="18" charset="0"/>
              </a:rPr>
              <a:t>Quan </a:t>
            </a:r>
            <a:r>
              <a:rPr lang="en-US" altLang="en-US" sz="2800" dirty="0" err="1">
                <a:latin typeface="Times New Roman" panose="02020603050405020304" pitchFamily="18" charset="0"/>
              </a:rPr>
              <a:t>sát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đồng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hồ</a:t>
            </a:r>
            <a:r>
              <a:rPr lang="en-US" altLang="en-US" sz="2800" dirty="0">
                <a:latin typeface="Times New Roman" panose="02020603050405020304" pitchFamily="18" charset="0"/>
              </a:rPr>
              <a:t> ở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bên</a:t>
            </a:r>
            <a:r>
              <a:rPr lang="en-US" altLang="en-US" sz="2800" dirty="0">
                <a:latin typeface="Times New Roman" panose="02020603050405020304" pitchFamily="18" charset="0"/>
              </a:rPr>
              <a:t>:</a:t>
            </a:r>
          </a:p>
          <a:p>
            <a:pPr marL="514350" indent="-514350">
              <a:spcBef>
                <a:spcPct val="50000"/>
              </a:spcBef>
              <a:buAutoNum type="alphaLcParenR"/>
            </a:pPr>
            <a:r>
              <a:rPr lang="en-US" altLang="en-US" sz="2800" dirty="0" err="1">
                <a:latin typeface="Times New Roman" panose="02020603050405020304" pitchFamily="18" charset="0"/>
              </a:rPr>
              <a:t>Đọc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ghi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mặt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đồng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hồ</a:t>
            </a:r>
            <a:r>
              <a:rPr lang="en-US" altLang="en-US" sz="2800" dirty="0">
                <a:latin typeface="Times New Roman" panose="02020603050405020304" pitchFamily="18" charset="0"/>
              </a:rPr>
              <a:t>.</a:t>
            </a:r>
          </a:p>
          <a:p>
            <a:pPr marL="514350" indent="-514350">
              <a:spcBef>
                <a:spcPct val="50000"/>
              </a:spcBef>
              <a:buAutoNum type="alphaLcParenR"/>
            </a:pPr>
            <a:r>
              <a:rPr lang="en-US" altLang="en-US" sz="2800" dirty="0">
                <a:latin typeface="Times New Roman" panose="02020603050405020304" pitchFamily="18" charset="0"/>
              </a:rPr>
              <a:t>Cho </a:t>
            </a:r>
            <a:r>
              <a:rPr lang="en-US" altLang="en-US" sz="2800" dirty="0" err="1">
                <a:latin typeface="Times New Roman" panose="02020603050405020304" pitchFamily="18" charset="0"/>
              </a:rPr>
              <a:t>biết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đồng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hồ</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chỉ</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mấy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giờ</a:t>
            </a:r>
            <a:r>
              <a:rPr lang="en-US" altLang="en-US" sz="2800" dirty="0">
                <a:latin typeface="Times New Roman" panose="02020603050405020304" pitchFamily="18" charset="0"/>
              </a:rPr>
              <a:t>?</a:t>
            </a:r>
          </a:p>
        </p:txBody>
      </p:sp>
      <p:sp>
        <p:nvSpPr>
          <p:cNvPr id="29" name="Text Box 3">
            <a:extLst>
              <a:ext uri="{FF2B5EF4-FFF2-40B4-BE49-F238E27FC236}">
                <a16:creationId xmlns:a16="http://schemas.microsoft.com/office/drawing/2014/main" id="{B22E19F2-157C-4CBF-8C66-D35EA5DD150D}"/>
              </a:ext>
            </a:extLst>
          </p:cNvPr>
          <p:cNvSpPr txBox="1">
            <a:spLocks noChangeArrowheads="1"/>
          </p:cNvSpPr>
          <p:nvPr/>
        </p:nvSpPr>
        <p:spPr bwMode="auto">
          <a:xfrm>
            <a:off x="4350830" y="3460362"/>
            <a:ext cx="2100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làm</a:t>
            </a:r>
            <a:r>
              <a:rPr lang="en-US" altLang="en-US" sz="2800" b="1" dirty="0">
                <a:solidFill>
                  <a:srgbClr val="FF0000"/>
                </a:solidFill>
                <a:latin typeface="Times New Roman" panose="02020603050405020304" pitchFamily="18" charset="0"/>
              </a:rPr>
              <a:t>: </a:t>
            </a:r>
          </a:p>
        </p:txBody>
      </p:sp>
      <p:sp>
        <p:nvSpPr>
          <p:cNvPr id="22" name="TextBox 21">
            <a:extLst>
              <a:ext uri="{FF2B5EF4-FFF2-40B4-BE49-F238E27FC236}">
                <a16:creationId xmlns:a16="http://schemas.microsoft.com/office/drawing/2014/main" id="{48901FA4-2680-48E6-AACF-EDF226A6198D}"/>
              </a:ext>
            </a:extLst>
          </p:cNvPr>
          <p:cNvSpPr txBox="1"/>
          <p:nvPr/>
        </p:nvSpPr>
        <p:spPr>
          <a:xfrm>
            <a:off x="1035573" y="3848869"/>
            <a:ext cx="10388639" cy="742511"/>
          </a:xfrm>
          <a:prstGeom prst="rect">
            <a:avLst/>
          </a:prstGeom>
          <a:noFill/>
        </p:spPr>
        <p:txBody>
          <a:bodyPr wrap="square">
            <a:spAutoFit/>
          </a:bodyPr>
          <a:lstStyle/>
          <a:p>
            <a:pPr algn="just">
              <a:lnSpc>
                <a:spcPct val="150000"/>
              </a:lnSpc>
            </a:pPr>
            <a:r>
              <a:rPr lang="vi-VN" sz="3200" dirty="0">
                <a:solidFill>
                  <a:srgbClr val="000000"/>
                </a:solidFill>
                <a:effectLst/>
                <a:latin typeface="Times New Roman" panose="02020603050405020304" pitchFamily="18" charset="0"/>
                <a:ea typeface="Calibri" panose="020F0502020204030204" pitchFamily="34" charset="0"/>
              </a:rPr>
              <a:t>a) Các số trên đồng hồ: 1; 2; 3; 4; 5; 6; 7; 8; 9; 10; 11; 12.</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24" name="TextBox 23">
            <a:extLst>
              <a:ext uri="{FF2B5EF4-FFF2-40B4-BE49-F238E27FC236}">
                <a16:creationId xmlns:a16="http://schemas.microsoft.com/office/drawing/2014/main" id="{B4FBDE56-A5A4-4F48-A067-AEAA10CB75C2}"/>
              </a:ext>
            </a:extLst>
          </p:cNvPr>
          <p:cNvSpPr txBox="1"/>
          <p:nvPr/>
        </p:nvSpPr>
        <p:spPr>
          <a:xfrm>
            <a:off x="1253860" y="5294164"/>
            <a:ext cx="9421914" cy="1228478"/>
          </a:xfrm>
          <a:prstGeom prst="rect">
            <a:avLst/>
          </a:prstGeom>
          <a:noFill/>
        </p:spPr>
        <p:txBody>
          <a:bodyPr wrap="square">
            <a:spAutoFit/>
          </a:bodyPr>
          <a:lstStyle/>
          <a:p>
            <a:pPr>
              <a:lnSpc>
                <a:spcPct val="150000"/>
              </a:lnSpc>
            </a:pPr>
            <a:r>
              <a:rPr lang="en-US" sz="2600" dirty="0" err="1">
                <a:solidFill>
                  <a:srgbClr val="FF0000"/>
                </a:solidFill>
                <a:latin typeface="Times New Roman" panose="02020603050405020304" pitchFamily="18" charset="0"/>
                <a:ea typeface="Calibri" panose="020F0502020204030204" pitchFamily="34" charset="0"/>
              </a:rPr>
              <a:t>Vậy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nhìn</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vào</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đồng</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hồ</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hãy</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cho</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cô</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biết</a:t>
            </a:r>
            <a:r>
              <a:rPr lang="en-US" sz="2600" dirty="0">
                <a:solidFill>
                  <a:srgbClr val="FF0000"/>
                </a:solidFill>
                <a:latin typeface="Times New Roman" panose="02020603050405020304" pitchFamily="18" charset="0"/>
                <a:ea typeface="Calibri" panose="020F0502020204030204" pitchFamily="34" charset="0"/>
              </a:rPr>
              <a:t> </a:t>
            </a:r>
            <a:r>
              <a:rPr lang="vi-VN" sz="2600" dirty="0">
                <a:solidFill>
                  <a:srgbClr val="FF0000"/>
                </a:solidFill>
                <a:effectLst/>
                <a:latin typeface="Times New Roman" panose="02020603050405020304" pitchFamily="18" charset="0"/>
                <a:ea typeface="Calibri" panose="020F0502020204030204" pitchFamily="34" charset="0"/>
              </a:rPr>
              <a:t> “Kim </a:t>
            </a:r>
            <a:r>
              <a:rPr lang="en-US" sz="2600" dirty="0" err="1">
                <a:solidFill>
                  <a:srgbClr val="FF0000"/>
                </a:solidFill>
                <a:latin typeface="Times New Roman" panose="02020603050405020304" pitchFamily="18" charset="0"/>
                <a:ea typeface="Calibri" panose="020F0502020204030204" pitchFamily="34" charset="0"/>
              </a:rPr>
              <a:t>giờ</a:t>
            </a:r>
            <a:r>
              <a:rPr lang="vi-VN" sz="2600" dirty="0">
                <a:solidFill>
                  <a:srgbClr val="FF0000"/>
                </a:solidFill>
                <a:effectLst/>
                <a:latin typeface="Times New Roman" panose="02020603050405020304" pitchFamily="18" charset="0"/>
                <a:ea typeface="Calibri" panose="020F0502020204030204" pitchFamily="34" charset="0"/>
              </a:rPr>
              <a:t> đang chỉ số nào?”, </a:t>
            </a:r>
            <a:r>
              <a:rPr lang="vi-VN" sz="2600" dirty="0">
                <a:solidFill>
                  <a:srgbClr val="FF0000"/>
                </a:solidFill>
                <a:latin typeface="Times New Roman" panose="02020603050405020304" pitchFamily="18" charset="0"/>
                <a:ea typeface="Calibri" panose="020F0502020204030204" pitchFamily="34" charset="0"/>
              </a:rPr>
              <a:t>“Kim </a:t>
            </a:r>
            <a:r>
              <a:rPr lang="en-US" sz="2600" dirty="0" err="1">
                <a:solidFill>
                  <a:srgbClr val="FF0000"/>
                </a:solidFill>
                <a:latin typeface="Times New Roman" panose="02020603050405020304" pitchFamily="18" charset="0"/>
                <a:ea typeface="Calibri" panose="020F0502020204030204" pitchFamily="34" charset="0"/>
              </a:rPr>
              <a:t>Phút</a:t>
            </a:r>
            <a:r>
              <a:rPr lang="vi-VN" sz="2600" dirty="0">
                <a:solidFill>
                  <a:srgbClr val="FF0000"/>
                </a:solidFill>
                <a:latin typeface="Times New Roman" panose="02020603050405020304" pitchFamily="18" charset="0"/>
                <a:ea typeface="Calibri" panose="020F0502020204030204" pitchFamily="34" charset="0"/>
              </a:rPr>
              <a:t> đang chỉ số nào?</a:t>
            </a:r>
            <a:r>
              <a:rPr lang="en-US" sz="2600" dirty="0">
                <a:solidFill>
                  <a:srgbClr val="FF0000"/>
                </a:solidFill>
                <a:latin typeface="Times New Roman" panose="02020603050405020304" pitchFamily="18" charset="0"/>
                <a:ea typeface="Calibri" panose="020F0502020204030204" pitchFamily="34" charset="0"/>
              </a:rPr>
              <a:t>. </a:t>
            </a:r>
            <a:r>
              <a:rPr lang="en-US" sz="2600" dirty="0" err="1">
                <a:solidFill>
                  <a:srgbClr val="FF0000"/>
                </a:solidFill>
                <a:latin typeface="Times New Roman" panose="02020603050405020304" pitchFamily="18" charset="0"/>
                <a:ea typeface="Calibri" panose="020F0502020204030204" pitchFamily="34" charset="0"/>
              </a:rPr>
              <a:t>Vậy</a:t>
            </a:r>
            <a:r>
              <a:rPr lang="en-US" sz="2600" dirty="0">
                <a:solidFill>
                  <a:srgbClr val="FF0000"/>
                </a:solidFill>
                <a:latin typeface="Times New Roman" panose="02020603050405020304" pitchFamily="18" charset="0"/>
                <a:ea typeface="Calibri" panose="020F0502020204030204" pitchFamily="34" charset="0"/>
              </a:rPr>
              <a:t> đ</a:t>
            </a:r>
            <a:r>
              <a:rPr lang="vi-VN" sz="2600" dirty="0">
                <a:solidFill>
                  <a:srgbClr val="FF0000"/>
                </a:solidFill>
                <a:effectLst/>
                <a:latin typeface="Times New Roman" panose="02020603050405020304" pitchFamily="18" charset="0"/>
                <a:ea typeface="Calibri" panose="020F0502020204030204" pitchFamily="34" charset="0"/>
              </a:rPr>
              <a:t>ồng hồ chỉ mấy giờ?” </a:t>
            </a:r>
            <a:endParaRPr lang="en-US" sz="2600" dirty="0">
              <a:solidFill>
                <a:srgbClr val="FF0000"/>
              </a:solidFill>
            </a:endParaRPr>
          </a:p>
        </p:txBody>
      </p:sp>
      <p:sp>
        <p:nvSpPr>
          <p:cNvPr id="30" name="TextBox 29">
            <a:extLst>
              <a:ext uri="{FF2B5EF4-FFF2-40B4-BE49-F238E27FC236}">
                <a16:creationId xmlns:a16="http://schemas.microsoft.com/office/drawing/2014/main" id="{18CDCE2D-9A47-4D37-8C4A-5759B4D240E7}"/>
              </a:ext>
            </a:extLst>
          </p:cNvPr>
          <p:cNvSpPr txBox="1"/>
          <p:nvPr/>
        </p:nvSpPr>
        <p:spPr>
          <a:xfrm>
            <a:off x="1035573" y="4520912"/>
            <a:ext cx="7055351" cy="742511"/>
          </a:xfrm>
          <a:prstGeom prst="rect">
            <a:avLst/>
          </a:prstGeom>
          <a:noFill/>
        </p:spPr>
        <p:txBody>
          <a:bodyPr wrap="square">
            <a:spAutoFit/>
          </a:bodyPr>
          <a:lstStyle/>
          <a:p>
            <a:pPr algn="just">
              <a:lnSpc>
                <a:spcPct val="150000"/>
              </a:lnSpc>
            </a:pPr>
            <a:r>
              <a:rPr lang="vi-VN" sz="3200" dirty="0">
                <a:solidFill>
                  <a:srgbClr val="000000"/>
                </a:solidFill>
                <a:effectLst/>
                <a:latin typeface="Times New Roman" panose="02020603050405020304" pitchFamily="18" charset="0"/>
                <a:ea typeface="Calibri" panose="020F0502020204030204" pitchFamily="34" charset="0"/>
              </a:rPr>
              <a:t>b) Đồng hồ </a:t>
            </a:r>
            <a:r>
              <a:rPr lang="vi-VN" sz="3200">
                <a:solidFill>
                  <a:srgbClr val="000000"/>
                </a:solidFill>
                <a:effectLst/>
                <a:latin typeface="Times New Roman" panose="02020603050405020304" pitchFamily="18" charset="0"/>
                <a:ea typeface="Calibri" panose="020F0502020204030204" pitchFamily="34" charset="0"/>
              </a:rPr>
              <a:t>chỉ </a:t>
            </a:r>
            <a:r>
              <a:rPr lang="en-US" sz="3200">
                <a:solidFill>
                  <a:srgbClr val="000000"/>
                </a:solidFill>
                <a:effectLst/>
                <a:latin typeface="Times New Roman" panose="02020603050405020304" pitchFamily="18" charset="0"/>
                <a:ea typeface="Calibri" panose="020F0502020204030204" pitchFamily="34" charset="0"/>
              </a:rPr>
              <a:t>7</a:t>
            </a:r>
            <a:r>
              <a:rPr lang="vi-VN" sz="3200">
                <a:solidFill>
                  <a:srgbClr val="000000"/>
                </a:solidFill>
                <a:effectLst/>
                <a:latin typeface="Times New Roman" panose="02020603050405020304" pitchFamily="18" charset="0"/>
                <a:ea typeface="Calibri" panose="020F0502020204030204" pitchFamily="34" charset="0"/>
              </a:rPr>
              <a:t> giờ</a:t>
            </a:r>
            <a:r>
              <a:rPr lang="en-US" sz="3200">
                <a:solidFill>
                  <a:srgbClr val="000000"/>
                </a:solidFill>
                <a:effectLst/>
                <a:latin typeface="Times New Roman" panose="02020603050405020304" pitchFamily="18" charset="0"/>
                <a:ea typeface="Calibri" panose="020F0502020204030204" pitchFamily="34" charset="0"/>
              </a:rPr>
              <a:t> 23 </a:t>
            </a:r>
            <a:r>
              <a:rPr lang="en-US" sz="3200" dirty="0" err="1">
                <a:solidFill>
                  <a:srgbClr val="000000"/>
                </a:solidFill>
                <a:effectLst/>
                <a:latin typeface="Times New Roman" panose="02020603050405020304" pitchFamily="18" charset="0"/>
                <a:ea typeface="Calibri" panose="020F0502020204030204" pitchFamily="34" charset="0"/>
              </a:rPr>
              <a:t>phút</a:t>
            </a:r>
            <a:r>
              <a:rPr lang="en-US" sz="3200" dirty="0">
                <a:solidFill>
                  <a:srgbClr val="000000"/>
                </a:solidFill>
                <a:effectLst/>
                <a:latin typeface="Times New Roman" panose="02020603050405020304" pitchFamily="18" charset="0"/>
                <a:ea typeface="Calibri" panose="020F0502020204030204" pitchFamily="34" charset="0"/>
              </a:rPr>
              <a:t>. </a:t>
            </a:r>
          </a:p>
        </p:txBody>
      </p:sp>
      <p:pic>
        <p:nvPicPr>
          <p:cNvPr id="9" name="Picture 8" descr="A white clock with black hands&#10;&#10;Description automatically generated">
            <a:extLst>
              <a:ext uri="{FF2B5EF4-FFF2-40B4-BE49-F238E27FC236}">
                <a16:creationId xmlns:a16="http://schemas.microsoft.com/office/drawing/2014/main" id="{5A79D6D7-9838-673D-9A0E-3D285C0A9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760" y="250952"/>
            <a:ext cx="3686048" cy="3686048"/>
          </a:xfrm>
          <a:prstGeom prst="rect">
            <a:avLst/>
          </a:prstGeom>
        </p:spPr>
      </p:pic>
    </p:spTree>
    <p:extLst>
      <p:ext uri="{BB962C8B-B14F-4D97-AF65-F5344CB8AC3E}">
        <p14:creationId xmlns:p14="http://schemas.microsoft.com/office/powerpoint/2010/main" val="240131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wheel(4)">
                                      <p:cBhvr>
                                        <p:cTn id="17" dur="20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wheel(4)">
                                      <p:cBhvr>
                                        <p:cTn id="27" dur="2000"/>
                                        <p:tgtEl>
                                          <p:spTgt spid="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8" grpId="0"/>
      <p:bldP spid="22" grpId="0"/>
      <p:bldP spid="24" grpId="0"/>
      <p:bldP spid="24" grpId="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122791" y="103997"/>
            <a:ext cx="26096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3. </a:t>
            </a:r>
            <a:r>
              <a:rPr lang="en-US" altLang="en-US" sz="3000" b="1" dirty="0" err="1">
                <a:solidFill>
                  <a:srgbClr val="FF0000"/>
                </a:solidFill>
                <a:latin typeface="Times New Roman" panose="02020603050405020304" pitchFamily="18" charset="0"/>
              </a:rPr>
              <a:t>Số</a:t>
            </a:r>
            <a:r>
              <a:rPr lang="en-US" altLang="en-US" sz="3000" b="1" dirty="0">
                <a:solidFill>
                  <a:srgbClr val="FF0000"/>
                </a:solidFill>
                <a:latin typeface="Times New Roman" panose="02020603050405020304" pitchFamily="18" charset="0"/>
              </a:rPr>
              <a:t> La </a:t>
            </a:r>
            <a:r>
              <a:rPr lang="en-US" altLang="en-US" sz="3000" b="1" dirty="0" err="1">
                <a:solidFill>
                  <a:srgbClr val="FF0000"/>
                </a:solidFill>
                <a:latin typeface="Times New Roman" panose="02020603050405020304" pitchFamily="18" charset="0"/>
              </a:rPr>
              <a:t>Mã</a:t>
            </a:r>
            <a:r>
              <a:rPr lang="en-US" altLang="en-US" sz="3000" b="1" dirty="0">
                <a:solidFill>
                  <a:srgbClr val="FF0000"/>
                </a:solidFill>
                <a:latin typeface="Times New Roman" panose="02020603050405020304" pitchFamily="18" charset="0"/>
              </a:rPr>
              <a:t>.</a:t>
            </a:r>
          </a:p>
        </p:txBody>
      </p:sp>
      <p:sp>
        <p:nvSpPr>
          <p:cNvPr id="27" name="Text Box 3">
            <a:extLst>
              <a:ext uri="{FF2B5EF4-FFF2-40B4-BE49-F238E27FC236}">
                <a16:creationId xmlns:a16="http://schemas.microsoft.com/office/drawing/2014/main" id="{825DF913-5D99-4347-9EAC-C86B5A08CD4A}"/>
              </a:ext>
            </a:extLst>
          </p:cNvPr>
          <p:cNvSpPr txBox="1">
            <a:spLocks noChangeArrowheads="1"/>
          </p:cNvSpPr>
          <p:nvPr/>
        </p:nvSpPr>
        <p:spPr bwMode="auto">
          <a:xfrm>
            <a:off x="335006" y="695469"/>
            <a:ext cx="118569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50000"/>
              </a:spcBef>
              <a:buFont typeface="Wingdings" panose="05000000000000000000" pitchFamily="2" charset="2"/>
              <a:buChar char="v"/>
            </a:pP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1 </a:t>
            </a:r>
            <a:r>
              <a:rPr lang="en-US" altLang="en-US" sz="2800" dirty="0" err="1">
                <a:latin typeface="Times New Roman" panose="02020603050405020304" pitchFamily="18" charset="0"/>
              </a:rPr>
              <a:t>đến</a:t>
            </a:r>
            <a:r>
              <a:rPr lang="en-US" altLang="en-US" sz="2800" dirty="0">
                <a:latin typeface="Times New Roman" panose="02020603050405020304" pitchFamily="18" charset="0"/>
              </a:rPr>
              <a:t> 10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ghi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La </a:t>
            </a:r>
            <a:r>
              <a:rPr lang="en-US" altLang="en-US" sz="2800" dirty="0" err="1">
                <a:latin typeface="Times New Roman" panose="02020603050405020304" pitchFamily="18" charset="0"/>
              </a:rPr>
              <a:t>Mã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ứng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sau</a:t>
            </a:r>
            <a:r>
              <a:rPr lang="en-US" altLang="en-US" sz="2800" dirty="0">
                <a:latin typeface="Times New Roman" panose="02020603050405020304" pitchFamily="18" charset="0"/>
              </a:rPr>
              <a:t>: </a:t>
            </a:r>
          </a:p>
        </p:txBody>
      </p:sp>
      <p:graphicFrame>
        <p:nvGraphicFramePr>
          <p:cNvPr id="2" name="Table 2">
            <a:extLst>
              <a:ext uri="{FF2B5EF4-FFF2-40B4-BE49-F238E27FC236}">
                <a16:creationId xmlns:a16="http://schemas.microsoft.com/office/drawing/2014/main" id="{25312F0F-0215-4001-8D75-D7E5D30A19DA}"/>
              </a:ext>
            </a:extLst>
          </p:cNvPr>
          <p:cNvGraphicFramePr>
            <a:graphicFrameLocks noGrp="1"/>
          </p:cNvGraphicFramePr>
          <p:nvPr>
            <p:extLst>
              <p:ext uri="{D42A27DB-BD31-4B8C-83A1-F6EECF244321}">
                <p14:modId xmlns:p14="http://schemas.microsoft.com/office/powerpoint/2010/main" val="1641929059"/>
              </p:ext>
            </p:extLst>
          </p:nvPr>
        </p:nvGraphicFramePr>
        <p:xfrm>
          <a:off x="1556708" y="1254811"/>
          <a:ext cx="8128000" cy="944880"/>
        </p:xfrm>
        <a:graphic>
          <a:graphicData uri="http://schemas.openxmlformats.org/drawingml/2006/table">
            <a:tbl>
              <a:tblPr firstRow="1" bandRow="1">
                <a:tableStyleId>{F5AB1C69-6EDB-4FF4-983F-18BD219EF322}</a:tableStyleId>
              </a:tblPr>
              <a:tblGrid>
                <a:gridCol w="812800">
                  <a:extLst>
                    <a:ext uri="{9D8B030D-6E8A-4147-A177-3AD203B41FA5}">
                      <a16:colId xmlns:a16="http://schemas.microsoft.com/office/drawing/2014/main" val="3393745351"/>
                    </a:ext>
                  </a:extLst>
                </a:gridCol>
                <a:gridCol w="812800">
                  <a:extLst>
                    <a:ext uri="{9D8B030D-6E8A-4147-A177-3AD203B41FA5}">
                      <a16:colId xmlns:a16="http://schemas.microsoft.com/office/drawing/2014/main" val="2432503165"/>
                    </a:ext>
                  </a:extLst>
                </a:gridCol>
                <a:gridCol w="812800">
                  <a:extLst>
                    <a:ext uri="{9D8B030D-6E8A-4147-A177-3AD203B41FA5}">
                      <a16:colId xmlns:a16="http://schemas.microsoft.com/office/drawing/2014/main" val="340311702"/>
                    </a:ext>
                  </a:extLst>
                </a:gridCol>
                <a:gridCol w="812800">
                  <a:extLst>
                    <a:ext uri="{9D8B030D-6E8A-4147-A177-3AD203B41FA5}">
                      <a16:colId xmlns:a16="http://schemas.microsoft.com/office/drawing/2014/main" val="1964797005"/>
                    </a:ext>
                  </a:extLst>
                </a:gridCol>
                <a:gridCol w="812800">
                  <a:extLst>
                    <a:ext uri="{9D8B030D-6E8A-4147-A177-3AD203B41FA5}">
                      <a16:colId xmlns:a16="http://schemas.microsoft.com/office/drawing/2014/main" val="1632007293"/>
                    </a:ext>
                  </a:extLst>
                </a:gridCol>
                <a:gridCol w="812800">
                  <a:extLst>
                    <a:ext uri="{9D8B030D-6E8A-4147-A177-3AD203B41FA5}">
                      <a16:colId xmlns:a16="http://schemas.microsoft.com/office/drawing/2014/main" val="3487112114"/>
                    </a:ext>
                  </a:extLst>
                </a:gridCol>
                <a:gridCol w="812800">
                  <a:extLst>
                    <a:ext uri="{9D8B030D-6E8A-4147-A177-3AD203B41FA5}">
                      <a16:colId xmlns:a16="http://schemas.microsoft.com/office/drawing/2014/main" val="4277914944"/>
                    </a:ext>
                  </a:extLst>
                </a:gridCol>
                <a:gridCol w="812800">
                  <a:extLst>
                    <a:ext uri="{9D8B030D-6E8A-4147-A177-3AD203B41FA5}">
                      <a16:colId xmlns:a16="http://schemas.microsoft.com/office/drawing/2014/main" val="1408521100"/>
                    </a:ext>
                  </a:extLst>
                </a:gridCol>
                <a:gridCol w="812800">
                  <a:extLst>
                    <a:ext uri="{9D8B030D-6E8A-4147-A177-3AD203B41FA5}">
                      <a16:colId xmlns:a16="http://schemas.microsoft.com/office/drawing/2014/main" val="1796230002"/>
                    </a:ext>
                  </a:extLst>
                </a:gridCol>
                <a:gridCol w="812800">
                  <a:extLst>
                    <a:ext uri="{9D8B030D-6E8A-4147-A177-3AD203B41FA5}">
                      <a16:colId xmlns:a16="http://schemas.microsoft.com/office/drawing/2014/main" val="3870963682"/>
                    </a:ext>
                  </a:extLst>
                </a:gridCol>
              </a:tblGrid>
              <a:tr h="370840">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I</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II</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III</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IV</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V</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VI</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VII</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VIII</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IX</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X</a:t>
                      </a:r>
                    </a:p>
                  </a:txBody>
                  <a:tcPr>
                    <a:solidFill>
                      <a:schemeClr val="accent6">
                        <a:lumMod val="60000"/>
                        <a:lumOff val="40000"/>
                      </a:schemeClr>
                    </a:solidFill>
                  </a:tcPr>
                </a:tc>
                <a:extLst>
                  <a:ext uri="{0D108BD9-81ED-4DB2-BD59-A6C34878D82A}">
                    <a16:rowId xmlns:a16="http://schemas.microsoft.com/office/drawing/2014/main" val="3250633320"/>
                  </a:ext>
                </a:extLst>
              </a:tr>
              <a:tr h="370840">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1</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2</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3</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4</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5</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6</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7</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8</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9</a:t>
                      </a:r>
                    </a:p>
                  </a:txBody>
                  <a:tcPr>
                    <a:solidFill>
                      <a:schemeClr val="accent6">
                        <a:lumMod val="60000"/>
                        <a:lumOff val="40000"/>
                      </a:schemeClr>
                    </a:solidFill>
                  </a:tcPr>
                </a:tc>
                <a:tc>
                  <a:txBody>
                    <a:bodyPr/>
                    <a:lstStyle/>
                    <a:p>
                      <a:pPr algn="ctr"/>
                      <a:r>
                        <a:rPr lang="en-US" sz="2500" b="1" dirty="0">
                          <a:solidFill>
                            <a:srgbClr val="0033CC"/>
                          </a:solidFill>
                          <a:latin typeface="Times New Roman" panose="02020603050405020304" pitchFamily="18" charset="0"/>
                          <a:cs typeface="Times New Roman" panose="02020603050405020304" pitchFamily="18" charset="0"/>
                        </a:rPr>
                        <a:t>10</a:t>
                      </a:r>
                    </a:p>
                  </a:txBody>
                  <a:tcPr>
                    <a:solidFill>
                      <a:schemeClr val="accent6">
                        <a:lumMod val="60000"/>
                        <a:lumOff val="40000"/>
                      </a:schemeClr>
                    </a:solidFill>
                  </a:tcPr>
                </a:tc>
                <a:extLst>
                  <a:ext uri="{0D108BD9-81ED-4DB2-BD59-A6C34878D82A}">
                    <a16:rowId xmlns:a16="http://schemas.microsoft.com/office/drawing/2014/main" val="3966339251"/>
                  </a:ext>
                </a:extLst>
              </a:tr>
            </a:tbl>
          </a:graphicData>
        </a:graphic>
      </p:graphicFrame>
      <p:sp>
        <p:nvSpPr>
          <p:cNvPr id="14" name="TextBox 13">
            <a:extLst>
              <a:ext uri="{FF2B5EF4-FFF2-40B4-BE49-F238E27FC236}">
                <a16:creationId xmlns:a16="http://schemas.microsoft.com/office/drawing/2014/main" id="{FB7C7FEC-3076-4B25-ADF6-513B0F52B032}"/>
              </a:ext>
            </a:extLst>
          </p:cNvPr>
          <p:cNvSpPr txBox="1"/>
          <p:nvPr/>
        </p:nvSpPr>
        <p:spPr>
          <a:xfrm>
            <a:off x="848991" y="2309293"/>
            <a:ext cx="8128000" cy="507831"/>
          </a:xfrm>
          <a:prstGeom prst="rect">
            <a:avLst/>
          </a:prstGeom>
          <a:noFill/>
        </p:spPr>
        <p:txBody>
          <a:bodyPr wrap="square">
            <a:spAutoFit/>
          </a:bodyPr>
          <a:lstStyle/>
          <a:p>
            <a:pPr marL="609600" indent="-609600" algn="l" eaLnBrk="1" hangingPunct="1">
              <a:lnSpc>
                <a:spcPct val="90000"/>
              </a:lnSpc>
              <a:defRPr/>
            </a:pPr>
            <a:r>
              <a:rPr lang="nl-NL" sz="3000" dirty="0">
                <a:latin typeface="Times New Roman" panose="02020603050405020304" pitchFamily="18" charset="0"/>
                <a:cs typeface="Times New Roman" panose="02020603050405020304" pitchFamily="18" charset="0"/>
              </a:rPr>
              <a:t>Các số La Mã này được ghi bởi ba chữ số: I, V, X. </a:t>
            </a:r>
          </a:p>
        </p:txBody>
      </p:sp>
      <p:sp>
        <p:nvSpPr>
          <p:cNvPr id="15" name="Text Box 3">
            <a:extLst>
              <a:ext uri="{FF2B5EF4-FFF2-40B4-BE49-F238E27FC236}">
                <a16:creationId xmlns:a16="http://schemas.microsoft.com/office/drawing/2014/main" id="{1B2DF8A9-78A5-4D2A-A3DE-4B85807D0660}"/>
              </a:ext>
            </a:extLst>
          </p:cNvPr>
          <p:cNvSpPr txBox="1">
            <a:spLocks noChangeArrowheads="1"/>
          </p:cNvSpPr>
          <p:nvPr/>
        </p:nvSpPr>
        <p:spPr bwMode="auto">
          <a:xfrm>
            <a:off x="335006" y="2759249"/>
            <a:ext cx="118569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50000"/>
              </a:spcBef>
              <a:buFont typeface="Wingdings" panose="05000000000000000000" pitchFamily="2" charset="2"/>
              <a:buChar char="v"/>
            </a:pPr>
            <a:r>
              <a:rPr lang="en-US" altLang="en-US" sz="2800" dirty="0" err="1">
                <a:latin typeface="Times New Roman" panose="02020603050405020304" pitchFamily="18" charset="0"/>
              </a:rPr>
              <a:t>Nếu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thêm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trái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ở </a:t>
            </a:r>
            <a:r>
              <a:rPr lang="en-US" altLang="en-US" sz="2800" dirty="0" err="1">
                <a:latin typeface="Times New Roman" panose="02020603050405020304" pitchFamily="18" charset="0"/>
              </a:rPr>
              <a:t>dòng</a:t>
            </a:r>
            <a:r>
              <a:rPr lang="en-US" altLang="en-US" sz="2800" dirty="0">
                <a:latin typeface="Times New Roman" panose="02020603050405020304" pitchFamily="18" charset="0"/>
              </a:rPr>
              <a:t> (1)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X </a:t>
            </a:r>
            <a:r>
              <a:rPr lang="en-US" altLang="en-US" sz="2800" dirty="0" err="1">
                <a:latin typeface="Times New Roman" panose="02020603050405020304" pitchFamily="18" charset="0"/>
              </a:rPr>
              <a:t>thì</a:t>
            </a:r>
            <a:r>
              <a:rPr lang="en-US" altLang="en-US" sz="2800" dirty="0">
                <a:latin typeface="Times New Roman" panose="02020603050405020304" pitchFamily="18" charset="0"/>
              </a:rPr>
              <a:t> ta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La </a:t>
            </a:r>
            <a:r>
              <a:rPr lang="en-US" altLang="en-US" sz="2800" dirty="0" err="1">
                <a:latin typeface="Times New Roman" panose="02020603050405020304" pitchFamily="18" charset="0"/>
              </a:rPr>
              <a:t>Mã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11 </a:t>
            </a:r>
            <a:r>
              <a:rPr lang="en-US" altLang="en-US" sz="2800" dirty="0" err="1">
                <a:latin typeface="Times New Roman" panose="02020603050405020304" pitchFamily="18" charset="0"/>
              </a:rPr>
              <a:t>đến</a:t>
            </a:r>
            <a:r>
              <a:rPr lang="en-US" altLang="en-US" sz="2800" dirty="0">
                <a:latin typeface="Times New Roman" panose="02020603050405020304" pitchFamily="18" charset="0"/>
              </a:rPr>
              <a:t> 20: </a:t>
            </a:r>
          </a:p>
        </p:txBody>
      </p:sp>
      <p:graphicFrame>
        <p:nvGraphicFramePr>
          <p:cNvPr id="17" name="Table 2">
            <a:extLst>
              <a:ext uri="{FF2B5EF4-FFF2-40B4-BE49-F238E27FC236}">
                <a16:creationId xmlns:a16="http://schemas.microsoft.com/office/drawing/2014/main" id="{41DD39C4-C628-45E4-8337-0256998D5DDC}"/>
              </a:ext>
            </a:extLst>
          </p:cNvPr>
          <p:cNvGraphicFramePr>
            <a:graphicFrameLocks noGrp="1"/>
          </p:cNvGraphicFramePr>
          <p:nvPr>
            <p:extLst>
              <p:ext uri="{D42A27DB-BD31-4B8C-83A1-F6EECF244321}">
                <p14:modId xmlns:p14="http://schemas.microsoft.com/office/powerpoint/2010/main" val="3443719758"/>
              </p:ext>
            </p:extLst>
          </p:nvPr>
        </p:nvGraphicFramePr>
        <p:xfrm>
          <a:off x="1556708" y="3760322"/>
          <a:ext cx="8891004" cy="944880"/>
        </p:xfrm>
        <a:graphic>
          <a:graphicData uri="http://schemas.openxmlformats.org/drawingml/2006/table">
            <a:tbl>
              <a:tblPr firstRow="1" bandRow="1">
                <a:tableStyleId>{F5AB1C69-6EDB-4FF4-983F-18BD219EF322}</a:tableStyleId>
              </a:tblPr>
              <a:tblGrid>
                <a:gridCol w="889100">
                  <a:extLst>
                    <a:ext uri="{9D8B030D-6E8A-4147-A177-3AD203B41FA5}">
                      <a16:colId xmlns:a16="http://schemas.microsoft.com/office/drawing/2014/main" val="3393745351"/>
                    </a:ext>
                  </a:extLst>
                </a:gridCol>
                <a:gridCol w="889100">
                  <a:extLst>
                    <a:ext uri="{9D8B030D-6E8A-4147-A177-3AD203B41FA5}">
                      <a16:colId xmlns:a16="http://schemas.microsoft.com/office/drawing/2014/main" val="2432503165"/>
                    </a:ext>
                  </a:extLst>
                </a:gridCol>
                <a:gridCol w="889100">
                  <a:extLst>
                    <a:ext uri="{9D8B030D-6E8A-4147-A177-3AD203B41FA5}">
                      <a16:colId xmlns:a16="http://schemas.microsoft.com/office/drawing/2014/main" val="340311702"/>
                    </a:ext>
                  </a:extLst>
                </a:gridCol>
                <a:gridCol w="889100">
                  <a:extLst>
                    <a:ext uri="{9D8B030D-6E8A-4147-A177-3AD203B41FA5}">
                      <a16:colId xmlns:a16="http://schemas.microsoft.com/office/drawing/2014/main" val="1964797005"/>
                    </a:ext>
                  </a:extLst>
                </a:gridCol>
                <a:gridCol w="642423">
                  <a:extLst>
                    <a:ext uri="{9D8B030D-6E8A-4147-A177-3AD203B41FA5}">
                      <a16:colId xmlns:a16="http://schemas.microsoft.com/office/drawing/2014/main" val="1632007293"/>
                    </a:ext>
                  </a:extLst>
                </a:gridCol>
                <a:gridCol w="861370">
                  <a:extLst>
                    <a:ext uri="{9D8B030D-6E8A-4147-A177-3AD203B41FA5}">
                      <a16:colId xmlns:a16="http://schemas.microsoft.com/office/drawing/2014/main" val="3487112114"/>
                    </a:ext>
                  </a:extLst>
                </a:gridCol>
                <a:gridCol w="1008100">
                  <a:extLst>
                    <a:ext uri="{9D8B030D-6E8A-4147-A177-3AD203B41FA5}">
                      <a16:colId xmlns:a16="http://schemas.microsoft.com/office/drawing/2014/main" val="4277914944"/>
                    </a:ext>
                  </a:extLst>
                </a:gridCol>
                <a:gridCol w="1060174">
                  <a:extLst>
                    <a:ext uri="{9D8B030D-6E8A-4147-A177-3AD203B41FA5}">
                      <a16:colId xmlns:a16="http://schemas.microsoft.com/office/drawing/2014/main" val="1408521100"/>
                    </a:ext>
                  </a:extLst>
                </a:gridCol>
                <a:gridCol w="808383">
                  <a:extLst>
                    <a:ext uri="{9D8B030D-6E8A-4147-A177-3AD203B41FA5}">
                      <a16:colId xmlns:a16="http://schemas.microsoft.com/office/drawing/2014/main" val="1796230002"/>
                    </a:ext>
                  </a:extLst>
                </a:gridCol>
                <a:gridCol w="954154">
                  <a:extLst>
                    <a:ext uri="{9D8B030D-6E8A-4147-A177-3AD203B41FA5}">
                      <a16:colId xmlns:a16="http://schemas.microsoft.com/office/drawing/2014/main" val="3870963682"/>
                    </a:ext>
                  </a:extLst>
                </a:gridCol>
              </a:tblGrid>
              <a:tr h="465194">
                <a:tc>
                  <a:txBody>
                    <a:bodyPr/>
                    <a:lstStyle/>
                    <a:p>
                      <a:pPr algn="ctr"/>
                      <a:r>
                        <a:rPr lang="en-US" sz="2500" b="0" dirty="0">
                          <a:solidFill>
                            <a:srgbClr val="FF0000"/>
                          </a:solidFill>
                          <a:latin typeface="Times New Roman" panose="02020603050405020304" pitchFamily="18" charset="0"/>
                          <a:cs typeface="Times New Roman" panose="02020603050405020304" pitchFamily="18" charset="0"/>
                        </a:rPr>
                        <a:t>XI</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XII</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XIII</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XIV</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XV</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XVI</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XVII</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XVIII</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XIX</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XX</a:t>
                      </a:r>
                    </a:p>
                  </a:txBody>
                  <a:tcPr>
                    <a:solidFill>
                      <a:schemeClr val="accent5">
                        <a:lumMod val="20000"/>
                        <a:lumOff val="80000"/>
                      </a:schemeClr>
                    </a:solidFill>
                  </a:tcPr>
                </a:tc>
                <a:extLst>
                  <a:ext uri="{0D108BD9-81ED-4DB2-BD59-A6C34878D82A}">
                    <a16:rowId xmlns:a16="http://schemas.microsoft.com/office/drawing/2014/main" val="3250633320"/>
                  </a:ext>
                </a:extLst>
              </a:tr>
              <a:tr h="465194">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11</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12</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13</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14</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15</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16</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17</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18</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19</a:t>
                      </a:r>
                    </a:p>
                  </a:txBody>
                  <a:tcPr>
                    <a:solidFill>
                      <a:schemeClr val="accent5">
                        <a:lumMod val="20000"/>
                        <a:lumOff val="80000"/>
                      </a:schemeClr>
                    </a:solidFill>
                  </a:tcPr>
                </a:tc>
                <a:tc>
                  <a:txBody>
                    <a:bodyPr/>
                    <a:lstStyle/>
                    <a:p>
                      <a:pPr algn="ctr"/>
                      <a:r>
                        <a:rPr lang="en-US" sz="2500" dirty="0">
                          <a:solidFill>
                            <a:srgbClr val="FF0000"/>
                          </a:solidFill>
                          <a:latin typeface="Times New Roman" panose="02020603050405020304" pitchFamily="18" charset="0"/>
                          <a:cs typeface="Times New Roman" panose="02020603050405020304" pitchFamily="18" charset="0"/>
                        </a:rPr>
                        <a:t>20</a:t>
                      </a:r>
                    </a:p>
                  </a:txBody>
                  <a:tcPr>
                    <a:solidFill>
                      <a:schemeClr val="accent5">
                        <a:lumMod val="20000"/>
                        <a:lumOff val="80000"/>
                      </a:schemeClr>
                    </a:solidFill>
                  </a:tcPr>
                </a:tc>
                <a:extLst>
                  <a:ext uri="{0D108BD9-81ED-4DB2-BD59-A6C34878D82A}">
                    <a16:rowId xmlns:a16="http://schemas.microsoft.com/office/drawing/2014/main" val="3966339251"/>
                  </a:ext>
                </a:extLst>
              </a:tr>
            </a:tbl>
          </a:graphicData>
        </a:graphic>
      </p:graphicFrame>
      <p:sp>
        <p:nvSpPr>
          <p:cNvPr id="18" name="Text Box 3">
            <a:extLst>
              <a:ext uri="{FF2B5EF4-FFF2-40B4-BE49-F238E27FC236}">
                <a16:creationId xmlns:a16="http://schemas.microsoft.com/office/drawing/2014/main" id="{BCE6F1B9-9EE2-40B8-9FF1-2F1495CEA731}"/>
              </a:ext>
            </a:extLst>
          </p:cNvPr>
          <p:cNvSpPr txBox="1">
            <a:spLocks noChangeArrowheads="1"/>
          </p:cNvSpPr>
          <p:nvPr/>
        </p:nvSpPr>
        <p:spPr bwMode="auto">
          <a:xfrm>
            <a:off x="110441" y="4728196"/>
            <a:ext cx="118569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50000"/>
              </a:spcBef>
              <a:buFont typeface="Wingdings" panose="05000000000000000000" pitchFamily="2" charset="2"/>
              <a:buChar char="v"/>
            </a:pPr>
            <a:r>
              <a:rPr lang="en-US" altLang="en-US" sz="2800" dirty="0" err="1">
                <a:latin typeface="Times New Roman" panose="02020603050405020304" pitchFamily="18" charset="0"/>
              </a:rPr>
              <a:t>Nếu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thêm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trái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ở </a:t>
            </a:r>
            <a:r>
              <a:rPr lang="en-US" altLang="en-US" sz="2800" dirty="0" err="1">
                <a:latin typeface="Times New Roman" panose="02020603050405020304" pitchFamily="18" charset="0"/>
              </a:rPr>
              <a:t>dòng</a:t>
            </a:r>
            <a:r>
              <a:rPr lang="en-US" altLang="en-US" sz="2800" dirty="0">
                <a:latin typeface="Times New Roman" panose="02020603050405020304" pitchFamily="18" charset="0"/>
              </a:rPr>
              <a:t> (1)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XX </a:t>
            </a:r>
            <a:r>
              <a:rPr lang="en-US" altLang="en-US" sz="2800" dirty="0" err="1">
                <a:latin typeface="Times New Roman" panose="02020603050405020304" pitchFamily="18" charset="0"/>
              </a:rPr>
              <a:t>thì</a:t>
            </a:r>
            <a:r>
              <a:rPr lang="en-US" altLang="en-US" sz="2800" dirty="0">
                <a:latin typeface="Times New Roman" panose="02020603050405020304" pitchFamily="18" charset="0"/>
              </a:rPr>
              <a:t> ta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La </a:t>
            </a:r>
            <a:r>
              <a:rPr lang="en-US" altLang="en-US" sz="2800" dirty="0" err="1">
                <a:latin typeface="Times New Roman" panose="02020603050405020304" pitchFamily="18" charset="0"/>
              </a:rPr>
              <a:t>Mã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21 </a:t>
            </a:r>
            <a:r>
              <a:rPr lang="en-US" altLang="en-US" sz="2800" dirty="0" err="1">
                <a:latin typeface="Times New Roman" panose="02020603050405020304" pitchFamily="18" charset="0"/>
              </a:rPr>
              <a:t>đến</a:t>
            </a:r>
            <a:r>
              <a:rPr lang="en-US" altLang="en-US" sz="2800" dirty="0">
                <a:latin typeface="Times New Roman" panose="02020603050405020304" pitchFamily="18" charset="0"/>
              </a:rPr>
              <a:t> 30: </a:t>
            </a:r>
          </a:p>
        </p:txBody>
      </p:sp>
      <p:graphicFrame>
        <p:nvGraphicFramePr>
          <p:cNvPr id="19" name="Table 2">
            <a:extLst>
              <a:ext uri="{FF2B5EF4-FFF2-40B4-BE49-F238E27FC236}">
                <a16:creationId xmlns:a16="http://schemas.microsoft.com/office/drawing/2014/main" id="{4E01E251-C92A-43CF-BDDC-825A2EF881D9}"/>
              </a:ext>
            </a:extLst>
          </p:cNvPr>
          <p:cNvGraphicFramePr>
            <a:graphicFrameLocks noGrp="1"/>
          </p:cNvGraphicFramePr>
          <p:nvPr>
            <p:extLst>
              <p:ext uri="{D42A27DB-BD31-4B8C-83A1-F6EECF244321}">
                <p14:modId xmlns:p14="http://schemas.microsoft.com/office/powerpoint/2010/main" val="906728757"/>
              </p:ext>
            </p:extLst>
          </p:nvPr>
        </p:nvGraphicFramePr>
        <p:xfrm>
          <a:off x="503580" y="5627837"/>
          <a:ext cx="11184839" cy="944880"/>
        </p:xfrm>
        <a:graphic>
          <a:graphicData uri="http://schemas.openxmlformats.org/drawingml/2006/table">
            <a:tbl>
              <a:tblPr firstRow="1" bandRow="1">
                <a:tableStyleId>{F5AB1C69-6EDB-4FF4-983F-18BD219EF322}</a:tableStyleId>
              </a:tblPr>
              <a:tblGrid>
                <a:gridCol w="881147">
                  <a:extLst>
                    <a:ext uri="{9D8B030D-6E8A-4147-A177-3AD203B41FA5}">
                      <a16:colId xmlns:a16="http://schemas.microsoft.com/office/drawing/2014/main" val="3393745351"/>
                    </a:ext>
                  </a:extLst>
                </a:gridCol>
                <a:gridCol w="954157">
                  <a:extLst>
                    <a:ext uri="{9D8B030D-6E8A-4147-A177-3AD203B41FA5}">
                      <a16:colId xmlns:a16="http://schemas.microsoft.com/office/drawing/2014/main" val="2432503165"/>
                    </a:ext>
                  </a:extLst>
                </a:gridCol>
                <a:gridCol w="1020417">
                  <a:extLst>
                    <a:ext uri="{9D8B030D-6E8A-4147-A177-3AD203B41FA5}">
                      <a16:colId xmlns:a16="http://schemas.microsoft.com/office/drawing/2014/main" val="340311702"/>
                    </a:ext>
                  </a:extLst>
                </a:gridCol>
                <a:gridCol w="1073426">
                  <a:extLst>
                    <a:ext uri="{9D8B030D-6E8A-4147-A177-3AD203B41FA5}">
                      <a16:colId xmlns:a16="http://schemas.microsoft.com/office/drawing/2014/main" val="1964797005"/>
                    </a:ext>
                  </a:extLst>
                </a:gridCol>
                <a:gridCol w="954157">
                  <a:extLst>
                    <a:ext uri="{9D8B030D-6E8A-4147-A177-3AD203B41FA5}">
                      <a16:colId xmlns:a16="http://schemas.microsoft.com/office/drawing/2014/main" val="1632007293"/>
                    </a:ext>
                  </a:extLst>
                </a:gridCol>
                <a:gridCol w="1166191">
                  <a:extLst>
                    <a:ext uri="{9D8B030D-6E8A-4147-A177-3AD203B41FA5}">
                      <a16:colId xmlns:a16="http://schemas.microsoft.com/office/drawing/2014/main" val="3487112114"/>
                    </a:ext>
                  </a:extLst>
                </a:gridCol>
                <a:gridCol w="1364974">
                  <a:extLst>
                    <a:ext uri="{9D8B030D-6E8A-4147-A177-3AD203B41FA5}">
                      <a16:colId xmlns:a16="http://schemas.microsoft.com/office/drawing/2014/main" val="4277914944"/>
                    </a:ext>
                  </a:extLst>
                </a:gridCol>
                <a:gridCol w="1490992">
                  <a:extLst>
                    <a:ext uri="{9D8B030D-6E8A-4147-A177-3AD203B41FA5}">
                      <a16:colId xmlns:a16="http://schemas.microsoft.com/office/drawing/2014/main" val="1408521100"/>
                    </a:ext>
                  </a:extLst>
                </a:gridCol>
                <a:gridCol w="1192696">
                  <a:extLst>
                    <a:ext uri="{9D8B030D-6E8A-4147-A177-3AD203B41FA5}">
                      <a16:colId xmlns:a16="http://schemas.microsoft.com/office/drawing/2014/main" val="1796230002"/>
                    </a:ext>
                  </a:extLst>
                </a:gridCol>
                <a:gridCol w="1086682">
                  <a:extLst>
                    <a:ext uri="{9D8B030D-6E8A-4147-A177-3AD203B41FA5}">
                      <a16:colId xmlns:a16="http://schemas.microsoft.com/office/drawing/2014/main" val="3870963682"/>
                    </a:ext>
                  </a:extLst>
                </a:gridCol>
              </a:tblGrid>
              <a:tr h="370840">
                <a:tc>
                  <a:txBody>
                    <a:bodyPr/>
                    <a:lstStyle/>
                    <a:p>
                      <a:pPr algn="ctr"/>
                      <a:r>
                        <a:rPr lang="en-US" sz="2500" b="0" dirty="0">
                          <a:solidFill>
                            <a:schemeClr val="tx1"/>
                          </a:solidFill>
                          <a:latin typeface="Times New Roman" panose="02020603050405020304" pitchFamily="18" charset="0"/>
                          <a:cs typeface="Times New Roman" panose="02020603050405020304" pitchFamily="18" charset="0"/>
                        </a:rPr>
                        <a:t>XXI</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XXII</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XXIII</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XXIV</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XXV</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XXVI</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XXVII</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XXVIII</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XXIX</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XXX</a:t>
                      </a:r>
                    </a:p>
                  </a:txBody>
                  <a:tcPr>
                    <a:solidFill>
                      <a:schemeClr val="accent4">
                        <a:lumMod val="60000"/>
                        <a:lumOff val="40000"/>
                      </a:schemeClr>
                    </a:solidFill>
                  </a:tcPr>
                </a:tc>
                <a:extLst>
                  <a:ext uri="{0D108BD9-81ED-4DB2-BD59-A6C34878D82A}">
                    <a16:rowId xmlns:a16="http://schemas.microsoft.com/office/drawing/2014/main" val="3250633320"/>
                  </a:ext>
                </a:extLst>
              </a:tr>
              <a:tr h="370840">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21</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22</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23</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24</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25</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26</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27</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28</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29</a:t>
                      </a:r>
                    </a:p>
                  </a:txBody>
                  <a:tcPr>
                    <a:solidFill>
                      <a:schemeClr val="accent4">
                        <a:lumMod val="60000"/>
                        <a:lumOff val="40000"/>
                      </a:schemeClr>
                    </a:solidFill>
                  </a:tcPr>
                </a:tc>
                <a:tc>
                  <a:txBody>
                    <a:bodyPr/>
                    <a:lstStyle/>
                    <a:p>
                      <a:pPr algn="ctr"/>
                      <a:r>
                        <a:rPr lang="en-US" sz="2500" dirty="0">
                          <a:solidFill>
                            <a:schemeClr val="tx1"/>
                          </a:solidFill>
                          <a:latin typeface="Times New Roman" panose="02020603050405020304" pitchFamily="18" charset="0"/>
                          <a:cs typeface="Times New Roman" panose="02020603050405020304" pitchFamily="18" charset="0"/>
                        </a:rPr>
                        <a:t>30</a:t>
                      </a:r>
                    </a:p>
                  </a:txBody>
                  <a:tcPr>
                    <a:solidFill>
                      <a:schemeClr val="accent4">
                        <a:lumMod val="60000"/>
                        <a:lumOff val="40000"/>
                      </a:schemeClr>
                    </a:solidFill>
                  </a:tcPr>
                </a:tc>
                <a:extLst>
                  <a:ext uri="{0D108BD9-81ED-4DB2-BD59-A6C34878D82A}">
                    <a16:rowId xmlns:a16="http://schemas.microsoft.com/office/drawing/2014/main" val="3966339251"/>
                  </a:ext>
                </a:extLst>
              </a:tr>
            </a:tbl>
          </a:graphicData>
        </a:graphic>
      </p:graphicFrame>
    </p:spTree>
    <p:extLst>
      <p:ext uri="{BB962C8B-B14F-4D97-AF65-F5344CB8AC3E}">
        <p14:creationId xmlns:p14="http://schemas.microsoft.com/office/powerpoint/2010/main" val="223135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heel(4)">
                                      <p:cBhvr>
                                        <p:cTn id="7" dur="2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heel(4)">
                                      <p:cBhvr>
                                        <p:cTn id="26" dur="20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Effect transition="in" filter="wheel(4)">
                                      <p:cBhvr>
                                        <p:cTn id="38" dur="2000"/>
                                        <p:tgtEl>
                                          <p:spTgt spid="1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7B4553D-CBDB-44EB-B9F9-1123B118F8CA}"/>
              </a:ext>
            </a:extLst>
          </p:cNvPr>
          <p:cNvSpPr txBox="1">
            <a:spLocks noChangeArrowheads="1"/>
          </p:cNvSpPr>
          <p:nvPr/>
        </p:nvSpPr>
        <p:spPr bwMode="auto">
          <a:xfrm>
            <a:off x="168316" y="166266"/>
            <a:ext cx="530494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0033CC"/>
                </a:solidFill>
                <a:latin typeface="Times New Roman" panose="02020603050405020304" pitchFamily="18" charset="0"/>
              </a:rPr>
              <a:t>II: </a:t>
            </a:r>
            <a:r>
              <a:rPr lang="en-US" altLang="en-US" sz="3000" b="1" dirty="0" err="1">
                <a:solidFill>
                  <a:srgbClr val="0033CC"/>
                </a:solidFill>
                <a:latin typeface="Times New Roman" panose="02020603050405020304" pitchFamily="18" charset="0"/>
              </a:rPr>
              <a:t>Biểu</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diễn</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số</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tự</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nhiên</a:t>
            </a:r>
            <a:r>
              <a:rPr lang="en-US" altLang="en-US" sz="3000" b="1" dirty="0">
                <a:solidFill>
                  <a:srgbClr val="0033CC"/>
                </a:solidFill>
                <a:latin typeface="Times New Roman" panose="02020603050405020304" pitchFamily="18" charset="0"/>
              </a:rPr>
              <a:t>. </a:t>
            </a:r>
          </a:p>
        </p:txBody>
      </p:sp>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260916" y="626447"/>
            <a:ext cx="27660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3. </a:t>
            </a:r>
            <a:r>
              <a:rPr lang="en-US" altLang="en-US" sz="3000" b="1" dirty="0" err="1">
                <a:solidFill>
                  <a:srgbClr val="FF0000"/>
                </a:solidFill>
                <a:latin typeface="Times New Roman" panose="02020603050405020304" pitchFamily="18" charset="0"/>
              </a:rPr>
              <a:t>Số</a:t>
            </a:r>
            <a:r>
              <a:rPr lang="en-US" altLang="en-US" sz="3000" b="1" dirty="0">
                <a:solidFill>
                  <a:srgbClr val="FF0000"/>
                </a:solidFill>
                <a:latin typeface="Times New Roman" panose="02020603050405020304" pitchFamily="18" charset="0"/>
              </a:rPr>
              <a:t> La </a:t>
            </a:r>
            <a:r>
              <a:rPr lang="en-US" altLang="en-US" sz="3000" b="1" dirty="0" err="1">
                <a:solidFill>
                  <a:srgbClr val="FF0000"/>
                </a:solidFill>
                <a:latin typeface="Times New Roman" panose="02020603050405020304" pitchFamily="18" charset="0"/>
              </a:rPr>
              <a:t>Mã</a:t>
            </a:r>
            <a:r>
              <a:rPr lang="en-US" altLang="en-US" sz="3000" b="1" dirty="0">
                <a:solidFill>
                  <a:srgbClr val="FF0000"/>
                </a:solidFill>
                <a:latin typeface="Times New Roman" panose="02020603050405020304" pitchFamily="18" charset="0"/>
              </a:rPr>
              <a:t>.</a:t>
            </a:r>
          </a:p>
        </p:txBody>
      </p:sp>
      <p:sp>
        <p:nvSpPr>
          <p:cNvPr id="27" name="Text Box 3">
            <a:extLst>
              <a:ext uri="{FF2B5EF4-FFF2-40B4-BE49-F238E27FC236}">
                <a16:creationId xmlns:a16="http://schemas.microsoft.com/office/drawing/2014/main" id="{825DF913-5D99-4347-9EAC-C86B5A08CD4A}"/>
              </a:ext>
            </a:extLst>
          </p:cNvPr>
          <p:cNvSpPr txBox="1">
            <a:spLocks noChangeArrowheads="1"/>
          </p:cNvSpPr>
          <p:nvPr/>
        </p:nvSpPr>
        <p:spPr bwMode="auto">
          <a:xfrm>
            <a:off x="693823" y="1618087"/>
            <a:ext cx="1185699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dirty="0" err="1">
                <a:latin typeface="Times New Roman" panose="02020603050405020304" pitchFamily="18" charset="0"/>
              </a:rPr>
              <a:t>Bài</a:t>
            </a:r>
            <a:r>
              <a:rPr lang="en-US" altLang="en-US" sz="2800" dirty="0">
                <a:latin typeface="Times New Roman" panose="02020603050405020304" pitchFamily="18" charset="0"/>
              </a:rPr>
              <a:t> 1: a) </a:t>
            </a:r>
            <a:r>
              <a:rPr lang="en-US" altLang="en-US" sz="2800" dirty="0" err="1">
                <a:latin typeface="Times New Roman" panose="02020603050405020304" pitchFamily="18" charset="0"/>
              </a:rPr>
              <a:t>Đọc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La </a:t>
            </a:r>
            <a:r>
              <a:rPr lang="en-US" altLang="en-US" sz="2800" dirty="0" err="1">
                <a:latin typeface="Times New Roman" panose="02020603050405020304" pitchFamily="18" charset="0"/>
              </a:rPr>
              <a:t>Mã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sau</a:t>
            </a:r>
            <a:r>
              <a:rPr lang="en-US" altLang="en-US" sz="2800" dirty="0">
                <a:latin typeface="Times New Roman" panose="02020603050405020304" pitchFamily="18" charset="0"/>
              </a:rPr>
              <a:t>: XVI, XVIII, XXII, XXVI, XXVIII.</a:t>
            </a:r>
          </a:p>
          <a:p>
            <a:pPr eaLnBrk="1" hangingPunct="1">
              <a:spcBef>
                <a:spcPct val="50000"/>
              </a:spcBef>
              <a:buNone/>
            </a:pPr>
            <a:r>
              <a:rPr lang="en-US" altLang="en-US" sz="2800" dirty="0">
                <a:latin typeface="Times New Roman" panose="02020603050405020304" pitchFamily="18" charset="0"/>
              </a:rPr>
              <a:t>           b) </a:t>
            </a:r>
            <a:r>
              <a:rPr lang="en-US" altLang="en-US" sz="2800" dirty="0" err="1">
                <a:latin typeface="Times New Roman" panose="02020603050405020304" pitchFamily="18" charset="0"/>
              </a:rPr>
              <a:t>Viết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sau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bằng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La </a:t>
            </a:r>
            <a:r>
              <a:rPr lang="en-US" altLang="en-US" sz="2800" dirty="0" err="1">
                <a:latin typeface="Times New Roman" panose="02020603050405020304" pitchFamily="18" charset="0"/>
              </a:rPr>
              <a:t>Mã</a:t>
            </a:r>
            <a:r>
              <a:rPr lang="en-US" altLang="en-US" sz="2800" dirty="0">
                <a:latin typeface="Times New Roman" panose="02020603050405020304" pitchFamily="18" charset="0"/>
              </a:rPr>
              <a:t>: 12, 15, 17, 24, 25, 29.</a:t>
            </a:r>
          </a:p>
        </p:txBody>
      </p:sp>
      <p:sp>
        <p:nvSpPr>
          <p:cNvPr id="13" name="Text Box 3">
            <a:extLst>
              <a:ext uri="{FF2B5EF4-FFF2-40B4-BE49-F238E27FC236}">
                <a16:creationId xmlns:a16="http://schemas.microsoft.com/office/drawing/2014/main" id="{C68C1D0F-1E3E-4EFC-98C3-2930E956486B}"/>
              </a:ext>
            </a:extLst>
          </p:cNvPr>
          <p:cNvSpPr txBox="1">
            <a:spLocks noChangeArrowheads="1"/>
          </p:cNvSpPr>
          <p:nvPr/>
        </p:nvSpPr>
        <p:spPr bwMode="auto">
          <a:xfrm>
            <a:off x="693823" y="1181937"/>
            <a:ext cx="27660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b="1" dirty="0">
                <a:solidFill>
                  <a:srgbClr val="0033CC"/>
                </a:solidFill>
                <a:latin typeface="Times New Roman" panose="02020603050405020304" pitchFamily="18" charset="0"/>
              </a:rPr>
              <a:t>b) </a:t>
            </a:r>
            <a:r>
              <a:rPr lang="en-US" altLang="en-US" sz="2800" b="1" dirty="0" err="1">
                <a:solidFill>
                  <a:srgbClr val="0033CC"/>
                </a:solidFill>
                <a:latin typeface="Times New Roman" panose="02020603050405020304" pitchFamily="18" charset="0"/>
              </a:rPr>
              <a:t>Áp</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dụng</a:t>
            </a:r>
            <a:r>
              <a:rPr lang="en-US" altLang="en-US" sz="2800" b="1" dirty="0">
                <a:solidFill>
                  <a:srgbClr val="0033CC"/>
                </a:solidFill>
                <a:latin typeface="Times New Roman" panose="02020603050405020304" pitchFamily="18" charset="0"/>
              </a:rPr>
              <a:t>:  </a:t>
            </a:r>
          </a:p>
        </p:txBody>
      </p:sp>
      <p:sp>
        <p:nvSpPr>
          <p:cNvPr id="20" name="Text Box 3">
            <a:extLst>
              <a:ext uri="{FF2B5EF4-FFF2-40B4-BE49-F238E27FC236}">
                <a16:creationId xmlns:a16="http://schemas.microsoft.com/office/drawing/2014/main" id="{CF50F617-E670-4343-9964-0580ADF85CF8}"/>
              </a:ext>
            </a:extLst>
          </p:cNvPr>
          <p:cNvSpPr txBox="1">
            <a:spLocks noChangeArrowheads="1"/>
          </p:cNvSpPr>
          <p:nvPr/>
        </p:nvSpPr>
        <p:spPr bwMode="auto">
          <a:xfrm>
            <a:off x="4965209" y="2688276"/>
            <a:ext cx="2100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làm</a:t>
            </a:r>
            <a:r>
              <a:rPr lang="en-US" altLang="en-US" sz="2800" b="1" dirty="0">
                <a:solidFill>
                  <a:srgbClr val="FF0000"/>
                </a:solidFill>
                <a:latin typeface="Times New Roman" panose="02020603050405020304" pitchFamily="18" charset="0"/>
              </a:rPr>
              <a:t>: </a:t>
            </a:r>
          </a:p>
        </p:txBody>
      </p:sp>
      <p:sp>
        <p:nvSpPr>
          <p:cNvPr id="21" name="TextBox 20">
            <a:extLst>
              <a:ext uri="{FF2B5EF4-FFF2-40B4-BE49-F238E27FC236}">
                <a16:creationId xmlns:a16="http://schemas.microsoft.com/office/drawing/2014/main" id="{985D501E-7FA6-46E3-82F9-AA234090626E}"/>
              </a:ext>
            </a:extLst>
          </p:cNvPr>
          <p:cNvSpPr txBox="1"/>
          <p:nvPr/>
        </p:nvSpPr>
        <p:spPr>
          <a:xfrm>
            <a:off x="815657" y="3152417"/>
            <a:ext cx="8481822" cy="661207"/>
          </a:xfrm>
          <a:prstGeom prst="rect">
            <a:avLst/>
          </a:prstGeom>
          <a:noFill/>
        </p:spPr>
        <p:txBody>
          <a:bodyPr wrap="square">
            <a:spAutoFit/>
          </a:bodyPr>
          <a:lstStyle/>
          <a:p>
            <a:pPr algn="just">
              <a:lnSpc>
                <a:spcPct val="150000"/>
              </a:lnSpc>
              <a:spcBef>
                <a:spcPts val="600"/>
              </a:spcBef>
              <a:spcAft>
                <a:spcPts val="600"/>
              </a:spcAft>
            </a:pPr>
            <a:r>
              <a:rPr lang="vi-VN" sz="2800" dirty="0">
                <a:solidFill>
                  <a:srgbClr val="000000"/>
                </a:solidFill>
                <a:effectLst/>
                <a:latin typeface="Times New Roman" panose="02020603050405020304" pitchFamily="18" charset="0"/>
                <a:ea typeface="Calibri" panose="020F0502020204030204" pitchFamily="34" charset="0"/>
              </a:rPr>
              <a:t>a) Đọc các số La Mã sau</a:t>
            </a: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XVI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 mười sáu</a:t>
            </a:r>
            <a:r>
              <a:rPr lang="en-US" sz="2800"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22" name="TextBox 21">
            <a:extLst>
              <a:ext uri="{FF2B5EF4-FFF2-40B4-BE49-F238E27FC236}">
                <a16:creationId xmlns:a16="http://schemas.microsoft.com/office/drawing/2014/main" id="{D1220D50-B621-426C-A369-8C14996499E2}"/>
              </a:ext>
            </a:extLst>
          </p:cNvPr>
          <p:cNvSpPr txBox="1"/>
          <p:nvPr/>
        </p:nvSpPr>
        <p:spPr>
          <a:xfrm>
            <a:off x="1244958" y="3692607"/>
            <a:ext cx="9857109" cy="1129284"/>
          </a:xfrm>
          <a:prstGeom prst="rect">
            <a:avLst/>
          </a:prstGeom>
          <a:noFill/>
        </p:spPr>
        <p:txBody>
          <a:bodyPr wrap="square">
            <a:spAutoFit/>
          </a:bodyPr>
          <a:lstStyle/>
          <a:p>
            <a:pPr algn="just">
              <a:lnSpc>
                <a:spcPct val="120000"/>
              </a:lnSpc>
              <a:spcBef>
                <a:spcPts val="600"/>
              </a:spcBef>
              <a:spcAft>
                <a:spcPts val="600"/>
              </a:spcAft>
            </a:pPr>
            <a:r>
              <a:rPr lang="vi-VN" sz="2500" dirty="0">
                <a:solidFill>
                  <a:srgbClr val="000000"/>
                </a:solidFill>
                <a:effectLst/>
                <a:latin typeface="Times New Roman" panose="02020603050405020304" pitchFamily="18" charset="0"/>
                <a:ea typeface="Calibri" panose="020F0502020204030204" pitchFamily="34" charset="0"/>
              </a:rPr>
              <a:t>XVIII</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đọc</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là</a:t>
            </a:r>
            <a:r>
              <a:rPr lang="vi-VN" sz="2500" dirty="0">
                <a:solidFill>
                  <a:srgbClr val="000000"/>
                </a:solidFill>
                <a:effectLst/>
                <a:latin typeface="Times New Roman" panose="02020603050405020304" pitchFamily="18" charset="0"/>
                <a:ea typeface="Calibri" panose="020F0502020204030204" pitchFamily="34" charset="0"/>
              </a:rPr>
              <a:t>: Mười tám; </a:t>
            </a:r>
            <a:r>
              <a:rPr lang="en-US" sz="2500" dirty="0">
                <a:solidFill>
                  <a:srgbClr val="000000"/>
                </a:solidFill>
                <a:latin typeface="Times New Roman" panose="02020603050405020304" pitchFamily="18" charset="0"/>
                <a:ea typeface="Calibri" panose="020F0502020204030204" pitchFamily="34" charset="0"/>
              </a:rPr>
              <a:t>                </a:t>
            </a:r>
            <a:r>
              <a:rPr lang="vi-VN" sz="2500" dirty="0">
                <a:solidFill>
                  <a:srgbClr val="000000"/>
                </a:solidFill>
                <a:effectLst/>
                <a:latin typeface="Times New Roman" panose="02020603050405020304" pitchFamily="18" charset="0"/>
                <a:ea typeface="Calibri" panose="020F0502020204030204" pitchFamily="34" charset="0"/>
              </a:rPr>
              <a:t>XXII</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đọc</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là</a:t>
            </a:r>
            <a:r>
              <a:rPr lang="en-US" sz="2500" dirty="0">
                <a:solidFill>
                  <a:srgbClr val="000000"/>
                </a:solidFill>
                <a:effectLst/>
                <a:latin typeface="Times New Roman" panose="02020603050405020304" pitchFamily="18" charset="0"/>
                <a:ea typeface="Calibri" panose="020F0502020204030204" pitchFamily="34" charset="0"/>
              </a:rPr>
              <a:t> </a:t>
            </a:r>
            <a:r>
              <a:rPr lang="vi-VN" sz="2500" dirty="0">
                <a:solidFill>
                  <a:srgbClr val="000000"/>
                </a:solidFill>
                <a:effectLst/>
                <a:latin typeface="Times New Roman" panose="02020603050405020304" pitchFamily="18" charset="0"/>
                <a:ea typeface="Calibri" panose="020F0502020204030204" pitchFamily="34" charset="0"/>
              </a:rPr>
              <a:t>: </a:t>
            </a:r>
            <a:r>
              <a:rPr lang="en-US" sz="2500" dirty="0">
                <a:solidFill>
                  <a:srgbClr val="000000"/>
                </a:solidFill>
                <a:effectLst/>
                <a:latin typeface="Times New Roman" panose="02020603050405020304" pitchFamily="18" charset="0"/>
                <a:ea typeface="Calibri" panose="020F0502020204030204" pitchFamily="34" charset="0"/>
              </a:rPr>
              <a:t>H</a:t>
            </a:r>
            <a:r>
              <a:rPr lang="vi-VN" sz="2500" dirty="0">
                <a:solidFill>
                  <a:srgbClr val="000000"/>
                </a:solidFill>
                <a:effectLst/>
                <a:latin typeface="Times New Roman" panose="02020603050405020304" pitchFamily="18" charset="0"/>
                <a:ea typeface="Calibri" panose="020F0502020204030204" pitchFamily="34" charset="0"/>
              </a:rPr>
              <a:t>ai mươi hai; </a:t>
            </a:r>
            <a:endParaRPr lang="en-US" sz="2500" dirty="0">
              <a:solidFill>
                <a:srgbClr val="000000"/>
              </a:solidFill>
              <a:effectLst/>
              <a:latin typeface="Times New Roman" panose="02020603050405020304" pitchFamily="18" charset="0"/>
              <a:ea typeface="Calibri" panose="020F0502020204030204" pitchFamily="34" charset="0"/>
            </a:endParaRPr>
          </a:p>
          <a:p>
            <a:pPr algn="just">
              <a:lnSpc>
                <a:spcPct val="120000"/>
              </a:lnSpc>
              <a:spcBef>
                <a:spcPts val="600"/>
              </a:spcBef>
              <a:spcAft>
                <a:spcPts val="600"/>
              </a:spcAft>
            </a:pPr>
            <a:r>
              <a:rPr lang="vi-VN" sz="2500" dirty="0">
                <a:solidFill>
                  <a:srgbClr val="000000"/>
                </a:solidFill>
                <a:effectLst/>
                <a:latin typeface="Times New Roman" panose="02020603050405020304" pitchFamily="18" charset="0"/>
                <a:ea typeface="Calibri" panose="020F0502020204030204" pitchFamily="34" charset="0"/>
              </a:rPr>
              <a:t>XXVI</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đọc</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là</a:t>
            </a:r>
            <a:r>
              <a:rPr lang="en-US" sz="2500" dirty="0">
                <a:solidFill>
                  <a:srgbClr val="000000"/>
                </a:solidFill>
                <a:effectLst/>
                <a:latin typeface="Times New Roman" panose="02020603050405020304" pitchFamily="18" charset="0"/>
                <a:ea typeface="Calibri" panose="020F0502020204030204" pitchFamily="34" charset="0"/>
              </a:rPr>
              <a:t> </a:t>
            </a:r>
            <a:r>
              <a:rPr lang="vi-VN" sz="2500" dirty="0">
                <a:solidFill>
                  <a:srgbClr val="000000"/>
                </a:solidFill>
                <a:effectLst/>
                <a:latin typeface="Times New Roman" panose="02020603050405020304" pitchFamily="18" charset="0"/>
                <a:ea typeface="Calibri" panose="020F0502020204030204" pitchFamily="34" charset="0"/>
              </a:rPr>
              <a:t>: </a:t>
            </a:r>
            <a:r>
              <a:rPr lang="en-US" sz="2500" dirty="0">
                <a:solidFill>
                  <a:srgbClr val="000000"/>
                </a:solidFill>
                <a:effectLst/>
                <a:latin typeface="Times New Roman" panose="02020603050405020304" pitchFamily="18" charset="0"/>
                <a:ea typeface="Calibri" panose="020F0502020204030204" pitchFamily="34" charset="0"/>
              </a:rPr>
              <a:t>H</a:t>
            </a:r>
            <a:r>
              <a:rPr lang="vi-VN" sz="2500" dirty="0">
                <a:solidFill>
                  <a:srgbClr val="000000"/>
                </a:solidFill>
                <a:effectLst/>
                <a:latin typeface="Times New Roman" panose="02020603050405020304" pitchFamily="18" charset="0"/>
                <a:ea typeface="Calibri" panose="020F0502020204030204" pitchFamily="34" charset="0"/>
              </a:rPr>
              <a:t>ai mươi sáu; </a:t>
            </a:r>
            <a:r>
              <a:rPr lang="en-US" sz="2500" dirty="0">
                <a:solidFill>
                  <a:srgbClr val="000000"/>
                </a:solidFill>
                <a:effectLst/>
                <a:latin typeface="Times New Roman" panose="02020603050405020304" pitchFamily="18" charset="0"/>
                <a:ea typeface="Calibri" panose="020F0502020204030204" pitchFamily="34" charset="0"/>
              </a:rPr>
              <a:t>          </a:t>
            </a:r>
            <a:r>
              <a:rPr lang="vi-VN" sz="2500" dirty="0">
                <a:solidFill>
                  <a:srgbClr val="000000"/>
                </a:solidFill>
                <a:effectLst/>
                <a:latin typeface="Times New Roman" panose="02020603050405020304" pitchFamily="18" charset="0"/>
                <a:ea typeface="Calibri" panose="020F0502020204030204" pitchFamily="34" charset="0"/>
              </a:rPr>
              <a:t>XXVIII</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đọc</a:t>
            </a:r>
            <a:r>
              <a:rPr lang="en-US" sz="2500" dirty="0">
                <a:solidFill>
                  <a:srgbClr val="000000"/>
                </a:solidFill>
                <a:effectLst/>
                <a:latin typeface="Times New Roman" panose="02020603050405020304" pitchFamily="18" charset="0"/>
                <a:ea typeface="Calibri" panose="020F0502020204030204" pitchFamily="34" charset="0"/>
              </a:rPr>
              <a:t> </a:t>
            </a:r>
            <a:r>
              <a:rPr lang="en-US" sz="2500" dirty="0" err="1">
                <a:solidFill>
                  <a:srgbClr val="000000"/>
                </a:solidFill>
                <a:effectLst/>
                <a:latin typeface="Times New Roman" panose="02020603050405020304" pitchFamily="18" charset="0"/>
                <a:ea typeface="Calibri" panose="020F0502020204030204" pitchFamily="34" charset="0"/>
              </a:rPr>
              <a:t>là</a:t>
            </a:r>
            <a:r>
              <a:rPr lang="vi-VN" sz="2500" dirty="0">
                <a:solidFill>
                  <a:srgbClr val="000000"/>
                </a:solidFill>
                <a:effectLst/>
                <a:latin typeface="Times New Roman" panose="02020603050405020304" pitchFamily="18" charset="0"/>
                <a:ea typeface="Calibri" panose="020F0502020204030204" pitchFamily="34" charset="0"/>
              </a:rPr>
              <a:t>: </a:t>
            </a:r>
            <a:r>
              <a:rPr lang="en-US" sz="2500" dirty="0">
                <a:solidFill>
                  <a:srgbClr val="000000"/>
                </a:solidFill>
                <a:effectLst/>
                <a:latin typeface="Times New Roman" panose="02020603050405020304" pitchFamily="18" charset="0"/>
                <a:ea typeface="Calibri" panose="020F0502020204030204" pitchFamily="34" charset="0"/>
              </a:rPr>
              <a:t>H</a:t>
            </a:r>
            <a:r>
              <a:rPr lang="vi-VN" sz="2500" dirty="0">
                <a:solidFill>
                  <a:srgbClr val="000000"/>
                </a:solidFill>
                <a:effectLst/>
                <a:latin typeface="Times New Roman" panose="02020603050405020304" pitchFamily="18" charset="0"/>
                <a:ea typeface="Calibri" panose="020F0502020204030204" pitchFamily="34" charset="0"/>
              </a:rPr>
              <a:t>ai mươi tám.</a:t>
            </a:r>
            <a:endParaRPr lang="en-US" sz="2500" dirty="0">
              <a:solidFill>
                <a:srgbClr val="000000"/>
              </a:solidFill>
              <a:effectLst/>
              <a:latin typeface="Times New Roman" panose="02020603050405020304" pitchFamily="18" charset="0"/>
              <a:ea typeface="Calibri" panose="020F0502020204030204" pitchFamily="34" charset="0"/>
            </a:endParaRPr>
          </a:p>
        </p:txBody>
      </p:sp>
      <p:sp>
        <p:nvSpPr>
          <p:cNvPr id="23" name="TextBox 22">
            <a:extLst>
              <a:ext uri="{FF2B5EF4-FFF2-40B4-BE49-F238E27FC236}">
                <a16:creationId xmlns:a16="http://schemas.microsoft.com/office/drawing/2014/main" id="{A2056544-AB0F-4640-9C5B-421E1308DEE2}"/>
              </a:ext>
            </a:extLst>
          </p:cNvPr>
          <p:cNvSpPr txBox="1"/>
          <p:nvPr/>
        </p:nvSpPr>
        <p:spPr>
          <a:xfrm>
            <a:off x="907843" y="4834041"/>
            <a:ext cx="10283714" cy="1600438"/>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Calibri" panose="020F0502020204030204" pitchFamily="34" charset="0"/>
              </a:rPr>
              <a:t>b) Viết số La Mã:</a:t>
            </a:r>
            <a:endParaRPr lang="en-US" sz="2800" dirty="0">
              <a:solidFill>
                <a:srgbClr val="000000"/>
              </a:solidFill>
              <a:effectLst/>
              <a:latin typeface="Times New Roman" panose="02020603050405020304" pitchFamily="18" charset="0"/>
              <a:ea typeface="Calibri" panose="020F0502020204030204" pitchFamily="34" charset="0"/>
            </a:endParaRPr>
          </a:p>
          <a:p>
            <a:r>
              <a:rPr lang="vi-VN" sz="2800" dirty="0">
                <a:solidFill>
                  <a:srgbClr val="000000"/>
                </a:solidFill>
                <a:effectLst/>
                <a:latin typeface="Times New Roman" panose="02020603050405020304" pitchFamily="18" charset="0"/>
                <a:ea typeface="Calibri" panose="020F0502020204030204" pitchFamily="34" charset="0"/>
              </a:rPr>
              <a:t>12</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XII; </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15</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 XV</a:t>
            </a:r>
            <a:r>
              <a:rPr lang="en-US" sz="2800" dirty="0">
                <a:solidFill>
                  <a:srgbClr val="000000"/>
                </a:solidFill>
                <a:effectLst/>
                <a:latin typeface="Times New Roman" panose="02020603050405020304" pitchFamily="18" charset="0"/>
                <a:ea typeface="Calibri" panose="020F0502020204030204" pitchFamily="34" charset="0"/>
              </a:rPr>
              <a:t>.</a:t>
            </a:r>
          </a:p>
          <a:p>
            <a:r>
              <a:rPr lang="vi-VN" sz="2800" dirty="0">
                <a:solidFill>
                  <a:srgbClr val="000000"/>
                </a:solidFill>
                <a:effectLst/>
                <a:latin typeface="Times New Roman" panose="02020603050405020304" pitchFamily="18" charset="0"/>
                <a:ea typeface="Calibri" panose="020F0502020204030204" pitchFamily="34" charset="0"/>
              </a:rPr>
              <a:t>24</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XXIV</a:t>
            </a:r>
            <a:r>
              <a:rPr lang="vi-VN" sz="2800">
                <a:solidFill>
                  <a:srgbClr val="000000"/>
                </a:solidFill>
                <a:effectLst/>
                <a:latin typeface="Times New Roman" panose="02020603050405020304" pitchFamily="18" charset="0"/>
                <a:ea typeface="Calibri" panose="020F0502020204030204" pitchFamily="34" charset="0"/>
              </a:rPr>
              <a:t>;</a:t>
            </a:r>
            <a:r>
              <a:rPr lang="en-US" sz="2800">
                <a:solidFill>
                  <a:srgbClr val="000000"/>
                </a:solidFill>
                <a:effectLst/>
                <a:latin typeface="Times New Roman" panose="02020603050405020304" pitchFamily="18" charset="0"/>
                <a:ea typeface="Calibri" panose="020F0502020204030204" pitchFamily="34" charset="0"/>
              </a:rPr>
              <a:t>                  </a:t>
            </a:r>
            <a:r>
              <a:rPr lang="vi-VN" sz="280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25</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XX; </a:t>
            </a: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29</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là</a:t>
            </a:r>
            <a:r>
              <a:rPr lang="vi-VN" sz="2800" dirty="0">
                <a:solidFill>
                  <a:srgbClr val="000000"/>
                </a:solidFill>
                <a:effectLst/>
                <a:latin typeface="Times New Roman" panose="02020603050405020304" pitchFamily="18" charset="0"/>
                <a:ea typeface="Calibri" panose="020F0502020204030204" pitchFamily="34" charset="0"/>
              </a:rPr>
              <a:t>: XXIX.</a:t>
            </a:r>
            <a:endParaRPr lang="en-US" sz="2800" dirty="0"/>
          </a:p>
        </p:txBody>
      </p:sp>
    </p:spTree>
    <p:extLst>
      <p:ext uri="{BB962C8B-B14F-4D97-AF65-F5344CB8AC3E}">
        <p14:creationId xmlns:p14="http://schemas.microsoft.com/office/powerpoint/2010/main" val="26819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heel(4)">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wheel(4)">
                                      <p:cBhvr>
                                        <p:cTn id="19" dur="20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250674" y="222481"/>
            <a:ext cx="520100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FF0000"/>
                </a:solidFill>
                <a:latin typeface="Times New Roman" panose="02020603050405020304" pitchFamily="18" charset="0"/>
              </a:rPr>
              <a:t>III</a:t>
            </a:r>
            <a:r>
              <a:rPr lang="en-US" altLang="en-US" sz="3000" b="1" dirty="0">
                <a:solidFill>
                  <a:srgbClr val="FF0000"/>
                </a:solidFill>
                <a:latin typeface="Times New Roman" panose="02020603050405020304" pitchFamily="18" charset="0"/>
              </a:rPr>
              <a:t>. So </a:t>
            </a:r>
            <a:r>
              <a:rPr lang="en-US" altLang="en-US" sz="3000" b="1" dirty="0" err="1">
                <a:solidFill>
                  <a:srgbClr val="FF0000"/>
                </a:solidFill>
                <a:latin typeface="Times New Roman" panose="02020603050405020304" pitchFamily="18" charset="0"/>
              </a:rPr>
              <a:t>sánh</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hai</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số</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tự</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nhiên</a:t>
            </a:r>
            <a:r>
              <a:rPr lang="en-US" altLang="en-US" sz="3000" b="1" dirty="0">
                <a:solidFill>
                  <a:srgbClr val="FF0000"/>
                </a:solidFill>
                <a:latin typeface="Times New Roman" panose="02020603050405020304" pitchFamily="18" charset="0"/>
              </a:rPr>
              <a:t>.</a:t>
            </a:r>
          </a:p>
        </p:txBody>
      </p:sp>
      <p:sp>
        <p:nvSpPr>
          <p:cNvPr id="13" name="Text Box 3">
            <a:extLst>
              <a:ext uri="{FF2B5EF4-FFF2-40B4-BE49-F238E27FC236}">
                <a16:creationId xmlns:a16="http://schemas.microsoft.com/office/drawing/2014/main" id="{C68C1D0F-1E3E-4EFC-98C3-2930E956486B}"/>
              </a:ext>
            </a:extLst>
          </p:cNvPr>
          <p:cNvSpPr txBox="1">
            <a:spLocks noChangeArrowheads="1"/>
          </p:cNvSpPr>
          <p:nvPr/>
        </p:nvSpPr>
        <p:spPr bwMode="auto">
          <a:xfrm>
            <a:off x="771211" y="3169917"/>
            <a:ext cx="12640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dirty="0" err="1">
                <a:solidFill>
                  <a:srgbClr val="FF0000"/>
                </a:solidFill>
                <a:latin typeface="Times New Roman" panose="02020603050405020304" pitchFamily="18" charset="0"/>
              </a:rPr>
              <a:t>Chú</a:t>
            </a:r>
            <a:r>
              <a:rPr lang="en-US" altLang="en-US" sz="2800" dirty="0">
                <a:solidFill>
                  <a:srgbClr val="FF0000"/>
                </a:solidFill>
                <a:latin typeface="Times New Roman" panose="02020603050405020304" pitchFamily="18" charset="0"/>
              </a:rPr>
              <a:t> ý: </a:t>
            </a:r>
          </a:p>
        </p:txBody>
      </p:sp>
      <p:sp>
        <p:nvSpPr>
          <p:cNvPr id="20" name="Text Box 3">
            <a:extLst>
              <a:ext uri="{FF2B5EF4-FFF2-40B4-BE49-F238E27FC236}">
                <a16:creationId xmlns:a16="http://schemas.microsoft.com/office/drawing/2014/main" id="{CF50F617-E670-4343-9964-0580ADF85CF8}"/>
              </a:ext>
            </a:extLst>
          </p:cNvPr>
          <p:cNvSpPr txBox="1">
            <a:spLocks noChangeArrowheads="1"/>
          </p:cNvSpPr>
          <p:nvPr/>
        </p:nvSpPr>
        <p:spPr bwMode="auto">
          <a:xfrm>
            <a:off x="405283" y="1352588"/>
            <a:ext cx="100433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vi-VN" sz="2800" dirty="0">
                <a:latin typeface="+mj-lt"/>
              </a:rPr>
              <a:t>Trong hai số tự nhiên khác nhau, có một số nhỏ hơn số kia</a:t>
            </a:r>
            <a:r>
              <a:rPr lang="en-US" sz="2800" dirty="0">
                <a:latin typeface="+mj-lt"/>
              </a:rPr>
              <a:t>.</a:t>
            </a:r>
          </a:p>
          <a:p>
            <a:pPr>
              <a:spcBef>
                <a:spcPct val="50000"/>
              </a:spcBef>
              <a:buNone/>
            </a:pP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 &lt; b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b &gt; a.</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spcBef>
                <a:spcPct val="50000"/>
              </a:spcBef>
              <a:buNone/>
            </a:pPr>
            <a:r>
              <a:rPr lang="vi-VN" sz="2800" dirty="0">
                <a:latin typeface="+mj-lt"/>
              </a:rPr>
              <a:t>kí hiệu lớn hơn “ &gt; ”, nhỏ hơn “ &lt; ” </a:t>
            </a:r>
            <a:endParaRPr lang="en-US" altLang="en-US" sz="2800" dirty="0">
              <a:latin typeface="+mj-lt"/>
              <a:cs typeface="Times New Roman" panose="02020603050405020304" pitchFamily="18" charset="0"/>
            </a:endParaRPr>
          </a:p>
        </p:txBody>
      </p:sp>
      <p:sp>
        <p:nvSpPr>
          <p:cNvPr id="11" name="AutoShape 25">
            <a:extLst>
              <a:ext uri="{FF2B5EF4-FFF2-40B4-BE49-F238E27FC236}">
                <a16:creationId xmlns:a16="http://schemas.microsoft.com/office/drawing/2014/main" id="{76221233-0EB8-41F7-B669-73B961E3592D}"/>
              </a:ext>
            </a:extLst>
          </p:cNvPr>
          <p:cNvSpPr>
            <a:spLocks noChangeArrowheads="1"/>
          </p:cNvSpPr>
          <p:nvPr/>
        </p:nvSpPr>
        <p:spPr bwMode="auto">
          <a:xfrm>
            <a:off x="5846935" y="1018074"/>
            <a:ext cx="6369878" cy="1276454"/>
          </a:xfrm>
          <a:prstGeom prst="cloudCallout">
            <a:avLst>
              <a:gd name="adj1" fmla="val -44637"/>
              <a:gd name="adj2" fmla="val -47164"/>
            </a:avLst>
          </a:prstGeom>
          <a:gradFill rotWithShape="1">
            <a:gsLst>
              <a:gs pos="0">
                <a:srgbClr val="FFFF00"/>
              </a:gs>
              <a:gs pos="50000">
                <a:schemeClr val="bg1"/>
              </a:gs>
              <a:gs pos="100000">
                <a:srgbClr val="FFFF00"/>
              </a:gs>
            </a:gsLst>
            <a:lin ang="5400000" scaled="1"/>
          </a:gradFill>
          <a:ln w="19050">
            <a:solidFill>
              <a:srgbClr val="0000FF"/>
            </a:solidFill>
            <a:round/>
            <a:headEnd/>
            <a:tailEnd/>
          </a:ln>
          <a:effectLst/>
        </p:spPr>
        <p:txBody>
          <a:bodyPr/>
          <a:lstStyle/>
          <a:p>
            <a:pPr algn="ctr">
              <a:spcBef>
                <a:spcPct val="0"/>
              </a:spcBef>
            </a:pPr>
            <a:r>
              <a:rPr lang="en-US" sz="2500" dirty="0">
                <a:solidFill>
                  <a:srgbClr val="FF0000"/>
                </a:solidFill>
                <a:latin typeface="Times New Roman" panose="02020603050405020304" pitchFamily="18" charset="0"/>
                <a:cs typeface="Times New Roman" panose="02020603050405020304" pitchFamily="18" charset="0"/>
              </a:rPr>
              <a:t>T</a:t>
            </a:r>
            <a:r>
              <a:rPr lang="vi-VN" sz="2500" dirty="0">
                <a:solidFill>
                  <a:srgbClr val="FF0000"/>
                </a:solidFill>
                <a:latin typeface="Times New Roman" panose="02020603050405020304" pitchFamily="18" charset="0"/>
                <a:cs typeface="Times New Roman" panose="02020603050405020304" pitchFamily="18" charset="0"/>
              </a:rPr>
              <a:t>rong hai </a:t>
            </a:r>
            <a:r>
              <a:rPr lang="vi-VN" sz="2500" dirty="0">
                <a:solidFill>
                  <a:srgbClr val="FF0000"/>
                </a:solidFill>
                <a:latin typeface="+mj-lt"/>
              </a:rPr>
              <a:t>số 3 và 5</a:t>
            </a:r>
            <a:r>
              <a:rPr lang="en-US" sz="2500" dirty="0">
                <a:solidFill>
                  <a:srgbClr val="FF0000"/>
                </a:solidFill>
                <a:latin typeface="+mj-lt"/>
              </a:rPr>
              <a:t> </a:t>
            </a:r>
            <a:r>
              <a:rPr lang="en-US" sz="2500" dirty="0" err="1">
                <a:solidFill>
                  <a:srgbClr val="FF0000"/>
                </a:solidFill>
                <a:latin typeface="+mj-lt"/>
              </a:rPr>
              <a:t>s</a:t>
            </a:r>
            <a:r>
              <a:rPr lang="en-US" sz="2500" dirty="0" err="1">
                <a:solidFill>
                  <a:srgbClr val="FF0000"/>
                </a:solidFill>
                <a:latin typeface="Times New Roman" panose="02020603050405020304" pitchFamily="18" charset="0"/>
                <a:cs typeface="Times New Roman" panose="02020603050405020304" pitchFamily="18" charset="0"/>
              </a:rPr>
              <a:t>ố</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nào</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nhỏ</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hơn</a:t>
            </a:r>
            <a:r>
              <a:rPr lang="en-US" sz="2500" dirty="0">
                <a:solidFill>
                  <a:srgbClr val="FF0000"/>
                </a:solidFill>
                <a:latin typeface="Times New Roman" panose="02020603050405020304" pitchFamily="18" charset="0"/>
                <a:cs typeface="Times New Roman" panose="02020603050405020304" pitchFamily="18" charset="0"/>
              </a:rPr>
              <a:t>?</a:t>
            </a:r>
          </a:p>
          <a:p>
            <a:pPr algn="ctr">
              <a:spcBef>
                <a:spcPct val="0"/>
              </a:spcBef>
            </a:pP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62DDD94-D7C8-4422-A17E-EC5298846276}"/>
              </a:ext>
            </a:extLst>
          </p:cNvPr>
          <p:cNvSpPr txBox="1"/>
          <p:nvPr/>
        </p:nvSpPr>
        <p:spPr>
          <a:xfrm>
            <a:off x="1906605" y="3116167"/>
            <a:ext cx="6202016" cy="600293"/>
          </a:xfrm>
          <a:prstGeom prst="rect">
            <a:avLst/>
          </a:prstGeom>
          <a:noFill/>
        </p:spPr>
        <p:txBody>
          <a:bodyPr wrap="square">
            <a:spAutoFit/>
          </a:bodyPr>
          <a:lstStyle/>
          <a:p>
            <a:pPr algn="just">
              <a:lnSpc>
                <a:spcPct val="150000"/>
              </a:lnSpc>
              <a:spcAft>
                <a:spcPts val="1000"/>
              </a:spcAft>
            </a:pPr>
            <a:r>
              <a:rPr lang="en-US" sz="2500" dirty="0">
                <a:solidFill>
                  <a:srgbClr val="000000"/>
                </a:solidFill>
                <a:effectLst/>
                <a:latin typeface="Times New Roman" panose="02020603050405020304" pitchFamily="18" charset="0"/>
                <a:ea typeface="Calibri" panose="020F0502020204030204" pitchFamily="34" charset="0"/>
              </a:rPr>
              <a:t>+ </a:t>
            </a:r>
            <a:r>
              <a:rPr lang="vi-VN" sz="2500" dirty="0">
                <a:solidFill>
                  <a:srgbClr val="000000"/>
                </a:solidFill>
                <a:effectLst/>
                <a:latin typeface="Times New Roman" panose="02020603050405020304" pitchFamily="18" charset="0"/>
                <a:ea typeface="Calibri" panose="020F0502020204030204" pitchFamily="34" charset="0"/>
              </a:rPr>
              <a:t>Nếu a &lt;  b và b &lt; c thì a &lt; c.</a:t>
            </a:r>
            <a:endParaRPr lang="en-US" sz="2500" dirty="0">
              <a:solidFill>
                <a:srgbClr val="000000"/>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0368A2E4-53FB-4782-A224-648D1DD66CD5}"/>
              </a:ext>
            </a:extLst>
          </p:cNvPr>
          <p:cNvSpPr txBox="1"/>
          <p:nvPr/>
        </p:nvSpPr>
        <p:spPr>
          <a:xfrm>
            <a:off x="1475496" y="3530666"/>
            <a:ext cx="6202016" cy="600293"/>
          </a:xfrm>
          <a:prstGeom prst="rect">
            <a:avLst/>
          </a:prstGeom>
          <a:noFill/>
        </p:spPr>
        <p:txBody>
          <a:bodyPr wrap="square">
            <a:spAutoFit/>
          </a:bodyPr>
          <a:lstStyle/>
          <a:p>
            <a:pPr algn="just">
              <a:lnSpc>
                <a:spcPct val="150000"/>
              </a:lnSpc>
              <a:spcAft>
                <a:spcPts val="1000"/>
              </a:spcAft>
            </a:pPr>
            <a:r>
              <a:rPr lang="en-US" sz="2500" b="1" dirty="0">
                <a:solidFill>
                  <a:srgbClr val="0033CC"/>
                </a:solidFill>
                <a:effectLst/>
                <a:latin typeface="Times New Roman" panose="02020603050405020304" pitchFamily="18" charset="0"/>
                <a:ea typeface="Calibri" panose="020F0502020204030204" pitchFamily="34" charset="0"/>
              </a:rPr>
              <a:t>VD:  </a:t>
            </a:r>
            <a:r>
              <a:rPr lang="en-US" sz="2500" b="1" dirty="0" err="1">
                <a:solidFill>
                  <a:srgbClr val="0033CC"/>
                </a:solidFill>
                <a:effectLst/>
                <a:latin typeface="Times New Roman" panose="02020603050405020304" pitchFamily="18" charset="0"/>
                <a:ea typeface="Calibri" panose="020F0502020204030204" pitchFamily="34" charset="0"/>
              </a:rPr>
              <a:t>Nếu</a:t>
            </a:r>
            <a:r>
              <a:rPr lang="en-US" sz="2500" b="1" dirty="0">
                <a:solidFill>
                  <a:srgbClr val="0033CC"/>
                </a:solidFill>
                <a:effectLst/>
                <a:latin typeface="Times New Roman" panose="02020603050405020304" pitchFamily="18" charset="0"/>
                <a:ea typeface="Calibri" panose="020F0502020204030204" pitchFamily="34" charset="0"/>
              </a:rPr>
              <a:t> 3 &lt; 5 </a:t>
            </a:r>
            <a:r>
              <a:rPr lang="en-US" sz="2500" b="1" dirty="0" err="1">
                <a:solidFill>
                  <a:srgbClr val="0033CC"/>
                </a:solidFill>
                <a:effectLst/>
                <a:latin typeface="Times New Roman" panose="02020603050405020304" pitchFamily="18" charset="0"/>
                <a:ea typeface="Calibri" panose="020F0502020204030204" pitchFamily="34" charset="0"/>
              </a:rPr>
              <a:t>và</a:t>
            </a:r>
            <a:r>
              <a:rPr lang="en-US" sz="2500" b="1" dirty="0">
                <a:solidFill>
                  <a:srgbClr val="0033CC"/>
                </a:solidFill>
                <a:effectLst/>
                <a:latin typeface="Times New Roman" panose="02020603050405020304" pitchFamily="18" charset="0"/>
                <a:ea typeface="Calibri" panose="020F0502020204030204" pitchFamily="34" charset="0"/>
              </a:rPr>
              <a:t> 5 &lt; 8 </a:t>
            </a:r>
            <a:r>
              <a:rPr lang="en-US" sz="2500" b="1" dirty="0" err="1">
                <a:solidFill>
                  <a:srgbClr val="0033CC"/>
                </a:solidFill>
                <a:effectLst/>
                <a:latin typeface="Times New Roman" panose="02020603050405020304" pitchFamily="18" charset="0"/>
                <a:ea typeface="Calibri" panose="020F0502020204030204" pitchFamily="34" charset="0"/>
              </a:rPr>
              <a:t>thì</a:t>
            </a:r>
            <a:r>
              <a:rPr lang="en-US" sz="2500" b="1" dirty="0">
                <a:solidFill>
                  <a:srgbClr val="0033CC"/>
                </a:solidFill>
                <a:effectLst/>
                <a:latin typeface="Times New Roman" panose="02020603050405020304" pitchFamily="18" charset="0"/>
                <a:ea typeface="Calibri" panose="020F0502020204030204" pitchFamily="34" charset="0"/>
              </a:rPr>
              <a:t> 3 &lt; 8.</a:t>
            </a:r>
          </a:p>
        </p:txBody>
      </p:sp>
      <p:sp>
        <p:nvSpPr>
          <p:cNvPr id="19" name="AutoShape 25">
            <a:extLst>
              <a:ext uri="{FF2B5EF4-FFF2-40B4-BE49-F238E27FC236}">
                <a16:creationId xmlns:a16="http://schemas.microsoft.com/office/drawing/2014/main" id="{3E616DDE-2AA6-4496-B39B-F806C6E8D33F}"/>
              </a:ext>
            </a:extLst>
          </p:cNvPr>
          <p:cNvSpPr>
            <a:spLocks noChangeArrowheads="1"/>
          </p:cNvSpPr>
          <p:nvPr/>
        </p:nvSpPr>
        <p:spPr bwMode="auto">
          <a:xfrm>
            <a:off x="7677512" y="2519123"/>
            <a:ext cx="3562753" cy="710088"/>
          </a:xfrm>
          <a:prstGeom prst="cloudCallout">
            <a:avLst>
              <a:gd name="adj1" fmla="val -48194"/>
              <a:gd name="adj2" fmla="val -72856"/>
            </a:avLst>
          </a:prstGeom>
          <a:gradFill rotWithShape="1">
            <a:gsLst>
              <a:gs pos="0">
                <a:srgbClr val="FFFF00"/>
              </a:gs>
              <a:gs pos="50000">
                <a:schemeClr val="bg1"/>
              </a:gs>
              <a:gs pos="100000">
                <a:srgbClr val="FFFF00"/>
              </a:gs>
            </a:gsLst>
            <a:lin ang="5400000" scaled="1"/>
          </a:gradFill>
          <a:ln w="19050">
            <a:solidFill>
              <a:srgbClr val="0000FF"/>
            </a:solidFill>
            <a:round/>
            <a:headEnd/>
            <a:tailEnd/>
          </a:ln>
          <a:effectLst/>
        </p:spPr>
        <p:txBody>
          <a:bodyPr/>
          <a:lstStyle/>
          <a:p>
            <a:pPr algn="ctr">
              <a:spcBef>
                <a:spcPct val="0"/>
              </a:spcBef>
            </a:pPr>
            <a:r>
              <a:rPr lang="en-US" sz="2500" dirty="0">
                <a:solidFill>
                  <a:srgbClr val="FF0000"/>
                </a:solidFill>
                <a:latin typeface="Times New Roman" panose="02020603050405020304" pitchFamily="18" charset="0"/>
                <a:cs typeface="Times New Roman" panose="02020603050405020304" pitchFamily="18" charset="0"/>
              </a:rPr>
              <a:t>3 &lt; 5</a:t>
            </a:r>
          </a:p>
          <a:p>
            <a:pPr algn="ctr">
              <a:spcBef>
                <a:spcPct val="0"/>
              </a:spcBef>
            </a:pP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21" name="Text Box 3">
            <a:extLst>
              <a:ext uri="{FF2B5EF4-FFF2-40B4-BE49-F238E27FC236}">
                <a16:creationId xmlns:a16="http://schemas.microsoft.com/office/drawing/2014/main" id="{89C39F03-1681-4378-B9C5-64505BA7ADE3}"/>
              </a:ext>
            </a:extLst>
          </p:cNvPr>
          <p:cNvSpPr txBox="1">
            <a:spLocks noChangeArrowheads="1"/>
          </p:cNvSpPr>
          <p:nvPr/>
        </p:nvSpPr>
        <p:spPr bwMode="auto">
          <a:xfrm>
            <a:off x="250673" y="830831"/>
            <a:ext cx="29094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i="1" dirty="0">
                <a:solidFill>
                  <a:srgbClr val="0033CC"/>
                </a:solidFill>
                <a:latin typeface="Times New Roman" panose="02020603050405020304" pitchFamily="18" charset="0"/>
                <a:cs typeface="Times New Roman" panose="02020603050405020304" pitchFamily="18" charset="0"/>
              </a:rPr>
              <a:t>a) </a:t>
            </a:r>
            <a:r>
              <a:rPr lang="en-US" altLang="en-US" i="1" u="sng" dirty="0" err="1">
                <a:solidFill>
                  <a:srgbClr val="0033CC"/>
                </a:solidFill>
                <a:latin typeface="Times New Roman" panose="02020603050405020304" pitchFamily="18" charset="0"/>
                <a:cs typeface="Times New Roman" panose="02020603050405020304" pitchFamily="18" charset="0"/>
              </a:rPr>
              <a:t>Ghi</a:t>
            </a:r>
            <a:r>
              <a:rPr lang="en-US" altLang="en-US" i="1" u="sng" dirty="0">
                <a:solidFill>
                  <a:srgbClr val="0033CC"/>
                </a:solidFill>
                <a:latin typeface="Times New Roman" panose="02020603050405020304" pitchFamily="18" charset="0"/>
                <a:cs typeface="Times New Roman" panose="02020603050405020304" pitchFamily="18" charset="0"/>
              </a:rPr>
              <a:t> </a:t>
            </a:r>
            <a:r>
              <a:rPr lang="en-US" altLang="en-US" i="1" u="sng" dirty="0" err="1">
                <a:solidFill>
                  <a:srgbClr val="0033CC"/>
                </a:solidFill>
                <a:latin typeface="Times New Roman" panose="02020603050405020304" pitchFamily="18" charset="0"/>
                <a:cs typeface="Times New Roman" panose="02020603050405020304" pitchFamily="18" charset="0"/>
              </a:rPr>
              <a:t>nhớ</a:t>
            </a:r>
            <a:r>
              <a:rPr lang="en-US" altLang="en-US" i="1" u="sng" dirty="0">
                <a:solidFill>
                  <a:srgbClr val="0033CC"/>
                </a:solidFill>
                <a:latin typeface="Times New Roman" panose="02020603050405020304" pitchFamily="18" charset="0"/>
                <a:cs typeface="Times New Roman" panose="02020603050405020304" pitchFamily="18" charset="0"/>
              </a:rPr>
              <a:t>:</a:t>
            </a:r>
            <a:endParaRPr lang="en-US" i="1" dirty="0">
              <a:solidFill>
                <a:srgbClr val="0033CC"/>
              </a:solidFill>
              <a:latin typeface="Times New Roman" panose="02020603050405020304" pitchFamily="18" charset="0"/>
              <a:cs typeface="Times New Roman" panose="02020603050405020304" pitchFamily="18" charset="0"/>
            </a:endParaRPr>
          </a:p>
        </p:txBody>
      </p:sp>
      <p:sp>
        <p:nvSpPr>
          <p:cNvPr id="22" name="Text Box 3">
            <a:extLst>
              <a:ext uri="{FF2B5EF4-FFF2-40B4-BE49-F238E27FC236}">
                <a16:creationId xmlns:a16="http://schemas.microsoft.com/office/drawing/2014/main" id="{2C508037-6271-4C28-83FF-7FA6053C5B8F}"/>
              </a:ext>
            </a:extLst>
          </p:cNvPr>
          <p:cNvSpPr txBox="1">
            <a:spLocks noChangeArrowheads="1"/>
          </p:cNvSpPr>
          <p:nvPr/>
        </p:nvSpPr>
        <p:spPr bwMode="auto">
          <a:xfrm>
            <a:off x="1780657" y="4111815"/>
            <a:ext cx="65513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dirty="0">
                <a:solidFill>
                  <a:srgbClr val="FF0000"/>
                </a:solidFill>
                <a:latin typeface="Times New Roman" panose="02020603050405020304" pitchFamily="18" charset="0"/>
              </a:rPr>
              <a:t> </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nhiên</a:t>
            </a:r>
            <a:r>
              <a:rPr lang="en-US" altLang="en-US" sz="2800" dirty="0">
                <a:latin typeface="Times New Roman" panose="02020603050405020304" pitchFamily="18" charset="0"/>
              </a:rPr>
              <a:t> a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trước</a:t>
            </a:r>
            <a:r>
              <a:rPr lang="en-US" altLang="en-US" sz="2800" dirty="0">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63D030C-563A-4AB4-AD51-AEF04A7B01D3}"/>
                  </a:ext>
                </a:extLst>
              </p:cNvPr>
              <p:cNvSpPr txBox="1"/>
              <p:nvPr/>
            </p:nvSpPr>
            <p:spPr>
              <a:xfrm>
                <a:off x="1815595" y="5025010"/>
                <a:ext cx="6202016" cy="620619"/>
              </a:xfrm>
              <a:prstGeom prst="rect">
                <a:avLst/>
              </a:prstGeom>
              <a:noFill/>
            </p:spPr>
            <p:txBody>
              <a:bodyPr wrap="square">
                <a:spAutoFit/>
              </a:bodyPr>
              <a:lstStyle/>
              <a:p>
                <a:pPr algn="just">
                  <a:lnSpc>
                    <a:spcPct val="150000"/>
                  </a:lnSpc>
                  <a:spcAft>
                    <a:spcPts val="1000"/>
                  </a:spcAft>
                </a:pPr>
                <a:r>
                  <a:rPr lang="en-US" sz="2600" dirty="0">
                    <a:solidFill>
                      <a:srgbClr val="000000"/>
                    </a:solidFill>
                    <a:effectLst/>
                    <a:latin typeface="Times New Roman" panose="02020603050405020304" pitchFamily="18" charset="0"/>
                    <a:ea typeface="Calibri" panose="020F0502020204030204" pitchFamily="34" charset="0"/>
                  </a:rPr>
                  <a:t>VD:  </a:t>
                </a:r>
                <a:r>
                  <a:rPr lang="en-US" sz="2600" dirty="0" err="1">
                    <a:solidFill>
                      <a:srgbClr val="000000"/>
                    </a:solidFill>
                    <a:effectLst/>
                    <a:latin typeface="Times New Roman" panose="02020603050405020304" pitchFamily="18" charset="0"/>
                    <a:ea typeface="Calibri" panose="020F0502020204030204" pitchFamily="34" charset="0"/>
                  </a:rPr>
                  <a:t>Nếu</a:t>
                </a:r>
                <a:r>
                  <a:rPr lang="en-US" sz="2600" dirty="0">
                    <a:solidFill>
                      <a:srgbClr val="000000"/>
                    </a:solidFill>
                    <a:effectLst/>
                    <a:latin typeface="Times New Roman" panose="02020603050405020304" pitchFamily="18" charset="0"/>
                    <a:ea typeface="Calibri" panose="020F0502020204030204" pitchFamily="34" charset="0"/>
                  </a:rPr>
                  <a:t> x </a:t>
                </a:r>
                <a14:m>
                  <m:oMath xmlns:m="http://schemas.openxmlformats.org/officeDocument/2006/math">
                    <m:r>
                      <a:rPr lang="en-US" sz="2600" i="1">
                        <a:solidFill>
                          <a:srgbClr val="000000"/>
                        </a:solidFill>
                        <a:latin typeface="Cambria Math" panose="02040503050406030204" pitchFamily="18" charset="0"/>
                        <a:ea typeface="Calibri" panose="020F0502020204030204" pitchFamily="34" charset="0"/>
                      </a:rPr>
                      <m:t>≤</m:t>
                    </m:r>
                  </m:oMath>
                </a14:m>
                <a:r>
                  <a:rPr lang="en-US" sz="2600" dirty="0">
                    <a:solidFill>
                      <a:srgbClr val="000000"/>
                    </a:solidFill>
                    <a:effectLst/>
                    <a:latin typeface="Times New Roman" panose="02020603050405020304" pitchFamily="18" charset="0"/>
                    <a:ea typeface="Calibri" panose="020F0502020204030204" pitchFamily="34" charset="0"/>
                  </a:rPr>
                  <a:t> 5 </a:t>
                </a:r>
                <a:r>
                  <a:rPr lang="en-US" sz="2600" dirty="0" err="1">
                    <a:solidFill>
                      <a:srgbClr val="000000"/>
                    </a:solidFill>
                    <a:latin typeface="Times New Roman" panose="02020603050405020304" pitchFamily="18" charset="0"/>
                    <a:ea typeface="Calibri" panose="020F0502020204030204" pitchFamily="34" charset="0"/>
                  </a:rPr>
                  <a:t>thì</a:t>
                </a:r>
                <a:r>
                  <a:rPr lang="en-US" sz="26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600" b="0" i="1" smtClean="0">
                        <a:solidFill>
                          <a:srgbClr val="000000"/>
                        </a:solidFill>
                        <a:latin typeface="Cambria Math" panose="02040503050406030204" pitchFamily="18" charset="0"/>
                        <a:ea typeface="Calibri" panose="020F0502020204030204" pitchFamily="34" charset="0"/>
                      </a:rPr>
                      <m:t>𝑥</m:t>
                    </m:r>
                    <m:r>
                      <a:rPr lang="en-US" sz="2600" b="0" i="1" smtClean="0">
                        <a:solidFill>
                          <a:srgbClr val="000000"/>
                        </a:solidFill>
                        <a:latin typeface="Cambria Math" panose="02040503050406030204" pitchFamily="18" charset="0"/>
                        <a:ea typeface="Calibri" panose="020F0502020204030204" pitchFamily="34" charset="0"/>
                      </a:rPr>
                      <m:t>=</m:t>
                    </m:r>
                    <m:d>
                      <m:dPr>
                        <m:begChr m:val="{"/>
                        <m:endChr m:val="}"/>
                        <m:ctrlPr>
                          <a:rPr lang="en-US" sz="2600" b="0" i="1" smtClean="0">
                            <a:solidFill>
                              <a:srgbClr val="000000"/>
                            </a:solidFill>
                            <a:latin typeface="Cambria Math" panose="02040503050406030204" pitchFamily="18" charset="0"/>
                            <a:ea typeface="Calibri" panose="020F0502020204030204" pitchFamily="34" charset="0"/>
                          </a:rPr>
                        </m:ctrlPr>
                      </m:dPr>
                      <m:e>
                        <m:r>
                          <a:rPr lang="en-US" sz="2600" b="0" i="1" smtClean="0">
                            <a:solidFill>
                              <a:srgbClr val="000000"/>
                            </a:solidFill>
                            <a:latin typeface="Cambria Math" panose="02040503050406030204" pitchFamily="18" charset="0"/>
                            <a:ea typeface="Calibri" panose="020F0502020204030204" pitchFamily="34" charset="0"/>
                          </a:rPr>
                          <m:t>0;1;2;3;4;5</m:t>
                        </m:r>
                      </m:e>
                    </m:d>
                  </m:oMath>
                </a14:m>
                <a:r>
                  <a:rPr lang="en-US" sz="2600" dirty="0">
                    <a:solidFill>
                      <a:srgbClr val="000000"/>
                    </a:solidFill>
                    <a:effectLst/>
                    <a:latin typeface="Times New Roman" panose="02020603050405020304" pitchFamily="18" charset="0"/>
                    <a:ea typeface="Calibri" panose="020F0502020204030204" pitchFamily="34" charset="0"/>
                  </a:rPr>
                  <a:t>.</a:t>
                </a:r>
              </a:p>
            </p:txBody>
          </p:sp>
        </mc:Choice>
        <mc:Fallback xmlns="">
          <p:sp>
            <p:nvSpPr>
              <p:cNvPr id="23" name="TextBox 22">
                <a:extLst>
                  <a:ext uri="{FF2B5EF4-FFF2-40B4-BE49-F238E27FC236}">
                    <a16:creationId xmlns:a16="http://schemas.microsoft.com/office/drawing/2014/main" id="{A63D030C-563A-4AB4-AD51-AEF04A7B01D3}"/>
                  </a:ext>
                </a:extLst>
              </p:cNvPr>
              <p:cNvSpPr txBox="1">
                <a:spLocks noRot="1" noChangeAspect="1" noMove="1" noResize="1" noEditPoints="1" noAdjustHandles="1" noChangeArrowheads="1" noChangeShapeType="1" noTextEdit="1"/>
              </p:cNvSpPr>
              <p:nvPr/>
            </p:nvSpPr>
            <p:spPr>
              <a:xfrm>
                <a:off x="1815595" y="5025010"/>
                <a:ext cx="6202016" cy="620619"/>
              </a:xfrm>
              <a:prstGeom prst="rect">
                <a:avLst/>
              </a:prstGeom>
              <a:blipFill>
                <a:blip r:embed="rId3"/>
                <a:stretch>
                  <a:fillRect l="-1770" b="-245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1EAE23B-257B-45AB-ACAA-01361EE07BAD}"/>
                  </a:ext>
                </a:extLst>
              </p:cNvPr>
              <p:cNvSpPr txBox="1"/>
              <p:nvPr/>
            </p:nvSpPr>
            <p:spPr>
              <a:xfrm>
                <a:off x="1371197" y="5699141"/>
                <a:ext cx="7040880" cy="492443"/>
              </a:xfrm>
              <a:prstGeom prst="rect">
                <a:avLst/>
              </a:prstGeom>
              <a:noFill/>
            </p:spPr>
            <p:txBody>
              <a:bodyPr wrap="square">
                <a:spAutoFit/>
              </a:bodyPr>
              <a:lstStyle/>
              <a:p>
                <a:pPr marL="457200" indent="-457200">
                  <a:spcBef>
                    <a:spcPct val="50000"/>
                  </a:spcBef>
                  <a:buFont typeface="Arial" panose="020B0604020202020204" pitchFamily="34" charset="0"/>
                  <a:buChar char="•"/>
                </a:pPr>
                <a:r>
                  <a:rPr lang="en-US" altLang="en-US" sz="2600" dirty="0">
                    <a:solidFill>
                      <a:srgbClr val="FF0000"/>
                    </a:solidFill>
                    <a:latin typeface="Times New Roman" panose="02020603050405020304" pitchFamily="18" charset="0"/>
                  </a:rPr>
                  <a:t>Ta </a:t>
                </a:r>
                <a:r>
                  <a:rPr lang="en-US" altLang="en-US" sz="2600" dirty="0" err="1">
                    <a:solidFill>
                      <a:srgbClr val="FF0000"/>
                    </a:solidFill>
                    <a:latin typeface="Times New Roman" panose="02020603050405020304" pitchFamily="18" charset="0"/>
                  </a:rPr>
                  <a:t>viết</a:t>
                </a:r>
                <a:r>
                  <a:rPr lang="en-US" altLang="en-US" sz="2600" dirty="0">
                    <a:solidFill>
                      <a:srgbClr val="FF0000"/>
                    </a:solidFill>
                    <a:latin typeface="Times New Roman" panose="02020603050405020304" pitchFamily="18" charset="0"/>
                  </a:rPr>
                  <a:t> </a:t>
                </a:r>
                <a14:m>
                  <m:oMath xmlns:m="http://schemas.openxmlformats.org/officeDocument/2006/math">
                    <m:r>
                      <a:rPr lang="en-US" altLang="en-US" sz="2600" b="0" i="1" smtClean="0">
                        <a:solidFill>
                          <a:srgbClr val="FF0000"/>
                        </a:solidFill>
                        <a:latin typeface="Cambria Math" panose="02040503050406030204" pitchFamily="18" charset="0"/>
                      </a:rPr>
                      <m:t>𝑥</m:t>
                    </m:r>
                    <m:r>
                      <a:rPr lang="en-US" altLang="en-US" sz="2600" b="0" i="1" smtClean="0">
                        <a:solidFill>
                          <a:srgbClr val="FF0000"/>
                        </a:solidFill>
                        <a:latin typeface="Cambria Math" panose="02040503050406030204" pitchFamily="18" charset="0"/>
                      </a:rPr>
                      <m:t> ≥</m:t>
                    </m:r>
                    <m:r>
                      <a:rPr lang="en-US" altLang="en-US" sz="2600" b="0" i="1" smtClean="0">
                        <a:solidFill>
                          <a:srgbClr val="FF0000"/>
                        </a:solidFill>
                        <a:latin typeface="Cambria Math" panose="02040503050406030204" pitchFamily="18" charset="0"/>
                        <a:ea typeface="Cambria Math" panose="02040503050406030204" pitchFamily="18" charset="0"/>
                      </a:rPr>
                      <m:t>𝑎</m:t>
                    </m:r>
                    <m:r>
                      <a:rPr lang="en-US" altLang="en-US" sz="2600" b="0" i="1" smtClean="0">
                        <a:solidFill>
                          <a:srgbClr val="FF0000"/>
                        </a:solidFill>
                        <a:latin typeface="Cambria Math" panose="02040503050406030204" pitchFamily="18" charset="0"/>
                        <a:ea typeface="Cambria Math" panose="02040503050406030204" pitchFamily="18" charset="0"/>
                      </a:rPr>
                      <m:t> </m:t>
                    </m:r>
                    <m:r>
                      <a:rPr lang="en-US" altLang="en-US" sz="2600" b="0" i="0" smtClean="0">
                        <a:solidFill>
                          <a:srgbClr val="FF0000"/>
                        </a:solidFill>
                        <a:latin typeface="Cambria Math" panose="02040503050406030204" pitchFamily="18" charset="0"/>
                        <a:ea typeface="Cambria Math" panose="02040503050406030204" pitchFamily="18" charset="0"/>
                      </a:rPr>
                      <m:t>để </m:t>
                    </m:r>
                    <m:r>
                      <m:rPr>
                        <m:sty m:val="p"/>
                      </m:rPr>
                      <a:rPr lang="en-US" altLang="en-US" sz="2600" b="0" i="0" smtClean="0">
                        <a:solidFill>
                          <a:srgbClr val="FF0000"/>
                        </a:solidFill>
                        <a:latin typeface="Cambria Math" panose="02040503050406030204" pitchFamily="18" charset="0"/>
                        <a:ea typeface="Cambria Math" panose="02040503050406030204" pitchFamily="18" charset="0"/>
                      </a:rPr>
                      <m:t>ch</m:t>
                    </m:r>
                    <m:r>
                      <a:rPr lang="en-US" altLang="en-US" sz="2600" b="0" i="0" smtClean="0">
                        <a:solidFill>
                          <a:srgbClr val="FF0000"/>
                        </a:solidFill>
                        <a:latin typeface="Cambria Math" panose="02040503050406030204" pitchFamily="18" charset="0"/>
                        <a:ea typeface="Cambria Math" panose="02040503050406030204" pitchFamily="18" charset="0"/>
                      </a:rPr>
                      <m:t>ỉ  </m:t>
                    </m:r>
                  </m:oMath>
                </a14:m>
                <a:r>
                  <a:rPr lang="en-US" altLang="en-US" sz="2600" dirty="0">
                    <a:solidFill>
                      <a:srgbClr val="FF0000"/>
                    </a:solidFill>
                    <a:latin typeface="Times New Roman" panose="02020603050405020304" pitchFamily="18" charset="0"/>
                  </a:rPr>
                  <a:t> </a:t>
                </a:r>
                <a14:m>
                  <m:oMath xmlns:m="http://schemas.openxmlformats.org/officeDocument/2006/math">
                    <m:r>
                      <a:rPr lang="en-US" sz="2600" i="1">
                        <a:solidFill>
                          <a:srgbClr val="000000"/>
                        </a:solidFill>
                        <a:latin typeface="Cambria Math" panose="02040503050406030204" pitchFamily="18" charset="0"/>
                        <a:ea typeface="Calibri" panose="020F0502020204030204" pitchFamily="34" charset="0"/>
                      </a:rPr>
                      <m:t>𝑥</m:t>
                    </m:r>
                    <m:r>
                      <a:rPr lang="en-US" sz="2600" b="0" i="1" smtClean="0">
                        <a:solidFill>
                          <a:srgbClr val="000000"/>
                        </a:solidFill>
                        <a:latin typeface="Cambria Math" panose="02040503050406030204" pitchFamily="18" charset="0"/>
                        <a:ea typeface="Calibri" panose="020F0502020204030204" pitchFamily="34" charset="0"/>
                      </a:rPr>
                      <m:t>&gt;</m:t>
                    </m:r>
                    <m:r>
                      <a:rPr lang="en-US" sz="2600" i="1">
                        <a:solidFill>
                          <a:srgbClr val="000000"/>
                        </a:solidFill>
                        <a:latin typeface="Cambria Math" panose="02040503050406030204" pitchFamily="18" charset="0"/>
                        <a:ea typeface="Calibri" panose="020F0502020204030204" pitchFamily="34" charset="0"/>
                      </a:rPr>
                      <m:t>𝑎</m:t>
                    </m:r>
                  </m:oMath>
                </a14:m>
                <a:r>
                  <a:rPr lang="en-US" altLang="en-US" sz="2600" dirty="0">
                    <a:solidFill>
                      <a:srgbClr val="FF0000"/>
                    </a:solidFill>
                    <a:latin typeface="Times New Roman" panose="02020603050405020304" pitchFamily="18" charset="0"/>
                  </a:rPr>
                  <a:t> hoặc </a:t>
                </a:r>
                <a14:m>
                  <m:oMath xmlns:m="http://schemas.openxmlformats.org/officeDocument/2006/math">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𝑎</m:t>
                    </m:r>
                  </m:oMath>
                </a14:m>
                <a:endParaRPr lang="en-US" sz="2600" dirty="0">
                  <a:solidFill>
                    <a:srgbClr val="000000"/>
                  </a:solidFill>
                  <a:latin typeface="Times New Roman" panose="02020603050405020304" pitchFamily="18" charset="0"/>
                  <a:ea typeface="Calibri" panose="020F0502020204030204" pitchFamily="34" charset="0"/>
                </a:endParaRPr>
              </a:p>
            </p:txBody>
          </p:sp>
        </mc:Choice>
        <mc:Fallback xmlns="">
          <p:sp>
            <p:nvSpPr>
              <p:cNvPr id="27" name="TextBox 26">
                <a:extLst>
                  <a:ext uri="{FF2B5EF4-FFF2-40B4-BE49-F238E27FC236}">
                    <a16:creationId xmlns:a16="http://schemas.microsoft.com/office/drawing/2014/main" id="{41EAE23B-257B-45AB-ACAA-01361EE07BAD}"/>
                  </a:ext>
                </a:extLst>
              </p:cNvPr>
              <p:cNvSpPr txBox="1">
                <a:spLocks noRot="1" noChangeAspect="1" noMove="1" noResize="1" noEditPoints="1" noAdjustHandles="1" noChangeArrowheads="1" noChangeShapeType="1" noTextEdit="1"/>
              </p:cNvSpPr>
              <p:nvPr/>
            </p:nvSpPr>
            <p:spPr>
              <a:xfrm>
                <a:off x="1371197" y="5699141"/>
                <a:ext cx="7040880" cy="492443"/>
              </a:xfrm>
              <a:prstGeom prst="rect">
                <a:avLst/>
              </a:prstGeom>
              <a:blipFill>
                <a:blip r:embed="rId4"/>
                <a:stretch>
                  <a:fillRect l="-1385" t="-11111" b="-296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CEA8B7C-6DA6-46B6-A415-291E14678B2A}"/>
                  </a:ext>
                </a:extLst>
              </p:cNvPr>
              <p:cNvSpPr txBox="1"/>
              <p:nvPr/>
            </p:nvSpPr>
            <p:spPr>
              <a:xfrm>
                <a:off x="1371197" y="4599409"/>
                <a:ext cx="7040880" cy="492443"/>
              </a:xfrm>
              <a:prstGeom prst="rect">
                <a:avLst/>
              </a:prstGeom>
              <a:noFill/>
            </p:spPr>
            <p:txBody>
              <a:bodyPr wrap="square">
                <a:spAutoFit/>
              </a:bodyPr>
              <a:lstStyle/>
              <a:p>
                <a:pPr marL="457200" indent="-457200">
                  <a:spcBef>
                    <a:spcPct val="50000"/>
                  </a:spcBef>
                  <a:buFont typeface="Arial" panose="020B0604020202020204" pitchFamily="34" charset="0"/>
                  <a:buChar char="•"/>
                </a:pPr>
                <a:r>
                  <a:rPr lang="en-US" altLang="en-US" sz="2600" dirty="0">
                    <a:solidFill>
                      <a:srgbClr val="FF0000"/>
                    </a:solidFill>
                    <a:latin typeface="Times New Roman" panose="02020603050405020304" pitchFamily="18" charset="0"/>
                  </a:rPr>
                  <a:t>Ta </a:t>
                </a:r>
                <a:r>
                  <a:rPr lang="en-US" altLang="en-US" sz="2600" dirty="0" err="1">
                    <a:solidFill>
                      <a:srgbClr val="FF0000"/>
                    </a:solidFill>
                    <a:latin typeface="Times New Roman" panose="02020603050405020304" pitchFamily="18" charset="0"/>
                  </a:rPr>
                  <a:t>viết</a:t>
                </a:r>
                <a:r>
                  <a:rPr lang="en-US" altLang="en-US" sz="2600" dirty="0">
                    <a:solidFill>
                      <a:srgbClr val="FF0000"/>
                    </a:solidFill>
                    <a:latin typeface="Times New Roman" panose="02020603050405020304" pitchFamily="18" charset="0"/>
                  </a:rPr>
                  <a:t> </a:t>
                </a:r>
                <a14:m>
                  <m:oMath xmlns:m="http://schemas.openxmlformats.org/officeDocument/2006/math">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 ≤</m:t>
                    </m:r>
                    <m:r>
                      <a:rPr lang="en-US" sz="2600" b="0" i="1" smtClean="0">
                        <a:solidFill>
                          <a:srgbClr val="000000"/>
                        </a:solidFill>
                        <a:latin typeface="Cambria Math" panose="02040503050406030204" pitchFamily="18" charset="0"/>
                        <a:ea typeface="Calibri" panose="020F0502020204030204" pitchFamily="34" charset="0"/>
                      </a:rPr>
                      <m:t>𝑎</m:t>
                    </m:r>
                  </m:oMath>
                </a14:m>
                <a:r>
                  <a:rPr lang="en-US" altLang="en-US" sz="2600" dirty="0">
                    <a:solidFill>
                      <a:srgbClr val="FF0000"/>
                    </a:solidFill>
                    <a:latin typeface="Times New Roman" panose="02020603050405020304" pitchFamily="18" charset="0"/>
                  </a:rPr>
                  <a:t> </a:t>
                </a:r>
                <a:r>
                  <a:rPr lang="en-US" altLang="en-US" sz="2600" dirty="0" err="1">
                    <a:solidFill>
                      <a:srgbClr val="FF0000"/>
                    </a:solidFill>
                    <a:latin typeface="Times New Roman" panose="02020603050405020304" pitchFamily="18" charset="0"/>
                  </a:rPr>
                  <a:t>để</a:t>
                </a:r>
                <a:r>
                  <a:rPr lang="en-US" altLang="en-US" sz="2600" dirty="0">
                    <a:solidFill>
                      <a:srgbClr val="FF0000"/>
                    </a:solidFill>
                    <a:latin typeface="Times New Roman" panose="02020603050405020304" pitchFamily="18" charset="0"/>
                  </a:rPr>
                  <a:t> </a:t>
                </a:r>
                <a:r>
                  <a:rPr lang="en-US" altLang="en-US" sz="2600" dirty="0" err="1">
                    <a:solidFill>
                      <a:srgbClr val="FF0000"/>
                    </a:solidFill>
                    <a:latin typeface="Times New Roman" panose="02020603050405020304" pitchFamily="18" charset="0"/>
                  </a:rPr>
                  <a:t>chỉ</a:t>
                </a:r>
                <a:r>
                  <a:rPr lang="en-US" altLang="en-US" sz="2600" dirty="0">
                    <a:solidFill>
                      <a:srgbClr val="FF0000"/>
                    </a:solidFill>
                    <a:latin typeface="Times New Roman" panose="02020603050405020304" pitchFamily="18" charset="0"/>
                  </a:rPr>
                  <a:t> </a:t>
                </a:r>
                <a14:m>
                  <m:oMath xmlns:m="http://schemas.openxmlformats.org/officeDocument/2006/math">
                    <m:r>
                      <a:rPr lang="en-US" sz="2600" i="1">
                        <a:solidFill>
                          <a:srgbClr val="000000"/>
                        </a:solidFill>
                        <a:latin typeface="Cambria Math" panose="02040503050406030204" pitchFamily="18" charset="0"/>
                        <a:ea typeface="Calibri" panose="020F0502020204030204" pitchFamily="34" charset="0"/>
                      </a:rPr>
                      <m:t>𝑥</m:t>
                    </m:r>
                    <m:r>
                      <a:rPr lang="en-US" sz="2600" b="0" i="1" smtClean="0">
                        <a:solidFill>
                          <a:srgbClr val="000000"/>
                        </a:solidFill>
                        <a:latin typeface="Cambria Math" panose="02040503050406030204" pitchFamily="18" charset="0"/>
                        <a:ea typeface="Calibri" panose="020F0502020204030204" pitchFamily="34" charset="0"/>
                      </a:rPr>
                      <m:t>&lt;</m:t>
                    </m:r>
                    <m:r>
                      <a:rPr lang="en-US" sz="2600" i="1">
                        <a:solidFill>
                          <a:srgbClr val="000000"/>
                        </a:solidFill>
                        <a:latin typeface="Cambria Math" panose="02040503050406030204" pitchFamily="18" charset="0"/>
                        <a:ea typeface="Calibri" panose="020F0502020204030204" pitchFamily="34" charset="0"/>
                      </a:rPr>
                      <m:t>𝑎</m:t>
                    </m:r>
                  </m:oMath>
                </a14:m>
                <a:r>
                  <a:rPr lang="en-US" altLang="en-US" sz="2600" dirty="0">
                    <a:solidFill>
                      <a:srgbClr val="FF0000"/>
                    </a:solidFill>
                    <a:latin typeface="Times New Roman" panose="02020603050405020304" pitchFamily="18" charset="0"/>
                  </a:rPr>
                  <a:t> hoặc </a:t>
                </a:r>
                <a14:m>
                  <m:oMath xmlns:m="http://schemas.openxmlformats.org/officeDocument/2006/math">
                    <m:r>
                      <a:rPr lang="en-US" sz="2600" i="1">
                        <a:solidFill>
                          <a:srgbClr val="000000"/>
                        </a:solidFill>
                        <a:latin typeface="Cambria Math" panose="02040503050406030204" pitchFamily="18" charset="0"/>
                        <a:ea typeface="Calibri" panose="020F0502020204030204" pitchFamily="34" charset="0"/>
                      </a:rPr>
                      <m:t>𝑥</m:t>
                    </m:r>
                    <m:r>
                      <a:rPr lang="en-US" sz="2600" b="0" i="1" smtClean="0">
                        <a:solidFill>
                          <a:srgbClr val="000000"/>
                        </a:solidFill>
                        <a:latin typeface="Cambria Math" panose="02040503050406030204" pitchFamily="18" charset="0"/>
                        <a:ea typeface="Calibri" panose="020F0502020204030204" pitchFamily="34" charset="0"/>
                      </a:rPr>
                      <m:t>=</m:t>
                    </m:r>
                    <m:r>
                      <a:rPr lang="en-US" sz="2600" i="1">
                        <a:solidFill>
                          <a:srgbClr val="000000"/>
                        </a:solidFill>
                        <a:latin typeface="Cambria Math" panose="02040503050406030204" pitchFamily="18" charset="0"/>
                        <a:ea typeface="Calibri" panose="020F0502020204030204" pitchFamily="34" charset="0"/>
                      </a:rPr>
                      <m:t>𝑎</m:t>
                    </m:r>
                  </m:oMath>
                </a14:m>
                <a:endParaRPr lang="en-US" sz="2600" dirty="0">
                  <a:solidFill>
                    <a:srgbClr val="000000"/>
                  </a:solidFill>
                  <a:latin typeface="Times New Roman" panose="02020603050405020304" pitchFamily="18" charset="0"/>
                  <a:ea typeface="Calibri" panose="020F0502020204030204" pitchFamily="34" charset="0"/>
                </a:endParaRPr>
              </a:p>
            </p:txBody>
          </p:sp>
        </mc:Choice>
        <mc:Fallback xmlns="">
          <p:sp>
            <p:nvSpPr>
              <p:cNvPr id="28" name="TextBox 27">
                <a:extLst>
                  <a:ext uri="{FF2B5EF4-FFF2-40B4-BE49-F238E27FC236}">
                    <a16:creationId xmlns:a16="http://schemas.microsoft.com/office/drawing/2014/main" id="{2CEA8B7C-6DA6-46B6-A415-291E14678B2A}"/>
                  </a:ext>
                </a:extLst>
              </p:cNvPr>
              <p:cNvSpPr txBox="1">
                <a:spLocks noRot="1" noChangeAspect="1" noMove="1" noResize="1" noEditPoints="1" noAdjustHandles="1" noChangeArrowheads="1" noChangeShapeType="1" noTextEdit="1"/>
              </p:cNvSpPr>
              <p:nvPr/>
            </p:nvSpPr>
            <p:spPr>
              <a:xfrm>
                <a:off x="1371197" y="4599409"/>
                <a:ext cx="7040880" cy="492443"/>
              </a:xfrm>
              <a:prstGeom prst="rect">
                <a:avLst/>
              </a:prstGeom>
              <a:blipFill>
                <a:blip r:embed="rId5"/>
                <a:stretch>
                  <a:fillRect l="-1385" t="-11111" b="-30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2021B63-D559-4953-BE93-AB7FD0E1F56F}"/>
                  </a:ext>
                </a:extLst>
              </p:cNvPr>
              <p:cNvSpPr txBox="1"/>
              <p:nvPr/>
            </p:nvSpPr>
            <p:spPr>
              <a:xfrm>
                <a:off x="1690717" y="6048577"/>
                <a:ext cx="6202016" cy="620619"/>
              </a:xfrm>
              <a:prstGeom prst="rect">
                <a:avLst/>
              </a:prstGeom>
              <a:noFill/>
            </p:spPr>
            <p:txBody>
              <a:bodyPr wrap="square">
                <a:spAutoFit/>
              </a:bodyPr>
              <a:lstStyle/>
              <a:p>
                <a:pPr algn="just">
                  <a:lnSpc>
                    <a:spcPct val="150000"/>
                  </a:lnSpc>
                  <a:spcAft>
                    <a:spcPts val="1000"/>
                  </a:spcAft>
                </a:pPr>
                <a:r>
                  <a:rPr lang="en-US" sz="2600" dirty="0">
                    <a:solidFill>
                      <a:srgbClr val="000000"/>
                    </a:solidFill>
                    <a:effectLst/>
                    <a:latin typeface="Times New Roman" panose="02020603050405020304" pitchFamily="18" charset="0"/>
                    <a:ea typeface="Calibri" panose="020F0502020204030204" pitchFamily="34" charset="0"/>
                  </a:rPr>
                  <a:t>VD:  </a:t>
                </a:r>
                <a:r>
                  <a:rPr lang="en-US" sz="2600" dirty="0" err="1">
                    <a:solidFill>
                      <a:srgbClr val="000000"/>
                    </a:solidFill>
                    <a:effectLst/>
                    <a:latin typeface="Times New Roman" panose="02020603050405020304" pitchFamily="18" charset="0"/>
                    <a:ea typeface="Calibri" panose="020F0502020204030204" pitchFamily="34" charset="0"/>
                  </a:rPr>
                  <a:t>Nếu</a:t>
                </a:r>
                <a:r>
                  <a:rPr lang="en-US" sz="2600" dirty="0">
                    <a:solidFill>
                      <a:srgbClr val="000000"/>
                    </a:solidFill>
                    <a:effectLst/>
                    <a:latin typeface="Times New Roman" panose="02020603050405020304" pitchFamily="18" charset="0"/>
                    <a:ea typeface="Calibri" panose="020F0502020204030204" pitchFamily="34" charset="0"/>
                  </a:rPr>
                  <a:t> x</a:t>
                </a:r>
                <a14:m>
                  <m:oMath xmlns:m="http://schemas.openxmlformats.org/officeDocument/2006/math">
                    <m:r>
                      <a:rPr lang="en-US" altLang="en-US" sz="2600" b="0" i="0" smtClean="0">
                        <a:solidFill>
                          <a:srgbClr val="FF0000"/>
                        </a:solidFill>
                        <a:latin typeface="Cambria Math" panose="02040503050406030204" pitchFamily="18" charset="0"/>
                      </a:rPr>
                      <m:t> </m:t>
                    </m:r>
                    <m:r>
                      <a:rPr lang="en-US" altLang="en-US" sz="2600" i="1">
                        <a:solidFill>
                          <a:srgbClr val="FF0000"/>
                        </a:solidFill>
                        <a:latin typeface="Cambria Math" panose="02040503050406030204" pitchFamily="18" charset="0"/>
                      </a:rPr>
                      <m:t>≥</m:t>
                    </m:r>
                    <m:r>
                      <a:rPr lang="en-US" altLang="en-US" sz="2600" b="0" i="1" smtClean="0">
                        <a:solidFill>
                          <a:srgbClr val="FF0000"/>
                        </a:solidFill>
                        <a:latin typeface="Cambria Math" panose="02040503050406030204" pitchFamily="18" charset="0"/>
                      </a:rPr>
                      <m:t> </m:t>
                    </m:r>
                  </m:oMath>
                </a14:m>
                <a:r>
                  <a:rPr lang="en-US" sz="2600" dirty="0">
                    <a:solidFill>
                      <a:srgbClr val="000000"/>
                    </a:solidFill>
                    <a:effectLst/>
                    <a:latin typeface="Times New Roman" panose="02020603050405020304" pitchFamily="18" charset="0"/>
                    <a:ea typeface="Calibri" panose="020F0502020204030204" pitchFamily="34" charset="0"/>
                  </a:rPr>
                  <a:t>5 </a:t>
                </a:r>
                <a:r>
                  <a:rPr lang="en-US" sz="2600" dirty="0" err="1">
                    <a:solidFill>
                      <a:srgbClr val="000000"/>
                    </a:solidFill>
                    <a:latin typeface="Times New Roman" panose="02020603050405020304" pitchFamily="18" charset="0"/>
                    <a:ea typeface="Calibri" panose="020F0502020204030204" pitchFamily="34" charset="0"/>
                  </a:rPr>
                  <a:t>thì</a:t>
                </a:r>
                <a:r>
                  <a:rPr lang="en-US" sz="26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r>
                      <a:rPr lang="en-US" sz="2600" i="1">
                        <a:solidFill>
                          <a:srgbClr val="000000"/>
                        </a:solidFill>
                        <a:latin typeface="Cambria Math" panose="02040503050406030204" pitchFamily="18" charset="0"/>
                        <a:ea typeface="Calibri" panose="020F0502020204030204" pitchFamily="34" charset="0"/>
                      </a:rPr>
                      <m:t>𝑥</m:t>
                    </m:r>
                    <m:r>
                      <a:rPr lang="en-US" sz="2600" i="1">
                        <a:solidFill>
                          <a:srgbClr val="000000"/>
                        </a:solidFill>
                        <a:latin typeface="Cambria Math" panose="02040503050406030204" pitchFamily="18" charset="0"/>
                        <a:ea typeface="Calibri" panose="020F0502020204030204" pitchFamily="34" charset="0"/>
                      </a:rPr>
                      <m:t>=</m:t>
                    </m:r>
                    <m:d>
                      <m:dPr>
                        <m:begChr m:val="{"/>
                        <m:endChr m:val="}"/>
                        <m:ctrlPr>
                          <a:rPr lang="en-US" sz="2600" i="1">
                            <a:solidFill>
                              <a:srgbClr val="000000"/>
                            </a:solidFill>
                            <a:latin typeface="Cambria Math" panose="02040503050406030204" pitchFamily="18" charset="0"/>
                            <a:ea typeface="Calibri" panose="020F0502020204030204" pitchFamily="34" charset="0"/>
                          </a:rPr>
                        </m:ctrlPr>
                      </m:dPr>
                      <m:e>
                        <m:r>
                          <a:rPr lang="en-US" sz="2600" i="1">
                            <a:solidFill>
                              <a:srgbClr val="000000"/>
                            </a:solidFill>
                            <a:latin typeface="Cambria Math" panose="02040503050406030204" pitchFamily="18" charset="0"/>
                            <a:ea typeface="Calibri" panose="020F0502020204030204" pitchFamily="34" charset="0"/>
                          </a:rPr>
                          <m:t>5</m:t>
                        </m:r>
                        <m:r>
                          <a:rPr lang="en-US" sz="2600" b="0" i="1" smtClean="0">
                            <a:solidFill>
                              <a:srgbClr val="000000"/>
                            </a:solidFill>
                            <a:latin typeface="Cambria Math" panose="02040503050406030204" pitchFamily="18" charset="0"/>
                            <a:ea typeface="Calibri" panose="020F0502020204030204" pitchFamily="34" charset="0"/>
                          </a:rPr>
                          <m:t>;</m:t>
                        </m:r>
                        <m:r>
                          <m:rPr>
                            <m:nor/>
                          </m:rPr>
                          <a:rPr lang="en-US" sz="2600" dirty="0">
                            <a:solidFill>
                              <a:srgbClr val="000000"/>
                            </a:solidFill>
                            <a:latin typeface="Times New Roman" panose="02020603050405020304" pitchFamily="18" charset="0"/>
                            <a:ea typeface="Calibri" panose="020F0502020204030204" pitchFamily="34" charset="0"/>
                          </a:rPr>
                          <m:t>6; 7; 8; …</m:t>
                        </m:r>
                      </m:e>
                    </m:d>
                  </m:oMath>
                </a14:m>
                <a:endParaRPr lang="en-US" sz="26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29" name="TextBox 28">
                <a:extLst>
                  <a:ext uri="{FF2B5EF4-FFF2-40B4-BE49-F238E27FC236}">
                    <a16:creationId xmlns:a16="http://schemas.microsoft.com/office/drawing/2014/main" id="{82021B63-D559-4953-BE93-AB7FD0E1F56F}"/>
                  </a:ext>
                </a:extLst>
              </p:cNvPr>
              <p:cNvSpPr txBox="1">
                <a:spLocks noRot="1" noChangeAspect="1" noMove="1" noResize="1" noEditPoints="1" noAdjustHandles="1" noChangeArrowheads="1" noChangeShapeType="1" noTextEdit="1"/>
              </p:cNvSpPr>
              <p:nvPr/>
            </p:nvSpPr>
            <p:spPr>
              <a:xfrm>
                <a:off x="1690717" y="6048577"/>
                <a:ext cx="6202016" cy="620619"/>
              </a:xfrm>
              <a:prstGeom prst="rect">
                <a:avLst/>
              </a:prstGeom>
              <a:blipFill>
                <a:blip r:embed="rId6"/>
                <a:stretch>
                  <a:fillRect l="-1768" b="-24510"/>
                </a:stretch>
              </a:blipFill>
            </p:spPr>
            <p:txBody>
              <a:bodyPr/>
              <a:lstStyle/>
              <a:p>
                <a:r>
                  <a:rPr lang="en-US">
                    <a:noFill/>
                  </a:rPr>
                  <a:t> </a:t>
                </a:r>
              </a:p>
            </p:txBody>
          </p:sp>
        </mc:Fallback>
      </mc:AlternateContent>
    </p:spTree>
    <p:extLst>
      <p:ext uri="{BB962C8B-B14F-4D97-AF65-F5344CB8AC3E}">
        <p14:creationId xmlns:p14="http://schemas.microsoft.com/office/powerpoint/2010/main" val="334541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4)">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heel(4)">
                                      <p:cBhvr>
                                        <p:cTn id="36" dur="2000"/>
                                        <p:tgtEl>
                                          <p:spTgt spid="2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20">
                                            <p:txEl>
                                              <p:pRg st="1" end="1"/>
                                            </p:txEl>
                                          </p:spTgt>
                                        </p:tgtEl>
                                        <p:attrNameLst>
                                          <p:attrName>style.visibility</p:attrName>
                                        </p:attrNameLst>
                                      </p:cBhvr>
                                      <p:to>
                                        <p:strVal val="visible"/>
                                      </p:to>
                                    </p:set>
                                    <p:animEffect transition="in" filter="wheel(4)">
                                      <p:cBhvr>
                                        <p:cTn id="41" dur="2000"/>
                                        <p:tgtEl>
                                          <p:spTgt spid="2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4" fill="hold" nodeType="clickEffect">
                                  <p:stCondLst>
                                    <p:cond delay="0"/>
                                  </p:stCondLst>
                                  <p:childTnLst>
                                    <p:set>
                                      <p:cBhvr>
                                        <p:cTn id="45" dur="1" fill="hold">
                                          <p:stCondLst>
                                            <p:cond delay="0"/>
                                          </p:stCondLst>
                                        </p:cTn>
                                        <p:tgtEl>
                                          <p:spTgt spid="20">
                                            <p:txEl>
                                              <p:pRg st="2" end="2"/>
                                            </p:txEl>
                                          </p:spTgt>
                                        </p:tgtEl>
                                        <p:attrNameLst>
                                          <p:attrName>style.visibility</p:attrName>
                                        </p:attrNameLst>
                                      </p:cBhvr>
                                      <p:to>
                                        <p:strVal val="visible"/>
                                      </p:to>
                                    </p:set>
                                    <p:animEffect transition="in" filter="wheel(4)">
                                      <p:cBhvr>
                                        <p:cTn id="46" dur="2000"/>
                                        <p:tgtEl>
                                          <p:spTgt spid="20">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inVertical)">
                                      <p:cBhvr>
                                        <p:cTn id="64" dur="500"/>
                                        <p:tgtEl>
                                          <p:spTgt spid="2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down)">
                                      <p:cBhvr>
                                        <p:cTn id="8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p:bldP spid="11" grpId="0" animBg="1"/>
      <p:bldP spid="11" grpId="1" animBg="1"/>
      <p:bldP spid="14" grpId="0"/>
      <p:bldP spid="15" grpId="0"/>
      <p:bldP spid="19" grpId="0" animBg="1"/>
      <p:bldP spid="19" grpId="1" animBg="1"/>
      <p:bldP spid="21" grpId="0"/>
      <p:bldP spid="22" grpId="0"/>
      <p:bldP spid="23"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87824" y="168752"/>
            <a:ext cx="7532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III. So </a:t>
            </a:r>
            <a:r>
              <a:rPr lang="en-US" altLang="en-US" sz="3000" b="1" dirty="0" err="1">
                <a:solidFill>
                  <a:srgbClr val="FF0000"/>
                </a:solidFill>
                <a:latin typeface="Times New Roman" panose="02020603050405020304" pitchFamily="18" charset="0"/>
              </a:rPr>
              <a:t>sánh</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hai</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số</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tự</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nhiên</a:t>
            </a:r>
            <a:r>
              <a:rPr lang="en-US" altLang="en-US" sz="3000" b="1" dirty="0">
                <a:solidFill>
                  <a:srgbClr val="FF0000"/>
                </a:solidFill>
                <a:latin typeface="Times New Roman" panose="02020603050405020304" pitchFamily="18" charset="0"/>
              </a:rPr>
              <a:t>.</a:t>
            </a:r>
          </a:p>
        </p:txBody>
      </p:sp>
      <p:sp>
        <p:nvSpPr>
          <p:cNvPr id="19" name="TextBox 18">
            <a:extLst>
              <a:ext uri="{FF2B5EF4-FFF2-40B4-BE49-F238E27FC236}">
                <a16:creationId xmlns:a16="http://schemas.microsoft.com/office/drawing/2014/main" id="{44FEFC55-01D3-4534-B6F8-D72A44C7C33E}"/>
              </a:ext>
            </a:extLst>
          </p:cNvPr>
          <p:cNvSpPr txBox="1"/>
          <p:nvPr/>
        </p:nvSpPr>
        <p:spPr>
          <a:xfrm>
            <a:off x="303056" y="2689518"/>
            <a:ext cx="1722514" cy="661207"/>
          </a:xfrm>
          <a:prstGeom prst="rect">
            <a:avLst/>
          </a:prstGeom>
          <a:noFill/>
        </p:spPr>
        <p:txBody>
          <a:bodyPr wrap="square">
            <a:spAutoFit/>
          </a:bodyPr>
          <a:lstStyle/>
          <a:p>
            <a:pPr algn="just">
              <a:lnSpc>
                <a:spcPct val="150000"/>
              </a:lnSpc>
              <a:spcAft>
                <a:spcPts val="1000"/>
              </a:spcAft>
            </a:pPr>
            <a:r>
              <a:rPr lang="vi-VN" sz="2800" b="1" u="sng" dirty="0">
                <a:solidFill>
                  <a:srgbClr val="FF0000"/>
                </a:solidFill>
                <a:effectLst/>
                <a:latin typeface="Times New Roman" panose="02020603050405020304" pitchFamily="18" charset="0"/>
                <a:ea typeface="Calibri" panose="020F0502020204030204" pitchFamily="34" charset="0"/>
              </a:rPr>
              <a:t>Kết luận:</a:t>
            </a:r>
            <a:endParaRPr lang="en-US" sz="2800" b="1" dirty="0">
              <a:solidFill>
                <a:srgbClr val="FF0000"/>
              </a:solidFill>
              <a:effectLst/>
              <a:latin typeface="Times New Roman" panose="02020603050405020304" pitchFamily="18" charset="0"/>
              <a:ea typeface="Calibri" panose="020F0502020204030204" pitchFamily="34" charset="0"/>
            </a:endParaRPr>
          </a:p>
        </p:txBody>
      </p:sp>
      <p:sp>
        <p:nvSpPr>
          <p:cNvPr id="21" name="TextBox 20">
            <a:extLst>
              <a:ext uri="{FF2B5EF4-FFF2-40B4-BE49-F238E27FC236}">
                <a16:creationId xmlns:a16="http://schemas.microsoft.com/office/drawing/2014/main" id="{5DA73F5C-A86B-4D9C-B881-74A9AA3C0ABF}"/>
              </a:ext>
            </a:extLst>
          </p:cNvPr>
          <p:cNvSpPr txBox="1"/>
          <p:nvPr/>
        </p:nvSpPr>
        <p:spPr>
          <a:xfrm>
            <a:off x="724170" y="3359551"/>
            <a:ext cx="10705830" cy="954107"/>
          </a:xfrm>
          <a:prstGeom prst="rect">
            <a:avLst/>
          </a:prstGeom>
          <a:noFill/>
        </p:spPr>
        <p:txBody>
          <a:bodyPr wrap="square">
            <a:spAutoFit/>
          </a:bodyPr>
          <a:lstStyle/>
          <a:p>
            <a:pPr algn="just"/>
            <a:r>
              <a:rPr lang="vi-VN" sz="2800" dirty="0">
                <a:solidFill>
                  <a:srgbClr val="000000"/>
                </a:solidFill>
                <a:effectLst/>
                <a:latin typeface="Times New Roman" panose="02020603050405020304" pitchFamily="18" charset="0"/>
                <a:ea typeface="Calibri" panose="020F0502020204030204" pitchFamily="34" charset="0"/>
              </a:rPr>
              <a:t>- Trong hai số tự nhiên có số chữ số khác nhau: Số nào có nhiều chữ số hơn thì lớn hơn, số nào có ít chữ số hơn thì nhỏ hơn</a:t>
            </a:r>
            <a:endParaRPr lang="en-US" sz="2800" dirty="0"/>
          </a:p>
        </p:txBody>
      </p:sp>
      <p:sp>
        <p:nvSpPr>
          <p:cNvPr id="22" name="TextBox 21">
            <a:extLst>
              <a:ext uri="{FF2B5EF4-FFF2-40B4-BE49-F238E27FC236}">
                <a16:creationId xmlns:a16="http://schemas.microsoft.com/office/drawing/2014/main" id="{BCD799EB-5B65-4F03-AD8F-3D768A7E0086}"/>
              </a:ext>
            </a:extLst>
          </p:cNvPr>
          <p:cNvSpPr txBox="1"/>
          <p:nvPr/>
        </p:nvSpPr>
        <p:spPr>
          <a:xfrm>
            <a:off x="735745" y="4149313"/>
            <a:ext cx="10720510" cy="2600199"/>
          </a:xfrm>
          <a:prstGeom prst="rect">
            <a:avLst/>
          </a:prstGeom>
          <a:noFill/>
        </p:spPr>
        <p:txBody>
          <a:bodyPr wrap="square">
            <a:spAutoFit/>
          </a:bodyPr>
          <a:lstStyle/>
          <a:p>
            <a:pPr algn="just">
              <a:lnSpc>
                <a:spcPct val="150000"/>
              </a:lnSpc>
              <a:spcAft>
                <a:spcPts val="1000"/>
              </a:spcAft>
            </a:pPr>
            <a:r>
              <a:rPr lang="vi-VN" sz="2800" dirty="0">
                <a:solidFill>
                  <a:srgbClr val="000000"/>
                </a:solidFill>
                <a:effectLst/>
                <a:latin typeface="Times New Roman" panose="02020603050405020304" pitchFamily="18" charset="0"/>
                <a:ea typeface="Calibri" panose="020F0502020204030204" pitchFamily="34" charset="0"/>
              </a:rPr>
              <a:t>- Để so sánh hai số tự nhiên có số chữ số bằng nhau, ta lần lượt so sánh từng cặp chữ số trên cùng một hàng ( tính từ trái sang phải), cho đến khi xuất hiện cặp chữ số đầu tiên khác nhau. Ở cặp chữ số khác nhau đó, chữ số nào lớn hơn thì số tự nhiên chứa chữ số đó lớn hơn.</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7" name="Text Box 3">
            <a:extLst>
              <a:ext uri="{FF2B5EF4-FFF2-40B4-BE49-F238E27FC236}">
                <a16:creationId xmlns:a16="http://schemas.microsoft.com/office/drawing/2014/main" id="{BC0B36F1-4F77-4C9D-A6C9-C96131DC0390}"/>
              </a:ext>
            </a:extLst>
          </p:cNvPr>
          <p:cNvSpPr txBox="1">
            <a:spLocks noChangeArrowheads="1"/>
          </p:cNvSpPr>
          <p:nvPr/>
        </p:nvSpPr>
        <p:spPr bwMode="auto">
          <a:xfrm>
            <a:off x="148134" y="700444"/>
            <a:ext cx="29094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800" dirty="0">
                <a:solidFill>
                  <a:srgbClr val="0033CC"/>
                </a:solidFill>
                <a:latin typeface="Times New Roman" panose="02020603050405020304" pitchFamily="18" charset="0"/>
                <a:cs typeface="Times New Roman" panose="02020603050405020304" pitchFamily="18" charset="0"/>
              </a:rPr>
              <a:t> b) </a:t>
            </a:r>
            <a:r>
              <a:rPr lang="vi-VN" i="1" u="sng" dirty="0">
                <a:solidFill>
                  <a:srgbClr val="0033CC"/>
                </a:solidFill>
                <a:latin typeface="Times New Roman" panose="02020603050405020304" pitchFamily="18" charset="0"/>
                <a:cs typeface="Times New Roman" panose="02020603050405020304" pitchFamily="18" charset="0"/>
              </a:rPr>
              <a:t>Hoạt động 4:</a:t>
            </a:r>
            <a:endParaRPr lang="en-US" dirty="0">
              <a:solidFill>
                <a:srgbClr val="0033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D6BBFB4-A059-4DB9-8606-5A38618FB75D}"/>
              </a:ext>
            </a:extLst>
          </p:cNvPr>
          <p:cNvSpPr txBox="1"/>
          <p:nvPr/>
        </p:nvSpPr>
        <p:spPr>
          <a:xfrm>
            <a:off x="1172901" y="1176422"/>
            <a:ext cx="9144000" cy="661207"/>
          </a:xfrm>
          <a:prstGeom prst="rect">
            <a:avLst/>
          </a:prstGeom>
          <a:noFill/>
        </p:spPr>
        <p:txBody>
          <a:bodyPr wrap="square">
            <a:spAutoFit/>
          </a:bodyPr>
          <a:lstStyle/>
          <a:p>
            <a:pPr algn="just">
              <a:lnSpc>
                <a:spcPct val="150000"/>
              </a:lnSpc>
              <a:spcAft>
                <a:spcPts val="1000"/>
              </a:spcAft>
            </a:pPr>
            <a:r>
              <a:rPr lang="en-US" sz="2800" dirty="0">
                <a:solidFill>
                  <a:srgbClr val="000000"/>
                </a:solidFill>
                <a:effectLst/>
                <a:latin typeface="Times New Roman" panose="02020603050405020304" pitchFamily="18" charset="0"/>
                <a:ea typeface="Calibri" panose="020F0502020204030204" pitchFamily="34" charset="0"/>
              </a:rPr>
              <a:t>So </a:t>
            </a:r>
            <a:r>
              <a:rPr lang="en-US" sz="2800" dirty="0" err="1">
                <a:solidFill>
                  <a:srgbClr val="000000"/>
                </a:solidFill>
                <a:effectLst/>
                <a:latin typeface="Times New Roman" panose="02020603050405020304" pitchFamily="18" charset="0"/>
                <a:ea typeface="Calibri" panose="020F0502020204030204" pitchFamily="34" charset="0"/>
              </a:rPr>
              <a:t>sánh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    a</a:t>
            </a:r>
            <a:r>
              <a:rPr lang="en-US" sz="2800" dirty="0">
                <a:solidFill>
                  <a:srgbClr val="000000"/>
                </a:solidFill>
                <a:latin typeface="Times New Roman" panose="02020603050405020304" pitchFamily="18" charset="0"/>
                <a:ea typeface="Calibri" panose="020F0502020204030204" pitchFamily="34" charset="0"/>
              </a:rPr>
              <a:t>) 9 998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10 </a:t>
            </a:r>
            <a:r>
              <a:rPr lang="en-US" sz="2800">
                <a:solidFill>
                  <a:srgbClr val="000000"/>
                </a:solidFill>
                <a:latin typeface="Times New Roman" panose="02020603050405020304" pitchFamily="18" charset="0"/>
                <a:ea typeface="Calibri" panose="020F0502020204030204" pitchFamily="34" charset="0"/>
              </a:rPr>
              <a:t>000              b</a:t>
            </a:r>
            <a:r>
              <a:rPr lang="en-US" sz="2800" dirty="0">
                <a:solidFill>
                  <a:srgbClr val="000000"/>
                </a:solidFill>
                <a:latin typeface="Times New Roman" panose="02020603050405020304" pitchFamily="18" charset="0"/>
                <a:ea typeface="Calibri" panose="020F0502020204030204" pitchFamily="34" charset="0"/>
              </a:rPr>
              <a:t>) 524 697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524 687.</a:t>
            </a:r>
          </a:p>
        </p:txBody>
      </p:sp>
      <p:sp>
        <p:nvSpPr>
          <p:cNvPr id="9" name="Text Box 3">
            <a:extLst>
              <a:ext uri="{FF2B5EF4-FFF2-40B4-BE49-F238E27FC236}">
                <a16:creationId xmlns:a16="http://schemas.microsoft.com/office/drawing/2014/main" id="{55556301-89A8-45F6-8B9F-15014B33823E}"/>
              </a:ext>
            </a:extLst>
          </p:cNvPr>
          <p:cNvSpPr txBox="1">
            <a:spLocks noChangeArrowheads="1"/>
          </p:cNvSpPr>
          <p:nvPr/>
        </p:nvSpPr>
        <p:spPr bwMode="auto">
          <a:xfrm>
            <a:off x="4837034" y="1865378"/>
            <a:ext cx="2100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làm</a:t>
            </a:r>
            <a:r>
              <a:rPr lang="en-US" altLang="en-US" sz="2800" b="1" dirty="0">
                <a:solidFill>
                  <a:srgbClr val="0033CC"/>
                </a:solidFill>
                <a:latin typeface="Times New Roman" panose="02020603050405020304" pitchFamily="18" charset="0"/>
              </a:rPr>
              <a:t>: </a:t>
            </a:r>
          </a:p>
        </p:txBody>
      </p:sp>
      <p:sp>
        <p:nvSpPr>
          <p:cNvPr id="10" name="TextBox 9">
            <a:extLst>
              <a:ext uri="{FF2B5EF4-FFF2-40B4-BE49-F238E27FC236}">
                <a16:creationId xmlns:a16="http://schemas.microsoft.com/office/drawing/2014/main" id="{5B3DF125-FB08-4BBB-998E-4552B006A4ED}"/>
              </a:ext>
            </a:extLst>
          </p:cNvPr>
          <p:cNvSpPr txBox="1"/>
          <p:nvPr/>
        </p:nvSpPr>
        <p:spPr>
          <a:xfrm>
            <a:off x="2116758" y="2402320"/>
            <a:ext cx="3298659" cy="661207"/>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Calibri" panose="020F0502020204030204" pitchFamily="34" charset="0"/>
              </a:rPr>
              <a:t>a) 9 998 &lt; 10 000</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11" name="TextBox 10">
            <a:extLst>
              <a:ext uri="{FF2B5EF4-FFF2-40B4-BE49-F238E27FC236}">
                <a16:creationId xmlns:a16="http://schemas.microsoft.com/office/drawing/2014/main" id="{AF7E9A48-FD04-4364-9986-61799090610C}"/>
              </a:ext>
            </a:extLst>
          </p:cNvPr>
          <p:cNvSpPr txBox="1"/>
          <p:nvPr/>
        </p:nvSpPr>
        <p:spPr>
          <a:xfrm>
            <a:off x="5638067" y="2358915"/>
            <a:ext cx="3320209" cy="661207"/>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Calibri" panose="020F0502020204030204" pitchFamily="34" charset="0"/>
              </a:rPr>
              <a:t>b) 524 697 &gt; 524 687</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0116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heel(4)">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7" grpId="0"/>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182880" y="208306"/>
            <a:ext cx="7532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III. So </a:t>
            </a:r>
            <a:r>
              <a:rPr lang="en-US" altLang="en-US" sz="3000" b="1" dirty="0" err="1">
                <a:solidFill>
                  <a:srgbClr val="FF0000"/>
                </a:solidFill>
                <a:latin typeface="Times New Roman" panose="02020603050405020304" pitchFamily="18" charset="0"/>
              </a:rPr>
              <a:t>sánh</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hai</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số</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tự</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nhiên</a:t>
            </a:r>
            <a:r>
              <a:rPr lang="en-US" altLang="en-US" sz="3000" b="1" dirty="0">
                <a:solidFill>
                  <a:srgbClr val="FF0000"/>
                </a:solidFill>
                <a:latin typeface="Times New Roman" panose="02020603050405020304" pitchFamily="18" charset="0"/>
              </a:rPr>
              <a:t>.</a:t>
            </a:r>
          </a:p>
        </p:txBody>
      </p:sp>
      <p:sp>
        <p:nvSpPr>
          <p:cNvPr id="19" name="TextBox 18">
            <a:extLst>
              <a:ext uri="{FF2B5EF4-FFF2-40B4-BE49-F238E27FC236}">
                <a16:creationId xmlns:a16="http://schemas.microsoft.com/office/drawing/2014/main" id="{44FEFC55-01D3-4534-B6F8-D72A44C7C33E}"/>
              </a:ext>
            </a:extLst>
          </p:cNvPr>
          <p:cNvSpPr txBox="1"/>
          <p:nvPr/>
        </p:nvSpPr>
        <p:spPr>
          <a:xfrm>
            <a:off x="259732" y="730596"/>
            <a:ext cx="3689236" cy="661207"/>
          </a:xfrm>
          <a:prstGeom prst="rect">
            <a:avLst/>
          </a:prstGeom>
          <a:noFill/>
        </p:spPr>
        <p:txBody>
          <a:bodyPr wrap="square">
            <a:spAutoFit/>
          </a:bodyPr>
          <a:lstStyle/>
          <a:p>
            <a:pPr algn="just">
              <a:lnSpc>
                <a:spcPct val="150000"/>
              </a:lnSpc>
              <a:spcAft>
                <a:spcPts val="1000"/>
              </a:spcAft>
            </a:pPr>
            <a:r>
              <a:rPr lang="en-US" sz="2800" b="1" u="sng" dirty="0">
                <a:solidFill>
                  <a:srgbClr val="0033CC"/>
                </a:solidFill>
                <a:effectLst/>
                <a:latin typeface="Times New Roman" panose="02020603050405020304" pitchFamily="18" charset="0"/>
                <a:ea typeface="Calibri" panose="020F0502020204030204" pitchFamily="34" charset="0"/>
              </a:rPr>
              <a:t>c) </a:t>
            </a:r>
            <a:r>
              <a:rPr lang="en-US" sz="2800" b="1" u="sng" dirty="0" err="1">
                <a:solidFill>
                  <a:srgbClr val="0033CC"/>
                </a:solidFill>
                <a:effectLst/>
                <a:latin typeface="Times New Roman" panose="02020603050405020304" pitchFamily="18" charset="0"/>
                <a:ea typeface="Calibri" panose="020F0502020204030204" pitchFamily="34" charset="0"/>
              </a:rPr>
              <a:t>Ví</a:t>
            </a:r>
            <a:r>
              <a:rPr lang="en-US" sz="2800" b="1" u="sng" dirty="0">
                <a:solidFill>
                  <a:srgbClr val="0033CC"/>
                </a:solidFill>
                <a:effectLst/>
                <a:latin typeface="Times New Roman" panose="02020603050405020304" pitchFamily="18" charset="0"/>
                <a:ea typeface="Calibri" panose="020F0502020204030204" pitchFamily="34" charset="0"/>
              </a:rPr>
              <a:t> </a:t>
            </a:r>
            <a:r>
              <a:rPr lang="en-US" sz="2800" b="1" u="sng" err="1">
                <a:solidFill>
                  <a:srgbClr val="0033CC"/>
                </a:solidFill>
                <a:effectLst/>
                <a:latin typeface="Times New Roman" panose="02020603050405020304" pitchFamily="18" charset="0"/>
                <a:ea typeface="Calibri" panose="020F0502020204030204" pitchFamily="34" charset="0"/>
              </a:rPr>
              <a:t>dụ</a:t>
            </a:r>
            <a:r>
              <a:rPr lang="en-US" sz="2800" b="1" u="sng">
                <a:solidFill>
                  <a:srgbClr val="0033CC"/>
                </a:solidFill>
                <a:effectLst/>
                <a:latin typeface="Times New Roman" panose="02020603050405020304" pitchFamily="18" charset="0"/>
                <a:ea typeface="Calibri" panose="020F0502020204030204" pitchFamily="34" charset="0"/>
              </a:rPr>
              <a:t> </a:t>
            </a:r>
            <a:r>
              <a:rPr lang="en-US" sz="2800" b="1">
                <a:solidFill>
                  <a:srgbClr val="0033CC"/>
                </a:solidFill>
                <a:effectLst/>
                <a:latin typeface="Times New Roman" panose="02020603050405020304" pitchFamily="18" charset="0"/>
                <a:ea typeface="Calibri" panose="020F0502020204030204" pitchFamily="34" charset="0"/>
              </a:rPr>
              <a:t>:   </a:t>
            </a:r>
            <a:r>
              <a:rPr lang="en-US" sz="2800" b="1">
                <a:effectLst/>
                <a:latin typeface="Times New Roman" panose="02020603050405020304" pitchFamily="18" charset="0"/>
                <a:ea typeface="Calibri" panose="020F0502020204030204" pitchFamily="34" charset="0"/>
              </a:rPr>
              <a:t>So </a:t>
            </a:r>
            <a:r>
              <a:rPr lang="en-US" sz="2800" b="1" dirty="0" err="1">
                <a:effectLst/>
                <a:latin typeface="Times New Roman" panose="02020603050405020304" pitchFamily="18" charset="0"/>
                <a:ea typeface="Calibri" panose="020F0502020204030204" pitchFamily="34" charset="0"/>
              </a:rPr>
              <a:t>sánh</a:t>
            </a:r>
            <a:r>
              <a:rPr lang="en-US" sz="2800" b="1" dirty="0">
                <a:effectLst/>
                <a:latin typeface="Times New Roman" panose="02020603050405020304" pitchFamily="18" charset="0"/>
                <a:ea typeface="Calibri" panose="020F0502020204030204" pitchFamily="34" charset="0"/>
              </a:rPr>
              <a:t> .</a:t>
            </a:r>
          </a:p>
        </p:txBody>
      </p:sp>
      <p:sp>
        <p:nvSpPr>
          <p:cNvPr id="8" name="TextBox 7">
            <a:extLst>
              <a:ext uri="{FF2B5EF4-FFF2-40B4-BE49-F238E27FC236}">
                <a16:creationId xmlns:a16="http://schemas.microsoft.com/office/drawing/2014/main" id="{4BB594D0-6C9D-42AE-AF13-EF2CEE9D65A8}"/>
              </a:ext>
            </a:extLst>
          </p:cNvPr>
          <p:cNvSpPr txBox="1"/>
          <p:nvPr/>
        </p:nvSpPr>
        <p:spPr>
          <a:xfrm>
            <a:off x="1084881" y="1361976"/>
            <a:ext cx="3689236" cy="661207"/>
          </a:xfrm>
          <a:prstGeom prst="rect">
            <a:avLst/>
          </a:prstGeom>
          <a:noFill/>
        </p:spPr>
        <p:txBody>
          <a:bodyPr wrap="square">
            <a:spAutoFit/>
          </a:bodyPr>
          <a:lstStyle/>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rPr>
              <a:t>a) 1 000 999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998 999</a:t>
            </a:r>
          </a:p>
        </p:txBody>
      </p:sp>
      <p:sp>
        <p:nvSpPr>
          <p:cNvPr id="9" name="TextBox 8">
            <a:extLst>
              <a:ext uri="{FF2B5EF4-FFF2-40B4-BE49-F238E27FC236}">
                <a16:creationId xmlns:a16="http://schemas.microsoft.com/office/drawing/2014/main" id="{1AF55593-5BBE-4918-8BBB-0DB457A90641}"/>
              </a:ext>
            </a:extLst>
          </p:cNvPr>
          <p:cNvSpPr txBox="1"/>
          <p:nvPr/>
        </p:nvSpPr>
        <p:spPr>
          <a:xfrm>
            <a:off x="6096000" y="1337760"/>
            <a:ext cx="3950825" cy="661207"/>
          </a:xfrm>
          <a:prstGeom prst="rect">
            <a:avLst/>
          </a:prstGeom>
          <a:noFill/>
        </p:spPr>
        <p:txBody>
          <a:bodyPr wrap="square">
            <a:spAutoFit/>
          </a:bodyPr>
          <a:lstStyle/>
          <a:p>
            <a:pPr algn="just">
              <a:lnSpc>
                <a:spcPct val="150000"/>
              </a:lnSpc>
              <a:spcAft>
                <a:spcPts val="1000"/>
              </a:spcAft>
            </a:pPr>
            <a:r>
              <a:rPr lang="en-US" sz="2800" dirty="0">
                <a:latin typeface="Times New Roman" panose="02020603050405020304" pitchFamily="18" charset="0"/>
                <a:ea typeface="Calibri" panose="020F0502020204030204" pitchFamily="34" charset="0"/>
              </a:rPr>
              <a:t>b</a:t>
            </a:r>
            <a:r>
              <a:rPr lang="en-US" sz="2800" dirty="0">
                <a:effectLst/>
                <a:latin typeface="Times New Roman" panose="02020603050405020304" pitchFamily="18" charset="0"/>
                <a:ea typeface="Calibri" panose="020F0502020204030204" pitchFamily="34" charset="0"/>
              </a:rPr>
              <a:t>) 1 035 946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1 039 457</a:t>
            </a:r>
          </a:p>
        </p:txBody>
      </p:sp>
      <p:sp>
        <p:nvSpPr>
          <p:cNvPr id="10" name="Text Box 3">
            <a:extLst>
              <a:ext uri="{FF2B5EF4-FFF2-40B4-BE49-F238E27FC236}">
                <a16:creationId xmlns:a16="http://schemas.microsoft.com/office/drawing/2014/main" id="{1A6930AC-0141-4671-9F4E-DF6D3F6BA02D}"/>
              </a:ext>
            </a:extLst>
          </p:cNvPr>
          <p:cNvSpPr txBox="1">
            <a:spLocks noChangeArrowheads="1"/>
          </p:cNvSpPr>
          <p:nvPr/>
        </p:nvSpPr>
        <p:spPr bwMode="auto">
          <a:xfrm>
            <a:off x="4640777" y="2207357"/>
            <a:ext cx="2100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làm</a:t>
            </a:r>
            <a:r>
              <a:rPr lang="en-US" altLang="en-US" sz="2800" b="1" dirty="0">
                <a:solidFill>
                  <a:srgbClr val="0033CC"/>
                </a:solidFill>
                <a:latin typeface="Times New Roman" panose="02020603050405020304" pitchFamily="18" charset="0"/>
              </a:rPr>
              <a:t>: </a:t>
            </a:r>
          </a:p>
        </p:txBody>
      </p:sp>
      <p:sp>
        <p:nvSpPr>
          <p:cNvPr id="11" name="TextBox 10">
            <a:extLst>
              <a:ext uri="{FF2B5EF4-FFF2-40B4-BE49-F238E27FC236}">
                <a16:creationId xmlns:a16="http://schemas.microsoft.com/office/drawing/2014/main" id="{7DD7396B-1D5D-429D-BF29-E452C9339211}"/>
              </a:ext>
            </a:extLst>
          </p:cNvPr>
          <p:cNvSpPr txBox="1"/>
          <p:nvPr/>
        </p:nvSpPr>
        <p:spPr>
          <a:xfrm>
            <a:off x="436698" y="2660579"/>
            <a:ext cx="11276881" cy="1233671"/>
          </a:xfrm>
          <a:prstGeom prst="rect">
            <a:avLst/>
          </a:prstGeom>
          <a:noFill/>
        </p:spPr>
        <p:txBody>
          <a:bodyPr wrap="square">
            <a:spAutoFit/>
          </a:bodyPr>
          <a:lstStyle/>
          <a:p>
            <a:pPr marL="514350" indent="-514350" algn="just">
              <a:lnSpc>
                <a:spcPct val="130000"/>
              </a:lnSpc>
              <a:spcAft>
                <a:spcPts val="600"/>
              </a:spcAft>
              <a:buAutoNum type="alphaLcParenR"/>
            </a:pPr>
            <a:r>
              <a:rPr lang="en-US" sz="2800">
                <a:effectLst/>
                <a:latin typeface="Times New Roman" panose="02020603050405020304" pitchFamily="18" charset="0"/>
                <a:ea typeface="Calibri" panose="020F0502020204030204" pitchFamily="34" charset="0"/>
              </a:rPr>
              <a:t>Ta </a:t>
            </a:r>
            <a:r>
              <a:rPr lang="en-US" sz="2800" dirty="0" err="1">
                <a:effectLst/>
                <a:latin typeface="Times New Roman" panose="02020603050405020304" pitchFamily="18" charset="0"/>
                <a:ea typeface="Calibri" panose="020F0502020204030204" pitchFamily="34" charset="0"/>
              </a:rPr>
              <a:t>thấy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effectLst/>
                <a:latin typeface="Times New Roman" panose="02020603050405020304" pitchFamily="18" charset="0"/>
                <a:ea typeface="Calibri" panose="020F0502020204030204" pitchFamily="34" charset="0"/>
              </a:rPr>
              <a:t> 1 000 999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7 </a:t>
            </a:r>
            <a:r>
              <a:rPr lang="en-US" sz="2800" dirty="0" err="1">
                <a:effectLst/>
                <a:latin typeface="Times New Roman" panose="02020603050405020304" pitchFamily="18" charset="0"/>
                <a:ea typeface="Calibri" panose="020F0502020204030204" pitchFamily="34" charset="0"/>
              </a:rPr>
              <a:t>chữ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effectLst/>
                <a:latin typeface="Times New Roman" panose="02020603050405020304" pitchFamily="18" charset="0"/>
                <a:ea typeface="Calibri" panose="020F0502020204030204" pitchFamily="34" charset="0"/>
              </a:rPr>
              <a:t> 998 999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6 </a:t>
            </a:r>
            <a:r>
              <a:rPr lang="en-US" sz="2800" dirty="0" err="1">
                <a:effectLst/>
                <a:latin typeface="Times New Roman" panose="02020603050405020304" pitchFamily="18" charset="0"/>
                <a:ea typeface="Calibri" panose="020F0502020204030204" pitchFamily="34" charset="0"/>
              </a:rPr>
              <a:t>chữ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effectLst/>
                <a:latin typeface="Times New Roman" panose="02020603050405020304" pitchFamily="18" charset="0"/>
                <a:ea typeface="Calibri" panose="020F0502020204030204" pitchFamily="34" charset="0"/>
              </a:rPr>
              <a:t> </a:t>
            </a:r>
            <a:r>
              <a:rPr lang="en-US" sz="2800" err="1">
                <a:effectLst/>
                <a:latin typeface="Times New Roman" panose="02020603050405020304" pitchFamily="18" charset="0"/>
                <a:ea typeface="Calibri" panose="020F0502020204030204" pitchFamily="34" charset="0"/>
              </a:rPr>
              <a:t>nên</a:t>
            </a:r>
            <a:r>
              <a:rPr lang="en-US" sz="2800">
                <a:latin typeface="Times New Roman" panose="02020603050405020304" pitchFamily="18" charset="0"/>
                <a:ea typeface="Calibri" panose="020F0502020204030204" pitchFamily="34" charset="0"/>
              </a:rPr>
              <a:t> </a:t>
            </a:r>
          </a:p>
          <a:p>
            <a:pPr algn="just">
              <a:lnSpc>
                <a:spcPct val="130000"/>
              </a:lnSpc>
              <a:spcAft>
                <a:spcPts val="600"/>
              </a:spcAft>
            </a:pPr>
            <a:r>
              <a:rPr lang="en-US" sz="2800">
                <a:latin typeface="Times New Roman" panose="02020603050405020304" pitchFamily="18" charset="0"/>
                <a:ea typeface="Calibri" panose="020F0502020204030204" pitchFamily="34" charset="0"/>
              </a:rPr>
              <a:t>                               1 </a:t>
            </a:r>
            <a:r>
              <a:rPr lang="en-US" sz="2800" dirty="0">
                <a:latin typeface="Times New Roman" panose="02020603050405020304" pitchFamily="18" charset="0"/>
                <a:ea typeface="Calibri" panose="020F0502020204030204" pitchFamily="34" charset="0"/>
              </a:rPr>
              <a:t>000 999 &gt; 998 999.</a:t>
            </a:r>
            <a:endParaRPr lang="en-US" sz="2800" dirty="0">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AFAE7999-E9C1-4561-9BCB-94649B1095B5}"/>
              </a:ext>
            </a:extLst>
          </p:cNvPr>
          <p:cNvSpPr txBox="1"/>
          <p:nvPr/>
        </p:nvSpPr>
        <p:spPr>
          <a:xfrm>
            <a:off x="436699" y="3892341"/>
            <a:ext cx="11318604" cy="1953868"/>
          </a:xfrm>
          <a:prstGeom prst="rect">
            <a:avLst/>
          </a:prstGeom>
          <a:noFill/>
        </p:spPr>
        <p:txBody>
          <a:bodyPr wrap="square">
            <a:spAutoFit/>
          </a:bodyPr>
          <a:lstStyle/>
          <a:p>
            <a:pPr algn="just">
              <a:lnSpc>
                <a:spcPct val="150000"/>
              </a:lnSpc>
              <a:spcAft>
                <a:spcPts val="1000"/>
              </a:spcAft>
            </a:pPr>
            <a:r>
              <a:rPr lang="en-US" sz="2800" dirty="0">
                <a:latin typeface="Times New Roman" panose="02020603050405020304" pitchFamily="18" charset="0"/>
                <a:ea typeface="Calibri" panose="020F0502020204030204" pitchFamily="34" charset="0"/>
              </a:rPr>
              <a:t>b</a:t>
            </a:r>
            <a:r>
              <a:rPr lang="en-US" sz="2800" dirty="0">
                <a:effectLst/>
                <a:latin typeface="Times New Roman" panose="02020603050405020304" pitchFamily="18" charset="0"/>
                <a:ea typeface="Calibri" panose="020F0502020204030204" pitchFamily="34" charset="0"/>
              </a:rPr>
              <a:t>) Do </a:t>
            </a:r>
            <a:r>
              <a:rPr lang="en-US" sz="2800" dirty="0" err="1">
                <a:effectLst/>
                <a:latin typeface="Times New Roman" panose="02020603050405020304" pitchFamily="18" charset="0"/>
                <a:ea typeface="Calibri" panose="020F0502020204030204" pitchFamily="34" charset="0"/>
              </a:rPr>
              <a:t>hai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1 035 946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1 039 457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nên</a:t>
            </a:r>
            <a:r>
              <a:rPr lang="en-US" sz="2800" dirty="0">
                <a:latin typeface="Times New Roman" panose="02020603050405020304" pitchFamily="18" charset="0"/>
                <a:ea typeface="Calibri" panose="020F0502020204030204" pitchFamily="34" charset="0"/>
              </a:rPr>
              <a:t> ta </a:t>
            </a:r>
            <a:r>
              <a:rPr lang="en-US" sz="2800" dirty="0" err="1">
                <a:latin typeface="Times New Roman" panose="02020603050405020304" pitchFamily="18" charset="0"/>
                <a:ea typeface="Calibri" panose="020F0502020204030204" pitchFamily="34" charset="0"/>
              </a:rPr>
              <a:t>lần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lượt</a:t>
            </a:r>
            <a:r>
              <a:rPr lang="en-US" sz="2800" dirty="0">
                <a:latin typeface="Times New Roman" panose="02020603050405020304" pitchFamily="18" charset="0"/>
                <a:ea typeface="Calibri" panose="020F0502020204030204" pitchFamily="34" charset="0"/>
              </a:rPr>
              <a:t> so </a:t>
            </a:r>
            <a:r>
              <a:rPr lang="en-US" sz="2800" dirty="0" err="1">
                <a:latin typeface="Times New Roman" panose="02020603050405020304" pitchFamily="18" charset="0"/>
                <a:ea typeface="Calibri" panose="020F0502020204030204" pitchFamily="34" charset="0"/>
              </a:rPr>
              <a:t>sánh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cặp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hàng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trái</a:t>
            </a:r>
            <a:r>
              <a:rPr lang="en-US" sz="2800" dirty="0">
                <a:latin typeface="Times New Roman" panose="02020603050405020304" pitchFamily="18" charset="0"/>
                <a:ea typeface="Calibri" panose="020F0502020204030204" pitchFamily="34" charset="0"/>
              </a:rPr>
              <a:t> qua </a:t>
            </a:r>
            <a:r>
              <a:rPr lang="en-US" sz="2800" dirty="0" err="1">
                <a:latin typeface="Times New Roman" panose="02020603050405020304" pitchFamily="18" charset="0"/>
                <a:ea typeface="Calibri" panose="020F0502020204030204" pitchFamily="34" charset="0"/>
              </a:rPr>
              <a:t>phải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đến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xuất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cặp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số</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đầu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5 &lt; 9</a:t>
            </a:r>
            <a:r>
              <a:rPr lang="en-US" sz="280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V</a:t>
            </a:r>
            <a:r>
              <a:rPr lang="en-US" sz="2800">
                <a:latin typeface="Times New Roman" panose="02020603050405020304" pitchFamily="18" charset="0"/>
                <a:ea typeface="Calibri" panose="020F0502020204030204" pitchFamily="34" charset="0"/>
              </a:rPr>
              <a:t>ậy </a:t>
            </a:r>
            <a:r>
              <a:rPr lang="en-US" sz="2800" dirty="0">
                <a:latin typeface="Times New Roman" panose="02020603050405020304" pitchFamily="18" charset="0"/>
                <a:ea typeface="Calibri" panose="020F0502020204030204" pitchFamily="34" charset="0"/>
              </a:rPr>
              <a:t>1 035 946 &lt; 1 039 457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38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heel(4)">
                                      <p:cBhvr>
                                        <p:cTn id="20" dur="2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173411" y="177071"/>
            <a:ext cx="75321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III. So </a:t>
            </a:r>
            <a:r>
              <a:rPr lang="en-US" altLang="en-US" sz="3000" b="1" dirty="0" err="1">
                <a:solidFill>
                  <a:srgbClr val="FF0000"/>
                </a:solidFill>
                <a:latin typeface="Times New Roman" panose="02020603050405020304" pitchFamily="18" charset="0"/>
              </a:rPr>
              <a:t>sánh</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hai</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số</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tự</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nhiên</a:t>
            </a:r>
            <a:r>
              <a:rPr lang="en-US" altLang="en-US" sz="3000" b="1" dirty="0">
                <a:solidFill>
                  <a:srgbClr val="FF0000"/>
                </a:solidFill>
                <a:latin typeface="Times New Roman" panose="02020603050405020304" pitchFamily="18" charset="0"/>
              </a:rPr>
              <a:t>.</a:t>
            </a:r>
          </a:p>
        </p:txBody>
      </p:sp>
      <p:sp>
        <p:nvSpPr>
          <p:cNvPr id="19" name="TextBox 18">
            <a:extLst>
              <a:ext uri="{FF2B5EF4-FFF2-40B4-BE49-F238E27FC236}">
                <a16:creationId xmlns:a16="http://schemas.microsoft.com/office/drawing/2014/main" id="{44FEFC55-01D3-4534-B6F8-D72A44C7C33E}"/>
              </a:ext>
            </a:extLst>
          </p:cNvPr>
          <p:cNvSpPr txBox="1"/>
          <p:nvPr/>
        </p:nvSpPr>
        <p:spPr>
          <a:xfrm>
            <a:off x="370181" y="682460"/>
            <a:ext cx="4155520" cy="661207"/>
          </a:xfrm>
          <a:prstGeom prst="rect">
            <a:avLst/>
          </a:prstGeom>
          <a:noFill/>
        </p:spPr>
        <p:txBody>
          <a:bodyPr wrap="square">
            <a:spAutoFit/>
          </a:bodyPr>
          <a:lstStyle/>
          <a:p>
            <a:pPr algn="just">
              <a:lnSpc>
                <a:spcPct val="150000"/>
              </a:lnSpc>
              <a:spcAft>
                <a:spcPts val="1000"/>
              </a:spcAft>
            </a:pPr>
            <a:r>
              <a:rPr lang="en-US" sz="2800" b="1" u="sng" dirty="0">
                <a:solidFill>
                  <a:srgbClr val="0033CC"/>
                </a:solidFill>
                <a:effectLst/>
                <a:latin typeface="Times New Roman" panose="02020603050405020304" pitchFamily="18" charset="0"/>
                <a:ea typeface="Calibri" panose="020F0502020204030204" pitchFamily="34" charset="0"/>
              </a:rPr>
              <a:t>d) </a:t>
            </a:r>
            <a:r>
              <a:rPr lang="en-US" sz="2800" b="1" u="sng" dirty="0" err="1">
                <a:solidFill>
                  <a:srgbClr val="0033CC"/>
                </a:solidFill>
                <a:effectLst/>
                <a:latin typeface="Times New Roman" panose="02020603050405020304" pitchFamily="18" charset="0"/>
                <a:ea typeface="Calibri" panose="020F0502020204030204" pitchFamily="34" charset="0"/>
              </a:rPr>
              <a:t>Vận</a:t>
            </a:r>
            <a:r>
              <a:rPr lang="en-US" sz="2800" b="1" u="sng" dirty="0">
                <a:solidFill>
                  <a:srgbClr val="0033CC"/>
                </a:solidFill>
                <a:effectLst/>
                <a:latin typeface="Times New Roman" panose="02020603050405020304" pitchFamily="18" charset="0"/>
                <a:ea typeface="Calibri" panose="020F0502020204030204" pitchFamily="34" charset="0"/>
              </a:rPr>
              <a:t> dung</a:t>
            </a:r>
            <a:r>
              <a:rPr lang="en-US" sz="2800" b="1">
                <a:solidFill>
                  <a:srgbClr val="0033CC"/>
                </a:solidFill>
                <a:effectLst/>
                <a:latin typeface="Times New Roman" panose="02020603050405020304" pitchFamily="18" charset="0"/>
                <a:ea typeface="Calibri" panose="020F0502020204030204" pitchFamily="34" charset="0"/>
              </a:rPr>
              <a:t>:   </a:t>
            </a:r>
            <a:r>
              <a:rPr lang="en-US" sz="2800" b="1">
                <a:effectLst/>
                <a:latin typeface="Times New Roman" panose="02020603050405020304" pitchFamily="18" charset="0"/>
                <a:ea typeface="Calibri" panose="020F0502020204030204" pitchFamily="34" charset="0"/>
              </a:rPr>
              <a:t>So </a:t>
            </a:r>
            <a:r>
              <a:rPr lang="en-US" sz="2800" b="1" dirty="0" err="1">
                <a:effectLst/>
                <a:latin typeface="Times New Roman" panose="02020603050405020304" pitchFamily="18" charset="0"/>
                <a:ea typeface="Calibri" panose="020F0502020204030204" pitchFamily="34" charset="0"/>
              </a:rPr>
              <a:t>sánh</a:t>
            </a:r>
            <a:r>
              <a:rPr lang="en-US" sz="2800" b="1" dirty="0">
                <a:effectLst/>
                <a:latin typeface="Times New Roman" panose="02020603050405020304" pitchFamily="18" charset="0"/>
                <a:ea typeface="Calibri" panose="020F0502020204030204" pitchFamily="34" charset="0"/>
              </a:rPr>
              <a:t> .</a:t>
            </a:r>
          </a:p>
        </p:txBody>
      </p:sp>
      <p:sp>
        <p:nvSpPr>
          <p:cNvPr id="8" name="TextBox 7">
            <a:extLst>
              <a:ext uri="{FF2B5EF4-FFF2-40B4-BE49-F238E27FC236}">
                <a16:creationId xmlns:a16="http://schemas.microsoft.com/office/drawing/2014/main" id="{4BB594D0-6C9D-42AE-AF13-EF2CEE9D65A8}"/>
              </a:ext>
            </a:extLst>
          </p:cNvPr>
          <p:cNvSpPr txBox="1"/>
          <p:nvPr/>
        </p:nvSpPr>
        <p:spPr>
          <a:xfrm>
            <a:off x="931798" y="1304120"/>
            <a:ext cx="4879299" cy="661207"/>
          </a:xfrm>
          <a:prstGeom prst="rect">
            <a:avLst/>
          </a:prstGeom>
          <a:noFill/>
        </p:spPr>
        <p:txBody>
          <a:bodyPr wrap="square">
            <a:spAutoFit/>
          </a:bodyPr>
          <a:lstStyle/>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rPr>
              <a:t>a) 35 216098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 8 935 789</a:t>
            </a:r>
            <a:endParaRPr lang="en-US" sz="2800" dirty="0">
              <a:effectLst/>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1AF55593-5BBE-4918-8BBB-0DB457A90641}"/>
              </a:ext>
            </a:extLst>
          </p:cNvPr>
          <p:cNvSpPr txBox="1"/>
          <p:nvPr/>
        </p:nvSpPr>
        <p:spPr>
          <a:xfrm>
            <a:off x="6135989" y="1272966"/>
            <a:ext cx="4410944" cy="661207"/>
          </a:xfrm>
          <a:prstGeom prst="rect">
            <a:avLst/>
          </a:prstGeom>
          <a:noFill/>
        </p:spPr>
        <p:txBody>
          <a:bodyPr wrap="square">
            <a:spAutoFit/>
          </a:bodyPr>
          <a:lstStyle/>
          <a:p>
            <a:pPr algn="just">
              <a:lnSpc>
                <a:spcPct val="150000"/>
              </a:lnSpc>
              <a:spcAft>
                <a:spcPts val="1000"/>
              </a:spcAft>
            </a:pPr>
            <a:r>
              <a:rPr lang="en-US" sz="2800" dirty="0">
                <a:latin typeface="Times New Roman" panose="02020603050405020304" pitchFamily="18" charset="0"/>
                <a:ea typeface="Calibri" panose="020F0502020204030204" pitchFamily="34" charset="0"/>
              </a:rPr>
              <a:t>b</a:t>
            </a:r>
            <a:r>
              <a:rPr lang="en-US" sz="2800" dirty="0">
                <a:effectLst/>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69 098 327</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69 098357</a:t>
            </a:r>
            <a:endParaRPr lang="en-US" sz="2800" dirty="0">
              <a:effectLst/>
              <a:latin typeface="Times New Roman" panose="02020603050405020304" pitchFamily="18" charset="0"/>
              <a:ea typeface="Calibri" panose="020F0502020204030204" pitchFamily="34" charset="0"/>
            </a:endParaRPr>
          </a:p>
        </p:txBody>
      </p:sp>
      <p:sp>
        <p:nvSpPr>
          <p:cNvPr id="10" name="Text Box 3">
            <a:extLst>
              <a:ext uri="{FF2B5EF4-FFF2-40B4-BE49-F238E27FC236}">
                <a16:creationId xmlns:a16="http://schemas.microsoft.com/office/drawing/2014/main" id="{1A6930AC-0141-4671-9F4E-DF6D3F6BA02D}"/>
              </a:ext>
            </a:extLst>
          </p:cNvPr>
          <p:cNvSpPr txBox="1">
            <a:spLocks noChangeArrowheads="1"/>
          </p:cNvSpPr>
          <p:nvPr/>
        </p:nvSpPr>
        <p:spPr bwMode="auto">
          <a:xfrm>
            <a:off x="4499051" y="1949013"/>
            <a:ext cx="2100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làm</a:t>
            </a:r>
            <a:r>
              <a:rPr lang="en-US" altLang="en-US" sz="2800" b="1" dirty="0">
                <a:solidFill>
                  <a:srgbClr val="0033CC"/>
                </a:solidFill>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11C496B-3461-40B9-A985-53A13FF9DF24}"/>
                  </a:ext>
                </a:extLst>
              </p:cNvPr>
              <p:cNvSpPr txBox="1"/>
              <p:nvPr/>
            </p:nvSpPr>
            <p:spPr>
              <a:xfrm>
                <a:off x="640034" y="2587941"/>
                <a:ext cx="10033693" cy="1388842"/>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Calibri" panose="020F0502020204030204" pitchFamily="34" charset="0"/>
                  </a:rPr>
                  <a:t>a) Số 35 216 098 có tám chữ số và số 8 935 789 có bảy chữ số.</a:t>
                </a:r>
                <a:endParaRPr lang="en-US" sz="2800" dirty="0">
                  <a:solidFill>
                    <a:srgbClr val="000000"/>
                  </a:solidFill>
                  <a:effectLst/>
                  <a:latin typeface="Times New Roman" panose="02020603050405020304" pitchFamily="18" charset="0"/>
                  <a:ea typeface="Calibri" panose="020F0502020204030204" pitchFamily="34" charset="0"/>
                </a:endParaRPr>
              </a:p>
              <a:p>
                <a:pPr algn="just">
                  <a:lnSpc>
                    <a:spcPct val="150000"/>
                  </a:lnSpc>
                </a:pPr>
                <a:r>
                  <a:rPr lang="en-US" sz="2800">
                    <a:solidFill>
                      <a:srgbClr val="000000"/>
                    </a:solidFill>
                    <a:effectLst/>
                    <a:latin typeface="Times New Roman" panose="02020603050405020304" pitchFamily="18" charset="0"/>
                    <a:ea typeface="Calibri" panose="020F0502020204030204" pitchFamily="34" charset="0"/>
                  </a:rPr>
                  <a:t>    </a:t>
                </a:r>
                <a:r>
                  <a:rPr lang="vi-VN" sz="2800">
                    <a:solidFill>
                      <a:srgbClr val="000000"/>
                    </a:solidFill>
                    <a:effectLst/>
                    <a:latin typeface="Times New Roman" panose="02020603050405020304" pitchFamily="18" charset="0"/>
                    <a:ea typeface="Calibri" panose="020F0502020204030204" pitchFamily="34" charset="0"/>
                  </a:rPr>
                  <a:t>Vậy </a:t>
                </a:r>
                <a14:m>
                  <m:oMath xmlns:m="http://schemas.openxmlformats.org/officeDocument/2006/math">
                    <m:r>
                      <a:rPr lang="vi-VN" sz="2800" i="1" dirty="0" smtClean="0">
                        <a:solidFill>
                          <a:srgbClr val="000000"/>
                        </a:solidFill>
                        <a:effectLst/>
                        <a:latin typeface="Cambria Math" panose="02040503050406030204" pitchFamily="18" charset="0"/>
                        <a:ea typeface="Calibri" panose="020F0502020204030204" pitchFamily="34" charset="0"/>
                      </a:rPr>
                      <m:t>35 216 098 &gt; 8 935 </m:t>
                    </m:r>
                    <m:r>
                      <a:rPr lang="vi-VN" sz="3200" i="1" dirty="0">
                        <a:solidFill>
                          <a:srgbClr val="000000"/>
                        </a:solidFill>
                        <a:effectLst/>
                        <a:latin typeface="Cambria Math" panose="02040503050406030204" pitchFamily="18" charset="0"/>
                        <a:ea typeface="Calibri" panose="020F0502020204030204" pitchFamily="34" charset="0"/>
                      </a:rPr>
                      <m:t>789</m:t>
                    </m:r>
                  </m:oMath>
                </a14:m>
                <a:endParaRPr lang="en-US" sz="32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13" name="TextBox 12">
                <a:extLst>
                  <a:ext uri="{FF2B5EF4-FFF2-40B4-BE49-F238E27FC236}">
                    <a16:creationId xmlns:a16="http://schemas.microsoft.com/office/drawing/2014/main" id="{C11C496B-3461-40B9-A985-53A13FF9DF24}"/>
                  </a:ext>
                </a:extLst>
              </p:cNvPr>
              <p:cNvSpPr txBox="1">
                <a:spLocks noRot="1" noChangeAspect="1" noMove="1" noResize="1" noEditPoints="1" noAdjustHandles="1" noChangeArrowheads="1" noChangeShapeType="1" noTextEdit="1"/>
              </p:cNvSpPr>
              <p:nvPr/>
            </p:nvSpPr>
            <p:spPr>
              <a:xfrm>
                <a:off x="640034" y="2587941"/>
                <a:ext cx="10033693" cy="1388842"/>
              </a:xfrm>
              <a:prstGeom prst="rect">
                <a:avLst/>
              </a:prstGeom>
              <a:blipFill>
                <a:blip r:embed="rId3"/>
                <a:stretch>
                  <a:fillRect l="-1276" b="-110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9D628B7-07AA-4289-9A44-141421E9CE53}"/>
                  </a:ext>
                </a:extLst>
              </p:cNvPr>
              <p:cNvSpPr txBox="1"/>
              <p:nvPr/>
            </p:nvSpPr>
            <p:spPr>
              <a:xfrm>
                <a:off x="619714" y="4078358"/>
                <a:ext cx="5781086" cy="606961"/>
              </a:xfrm>
              <a:prstGeom prst="rect">
                <a:avLst/>
              </a:prstGeom>
              <a:noFill/>
            </p:spPr>
            <p:txBody>
              <a:bodyPr wrap="square">
                <a:spAutoFit/>
              </a:bodyPr>
              <a:lstStyle/>
              <a:p>
                <a:pPr>
                  <a:lnSpc>
                    <a:spcPct val="120000"/>
                  </a:lnSpc>
                </a:pPr>
                <a:r>
                  <a:rPr lang="vi-VN" sz="3000">
                    <a:solidFill>
                      <a:srgbClr val="000000"/>
                    </a:solidFill>
                    <a:effectLst/>
                    <a:latin typeface="Times New Roman" panose="02020603050405020304" pitchFamily="18" charset="0"/>
                    <a:ea typeface="Calibri" panose="020F0502020204030204" pitchFamily="34" charset="0"/>
                  </a:rPr>
                  <a:t>b) </a:t>
                </a:r>
                <a14:m>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rPr>
                      <m:t>69 </m:t>
                    </m:r>
                    <m:r>
                      <a:rPr lang="vi-VN" sz="3000" i="1" dirty="0">
                        <a:solidFill>
                          <a:srgbClr val="000000"/>
                        </a:solidFill>
                        <a:effectLst/>
                        <a:latin typeface="Cambria Math" panose="02040503050406030204" pitchFamily="18" charset="0"/>
                        <a:ea typeface="Calibri" panose="020F0502020204030204" pitchFamily="34" charset="0"/>
                      </a:rPr>
                      <m:t>098 </m:t>
                    </m:r>
                    <m:r>
                      <a:rPr lang="vi-VN" sz="3000" i="1">
                        <a:solidFill>
                          <a:srgbClr val="000000"/>
                        </a:solidFill>
                        <a:effectLst/>
                        <a:latin typeface="Cambria Math" panose="02040503050406030204" pitchFamily="18" charset="0"/>
                        <a:ea typeface="Calibri" panose="020F0502020204030204" pitchFamily="34" charset="0"/>
                      </a:rPr>
                      <m:t>327 </m:t>
                    </m:r>
                    <m:r>
                      <a:rPr lang="en-US" sz="3000" i="1" smtClean="0">
                        <a:solidFill>
                          <a:srgbClr val="000000"/>
                        </a:solidFill>
                        <a:latin typeface="Cambria Math" panose="02040503050406030204" pitchFamily="18" charset="0"/>
                        <a:ea typeface="Calibri" panose="020F0502020204030204" pitchFamily="34" charset="0"/>
                      </a:rPr>
                      <m:t>&lt; </m:t>
                    </m:r>
                    <m:r>
                      <a:rPr lang="vi-VN" sz="3000" i="1" smtClean="0">
                        <a:solidFill>
                          <a:srgbClr val="000000"/>
                        </a:solidFill>
                        <a:effectLst/>
                        <a:latin typeface="Cambria Math" panose="02040503050406030204" pitchFamily="18" charset="0"/>
                        <a:ea typeface="Calibri" panose="020F0502020204030204" pitchFamily="34" charset="0"/>
                      </a:rPr>
                      <m:t>69 </m:t>
                    </m:r>
                    <m:r>
                      <a:rPr lang="vi-VN" sz="3000" i="1">
                        <a:solidFill>
                          <a:srgbClr val="000000"/>
                        </a:solidFill>
                        <a:effectLst/>
                        <a:latin typeface="Cambria Math" panose="02040503050406030204" pitchFamily="18" charset="0"/>
                        <a:ea typeface="Calibri" panose="020F0502020204030204" pitchFamily="34" charset="0"/>
                      </a:rPr>
                      <m:t>098 </m:t>
                    </m:r>
                    <m:r>
                      <a:rPr lang="vi-VN" sz="3000" i="1" smtClean="0">
                        <a:solidFill>
                          <a:srgbClr val="000000"/>
                        </a:solidFill>
                        <a:effectLst/>
                        <a:latin typeface="Cambria Math" panose="02040503050406030204" pitchFamily="18" charset="0"/>
                        <a:ea typeface="Calibri" panose="020F0502020204030204" pitchFamily="34" charset="0"/>
                      </a:rPr>
                      <m:t>357</m:t>
                    </m:r>
                  </m:oMath>
                </a14:m>
                <a:endParaRPr lang="en-US" sz="3000" dirty="0"/>
              </a:p>
            </p:txBody>
          </p:sp>
        </mc:Choice>
        <mc:Fallback xmlns="">
          <p:sp>
            <p:nvSpPr>
              <p:cNvPr id="14" name="TextBox 13">
                <a:extLst>
                  <a:ext uri="{FF2B5EF4-FFF2-40B4-BE49-F238E27FC236}">
                    <a16:creationId xmlns:a16="http://schemas.microsoft.com/office/drawing/2014/main" id="{59D628B7-07AA-4289-9A44-141421E9CE53}"/>
                  </a:ext>
                </a:extLst>
              </p:cNvPr>
              <p:cNvSpPr txBox="1">
                <a:spLocks noRot="1" noChangeAspect="1" noMove="1" noResize="1" noEditPoints="1" noAdjustHandles="1" noChangeArrowheads="1" noChangeShapeType="1" noTextEdit="1"/>
              </p:cNvSpPr>
              <p:nvPr/>
            </p:nvSpPr>
            <p:spPr>
              <a:xfrm>
                <a:off x="619714" y="4078358"/>
                <a:ext cx="5781086" cy="606961"/>
              </a:xfrm>
              <a:prstGeom prst="rect">
                <a:avLst/>
              </a:prstGeom>
              <a:blipFill>
                <a:blip r:embed="rId4"/>
                <a:stretch>
                  <a:fillRect l="-2532" t="-5000" b="-29000"/>
                </a:stretch>
              </a:blipFill>
            </p:spPr>
            <p:txBody>
              <a:bodyPr/>
              <a:lstStyle/>
              <a:p>
                <a:r>
                  <a:rPr lang="en-US">
                    <a:noFill/>
                  </a:rPr>
                  <a:t> </a:t>
                </a:r>
              </a:p>
            </p:txBody>
          </p:sp>
        </mc:Fallback>
      </mc:AlternateContent>
    </p:spTree>
    <p:extLst>
      <p:ext uri="{BB962C8B-B14F-4D97-AF65-F5344CB8AC3E}">
        <p14:creationId xmlns:p14="http://schemas.microsoft.com/office/powerpoint/2010/main" val="344904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heel(4)">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8" grpId="0"/>
      <p:bldP spid="9"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55EBD6BC-47D4-4DBB-8B77-4380ECABA21B}"/>
              </a:ext>
            </a:extLst>
          </p:cNvPr>
          <p:cNvSpPr txBox="1">
            <a:spLocks noChangeArrowheads="1"/>
          </p:cNvSpPr>
          <p:nvPr/>
        </p:nvSpPr>
        <p:spPr bwMode="auto">
          <a:xfrm>
            <a:off x="1678766" y="3782277"/>
            <a:ext cx="853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dirty="0">
                <a:solidFill>
                  <a:srgbClr val="FF0000"/>
                </a:solidFill>
                <a:latin typeface="Times New Roman" panose="02020603050405020304" pitchFamily="18" charset="0"/>
              </a:rPr>
              <a:t>II: </a:t>
            </a:r>
            <a:r>
              <a:rPr lang="en-US" altLang="en-US" dirty="0" err="1">
                <a:solidFill>
                  <a:srgbClr val="FF0000"/>
                </a:solidFill>
                <a:latin typeface="Times New Roman" panose="02020603050405020304" pitchFamily="18" charset="0"/>
              </a:rPr>
              <a:t>Biểu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diễn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số</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tự</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nhiên</a:t>
            </a:r>
            <a:r>
              <a:rPr lang="en-US" altLang="en-US" dirty="0">
                <a:solidFill>
                  <a:srgbClr val="FF0000"/>
                </a:solidFill>
                <a:latin typeface="Times New Roman" panose="02020603050405020304" pitchFamily="18" charset="0"/>
              </a:rPr>
              <a:t>.</a:t>
            </a:r>
          </a:p>
        </p:txBody>
      </p:sp>
      <p:sp>
        <p:nvSpPr>
          <p:cNvPr id="7" name="Text Box 3">
            <a:extLst>
              <a:ext uri="{FF2B5EF4-FFF2-40B4-BE49-F238E27FC236}">
                <a16:creationId xmlns:a16="http://schemas.microsoft.com/office/drawing/2014/main" id="{86D30D64-D375-4AA9-8F5A-A63201494A56}"/>
              </a:ext>
            </a:extLst>
          </p:cNvPr>
          <p:cNvSpPr txBox="1">
            <a:spLocks noChangeArrowheads="1"/>
          </p:cNvSpPr>
          <p:nvPr/>
        </p:nvSpPr>
        <p:spPr bwMode="auto">
          <a:xfrm>
            <a:off x="1678766" y="2905701"/>
            <a:ext cx="853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dirty="0">
                <a:solidFill>
                  <a:srgbClr val="0000CC"/>
                </a:solidFill>
                <a:latin typeface="Times New Roman" panose="02020603050405020304" pitchFamily="18" charset="0"/>
              </a:rPr>
              <a:t> I: </a:t>
            </a:r>
            <a:r>
              <a:rPr lang="en-US" altLang="en-US" sz="4000" dirty="0" err="1">
                <a:solidFill>
                  <a:srgbClr val="0000CC"/>
                </a:solidFill>
                <a:latin typeface="Times New Roman" panose="02020603050405020304" pitchFamily="18" charset="0"/>
              </a:rPr>
              <a:t>Tập</a:t>
            </a:r>
            <a:r>
              <a:rPr lang="en-US" altLang="en-US" sz="4000" dirty="0">
                <a:solidFill>
                  <a:srgbClr val="0000CC"/>
                </a:solidFill>
                <a:latin typeface="Times New Roman" panose="02020603050405020304" pitchFamily="18" charset="0"/>
              </a:rPr>
              <a:t> </a:t>
            </a:r>
            <a:r>
              <a:rPr lang="en-US" altLang="en-US" sz="4000" dirty="0" err="1">
                <a:solidFill>
                  <a:srgbClr val="0000CC"/>
                </a:solidFill>
                <a:latin typeface="Times New Roman" panose="02020603050405020304" pitchFamily="18" charset="0"/>
              </a:rPr>
              <a:t>hợp</a:t>
            </a:r>
            <a:r>
              <a:rPr lang="en-US" altLang="en-US" sz="4000" dirty="0">
                <a:solidFill>
                  <a:srgbClr val="0000CC"/>
                </a:solidFill>
                <a:latin typeface="Times New Roman" panose="02020603050405020304" pitchFamily="18" charset="0"/>
              </a:rPr>
              <a:t> </a:t>
            </a:r>
            <a:r>
              <a:rPr lang="en-US" altLang="en-US" sz="4000" dirty="0" err="1">
                <a:solidFill>
                  <a:srgbClr val="0000CC"/>
                </a:solidFill>
                <a:latin typeface="Times New Roman" panose="02020603050405020304" pitchFamily="18" charset="0"/>
              </a:rPr>
              <a:t>các</a:t>
            </a:r>
            <a:r>
              <a:rPr lang="en-US" altLang="en-US" sz="4000" dirty="0">
                <a:solidFill>
                  <a:srgbClr val="0000CC"/>
                </a:solidFill>
                <a:latin typeface="Times New Roman" panose="02020603050405020304" pitchFamily="18" charset="0"/>
              </a:rPr>
              <a:t> </a:t>
            </a:r>
            <a:r>
              <a:rPr lang="en-US" altLang="en-US" sz="4000" dirty="0" err="1">
                <a:solidFill>
                  <a:srgbClr val="0000CC"/>
                </a:solidFill>
                <a:latin typeface="Times New Roman" panose="02020603050405020304" pitchFamily="18" charset="0"/>
              </a:rPr>
              <a:t>số</a:t>
            </a:r>
            <a:r>
              <a:rPr lang="en-US" altLang="en-US" sz="4000" dirty="0">
                <a:solidFill>
                  <a:srgbClr val="0000CC"/>
                </a:solidFill>
                <a:latin typeface="Times New Roman" panose="02020603050405020304" pitchFamily="18" charset="0"/>
              </a:rPr>
              <a:t> </a:t>
            </a:r>
            <a:r>
              <a:rPr lang="en-US" altLang="en-US" sz="4000" dirty="0" err="1">
                <a:solidFill>
                  <a:srgbClr val="0000CC"/>
                </a:solidFill>
                <a:latin typeface="Times New Roman" panose="02020603050405020304" pitchFamily="18" charset="0"/>
              </a:rPr>
              <a:t>tự</a:t>
            </a:r>
            <a:r>
              <a:rPr lang="en-US" altLang="en-US" sz="4000" dirty="0">
                <a:solidFill>
                  <a:srgbClr val="0000CC"/>
                </a:solidFill>
                <a:latin typeface="Times New Roman" panose="02020603050405020304" pitchFamily="18" charset="0"/>
              </a:rPr>
              <a:t> </a:t>
            </a:r>
            <a:r>
              <a:rPr lang="en-US" altLang="en-US" sz="4000" dirty="0" err="1">
                <a:solidFill>
                  <a:srgbClr val="0000CC"/>
                </a:solidFill>
                <a:latin typeface="Times New Roman" panose="02020603050405020304" pitchFamily="18" charset="0"/>
              </a:rPr>
              <a:t>nhiên</a:t>
            </a:r>
            <a:r>
              <a:rPr lang="en-US" altLang="en-US" sz="4000" dirty="0">
                <a:solidFill>
                  <a:srgbClr val="0000CC"/>
                </a:solidFill>
                <a:latin typeface="Times New Roman" panose="02020603050405020304" pitchFamily="18" charset="0"/>
              </a:rPr>
              <a:t>. </a:t>
            </a:r>
          </a:p>
        </p:txBody>
      </p:sp>
      <p:sp>
        <p:nvSpPr>
          <p:cNvPr id="8" name="Text Box 3">
            <a:extLst>
              <a:ext uri="{FF2B5EF4-FFF2-40B4-BE49-F238E27FC236}">
                <a16:creationId xmlns:a16="http://schemas.microsoft.com/office/drawing/2014/main" id="{8558FF15-F5EB-441E-B854-54235515DC95}"/>
              </a:ext>
            </a:extLst>
          </p:cNvPr>
          <p:cNvSpPr txBox="1">
            <a:spLocks noChangeArrowheads="1"/>
          </p:cNvSpPr>
          <p:nvPr/>
        </p:nvSpPr>
        <p:spPr bwMode="auto">
          <a:xfrm>
            <a:off x="1678766" y="4735221"/>
            <a:ext cx="853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dirty="0">
                <a:solidFill>
                  <a:srgbClr val="002060"/>
                </a:solidFill>
                <a:latin typeface="Times New Roman" panose="02020603050405020304" pitchFamily="18" charset="0"/>
              </a:rPr>
              <a:t>III. </a:t>
            </a:r>
            <a:r>
              <a:rPr lang="en-US" altLang="en-US" dirty="0">
                <a:solidFill>
                  <a:srgbClr val="002060"/>
                </a:solidFill>
                <a:latin typeface="Times New Roman" panose="02020603050405020304" pitchFamily="18" charset="0"/>
              </a:rPr>
              <a:t>So </a:t>
            </a:r>
            <a:r>
              <a:rPr lang="en-US" altLang="en-US" dirty="0" err="1">
                <a:solidFill>
                  <a:srgbClr val="002060"/>
                </a:solidFill>
                <a:latin typeface="Times New Roman" panose="02020603050405020304" pitchFamily="18" charset="0"/>
              </a:rPr>
              <a:t>sánh</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các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số</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tự</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nhiên</a:t>
            </a:r>
            <a:r>
              <a:rPr lang="en-US" altLang="en-US" dirty="0">
                <a:solidFill>
                  <a:srgbClr val="002060"/>
                </a:solidFill>
                <a:latin typeface="Times New Roman" panose="02020603050405020304" pitchFamily="18" charset="0"/>
              </a:rPr>
              <a:t>.</a:t>
            </a:r>
          </a:p>
        </p:txBody>
      </p:sp>
      <p:sp>
        <p:nvSpPr>
          <p:cNvPr id="2" name="TextBox 1">
            <a:extLst>
              <a:ext uri="{FF2B5EF4-FFF2-40B4-BE49-F238E27FC236}">
                <a16:creationId xmlns:a16="http://schemas.microsoft.com/office/drawing/2014/main" id="{65FDB456-BAAA-E5FD-9818-55253166A617}"/>
              </a:ext>
            </a:extLst>
          </p:cNvPr>
          <p:cNvSpPr txBox="1"/>
          <p:nvPr/>
        </p:nvSpPr>
        <p:spPr>
          <a:xfrm>
            <a:off x="3068320" y="955040"/>
            <a:ext cx="6543040" cy="1015663"/>
          </a:xfrm>
          <a:prstGeom prst="rect">
            <a:avLst/>
          </a:prstGeom>
          <a:noFill/>
        </p:spPr>
        <p:txBody>
          <a:bodyPr wrap="square" rtlCol="0">
            <a:spAutoFit/>
          </a:bodyPr>
          <a:lstStyle/>
          <a:p>
            <a:r>
              <a:rPr lang="en-US" sz="6000">
                <a:solidFill>
                  <a:srgbClr val="FF0000"/>
                </a:solidFill>
              </a:rPr>
              <a:t>NỘI DUNG BÀI HỌC</a:t>
            </a:r>
          </a:p>
        </p:txBody>
      </p:sp>
    </p:spTree>
    <p:extLst>
      <p:ext uri="{BB962C8B-B14F-4D97-AF65-F5344CB8AC3E}">
        <p14:creationId xmlns:p14="http://schemas.microsoft.com/office/powerpoint/2010/main" val="8942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edge">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506BFCDB-3E5C-4036-BB56-BD7C28DEB12F}"/>
              </a:ext>
            </a:extLst>
          </p:cNvPr>
          <p:cNvSpPr txBox="1">
            <a:spLocks noChangeArrowheads="1"/>
          </p:cNvSpPr>
          <p:nvPr/>
        </p:nvSpPr>
        <p:spPr bwMode="auto">
          <a:xfrm>
            <a:off x="4635303" y="284224"/>
            <a:ext cx="31324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dirty="0">
                <a:solidFill>
                  <a:srgbClr val="0000CC"/>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Luyện</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tập</a:t>
            </a:r>
            <a:r>
              <a:rPr lang="en-US" altLang="en-US" sz="4000" dirty="0">
                <a:solidFill>
                  <a:srgbClr val="FF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A36F24-2675-4114-A626-01B4EADA15A5}"/>
                  </a:ext>
                </a:extLst>
              </p:cNvPr>
              <p:cNvSpPr txBox="1"/>
              <p:nvPr/>
            </p:nvSpPr>
            <p:spPr>
              <a:xfrm>
                <a:off x="265044" y="950416"/>
                <a:ext cx="11926956" cy="661207"/>
              </a:xfrm>
              <a:prstGeom prst="rect">
                <a:avLst/>
              </a:prstGeom>
              <a:noFill/>
            </p:spPr>
            <p:txBody>
              <a:bodyPr wrap="square">
                <a:spAutoFit/>
              </a:bodyPr>
              <a:lstStyle/>
              <a:p>
                <a:pPr algn="just">
                  <a:lnSpc>
                    <a:spcPct val="150000"/>
                  </a:lnSpc>
                  <a:spcBef>
                    <a:spcPts val="600"/>
                  </a:spcBef>
                  <a:spcAft>
                    <a:spcPts val="600"/>
                  </a:spcAft>
                </a:pPr>
                <a:r>
                  <a:rPr lang="vi-VN" sz="2800" b="1" dirty="0">
                    <a:solidFill>
                      <a:srgbClr val="000000"/>
                    </a:solidFill>
                    <a:effectLst/>
                    <a:latin typeface="Times New Roman" panose="02020603050405020304" pitchFamily="18" charset="0"/>
                    <a:ea typeface="Calibri" panose="020F0502020204030204" pitchFamily="34" charset="0"/>
                  </a:rPr>
                  <a:t>BT1 ( SGK - tr 8)</a:t>
                </a:r>
                <a:r>
                  <a:rPr lang="vi-VN" sz="2800"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nhiên</a:t>
                </a:r>
                <a:r>
                  <a:rPr lang="en-US" sz="2800" dirty="0">
                    <a:solidFill>
                      <a:srgbClr val="000000"/>
                    </a:solidFill>
                    <a:effectLst/>
                    <a:latin typeface="Times New Roman" panose="02020603050405020304" pitchFamily="18" charset="0"/>
                    <a:ea typeface="Calibri" panose="020F0502020204030204" pitchFamily="34" charset="0"/>
                  </a:rPr>
                  <a:t> ở      , </a:t>
                </a:r>
                <a:r>
                  <a:rPr lang="en-US" sz="2800" dirty="0" err="1">
                    <a:solidFill>
                      <a:srgbClr val="000000"/>
                    </a:solidFill>
                    <a:effectLst/>
                    <a:latin typeface="Times New Roman" panose="02020603050405020304" pitchFamily="18" charset="0"/>
                    <a:ea typeface="Calibri" panose="020F0502020204030204" pitchFamily="34" charset="0"/>
                  </a:rPr>
                  <a:t>biết</a:t>
                </a:r>
                <a:r>
                  <a:rPr lang="en-US" sz="2800" dirty="0">
                    <a:solidFill>
                      <a:srgbClr val="000000"/>
                    </a:solidFill>
                    <a:effectLst/>
                    <a:latin typeface="Times New Roman" panose="02020603050405020304" pitchFamily="18" charset="0"/>
                    <a:ea typeface="Calibri" panose="020F0502020204030204" pitchFamily="34" charset="0"/>
                  </a:rPr>
                  <a:t> a, b, c </a:t>
                </a:r>
                <a:r>
                  <a:rPr lang="en-US" sz="2800" dirty="0" err="1">
                    <a:solidFill>
                      <a:srgbClr val="000000"/>
                    </a:solidFill>
                    <a:effectLst/>
                    <a:latin typeface="Times New Roman" panose="02020603050405020304" pitchFamily="18" charset="0"/>
                    <a:ea typeface="Calibri" panose="020F0502020204030204" pitchFamily="34" charset="0"/>
                  </a:rPr>
                  <a:t>là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chữ</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latin typeface="Times New Roman" panose="02020603050405020304" pitchFamily="18" charset="0"/>
                    <a:ea typeface="Calibri" panose="020F0502020204030204" pitchFamily="34" charset="0"/>
                  </a:rPr>
                  <a:t>, a </a:t>
                </a:r>
                <a14:m>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r>
                      <a:rPr lang="en-US" sz="2800" b="0" i="1" smtClean="0">
                        <a:solidFill>
                          <a:srgbClr val="000000"/>
                        </a:solidFill>
                        <a:latin typeface="Cambria Math" panose="02040503050406030204" pitchFamily="18" charset="0"/>
                        <a:ea typeface="Cambria Math" panose="02040503050406030204" pitchFamily="18" charset="0"/>
                      </a:rPr>
                      <m:t>0:</m:t>
                    </m:r>
                  </m:oMath>
                </a14:m>
                <a:r>
                  <a:rPr lang="en-US" sz="2800" dirty="0">
                    <a:solidFill>
                      <a:srgbClr val="000000"/>
                    </a:solidFill>
                    <a:effectLst/>
                    <a:latin typeface="Times New Roman" panose="02020603050405020304" pitchFamily="18" charset="0"/>
                    <a:ea typeface="Calibri" panose="020F0502020204030204" pitchFamily="34" charset="0"/>
                  </a:rPr>
                  <a:t>  </a:t>
                </a:r>
              </a:p>
            </p:txBody>
          </p:sp>
        </mc:Choice>
        <mc:Fallback xmlns="">
          <p:sp>
            <p:nvSpPr>
              <p:cNvPr id="7" name="TextBox 6">
                <a:extLst>
                  <a:ext uri="{FF2B5EF4-FFF2-40B4-BE49-F238E27FC236}">
                    <a16:creationId xmlns:a16="http://schemas.microsoft.com/office/drawing/2014/main" id="{9AA36F24-2675-4114-A626-01B4EADA15A5}"/>
                  </a:ext>
                </a:extLst>
              </p:cNvPr>
              <p:cNvSpPr txBox="1">
                <a:spLocks noRot="1" noChangeAspect="1" noMove="1" noResize="1" noEditPoints="1" noAdjustHandles="1" noChangeArrowheads="1" noChangeShapeType="1" noTextEdit="1"/>
              </p:cNvSpPr>
              <p:nvPr/>
            </p:nvSpPr>
            <p:spPr>
              <a:xfrm>
                <a:off x="265044" y="950416"/>
                <a:ext cx="11926956" cy="661207"/>
              </a:xfrm>
              <a:prstGeom prst="rect">
                <a:avLst/>
              </a:prstGeom>
              <a:blipFill>
                <a:blip r:embed="rId3"/>
                <a:stretch>
                  <a:fillRect l="-1022" b="-25926"/>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41381F19-8EB7-461C-9FB1-2953347AF794}"/>
              </a:ext>
            </a:extLst>
          </p:cNvPr>
          <p:cNvGraphicFramePr>
            <a:graphicFrameLocks noGrp="1"/>
          </p:cNvGraphicFramePr>
          <p:nvPr>
            <p:extLst>
              <p:ext uri="{D42A27DB-BD31-4B8C-83A1-F6EECF244321}">
                <p14:modId xmlns:p14="http://schemas.microsoft.com/office/powerpoint/2010/main" val="381921086"/>
              </p:ext>
            </p:extLst>
          </p:nvPr>
        </p:nvGraphicFramePr>
        <p:xfrm>
          <a:off x="291569" y="1928974"/>
          <a:ext cx="11608904" cy="3370788"/>
        </p:xfrm>
        <a:graphic>
          <a:graphicData uri="http://schemas.openxmlformats.org/drawingml/2006/table">
            <a:tbl>
              <a:tblPr firstRow="1" firstCol="1" bandRow="1">
                <a:tableStyleId>{5C22544A-7EE6-4342-B048-85BDC9FD1C3A}</a:tableStyleId>
              </a:tblPr>
              <a:tblGrid>
                <a:gridCol w="8683734">
                  <a:extLst>
                    <a:ext uri="{9D8B030D-6E8A-4147-A177-3AD203B41FA5}">
                      <a16:colId xmlns:a16="http://schemas.microsoft.com/office/drawing/2014/main" val="574345794"/>
                    </a:ext>
                  </a:extLst>
                </a:gridCol>
                <a:gridCol w="2925170">
                  <a:extLst>
                    <a:ext uri="{9D8B030D-6E8A-4147-A177-3AD203B41FA5}">
                      <a16:colId xmlns:a16="http://schemas.microsoft.com/office/drawing/2014/main" val="1079896377"/>
                    </a:ext>
                  </a:extLst>
                </a:gridCol>
              </a:tblGrid>
              <a:tr h="593375">
                <a:tc>
                  <a:txBody>
                    <a:bodyPr/>
                    <a:lstStyle/>
                    <a:p>
                      <a:pPr algn="ctr">
                        <a:lnSpc>
                          <a:spcPct val="150000"/>
                        </a:lnSpc>
                      </a:pPr>
                      <a:r>
                        <a:rPr lang="vi-VN" sz="2800">
                          <a:effectLst/>
                          <a:latin typeface="+mj-lt"/>
                        </a:rPr>
                        <a:t>Tổng</a:t>
                      </a:r>
                      <a:endParaRPr lang="en-US" sz="280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50000"/>
                        </a:lnSpc>
                      </a:pPr>
                      <a:r>
                        <a:rPr lang="vi-VN" sz="2800">
                          <a:effectLst/>
                          <a:latin typeface="+mj-lt"/>
                        </a:rPr>
                        <a:t>Số</a:t>
                      </a:r>
                      <a:endParaRPr lang="en-US" sz="280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127041058"/>
                  </a:ext>
                </a:extLst>
              </a:tr>
              <a:tr h="593375">
                <a:tc>
                  <a:txBody>
                    <a:bodyPr/>
                    <a:lstStyle/>
                    <a:p>
                      <a:pPr algn="ctr">
                        <a:lnSpc>
                          <a:spcPct val="150000"/>
                        </a:lnSpc>
                      </a:pPr>
                      <a:r>
                        <a:rPr lang="vi-VN" sz="2800">
                          <a:effectLst/>
                          <a:latin typeface="+mj-lt"/>
                        </a:rPr>
                        <a:t>2 000 000 + 500 000 + 60 000 + 500 + 90</a:t>
                      </a:r>
                      <a:endParaRPr lang="en-US" sz="280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50000"/>
                        </a:lnSpc>
                      </a:pPr>
                      <a:r>
                        <a:rPr lang="vi-VN" sz="2800">
                          <a:effectLst/>
                          <a:latin typeface="+mj-lt"/>
                        </a:rPr>
                        <a:t>2 560 590</a:t>
                      </a:r>
                      <a:endParaRPr lang="en-US" sz="280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540574947"/>
                  </a:ext>
                </a:extLst>
              </a:tr>
              <a:tr h="593375">
                <a:tc>
                  <a:txBody>
                    <a:bodyPr/>
                    <a:lstStyle/>
                    <a:p>
                      <a:pPr algn="ctr">
                        <a:lnSpc>
                          <a:spcPct val="150000"/>
                        </a:lnSpc>
                      </a:pPr>
                      <a:r>
                        <a:rPr lang="vi-VN" sz="2800">
                          <a:effectLst/>
                          <a:latin typeface="+mj-lt"/>
                        </a:rPr>
                        <a:t>9 000 000 000 + 50 000 000 + 8 000 000 + 500 000  + 400</a:t>
                      </a:r>
                      <a:endParaRPr lang="en-US" sz="280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50000"/>
                        </a:lnSpc>
                      </a:pPr>
                      <a:endParaRPr lang="en-US" sz="2800" dirty="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41649094"/>
                  </a:ext>
                </a:extLst>
              </a:tr>
              <a:tr h="684085">
                <a:tc>
                  <a:txBody>
                    <a:bodyPr/>
                    <a:lstStyle/>
                    <a:p>
                      <a:pPr algn="ctr">
                        <a:lnSpc>
                          <a:spcPct val="150000"/>
                        </a:lnSpc>
                      </a:pPr>
                      <a:r>
                        <a:rPr lang="vi-VN" sz="2800" dirty="0">
                          <a:effectLst/>
                          <a:latin typeface="+mj-lt"/>
                        </a:rPr>
                        <a:t>a </a:t>
                      </a:r>
                      <a:r>
                        <a:rPr lang="vi-VN" sz="2800" b="1" kern="1200" dirty="0">
                          <a:solidFill>
                            <a:schemeClr val="lt1"/>
                          </a:solidFill>
                          <a:effectLst/>
                          <a:latin typeface="+mn-lt"/>
                          <a:ea typeface="+mn-ea"/>
                          <a:cs typeface="+mn-cs"/>
                          <a:sym typeface="Lamsymbol" panose="05010101010101010101" pitchFamily="2" charset="2"/>
                        </a:rPr>
                        <a:t></a:t>
                      </a:r>
                      <a:r>
                        <a:rPr lang="vi-VN" sz="2800" dirty="0">
                          <a:effectLst/>
                          <a:latin typeface="+mj-lt"/>
                        </a:rPr>
                        <a:t> 100 + b </a:t>
                      </a:r>
                      <a:r>
                        <a:rPr lang="vi-VN" sz="2800" dirty="0">
                          <a:effectLst/>
                          <a:latin typeface="+mj-lt"/>
                          <a:sym typeface="Lamsymbol" panose="05010101010101010101" pitchFamily="2" charset="2"/>
                        </a:rPr>
                        <a:t></a:t>
                      </a:r>
                      <a:r>
                        <a:rPr lang="vi-VN" sz="2800" dirty="0">
                          <a:effectLst/>
                          <a:latin typeface="+mj-lt"/>
                        </a:rPr>
                        <a:t> 10 + 6</a:t>
                      </a:r>
                      <a:endParaRPr lang="en-US" sz="2800" dirty="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50000"/>
                        </a:lnSpc>
                      </a:pPr>
                      <a:endParaRPr lang="en-US" sz="2800" dirty="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033962994"/>
                  </a:ext>
                </a:extLst>
              </a:tr>
              <a:tr h="683786">
                <a:tc>
                  <a:txBody>
                    <a:bodyPr/>
                    <a:lstStyle/>
                    <a:p>
                      <a:pPr algn="ctr">
                        <a:lnSpc>
                          <a:spcPct val="150000"/>
                        </a:lnSpc>
                      </a:pPr>
                      <a:r>
                        <a:rPr lang="vi-VN" sz="2800" dirty="0">
                          <a:effectLst/>
                          <a:latin typeface="+mj-lt"/>
                        </a:rPr>
                        <a:t>a </a:t>
                      </a:r>
                      <a:r>
                        <a:rPr lang="vi-VN" sz="2800" b="1" kern="1200" dirty="0">
                          <a:solidFill>
                            <a:schemeClr val="lt1"/>
                          </a:solidFill>
                          <a:effectLst/>
                          <a:latin typeface="+mn-lt"/>
                          <a:ea typeface="+mn-ea"/>
                          <a:cs typeface="+mn-cs"/>
                          <a:sym typeface="Lamsymbol" panose="05010101010101010101" pitchFamily="2" charset="2"/>
                        </a:rPr>
                        <a:t></a:t>
                      </a:r>
                      <a:r>
                        <a:rPr lang="vi-VN" sz="2800" dirty="0">
                          <a:effectLst/>
                          <a:latin typeface="+mj-lt"/>
                        </a:rPr>
                        <a:t> 100 + 50 + c</a:t>
                      </a:r>
                      <a:endParaRPr lang="en-US" sz="2800" dirty="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50000"/>
                        </a:lnSpc>
                      </a:pPr>
                      <a:endParaRPr lang="en-US" sz="2800" dirty="0">
                        <a:solidFill>
                          <a:srgbClr val="000000"/>
                        </a:solidFill>
                        <a:effectLst/>
                        <a:latin typeface="+mj-lt"/>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537059007"/>
                  </a:ext>
                </a:extLst>
              </a:tr>
            </a:tbl>
          </a:graphicData>
        </a:graphic>
      </p:graphicFrame>
      <p:sp>
        <p:nvSpPr>
          <p:cNvPr id="9" name="Rectangle: Rounded Corners 8">
            <a:extLst>
              <a:ext uri="{FF2B5EF4-FFF2-40B4-BE49-F238E27FC236}">
                <a16:creationId xmlns:a16="http://schemas.microsoft.com/office/drawing/2014/main" id="{6E504B90-B62A-4D18-BB08-3C6E18699160}"/>
              </a:ext>
            </a:extLst>
          </p:cNvPr>
          <p:cNvSpPr/>
          <p:nvPr/>
        </p:nvSpPr>
        <p:spPr>
          <a:xfrm>
            <a:off x="6513526" y="1200309"/>
            <a:ext cx="357809" cy="3176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10" name="Rectangle: Rounded Corners 9">
            <a:extLst>
              <a:ext uri="{FF2B5EF4-FFF2-40B4-BE49-F238E27FC236}">
                <a16:creationId xmlns:a16="http://schemas.microsoft.com/office/drawing/2014/main" id="{B3B60D4B-BAFA-4598-9918-AF9891FF6DC8}"/>
              </a:ext>
            </a:extLst>
          </p:cNvPr>
          <p:cNvSpPr/>
          <p:nvPr/>
        </p:nvSpPr>
        <p:spPr>
          <a:xfrm>
            <a:off x="10262049" y="3419919"/>
            <a:ext cx="357809" cy="3176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a:t>
            </a:r>
          </a:p>
        </p:txBody>
      </p:sp>
      <p:sp>
        <p:nvSpPr>
          <p:cNvPr id="11" name="Rectangle: Rounded Corners 10">
            <a:extLst>
              <a:ext uri="{FF2B5EF4-FFF2-40B4-BE49-F238E27FC236}">
                <a16:creationId xmlns:a16="http://schemas.microsoft.com/office/drawing/2014/main" id="{FB217BD1-EED6-4508-ADDE-2F4F6AA482E2}"/>
              </a:ext>
            </a:extLst>
          </p:cNvPr>
          <p:cNvSpPr/>
          <p:nvPr/>
        </p:nvSpPr>
        <p:spPr>
          <a:xfrm>
            <a:off x="10286756" y="4135137"/>
            <a:ext cx="357809" cy="3176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a:t>
            </a:r>
          </a:p>
        </p:txBody>
      </p:sp>
      <p:sp>
        <p:nvSpPr>
          <p:cNvPr id="12" name="Rectangle: Rounded Corners 11">
            <a:extLst>
              <a:ext uri="{FF2B5EF4-FFF2-40B4-BE49-F238E27FC236}">
                <a16:creationId xmlns:a16="http://schemas.microsoft.com/office/drawing/2014/main" id="{91DC4FFD-6E7C-468A-BFF9-D4365DD9E364}"/>
              </a:ext>
            </a:extLst>
          </p:cNvPr>
          <p:cNvSpPr/>
          <p:nvPr/>
        </p:nvSpPr>
        <p:spPr>
          <a:xfrm>
            <a:off x="10286756" y="4850355"/>
            <a:ext cx="357809" cy="3176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a:t>
            </a:r>
          </a:p>
        </p:txBody>
      </p:sp>
      <p:sp>
        <p:nvSpPr>
          <p:cNvPr id="15" name="TextBox 14">
            <a:extLst>
              <a:ext uri="{FF2B5EF4-FFF2-40B4-BE49-F238E27FC236}">
                <a16:creationId xmlns:a16="http://schemas.microsoft.com/office/drawing/2014/main" id="{94F72A3B-EA89-46F0-8977-7429CD43206D}"/>
              </a:ext>
            </a:extLst>
          </p:cNvPr>
          <p:cNvSpPr txBox="1"/>
          <p:nvPr/>
        </p:nvSpPr>
        <p:spPr>
          <a:xfrm>
            <a:off x="9140443" y="3243974"/>
            <a:ext cx="2292626" cy="669542"/>
          </a:xfrm>
          <a:prstGeom prst="rect">
            <a:avLst/>
          </a:prstGeom>
          <a:noFill/>
        </p:spPr>
        <p:txBody>
          <a:bodyPr wrap="square">
            <a:spAutoFit/>
          </a:bodyPr>
          <a:lstStyle/>
          <a:p>
            <a:pPr algn="ctr">
              <a:lnSpc>
                <a:spcPct val="150000"/>
              </a:lnSpc>
            </a:pPr>
            <a:r>
              <a:rPr lang="vi-VN" sz="2800" b="1" dirty="0">
                <a:solidFill>
                  <a:srgbClr val="FF0000"/>
                </a:solidFill>
                <a:effectLst/>
                <a:latin typeface="+mj-lt"/>
              </a:rPr>
              <a:t>9 058 500 400</a:t>
            </a:r>
            <a:endParaRPr lang="en-US" sz="2800" b="1" dirty="0">
              <a:solidFill>
                <a:srgbClr val="FF0000"/>
              </a:solidFill>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64C2CCE-6EEE-4A33-9C07-06D8A475714B}"/>
                  </a:ext>
                </a:extLst>
              </p:cNvPr>
              <p:cNvSpPr txBox="1"/>
              <p:nvPr/>
            </p:nvSpPr>
            <p:spPr>
              <a:xfrm>
                <a:off x="9790607" y="4040786"/>
                <a:ext cx="1300691" cy="5330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rgbClr val="FF0000"/>
                              </a:solidFill>
                              <a:effectLst/>
                              <a:latin typeface="Cambria Math" panose="02040503050406030204" pitchFamily="18" charset="0"/>
                            </a:rPr>
                          </m:ctrlPr>
                        </m:accPr>
                        <m:e>
                          <m:r>
                            <a:rPr lang="vi-VN" sz="2800">
                              <a:solidFill>
                                <a:srgbClr val="FF0000"/>
                              </a:solidFill>
                              <a:effectLst/>
                              <a:latin typeface="Cambria Math" panose="02040503050406030204" pitchFamily="18" charset="0"/>
                            </a:rPr>
                            <m:t>𝒂𝒃</m:t>
                          </m:r>
                          <m:r>
                            <a:rPr lang="vi-VN" sz="2800">
                              <a:solidFill>
                                <a:srgbClr val="FF0000"/>
                              </a:solidFill>
                              <a:effectLst/>
                              <a:latin typeface="Cambria Math" panose="02040503050406030204" pitchFamily="18" charset="0"/>
                            </a:rPr>
                            <m:t>𝟔</m:t>
                          </m:r>
                        </m:e>
                      </m:acc>
                    </m:oMath>
                  </m:oMathPara>
                </a14:m>
                <a:endParaRPr lang="en-US" sz="2800" dirty="0"/>
              </a:p>
            </p:txBody>
          </p:sp>
        </mc:Choice>
        <mc:Fallback xmlns="">
          <p:sp>
            <p:nvSpPr>
              <p:cNvPr id="17" name="TextBox 16">
                <a:extLst>
                  <a:ext uri="{FF2B5EF4-FFF2-40B4-BE49-F238E27FC236}">
                    <a16:creationId xmlns:a16="http://schemas.microsoft.com/office/drawing/2014/main" id="{A64C2CCE-6EEE-4A33-9C07-06D8A475714B}"/>
                  </a:ext>
                </a:extLst>
              </p:cNvPr>
              <p:cNvSpPr txBox="1">
                <a:spLocks noRot="1" noChangeAspect="1" noMove="1" noResize="1" noEditPoints="1" noAdjustHandles="1" noChangeArrowheads="1" noChangeShapeType="1" noTextEdit="1"/>
              </p:cNvSpPr>
              <p:nvPr/>
            </p:nvSpPr>
            <p:spPr>
              <a:xfrm>
                <a:off x="9790607" y="4040786"/>
                <a:ext cx="1300691" cy="53309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66E602B-6E79-45D9-AE40-E8634E8430DD}"/>
                  </a:ext>
                </a:extLst>
              </p:cNvPr>
              <p:cNvSpPr txBox="1"/>
              <p:nvPr/>
            </p:nvSpPr>
            <p:spPr>
              <a:xfrm>
                <a:off x="9770877" y="4742729"/>
                <a:ext cx="1320421" cy="5329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b="1" i="1" smtClean="0">
                              <a:solidFill>
                                <a:srgbClr val="FF0000"/>
                              </a:solidFill>
                              <a:effectLst/>
                              <a:latin typeface="Cambria Math" panose="02040503050406030204" pitchFamily="18" charset="0"/>
                            </a:rPr>
                          </m:ctrlPr>
                        </m:accPr>
                        <m:e>
                          <m:r>
                            <a:rPr lang="vi-VN" sz="2800" b="1" i="1">
                              <a:solidFill>
                                <a:srgbClr val="FF0000"/>
                              </a:solidFill>
                              <a:effectLst/>
                              <a:latin typeface="Cambria Math" panose="02040503050406030204" pitchFamily="18" charset="0"/>
                            </a:rPr>
                            <m:t>𝐚</m:t>
                          </m:r>
                          <m:r>
                            <a:rPr lang="vi-VN" sz="2800" b="1">
                              <a:solidFill>
                                <a:srgbClr val="FF0000"/>
                              </a:solidFill>
                              <a:effectLst/>
                              <a:latin typeface="Cambria Math" panose="02040503050406030204" pitchFamily="18" charset="0"/>
                            </a:rPr>
                            <m:t>𝟓</m:t>
                          </m:r>
                          <m:r>
                            <a:rPr lang="vi-VN" sz="2800" b="1" i="1">
                              <a:solidFill>
                                <a:srgbClr val="FF0000"/>
                              </a:solidFill>
                              <a:effectLst/>
                              <a:latin typeface="Cambria Math" panose="02040503050406030204" pitchFamily="18" charset="0"/>
                            </a:rPr>
                            <m:t>𝒄</m:t>
                          </m:r>
                        </m:e>
                      </m:acc>
                    </m:oMath>
                  </m:oMathPara>
                </a14:m>
                <a:endParaRPr lang="en-US" sz="2800" b="1" dirty="0"/>
              </a:p>
            </p:txBody>
          </p:sp>
        </mc:Choice>
        <mc:Fallback xmlns="">
          <p:sp>
            <p:nvSpPr>
              <p:cNvPr id="19" name="TextBox 18">
                <a:extLst>
                  <a:ext uri="{FF2B5EF4-FFF2-40B4-BE49-F238E27FC236}">
                    <a16:creationId xmlns:a16="http://schemas.microsoft.com/office/drawing/2014/main" id="{F66E602B-6E79-45D9-AE40-E8634E8430DD}"/>
                  </a:ext>
                </a:extLst>
              </p:cNvPr>
              <p:cNvSpPr txBox="1">
                <a:spLocks noRot="1" noChangeAspect="1" noMove="1" noResize="1" noEditPoints="1" noAdjustHandles="1" noChangeArrowheads="1" noChangeShapeType="1" noTextEdit="1"/>
              </p:cNvSpPr>
              <p:nvPr/>
            </p:nvSpPr>
            <p:spPr>
              <a:xfrm>
                <a:off x="9770877" y="4742729"/>
                <a:ext cx="1320421" cy="53290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388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0" grpId="1" animBg="1"/>
      <p:bldP spid="11" grpId="0" animBg="1"/>
      <p:bldP spid="11" grpId="1" animBg="1"/>
      <p:bldP spid="12" grpId="0" animBg="1"/>
      <p:bldP spid="12" grpId="1" animBg="1"/>
      <p:bldP spid="15"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506BFCDB-3E5C-4036-BB56-BD7C28DEB12F}"/>
              </a:ext>
            </a:extLst>
          </p:cNvPr>
          <p:cNvSpPr txBox="1">
            <a:spLocks noChangeArrowheads="1"/>
          </p:cNvSpPr>
          <p:nvPr/>
        </p:nvSpPr>
        <p:spPr bwMode="auto">
          <a:xfrm>
            <a:off x="4426959" y="182541"/>
            <a:ext cx="31324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Luyện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tập</a:t>
            </a:r>
            <a:r>
              <a:rPr lang="en-US" altLang="en-US" sz="4000" b="1" dirty="0">
                <a:solidFill>
                  <a:srgbClr val="FF0000"/>
                </a:solidFill>
                <a:latin typeface="Times New Roman" panose="02020603050405020304" pitchFamily="18" charset="0"/>
              </a:rPr>
              <a:t>:</a:t>
            </a:r>
          </a:p>
        </p:txBody>
      </p:sp>
      <p:sp>
        <p:nvSpPr>
          <p:cNvPr id="7" name="TextBox 6">
            <a:extLst>
              <a:ext uri="{FF2B5EF4-FFF2-40B4-BE49-F238E27FC236}">
                <a16:creationId xmlns:a16="http://schemas.microsoft.com/office/drawing/2014/main" id="{9AA36F24-2675-4114-A626-01B4EADA15A5}"/>
              </a:ext>
            </a:extLst>
          </p:cNvPr>
          <p:cNvSpPr txBox="1"/>
          <p:nvPr/>
        </p:nvSpPr>
        <p:spPr>
          <a:xfrm>
            <a:off x="371566" y="781921"/>
            <a:ext cx="7500225" cy="661207"/>
          </a:xfrm>
          <a:prstGeom prst="rect">
            <a:avLst/>
          </a:prstGeom>
          <a:noFill/>
        </p:spPr>
        <p:txBody>
          <a:bodyPr wrap="square">
            <a:spAutoFit/>
          </a:bodyPr>
          <a:lstStyle/>
          <a:p>
            <a:pPr algn="just">
              <a:lnSpc>
                <a:spcPct val="150000"/>
              </a:lnSpc>
              <a:spcBef>
                <a:spcPts val="600"/>
              </a:spcBef>
              <a:spcAft>
                <a:spcPts val="600"/>
              </a:spcAft>
            </a:pPr>
            <a:r>
              <a:rPr lang="vi-VN" sz="2800" b="1" dirty="0">
                <a:solidFill>
                  <a:srgbClr val="000000"/>
                </a:solidFill>
                <a:effectLst/>
                <a:latin typeface="Times New Roman" panose="02020603050405020304" pitchFamily="18" charset="0"/>
                <a:ea typeface="Calibri" panose="020F0502020204030204" pitchFamily="34" charset="0"/>
              </a:rPr>
              <a:t>BT</a:t>
            </a:r>
            <a:r>
              <a:rPr lang="en-US" sz="2800" b="1" dirty="0">
                <a:solidFill>
                  <a:srgbClr val="000000"/>
                </a:solidFill>
                <a:latin typeface="Times New Roman" panose="02020603050405020304" pitchFamily="18" charset="0"/>
                <a:ea typeface="Calibri" panose="020F0502020204030204" pitchFamily="34" charset="0"/>
              </a:rPr>
              <a:t>2</a:t>
            </a:r>
            <a:r>
              <a:rPr lang="vi-VN" sz="2800" b="1" dirty="0">
                <a:solidFill>
                  <a:srgbClr val="000000"/>
                </a:solidFill>
                <a:effectLst/>
                <a:latin typeface="Times New Roman" panose="02020603050405020304" pitchFamily="18" charset="0"/>
                <a:ea typeface="Calibri" panose="020F0502020204030204" pitchFamily="34" charset="0"/>
              </a:rPr>
              <a:t> ( SGK - tr </a:t>
            </a:r>
            <a:r>
              <a:rPr lang="en-US" sz="2800" b="1" dirty="0">
                <a:solidFill>
                  <a:srgbClr val="000000"/>
                </a:solidFill>
                <a:effectLst/>
                <a:latin typeface="Times New Roman" panose="02020603050405020304" pitchFamily="18" charset="0"/>
                <a:ea typeface="Calibri" panose="020F0502020204030204" pitchFamily="34" charset="0"/>
              </a:rPr>
              <a:t>13</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a:t>
            </a:r>
            <a:r>
              <a:rPr lang="en-US" altLang="en-US" sz="2800" dirty="0" err="1">
                <a:latin typeface="Times New Roman" panose="02020603050405020304" pitchFamily="18" charset="0"/>
                <a:cs typeface="Times New Roman" panose="02020603050405020304" pitchFamily="18" charset="0"/>
              </a:rPr>
              <a:t>i</a:t>
            </a:r>
            <a:r>
              <a:rPr lang="en-US" sz="2800" dirty="0" err="1">
                <a:solidFill>
                  <a:srgbClr val="000000"/>
                </a:solidFill>
                <a:effectLst/>
                <a:latin typeface="Times New Roman" panose="02020603050405020304" pitchFamily="18" charset="0"/>
                <a:ea typeface="Calibri" panose="020F0502020204030204" pitchFamily="34" charset="0"/>
              </a:rPr>
              <a:t>ết</a:t>
            </a:r>
            <a:r>
              <a:rPr lang="en-US" sz="2800" dirty="0">
                <a:solidFill>
                  <a:srgbClr val="000000"/>
                </a:solidFill>
                <a:effectLst/>
                <a:latin typeface="Times New Roman" panose="02020603050405020304" pitchFamily="18" charset="0"/>
                <a:ea typeface="Calibri" panose="020F0502020204030204" pitchFamily="34" charset="0"/>
              </a:rPr>
              <a:t>: </a:t>
            </a:r>
          </a:p>
        </p:txBody>
      </p:sp>
      <p:sp>
        <p:nvSpPr>
          <p:cNvPr id="13" name="Rectangle 12">
            <a:extLst>
              <a:ext uri="{FF2B5EF4-FFF2-40B4-BE49-F238E27FC236}">
                <a16:creationId xmlns:a16="http://schemas.microsoft.com/office/drawing/2014/main" id="{D8F616DB-18E5-4887-9075-51CD44FC96FD}"/>
              </a:ext>
            </a:extLst>
          </p:cNvPr>
          <p:cNvSpPr/>
          <p:nvPr/>
        </p:nvSpPr>
        <p:spPr>
          <a:xfrm>
            <a:off x="4121426" y="6563556"/>
            <a:ext cx="2438400" cy="5131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28D23FA8-4E3F-45D8-BF83-B1D83AD00CBF}"/>
              </a:ext>
            </a:extLst>
          </p:cNvPr>
          <p:cNvSpPr txBox="1"/>
          <p:nvPr/>
        </p:nvSpPr>
        <p:spPr>
          <a:xfrm>
            <a:off x="1017356" y="1299383"/>
            <a:ext cx="7275444" cy="661207"/>
          </a:xfrm>
          <a:prstGeom prst="rect">
            <a:avLst/>
          </a:prstGeom>
          <a:noFill/>
        </p:spPr>
        <p:txBody>
          <a:bodyPr wrap="square">
            <a:spAutoFit/>
          </a:bodyPr>
          <a:lstStyle/>
          <a:p>
            <a:pPr algn="just">
              <a:lnSpc>
                <a:spcPct val="150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rPr>
              <a:t>a)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a:t>
            </a:r>
            <a:r>
              <a:rPr lang="en-US" altLang="en-US" sz="2800" dirty="0" err="1">
                <a:latin typeface="Times New Roman" panose="02020603050405020304" pitchFamily="18" charset="0"/>
                <a:cs typeface="Times New Roman" panose="02020603050405020304" pitchFamily="18" charset="0"/>
              </a:rPr>
              <a:t>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rPr>
              <a:t> </a:t>
            </a:r>
          </a:p>
        </p:txBody>
      </p:sp>
      <p:sp>
        <p:nvSpPr>
          <p:cNvPr id="16" name="TextBox 15">
            <a:extLst>
              <a:ext uri="{FF2B5EF4-FFF2-40B4-BE49-F238E27FC236}">
                <a16:creationId xmlns:a16="http://schemas.microsoft.com/office/drawing/2014/main" id="{19E857E1-C6B5-4362-8CDD-9305B2C2A95E}"/>
              </a:ext>
            </a:extLst>
          </p:cNvPr>
          <p:cNvSpPr txBox="1"/>
          <p:nvPr/>
        </p:nvSpPr>
        <p:spPr>
          <a:xfrm>
            <a:off x="1017356" y="1796737"/>
            <a:ext cx="7275444" cy="661207"/>
          </a:xfrm>
          <a:prstGeom prst="rect">
            <a:avLst/>
          </a:prstGeom>
          <a:noFill/>
        </p:spPr>
        <p:txBody>
          <a:bodyPr wrap="square">
            <a:spAutoFit/>
          </a:bodyPr>
          <a:lstStyle/>
          <a:p>
            <a:pPr algn="just">
              <a:lnSpc>
                <a:spcPct val="150000"/>
              </a:lnSpc>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rPr>
              <a:t>b</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a:t>
            </a:r>
            <a:r>
              <a:rPr lang="en-US" altLang="en-US" sz="2800" dirty="0" err="1">
                <a:latin typeface="Times New Roman" panose="02020603050405020304" pitchFamily="18" charset="0"/>
                <a:cs typeface="Times New Roman" panose="02020603050405020304" pitchFamily="18" charset="0"/>
              </a:rPr>
              <a:t>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nhỏ</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rPr>
              <a:t> </a:t>
            </a:r>
          </a:p>
        </p:txBody>
      </p:sp>
      <p:sp>
        <p:nvSpPr>
          <p:cNvPr id="18" name="TextBox 17">
            <a:extLst>
              <a:ext uri="{FF2B5EF4-FFF2-40B4-BE49-F238E27FC236}">
                <a16:creationId xmlns:a16="http://schemas.microsoft.com/office/drawing/2014/main" id="{83312151-0222-4F58-BEA0-F53372D7C507}"/>
              </a:ext>
            </a:extLst>
          </p:cNvPr>
          <p:cNvSpPr txBox="1"/>
          <p:nvPr/>
        </p:nvSpPr>
        <p:spPr>
          <a:xfrm>
            <a:off x="1017356" y="2267126"/>
            <a:ext cx="9859618" cy="661207"/>
          </a:xfrm>
          <a:prstGeom prst="rect">
            <a:avLst/>
          </a:prstGeom>
          <a:noFill/>
        </p:spPr>
        <p:txBody>
          <a:bodyPr wrap="square">
            <a:spAutoFit/>
          </a:bodyPr>
          <a:lstStyle/>
          <a:p>
            <a:pPr algn="just">
              <a:lnSpc>
                <a:spcPct val="150000"/>
              </a:lnSpc>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rPr>
              <a:t>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a:t>
            </a:r>
            <a:r>
              <a:rPr lang="en-US" altLang="en-US" sz="2800" dirty="0" err="1">
                <a:latin typeface="Times New Roman" panose="02020603050405020304" pitchFamily="18" charset="0"/>
                <a:cs typeface="Times New Roman" panose="02020603050405020304" pitchFamily="18" charset="0"/>
              </a:rPr>
              <a:t>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chẵn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rPr>
              <a:t> </a:t>
            </a:r>
          </a:p>
        </p:txBody>
      </p:sp>
      <p:sp>
        <p:nvSpPr>
          <p:cNvPr id="20" name="TextBox 19">
            <a:extLst>
              <a:ext uri="{FF2B5EF4-FFF2-40B4-BE49-F238E27FC236}">
                <a16:creationId xmlns:a16="http://schemas.microsoft.com/office/drawing/2014/main" id="{832DBDB5-C710-4D80-8D12-1558ADB49F69}"/>
              </a:ext>
            </a:extLst>
          </p:cNvPr>
          <p:cNvSpPr txBox="1"/>
          <p:nvPr/>
        </p:nvSpPr>
        <p:spPr>
          <a:xfrm>
            <a:off x="1017356" y="2711321"/>
            <a:ext cx="9859618" cy="661207"/>
          </a:xfrm>
          <a:prstGeom prst="rect">
            <a:avLst/>
          </a:prstGeom>
          <a:noFill/>
        </p:spPr>
        <p:txBody>
          <a:bodyPr wrap="square">
            <a:spAutoFit/>
          </a:bodyPr>
          <a:lstStyle/>
          <a:p>
            <a:pPr algn="just">
              <a:lnSpc>
                <a:spcPct val="150000"/>
              </a:lnSpc>
              <a:spcBef>
                <a:spcPts val="600"/>
              </a:spcBef>
              <a:spcAft>
                <a:spcPts val="600"/>
              </a:spcAft>
            </a:pPr>
            <a:r>
              <a:rPr lang="en-US" sz="2800" dirty="0">
                <a:solidFill>
                  <a:srgbClr val="000000"/>
                </a:solidFill>
                <a:latin typeface="Times New Roman" panose="02020603050405020304" pitchFamily="18" charset="0"/>
                <a:ea typeface="Calibri" panose="020F0502020204030204" pitchFamily="34" charset="0"/>
              </a:rPr>
              <a:t>d</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a:t>
            </a:r>
            <a:r>
              <a:rPr lang="en-US" altLang="en-US" sz="2800" dirty="0" err="1">
                <a:latin typeface="Times New Roman" panose="02020603050405020304" pitchFamily="18" charset="0"/>
                <a:cs typeface="Times New Roman" panose="02020603050405020304" pitchFamily="18" charset="0"/>
              </a:rPr>
              <a:t>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nhỏ</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nhau</a:t>
            </a:r>
            <a:r>
              <a:rPr lang="en-US" altLang="en-US" sz="2800" dirty="0">
                <a:latin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rPr>
              <a:t> </a:t>
            </a:r>
          </a:p>
        </p:txBody>
      </p:sp>
      <p:sp>
        <p:nvSpPr>
          <p:cNvPr id="21" name="Text Box 3">
            <a:extLst>
              <a:ext uri="{FF2B5EF4-FFF2-40B4-BE49-F238E27FC236}">
                <a16:creationId xmlns:a16="http://schemas.microsoft.com/office/drawing/2014/main" id="{A1A89765-8EDE-4F6D-A600-02554ED01F19}"/>
              </a:ext>
            </a:extLst>
          </p:cNvPr>
          <p:cNvSpPr txBox="1">
            <a:spLocks noChangeArrowheads="1"/>
          </p:cNvSpPr>
          <p:nvPr/>
        </p:nvSpPr>
        <p:spPr bwMode="auto">
          <a:xfrm>
            <a:off x="4942713" y="3326293"/>
            <a:ext cx="2100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làm</a:t>
            </a:r>
            <a:r>
              <a:rPr lang="en-US" altLang="en-US" sz="2800" b="1" dirty="0">
                <a:solidFill>
                  <a:srgbClr val="0033CC"/>
                </a:solidFill>
                <a:latin typeface="Times New Roman" panose="02020603050405020304" pitchFamily="18" charset="0"/>
              </a:rPr>
              <a:t>: </a:t>
            </a:r>
          </a:p>
        </p:txBody>
      </p:sp>
      <p:sp>
        <p:nvSpPr>
          <p:cNvPr id="22" name="TextBox 21">
            <a:extLst>
              <a:ext uri="{FF2B5EF4-FFF2-40B4-BE49-F238E27FC236}">
                <a16:creationId xmlns:a16="http://schemas.microsoft.com/office/drawing/2014/main" id="{D789E437-9216-4E84-B3ED-2BB584DFB97D}"/>
              </a:ext>
            </a:extLst>
          </p:cNvPr>
          <p:cNvSpPr txBox="1"/>
          <p:nvPr/>
        </p:nvSpPr>
        <p:spPr>
          <a:xfrm>
            <a:off x="1017356" y="3789229"/>
            <a:ext cx="9859618" cy="661207"/>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Calibri" panose="020F0502020204030204" pitchFamily="34" charset="0"/>
              </a:rPr>
              <a:t>a) Số tự nhiên lớn nhất có sáu chữ số khác nhau: </a:t>
            </a:r>
            <a:r>
              <a:rPr lang="vi-VN" sz="2800" b="1" dirty="0">
                <a:solidFill>
                  <a:srgbClr val="000000"/>
                </a:solidFill>
                <a:effectLst/>
                <a:latin typeface="Times New Roman" panose="02020603050405020304" pitchFamily="18" charset="0"/>
                <a:ea typeface="Calibri" panose="020F0502020204030204" pitchFamily="34" charset="0"/>
              </a:rPr>
              <a:t>987 654</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23" name="TextBox 22">
            <a:extLst>
              <a:ext uri="{FF2B5EF4-FFF2-40B4-BE49-F238E27FC236}">
                <a16:creationId xmlns:a16="http://schemas.microsoft.com/office/drawing/2014/main" id="{C53C735E-C39F-4501-AB10-4E3D3DE1E73F}"/>
              </a:ext>
            </a:extLst>
          </p:cNvPr>
          <p:cNvSpPr txBox="1"/>
          <p:nvPr/>
        </p:nvSpPr>
        <p:spPr>
          <a:xfrm>
            <a:off x="1017356" y="4445596"/>
            <a:ext cx="9409045" cy="661207"/>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Calibri" panose="020F0502020204030204" pitchFamily="34" charset="0"/>
              </a:rPr>
              <a:t>b) Số tự nhiên nhỏ nhất </a:t>
            </a:r>
            <a:r>
              <a:rPr lang="vi-VN" sz="2800">
                <a:solidFill>
                  <a:srgbClr val="000000"/>
                </a:solidFill>
                <a:effectLst/>
                <a:latin typeface="Times New Roman" panose="02020603050405020304" pitchFamily="18" charset="0"/>
                <a:ea typeface="Calibri" panose="020F0502020204030204" pitchFamily="34" charset="0"/>
              </a:rPr>
              <a:t>có b</a:t>
            </a:r>
            <a:r>
              <a:rPr lang="en-US" sz="2800">
                <a:solidFill>
                  <a:srgbClr val="000000"/>
                </a:solidFill>
                <a:latin typeface="Times New Roman" panose="02020603050405020304" pitchFamily="18" charset="0"/>
                <a:ea typeface="Calibri" panose="020F0502020204030204" pitchFamily="34" charset="0"/>
              </a:rPr>
              <a:t>ảy</a:t>
            </a:r>
            <a:r>
              <a:rPr lang="vi-VN" sz="280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chữ số khác nhau: </a:t>
            </a:r>
            <a:r>
              <a:rPr lang="vi-VN" sz="2800" b="1" dirty="0">
                <a:solidFill>
                  <a:srgbClr val="000000"/>
                </a:solidFill>
                <a:effectLst/>
                <a:latin typeface="Times New Roman" panose="02020603050405020304" pitchFamily="18" charset="0"/>
                <a:ea typeface="Calibri" panose="020F0502020204030204" pitchFamily="34" charset="0"/>
              </a:rPr>
              <a:t>1 023 456</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24" name="TextBox 23">
            <a:extLst>
              <a:ext uri="{FF2B5EF4-FFF2-40B4-BE49-F238E27FC236}">
                <a16:creationId xmlns:a16="http://schemas.microsoft.com/office/drawing/2014/main" id="{2E04826E-447B-4C2D-A894-A4C114B8CB6B}"/>
              </a:ext>
            </a:extLst>
          </p:cNvPr>
          <p:cNvSpPr txBox="1"/>
          <p:nvPr/>
        </p:nvSpPr>
        <p:spPr>
          <a:xfrm>
            <a:off x="1017356" y="5039585"/>
            <a:ext cx="10522227" cy="661207"/>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Calibri" panose="020F0502020204030204" pitchFamily="34" charset="0"/>
              </a:rPr>
              <a:t>c) Số tự nhiên chẵn lớn nhất có tám chữ số khác nhau: </a:t>
            </a:r>
            <a:r>
              <a:rPr lang="vi-VN" sz="2800" b="1" dirty="0">
                <a:solidFill>
                  <a:srgbClr val="000000"/>
                </a:solidFill>
                <a:effectLst/>
                <a:latin typeface="Times New Roman" panose="02020603050405020304" pitchFamily="18" charset="0"/>
                <a:ea typeface="Calibri" panose="020F0502020204030204" pitchFamily="34" charset="0"/>
              </a:rPr>
              <a:t>98 765 432</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26" name="TextBox 25">
            <a:extLst>
              <a:ext uri="{FF2B5EF4-FFF2-40B4-BE49-F238E27FC236}">
                <a16:creationId xmlns:a16="http://schemas.microsoft.com/office/drawing/2014/main" id="{0CEE7365-5E41-40FD-A5E3-E16384783E82}"/>
              </a:ext>
            </a:extLst>
          </p:cNvPr>
          <p:cNvSpPr txBox="1"/>
          <p:nvPr/>
        </p:nvSpPr>
        <p:spPr>
          <a:xfrm>
            <a:off x="1017356" y="5750282"/>
            <a:ext cx="10243932" cy="661207"/>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Calibri" panose="020F0502020204030204" pitchFamily="34" charset="0"/>
              </a:rPr>
              <a:t>d) Số tự nhiên lẻ nhỏ nhất có tám chữ số khác nhau: </a:t>
            </a:r>
            <a:r>
              <a:rPr lang="vi-VN" sz="2800" b="1" dirty="0">
                <a:solidFill>
                  <a:srgbClr val="000000"/>
                </a:solidFill>
                <a:effectLst/>
                <a:latin typeface="Times New Roman" panose="02020603050405020304" pitchFamily="18" charset="0"/>
                <a:ea typeface="Calibri" panose="020F0502020204030204" pitchFamily="34" charset="0"/>
              </a:rPr>
              <a:t>10 234 567</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9756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wheel(4)">
                                      <p:cBhvr>
                                        <p:cTn id="37" dur="20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xEl>
                                              <p:pRg st="0" end="0"/>
                                            </p:txEl>
                                          </p:spTgt>
                                        </p:tgtEl>
                                        <p:attrNameLst>
                                          <p:attrName>style.visibility</p:attrName>
                                        </p:attrNameLst>
                                      </p:cBhvr>
                                      <p:to>
                                        <p:strVal val="visible"/>
                                      </p:to>
                                    </p:set>
                                    <p:animEffect transition="in" filter="wipe(down)">
                                      <p:cBhvr>
                                        <p:cTn id="52" dur="500"/>
                                        <p:tgtEl>
                                          <p:spTgt spid="2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wipe(down)">
                                      <p:cBhvr>
                                        <p:cTn id="5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P spid="18" grpId="0"/>
      <p:bldP spid="20"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EAEB295C-2D28-4404-B10B-CA4EC513ECA5}"/>
              </a:ext>
            </a:extLst>
          </p:cNvPr>
          <p:cNvSpPr txBox="1">
            <a:spLocks noChangeArrowheads="1"/>
          </p:cNvSpPr>
          <p:nvPr/>
        </p:nvSpPr>
        <p:spPr bwMode="auto">
          <a:xfrm>
            <a:off x="4543011" y="239304"/>
            <a:ext cx="31324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Luyện</a:t>
            </a:r>
            <a:r>
              <a:rPr lang="en-US" altLang="en-US" sz="4000" b="1" dirty="0">
                <a:solidFill>
                  <a:srgbClr val="FF0000"/>
                </a:solidFill>
                <a:latin typeface="Times New Roman" panose="02020603050405020304" pitchFamily="18" charset="0"/>
              </a:rPr>
              <a:t> </a:t>
            </a:r>
            <a:r>
              <a:rPr lang="en-US" altLang="en-US" sz="4000" b="1" dirty="0" err="1">
                <a:solidFill>
                  <a:srgbClr val="FF0000"/>
                </a:solidFill>
                <a:latin typeface="Times New Roman" panose="02020603050405020304" pitchFamily="18" charset="0"/>
              </a:rPr>
              <a:t>tập</a:t>
            </a:r>
            <a:r>
              <a:rPr lang="en-US" altLang="en-US" sz="4000" b="1" dirty="0">
                <a:solidFill>
                  <a:srgbClr val="FF0000"/>
                </a:solidFill>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B5FCED8-864E-41A9-9EAC-B211CFD191A6}"/>
                  </a:ext>
                </a:extLst>
              </p:cNvPr>
              <p:cNvSpPr txBox="1"/>
              <p:nvPr/>
            </p:nvSpPr>
            <p:spPr>
              <a:xfrm>
                <a:off x="312810" y="849381"/>
                <a:ext cx="11926956" cy="661207"/>
              </a:xfrm>
              <a:prstGeom prst="rect">
                <a:avLst/>
              </a:prstGeom>
              <a:noFill/>
            </p:spPr>
            <p:txBody>
              <a:bodyPr wrap="square">
                <a:spAutoFit/>
              </a:bodyPr>
              <a:lstStyle/>
              <a:p>
                <a:pPr algn="just">
                  <a:lnSpc>
                    <a:spcPct val="150000"/>
                  </a:lnSpc>
                  <a:spcBef>
                    <a:spcPts val="600"/>
                  </a:spcBef>
                  <a:spcAft>
                    <a:spcPts val="600"/>
                  </a:spcAft>
                </a:pPr>
                <a:r>
                  <a:rPr lang="vi-VN" sz="2800" b="1" dirty="0">
                    <a:solidFill>
                      <a:srgbClr val="000000"/>
                    </a:solidFill>
                    <a:effectLst/>
                    <a:latin typeface="Times New Roman" panose="02020603050405020304" pitchFamily="18" charset="0"/>
                    <a:ea typeface="Calibri" panose="020F0502020204030204" pitchFamily="34" charset="0"/>
                  </a:rPr>
                  <a:t>BT</a:t>
                </a:r>
                <a:r>
                  <a:rPr lang="en-US" sz="2800" b="1" dirty="0">
                    <a:solidFill>
                      <a:srgbClr val="000000"/>
                    </a:solidFill>
                    <a:latin typeface="Times New Roman" panose="02020603050405020304" pitchFamily="18" charset="0"/>
                    <a:ea typeface="Calibri" panose="020F0502020204030204" pitchFamily="34" charset="0"/>
                  </a:rPr>
                  <a:t>6</a:t>
                </a:r>
                <a:r>
                  <a:rPr lang="vi-VN" sz="2800" b="1" dirty="0">
                    <a:solidFill>
                      <a:srgbClr val="000000"/>
                    </a:solidFill>
                    <a:effectLst/>
                    <a:latin typeface="Times New Roman" panose="02020603050405020304" pitchFamily="18" charset="0"/>
                    <a:ea typeface="Calibri" panose="020F0502020204030204" pitchFamily="34" charset="0"/>
                  </a:rPr>
                  <a:t> ( SGK - tr </a:t>
                </a:r>
                <a:r>
                  <a:rPr lang="en-US" sz="2800" b="1" dirty="0">
                    <a:solidFill>
                      <a:srgbClr val="000000"/>
                    </a:solidFill>
                    <a:effectLst/>
                    <a:latin typeface="Times New Roman" panose="02020603050405020304" pitchFamily="18" charset="0"/>
                    <a:ea typeface="Calibri" panose="020F0502020204030204" pitchFamily="34" charset="0"/>
                  </a:rPr>
                  <a:t>13</a:t>
                </a:r>
                <a:r>
                  <a:rPr lang="vi-VN" sz="2800" b="1"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tập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hợp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tự</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nhiên</a:t>
                </a:r>
                <a:r>
                  <a:rPr lang="en-US" sz="2800" dirty="0">
                    <a:solidFill>
                      <a:srgbClr val="00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2800" b="1" i="1" smtClean="0">
                        <a:solidFill>
                          <a:srgbClr val="000000"/>
                        </a:solidFill>
                        <a:effectLst/>
                        <a:latin typeface="Cambria Math" panose="02040503050406030204" pitchFamily="18" charset="0"/>
                        <a:ea typeface="Calibri" panose="020F0502020204030204" pitchFamily="34" charset="0"/>
                      </a:rPr>
                      <m:t>𝒙</m:t>
                    </m:r>
                  </m:oMath>
                </a14:m>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thoả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mỗ</a:t>
                </a:r>
                <a:r>
                  <a:rPr lang="en-US" sz="2800" dirty="0" err="1">
                    <a:solidFill>
                      <a:srgbClr val="000000"/>
                    </a:solidFill>
                    <a:latin typeface="Times New Roman" panose="02020603050405020304" pitchFamily="18" charset="0"/>
                    <a:ea typeface="Calibri" panose="020F0502020204030204" pitchFamily="34" charset="0"/>
                  </a:rPr>
                  <a:t>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kiện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sau</a:t>
                </a:r>
                <a:r>
                  <a:rPr lang="en-US" sz="2800" dirty="0">
                    <a:solidFill>
                      <a:srgbClr val="000000"/>
                    </a:solidFill>
                    <a:latin typeface="Times New Roman" panose="02020603050405020304" pitchFamily="18" charset="0"/>
                    <a:ea typeface="Calibri" panose="020F0502020204030204" pitchFamily="34" charset="0"/>
                  </a:rPr>
                  <a:t>:</a:t>
                </a:r>
                <a:r>
                  <a:rPr lang="en-US" sz="2800" dirty="0">
                    <a:solidFill>
                      <a:srgbClr val="000000"/>
                    </a:solidFill>
                    <a:effectLst/>
                    <a:latin typeface="Times New Roman" panose="02020603050405020304" pitchFamily="18" charset="0"/>
                    <a:ea typeface="Calibri" panose="020F0502020204030204" pitchFamily="34" charset="0"/>
                  </a:rPr>
                  <a:t> </a:t>
                </a:r>
              </a:p>
            </p:txBody>
          </p:sp>
        </mc:Choice>
        <mc:Fallback xmlns="">
          <p:sp>
            <p:nvSpPr>
              <p:cNvPr id="6" name="TextBox 5">
                <a:extLst>
                  <a:ext uri="{FF2B5EF4-FFF2-40B4-BE49-F238E27FC236}">
                    <a16:creationId xmlns:a16="http://schemas.microsoft.com/office/drawing/2014/main" id="{FB5FCED8-864E-41A9-9EAC-B211CFD191A6}"/>
                  </a:ext>
                </a:extLst>
              </p:cNvPr>
              <p:cNvSpPr txBox="1">
                <a:spLocks noRot="1" noChangeAspect="1" noMove="1" noResize="1" noEditPoints="1" noAdjustHandles="1" noChangeArrowheads="1" noChangeShapeType="1" noTextEdit="1"/>
              </p:cNvSpPr>
              <p:nvPr/>
            </p:nvSpPr>
            <p:spPr>
              <a:xfrm>
                <a:off x="312810" y="849381"/>
                <a:ext cx="11926956" cy="661207"/>
              </a:xfrm>
              <a:prstGeom prst="rect">
                <a:avLst/>
              </a:prstGeom>
              <a:blipFill>
                <a:blip r:embed="rId3"/>
                <a:stretch>
                  <a:fillRect l="-1022" b="-24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B28DBD-16E8-4034-A730-AAE2B74836A1}"/>
                  </a:ext>
                </a:extLst>
              </p:cNvPr>
              <p:cNvSpPr txBox="1"/>
              <p:nvPr/>
            </p:nvSpPr>
            <p:spPr>
              <a:xfrm>
                <a:off x="1030218" y="1413575"/>
                <a:ext cx="1979200" cy="661207"/>
              </a:xfrm>
              <a:prstGeom prst="rect">
                <a:avLst/>
              </a:prstGeom>
              <a:noFill/>
            </p:spPr>
            <p:txBody>
              <a:bodyPr wrap="square">
                <a:spAutoFit/>
              </a:bodyPr>
              <a:lstStyle/>
              <a:p>
                <a:pPr algn="just">
                  <a:lnSpc>
                    <a:spcPct val="150000"/>
                  </a:lnSpc>
                  <a:spcBef>
                    <a:spcPts val="600"/>
                  </a:spcBef>
                  <a:spcAft>
                    <a:spcPts val="600"/>
                  </a:spcAft>
                </a:pPr>
                <a:r>
                  <a:rPr lang="en-US" sz="2800" b="1" dirty="0">
                    <a:solidFill>
                      <a:srgbClr val="000000"/>
                    </a:solidFill>
                    <a:latin typeface="Times New Roman" panose="02020603050405020304" pitchFamily="18" charset="0"/>
                    <a:ea typeface="Calibri" panose="020F0502020204030204" pitchFamily="34" charset="0"/>
                  </a:rPr>
                  <a:t>a</a:t>
                </a:r>
                <a:r>
                  <a:rPr lang="en-US" sz="2800" b="1" dirty="0">
                    <a:solidFill>
                      <a:srgbClr val="00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2800" b="1" i="1" smtClean="0">
                        <a:solidFill>
                          <a:srgbClr val="000000"/>
                        </a:solidFill>
                        <a:effectLst/>
                        <a:latin typeface="Cambria Math" panose="02040503050406030204" pitchFamily="18" charset="0"/>
                        <a:ea typeface="Calibri" panose="020F0502020204030204" pitchFamily="34" charset="0"/>
                      </a:rPr>
                      <m:t>𝒙</m:t>
                    </m:r>
                    <m:r>
                      <a:rPr lang="en-US" sz="2800" b="1" i="1" smtClean="0">
                        <a:solidFill>
                          <a:srgbClr val="000000"/>
                        </a:solidFill>
                        <a:effectLst/>
                        <a:latin typeface="Cambria Math" panose="02040503050406030204" pitchFamily="18" charset="0"/>
                        <a:ea typeface="Calibri" panose="020F0502020204030204" pitchFamily="34" charset="0"/>
                      </a:rPr>
                      <m:t> ≤</m:t>
                    </m:r>
                    <m:r>
                      <a:rPr lang="en-US" sz="2800" b="1" i="1" smtClean="0">
                        <a:solidFill>
                          <a:srgbClr val="000000"/>
                        </a:solidFill>
                        <a:effectLst/>
                        <a:latin typeface="Cambria Math" panose="02040503050406030204" pitchFamily="18" charset="0"/>
                        <a:ea typeface="Calibri" panose="020F0502020204030204" pitchFamily="34" charset="0"/>
                      </a:rPr>
                      <m:t>𝟔</m:t>
                    </m:r>
                    <m:r>
                      <a:rPr lang="en-US" sz="2800" b="1" i="1" smtClean="0">
                        <a:solidFill>
                          <a:srgbClr val="000000"/>
                        </a:solidFill>
                        <a:effectLst/>
                        <a:latin typeface="Cambria Math" panose="02040503050406030204" pitchFamily="18" charset="0"/>
                        <a:ea typeface="Calibri" panose="020F0502020204030204" pitchFamily="34" charset="0"/>
                      </a:rPr>
                      <m:t>.</m:t>
                    </m:r>
                  </m:oMath>
                </a14:m>
                <a:r>
                  <a:rPr lang="en-US" sz="2800" b="1" dirty="0">
                    <a:solidFill>
                      <a:srgbClr val="000000"/>
                    </a:solidFill>
                    <a:effectLst/>
                    <a:latin typeface="Times New Roman" panose="02020603050405020304" pitchFamily="18" charset="0"/>
                    <a:ea typeface="Calibri" panose="020F0502020204030204" pitchFamily="34" charset="0"/>
                  </a:rPr>
                  <a:t> </a:t>
                </a:r>
              </a:p>
            </p:txBody>
          </p:sp>
        </mc:Choice>
        <mc:Fallback xmlns="">
          <p:sp>
            <p:nvSpPr>
              <p:cNvPr id="7" name="TextBox 6">
                <a:extLst>
                  <a:ext uri="{FF2B5EF4-FFF2-40B4-BE49-F238E27FC236}">
                    <a16:creationId xmlns:a16="http://schemas.microsoft.com/office/drawing/2014/main" id="{73B28DBD-16E8-4034-A730-AAE2B74836A1}"/>
                  </a:ext>
                </a:extLst>
              </p:cNvPr>
              <p:cNvSpPr txBox="1">
                <a:spLocks noRot="1" noChangeAspect="1" noMove="1" noResize="1" noEditPoints="1" noAdjustHandles="1" noChangeArrowheads="1" noChangeShapeType="1" noTextEdit="1"/>
              </p:cNvSpPr>
              <p:nvPr/>
            </p:nvSpPr>
            <p:spPr>
              <a:xfrm>
                <a:off x="1030218" y="1413575"/>
                <a:ext cx="1979200" cy="661207"/>
              </a:xfrm>
              <a:prstGeom prst="rect">
                <a:avLst/>
              </a:prstGeom>
              <a:blipFill>
                <a:blip r:embed="rId4"/>
                <a:stretch>
                  <a:fillRect l="-6462"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559C79-F727-4176-A4FD-B907F85991DB}"/>
                  </a:ext>
                </a:extLst>
              </p:cNvPr>
              <p:cNvSpPr txBox="1"/>
              <p:nvPr/>
            </p:nvSpPr>
            <p:spPr>
              <a:xfrm>
                <a:off x="3911439" y="1413575"/>
                <a:ext cx="3132484" cy="661207"/>
              </a:xfrm>
              <a:prstGeom prst="rect">
                <a:avLst/>
              </a:prstGeom>
              <a:noFill/>
            </p:spPr>
            <p:txBody>
              <a:bodyPr wrap="square">
                <a:spAutoFit/>
              </a:bodyPr>
              <a:lstStyle/>
              <a:p>
                <a:pPr algn="just">
                  <a:lnSpc>
                    <a:spcPct val="150000"/>
                  </a:lnSpc>
                  <a:spcBef>
                    <a:spcPts val="600"/>
                  </a:spcBef>
                  <a:spcAft>
                    <a:spcPts val="600"/>
                  </a:spcAft>
                </a:pPr>
                <a:r>
                  <a:rPr lang="en-US" sz="2800" b="1" dirty="0">
                    <a:solidFill>
                      <a:srgbClr val="000000"/>
                    </a:solidFill>
                    <a:latin typeface="Times New Roman" panose="02020603050405020304" pitchFamily="18" charset="0"/>
                    <a:ea typeface="Calibri" panose="020F0502020204030204" pitchFamily="34" charset="0"/>
                  </a:rPr>
                  <a:t>b</a:t>
                </a:r>
                <a:r>
                  <a:rPr lang="en-US" sz="2800" b="1" dirty="0">
                    <a:solidFill>
                      <a:srgbClr val="000000"/>
                    </a:solidFill>
                    <a:effectLst/>
                    <a:latin typeface="Times New Roman" panose="02020603050405020304" pitchFamily="18" charset="0"/>
                    <a:ea typeface="Calibri" panose="020F0502020204030204" pitchFamily="34" charset="0"/>
                  </a:rPr>
                  <a:t>) 35 </a:t>
                </a:r>
                <a14:m>
                  <m:oMath xmlns:m="http://schemas.openxmlformats.org/officeDocument/2006/math">
                    <m:r>
                      <a:rPr lang="en-US" sz="2800" b="1" i="1">
                        <a:solidFill>
                          <a:srgbClr val="000000"/>
                        </a:solidFill>
                        <a:latin typeface="Cambria Math" panose="02040503050406030204" pitchFamily="18" charset="0"/>
                        <a:ea typeface="Cambria Math" panose="02040503050406030204" pitchFamily="18" charset="0"/>
                      </a:rPr>
                      <m:t>≤ </m:t>
                    </m:r>
                    <m:r>
                      <a:rPr lang="en-US" sz="2800" b="1" i="1" smtClean="0">
                        <a:solidFill>
                          <a:srgbClr val="000000"/>
                        </a:solidFill>
                        <a:effectLst/>
                        <a:latin typeface="Cambria Math" panose="02040503050406030204" pitchFamily="18" charset="0"/>
                        <a:ea typeface="Calibri" panose="020F0502020204030204" pitchFamily="34" charset="0"/>
                      </a:rPr>
                      <m:t>𝒙</m:t>
                    </m:r>
                    <m:r>
                      <a:rPr lang="en-US" sz="2800" b="1" i="1" smtClean="0">
                        <a:solidFill>
                          <a:srgbClr val="000000"/>
                        </a:solidFill>
                        <a:effectLst/>
                        <a:latin typeface="Cambria Math" panose="02040503050406030204" pitchFamily="18" charset="0"/>
                        <a:ea typeface="Calibri" panose="020F0502020204030204" pitchFamily="34" charset="0"/>
                      </a:rPr>
                      <m:t> ≤</m:t>
                    </m:r>
                    <m:r>
                      <a:rPr lang="en-US" sz="2800" b="1" i="1" smtClean="0">
                        <a:solidFill>
                          <a:srgbClr val="000000"/>
                        </a:solidFill>
                        <a:effectLst/>
                        <a:latin typeface="Cambria Math" panose="02040503050406030204" pitchFamily="18" charset="0"/>
                        <a:ea typeface="Calibri" panose="020F0502020204030204" pitchFamily="34" charset="0"/>
                      </a:rPr>
                      <m:t>𝟑𝟗</m:t>
                    </m:r>
                    <m:r>
                      <a:rPr lang="en-US" sz="2800" b="1" i="1" smtClean="0">
                        <a:solidFill>
                          <a:srgbClr val="000000"/>
                        </a:solidFill>
                        <a:effectLst/>
                        <a:latin typeface="Cambria Math" panose="02040503050406030204" pitchFamily="18" charset="0"/>
                        <a:ea typeface="Calibri" panose="020F0502020204030204" pitchFamily="34" charset="0"/>
                      </a:rPr>
                      <m:t>.</m:t>
                    </m:r>
                  </m:oMath>
                </a14:m>
                <a:r>
                  <a:rPr lang="en-US" sz="2800" b="1" dirty="0">
                    <a:solidFill>
                      <a:srgbClr val="000000"/>
                    </a:solidFill>
                    <a:effectLst/>
                    <a:latin typeface="Times New Roman" panose="02020603050405020304" pitchFamily="18" charset="0"/>
                    <a:ea typeface="Calibri" panose="020F0502020204030204" pitchFamily="34" charset="0"/>
                  </a:rPr>
                  <a:t> </a:t>
                </a:r>
              </a:p>
            </p:txBody>
          </p:sp>
        </mc:Choice>
        <mc:Fallback xmlns="">
          <p:sp>
            <p:nvSpPr>
              <p:cNvPr id="8" name="TextBox 7">
                <a:extLst>
                  <a:ext uri="{FF2B5EF4-FFF2-40B4-BE49-F238E27FC236}">
                    <a16:creationId xmlns:a16="http://schemas.microsoft.com/office/drawing/2014/main" id="{00559C79-F727-4176-A4FD-B907F85991DB}"/>
                  </a:ext>
                </a:extLst>
              </p:cNvPr>
              <p:cNvSpPr txBox="1">
                <a:spLocks noRot="1" noChangeAspect="1" noMove="1" noResize="1" noEditPoints="1" noAdjustHandles="1" noChangeArrowheads="1" noChangeShapeType="1" noTextEdit="1"/>
              </p:cNvSpPr>
              <p:nvPr/>
            </p:nvSpPr>
            <p:spPr>
              <a:xfrm>
                <a:off x="3911439" y="1413575"/>
                <a:ext cx="3132484" cy="661207"/>
              </a:xfrm>
              <a:prstGeom prst="rect">
                <a:avLst/>
              </a:prstGeom>
              <a:blipFill>
                <a:blip r:embed="rId5"/>
                <a:stretch>
                  <a:fillRect l="-4094"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7660C2D-E163-473D-B131-55BACEFE147A}"/>
                  </a:ext>
                </a:extLst>
              </p:cNvPr>
              <p:cNvSpPr txBox="1"/>
              <p:nvPr/>
            </p:nvSpPr>
            <p:spPr>
              <a:xfrm>
                <a:off x="7637635" y="1413575"/>
                <a:ext cx="3416190" cy="661207"/>
              </a:xfrm>
              <a:prstGeom prst="rect">
                <a:avLst/>
              </a:prstGeom>
              <a:noFill/>
            </p:spPr>
            <p:txBody>
              <a:bodyPr wrap="square">
                <a:spAutoFit/>
              </a:bodyPr>
              <a:lstStyle/>
              <a:p>
                <a:pPr algn="just">
                  <a:lnSpc>
                    <a:spcPct val="150000"/>
                  </a:lnSpc>
                  <a:spcBef>
                    <a:spcPts val="600"/>
                  </a:spcBef>
                  <a:spcAft>
                    <a:spcPts val="600"/>
                  </a:spcAft>
                </a:pPr>
                <a:r>
                  <a:rPr lang="en-US" sz="2800" b="1" dirty="0">
                    <a:solidFill>
                      <a:srgbClr val="000000"/>
                    </a:solidFill>
                    <a:latin typeface="Times New Roman" panose="02020603050405020304" pitchFamily="18" charset="0"/>
                    <a:ea typeface="Calibri" panose="020F0502020204030204" pitchFamily="34" charset="0"/>
                  </a:rPr>
                  <a:t>c</a:t>
                </a:r>
                <a:r>
                  <a:rPr lang="en-US" sz="2800" b="1" dirty="0">
                    <a:solidFill>
                      <a:srgbClr val="000000"/>
                    </a:solidFill>
                    <a:effectLst/>
                    <a:latin typeface="Times New Roman" panose="02020603050405020304" pitchFamily="18" charset="0"/>
                    <a:ea typeface="Calibri" panose="020F0502020204030204" pitchFamily="34" charset="0"/>
                  </a:rPr>
                  <a:t>) 216 </a:t>
                </a:r>
                <a14:m>
                  <m:oMath xmlns:m="http://schemas.openxmlformats.org/officeDocument/2006/math">
                    <m:r>
                      <a:rPr lang="en-US" sz="2800" b="1" i="1" dirty="0" smtClean="0">
                        <a:solidFill>
                          <a:srgbClr val="000000"/>
                        </a:solidFill>
                        <a:latin typeface="Cambria Math" panose="02040503050406030204" pitchFamily="18" charset="0"/>
                        <a:ea typeface="Cambria Math" panose="02040503050406030204" pitchFamily="18" charset="0"/>
                      </a:rPr>
                      <m:t>&lt;</m:t>
                    </m:r>
                    <m:r>
                      <a:rPr lang="en-US" sz="2800" b="1" i="1">
                        <a:solidFill>
                          <a:srgbClr val="000000"/>
                        </a:solidFill>
                        <a:latin typeface="Cambria Math" panose="02040503050406030204" pitchFamily="18" charset="0"/>
                        <a:ea typeface="Cambria Math" panose="02040503050406030204" pitchFamily="18" charset="0"/>
                      </a:rPr>
                      <m:t> </m:t>
                    </m:r>
                    <m:r>
                      <a:rPr lang="en-US" sz="2800" b="1" i="1" smtClean="0">
                        <a:solidFill>
                          <a:srgbClr val="000000"/>
                        </a:solidFill>
                        <a:effectLst/>
                        <a:latin typeface="Cambria Math" panose="02040503050406030204" pitchFamily="18" charset="0"/>
                        <a:ea typeface="Calibri" panose="020F0502020204030204" pitchFamily="34" charset="0"/>
                      </a:rPr>
                      <m:t>𝒙</m:t>
                    </m:r>
                    <m:r>
                      <a:rPr lang="en-US" sz="2800" b="1" i="1" smtClean="0">
                        <a:solidFill>
                          <a:srgbClr val="000000"/>
                        </a:solidFill>
                        <a:effectLst/>
                        <a:latin typeface="Cambria Math" panose="02040503050406030204" pitchFamily="18" charset="0"/>
                        <a:ea typeface="Calibri" panose="020F0502020204030204" pitchFamily="34" charset="0"/>
                      </a:rPr>
                      <m:t> ≤</m:t>
                    </m:r>
                    <m:r>
                      <a:rPr lang="en-US" sz="2800" b="1" i="1" smtClean="0">
                        <a:solidFill>
                          <a:srgbClr val="000000"/>
                        </a:solidFill>
                        <a:effectLst/>
                        <a:latin typeface="Cambria Math" panose="02040503050406030204" pitchFamily="18" charset="0"/>
                        <a:ea typeface="Calibri" panose="020F0502020204030204" pitchFamily="34" charset="0"/>
                      </a:rPr>
                      <m:t>𝟐𝟏𝟗</m:t>
                    </m:r>
                    <m:r>
                      <a:rPr lang="en-US" sz="2800" b="1" i="1" smtClean="0">
                        <a:solidFill>
                          <a:srgbClr val="000000"/>
                        </a:solidFill>
                        <a:effectLst/>
                        <a:latin typeface="Cambria Math" panose="02040503050406030204" pitchFamily="18" charset="0"/>
                        <a:ea typeface="Calibri" panose="020F0502020204030204" pitchFamily="34" charset="0"/>
                      </a:rPr>
                      <m:t>.</m:t>
                    </m:r>
                  </m:oMath>
                </a14:m>
                <a:r>
                  <a:rPr lang="en-US" sz="2800" b="1" dirty="0">
                    <a:solidFill>
                      <a:srgbClr val="000000"/>
                    </a:solidFill>
                    <a:effectLst/>
                    <a:latin typeface="Times New Roman" panose="02020603050405020304" pitchFamily="18" charset="0"/>
                    <a:ea typeface="Calibri" panose="020F0502020204030204" pitchFamily="34" charset="0"/>
                  </a:rPr>
                  <a:t> </a:t>
                </a:r>
              </a:p>
            </p:txBody>
          </p:sp>
        </mc:Choice>
        <mc:Fallback xmlns="">
          <p:sp>
            <p:nvSpPr>
              <p:cNvPr id="9" name="TextBox 8">
                <a:extLst>
                  <a:ext uri="{FF2B5EF4-FFF2-40B4-BE49-F238E27FC236}">
                    <a16:creationId xmlns:a16="http://schemas.microsoft.com/office/drawing/2014/main" id="{57660C2D-E163-473D-B131-55BACEFE147A}"/>
                  </a:ext>
                </a:extLst>
              </p:cNvPr>
              <p:cNvSpPr txBox="1">
                <a:spLocks noRot="1" noChangeAspect="1" noMove="1" noResize="1" noEditPoints="1" noAdjustHandles="1" noChangeArrowheads="1" noChangeShapeType="1" noTextEdit="1"/>
              </p:cNvSpPr>
              <p:nvPr/>
            </p:nvSpPr>
            <p:spPr>
              <a:xfrm>
                <a:off x="7637635" y="1413575"/>
                <a:ext cx="3416190" cy="661207"/>
              </a:xfrm>
              <a:prstGeom prst="rect">
                <a:avLst/>
              </a:prstGeom>
              <a:blipFill>
                <a:blip r:embed="rId6"/>
                <a:stretch>
                  <a:fillRect l="-3750" b="-25926"/>
                </a:stretch>
              </a:blipFill>
            </p:spPr>
            <p:txBody>
              <a:bodyPr/>
              <a:lstStyle/>
              <a:p>
                <a:r>
                  <a:rPr lang="en-US">
                    <a:noFill/>
                  </a:rPr>
                  <a:t> </a:t>
                </a:r>
              </a:p>
            </p:txBody>
          </p:sp>
        </mc:Fallback>
      </mc:AlternateContent>
      <p:sp>
        <p:nvSpPr>
          <p:cNvPr id="10" name="Text Box 3">
            <a:extLst>
              <a:ext uri="{FF2B5EF4-FFF2-40B4-BE49-F238E27FC236}">
                <a16:creationId xmlns:a16="http://schemas.microsoft.com/office/drawing/2014/main" id="{C8D6E75D-34E8-4524-88BC-9504850A4C56}"/>
              </a:ext>
            </a:extLst>
          </p:cNvPr>
          <p:cNvSpPr txBox="1">
            <a:spLocks noChangeArrowheads="1"/>
          </p:cNvSpPr>
          <p:nvPr/>
        </p:nvSpPr>
        <p:spPr bwMode="auto">
          <a:xfrm>
            <a:off x="4832472" y="2326819"/>
            <a:ext cx="2100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làm</a:t>
            </a:r>
            <a:r>
              <a:rPr lang="en-US" altLang="en-US" sz="2800" b="1" dirty="0">
                <a:solidFill>
                  <a:srgbClr val="0033CC"/>
                </a:solidFill>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20BC483-BDCB-40BD-BDD2-F31640973DBB}"/>
                  </a:ext>
                </a:extLst>
              </p:cNvPr>
              <p:cNvSpPr txBox="1"/>
              <p:nvPr/>
            </p:nvSpPr>
            <p:spPr>
              <a:xfrm>
                <a:off x="834271" y="2850039"/>
                <a:ext cx="10905156" cy="1222642"/>
              </a:xfrm>
              <a:prstGeom prst="rect">
                <a:avLst/>
              </a:prstGeom>
              <a:noFill/>
            </p:spPr>
            <p:txBody>
              <a:bodyPr wrap="square">
                <a:spAutoFit/>
              </a:bodyPr>
              <a:lstStyle/>
              <a:p>
                <a:pPr algn="just">
                  <a:lnSpc>
                    <a:spcPct val="120000"/>
                  </a:lnSpc>
                </a:pPr>
                <a:r>
                  <a:rPr lang="vi-VN" sz="3200" dirty="0">
                    <a:solidFill>
                      <a:srgbClr val="000000"/>
                    </a:solidFill>
                    <a:effectLst/>
                    <a:latin typeface="Times New Roman" panose="02020603050405020304" pitchFamily="18" charset="0"/>
                    <a:ea typeface="Calibri" panose="020F0502020204030204" pitchFamily="34" charset="0"/>
                  </a:rPr>
                  <a:t>a) Gọi A là tập hợp các số tự nhiên </a:t>
                </a:r>
                <a14:m>
                  <m:oMath xmlns:m="http://schemas.openxmlformats.org/officeDocument/2006/math">
                    <m:r>
                      <a:rPr lang="en-US" sz="3200" b="1" i="1">
                        <a:solidFill>
                          <a:srgbClr val="000000"/>
                        </a:solidFill>
                        <a:latin typeface="Cambria Math" panose="02040503050406030204" pitchFamily="18" charset="0"/>
                        <a:ea typeface="Calibri" panose="020F0502020204030204" pitchFamily="34" charset="0"/>
                      </a:rPr>
                      <m:t>𝒙</m:t>
                    </m:r>
                  </m:oMath>
                </a14:m>
                <a:r>
                  <a:rPr lang="vi-VN" sz="3200" dirty="0">
                    <a:solidFill>
                      <a:srgbClr val="000000"/>
                    </a:solidFill>
                    <a:effectLst/>
                    <a:latin typeface="Times New Roman" panose="02020603050405020304" pitchFamily="18" charset="0"/>
                    <a:ea typeface="Calibri" panose="020F0502020204030204" pitchFamily="34" charset="0"/>
                  </a:rPr>
                  <a:t> thỏa mãn </a:t>
                </a:r>
                <a14:m>
                  <m:oMath xmlns:m="http://schemas.openxmlformats.org/officeDocument/2006/math">
                    <m:r>
                      <a:rPr lang="en-US" sz="3200" b="0" i="1">
                        <a:solidFill>
                          <a:srgbClr val="000000"/>
                        </a:solidFill>
                        <a:latin typeface="Cambria Math" panose="02040503050406030204" pitchFamily="18" charset="0"/>
                        <a:ea typeface="Calibri" panose="020F0502020204030204" pitchFamily="34" charset="0"/>
                      </a:rPr>
                      <m:t>𝑥</m:t>
                    </m:r>
                    <m:r>
                      <a:rPr lang="en-US" sz="3200" b="0" i="1">
                        <a:solidFill>
                          <a:srgbClr val="000000"/>
                        </a:solidFill>
                        <a:latin typeface="Cambria Math" panose="02040503050406030204" pitchFamily="18" charset="0"/>
                        <a:ea typeface="Calibri" panose="020F0502020204030204" pitchFamily="34" charset="0"/>
                      </a:rPr>
                      <m:t> ≤6</m:t>
                    </m:r>
                  </m:oMath>
                </a14:m>
                <a:r>
                  <a:rPr lang="en-US" sz="3200" dirty="0">
                    <a:solidFill>
                      <a:srgbClr val="000000"/>
                    </a:solidFill>
                    <a:effectLst/>
                    <a:latin typeface="Times New Roman" panose="02020603050405020304" pitchFamily="18" charset="0"/>
                    <a:ea typeface="Calibri" panose="020F0502020204030204" pitchFamily="34" charset="0"/>
                  </a:rPr>
                  <a:t>.</a:t>
                </a:r>
                <a:r>
                  <a:rPr lang="vi-VN" sz="3200" dirty="0">
                    <a:solidFill>
                      <a:srgbClr val="000000"/>
                    </a:solidFill>
                    <a:effectLst/>
                    <a:latin typeface="Times New Roman" panose="02020603050405020304" pitchFamily="18" charset="0"/>
                    <a:ea typeface="Calibri" panose="020F0502020204030204" pitchFamily="34" charset="0"/>
                  </a:rPr>
                  <a:t> </a:t>
                </a:r>
                <a:endParaRPr lang="en-US" sz="3200" dirty="0">
                  <a:solidFill>
                    <a:srgbClr val="000000"/>
                  </a:solidFill>
                  <a:effectLst/>
                  <a:latin typeface="Times New Roman" panose="02020603050405020304" pitchFamily="18" charset="0"/>
                  <a:ea typeface="Calibri" panose="020F0502020204030204" pitchFamily="34" charset="0"/>
                </a:endParaRPr>
              </a:p>
              <a:p>
                <a:pPr algn="just">
                  <a:lnSpc>
                    <a:spcPct val="120000"/>
                  </a:lnSpc>
                </a:pPr>
                <a:r>
                  <a:rPr lang="en-US" sz="3200">
                    <a:solidFill>
                      <a:srgbClr val="000000"/>
                    </a:solidFill>
                    <a:effectLst/>
                    <a:latin typeface="Times New Roman" panose="02020603050405020304" pitchFamily="18" charset="0"/>
                    <a:ea typeface="Calibri" panose="020F0502020204030204" pitchFamily="34" charset="0"/>
                  </a:rPr>
                  <a:t>                       </a:t>
                </a:r>
                <a:r>
                  <a:rPr lang="vi-VN" sz="3200">
                    <a:solidFill>
                      <a:srgbClr val="000000"/>
                    </a:solidFill>
                    <a:effectLst/>
                    <a:latin typeface="Times New Roman" panose="02020603050405020304" pitchFamily="18" charset="0"/>
                    <a:ea typeface="Calibri" panose="020F0502020204030204" pitchFamily="34" charset="0"/>
                  </a:rPr>
                  <a:t>A </a:t>
                </a:r>
                <a:r>
                  <a:rPr lang="vi-VN" sz="3200" dirty="0">
                    <a:solidFill>
                      <a:srgbClr val="000000"/>
                    </a:solidFill>
                    <a:effectLst/>
                    <a:latin typeface="Times New Roman" panose="02020603050405020304" pitchFamily="18" charset="0"/>
                    <a:ea typeface="Calibri" panose="020F0502020204030204" pitchFamily="34" charset="0"/>
                  </a:rPr>
                  <a:t>= {0; 1; 2; 3; 4; 5; 6}</a:t>
                </a:r>
                <a:endParaRPr lang="en-US" sz="32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14" name="TextBox 13">
                <a:extLst>
                  <a:ext uri="{FF2B5EF4-FFF2-40B4-BE49-F238E27FC236}">
                    <a16:creationId xmlns:a16="http://schemas.microsoft.com/office/drawing/2014/main" id="{A20BC483-BDCB-40BD-BDD2-F31640973DBB}"/>
                  </a:ext>
                </a:extLst>
              </p:cNvPr>
              <p:cNvSpPr txBox="1">
                <a:spLocks noRot="1" noChangeAspect="1" noMove="1" noResize="1" noEditPoints="1" noAdjustHandles="1" noChangeArrowheads="1" noChangeShapeType="1" noTextEdit="1"/>
              </p:cNvSpPr>
              <p:nvPr/>
            </p:nvSpPr>
            <p:spPr>
              <a:xfrm>
                <a:off x="834271" y="2850039"/>
                <a:ext cx="10905156" cy="1222642"/>
              </a:xfrm>
              <a:prstGeom prst="rect">
                <a:avLst/>
              </a:prstGeom>
              <a:blipFill>
                <a:blip r:embed="rId7"/>
                <a:stretch>
                  <a:fillRect l="-1453" t="-3000" b="-15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8186251-A1D9-4B8D-8915-1F637A6CC0C3}"/>
                  </a:ext>
                </a:extLst>
              </p:cNvPr>
              <p:cNvSpPr txBox="1"/>
              <p:nvPr/>
            </p:nvSpPr>
            <p:spPr>
              <a:xfrm>
                <a:off x="834272" y="3955575"/>
                <a:ext cx="10905155" cy="1222642"/>
              </a:xfrm>
              <a:prstGeom prst="rect">
                <a:avLst/>
              </a:prstGeom>
              <a:noFill/>
            </p:spPr>
            <p:txBody>
              <a:bodyPr wrap="square">
                <a:spAutoFit/>
              </a:bodyPr>
              <a:lstStyle/>
              <a:p>
                <a:pPr algn="just">
                  <a:lnSpc>
                    <a:spcPct val="120000"/>
                  </a:lnSpc>
                </a:pPr>
                <a:r>
                  <a:rPr lang="vi-VN" sz="3200" dirty="0">
                    <a:solidFill>
                      <a:srgbClr val="000000"/>
                    </a:solidFill>
                    <a:effectLst/>
                    <a:latin typeface="Times New Roman" panose="02020603050405020304" pitchFamily="18" charset="0"/>
                    <a:ea typeface="Calibri" panose="020F0502020204030204" pitchFamily="34" charset="0"/>
                  </a:rPr>
                  <a:t>b) Gọi B là tập hợp các số tự nhiên </a:t>
                </a:r>
                <a14:m>
                  <m:oMath xmlns:m="http://schemas.openxmlformats.org/officeDocument/2006/math">
                    <m:r>
                      <a:rPr lang="en-US" sz="3200" b="1" i="1">
                        <a:solidFill>
                          <a:srgbClr val="000000"/>
                        </a:solidFill>
                        <a:latin typeface="Cambria Math" panose="02040503050406030204" pitchFamily="18" charset="0"/>
                        <a:ea typeface="Calibri" panose="020F0502020204030204" pitchFamily="34" charset="0"/>
                      </a:rPr>
                      <m:t>𝒙</m:t>
                    </m:r>
                  </m:oMath>
                </a14:m>
                <a:r>
                  <a:rPr lang="vi-VN" sz="3200" dirty="0">
                    <a:solidFill>
                      <a:srgbClr val="000000"/>
                    </a:solidFill>
                    <a:effectLst/>
                    <a:latin typeface="Times New Roman" panose="02020603050405020304" pitchFamily="18" charset="0"/>
                    <a:ea typeface="Calibri" panose="020F0502020204030204" pitchFamily="34" charset="0"/>
                  </a:rPr>
                  <a:t> thỏa mãn </a:t>
                </a:r>
                <a:r>
                  <a:rPr lang="en-US" sz="3200" dirty="0">
                    <a:solidFill>
                      <a:srgbClr val="000000"/>
                    </a:solidFill>
                    <a:latin typeface="Times New Roman" panose="02020603050405020304" pitchFamily="18" charset="0"/>
                    <a:ea typeface="Calibri" panose="020F0502020204030204" pitchFamily="34" charset="0"/>
                  </a:rPr>
                  <a:t>35 </a:t>
                </a:r>
                <a14:m>
                  <m:oMath xmlns:m="http://schemas.openxmlformats.org/officeDocument/2006/math">
                    <m:r>
                      <a:rPr lang="en-US" sz="3200" b="0" i="1">
                        <a:solidFill>
                          <a:srgbClr val="000000"/>
                        </a:solidFill>
                        <a:latin typeface="Cambria Math" panose="02040503050406030204" pitchFamily="18" charset="0"/>
                        <a:ea typeface="Cambria Math" panose="02040503050406030204" pitchFamily="18" charset="0"/>
                      </a:rPr>
                      <m:t>≤ </m:t>
                    </m:r>
                    <m:r>
                      <a:rPr lang="en-US" sz="3200" b="0" i="1">
                        <a:solidFill>
                          <a:srgbClr val="000000"/>
                        </a:solidFill>
                        <a:latin typeface="Cambria Math" panose="02040503050406030204" pitchFamily="18" charset="0"/>
                        <a:ea typeface="Calibri" panose="020F0502020204030204" pitchFamily="34" charset="0"/>
                      </a:rPr>
                      <m:t>𝑥</m:t>
                    </m:r>
                    <m:r>
                      <a:rPr lang="en-US" sz="3200" b="0" i="1">
                        <a:solidFill>
                          <a:srgbClr val="000000"/>
                        </a:solidFill>
                        <a:latin typeface="Cambria Math" panose="02040503050406030204" pitchFamily="18" charset="0"/>
                        <a:ea typeface="Calibri" panose="020F0502020204030204" pitchFamily="34" charset="0"/>
                      </a:rPr>
                      <m:t> ≤39</m:t>
                    </m:r>
                  </m:oMath>
                </a14:m>
                <a:endParaRPr lang="en-US" sz="3200" dirty="0">
                  <a:solidFill>
                    <a:srgbClr val="000000"/>
                  </a:solidFill>
                  <a:effectLst/>
                  <a:latin typeface="Times New Roman" panose="02020603050405020304" pitchFamily="18" charset="0"/>
                  <a:ea typeface="Calibri" panose="020F0502020204030204" pitchFamily="34" charset="0"/>
                </a:endParaRPr>
              </a:p>
              <a:p>
                <a:pPr algn="just">
                  <a:lnSpc>
                    <a:spcPct val="120000"/>
                  </a:lnSpc>
                </a:pPr>
                <a:r>
                  <a:rPr lang="en-US" sz="3200" dirty="0">
                    <a:solidFill>
                      <a:srgbClr val="000000"/>
                    </a:solidFill>
                    <a:effectLst/>
                    <a:latin typeface="Times New Roman" panose="02020603050405020304" pitchFamily="18" charset="0"/>
                    <a:ea typeface="Calibri" panose="020F0502020204030204" pitchFamily="34" charset="0"/>
                  </a:rPr>
                  <a:t>                       </a:t>
                </a:r>
                <a:r>
                  <a:rPr lang="vi-VN" sz="3200" dirty="0">
                    <a:solidFill>
                      <a:srgbClr val="000000"/>
                    </a:solidFill>
                    <a:effectLst/>
                    <a:latin typeface="Times New Roman" panose="02020603050405020304" pitchFamily="18" charset="0"/>
                    <a:ea typeface="Calibri" panose="020F0502020204030204" pitchFamily="34" charset="0"/>
                  </a:rPr>
                  <a:t>B = {35; 36; 37; 38; 39}</a:t>
                </a:r>
                <a:endParaRPr lang="en-US" sz="32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16" name="TextBox 15">
                <a:extLst>
                  <a:ext uri="{FF2B5EF4-FFF2-40B4-BE49-F238E27FC236}">
                    <a16:creationId xmlns:a16="http://schemas.microsoft.com/office/drawing/2014/main" id="{88186251-A1D9-4B8D-8915-1F637A6CC0C3}"/>
                  </a:ext>
                </a:extLst>
              </p:cNvPr>
              <p:cNvSpPr txBox="1">
                <a:spLocks noRot="1" noChangeAspect="1" noMove="1" noResize="1" noEditPoints="1" noAdjustHandles="1" noChangeArrowheads="1" noChangeShapeType="1" noTextEdit="1"/>
              </p:cNvSpPr>
              <p:nvPr/>
            </p:nvSpPr>
            <p:spPr>
              <a:xfrm>
                <a:off x="834272" y="3955575"/>
                <a:ext cx="10905155" cy="1222642"/>
              </a:xfrm>
              <a:prstGeom prst="rect">
                <a:avLst/>
              </a:prstGeom>
              <a:blipFill>
                <a:blip r:embed="rId8"/>
                <a:stretch>
                  <a:fillRect l="-1453" t="-3000" b="-15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18A72CD-E4F6-4479-BFD8-A9D620B10467}"/>
                  </a:ext>
                </a:extLst>
              </p:cNvPr>
              <p:cNvSpPr txBox="1"/>
              <p:nvPr/>
            </p:nvSpPr>
            <p:spPr>
              <a:xfrm>
                <a:off x="796850" y="5094370"/>
                <a:ext cx="10905155" cy="1222642"/>
              </a:xfrm>
              <a:prstGeom prst="rect">
                <a:avLst/>
              </a:prstGeom>
              <a:noFill/>
            </p:spPr>
            <p:txBody>
              <a:bodyPr wrap="square">
                <a:spAutoFit/>
              </a:bodyPr>
              <a:lstStyle/>
              <a:p>
                <a:pPr algn="just">
                  <a:lnSpc>
                    <a:spcPct val="120000"/>
                  </a:lnSpc>
                </a:pPr>
                <a:r>
                  <a:rPr lang="vi-VN" sz="3200" dirty="0">
                    <a:solidFill>
                      <a:srgbClr val="000000"/>
                    </a:solidFill>
                    <a:effectLst/>
                    <a:latin typeface="Times New Roman" panose="02020603050405020304" pitchFamily="18" charset="0"/>
                    <a:ea typeface="Calibri" panose="020F0502020204030204" pitchFamily="34" charset="0"/>
                  </a:rPr>
                  <a:t>c) Gọi C là tập hợp các số tự nhiên </a:t>
                </a:r>
                <a14:m>
                  <m:oMath xmlns:m="http://schemas.openxmlformats.org/officeDocument/2006/math">
                    <m:r>
                      <a:rPr lang="en-US" sz="3200" b="1" i="1">
                        <a:solidFill>
                          <a:srgbClr val="000000"/>
                        </a:solidFill>
                        <a:latin typeface="Cambria Math" panose="02040503050406030204" pitchFamily="18" charset="0"/>
                        <a:ea typeface="Calibri" panose="020F0502020204030204" pitchFamily="34" charset="0"/>
                      </a:rPr>
                      <m:t>𝒙</m:t>
                    </m:r>
                  </m:oMath>
                </a14:m>
                <a:r>
                  <a:rPr lang="vi-VN" sz="3200" dirty="0">
                    <a:solidFill>
                      <a:srgbClr val="000000"/>
                    </a:solidFill>
                    <a:effectLst/>
                    <a:latin typeface="Times New Roman" panose="02020603050405020304" pitchFamily="18" charset="0"/>
                    <a:ea typeface="Calibri" panose="020F0502020204030204" pitchFamily="34" charset="0"/>
                  </a:rPr>
                  <a:t> thỏa mãn </a:t>
                </a:r>
                <a:r>
                  <a:rPr lang="en-US" sz="3200" dirty="0">
                    <a:solidFill>
                      <a:srgbClr val="000000"/>
                    </a:solidFill>
                    <a:latin typeface="Times New Roman" panose="02020603050405020304" pitchFamily="18" charset="0"/>
                    <a:ea typeface="Calibri" panose="020F0502020204030204" pitchFamily="34" charset="0"/>
                  </a:rPr>
                  <a:t>216 </a:t>
                </a:r>
                <a14:m>
                  <m:oMath xmlns:m="http://schemas.openxmlformats.org/officeDocument/2006/math">
                    <m:r>
                      <a:rPr lang="en-US" sz="3200" b="0" i="1" dirty="0">
                        <a:solidFill>
                          <a:srgbClr val="000000"/>
                        </a:solidFill>
                        <a:latin typeface="Cambria Math" panose="02040503050406030204" pitchFamily="18" charset="0"/>
                        <a:ea typeface="Cambria Math" panose="02040503050406030204" pitchFamily="18" charset="0"/>
                      </a:rPr>
                      <m:t>&lt;</m:t>
                    </m:r>
                    <m:r>
                      <a:rPr lang="en-US" sz="3200" b="0" i="1">
                        <a:solidFill>
                          <a:srgbClr val="000000"/>
                        </a:solidFill>
                        <a:latin typeface="Cambria Math" panose="02040503050406030204" pitchFamily="18" charset="0"/>
                        <a:ea typeface="Cambria Math" panose="02040503050406030204" pitchFamily="18" charset="0"/>
                      </a:rPr>
                      <m:t> </m:t>
                    </m:r>
                    <m:r>
                      <a:rPr lang="en-US" sz="3200" b="0" i="1">
                        <a:solidFill>
                          <a:srgbClr val="000000"/>
                        </a:solidFill>
                        <a:latin typeface="Cambria Math" panose="02040503050406030204" pitchFamily="18" charset="0"/>
                        <a:ea typeface="Calibri" panose="020F0502020204030204" pitchFamily="34" charset="0"/>
                      </a:rPr>
                      <m:t>𝑥</m:t>
                    </m:r>
                    <m:r>
                      <a:rPr lang="en-US" sz="3200" b="0" i="1">
                        <a:solidFill>
                          <a:srgbClr val="000000"/>
                        </a:solidFill>
                        <a:latin typeface="Cambria Math" panose="02040503050406030204" pitchFamily="18" charset="0"/>
                        <a:ea typeface="Calibri" panose="020F0502020204030204" pitchFamily="34" charset="0"/>
                      </a:rPr>
                      <m:t> ≤219</m:t>
                    </m:r>
                  </m:oMath>
                </a14:m>
                <a:endParaRPr lang="en-US" sz="3200" dirty="0">
                  <a:solidFill>
                    <a:srgbClr val="000000"/>
                  </a:solidFill>
                  <a:effectLst/>
                  <a:latin typeface="Times New Roman" panose="02020603050405020304" pitchFamily="18" charset="0"/>
                  <a:ea typeface="Calibri" panose="020F0502020204030204" pitchFamily="34" charset="0"/>
                </a:endParaRPr>
              </a:p>
              <a:p>
                <a:pPr algn="just">
                  <a:lnSpc>
                    <a:spcPct val="120000"/>
                  </a:lnSpc>
                </a:pPr>
                <a:r>
                  <a:rPr lang="en-US" sz="3200">
                    <a:solidFill>
                      <a:srgbClr val="000000"/>
                    </a:solidFill>
                    <a:effectLst/>
                    <a:latin typeface="Times New Roman" panose="02020603050405020304" pitchFamily="18" charset="0"/>
                    <a:ea typeface="Calibri" panose="020F0502020204030204" pitchFamily="34" charset="0"/>
                  </a:rPr>
                  <a:t>                        </a:t>
                </a:r>
                <a:r>
                  <a:rPr lang="vi-VN" sz="3200">
                    <a:solidFill>
                      <a:srgbClr val="000000"/>
                    </a:solidFill>
                    <a:effectLst/>
                    <a:latin typeface="Times New Roman" panose="02020603050405020304" pitchFamily="18" charset="0"/>
                    <a:ea typeface="Calibri" panose="020F0502020204030204" pitchFamily="34" charset="0"/>
                  </a:rPr>
                  <a:t>C </a:t>
                </a:r>
                <a:r>
                  <a:rPr lang="vi-VN" sz="3200" dirty="0">
                    <a:solidFill>
                      <a:srgbClr val="000000"/>
                    </a:solidFill>
                    <a:effectLst/>
                    <a:latin typeface="Times New Roman" panose="02020603050405020304" pitchFamily="18" charset="0"/>
                    <a:ea typeface="Calibri" panose="020F0502020204030204" pitchFamily="34" charset="0"/>
                  </a:rPr>
                  <a:t>= {217; 218; 219}.</a:t>
                </a:r>
                <a:endParaRPr lang="en-US" sz="32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18" name="TextBox 17">
                <a:extLst>
                  <a:ext uri="{FF2B5EF4-FFF2-40B4-BE49-F238E27FC236}">
                    <a16:creationId xmlns:a16="http://schemas.microsoft.com/office/drawing/2014/main" id="{618A72CD-E4F6-4479-BFD8-A9D620B10467}"/>
                  </a:ext>
                </a:extLst>
              </p:cNvPr>
              <p:cNvSpPr txBox="1">
                <a:spLocks noRot="1" noChangeAspect="1" noMove="1" noResize="1" noEditPoints="1" noAdjustHandles="1" noChangeArrowheads="1" noChangeShapeType="1" noTextEdit="1"/>
              </p:cNvSpPr>
              <p:nvPr/>
            </p:nvSpPr>
            <p:spPr>
              <a:xfrm>
                <a:off x="796850" y="5094370"/>
                <a:ext cx="10905155" cy="1222642"/>
              </a:xfrm>
              <a:prstGeom prst="rect">
                <a:avLst/>
              </a:prstGeom>
              <a:blipFill>
                <a:blip r:embed="rId9"/>
                <a:stretch>
                  <a:fillRect l="-1453" t="-3000" b="-15500"/>
                </a:stretch>
              </a:blipFill>
            </p:spPr>
            <p:txBody>
              <a:bodyPr/>
              <a:lstStyle/>
              <a:p>
                <a:r>
                  <a:rPr lang="en-US">
                    <a:noFill/>
                  </a:rPr>
                  <a:t> </a:t>
                </a:r>
              </a:p>
            </p:txBody>
          </p:sp>
        </mc:Fallback>
      </mc:AlternateContent>
    </p:spTree>
    <p:extLst>
      <p:ext uri="{BB962C8B-B14F-4D97-AF65-F5344CB8AC3E}">
        <p14:creationId xmlns:p14="http://schemas.microsoft.com/office/powerpoint/2010/main" val="264788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heel(4)">
                                      <p:cBhvr>
                                        <p:cTn id="21" dur="20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83105C38-A5A5-4FE8-9BA4-EE4B96BD1D7A}"/>
              </a:ext>
            </a:extLst>
          </p:cNvPr>
          <p:cNvSpPr txBox="1">
            <a:spLocks noChangeArrowheads="1"/>
          </p:cNvSpPr>
          <p:nvPr/>
        </p:nvSpPr>
        <p:spPr bwMode="auto">
          <a:xfrm>
            <a:off x="1144448" y="186817"/>
            <a:ext cx="107080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b="1" dirty="0" err="1">
                <a:solidFill>
                  <a:srgbClr val="0033CC"/>
                </a:solidFill>
                <a:latin typeface="Times New Roman" panose="02020603050405020304" pitchFamily="18" charset="0"/>
              </a:rPr>
              <a:t>Bảng</a:t>
            </a:r>
            <a:r>
              <a:rPr lang="en-US" altLang="en-US" sz="3600" b="1" dirty="0">
                <a:solidFill>
                  <a:srgbClr val="0033CC"/>
                </a:solidFill>
                <a:latin typeface="Times New Roman" panose="02020603050405020304" pitchFamily="18" charset="0"/>
              </a:rPr>
              <a:t> </a:t>
            </a:r>
            <a:r>
              <a:rPr lang="en-US" altLang="en-US" sz="3600" b="1" dirty="0" err="1">
                <a:solidFill>
                  <a:srgbClr val="0033CC"/>
                </a:solidFill>
                <a:latin typeface="Times New Roman" panose="02020603050405020304" pitchFamily="18" charset="0"/>
              </a:rPr>
              <a:t>ghi</a:t>
            </a:r>
            <a:r>
              <a:rPr lang="en-US" altLang="en-US" sz="3600" b="1" dirty="0">
                <a:solidFill>
                  <a:srgbClr val="0033CC"/>
                </a:solidFill>
                <a:latin typeface="Times New Roman" panose="02020603050405020304" pitchFamily="18" charset="0"/>
              </a:rPr>
              <a:t> </a:t>
            </a:r>
            <a:r>
              <a:rPr lang="en-US" altLang="en-US" sz="3600" b="1" dirty="0" err="1">
                <a:solidFill>
                  <a:srgbClr val="0033CC"/>
                </a:solidFill>
                <a:latin typeface="Times New Roman" panose="02020603050405020304" pitchFamily="18" charset="0"/>
              </a:rPr>
              <a:t>dân</a:t>
            </a:r>
            <a:r>
              <a:rPr lang="en-US" altLang="en-US" sz="3600" b="1" dirty="0">
                <a:solidFill>
                  <a:srgbClr val="0033CC"/>
                </a:solidFill>
                <a:latin typeface="Times New Roman" panose="02020603050405020304" pitchFamily="18" charset="0"/>
              </a:rPr>
              <a:t> </a:t>
            </a:r>
            <a:r>
              <a:rPr lang="en-US" altLang="en-US" sz="3600" b="1" dirty="0" err="1">
                <a:solidFill>
                  <a:srgbClr val="0033CC"/>
                </a:solidFill>
                <a:latin typeface="Times New Roman" panose="02020603050405020304" pitchFamily="18" charset="0"/>
              </a:rPr>
              <a:t>số</a:t>
            </a:r>
            <a:r>
              <a:rPr lang="en-US" altLang="en-US" sz="3600" b="1" dirty="0">
                <a:solidFill>
                  <a:srgbClr val="0033CC"/>
                </a:solidFill>
                <a:latin typeface="Times New Roman" panose="02020603050405020304" pitchFamily="18" charset="0"/>
              </a:rPr>
              <a:t> </a:t>
            </a:r>
            <a:r>
              <a:rPr lang="en-US" altLang="en-US" sz="3600" b="1" dirty="0" err="1">
                <a:solidFill>
                  <a:srgbClr val="0033CC"/>
                </a:solidFill>
                <a:latin typeface="Times New Roman" panose="02020603050405020304" pitchFamily="18" charset="0"/>
              </a:rPr>
              <a:t>của</a:t>
            </a:r>
            <a:r>
              <a:rPr lang="en-US" altLang="en-US" sz="3600" b="1" dirty="0">
                <a:solidFill>
                  <a:srgbClr val="0033CC"/>
                </a:solidFill>
                <a:latin typeface="Times New Roman" panose="02020603050405020304" pitchFamily="18" charset="0"/>
              </a:rPr>
              <a:t> </a:t>
            </a:r>
            <a:r>
              <a:rPr lang="en-US" altLang="en-US" sz="3600" b="1" dirty="0" err="1">
                <a:solidFill>
                  <a:srgbClr val="0033CC"/>
                </a:solidFill>
                <a:latin typeface="Times New Roman" panose="02020603050405020304" pitchFamily="18" charset="0"/>
              </a:rPr>
              <a:t>một</a:t>
            </a:r>
            <a:r>
              <a:rPr lang="en-US" altLang="en-US" sz="3600" b="1" dirty="0">
                <a:solidFill>
                  <a:srgbClr val="0033CC"/>
                </a:solidFill>
                <a:latin typeface="Times New Roman" panose="02020603050405020304" pitchFamily="18" charset="0"/>
              </a:rPr>
              <a:t> </a:t>
            </a:r>
            <a:r>
              <a:rPr lang="en-US" altLang="en-US" sz="3600" b="1" dirty="0" err="1">
                <a:solidFill>
                  <a:srgbClr val="0033CC"/>
                </a:solidFill>
                <a:latin typeface="Times New Roman" panose="02020603050405020304" pitchFamily="18" charset="0"/>
              </a:rPr>
              <a:t>số</a:t>
            </a:r>
            <a:r>
              <a:rPr lang="en-US" altLang="en-US" sz="3600" b="1" dirty="0">
                <a:solidFill>
                  <a:srgbClr val="0033CC"/>
                </a:solidFill>
                <a:latin typeface="Times New Roman" panose="02020603050405020304" pitchFamily="18" charset="0"/>
              </a:rPr>
              <a:t> </a:t>
            </a:r>
            <a:r>
              <a:rPr lang="en-US" altLang="en-US" sz="3600" b="1" dirty="0" err="1">
                <a:solidFill>
                  <a:srgbClr val="0033CC"/>
                </a:solidFill>
                <a:latin typeface="Times New Roman" panose="02020603050405020304" pitchFamily="18" charset="0"/>
              </a:rPr>
              <a:t>tỉnh</a:t>
            </a:r>
            <a:r>
              <a:rPr lang="en-US" altLang="en-US" sz="3600" b="1" dirty="0">
                <a:solidFill>
                  <a:srgbClr val="0033CC"/>
                </a:solidFill>
                <a:latin typeface="Times New Roman" panose="02020603050405020304" pitchFamily="18" charset="0"/>
              </a:rPr>
              <a:t>, </a:t>
            </a:r>
            <a:r>
              <a:rPr lang="en-US" altLang="en-US" sz="3600" b="1" dirty="0" err="1">
                <a:solidFill>
                  <a:srgbClr val="0033CC"/>
                </a:solidFill>
                <a:latin typeface="Times New Roman" panose="02020603050405020304" pitchFamily="18" charset="0"/>
              </a:rPr>
              <a:t>thành</a:t>
            </a:r>
            <a:r>
              <a:rPr lang="en-US" altLang="en-US" sz="3600" b="1" dirty="0">
                <a:solidFill>
                  <a:srgbClr val="0033CC"/>
                </a:solidFill>
                <a:latin typeface="Times New Roman" panose="02020603050405020304" pitchFamily="18" charset="0"/>
              </a:rPr>
              <a:t> </a:t>
            </a:r>
            <a:r>
              <a:rPr lang="en-US" altLang="en-US" sz="3600" b="1" dirty="0" err="1">
                <a:solidFill>
                  <a:srgbClr val="0033CC"/>
                </a:solidFill>
                <a:latin typeface="Times New Roman" panose="02020603050405020304" pitchFamily="18" charset="0"/>
              </a:rPr>
              <a:t>phố</a:t>
            </a:r>
            <a:r>
              <a:rPr lang="en-US" altLang="en-US" sz="3600" b="1" dirty="0">
                <a:solidFill>
                  <a:srgbClr val="0033CC"/>
                </a:solidFill>
                <a:latin typeface="Times New Roman" panose="02020603050405020304" pitchFamily="18" charset="0"/>
              </a:rPr>
              <a:t> ở </a:t>
            </a:r>
            <a:r>
              <a:rPr lang="en-US" altLang="en-US" sz="3600" b="1" dirty="0" err="1">
                <a:solidFill>
                  <a:srgbClr val="0033CC"/>
                </a:solidFill>
                <a:latin typeface="Times New Roman" panose="02020603050405020304" pitchFamily="18" charset="0"/>
              </a:rPr>
              <a:t>nước</a:t>
            </a:r>
            <a:r>
              <a:rPr lang="en-US" altLang="en-US" sz="3600" b="1" dirty="0">
                <a:solidFill>
                  <a:srgbClr val="0033CC"/>
                </a:solidFill>
                <a:latin typeface="Times New Roman" panose="02020603050405020304" pitchFamily="18" charset="0"/>
              </a:rPr>
              <a:t> ta </a:t>
            </a:r>
            <a:r>
              <a:rPr lang="en-US" altLang="en-US" sz="3600" b="1" dirty="0" err="1">
                <a:solidFill>
                  <a:srgbClr val="0033CC"/>
                </a:solidFill>
                <a:latin typeface="Times New Roman" panose="02020603050405020304" pitchFamily="18" charset="0"/>
              </a:rPr>
              <a:t>năm</a:t>
            </a:r>
            <a:r>
              <a:rPr lang="en-US" altLang="en-US" sz="3600" b="1" dirty="0">
                <a:solidFill>
                  <a:srgbClr val="0033CC"/>
                </a:solidFill>
                <a:latin typeface="Times New Roman" panose="02020603050405020304" pitchFamily="18" charset="0"/>
              </a:rPr>
              <a:t> 2019. </a:t>
            </a:r>
          </a:p>
        </p:txBody>
      </p:sp>
      <p:graphicFrame>
        <p:nvGraphicFramePr>
          <p:cNvPr id="2" name="Table 2">
            <a:extLst>
              <a:ext uri="{FF2B5EF4-FFF2-40B4-BE49-F238E27FC236}">
                <a16:creationId xmlns:a16="http://schemas.microsoft.com/office/drawing/2014/main" id="{37AAEF55-A5C2-4B30-9A71-5B93E0439223}"/>
              </a:ext>
            </a:extLst>
          </p:cNvPr>
          <p:cNvGraphicFramePr>
            <a:graphicFrameLocks noGrp="1"/>
          </p:cNvGraphicFramePr>
          <p:nvPr>
            <p:extLst>
              <p:ext uri="{D42A27DB-BD31-4B8C-83A1-F6EECF244321}">
                <p14:modId xmlns:p14="http://schemas.microsoft.com/office/powerpoint/2010/main" val="1936031212"/>
              </p:ext>
            </p:extLst>
          </p:nvPr>
        </p:nvGraphicFramePr>
        <p:xfrm>
          <a:off x="1764552" y="1498811"/>
          <a:ext cx="8198678" cy="3108960"/>
        </p:xfrm>
        <a:graphic>
          <a:graphicData uri="http://schemas.openxmlformats.org/drawingml/2006/table">
            <a:tbl>
              <a:tblPr firstRow="1" bandRow="1">
                <a:tableStyleId>{85BE263C-DBD7-4A20-BB59-AAB30ACAA65A}</a:tableStyleId>
              </a:tblPr>
              <a:tblGrid>
                <a:gridCol w="3644348">
                  <a:extLst>
                    <a:ext uri="{9D8B030D-6E8A-4147-A177-3AD203B41FA5}">
                      <a16:colId xmlns:a16="http://schemas.microsoft.com/office/drawing/2014/main" val="105574502"/>
                    </a:ext>
                  </a:extLst>
                </a:gridCol>
                <a:gridCol w="4554330">
                  <a:extLst>
                    <a:ext uri="{9D8B030D-6E8A-4147-A177-3AD203B41FA5}">
                      <a16:colId xmlns:a16="http://schemas.microsoft.com/office/drawing/2014/main" val="3449492426"/>
                    </a:ext>
                  </a:extLst>
                </a:gridCol>
              </a:tblGrid>
              <a:tr h="370840">
                <a:tc>
                  <a:txBody>
                    <a:bodyPr/>
                    <a:lstStyle/>
                    <a:p>
                      <a:pPr algn="ctr"/>
                      <a:r>
                        <a:rPr lang="en-US" sz="2800" dirty="0" err="1">
                          <a:latin typeface="Times New Roman" panose="02020603050405020304" pitchFamily="18" charset="0"/>
                          <a:cs typeface="Times New Roman" panose="02020603050405020304" pitchFamily="18" charset="0"/>
                        </a:rPr>
                        <a:t>Tỉnh</a:t>
                      </a:r>
                      <a:r>
                        <a:rPr lang="en-US" sz="2800" dirty="0"/>
                        <a:t> , </a:t>
                      </a:r>
                      <a:r>
                        <a:rPr lang="en-US" sz="2800" dirty="0" err="1"/>
                        <a:t>thành</a:t>
                      </a:r>
                      <a:r>
                        <a:rPr lang="en-US" sz="2800" dirty="0"/>
                        <a:t> </a:t>
                      </a:r>
                      <a:r>
                        <a:rPr lang="en-US" sz="2800" dirty="0" err="1"/>
                        <a:t>phố</a:t>
                      </a:r>
                      <a:endParaRPr lang="en-US" sz="2800" dirty="0"/>
                    </a:p>
                  </a:txBody>
                  <a:tcPr/>
                </a:tc>
                <a:tc>
                  <a:txBody>
                    <a:bodyPr/>
                    <a:lstStyle/>
                    <a:p>
                      <a:pPr algn="ctr"/>
                      <a:r>
                        <a:rPr lang="en-US" sz="2800" dirty="0" err="1"/>
                        <a:t>Dân</a:t>
                      </a:r>
                      <a:r>
                        <a:rPr lang="en-US" sz="2800" dirty="0"/>
                        <a:t> </a:t>
                      </a:r>
                      <a:r>
                        <a:rPr lang="en-US" sz="2800" dirty="0" err="1"/>
                        <a:t>số</a:t>
                      </a:r>
                      <a:r>
                        <a:rPr lang="en-US" sz="2800" dirty="0"/>
                        <a:t>( </a:t>
                      </a:r>
                      <a:r>
                        <a:rPr lang="en-US" sz="2800" dirty="0" err="1"/>
                        <a:t>đơn</a:t>
                      </a:r>
                      <a:r>
                        <a:rPr lang="en-US" sz="2800" dirty="0"/>
                        <a:t> </a:t>
                      </a:r>
                      <a:r>
                        <a:rPr lang="en-US" sz="2800" dirty="0" err="1"/>
                        <a:t>vị</a:t>
                      </a:r>
                      <a:r>
                        <a:rPr lang="en-US" sz="2800" dirty="0"/>
                        <a:t> </a:t>
                      </a:r>
                      <a:r>
                        <a:rPr lang="en-US" sz="2800" dirty="0" err="1"/>
                        <a:t>tính</a:t>
                      </a:r>
                      <a:r>
                        <a:rPr lang="en-US" sz="2800" dirty="0"/>
                        <a:t>: </a:t>
                      </a:r>
                      <a:r>
                        <a:rPr lang="en-US" sz="2800" dirty="0" err="1"/>
                        <a:t>Người</a:t>
                      </a:r>
                      <a:r>
                        <a:rPr lang="en-US" sz="2800" dirty="0"/>
                        <a:t>)</a:t>
                      </a:r>
                    </a:p>
                  </a:txBody>
                  <a:tcPr/>
                </a:tc>
                <a:extLst>
                  <a:ext uri="{0D108BD9-81ED-4DB2-BD59-A6C34878D82A}">
                    <a16:rowId xmlns:a16="http://schemas.microsoft.com/office/drawing/2014/main" val="1291393156"/>
                  </a:ext>
                </a:extLst>
              </a:tr>
              <a:tr h="370840">
                <a:tc>
                  <a:txBody>
                    <a:bodyPr/>
                    <a:lstStyle/>
                    <a:p>
                      <a:pPr algn="ctr"/>
                      <a:r>
                        <a:rPr lang="en-US" sz="2800" dirty="0" err="1"/>
                        <a:t>Cà</a:t>
                      </a:r>
                      <a:r>
                        <a:rPr lang="en-US" sz="2800" dirty="0"/>
                        <a:t> </a:t>
                      </a:r>
                      <a:r>
                        <a:rPr lang="en-US" sz="2800" dirty="0" err="1"/>
                        <a:t>mau</a:t>
                      </a:r>
                      <a:endParaRPr lang="en-US" sz="2800" dirty="0"/>
                    </a:p>
                  </a:txBody>
                  <a:tcPr/>
                </a:tc>
                <a:tc>
                  <a:txBody>
                    <a:bodyPr/>
                    <a:lstStyle/>
                    <a:p>
                      <a:pPr algn="ctr"/>
                      <a:r>
                        <a:rPr lang="en-US" sz="2800" dirty="0"/>
                        <a:t>1 194 300</a:t>
                      </a:r>
                    </a:p>
                  </a:txBody>
                  <a:tcPr/>
                </a:tc>
                <a:extLst>
                  <a:ext uri="{0D108BD9-81ED-4DB2-BD59-A6C34878D82A}">
                    <a16:rowId xmlns:a16="http://schemas.microsoft.com/office/drawing/2014/main" val="983277669"/>
                  </a:ext>
                </a:extLst>
              </a:tr>
              <a:tr h="370840">
                <a:tc>
                  <a:txBody>
                    <a:bodyPr/>
                    <a:lstStyle/>
                    <a:p>
                      <a:pPr algn="ctr"/>
                      <a:r>
                        <a:rPr lang="en-US" sz="2800" dirty="0"/>
                        <a:t>Gia </a:t>
                      </a:r>
                      <a:r>
                        <a:rPr lang="en-US" sz="2800" dirty="0" err="1"/>
                        <a:t>lai</a:t>
                      </a:r>
                      <a:endParaRPr lang="en-US" sz="2800" dirty="0"/>
                    </a:p>
                  </a:txBody>
                  <a:tcPr/>
                </a:tc>
                <a:tc>
                  <a:txBody>
                    <a:bodyPr/>
                    <a:lstStyle/>
                    <a:p>
                      <a:pPr algn="ctr"/>
                      <a:r>
                        <a:rPr lang="en-US" sz="2800" dirty="0"/>
                        <a:t>1 520 200</a:t>
                      </a:r>
                    </a:p>
                  </a:txBody>
                  <a:tcPr/>
                </a:tc>
                <a:extLst>
                  <a:ext uri="{0D108BD9-81ED-4DB2-BD59-A6C34878D82A}">
                    <a16:rowId xmlns:a16="http://schemas.microsoft.com/office/drawing/2014/main" val="2675486705"/>
                  </a:ext>
                </a:extLst>
              </a:tr>
              <a:tr h="370840">
                <a:tc>
                  <a:txBody>
                    <a:bodyPr/>
                    <a:lstStyle/>
                    <a:p>
                      <a:pPr algn="ctr"/>
                      <a:r>
                        <a:rPr lang="en-US" sz="2800" dirty="0" err="1"/>
                        <a:t>Hà</a:t>
                      </a:r>
                      <a:r>
                        <a:rPr lang="en-US" sz="2800" dirty="0"/>
                        <a:t> </a:t>
                      </a:r>
                      <a:r>
                        <a:rPr lang="en-US" sz="2800" dirty="0" err="1"/>
                        <a:t>Nội</a:t>
                      </a:r>
                      <a:endParaRPr lang="en-US" sz="2800" dirty="0"/>
                    </a:p>
                  </a:txBody>
                  <a:tcPr/>
                </a:tc>
                <a:tc>
                  <a:txBody>
                    <a:bodyPr/>
                    <a:lstStyle/>
                    <a:p>
                      <a:pPr algn="ctr"/>
                      <a:r>
                        <a:rPr lang="en-US" sz="2800" dirty="0"/>
                        <a:t>8 093 900</a:t>
                      </a:r>
                    </a:p>
                  </a:txBody>
                  <a:tcPr/>
                </a:tc>
                <a:extLst>
                  <a:ext uri="{0D108BD9-81ED-4DB2-BD59-A6C34878D82A}">
                    <a16:rowId xmlns:a16="http://schemas.microsoft.com/office/drawing/2014/main" val="637550565"/>
                  </a:ext>
                </a:extLst>
              </a:tr>
              <a:tr h="370840">
                <a:tc>
                  <a:txBody>
                    <a:bodyPr/>
                    <a:lstStyle/>
                    <a:p>
                      <a:pPr algn="ctr"/>
                      <a:r>
                        <a:rPr lang="en-US" sz="2800" dirty="0" err="1"/>
                        <a:t>Nghệ</a:t>
                      </a:r>
                      <a:r>
                        <a:rPr lang="en-US" sz="2800" dirty="0"/>
                        <a:t> An</a:t>
                      </a:r>
                    </a:p>
                  </a:txBody>
                  <a:tcPr/>
                </a:tc>
                <a:tc>
                  <a:txBody>
                    <a:bodyPr/>
                    <a:lstStyle/>
                    <a:p>
                      <a:pPr algn="ctr"/>
                      <a:r>
                        <a:rPr lang="en-US" sz="2800" dirty="0"/>
                        <a:t>3 337 200</a:t>
                      </a:r>
                    </a:p>
                  </a:txBody>
                  <a:tcPr/>
                </a:tc>
                <a:extLst>
                  <a:ext uri="{0D108BD9-81ED-4DB2-BD59-A6C34878D82A}">
                    <a16:rowId xmlns:a16="http://schemas.microsoft.com/office/drawing/2014/main" val="2483925690"/>
                  </a:ext>
                </a:extLst>
              </a:tr>
              <a:tr h="370840">
                <a:tc>
                  <a:txBody>
                    <a:bodyPr/>
                    <a:lstStyle/>
                    <a:p>
                      <a:pPr algn="ctr"/>
                      <a:r>
                        <a:rPr lang="en-US" sz="2800" dirty="0"/>
                        <a:t>TP. </a:t>
                      </a:r>
                      <a:r>
                        <a:rPr lang="en-US" sz="2800" dirty="0" err="1"/>
                        <a:t>Hồ</a:t>
                      </a:r>
                      <a:r>
                        <a:rPr lang="en-US" sz="2800" dirty="0"/>
                        <a:t> </a:t>
                      </a:r>
                      <a:r>
                        <a:rPr lang="en-US" sz="2800" dirty="0" err="1"/>
                        <a:t>Chí</a:t>
                      </a:r>
                      <a:r>
                        <a:rPr lang="en-US" sz="2800" dirty="0"/>
                        <a:t> Minh</a:t>
                      </a:r>
                    </a:p>
                  </a:txBody>
                  <a:tcPr/>
                </a:tc>
                <a:tc>
                  <a:txBody>
                    <a:bodyPr/>
                    <a:lstStyle/>
                    <a:p>
                      <a:pPr algn="ctr"/>
                      <a:r>
                        <a:rPr lang="en-US" sz="2800" dirty="0"/>
                        <a:t>9 038 600</a:t>
                      </a:r>
                    </a:p>
                  </a:txBody>
                  <a:tcPr/>
                </a:tc>
                <a:extLst>
                  <a:ext uri="{0D108BD9-81ED-4DB2-BD59-A6C34878D82A}">
                    <a16:rowId xmlns:a16="http://schemas.microsoft.com/office/drawing/2014/main" val="2215694250"/>
                  </a:ext>
                </a:extLst>
              </a:tr>
            </a:tbl>
          </a:graphicData>
        </a:graphic>
      </p:graphicFrame>
      <p:sp>
        <p:nvSpPr>
          <p:cNvPr id="7" name="AutoShape 25">
            <a:extLst>
              <a:ext uri="{FF2B5EF4-FFF2-40B4-BE49-F238E27FC236}">
                <a16:creationId xmlns:a16="http://schemas.microsoft.com/office/drawing/2014/main" id="{8D94FB0D-F711-455C-AFDB-C79566C0FEA4}"/>
              </a:ext>
            </a:extLst>
          </p:cNvPr>
          <p:cNvSpPr>
            <a:spLocks noChangeArrowheads="1"/>
          </p:cNvSpPr>
          <p:nvPr/>
        </p:nvSpPr>
        <p:spPr bwMode="auto">
          <a:xfrm>
            <a:off x="2501009" y="5087748"/>
            <a:ext cx="8198678" cy="1583435"/>
          </a:xfrm>
          <a:prstGeom prst="cloudCallout">
            <a:avLst>
              <a:gd name="adj1" fmla="val -10846"/>
              <a:gd name="adj2" fmla="val -79846"/>
            </a:avLst>
          </a:prstGeom>
          <a:gradFill rotWithShape="1">
            <a:gsLst>
              <a:gs pos="0">
                <a:srgbClr val="FFFF00"/>
              </a:gs>
              <a:gs pos="50000">
                <a:schemeClr val="bg1"/>
              </a:gs>
              <a:gs pos="100000">
                <a:srgbClr val="FFFF00"/>
              </a:gs>
            </a:gsLst>
            <a:lin ang="5400000" scaled="1"/>
          </a:gradFill>
          <a:ln w="19050">
            <a:solidFill>
              <a:srgbClr val="0000FF"/>
            </a:solidFill>
            <a:round/>
            <a:headEnd/>
            <a:tailEnd/>
          </a:ln>
          <a:effectLst/>
        </p:spPr>
        <p:txBody>
          <a:bodyPr/>
          <a:lstStyle/>
          <a:p>
            <a:pPr algn="ctr">
              <a:spcBef>
                <a:spcPct val="0"/>
              </a:spcBef>
            </a:pP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đọc dân số tương ứng ở mỗi tỉnh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tỉnh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thành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614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992DCC2-2D5E-4FF9-B7B9-61B6CCCB6876}"/>
              </a:ext>
            </a:extLst>
          </p:cNvPr>
          <p:cNvSpPr/>
          <p:nvPr/>
        </p:nvSpPr>
        <p:spPr>
          <a:xfrm>
            <a:off x="5443943" y="4523319"/>
            <a:ext cx="646408" cy="57967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AutoShape 4" descr="Bouquet">
            <a:extLst>
              <a:ext uri="{FF2B5EF4-FFF2-40B4-BE49-F238E27FC236}">
                <a16:creationId xmlns:a16="http://schemas.microsoft.com/office/drawing/2014/main" id="{AA1F8F97-64A4-4211-BABB-2B176B65D788}"/>
              </a:ext>
            </a:extLst>
          </p:cNvPr>
          <p:cNvSpPr>
            <a:spLocks noChangeArrowheads="1"/>
          </p:cNvSpPr>
          <p:nvPr/>
        </p:nvSpPr>
        <p:spPr bwMode="auto">
          <a:xfrm>
            <a:off x="1652041" y="199501"/>
            <a:ext cx="9144000" cy="708025"/>
          </a:xfrm>
          <a:prstGeom prst="bevel">
            <a:avLst>
              <a:gd name="adj" fmla="val 12500"/>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b="1" dirty="0">
                <a:solidFill>
                  <a:srgbClr val="0000FF"/>
                </a:solidFill>
                <a:latin typeface="Times New Roman" panose="02020603050405020304" pitchFamily="18" charset="0"/>
                <a:cs typeface="Times New Roman" panose="02020603050405020304" pitchFamily="18" charset="0"/>
              </a:rPr>
              <a:t>§2</a:t>
            </a:r>
            <a:r>
              <a:rPr lang="en-US" altLang="en-US" sz="4400" b="1" dirty="0">
                <a:solidFill>
                  <a:srgbClr val="0000FF"/>
                </a:solidFill>
                <a:latin typeface="Times New Roman" panose="02020603050405020304" pitchFamily="18" charset="0"/>
              </a:rPr>
              <a:t>. TẬP HỢP CÁC SỐ TỰ NHIÊN</a:t>
            </a:r>
          </a:p>
        </p:txBody>
      </p:sp>
      <p:sp>
        <p:nvSpPr>
          <p:cNvPr id="5" name="Text Box 3">
            <a:extLst>
              <a:ext uri="{FF2B5EF4-FFF2-40B4-BE49-F238E27FC236}">
                <a16:creationId xmlns:a16="http://schemas.microsoft.com/office/drawing/2014/main" id="{D2B4C654-FB81-4DFD-911A-C37D3F32B598}"/>
              </a:ext>
            </a:extLst>
          </p:cNvPr>
          <p:cNvSpPr txBox="1">
            <a:spLocks noChangeArrowheads="1"/>
          </p:cNvSpPr>
          <p:nvPr/>
        </p:nvSpPr>
        <p:spPr bwMode="auto">
          <a:xfrm>
            <a:off x="168324" y="828848"/>
            <a:ext cx="530494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0033CC"/>
                </a:solidFill>
                <a:latin typeface="Times New Roman" panose="02020603050405020304" pitchFamily="18" charset="0"/>
              </a:rPr>
              <a:t>I: </a:t>
            </a:r>
            <a:r>
              <a:rPr lang="en-US" altLang="en-US" sz="3000" b="1" dirty="0" err="1">
                <a:solidFill>
                  <a:srgbClr val="0033CC"/>
                </a:solidFill>
                <a:latin typeface="Times New Roman" panose="02020603050405020304" pitchFamily="18" charset="0"/>
              </a:rPr>
              <a:t>Tập</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hợp</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các</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số</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tự</a:t>
            </a:r>
            <a:r>
              <a:rPr lang="en-US" altLang="en-US" sz="3000" b="1" dirty="0">
                <a:solidFill>
                  <a:srgbClr val="0033CC"/>
                </a:solidFill>
                <a:latin typeface="Times New Roman" panose="02020603050405020304" pitchFamily="18" charset="0"/>
              </a:rPr>
              <a:t> </a:t>
            </a:r>
            <a:r>
              <a:rPr lang="en-US" altLang="en-US" sz="3000" b="1" dirty="0" err="1">
                <a:solidFill>
                  <a:srgbClr val="0033CC"/>
                </a:solidFill>
                <a:latin typeface="Times New Roman" panose="02020603050405020304" pitchFamily="18" charset="0"/>
              </a:rPr>
              <a:t>nhiên</a:t>
            </a:r>
            <a:r>
              <a:rPr lang="en-US" altLang="en-US" sz="3000" b="1" dirty="0">
                <a:solidFill>
                  <a:srgbClr val="0033CC"/>
                </a:solidFill>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6" name="Text Box 3">
                <a:extLst>
                  <a:ext uri="{FF2B5EF4-FFF2-40B4-BE49-F238E27FC236}">
                    <a16:creationId xmlns:a16="http://schemas.microsoft.com/office/drawing/2014/main" id="{2E6FEE39-F699-431D-9474-A9692B8938B0}"/>
                  </a:ext>
                </a:extLst>
              </p:cNvPr>
              <p:cNvSpPr txBox="1">
                <a:spLocks noChangeArrowheads="1"/>
              </p:cNvSpPr>
              <p:nvPr/>
            </p:nvSpPr>
            <p:spPr bwMode="auto">
              <a:xfrm>
                <a:off x="358824" y="1421883"/>
                <a:ext cx="5304941" cy="7078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dirty="0">
                    <a:solidFill>
                      <a:srgbClr val="0000CC"/>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1. </a:t>
                </a:r>
                <a:r>
                  <a:rPr lang="en-US" altLang="en-US" sz="3000" b="1" dirty="0" err="1">
                    <a:solidFill>
                      <a:srgbClr val="FF0000"/>
                    </a:solidFill>
                    <a:latin typeface="Times New Roman" panose="02020603050405020304" pitchFamily="18" charset="0"/>
                  </a:rPr>
                  <a:t>Tập</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hợp</a:t>
                </a:r>
                <a:r>
                  <a:rPr lang="en-US" altLang="en-US" sz="3000" b="1" dirty="0">
                    <a:solidFill>
                      <a:srgbClr val="FF0000"/>
                    </a:solidFill>
                    <a:latin typeface="Times New Roman" panose="02020603050405020304" pitchFamily="18" charset="0"/>
                  </a:rPr>
                  <a:t> N </a:t>
                </a:r>
                <a:r>
                  <a:rPr lang="en-US" altLang="en-US" sz="3000" b="1" dirty="0" err="1">
                    <a:solidFill>
                      <a:srgbClr val="FF0000"/>
                    </a:solidFill>
                    <a:latin typeface="Times New Roman" panose="02020603050405020304" pitchFamily="18" charset="0"/>
                  </a:rPr>
                  <a:t>và</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tập</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hợp</a:t>
                </a:r>
                <a:r>
                  <a:rPr lang="en-US" altLang="en-US" sz="3000" b="1" dirty="0">
                    <a:solidFill>
                      <a:srgbClr val="FF0000"/>
                    </a:solidFill>
                    <a:latin typeface="Times New Roman" panose="02020603050405020304" pitchFamily="18" charset="0"/>
                  </a:rPr>
                  <a:t> </a:t>
                </a:r>
                <a14:m>
                  <m:oMath xmlns:m="http://schemas.openxmlformats.org/officeDocument/2006/math">
                    <m:sSup>
                      <m:sSupPr>
                        <m:ctrlPr>
                          <a:rPr lang="en-US" altLang="en-US" sz="3000" b="1" i="1" smtClean="0">
                            <a:solidFill>
                              <a:srgbClr val="FF0000"/>
                            </a:solidFill>
                            <a:latin typeface="Cambria Math" panose="02040503050406030204" pitchFamily="18" charset="0"/>
                          </a:rPr>
                        </m:ctrlPr>
                      </m:sSupPr>
                      <m:e>
                        <m:r>
                          <a:rPr lang="en-US" altLang="en-US" sz="3000" b="1" i="1" smtClean="0">
                            <a:solidFill>
                              <a:srgbClr val="FF0000"/>
                            </a:solidFill>
                            <a:latin typeface="Cambria Math" panose="02040503050406030204" pitchFamily="18" charset="0"/>
                          </a:rPr>
                          <m:t>𝑵</m:t>
                        </m:r>
                      </m:e>
                      <m:sup>
                        <m:r>
                          <a:rPr lang="en-US" altLang="en-US" sz="3000" b="1" i="1" smtClean="0">
                            <a:solidFill>
                              <a:srgbClr val="FF0000"/>
                            </a:solidFill>
                            <a:latin typeface="Cambria Math" panose="02040503050406030204" pitchFamily="18" charset="0"/>
                          </a:rPr>
                          <m:t>∗</m:t>
                        </m:r>
                      </m:sup>
                    </m:sSup>
                  </m:oMath>
                </a14:m>
                <a:r>
                  <a:rPr lang="en-US" altLang="en-US" sz="3000" b="1" dirty="0">
                    <a:solidFill>
                      <a:srgbClr val="FF0000"/>
                    </a:solidFill>
                    <a:latin typeface="Times New Roman" panose="02020603050405020304" pitchFamily="18" charset="0"/>
                  </a:rPr>
                  <a:t>.</a:t>
                </a:r>
              </a:p>
            </p:txBody>
          </p:sp>
        </mc:Choice>
        <mc:Fallback xmlns="">
          <p:sp>
            <p:nvSpPr>
              <p:cNvPr id="6" name="Text Box 3">
                <a:extLst>
                  <a:ext uri="{FF2B5EF4-FFF2-40B4-BE49-F238E27FC236}">
                    <a16:creationId xmlns:a16="http://schemas.microsoft.com/office/drawing/2014/main" id="{2E6FEE39-F699-431D-9474-A9692B8938B0}"/>
                  </a:ext>
                </a:extLst>
              </p:cNvPr>
              <p:cNvSpPr txBox="1">
                <a:spLocks noRot="1" noChangeAspect="1" noMove="1" noResize="1" noEditPoints="1" noAdjustHandles="1" noChangeArrowheads="1" noChangeShapeType="1" noTextEdit="1"/>
              </p:cNvSpPr>
              <p:nvPr/>
            </p:nvSpPr>
            <p:spPr bwMode="auto">
              <a:xfrm>
                <a:off x="358824" y="1421883"/>
                <a:ext cx="5304941" cy="707886"/>
              </a:xfrm>
              <a:prstGeom prst="rect">
                <a:avLst/>
              </a:prstGeom>
              <a:blipFill>
                <a:blip r:embed="rId4"/>
                <a:stretch>
                  <a:fillRect l="-345" b="-215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Text Box 3">
            <a:extLst>
              <a:ext uri="{FF2B5EF4-FFF2-40B4-BE49-F238E27FC236}">
                <a16:creationId xmlns:a16="http://schemas.microsoft.com/office/drawing/2014/main" id="{BAADCF0B-04A4-45D8-9833-D597E3F7D980}"/>
              </a:ext>
            </a:extLst>
          </p:cNvPr>
          <p:cNvSpPr txBox="1">
            <a:spLocks noChangeArrowheads="1"/>
          </p:cNvSpPr>
          <p:nvPr/>
        </p:nvSpPr>
        <p:spPr bwMode="auto">
          <a:xfrm>
            <a:off x="524784" y="2179722"/>
            <a:ext cx="8803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33CC"/>
                </a:solidFill>
                <a:latin typeface="Times New Roman" panose="02020603050405020304" pitchFamily="18" charset="0"/>
              </a:rPr>
              <a:t>a) </a:t>
            </a:r>
            <a:r>
              <a:rPr lang="en-US" altLang="en-US" sz="2800" dirty="0" err="1">
                <a:solidFill>
                  <a:srgbClr val="0033CC"/>
                </a:solidFill>
                <a:latin typeface="Times New Roman" panose="02020603050405020304" pitchFamily="18" charset="0"/>
              </a:rPr>
              <a:t>Khái</a:t>
            </a:r>
            <a:r>
              <a:rPr lang="en-US" altLang="en-US" sz="2800" dirty="0">
                <a:solidFill>
                  <a:srgbClr val="0033CC"/>
                </a:solidFill>
                <a:latin typeface="Times New Roman" panose="02020603050405020304" pitchFamily="18" charset="0"/>
              </a:rPr>
              <a:t> </a:t>
            </a:r>
            <a:r>
              <a:rPr lang="en-US" altLang="en-US" sz="2800" dirty="0" err="1">
                <a:solidFill>
                  <a:srgbClr val="0033CC"/>
                </a:solidFill>
                <a:latin typeface="Times New Roman" panose="02020603050405020304" pitchFamily="18" charset="0"/>
              </a:rPr>
              <a:t>niệm</a:t>
            </a:r>
            <a:r>
              <a:rPr lang="en-US" altLang="en-US" sz="2800" dirty="0">
                <a:solidFill>
                  <a:srgbClr val="0033CC"/>
                </a:solidFill>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0, 1, 2, 3, 4…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nhiên</a:t>
            </a:r>
            <a:r>
              <a:rPr lang="en-US" altLang="en-US" sz="2800" dirty="0">
                <a:latin typeface="Times New Roman" panose="02020603050405020304" pitchFamily="18" charset="0"/>
              </a:rPr>
              <a:t>. </a:t>
            </a:r>
          </a:p>
        </p:txBody>
      </p:sp>
      <p:sp>
        <p:nvSpPr>
          <p:cNvPr id="8" name="Text Box 3">
            <a:extLst>
              <a:ext uri="{FF2B5EF4-FFF2-40B4-BE49-F238E27FC236}">
                <a16:creationId xmlns:a16="http://schemas.microsoft.com/office/drawing/2014/main" id="{1F069B81-AD2B-43F6-AC79-A62BF62388CB}"/>
              </a:ext>
            </a:extLst>
          </p:cNvPr>
          <p:cNvSpPr txBox="1">
            <a:spLocks noChangeArrowheads="1"/>
          </p:cNvSpPr>
          <p:nvPr/>
        </p:nvSpPr>
        <p:spPr bwMode="auto">
          <a:xfrm>
            <a:off x="172885" y="2585884"/>
            <a:ext cx="116082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dirty="0">
                <a:solidFill>
                  <a:srgbClr val="0000CC"/>
                </a:solidFill>
                <a:latin typeface="Times New Roman" panose="02020603050405020304" pitchFamily="18" charset="0"/>
              </a:rPr>
              <a:t> </a:t>
            </a:r>
            <a:r>
              <a:rPr lang="en-US" altLang="en-US" sz="2800" dirty="0" err="1">
                <a:latin typeface="Times New Roman" panose="02020603050405020304" pitchFamily="18" charset="0"/>
              </a:rPr>
              <a:t>Tập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được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hiệu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a:solidFill>
                  <a:srgbClr val="FF0000"/>
                </a:solidFill>
                <a:latin typeface="Times New Roman" panose="02020603050405020304" pitchFamily="18" charset="0"/>
              </a:rPr>
              <a:t>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tức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N = { 0; 1; 2; 3; 4…}. </a:t>
            </a:r>
          </a:p>
        </p:txBody>
      </p:sp>
      <mc:AlternateContent xmlns:mc="http://schemas.openxmlformats.org/markup-compatibility/2006" xmlns:a14="http://schemas.microsoft.com/office/drawing/2010/main">
        <mc:Choice Requires="a14">
          <p:sp>
            <p:nvSpPr>
              <p:cNvPr id="9" name="Text Box 3">
                <a:extLst>
                  <a:ext uri="{FF2B5EF4-FFF2-40B4-BE49-F238E27FC236}">
                    <a16:creationId xmlns:a16="http://schemas.microsoft.com/office/drawing/2014/main" id="{FC61A38C-E4B5-4762-9397-5192721BB052}"/>
                  </a:ext>
                </a:extLst>
              </p:cNvPr>
              <p:cNvSpPr txBox="1">
                <a:spLocks noChangeArrowheads="1"/>
              </p:cNvSpPr>
              <p:nvPr/>
            </p:nvSpPr>
            <p:spPr bwMode="auto">
              <a:xfrm>
                <a:off x="524784" y="3103743"/>
                <a:ext cx="11608231" cy="7078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sz="4000" dirty="0">
                    <a:solidFill>
                      <a:srgbClr val="0000CC"/>
                    </a:solidFill>
                    <a:latin typeface="Times New Roman" panose="02020603050405020304" pitchFamily="18" charset="0"/>
                  </a:rPr>
                  <a:t> </a:t>
                </a:r>
                <a:r>
                  <a:rPr lang="vi-VN" sz="2800" dirty="0">
                    <a:latin typeface="+mj-lt"/>
                  </a:rPr>
                  <a:t>Tập hợp các số tự nhiên </a:t>
                </a:r>
                <a:r>
                  <a:rPr lang="vi-VN" sz="2800" dirty="0">
                    <a:solidFill>
                      <a:srgbClr val="FF0000"/>
                    </a:solidFill>
                    <a:latin typeface="+mj-lt"/>
                  </a:rPr>
                  <a:t>khác 0 </a:t>
                </a:r>
                <a:r>
                  <a:rPr lang="vi-VN" sz="2800" dirty="0">
                    <a:latin typeface="+mj-lt"/>
                  </a:rPr>
                  <a:t>được kí hiệu là </a:t>
                </a:r>
                <a14:m>
                  <m:oMath xmlns:m="http://schemas.openxmlformats.org/officeDocument/2006/math">
                    <m:r>
                      <a:rPr lang="vi-VN" sz="2800" b="1" i="1" smtClean="0">
                        <a:solidFill>
                          <a:srgbClr val="FF0000"/>
                        </a:solidFill>
                        <a:latin typeface="Cambria Math" panose="02040503050406030204" pitchFamily="18" charset="0"/>
                      </a:rPr>
                      <m:t>ℕ</m:t>
                    </m:r>
                  </m:oMath>
                </a14:m>
                <a:r>
                  <a:rPr lang="vi-VN" sz="2800" b="1" baseline="30000" dirty="0">
                    <a:solidFill>
                      <a:srgbClr val="FF0000"/>
                    </a:solidFill>
                    <a:latin typeface="+mj-lt"/>
                  </a:rPr>
                  <a:t>*</a:t>
                </a:r>
                <a:r>
                  <a:rPr lang="vi-VN" sz="2800" dirty="0">
                    <a:latin typeface="+mj-lt"/>
                  </a:rPr>
                  <a:t>, tức </a:t>
                </a:r>
                <a:r>
                  <a:rPr lang="vi-VN" sz="2800" b="1" dirty="0">
                    <a:latin typeface="+mj-lt"/>
                  </a:rPr>
                  <a:t>N</a:t>
                </a:r>
                <a:r>
                  <a:rPr lang="vi-VN" sz="2800" b="1" baseline="30000" dirty="0">
                    <a:latin typeface="+mj-lt"/>
                  </a:rPr>
                  <a:t>*</a:t>
                </a:r>
                <a:r>
                  <a:rPr lang="vi-VN" sz="2800" b="1" dirty="0">
                    <a:latin typeface="+mj-lt"/>
                  </a:rPr>
                  <a:t> = { 1; 2; 3; 4; ...}.</a:t>
                </a:r>
                <a:endParaRPr lang="en-US" altLang="en-US" sz="2800" dirty="0">
                  <a:latin typeface="+mj-lt"/>
                </a:endParaRPr>
              </a:p>
            </p:txBody>
          </p:sp>
        </mc:Choice>
        <mc:Fallback xmlns="">
          <p:sp>
            <p:nvSpPr>
              <p:cNvPr id="9" name="Text Box 3">
                <a:extLst>
                  <a:ext uri="{FF2B5EF4-FFF2-40B4-BE49-F238E27FC236}">
                    <a16:creationId xmlns:a16="http://schemas.microsoft.com/office/drawing/2014/main" id="{FC61A38C-E4B5-4762-9397-5192721BB052}"/>
                  </a:ext>
                </a:extLst>
              </p:cNvPr>
              <p:cNvSpPr txBox="1">
                <a:spLocks noRot="1" noChangeAspect="1" noMove="1" noResize="1" noEditPoints="1" noAdjustHandles="1" noChangeArrowheads="1" noChangeShapeType="1" noTextEdit="1"/>
              </p:cNvSpPr>
              <p:nvPr/>
            </p:nvSpPr>
            <p:spPr bwMode="auto">
              <a:xfrm>
                <a:off x="524784" y="3103743"/>
                <a:ext cx="11608231" cy="707886"/>
              </a:xfrm>
              <a:prstGeom prst="rect">
                <a:avLst/>
              </a:prstGeom>
              <a:blipFill>
                <a:blip r:embed="rId5"/>
                <a:stretch>
                  <a:fillRect b="-181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3">
            <a:extLst>
              <a:ext uri="{FF2B5EF4-FFF2-40B4-BE49-F238E27FC236}">
                <a16:creationId xmlns:a16="http://schemas.microsoft.com/office/drawing/2014/main" id="{28CFB9A3-02ED-415E-9E29-CD58B24EA17B}"/>
              </a:ext>
            </a:extLst>
          </p:cNvPr>
          <p:cNvSpPr txBox="1">
            <a:spLocks noChangeArrowheads="1"/>
          </p:cNvSpPr>
          <p:nvPr/>
        </p:nvSpPr>
        <p:spPr bwMode="auto">
          <a:xfrm>
            <a:off x="675893" y="3862927"/>
            <a:ext cx="93868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a:solidFill>
                  <a:srgbClr val="0000CC"/>
                </a:solidFill>
                <a:latin typeface="Times New Roman" panose="02020603050405020304" pitchFamily="18" charset="0"/>
              </a:rPr>
              <a:t>b) Ví </a:t>
            </a:r>
            <a:r>
              <a:rPr lang="en-US" altLang="en-US" sz="2800" dirty="0" err="1">
                <a:solidFill>
                  <a:srgbClr val="0000CC"/>
                </a:solidFill>
                <a:latin typeface="Times New Roman" panose="02020603050405020304" pitchFamily="18" charset="0"/>
              </a:rPr>
              <a:t>dụ</a:t>
            </a:r>
            <a:r>
              <a:rPr lang="en-US" altLang="en-US" sz="2800" dirty="0">
                <a:solidFill>
                  <a:srgbClr val="0000CC"/>
                </a:solidFill>
                <a:latin typeface="Times New Roman" panose="02020603050405020304" pitchFamily="18" charset="0"/>
              </a:rPr>
              <a:t> 1: </a:t>
            </a:r>
            <a:r>
              <a:rPr lang="en-US" altLang="en-US" sz="2800" dirty="0" err="1">
                <a:latin typeface="Times New Roman" panose="02020603050405020304" pitchFamily="18" charset="0"/>
              </a:rPr>
              <a:t>Trường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sau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đây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chỉ</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tập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nhiên</a:t>
            </a:r>
            <a:r>
              <a:rPr lang="en-US" altLang="en-US" sz="2800" dirty="0">
                <a:latin typeface="Times New Roman" panose="02020603050405020304" pitchFamily="18" charset="0"/>
              </a:rPr>
              <a:t>?</a:t>
            </a:r>
          </a:p>
        </p:txBody>
      </p:sp>
      <p:sp>
        <p:nvSpPr>
          <p:cNvPr id="11" name="Text Box 3">
            <a:extLst>
              <a:ext uri="{FF2B5EF4-FFF2-40B4-BE49-F238E27FC236}">
                <a16:creationId xmlns:a16="http://schemas.microsoft.com/office/drawing/2014/main" id="{D78736DE-9AAD-485F-8B15-1DF2C286712F}"/>
              </a:ext>
            </a:extLst>
          </p:cNvPr>
          <p:cNvSpPr txBox="1">
            <a:spLocks noChangeArrowheads="1"/>
          </p:cNvSpPr>
          <p:nvPr/>
        </p:nvSpPr>
        <p:spPr bwMode="auto">
          <a:xfrm>
            <a:off x="1219814" y="4565424"/>
            <a:ext cx="4194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a:latin typeface="Times New Roman" panose="02020603050405020304" pitchFamily="18" charset="0"/>
              </a:rPr>
              <a:t>A. { 1; 2; 3; 4;…}</a:t>
            </a:r>
          </a:p>
        </p:txBody>
      </p:sp>
      <p:sp>
        <p:nvSpPr>
          <p:cNvPr id="12" name="Text Box 3">
            <a:extLst>
              <a:ext uri="{FF2B5EF4-FFF2-40B4-BE49-F238E27FC236}">
                <a16:creationId xmlns:a16="http://schemas.microsoft.com/office/drawing/2014/main" id="{9A0F86AD-55FA-4E65-8C1A-3EDE1C2EC873}"/>
              </a:ext>
            </a:extLst>
          </p:cNvPr>
          <p:cNvSpPr txBox="1">
            <a:spLocks noChangeArrowheads="1"/>
          </p:cNvSpPr>
          <p:nvPr/>
        </p:nvSpPr>
        <p:spPr bwMode="auto">
          <a:xfrm>
            <a:off x="5530821" y="4534937"/>
            <a:ext cx="32196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a:latin typeface="Times New Roman" panose="02020603050405020304" pitchFamily="18" charset="0"/>
              </a:rPr>
              <a:t>B. { 0; 1; 2; 3; 4;…}</a:t>
            </a:r>
          </a:p>
        </p:txBody>
      </p:sp>
      <p:sp>
        <p:nvSpPr>
          <p:cNvPr id="13" name="Text Box 3">
            <a:extLst>
              <a:ext uri="{FF2B5EF4-FFF2-40B4-BE49-F238E27FC236}">
                <a16:creationId xmlns:a16="http://schemas.microsoft.com/office/drawing/2014/main" id="{57E875E2-50D7-4437-A41F-DB12B4F2FAD5}"/>
              </a:ext>
            </a:extLst>
          </p:cNvPr>
          <p:cNvSpPr txBox="1">
            <a:spLocks noChangeArrowheads="1"/>
          </p:cNvSpPr>
          <p:nvPr/>
        </p:nvSpPr>
        <p:spPr bwMode="auto">
          <a:xfrm>
            <a:off x="1132409" y="5144376"/>
            <a:ext cx="4194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a:latin typeface="Times New Roman" panose="02020603050405020304" pitchFamily="18" charset="0"/>
              </a:rPr>
              <a:t>C. { 0; 1; 2; 3; 4}</a:t>
            </a:r>
          </a:p>
        </p:txBody>
      </p:sp>
      <p:sp>
        <p:nvSpPr>
          <p:cNvPr id="14" name="Text Box 3">
            <a:extLst>
              <a:ext uri="{FF2B5EF4-FFF2-40B4-BE49-F238E27FC236}">
                <a16:creationId xmlns:a16="http://schemas.microsoft.com/office/drawing/2014/main" id="{F2D683D6-EF54-467A-ABDE-F8B0CD263E1B}"/>
              </a:ext>
            </a:extLst>
          </p:cNvPr>
          <p:cNvSpPr txBox="1">
            <a:spLocks noChangeArrowheads="1"/>
          </p:cNvSpPr>
          <p:nvPr/>
        </p:nvSpPr>
        <p:spPr bwMode="auto">
          <a:xfrm>
            <a:off x="4859155" y="5156143"/>
            <a:ext cx="60185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a:latin typeface="Times New Roman" panose="02020603050405020304" pitchFamily="18" charset="0"/>
              </a:rPr>
              <a:t>D. { 1; 2; 3; 4; 5; 6; 7; 8; 9; 10}</a:t>
            </a:r>
          </a:p>
        </p:txBody>
      </p:sp>
      <p:sp>
        <p:nvSpPr>
          <p:cNvPr id="16" name="Rectangle 15">
            <a:extLst>
              <a:ext uri="{FF2B5EF4-FFF2-40B4-BE49-F238E27FC236}">
                <a16:creationId xmlns:a16="http://schemas.microsoft.com/office/drawing/2014/main" id="{B644F9F7-EA1A-482F-B09E-20324FBFD78C}"/>
              </a:ext>
            </a:extLst>
          </p:cNvPr>
          <p:cNvSpPr>
            <a:spLocks noChangeArrowheads="1"/>
          </p:cNvSpPr>
          <p:nvPr/>
        </p:nvSpPr>
        <p:spPr bwMode="auto">
          <a:xfrm>
            <a:off x="1523782" y="6031572"/>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dirty="0">
                <a:solidFill>
                  <a:srgbClr val="FF0000"/>
                </a:solidFill>
                <a:latin typeface="VNI-Meli" pitchFamily="2"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Tập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hợp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số</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tự</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nhiên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bao </a:t>
            </a:r>
            <a:r>
              <a:rPr lang="en-US" altLang="en-US" sz="2800" dirty="0" err="1">
                <a:solidFill>
                  <a:srgbClr val="FF0000"/>
                </a:solidFill>
                <a:latin typeface="Times New Roman" panose="02020603050405020304" pitchFamily="18" charset="0"/>
                <a:cs typeface="Times New Roman" panose="02020603050405020304" pitchFamily="18" charset="0"/>
              </a:rPr>
              <a:t>nhiêu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phần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tử</a:t>
            </a:r>
            <a:r>
              <a:rPr lang="en-US" altLang="en-US" sz="2800" dirty="0">
                <a:solidFill>
                  <a:srgbClr val="FF0000"/>
                </a:solidFill>
                <a:latin typeface="Times New Roman" panose="02020603050405020304" pitchFamily="18" charset="0"/>
                <a:cs typeface="Times New Roman" panose="02020603050405020304" pitchFamily="18" charset="0"/>
              </a:rPr>
              <a:t>? </a:t>
            </a:r>
          </a:p>
        </p:txBody>
      </p:sp>
      <p:sp>
        <p:nvSpPr>
          <p:cNvPr id="17" name="Rectangle 16">
            <a:extLst>
              <a:ext uri="{FF2B5EF4-FFF2-40B4-BE49-F238E27FC236}">
                <a16:creationId xmlns:a16="http://schemas.microsoft.com/office/drawing/2014/main" id="{654D99E2-82F5-4385-8CF8-EFD223042DB2}"/>
              </a:ext>
            </a:extLst>
          </p:cNvPr>
          <p:cNvSpPr>
            <a:spLocks noChangeArrowheads="1"/>
          </p:cNvSpPr>
          <p:nvPr/>
        </p:nvSpPr>
        <p:spPr bwMode="auto">
          <a:xfrm>
            <a:off x="837218" y="5940136"/>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err="1">
                <a:solidFill>
                  <a:srgbClr val="FF0000"/>
                </a:solidFill>
                <a:latin typeface="Times New Roman" panose="02020603050405020304" pitchFamily="18" charset="0"/>
                <a:cs typeface="Times New Roman" panose="02020603050405020304" pitchFamily="18" charset="0"/>
              </a:rPr>
              <a:t>Tập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err="1">
                <a:solidFill>
                  <a:srgbClr val="FF0000"/>
                </a:solidFill>
                <a:latin typeface="Times New Roman" panose="02020603050405020304" pitchFamily="18" charset="0"/>
                <a:cs typeface="Times New Roman" panose="02020603050405020304" pitchFamily="18" charset="0"/>
              </a:rPr>
              <a:t>hợp</a:t>
            </a:r>
            <a:r>
              <a:rPr lang="en-US" altLang="en-US" sz="2800">
                <a:solidFill>
                  <a:srgbClr val="FF0000"/>
                </a:solidFill>
                <a:latin typeface="Times New Roman" panose="02020603050405020304" pitchFamily="18" charset="0"/>
                <a:cs typeface="Times New Roman" panose="02020603050405020304" pitchFamily="18" charset="0"/>
              </a:rPr>
              <a:t> N và </a:t>
            </a:r>
            <a:r>
              <a:rPr lang="en-US" altLang="en-US" sz="2800" dirty="0">
                <a:solidFill>
                  <a:srgbClr val="FF0000"/>
                </a:solidFill>
                <a:latin typeface="Times New Roman" panose="02020603050405020304" pitchFamily="18" charset="0"/>
                <a:cs typeface="Times New Roman" panose="02020603050405020304" pitchFamily="18" charset="0"/>
              </a:rPr>
              <a:t>N*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gì</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nhau</a:t>
            </a:r>
            <a:r>
              <a:rPr lang="en-US" altLang="en-US"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634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heel(4)">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heel(4)">
                                      <p:cBhvr>
                                        <p:cTn id="37" dur="2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heel(4)">
                                      <p:cBhvr>
                                        <p:cTn id="42" dur="20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32" fill="hold" grpId="1" nodeType="clickEffect">
                                  <p:stCondLst>
                                    <p:cond delay="0"/>
                                  </p:stCondLst>
                                  <p:childTnLst>
                                    <p:animEffect transition="out" filter="diamond(out)">
                                      <p:cBhvr>
                                        <p:cTn id="51" dur="2000"/>
                                        <p:tgtEl>
                                          <p:spTgt spid="17"/>
                                        </p:tgtEl>
                                      </p:cBhvr>
                                    </p:animEffect>
                                    <p:set>
                                      <p:cBhvr>
                                        <p:cTn id="52" dur="1" fill="hold">
                                          <p:stCondLst>
                                            <p:cond delay="19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heel(4)">
                                      <p:cBhvr>
                                        <p:cTn id="57" dur="20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anim calcmode="lin" valueType="num">
                                      <p:cBhvr>
                                        <p:cTn id="63" dur="1000" fill="hold"/>
                                        <p:tgtEl>
                                          <p:spTgt spid="11"/>
                                        </p:tgtEl>
                                        <p:attrNameLst>
                                          <p:attrName>ppt_x</p:attrName>
                                        </p:attrNameLst>
                                      </p:cBhvr>
                                      <p:tavLst>
                                        <p:tav tm="0">
                                          <p:val>
                                            <p:strVal val="#ppt_x"/>
                                          </p:val>
                                        </p:tav>
                                        <p:tav tm="100000">
                                          <p:val>
                                            <p:strVal val="#ppt_x"/>
                                          </p:val>
                                        </p:tav>
                                      </p:tavLst>
                                    </p:anim>
                                    <p:anim calcmode="lin" valueType="num">
                                      <p:cBhvr>
                                        <p:cTn id="64" dur="1000" fill="hold"/>
                                        <p:tgtEl>
                                          <p:spTgt spid="1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arn(inVertical)">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6" grpId="0"/>
      <p:bldP spid="11" grpId="0"/>
      <p:bldP spid="12" grpId="0"/>
      <p:bldP spid="13" grpId="0"/>
      <p:bldP spid="14" grpId="0"/>
      <p:bldP spid="16" grpId="0"/>
      <p:bldP spid="16"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47CB1B85-4BB9-4272-92BD-7A9F7124057B}"/>
              </a:ext>
            </a:extLst>
          </p:cNvPr>
          <p:cNvSpPr/>
          <p:nvPr/>
        </p:nvSpPr>
        <p:spPr>
          <a:xfrm>
            <a:off x="1980565" y="4380682"/>
            <a:ext cx="658466" cy="58477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p>
        </p:txBody>
      </p:sp>
      <p:sp>
        <p:nvSpPr>
          <p:cNvPr id="5" name="Text Box 3">
            <a:extLst>
              <a:ext uri="{FF2B5EF4-FFF2-40B4-BE49-F238E27FC236}">
                <a16:creationId xmlns:a16="http://schemas.microsoft.com/office/drawing/2014/main" id="{A9121689-3A6D-41D6-8EE8-41671EAC1927}"/>
              </a:ext>
            </a:extLst>
          </p:cNvPr>
          <p:cNvSpPr txBox="1">
            <a:spLocks noChangeArrowheads="1"/>
          </p:cNvSpPr>
          <p:nvPr/>
        </p:nvSpPr>
        <p:spPr bwMode="auto">
          <a:xfrm>
            <a:off x="238744" y="327866"/>
            <a:ext cx="53049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0033CC"/>
                </a:solidFill>
                <a:latin typeface="Times New Roman" panose="02020603050405020304" pitchFamily="18" charset="0"/>
              </a:rPr>
              <a:t>I: </a:t>
            </a:r>
            <a:r>
              <a:rPr lang="en-US" altLang="en-US" b="1" dirty="0" err="1">
                <a:solidFill>
                  <a:srgbClr val="0033CC"/>
                </a:solidFill>
                <a:latin typeface="Times New Roman" panose="02020603050405020304" pitchFamily="18" charset="0"/>
              </a:rPr>
              <a:t>Tập</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hợp</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các</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số</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tự</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nhiên</a:t>
            </a:r>
            <a:r>
              <a:rPr lang="en-US" altLang="en-US" b="1" dirty="0">
                <a:solidFill>
                  <a:srgbClr val="0033CC"/>
                </a:solidFill>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6" name="Text Box 3">
                <a:extLst>
                  <a:ext uri="{FF2B5EF4-FFF2-40B4-BE49-F238E27FC236}">
                    <a16:creationId xmlns:a16="http://schemas.microsoft.com/office/drawing/2014/main" id="{6B62CD10-79DF-4536-B106-BDE020478F9F}"/>
                  </a:ext>
                </a:extLst>
              </p:cNvPr>
              <p:cNvSpPr txBox="1">
                <a:spLocks noChangeArrowheads="1"/>
              </p:cNvSpPr>
              <p:nvPr/>
            </p:nvSpPr>
            <p:spPr bwMode="auto">
              <a:xfrm>
                <a:off x="521842" y="902136"/>
                <a:ext cx="5304941"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FF0000"/>
                    </a:solidFill>
                    <a:latin typeface="Times New Roman" panose="02020603050405020304" pitchFamily="18" charset="0"/>
                  </a:rPr>
                  <a:t>1. </a:t>
                </a:r>
                <a:r>
                  <a:rPr lang="en-US" altLang="en-US" b="1" dirty="0" err="1">
                    <a:solidFill>
                      <a:srgbClr val="FF0000"/>
                    </a:solidFill>
                    <a:latin typeface="Times New Roman" panose="02020603050405020304" pitchFamily="18" charset="0"/>
                  </a:rPr>
                  <a:t>Tập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hợp</a:t>
                </a:r>
                <a:r>
                  <a:rPr lang="en-US" altLang="en-US" b="1" dirty="0">
                    <a:solidFill>
                      <a:srgbClr val="FF0000"/>
                    </a:solidFill>
                    <a:latin typeface="Times New Roman" panose="02020603050405020304" pitchFamily="18" charset="0"/>
                  </a:rPr>
                  <a:t> N </a:t>
                </a:r>
                <a:r>
                  <a:rPr lang="en-US" altLang="en-US" b="1" dirty="0" err="1">
                    <a:solidFill>
                      <a:srgbClr val="FF0000"/>
                    </a:solidFill>
                    <a:latin typeface="Times New Roman" panose="02020603050405020304" pitchFamily="18" charset="0"/>
                  </a:rPr>
                  <a:t>và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tập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hợp</a:t>
                </a:r>
                <a:r>
                  <a:rPr lang="en-US" altLang="en-US" b="1" dirty="0">
                    <a:solidFill>
                      <a:srgbClr val="FF0000"/>
                    </a:solidFill>
                    <a:latin typeface="Times New Roman" panose="02020603050405020304" pitchFamily="18" charset="0"/>
                  </a:rPr>
                  <a:t> </a:t>
                </a:r>
                <a14:m>
                  <m:oMath xmlns:m="http://schemas.openxmlformats.org/officeDocument/2006/math">
                    <m:sSup>
                      <m:sSupPr>
                        <m:ctrlPr>
                          <a:rPr lang="en-US" altLang="en-US" b="1" i="1" smtClean="0">
                            <a:solidFill>
                              <a:srgbClr val="FF0000"/>
                            </a:solidFill>
                            <a:latin typeface="Cambria Math" panose="02040503050406030204" pitchFamily="18" charset="0"/>
                          </a:rPr>
                        </m:ctrlPr>
                      </m:sSupPr>
                      <m:e>
                        <m:r>
                          <a:rPr lang="en-US" altLang="en-US" b="1" i="1" smtClean="0">
                            <a:solidFill>
                              <a:srgbClr val="FF0000"/>
                            </a:solidFill>
                            <a:latin typeface="Cambria Math" panose="02040503050406030204" pitchFamily="18" charset="0"/>
                          </a:rPr>
                          <m:t>𝑵</m:t>
                        </m:r>
                      </m:e>
                      <m:sup>
                        <m:r>
                          <a:rPr lang="en-US" altLang="en-US" b="1" i="1" smtClean="0">
                            <a:solidFill>
                              <a:srgbClr val="FF0000"/>
                            </a:solidFill>
                            <a:latin typeface="Cambria Math" panose="02040503050406030204" pitchFamily="18" charset="0"/>
                          </a:rPr>
                          <m:t>∗</m:t>
                        </m:r>
                      </m:sup>
                    </m:sSup>
                  </m:oMath>
                </a14:m>
                <a:r>
                  <a:rPr lang="en-US" altLang="en-US" b="1" dirty="0">
                    <a:solidFill>
                      <a:srgbClr val="FF0000"/>
                    </a:solidFill>
                    <a:latin typeface="Times New Roman" panose="02020603050405020304" pitchFamily="18" charset="0"/>
                  </a:rPr>
                  <a:t>.</a:t>
                </a:r>
              </a:p>
            </p:txBody>
          </p:sp>
        </mc:Choice>
        <mc:Fallback xmlns="">
          <p:sp>
            <p:nvSpPr>
              <p:cNvPr id="6" name="Text Box 3">
                <a:extLst>
                  <a:ext uri="{FF2B5EF4-FFF2-40B4-BE49-F238E27FC236}">
                    <a16:creationId xmlns:a16="http://schemas.microsoft.com/office/drawing/2014/main" id="{6B62CD10-79DF-4536-B106-BDE020478F9F}"/>
                  </a:ext>
                </a:extLst>
              </p:cNvPr>
              <p:cNvSpPr txBox="1">
                <a:spLocks noRot="1" noChangeAspect="1" noMove="1" noResize="1" noEditPoints="1" noAdjustHandles="1" noChangeArrowheads="1" noChangeShapeType="1" noTextEdit="1"/>
              </p:cNvSpPr>
              <p:nvPr/>
            </p:nvSpPr>
            <p:spPr bwMode="auto">
              <a:xfrm>
                <a:off x="521842" y="902136"/>
                <a:ext cx="5304941" cy="584775"/>
              </a:xfrm>
              <a:prstGeom prst="rect">
                <a:avLst/>
              </a:prstGeom>
              <a:blipFill>
                <a:blip r:embed="rId4"/>
                <a:stretch>
                  <a:fillRect l="-1034" t="-14583" r="-575" b="-322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 name="Text Box 3">
            <a:extLst>
              <a:ext uri="{FF2B5EF4-FFF2-40B4-BE49-F238E27FC236}">
                <a16:creationId xmlns:a16="http://schemas.microsoft.com/office/drawing/2014/main" id="{CC635543-DC5C-4397-8926-5793AB689D05}"/>
              </a:ext>
            </a:extLst>
          </p:cNvPr>
          <p:cNvSpPr txBox="1">
            <a:spLocks noChangeArrowheads="1"/>
          </p:cNvSpPr>
          <p:nvPr/>
        </p:nvSpPr>
        <p:spPr bwMode="auto">
          <a:xfrm>
            <a:off x="1047051" y="1517372"/>
            <a:ext cx="6661688"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FontTx/>
              <a:buNone/>
            </a:pPr>
            <a:r>
              <a:rPr lang="en-US" altLang="en-US" dirty="0">
                <a:solidFill>
                  <a:srgbClr val="0000CC"/>
                </a:solidFill>
                <a:latin typeface="Times New Roman" panose="02020603050405020304" pitchFamily="18" charset="0"/>
              </a:rPr>
              <a:t>c) </a:t>
            </a:r>
            <a:r>
              <a:rPr lang="en-US" altLang="en-US" b="1" dirty="0" err="1">
                <a:solidFill>
                  <a:srgbClr val="0000CC"/>
                </a:solidFill>
                <a:latin typeface="Times New Roman" panose="02020603050405020304" pitchFamily="18" charset="0"/>
              </a:rPr>
              <a:t>Áp</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dụng</a:t>
            </a:r>
            <a:r>
              <a:rPr lang="en-US" altLang="en-US" b="1" dirty="0">
                <a:solidFill>
                  <a:srgbClr val="0000CC"/>
                </a:solidFill>
                <a:latin typeface="Times New Roman" panose="02020603050405020304" pitchFamily="18" charset="0"/>
              </a:rPr>
              <a:t>: </a:t>
            </a:r>
          </a:p>
          <a:p>
            <a:pPr algn="ctr" eaLnBrk="1" hangingPunct="1">
              <a:spcBef>
                <a:spcPts val="60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Bài</a:t>
            </a:r>
            <a:r>
              <a:rPr lang="en-US" altLang="en-US" dirty="0">
                <a:latin typeface="Times New Roman" panose="02020603050405020304" pitchFamily="18" charset="0"/>
              </a:rPr>
              <a:t> 1: </a:t>
            </a:r>
            <a:r>
              <a:rPr lang="en-US" altLang="en-US" dirty="0" err="1">
                <a:latin typeface="Times New Roman" panose="02020603050405020304" pitchFamily="18" charset="0"/>
              </a:rPr>
              <a:t>Phát</a:t>
            </a:r>
            <a:r>
              <a:rPr lang="en-US" altLang="en-US" dirty="0">
                <a:latin typeface="Times New Roman" panose="02020603050405020304" pitchFamily="18" charset="0"/>
              </a:rPr>
              <a:t> </a:t>
            </a:r>
            <a:r>
              <a:rPr lang="en-US" altLang="en-US" dirty="0" err="1">
                <a:latin typeface="Times New Roman" panose="02020603050405020304" pitchFamily="18" charset="0"/>
              </a:rPr>
              <a:t>biểu</a:t>
            </a:r>
            <a:r>
              <a:rPr lang="en-US" altLang="en-US" dirty="0">
                <a:latin typeface="Times New Roman" panose="02020603050405020304" pitchFamily="18" charset="0"/>
              </a:rPr>
              <a:t> </a:t>
            </a:r>
            <a:r>
              <a:rPr lang="en-US" altLang="en-US" dirty="0" err="1">
                <a:latin typeface="Times New Roman" panose="02020603050405020304" pitchFamily="18" charset="0"/>
              </a:rPr>
              <a:t>nào</a:t>
            </a:r>
            <a:r>
              <a:rPr lang="en-US" altLang="en-US" dirty="0">
                <a:latin typeface="Times New Roman" panose="02020603050405020304" pitchFamily="18" charset="0"/>
              </a:rPr>
              <a:t> </a:t>
            </a:r>
            <a:r>
              <a:rPr lang="en-US" altLang="en-US" dirty="0" err="1">
                <a:latin typeface="Times New Roman" panose="02020603050405020304" pitchFamily="18" charset="0"/>
              </a:rPr>
              <a:t>sau</a:t>
            </a:r>
            <a:r>
              <a:rPr lang="en-US" altLang="en-US" dirty="0">
                <a:latin typeface="Times New Roman" panose="02020603050405020304" pitchFamily="18" charset="0"/>
              </a:rPr>
              <a:t> </a:t>
            </a:r>
            <a:r>
              <a:rPr lang="en-US" altLang="en-US" dirty="0" err="1">
                <a:latin typeface="Times New Roman" panose="02020603050405020304" pitchFamily="18" charset="0"/>
              </a:rPr>
              <a:t>đây</a:t>
            </a:r>
            <a:r>
              <a:rPr lang="en-US" altLang="en-US" dirty="0">
                <a:latin typeface="Times New Roman" panose="02020603050405020304" pitchFamily="18" charset="0"/>
              </a:rPr>
              <a:t> </a:t>
            </a:r>
            <a:r>
              <a:rPr lang="en-US" altLang="en-US" dirty="0" err="1">
                <a:latin typeface="Times New Roman" panose="02020603050405020304" pitchFamily="18" charset="0"/>
              </a:rPr>
              <a:t>là</a:t>
            </a:r>
            <a:r>
              <a:rPr lang="en-US" altLang="en-US" dirty="0">
                <a:latin typeface="Times New Roman" panose="02020603050405020304" pitchFamily="18" charset="0"/>
              </a:rPr>
              <a:t> </a:t>
            </a:r>
            <a:r>
              <a:rPr lang="en-US" altLang="en-US" dirty="0" err="1">
                <a:latin typeface="Times New Roman" panose="02020603050405020304" pitchFamily="18" charset="0"/>
              </a:rPr>
              <a:t>đúng</a:t>
            </a:r>
            <a:r>
              <a:rPr lang="en-US" altLang="en-US" dirty="0">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Text Box 3">
                <a:extLst>
                  <a:ext uri="{FF2B5EF4-FFF2-40B4-BE49-F238E27FC236}">
                    <a16:creationId xmlns:a16="http://schemas.microsoft.com/office/drawing/2014/main" id="{4C325CE7-1BB4-426C-9FC7-F81AA09BCE2A}"/>
                  </a:ext>
                </a:extLst>
              </p:cNvPr>
              <p:cNvSpPr txBox="1">
                <a:spLocks noChangeArrowheads="1"/>
              </p:cNvSpPr>
              <p:nvPr/>
            </p:nvSpPr>
            <p:spPr bwMode="auto">
              <a:xfrm>
                <a:off x="1678848" y="2943779"/>
                <a:ext cx="5318493"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dirty="0">
                    <a:latin typeface="Times New Roman" panose="02020603050405020304" pitchFamily="18" charset="0"/>
                  </a:rPr>
                  <a:t>a) </a:t>
                </a:r>
                <a:r>
                  <a:rPr lang="en-US" altLang="en-US" dirty="0" err="1">
                    <a:latin typeface="Times New Roman" panose="02020603050405020304" pitchFamily="18" charset="0"/>
                  </a:rPr>
                  <a:t>Nếu</a:t>
                </a:r>
                <a:r>
                  <a:rPr lang="en-US" altLang="en-US" dirty="0">
                    <a:latin typeface="Times New Roman" panose="02020603050405020304" pitchFamily="18" charset="0"/>
                  </a:rPr>
                  <a:t>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𝑁</m:t>
                    </m:r>
                  </m:oMath>
                </a14:m>
                <a:r>
                  <a:rPr lang="en-US" altLang="en-US" dirty="0">
                    <a:latin typeface="Times New Roman" panose="02020603050405020304" pitchFamily="18" charset="0"/>
                  </a:rPr>
                  <a:t> thì </a:t>
                </a:r>
                <a14:m>
                  <m:oMath xmlns:m="http://schemas.openxmlformats.org/officeDocument/2006/math">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 ∈ </m:t>
                    </m:r>
                    <m:sSup>
                      <m:sSupPr>
                        <m:ctrlPr>
                          <a:rPr lang="en-US" altLang="en-US" i="1">
                            <a:latin typeface="Cambria Math" panose="02040503050406030204" pitchFamily="18" charset="0"/>
                            <a:ea typeface="Cambria Math" panose="02040503050406030204" pitchFamily="18" charset="0"/>
                          </a:rPr>
                        </m:ctrlPr>
                      </m:sSupPr>
                      <m:e>
                        <m:r>
                          <a:rPr lang="en-US" altLang="en-US" i="1">
                            <a:latin typeface="Cambria Math" panose="02040503050406030204" pitchFamily="18" charset="0"/>
                            <a:ea typeface="Cambria Math" panose="02040503050406030204" pitchFamily="18" charset="0"/>
                          </a:rPr>
                          <m:t>𝑁</m:t>
                        </m:r>
                      </m:e>
                      <m:sup>
                        <m:r>
                          <a:rPr lang="en-US" altLang="en-US" i="1">
                            <a:latin typeface="Cambria Math" panose="02040503050406030204" pitchFamily="18" charset="0"/>
                            <a:ea typeface="Cambria Math" panose="02040503050406030204" pitchFamily="18" charset="0"/>
                          </a:rPr>
                          <m:t>∗</m:t>
                        </m:r>
                      </m:sup>
                    </m:sSup>
                  </m:oMath>
                </a14:m>
                <a:endParaRPr lang="en-US" altLang="en-US" dirty="0">
                  <a:latin typeface="Times New Roman" panose="02020603050405020304" pitchFamily="18" charset="0"/>
                </a:endParaRPr>
              </a:p>
            </p:txBody>
          </p:sp>
        </mc:Choice>
        <mc:Fallback xmlns="">
          <p:sp>
            <p:nvSpPr>
              <p:cNvPr id="8" name="Text Box 3">
                <a:extLst>
                  <a:ext uri="{FF2B5EF4-FFF2-40B4-BE49-F238E27FC236}">
                    <a16:creationId xmlns:a16="http://schemas.microsoft.com/office/drawing/2014/main" id="{4C325CE7-1BB4-426C-9FC7-F81AA09BCE2A}"/>
                  </a:ext>
                </a:extLst>
              </p:cNvPr>
              <p:cNvSpPr txBox="1">
                <a:spLocks noRot="1" noChangeAspect="1" noMove="1" noResize="1" noEditPoints="1" noAdjustHandles="1" noChangeArrowheads="1" noChangeShapeType="1" noTextEdit="1"/>
              </p:cNvSpPr>
              <p:nvPr/>
            </p:nvSpPr>
            <p:spPr bwMode="auto">
              <a:xfrm>
                <a:off x="1678848" y="2943779"/>
                <a:ext cx="5318493" cy="584775"/>
              </a:xfrm>
              <a:prstGeom prst="rect">
                <a:avLst/>
              </a:prstGeom>
              <a:blipFill>
                <a:blip r:embed="rId5"/>
                <a:stretch>
                  <a:fillRect t="-14583" b="-322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3">
                <a:extLst>
                  <a:ext uri="{FF2B5EF4-FFF2-40B4-BE49-F238E27FC236}">
                    <a16:creationId xmlns:a16="http://schemas.microsoft.com/office/drawing/2014/main" id="{08596C84-803A-4642-A7B7-B51761C7F35E}"/>
                  </a:ext>
                </a:extLst>
              </p:cNvPr>
              <p:cNvSpPr txBox="1">
                <a:spLocks noChangeArrowheads="1"/>
              </p:cNvSpPr>
              <p:nvPr/>
            </p:nvSpPr>
            <p:spPr bwMode="auto">
              <a:xfrm>
                <a:off x="2114309" y="4355384"/>
                <a:ext cx="5318493"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dirty="0">
                    <a:latin typeface="Times New Roman" panose="02020603050405020304" pitchFamily="18" charset="0"/>
                  </a:rPr>
                  <a:t>b) </a:t>
                </a:r>
                <a:r>
                  <a:rPr lang="en-US" altLang="en-US" dirty="0" err="1">
                    <a:latin typeface="Times New Roman" panose="02020603050405020304" pitchFamily="18" charset="0"/>
                  </a:rPr>
                  <a:t>Nếu</a:t>
                </a:r>
                <a:r>
                  <a:rPr lang="en-US" altLang="en-US" dirty="0">
                    <a:latin typeface="Times New Roman" panose="02020603050405020304" pitchFamily="18" charset="0"/>
                  </a:rPr>
                  <a:t>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ea typeface="Cambria Math" panose="02040503050406030204" pitchFamily="18" charset="0"/>
                      </a:rPr>
                      <m:t>∈</m:t>
                    </m:r>
                    <m:sSup>
                      <m:sSupPr>
                        <m:ctrlPr>
                          <a:rPr lang="en-US" altLang="en-US" i="1">
                            <a:latin typeface="Cambria Math" panose="02040503050406030204" pitchFamily="18" charset="0"/>
                            <a:ea typeface="Cambria Math" panose="02040503050406030204" pitchFamily="18" charset="0"/>
                          </a:rPr>
                        </m:ctrlPr>
                      </m:sSupPr>
                      <m:e>
                        <m:r>
                          <a:rPr lang="en-US" altLang="en-US" i="1">
                            <a:latin typeface="Cambria Math" panose="02040503050406030204" pitchFamily="18" charset="0"/>
                            <a:ea typeface="Cambria Math" panose="02040503050406030204" pitchFamily="18" charset="0"/>
                          </a:rPr>
                          <m:t>𝑁</m:t>
                        </m:r>
                      </m:e>
                      <m:sup>
                        <m:r>
                          <a:rPr lang="en-US" altLang="en-US" i="1">
                            <a:latin typeface="Cambria Math" panose="02040503050406030204" pitchFamily="18" charset="0"/>
                            <a:ea typeface="Cambria Math" panose="02040503050406030204" pitchFamily="18" charset="0"/>
                          </a:rPr>
                          <m:t>∗</m:t>
                        </m:r>
                      </m:sup>
                    </m:sSup>
                  </m:oMath>
                </a14:m>
                <a:r>
                  <a:rPr lang="en-US" altLang="en-US" dirty="0">
                    <a:latin typeface="Times New Roman" panose="02020603050405020304" pitchFamily="18" charset="0"/>
                  </a:rPr>
                  <a:t> thì </a:t>
                </a:r>
                <a14:m>
                  <m:oMath xmlns:m="http://schemas.openxmlformats.org/officeDocument/2006/math">
                    <m:r>
                      <a:rPr lang="en-US" altLang="en-US" i="1">
                        <a:latin typeface="Cambria Math" panose="02040503050406030204" pitchFamily="18" charset="0"/>
                        <a:ea typeface="Cambria Math" panose="02040503050406030204" pitchFamily="18" charset="0"/>
                      </a:rPr>
                      <m:t>𝑥</m:t>
                    </m:r>
                    <m:r>
                      <a:rPr lang="en-US" altLang="en-US" i="1">
                        <a:latin typeface="Cambria Math" panose="02040503050406030204" pitchFamily="18" charset="0"/>
                        <a:ea typeface="Cambria Math" panose="02040503050406030204" pitchFamily="18" charset="0"/>
                      </a:rPr>
                      <m:t> ∈</m:t>
                    </m:r>
                    <m:r>
                      <a:rPr lang="en-US" altLang="en-US" b="0" i="1" smtClean="0">
                        <a:latin typeface="Cambria Math" panose="02040503050406030204" pitchFamily="18" charset="0"/>
                        <a:ea typeface="Cambria Math" panose="02040503050406030204" pitchFamily="18" charset="0"/>
                      </a:rPr>
                      <m:t>𝑁</m:t>
                    </m:r>
                  </m:oMath>
                </a14:m>
                <a:endParaRPr lang="en-US" altLang="en-US" dirty="0">
                  <a:latin typeface="Times New Roman" panose="02020603050405020304" pitchFamily="18" charset="0"/>
                </a:endParaRPr>
              </a:p>
            </p:txBody>
          </p:sp>
        </mc:Choice>
        <mc:Fallback xmlns="">
          <p:sp>
            <p:nvSpPr>
              <p:cNvPr id="9" name="Text Box 3">
                <a:extLst>
                  <a:ext uri="{FF2B5EF4-FFF2-40B4-BE49-F238E27FC236}">
                    <a16:creationId xmlns:a16="http://schemas.microsoft.com/office/drawing/2014/main" id="{08596C84-803A-4642-A7B7-B51761C7F35E}"/>
                  </a:ext>
                </a:extLst>
              </p:cNvPr>
              <p:cNvSpPr txBox="1">
                <a:spLocks noRot="1" noChangeAspect="1" noMove="1" noResize="1" noEditPoints="1" noAdjustHandles="1" noChangeArrowheads="1" noChangeShapeType="1" noTextEdit="1"/>
              </p:cNvSpPr>
              <p:nvPr/>
            </p:nvSpPr>
            <p:spPr bwMode="auto">
              <a:xfrm>
                <a:off x="2114309" y="4355384"/>
                <a:ext cx="5318493" cy="584775"/>
              </a:xfrm>
              <a:prstGeom prst="rect">
                <a:avLst/>
              </a:prstGeom>
              <a:blipFill>
                <a:blip r:embed="rId6"/>
                <a:stretch>
                  <a:fillRect l="-2982" t="-14583" b="-322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3">
                <a:extLst>
                  <a:ext uri="{FF2B5EF4-FFF2-40B4-BE49-F238E27FC236}">
                    <a16:creationId xmlns:a16="http://schemas.microsoft.com/office/drawing/2014/main" id="{95EC9B49-94F8-46C8-8B98-224A05AE5FDB}"/>
                  </a:ext>
                </a:extLst>
              </p:cNvPr>
              <p:cNvSpPr txBox="1">
                <a:spLocks noChangeArrowheads="1"/>
              </p:cNvSpPr>
              <p:nvPr/>
            </p:nvSpPr>
            <p:spPr bwMode="auto">
              <a:xfrm>
                <a:off x="1977580" y="3690629"/>
                <a:ext cx="8555382"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b="1" dirty="0">
                    <a:latin typeface="Times New Roman" panose="02020603050405020304" pitchFamily="18" charset="0"/>
                  </a:rPr>
                  <a:t>VD: </a:t>
                </a:r>
                <a:r>
                  <a:rPr lang="en-US" altLang="en-US" b="1" dirty="0" err="1">
                    <a:latin typeface="Times New Roman" panose="02020603050405020304" pitchFamily="18" charset="0"/>
                  </a:rPr>
                  <a:t>Nếu</a:t>
                </a:r>
                <a:r>
                  <a:rPr lang="en-US" altLang="en-US" b="1" dirty="0">
                    <a:latin typeface="Times New Roman" panose="02020603050405020304" pitchFamily="18" charset="0"/>
                  </a:rPr>
                  <a:t>  </a:t>
                </a:r>
                <a14:m>
                  <m:oMath xmlns:m="http://schemas.openxmlformats.org/officeDocument/2006/math">
                    <m:r>
                      <a:rPr lang="en-US" altLang="en-US" b="1" i="1" smtClean="0">
                        <a:latin typeface="Cambria Math" panose="02040503050406030204" pitchFamily="18" charset="0"/>
                      </a:rPr>
                      <m:t>𝒙</m:t>
                    </m:r>
                    <m:r>
                      <a:rPr lang="en-US" altLang="en-US" b="1" i="1" smtClean="0">
                        <a:latin typeface="Cambria Math" panose="02040503050406030204" pitchFamily="18" charset="0"/>
                      </a:rPr>
                      <m:t>=</m:t>
                    </m:r>
                    <m:r>
                      <a:rPr lang="en-US" altLang="en-US" b="1" i="1" smtClean="0">
                        <a:latin typeface="Cambria Math" panose="02040503050406030204" pitchFamily="18" charset="0"/>
                      </a:rPr>
                      <m:t>𝟎</m:t>
                    </m:r>
                  </m:oMath>
                </a14:m>
                <a:r>
                  <a:rPr lang="en-US" altLang="en-US" b="1" dirty="0">
                    <a:latin typeface="Times New Roman" panose="02020603050405020304" pitchFamily="18" charset="0"/>
                  </a:rPr>
                  <a:t> thì </a:t>
                </a:r>
                <a14:m>
                  <m:oMath xmlns:m="http://schemas.openxmlformats.org/officeDocument/2006/math">
                    <m:r>
                      <a:rPr lang="en-US" altLang="en-US" b="1" i="1">
                        <a:latin typeface="Cambria Math" panose="02040503050406030204" pitchFamily="18" charset="0"/>
                      </a:rPr>
                      <m:t>𝟎</m:t>
                    </m:r>
                    <m:r>
                      <a:rPr lang="en-US" altLang="en-US" b="1" i="1">
                        <a:solidFill>
                          <a:srgbClr val="FF0000"/>
                        </a:solidFill>
                        <a:latin typeface="Cambria Math" panose="02040503050406030204" pitchFamily="18" charset="0"/>
                      </a:rPr>
                      <m:t>∈</m:t>
                    </m:r>
                    <m:r>
                      <a:rPr lang="en-US" altLang="en-US" b="1" i="1">
                        <a:latin typeface="Cambria Math" panose="02040503050406030204" pitchFamily="18" charset="0"/>
                        <a:ea typeface="Cambria Math" panose="02040503050406030204" pitchFamily="18" charset="0"/>
                      </a:rPr>
                      <m:t>𝑵</m:t>
                    </m:r>
                  </m:oMath>
                </a14:m>
                <a:r>
                  <a:rPr lang="en-US" altLang="en-US" b="1" dirty="0">
                    <a:latin typeface="Times New Roman" panose="02020603050405020304" pitchFamily="18" charset="0"/>
                  </a:rPr>
                  <a:t> nhưng </a:t>
                </a:r>
                <a14:m>
                  <m:oMath xmlns:m="http://schemas.openxmlformats.org/officeDocument/2006/math">
                    <m:r>
                      <a:rPr lang="en-US" altLang="en-US" b="1" i="1">
                        <a:latin typeface="Cambria Math" panose="02040503050406030204" pitchFamily="18" charset="0"/>
                        <a:ea typeface="Cambria Math" panose="02040503050406030204" pitchFamily="18" charset="0"/>
                      </a:rPr>
                      <m:t>𝟎</m:t>
                    </m:r>
                    <m:r>
                      <m:rPr>
                        <m:nor/>
                      </m:rPr>
                      <a:rPr lang="en-US" altLang="en-US" b="1" dirty="0">
                        <a:solidFill>
                          <a:srgbClr val="FF0000"/>
                        </a:solidFill>
                        <a:latin typeface="VNI-Times" pitchFamily="2" charset="0"/>
                        <a:sym typeface="Symbol" panose="05050102010706020507" pitchFamily="18" charset="2"/>
                      </a:rPr>
                      <m:t></m:t>
                    </m:r>
                    <m:sSup>
                      <m:sSupPr>
                        <m:ctrlPr>
                          <a:rPr lang="en-US" altLang="en-US" b="1" i="1">
                            <a:latin typeface="Cambria Math" panose="02040503050406030204" pitchFamily="18" charset="0"/>
                            <a:ea typeface="Cambria Math" panose="02040503050406030204" pitchFamily="18" charset="0"/>
                          </a:rPr>
                        </m:ctrlPr>
                      </m:sSupPr>
                      <m:e>
                        <m:r>
                          <a:rPr lang="en-US" altLang="en-US" b="1" i="1">
                            <a:latin typeface="Cambria Math" panose="02040503050406030204" pitchFamily="18" charset="0"/>
                            <a:ea typeface="Cambria Math" panose="02040503050406030204" pitchFamily="18" charset="0"/>
                          </a:rPr>
                          <m:t>𝑵</m:t>
                        </m:r>
                      </m:e>
                      <m:sup>
                        <m:r>
                          <a:rPr lang="en-US" altLang="en-US" b="1" i="1">
                            <a:latin typeface="Cambria Math" panose="02040503050406030204" pitchFamily="18" charset="0"/>
                            <a:ea typeface="Cambria Math" panose="02040503050406030204" pitchFamily="18" charset="0"/>
                          </a:rPr>
                          <m:t>∗</m:t>
                        </m:r>
                      </m:sup>
                    </m:sSup>
                    <m:r>
                      <a:rPr lang="en-US" altLang="en-US" b="1" i="1">
                        <a:latin typeface="Cambria Math" panose="02040503050406030204" pitchFamily="18" charset="0"/>
                        <a:ea typeface="Cambria Math" panose="02040503050406030204" pitchFamily="18" charset="0"/>
                      </a:rPr>
                      <m:t>.</m:t>
                    </m:r>
                  </m:oMath>
                </a14:m>
                <a:endParaRPr lang="en-US" altLang="en-US" b="1" dirty="0">
                  <a:latin typeface="Times New Roman" panose="02020603050405020304" pitchFamily="18" charset="0"/>
                </a:endParaRPr>
              </a:p>
            </p:txBody>
          </p:sp>
        </mc:Choice>
        <mc:Fallback xmlns="">
          <p:sp>
            <p:nvSpPr>
              <p:cNvPr id="12" name="Text Box 3">
                <a:extLst>
                  <a:ext uri="{FF2B5EF4-FFF2-40B4-BE49-F238E27FC236}">
                    <a16:creationId xmlns:a16="http://schemas.microsoft.com/office/drawing/2014/main" id="{95EC9B49-94F8-46C8-8B98-224A05AE5FDB}"/>
                  </a:ext>
                </a:extLst>
              </p:cNvPr>
              <p:cNvSpPr txBox="1">
                <a:spLocks noRot="1" noChangeAspect="1" noMove="1" noResize="1" noEditPoints="1" noAdjustHandles="1" noChangeArrowheads="1" noChangeShapeType="1" noTextEdit="1"/>
              </p:cNvSpPr>
              <p:nvPr/>
            </p:nvSpPr>
            <p:spPr bwMode="auto">
              <a:xfrm>
                <a:off x="1977580" y="3690629"/>
                <a:ext cx="8555382" cy="584775"/>
              </a:xfrm>
              <a:prstGeom prst="rect">
                <a:avLst/>
              </a:prstGeom>
              <a:blipFill>
                <a:blip r:embed="rId7"/>
                <a:stretch>
                  <a:fillRect t="-14583" b="-322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3">
                <a:extLst>
                  <a:ext uri="{FF2B5EF4-FFF2-40B4-BE49-F238E27FC236}">
                    <a16:creationId xmlns:a16="http://schemas.microsoft.com/office/drawing/2014/main" id="{E948D4F9-5435-4D8D-A806-7BEBA887F270}"/>
                  </a:ext>
                </a:extLst>
              </p:cNvPr>
              <p:cNvSpPr txBox="1">
                <a:spLocks noChangeArrowheads="1"/>
              </p:cNvSpPr>
              <p:nvPr/>
            </p:nvSpPr>
            <p:spPr bwMode="auto">
              <a:xfrm>
                <a:off x="1953168" y="5088758"/>
                <a:ext cx="8023218" cy="58477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en-US" altLang="en-US" b="1" dirty="0">
                    <a:latin typeface="Times New Roman" panose="02020603050405020304" pitchFamily="18" charset="0"/>
                  </a:rPr>
                  <a:t>VD: </a:t>
                </a:r>
                <a:r>
                  <a:rPr lang="en-US" altLang="en-US" b="1" dirty="0" err="1">
                    <a:latin typeface="Times New Roman" panose="02020603050405020304" pitchFamily="18" charset="0"/>
                  </a:rPr>
                  <a:t>Nếu</a:t>
                </a:r>
                <a:r>
                  <a:rPr lang="en-US" altLang="en-US" b="1" dirty="0">
                    <a:latin typeface="Times New Roman" panose="02020603050405020304" pitchFamily="18" charset="0"/>
                  </a:rPr>
                  <a:t>  </a:t>
                </a:r>
                <a14:m>
                  <m:oMath xmlns:m="http://schemas.openxmlformats.org/officeDocument/2006/math">
                    <m:r>
                      <a:rPr lang="en-US" altLang="en-US" b="1" i="1" smtClean="0">
                        <a:latin typeface="Cambria Math" panose="02040503050406030204" pitchFamily="18" charset="0"/>
                      </a:rPr>
                      <m:t>𝒙</m:t>
                    </m:r>
                    <m:r>
                      <a:rPr lang="en-US" altLang="en-US" b="1" i="1" smtClean="0">
                        <a:latin typeface="Cambria Math" panose="02040503050406030204" pitchFamily="18" charset="0"/>
                      </a:rPr>
                      <m:t>=</m:t>
                    </m:r>
                    <m:r>
                      <a:rPr lang="en-US" altLang="en-US" b="1" i="1" smtClean="0">
                        <a:latin typeface="Cambria Math" panose="02040503050406030204" pitchFamily="18" charset="0"/>
                      </a:rPr>
                      <m:t>𝟏</m:t>
                    </m:r>
                  </m:oMath>
                </a14:m>
                <a:r>
                  <a:rPr lang="en-US" altLang="en-US" b="1" dirty="0">
                    <a:latin typeface="Times New Roman" panose="02020603050405020304" pitchFamily="18" charset="0"/>
                  </a:rPr>
                  <a:t> thì</a:t>
                </a:r>
                <a14:m>
                  <m:oMath xmlns:m="http://schemas.openxmlformats.org/officeDocument/2006/math">
                    <m:r>
                      <a:rPr lang="en-US" altLang="en-US" b="1" i="1">
                        <a:latin typeface="Cambria Math" panose="02040503050406030204" pitchFamily="18" charset="0"/>
                      </a:rPr>
                      <m:t> </m:t>
                    </m:r>
                    <m:r>
                      <a:rPr lang="en-US" altLang="en-US" b="1" i="1">
                        <a:latin typeface="Cambria Math" panose="02040503050406030204" pitchFamily="18" charset="0"/>
                      </a:rPr>
                      <m:t>𝟏</m:t>
                    </m:r>
                    <m:r>
                      <a:rPr lang="en-US" altLang="en-US" b="1" i="1">
                        <a:solidFill>
                          <a:srgbClr val="FF0000"/>
                        </a:solidFill>
                        <a:latin typeface="Cambria Math" panose="02040503050406030204" pitchFamily="18" charset="0"/>
                      </a:rPr>
                      <m:t>∈</m:t>
                    </m:r>
                    <m:sSup>
                      <m:sSupPr>
                        <m:ctrlPr>
                          <a:rPr lang="en-US" altLang="en-US" b="1" i="1">
                            <a:latin typeface="Cambria Math" panose="02040503050406030204" pitchFamily="18" charset="0"/>
                            <a:ea typeface="Cambria Math" panose="02040503050406030204" pitchFamily="18" charset="0"/>
                          </a:rPr>
                        </m:ctrlPr>
                      </m:sSupPr>
                      <m:e>
                        <m:r>
                          <a:rPr lang="en-US" altLang="en-US" b="1" i="1">
                            <a:latin typeface="Cambria Math" panose="02040503050406030204" pitchFamily="18" charset="0"/>
                            <a:ea typeface="Cambria Math" panose="02040503050406030204" pitchFamily="18" charset="0"/>
                          </a:rPr>
                          <m:t>𝑵</m:t>
                        </m:r>
                      </m:e>
                      <m:sup>
                        <m:r>
                          <a:rPr lang="en-US" altLang="en-US" b="1" i="1">
                            <a:latin typeface="Cambria Math" panose="02040503050406030204" pitchFamily="18" charset="0"/>
                            <a:ea typeface="Cambria Math" panose="02040503050406030204" pitchFamily="18" charset="0"/>
                          </a:rPr>
                          <m:t>∗</m:t>
                        </m:r>
                      </m:sup>
                    </m:sSup>
                  </m:oMath>
                </a14:m>
                <a:r>
                  <a:rPr lang="en-US" altLang="en-US" b="1" dirty="0">
                    <a:latin typeface="Times New Roman" panose="02020603050405020304" pitchFamily="18" charset="0"/>
                  </a:rPr>
                  <a:t> thì</a:t>
                </a:r>
                <a14:m>
                  <m:oMath xmlns:m="http://schemas.openxmlformats.org/officeDocument/2006/math">
                    <m:r>
                      <a:rPr lang="en-US" altLang="en-US" b="1" i="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1</m:t>
                    </m:r>
                    <m:r>
                      <a:rPr lang="en-US" altLang="en-US" b="1" i="1">
                        <a:solidFill>
                          <a:srgbClr val="FF0000"/>
                        </a:solidFill>
                        <a:latin typeface="Cambria Math" panose="02040503050406030204" pitchFamily="18" charset="0"/>
                        <a:ea typeface="Cambria Math" panose="02040503050406030204" pitchFamily="18" charset="0"/>
                      </a:rPr>
                      <m:t>∈</m:t>
                    </m:r>
                    <m:r>
                      <a:rPr lang="en-US" altLang="en-US" b="1" i="1">
                        <a:latin typeface="Cambria Math" panose="02040503050406030204" pitchFamily="18" charset="0"/>
                        <a:ea typeface="Cambria Math" panose="02040503050406030204" pitchFamily="18" charset="0"/>
                      </a:rPr>
                      <m:t>𝑵</m:t>
                    </m:r>
                    <m:r>
                      <a:rPr lang="en-US" altLang="en-US" b="1" i="1">
                        <a:latin typeface="Cambria Math" panose="02040503050406030204" pitchFamily="18" charset="0"/>
                        <a:ea typeface="Cambria Math" panose="02040503050406030204" pitchFamily="18" charset="0"/>
                      </a:rPr>
                      <m:t>.</m:t>
                    </m:r>
                  </m:oMath>
                </a14:m>
                <a:endParaRPr lang="en-US" altLang="en-US" b="1" dirty="0">
                  <a:latin typeface="Times New Roman" panose="02020603050405020304" pitchFamily="18" charset="0"/>
                </a:endParaRPr>
              </a:p>
            </p:txBody>
          </p:sp>
        </mc:Choice>
        <mc:Fallback xmlns="">
          <p:sp>
            <p:nvSpPr>
              <p:cNvPr id="14" name="Text Box 3">
                <a:extLst>
                  <a:ext uri="{FF2B5EF4-FFF2-40B4-BE49-F238E27FC236}">
                    <a16:creationId xmlns:a16="http://schemas.microsoft.com/office/drawing/2014/main" id="{E948D4F9-5435-4D8D-A806-7BEBA887F270}"/>
                  </a:ext>
                </a:extLst>
              </p:cNvPr>
              <p:cNvSpPr txBox="1">
                <a:spLocks noRot="1" noChangeAspect="1" noMove="1" noResize="1" noEditPoints="1" noAdjustHandles="1" noChangeArrowheads="1" noChangeShapeType="1" noTextEdit="1"/>
              </p:cNvSpPr>
              <p:nvPr/>
            </p:nvSpPr>
            <p:spPr bwMode="auto">
              <a:xfrm>
                <a:off x="1953168" y="5088758"/>
                <a:ext cx="8023218" cy="584775"/>
              </a:xfrm>
              <a:prstGeom prst="rect">
                <a:avLst/>
              </a:prstGeom>
              <a:blipFill>
                <a:blip r:embed="rId8"/>
                <a:stretch>
                  <a:fillRect t="-14583" b="-322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96AC83B3-5300-D6AF-5AD2-9D39D0DBE551}"/>
              </a:ext>
            </a:extLst>
          </p:cNvPr>
          <p:cNvSpPr txBox="1"/>
          <p:nvPr/>
        </p:nvSpPr>
        <p:spPr>
          <a:xfrm>
            <a:off x="7002683" y="2898629"/>
            <a:ext cx="1296365"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(Sai)</a:t>
            </a:r>
          </a:p>
        </p:txBody>
      </p:sp>
    </p:spTree>
    <p:extLst>
      <p:ext uri="{BB962C8B-B14F-4D97-AF65-F5344CB8AC3E}">
        <p14:creationId xmlns:p14="http://schemas.microsoft.com/office/powerpoint/2010/main" val="102358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heel(4)">
                                      <p:cBhvr>
                                        <p:cTn id="23" dur="20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wheel(4)">
                                      <p:cBhvr>
                                        <p:cTn id="28" dur="2000"/>
                                        <p:tgtEl>
                                          <p:spTgt spid="1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8" grpId="0"/>
      <p:bldP spid="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7B4553D-CBDB-44EB-B9F9-1123B118F8CA}"/>
              </a:ext>
            </a:extLst>
          </p:cNvPr>
          <p:cNvSpPr txBox="1">
            <a:spLocks noChangeArrowheads="1"/>
          </p:cNvSpPr>
          <p:nvPr/>
        </p:nvSpPr>
        <p:spPr bwMode="auto">
          <a:xfrm>
            <a:off x="186304" y="111284"/>
            <a:ext cx="5304941"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dirty="0">
                <a:solidFill>
                  <a:srgbClr val="0000CC"/>
                </a:solidFill>
                <a:latin typeface="Times New Roman" panose="02020603050405020304" pitchFamily="18" charset="0"/>
              </a:rPr>
              <a:t> </a:t>
            </a:r>
            <a:r>
              <a:rPr lang="en-US" altLang="en-US" sz="3000" dirty="0">
                <a:solidFill>
                  <a:srgbClr val="0033CC"/>
                </a:solidFill>
                <a:latin typeface="Times New Roman" panose="02020603050405020304" pitchFamily="18" charset="0"/>
              </a:rPr>
              <a:t>I: </a:t>
            </a:r>
            <a:r>
              <a:rPr lang="en-US" altLang="en-US" sz="3000" dirty="0" err="1">
                <a:solidFill>
                  <a:srgbClr val="0033CC"/>
                </a:solidFill>
                <a:latin typeface="Times New Roman" panose="02020603050405020304" pitchFamily="18" charset="0"/>
              </a:rPr>
              <a:t>Tập</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hợp</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các</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số</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tự</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nhiên</a:t>
            </a:r>
            <a:r>
              <a:rPr lang="en-US" altLang="en-US" sz="3000" dirty="0">
                <a:solidFill>
                  <a:srgbClr val="0033CC"/>
                </a:solidFill>
                <a:latin typeface="Times New Roman" panose="02020603050405020304" pitchFamily="18" charset="0"/>
              </a:rPr>
              <a:t>. </a:t>
            </a:r>
          </a:p>
        </p:txBody>
      </p:sp>
      <p:sp>
        <p:nvSpPr>
          <p:cNvPr id="6" name="Text Box 3">
            <a:extLst>
              <a:ext uri="{FF2B5EF4-FFF2-40B4-BE49-F238E27FC236}">
                <a16:creationId xmlns:a16="http://schemas.microsoft.com/office/drawing/2014/main" id="{D283EB7B-F33F-4B60-BF66-4B136B196BA7}"/>
              </a:ext>
            </a:extLst>
          </p:cNvPr>
          <p:cNvSpPr txBox="1">
            <a:spLocks noChangeArrowheads="1"/>
          </p:cNvSpPr>
          <p:nvPr/>
        </p:nvSpPr>
        <p:spPr bwMode="auto">
          <a:xfrm>
            <a:off x="416560" y="608555"/>
            <a:ext cx="53049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dirty="0">
                <a:solidFill>
                  <a:srgbClr val="0000CC"/>
                </a:solidFill>
                <a:latin typeface="Times New Roman" panose="02020603050405020304" pitchFamily="18" charset="0"/>
              </a:rPr>
              <a:t> </a:t>
            </a:r>
            <a:r>
              <a:rPr lang="en-US" altLang="en-US" sz="2800" dirty="0">
                <a:solidFill>
                  <a:srgbClr val="FF0000"/>
                </a:solidFill>
                <a:latin typeface="Times New Roman" panose="02020603050405020304" pitchFamily="18" charset="0"/>
              </a:rPr>
              <a:t>2. </a:t>
            </a:r>
            <a:r>
              <a:rPr lang="en-US" altLang="en-US" sz="2800" dirty="0" err="1">
                <a:solidFill>
                  <a:srgbClr val="FF0000"/>
                </a:solidFill>
                <a:latin typeface="Times New Roman" panose="02020603050405020304" pitchFamily="18" charset="0"/>
              </a:rPr>
              <a:t>Cách</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đọc</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và</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viết</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số</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tự</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nhiên</a:t>
            </a:r>
            <a:r>
              <a:rPr lang="en-US" altLang="en-US" sz="2800" dirty="0">
                <a:solidFill>
                  <a:srgbClr val="FF0000"/>
                </a:solidFill>
                <a:latin typeface="Times New Roman" panose="02020603050405020304" pitchFamily="18" charset="0"/>
              </a:rPr>
              <a:t>.</a:t>
            </a:r>
          </a:p>
        </p:txBody>
      </p:sp>
      <p:sp>
        <p:nvSpPr>
          <p:cNvPr id="7" name="Text Box 3">
            <a:extLst>
              <a:ext uri="{FF2B5EF4-FFF2-40B4-BE49-F238E27FC236}">
                <a16:creationId xmlns:a16="http://schemas.microsoft.com/office/drawing/2014/main" id="{1AD426AE-8A6A-4092-82CB-5F405CAA6D73}"/>
              </a:ext>
            </a:extLst>
          </p:cNvPr>
          <p:cNvSpPr txBox="1">
            <a:spLocks noChangeArrowheads="1"/>
          </p:cNvSpPr>
          <p:nvPr/>
        </p:nvSpPr>
        <p:spPr bwMode="auto">
          <a:xfrm>
            <a:off x="253139" y="3578474"/>
            <a:ext cx="9386807"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600" dirty="0">
                <a:solidFill>
                  <a:srgbClr val="0000CC"/>
                </a:solidFill>
                <a:latin typeface="Times New Roman" panose="02020603050405020304" pitchFamily="18" charset="0"/>
              </a:rPr>
              <a:t>a) </a:t>
            </a:r>
            <a:r>
              <a:rPr lang="en-US" altLang="en-US" sz="2600" dirty="0" err="1">
                <a:solidFill>
                  <a:srgbClr val="0000CC"/>
                </a:solidFill>
                <a:latin typeface="Times New Roman" panose="02020603050405020304" pitchFamily="18" charset="0"/>
              </a:rPr>
              <a:t>Ví</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dụ</a:t>
            </a:r>
            <a:r>
              <a:rPr lang="en-US" altLang="en-US" sz="2600" dirty="0">
                <a:solidFill>
                  <a:srgbClr val="0000CC"/>
                </a:solidFill>
                <a:latin typeface="Times New Roman" panose="02020603050405020304" pitchFamily="18" charset="0"/>
              </a:rPr>
              <a:t> 1:</a:t>
            </a:r>
            <a:r>
              <a:rPr lang="en-US" altLang="en-US" sz="2600" dirty="0">
                <a:latin typeface="Times New Roman" panose="02020603050405020304" pitchFamily="18" charset="0"/>
              </a:rPr>
              <a:t> - </a:t>
            </a:r>
            <a:r>
              <a:rPr lang="en-US" altLang="en-US" sz="2600" dirty="0" err="1">
                <a:latin typeface="Times New Roman" panose="02020603050405020304" pitchFamily="18" charset="0"/>
              </a:rPr>
              <a:t>Em</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hãy</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đọc</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số</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sau</a:t>
            </a:r>
            <a:r>
              <a:rPr lang="en-US" altLang="en-US" sz="2600" dirty="0">
                <a:latin typeface="Times New Roman" panose="02020603050405020304" pitchFamily="18" charset="0"/>
              </a:rPr>
              <a:t>: 12 123 452.</a:t>
            </a:r>
          </a:p>
          <a:p>
            <a:pPr eaLnBrk="1" hangingPunct="1">
              <a:spcBef>
                <a:spcPct val="50000"/>
              </a:spcBef>
              <a:buNone/>
            </a:pPr>
            <a:r>
              <a:rPr lang="en-US" altLang="en-US" sz="2600" dirty="0">
                <a:latin typeface="Times New Roman" panose="02020603050405020304" pitchFamily="18" charset="0"/>
              </a:rPr>
              <a:t>                   - </a:t>
            </a:r>
            <a:r>
              <a:rPr lang="en-US" altLang="en-US" sz="2600" dirty="0" err="1">
                <a:latin typeface="Times New Roman" panose="02020603050405020304" pitchFamily="18" charset="0"/>
              </a:rPr>
              <a:t>Viết</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số</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sau</a:t>
            </a:r>
            <a:r>
              <a:rPr lang="en-US" altLang="en-US" sz="2600" dirty="0">
                <a:latin typeface="Times New Roman" panose="02020603050405020304" pitchFamily="18" charset="0"/>
              </a:rPr>
              <a:t>: Ba </a:t>
            </a:r>
            <a:r>
              <a:rPr lang="en-US" altLang="en-US" sz="2600" dirty="0" err="1">
                <a:latin typeface="Times New Roman" panose="02020603050405020304" pitchFamily="18" charset="0"/>
              </a:rPr>
              <a:t>mươi</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tư</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nghìn</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sáu</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trăm</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năm</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mươi</a:t>
            </a:r>
            <a:r>
              <a:rPr lang="en-US" altLang="en-US" sz="2600" dirty="0">
                <a:latin typeface="Times New Roman" panose="02020603050405020304" pitchFamily="18" charset="0"/>
              </a:rPr>
              <a:t> </a:t>
            </a:r>
            <a:r>
              <a:rPr lang="en-US" altLang="en-US" sz="2600" dirty="0" err="1">
                <a:latin typeface="Times New Roman" panose="02020603050405020304" pitchFamily="18" charset="0"/>
              </a:rPr>
              <a:t>chín</a:t>
            </a:r>
            <a:r>
              <a:rPr lang="en-US" altLang="en-US" sz="2600" dirty="0">
                <a:latin typeface="Times New Roman" panose="02020603050405020304" pitchFamily="18" charset="0"/>
              </a:rPr>
              <a:t>.</a:t>
            </a:r>
          </a:p>
        </p:txBody>
      </p:sp>
      <p:sp>
        <p:nvSpPr>
          <p:cNvPr id="8" name="Text Box 3">
            <a:extLst>
              <a:ext uri="{FF2B5EF4-FFF2-40B4-BE49-F238E27FC236}">
                <a16:creationId xmlns:a16="http://schemas.microsoft.com/office/drawing/2014/main" id="{51473ABD-B9A5-40E3-8C91-E2BC46DC6C74}"/>
              </a:ext>
            </a:extLst>
          </p:cNvPr>
          <p:cNvSpPr txBox="1">
            <a:spLocks noChangeArrowheads="1"/>
          </p:cNvSpPr>
          <p:nvPr/>
        </p:nvSpPr>
        <p:spPr bwMode="auto">
          <a:xfrm>
            <a:off x="3802306" y="4542924"/>
            <a:ext cx="27406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2800" b="1" dirty="0" err="1">
                <a:latin typeface="Times New Roman" panose="02020603050405020304" pitchFamily="18" charset="0"/>
              </a:rPr>
              <a:t>Bài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làm</a:t>
            </a:r>
            <a:r>
              <a:rPr lang="en-US" altLang="en-US" sz="2800" b="1" dirty="0">
                <a:latin typeface="Times New Roman" panose="02020603050405020304" pitchFamily="18" charset="0"/>
              </a:rPr>
              <a:t>: .</a:t>
            </a:r>
          </a:p>
        </p:txBody>
      </p:sp>
      <p:sp>
        <p:nvSpPr>
          <p:cNvPr id="9" name="Text Box 3">
            <a:extLst>
              <a:ext uri="{FF2B5EF4-FFF2-40B4-BE49-F238E27FC236}">
                <a16:creationId xmlns:a16="http://schemas.microsoft.com/office/drawing/2014/main" id="{26E8AC68-6674-4113-8C96-06106A727C18}"/>
              </a:ext>
            </a:extLst>
          </p:cNvPr>
          <p:cNvSpPr txBox="1">
            <a:spLocks noChangeArrowheads="1"/>
          </p:cNvSpPr>
          <p:nvPr/>
        </p:nvSpPr>
        <p:spPr bwMode="auto">
          <a:xfrm>
            <a:off x="346996" y="5005991"/>
            <a:ext cx="115918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2600" dirty="0">
                <a:latin typeface="+mj-lt"/>
              </a:rPr>
              <a:t>- </a:t>
            </a:r>
            <a:r>
              <a:rPr lang="vi-VN" sz="2600" dirty="0">
                <a:latin typeface="+mj-lt"/>
              </a:rPr>
              <a:t> </a:t>
            </a:r>
            <a:r>
              <a:rPr lang="en-US" sz="2600" dirty="0">
                <a:latin typeface="+mj-lt"/>
              </a:rPr>
              <a:t>S</a:t>
            </a:r>
            <a:r>
              <a:rPr lang="vi-VN" sz="2600" dirty="0">
                <a:latin typeface="+mj-lt"/>
              </a:rPr>
              <a:t>ố 12 123 452: Mười hai triệu một trăm hai mươi ba nghìn bốn trăm năm mươi hai.</a:t>
            </a:r>
            <a:endParaRPr lang="en-US" sz="2600" dirty="0">
              <a:latin typeface="+mj-lt"/>
            </a:endParaRPr>
          </a:p>
        </p:txBody>
      </p:sp>
      <p:sp>
        <p:nvSpPr>
          <p:cNvPr id="10" name="Text Box 3">
            <a:extLst>
              <a:ext uri="{FF2B5EF4-FFF2-40B4-BE49-F238E27FC236}">
                <a16:creationId xmlns:a16="http://schemas.microsoft.com/office/drawing/2014/main" id="{74518099-324D-4985-8A92-87D3A0966EDD}"/>
              </a:ext>
            </a:extLst>
          </p:cNvPr>
          <p:cNvSpPr txBox="1">
            <a:spLocks noChangeArrowheads="1"/>
          </p:cNvSpPr>
          <p:nvPr/>
        </p:nvSpPr>
        <p:spPr bwMode="auto">
          <a:xfrm>
            <a:off x="435031" y="5391716"/>
            <a:ext cx="114157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2800" dirty="0">
                <a:latin typeface="+mj-lt"/>
              </a:rPr>
              <a:t>- </a:t>
            </a:r>
            <a:r>
              <a:rPr lang="vi-VN" sz="2800" dirty="0">
                <a:latin typeface="+mj-lt"/>
              </a:rPr>
              <a:t>Viết số Ba mươi tư nghìn sáu trăm năm mươi: 34 65</a:t>
            </a:r>
            <a:r>
              <a:rPr lang="en-US" sz="2800" dirty="0">
                <a:latin typeface="+mj-lt"/>
              </a:rPr>
              <a:t>9</a:t>
            </a:r>
          </a:p>
        </p:txBody>
      </p:sp>
      <p:sp>
        <p:nvSpPr>
          <p:cNvPr id="11" name="Text Box 3">
            <a:extLst>
              <a:ext uri="{FF2B5EF4-FFF2-40B4-BE49-F238E27FC236}">
                <a16:creationId xmlns:a16="http://schemas.microsoft.com/office/drawing/2014/main" id="{538BAD99-A342-43AE-B59C-C2C9F057FAB5}"/>
              </a:ext>
            </a:extLst>
          </p:cNvPr>
          <p:cNvSpPr txBox="1">
            <a:spLocks noChangeArrowheads="1"/>
          </p:cNvSpPr>
          <p:nvPr/>
        </p:nvSpPr>
        <p:spPr bwMode="auto">
          <a:xfrm>
            <a:off x="147122" y="5840342"/>
            <a:ext cx="14648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dirty="0" err="1">
                <a:solidFill>
                  <a:srgbClr val="FF0000"/>
                </a:solidFill>
                <a:latin typeface="Times New Roman" panose="02020603050405020304" pitchFamily="18" charset="0"/>
              </a:rPr>
              <a:t>Chú</a:t>
            </a:r>
            <a:r>
              <a:rPr lang="en-US" altLang="en-US" sz="2800" dirty="0">
                <a:solidFill>
                  <a:srgbClr val="FF0000"/>
                </a:solidFill>
                <a:latin typeface="Times New Roman" panose="02020603050405020304" pitchFamily="18" charset="0"/>
              </a:rPr>
              <a:t> ý:  </a:t>
            </a:r>
          </a:p>
        </p:txBody>
      </p:sp>
      <p:sp>
        <p:nvSpPr>
          <p:cNvPr id="12" name="Text Box 3">
            <a:extLst>
              <a:ext uri="{FF2B5EF4-FFF2-40B4-BE49-F238E27FC236}">
                <a16:creationId xmlns:a16="http://schemas.microsoft.com/office/drawing/2014/main" id="{6DA8975E-42C6-4FE2-BF95-5B61D3696F35}"/>
              </a:ext>
            </a:extLst>
          </p:cNvPr>
          <p:cNvSpPr txBox="1">
            <a:spLocks noChangeArrowheads="1"/>
          </p:cNvSpPr>
          <p:nvPr/>
        </p:nvSpPr>
        <p:spPr bwMode="auto">
          <a:xfrm>
            <a:off x="1461557" y="5886509"/>
            <a:ext cx="101627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vi-VN" sz="2800" dirty="0">
                <a:latin typeface="+mj-lt"/>
              </a:rPr>
              <a:t>Khi viết các số tự nhiên có bốn chữ số trở lên, người ta thường viết tách riêng từng nhóm ba chữ số kể từ phải sang trái cho dễ đọc.</a:t>
            </a:r>
            <a:endParaRPr lang="en-US" sz="2800" dirty="0">
              <a:latin typeface="+mj-lt"/>
            </a:endParaRPr>
          </a:p>
        </p:txBody>
      </p:sp>
      <p:sp>
        <p:nvSpPr>
          <p:cNvPr id="13" name="Text Box 3">
            <a:extLst>
              <a:ext uri="{FF2B5EF4-FFF2-40B4-BE49-F238E27FC236}">
                <a16:creationId xmlns:a16="http://schemas.microsoft.com/office/drawing/2014/main" id="{6B026759-5F1E-4994-87E7-A3EEE69634FE}"/>
              </a:ext>
            </a:extLst>
          </p:cNvPr>
          <p:cNvSpPr txBox="1">
            <a:spLocks noChangeArrowheads="1"/>
          </p:cNvSpPr>
          <p:nvPr/>
        </p:nvSpPr>
        <p:spPr bwMode="auto">
          <a:xfrm>
            <a:off x="3846991" y="1256010"/>
            <a:ext cx="43586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600" dirty="0" err="1">
                <a:solidFill>
                  <a:srgbClr val="0000CC"/>
                </a:solidFill>
                <a:latin typeface="Times New Roman" panose="02020603050405020304" pitchFamily="18" charset="0"/>
              </a:rPr>
              <a:t>Nhắc</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lại</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kiến</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thức</a:t>
            </a:r>
            <a:r>
              <a:rPr lang="en-US" altLang="en-US" sz="2600" dirty="0">
                <a:solidFill>
                  <a:srgbClr val="0000CC"/>
                </a:solidFill>
                <a:latin typeface="Times New Roman" panose="02020603050405020304" pitchFamily="18" charset="0"/>
              </a:rPr>
              <a:t> ở </a:t>
            </a:r>
            <a:r>
              <a:rPr lang="en-US" altLang="en-US" sz="2600" dirty="0" err="1">
                <a:solidFill>
                  <a:srgbClr val="0000CC"/>
                </a:solidFill>
                <a:latin typeface="Times New Roman" panose="02020603050405020304" pitchFamily="18" charset="0"/>
              </a:rPr>
              <a:t>tiểu</a:t>
            </a:r>
            <a:r>
              <a:rPr lang="en-US" altLang="en-US" sz="2600" dirty="0">
                <a:solidFill>
                  <a:srgbClr val="0000CC"/>
                </a:solidFill>
                <a:latin typeface="Times New Roman" panose="02020603050405020304" pitchFamily="18" charset="0"/>
              </a:rPr>
              <a:t> </a:t>
            </a:r>
            <a:r>
              <a:rPr lang="en-US" altLang="en-US" sz="2600" dirty="0" err="1">
                <a:solidFill>
                  <a:srgbClr val="0000CC"/>
                </a:solidFill>
                <a:latin typeface="Times New Roman" panose="02020603050405020304" pitchFamily="18" charset="0"/>
              </a:rPr>
              <a:t>học</a:t>
            </a:r>
            <a:r>
              <a:rPr lang="en-US" altLang="en-US" sz="2600" dirty="0">
                <a:solidFill>
                  <a:srgbClr val="0000CC"/>
                </a:solidFill>
                <a:latin typeface="Times New Roman" panose="02020603050405020304" pitchFamily="18" charset="0"/>
              </a:rPr>
              <a:t>:</a:t>
            </a:r>
            <a:endParaRPr lang="en-US" altLang="en-US" sz="2600" dirty="0">
              <a:latin typeface="Times New Roman" panose="02020603050405020304" pitchFamily="18" charset="0"/>
            </a:endParaRPr>
          </a:p>
        </p:txBody>
      </p:sp>
      <p:graphicFrame>
        <p:nvGraphicFramePr>
          <p:cNvPr id="14" name="Table 10">
            <a:extLst>
              <a:ext uri="{FF2B5EF4-FFF2-40B4-BE49-F238E27FC236}">
                <a16:creationId xmlns:a16="http://schemas.microsoft.com/office/drawing/2014/main" id="{25CFCA5B-CBAD-4CA2-B3DE-53488020744A}"/>
              </a:ext>
            </a:extLst>
          </p:cNvPr>
          <p:cNvGraphicFramePr>
            <a:graphicFrameLocks noGrp="1"/>
          </p:cNvGraphicFramePr>
          <p:nvPr>
            <p:extLst>
              <p:ext uri="{D42A27DB-BD31-4B8C-83A1-F6EECF244321}">
                <p14:modId xmlns:p14="http://schemas.microsoft.com/office/powerpoint/2010/main" val="928445055"/>
              </p:ext>
            </p:extLst>
          </p:nvPr>
        </p:nvGraphicFramePr>
        <p:xfrm>
          <a:off x="410815" y="1799864"/>
          <a:ext cx="11370369" cy="1798320"/>
        </p:xfrm>
        <a:graphic>
          <a:graphicData uri="http://schemas.openxmlformats.org/drawingml/2006/table">
            <a:tbl>
              <a:tblPr firstRow="1" bandRow="1">
                <a:tableStyleId>{8799B23B-EC83-4686-B30A-512413B5E67A}</a:tableStyleId>
              </a:tblPr>
              <a:tblGrid>
                <a:gridCol w="901147">
                  <a:extLst>
                    <a:ext uri="{9D8B030D-6E8A-4147-A177-3AD203B41FA5}">
                      <a16:colId xmlns:a16="http://schemas.microsoft.com/office/drawing/2014/main" val="815425973"/>
                    </a:ext>
                  </a:extLst>
                </a:gridCol>
                <a:gridCol w="851472">
                  <a:extLst>
                    <a:ext uri="{9D8B030D-6E8A-4147-A177-3AD203B41FA5}">
                      <a16:colId xmlns:a16="http://schemas.microsoft.com/office/drawing/2014/main" val="1587608272"/>
                    </a:ext>
                  </a:extLst>
                </a:gridCol>
                <a:gridCol w="961775">
                  <a:extLst>
                    <a:ext uri="{9D8B030D-6E8A-4147-A177-3AD203B41FA5}">
                      <a16:colId xmlns:a16="http://schemas.microsoft.com/office/drawing/2014/main" val="457903857"/>
                    </a:ext>
                  </a:extLst>
                </a:gridCol>
                <a:gridCol w="961775">
                  <a:extLst>
                    <a:ext uri="{9D8B030D-6E8A-4147-A177-3AD203B41FA5}">
                      <a16:colId xmlns:a16="http://schemas.microsoft.com/office/drawing/2014/main" val="2281964169"/>
                    </a:ext>
                  </a:extLst>
                </a:gridCol>
                <a:gridCol w="961775">
                  <a:extLst>
                    <a:ext uri="{9D8B030D-6E8A-4147-A177-3AD203B41FA5}">
                      <a16:colId xmlns:a16="http://schemas.microsoft.com/office/drawing/2014/main" val="2690985783"/>
                    </a:ext>
                  </a:extLst>
                </a:gridCol>
                <a:gridCol w="961775">
                  <a:extLst>
                    <a:ext uri="{9D8B030D-6E8A-4147-A177-3AD203B41FA5}">
                      <a16:colId xmlns:a16="http://schemas.microsoft.com/office/drawing/2014/main" val="3722410316"/>
                    </a:ext>
                  </a:extLst>
                </a:gridCol>
                <a:gridCol w="961775">
                  <a:extLst>
                    <a:ext uri="{9D8B030D-6E8A-4147-A177-3AD203B41FA5}">
                      <a16:colId xmlns:a16="http://schemas.microsoft.com/office/drawing/2014/main" val="1772197166"/>
                    </a:ext>
                  </a:extLst>
                </a:gridCol>
                <a:gridCol w="961775">
                  <a:extLst>
                    <a:ext uri="{9D8B030D-6E8A-4147-A177-3AD203B41FA5}">
                      <a16:colId xmlns:a16="http://schemas.microsoft.com/office/drawing/2014/main" val="3101670578"/>
                    </a:ext>
                  </a:extLst>
                </a:gridCol>
                <a:gridCol w="961775">
                  <a:extLst>
                    <a:ext uri="{9D8B030D-6E8A-4147-A177-3AD203B41FA5}">
                      <a16:colId xmlns:a16="http://schemas.microsoft.com/office/drawing/2014/main" val="4085261720"/>
                    </a:ext>
                  </a:extLst>
                </a:gridCol>
                <a:gridCol w="961775">
                  <a:extLst>
                    <a:ext uri="{9D8B030D-6E8A-4147-A177-3AD203B41FA5}">
                      <a16:colId xmlns:a16="http://schemas.microsoft.com/office/drawing/2014/main" val="2903965677"/>
                    </a:ext>
                  </a:extLst>
                </a:gridCol>
                <a:gridCol w="961775">
                  <a:extLst>
                    <a:ext uri="{9D8B030D-6E8A-4147-A177-3AD203B41FA5}">
                      <a16:colId xmlns:a16="http://schemas.microsoft.com/office/drawing/2014/main" val="3640288741"/>
                    </a:ext>
                  </a:extLst>
                </a:gridCol>
                <a:gridCol w="961775">
                  <a:extLst>
                    <a:ext uri="{9D8B030D-6E8A-4147-A177-3AD203B41FA5}">
                      <a16:colId xmlns:a16="http://schemas.microsoft.com/office/drawing/2014/main" val="2448671133"/>
                    </a:ext>
                  </a:extLst>
                </a:gridCol>
              </a:tblGrid>
              <a:tr h="370840">
                <a:tc gridSpan="3">
                  <a:txBody>
                    <a:bodyPr/>
                    <a:lstStyle/>
                    <a:p>
                      <a:pPr algn="ctr"/>
                      <a:r>
                        <a:rPr lang="en-US" sz="2000" dirty="0" err="1">
                          <a:solidFill>
                            <a:srgbClr val="FF0000"/>
                          </a:solidFill>
                          <a:latin typeface="Times New Roman" panose="02020603050405020304" pitchFamily="18" charset="0"/>
                          <a:cs typeface="Times New Roman" panose="02020603050405020304" pitchFamily="18" charset="0"/>
                        </a:rPr>
                        <a:t>Lớp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tỉ</a:t>
                      </a:r>
                      <a:endParaRPr lang="en-US" sz="20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solidFill>
                            <a:srgbClr val="FF0000"/>
                          </a:solidFill>
                          <a:latin typeface="Times New Roman" panose="02020603050405020304" pitchFamily="18" charset="0"/>
                          <a:cs typeface="Times New Roman" panose="02020603050405020304" pitchFamily="18" charset="0"/>
                        </a:rPr>
                        <a:t>Lớp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triệu</a:t>
                      </a:r>
                      <a:endParaRPr lang="en-US" sz="20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solidFill>
                            <a:srgbClr val="FF0000"/>
                          </a:solidFill>
                          <a:latin typeface="Times New Roman" panose="02020603050405020304" pitchFamily="18" charset="0"/>
                          <a:cs typeface="Times New Roman" panose="02020603050405020304" pitchFamily="18" charset="0"/>
                        </a:rPr>
                        <a:t>Lớp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nghìn</a:t>
                      </a:r>
                      <a:endParaRPr lang="en-US" sz="20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gridSpan="3">
                  <a:txBody>
                    <a:bodyPr/>
                    <a:lstStyle/>
                    <a:p>
                      <a:pPr algn="ctr"/>
                      <a:r>
                        <a:rPr lang="en-US" sz="2000" dirty="0" err="1">
                          <a:solidFill>
                            <a:srgbClr val="FF0000"/>
                          </a:solidFill>
                          <a:latin typeface="Times New Roman" panose="02020603050405020304" pitchFamily="18" charset="0"/>
                          <a:cs typeface="Times New Roman" panose="02020603050405020304" pitchFamily="18" charset="0"/>
                        </a:rPr>
                        <a:t>Lớp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vị</a:t>
                      </a:r>
                      <a:endParaRPr lang="en-US" sz="20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8470861"/>
                  </a:ext>
                </a:extLst>
              </a:tr>
              <a:tr h="370840">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tram </a:t>
                      </a:r>
                      <a:r>
                        <a:rPr lang="en-US" sz="2000" dirty="0" err="1">
                          <a:latin typeface="Times New Roman" panose="02020603050405020304" pitchFamily="18" charset="0"/>
                          <a:cs typeface="Times New Roman" panose="02020603050405020304" pitchFamily="18" charset="0"/>
                        </a:rPr>
                        <a:t>tỉ</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triệu</a:t>
                      </a:r>
                      <a:r>
                        <a:rPr lang="en-US" sz="2000" dirty="0">
                          <a:latin typeface="Times New Roman" panose="02020603050405020304" pitchFamily="18" charset="0"/>
                          <a:cs typeface="Times New Roman" panose="02020603050405020304" pitchFamily="18" charset="0"/>
                        </a:rPr>
                        <a:t> </a:t>
                      </a: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triệu</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triệu</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nghìn</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nghìn</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nghìn</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trăm</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chục</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a:latin typeface="Times New Roman" panose="02020603050405020304" pitchFamily="18" charset="0"/>
                          <a:cs typeface="Times New Roman" panose="02020603050405020304" pitchFamily="18" charset="0"/>
                        </a:rPr>
                        <a:t>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82427330"/>
                  </a:ext>
                </a:extLst>
              </a:tr>
              <a:tr h="370840">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pPr algn="ctr"/>
                      <a:r>
                        <a:rPr lang="en-US" sz="2000" dirty="0">
                          <a:latin typeface="Times New Roman" panose="02020603050405020304" pitchFamily="18" charset="0"/>
                          <a:cs typeface="Times New Roman" panose="02020603050405020304" pitchFamily="18" charset="0"/>
                        </a:rPr>
                        <a:t>9</a:t>
                      </a:r>
                    </a:p>
                  </a:txBody>
                  <a:tcPr/>
                </a:tc>
                <a:tc>
                  <a:txBody>
                    <a:bodyPr/>
                    <a:lstStyle/>
                    <a:p>
                      <a:pPr algn="ctr"/>
                      <a:r>
                        <a:rPr lang="en-US" sz="2000" dirty="0">
                          <a:latin typeface="Times New Roman" panose="02020603050405020304" pitchFamily="18" charset="0"/>
                          <a:cs typeface="Times New Roman" panose="02020603050405020304" pitchFamily="18" charset="0"/>
                        </a:rPr>
                        <a:t>8</a:t>
                      </a:r>
                    </a:p>
                  </a:txBody>
                  <a:tcPr/>
                </a:tc>
                <a:tc>
                  <a:txBody>
                    <a:bodyPr/>
                    <a:lstStyle/>
                    <a:p>
                      <a:pPr algn="ctr"/>
                      <a:r>
                        <a:rPr lang="en-US" sz="2000" dirty="0">
                          <a:latin typeface="Times New Roman" panose="02020603050405020304" pitchFamily="18" charset="0"/>
                          <a:cs typeface="Times New Roman" panose="02020603050405020304" pitchFamily="18" charset="0"/>
                        </a:rPr>
                        <a:t>7</a:t>
                      </a:r>
                    </a:p>
                  </a:txBody>
                  <a:tcPr/>
                </a:tc>
                <a:tc>
                  <a:txBody>
                    <a:bodyPr/>
                    <a:lstStyle/>
                    <a:p>
                      <a:pPr algn="ctr"/>
                      <a:r>
                        <a:rPr lang="en-US" sz="2000" dirty="0">
                          <a:latin typeface="Times New Roman" panose="02020603050405020304" pitchFamily="18" charset="0"/>
                          <a:cs typeface="Times New Roman" panose="02020603050405020304" pitchFamily="18" charset="0"/>
                        </a:rPr>
                        <a:t>6</a:t>
                      </a:r>
                    </a:p>
                  </a:txBody>
                  <a:tcPr/>
                </a:tc>
                <a:tc>
                  <a:txBody>
                    <a:bodyPr/>
                    <a:lstStyle/>
                    <a:p>
                      <a:pPr algn="ctr"/>
                      <a:r>
                        <a:rPr lang="en-US" sz="2000" dirty="0">
                          <a:latin typeface="Times New Roman" panose="02020603050405020304" pitchFamily="18" charset="0"/>
                          <a:cs typeface="Times New Roman" panose="02020603050405020304" pitchFamily="18" charset="0"/>
                        </a:rPr>
                        <a:t>5</a:t>
                      </a:r>
                    </a:p>
                  </a:txBody>
                  <a:tcPr/>
                </a:tc>
                <a:tc>
                  <a:txBody>
                    <a:bodyPr/>
                    <a:lstStyle/>
                    <a:p>
                      <a:pPr algn="ctr"/>
                      <a:r>
                        <a:rPr lang="en-US" sz="2000" dirty="0">
                          <a:latin typeface="Times New Roman" panose="02020603050405020304" pitchFamily="18" charset="0"/>
                          <a:cs typeface="Times New Roman" panose="02020603050405020304" pitchFamily="18" charset="0"/>
                        </a:rPr>
                        <a:t>4</a:t>
                      </a:r>
                    </a:p>
                  </a:txBody>
                  <a:tcPr/>
                </a:tc>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1</a:t>
                      </a:r>
                    </a:p>
                  </a:txBody>
                  <a:tcPr/>
                </a:tc>
                <a:extLst>
                  <a:ext uri="{0D108BD9-81ED-4DB2-BD59-A6C34878D82A}">
                    <a16:rowId xmlns:a16="http://schemas.microsoft.com/office/drawing/2014/main" val="815366344"/>
                  </a:ext>
                </a:extLst>
              </a:tr>
            </a:tbl>
          </a:graphicData>
        </a:graphic>
      </p:graphicFrame>
    </p:spTree>
    <p:extLst>
      <p:ext uri="{BB962C8B-B14F-4D97-AF65-F5344CB8AC3E}">
        <p14:creationId xmlns:p14="http://schemas.microsoft.com/office/powerpoint/2010/main" val="36544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heel(4)">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heel(4)">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heel(4)">
                                      <p:cBhvr>
                                        <p:cTn id="27" dur="2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heel(4)">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heel(4)">
                                      <p:cBhvr>
                                        <p:cTn id="37" dur="20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heel(4)">
                                      <p:cBhvr>
                                        <p:cTn id="42" dur="20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heel(4)">
                                      <p:cBhvr>
                                        <p:cTn id="47" dur="20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heel(4)">
                                      <p:cBhvr>
                                        <p:cTn id="5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7B4553D-CBDB-44EB-B9F9-1123B118F8CA}"/>
              </a:ext>
            </a:extLst>
          </p:cNvPr>
          <p:cNvSpPr txBox="1">
            <a:spLocks noChangeArrowheads="1"/>
          </p:cNvSpPr>
          <p:nvPr/>
        </p:nvSpPr>
        <p:spPr bwMode="auto">
          <a:xfrm>
            <a:off x="194457" y="234129"/>
            <a:ext cx="61293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0033CC"/>
                </a:solidFill>
                <a:latin typeface="Times New Roman" panose="02020603050405020304" pitchFamily="18" charset="0"/>
              </a:rPr>
              <a:t>I: </a:t>
            </a:r>
            <a:r>
              <a:rPr lang="en-US" altLang="en-US" b="1" dirty="0" err="1">
                <a:solidFill>
                  <a:srgbClr val="0033CC"/>
                </a:solidFill>
                <a:latin typeface="Times New Roman" panose="02020603050405020304" pitchFamily="18" charset="0"/>
              </a:rPr>
              <a:t>Tập</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hợp</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các</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số</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tự</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nhiên</a:t>
            </a:r>
            <a:r>
              <a:rPr lang="en-US" altLang="en-US" b="1" dirty="0">
                <a:solidFill>
                  <a:srgbClr val="0033CC"/>
                </a:solidFill>
                <a:latin typeface="Times New Roman" panose="02020603050405020304" pitchFamily="18" charset="0"/>
              </a:rPr>
              <a:t>. </a:t>
            </a:r>
          </a:p>
        </p:txBody>
      </p:sp>
      <p:sp>
        <p:nvSpPr>
          <p:cNvPr id="6" name="Text Box 3">
            <a:extLst>
              <a:ext uri="{FF2B5EF4-FFF2-40B4-BE49-F238E27FC236}">
                <a16:creationId xmlns:a16="http://schemas.microsoft.com/office/drawing/2014/main" id="{D283EB7B-F33F-4B60-BF66-4B136B196BA7}"/>
              </a:ext>
            </a:extLst>
          </p:cNvPr>
          <p:cNvSpPr txBox="1">
            <a:spLocks noChangeArrowheads="1"/>
          </p:cNvSpPr>
          <p:nvPr/>
        </p:nvSpPr>
        <p:spPr bwMode="auto">
          <a:xfrm>
            <a:off x="514567" y="792835"/>
            <a:ext cx="61293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FF0000"/>
                </a:solidFill>
                <a:latin typeface="Times New Roman" panose="02020603050405020304" pitchFamily="18" charset="0"/>
              </a:rPr>
              <a:t>2. </a:t>
            </a:r>
            <a:r>
              <a:rPr lang="en-US" altLang="en-US" b="1" dirty="0" err="1">
                <a:solidFill>
                  <a:srgbClr val="FF0000"/>
                </a:solidFill>
                <a:latin typeface="Times New Roman" panose="02020603050405020304" pitchFamily="18" charset="0"/>
              </a:rPr>
              <a:t>Cách</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đọc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viết</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số</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tự</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nhiên</a:t>
            </a:r>
            <a:r>
              <a:rPr lang="en-US" altLang="en-US" b="1" dirty="0">
                <a:solidFill>
                  <a:srgbClr val="FF0000"/>
                </a:solidFill>
                <a:latin typeface="Times New Roman" panose="02020603050405020304" pitchFamily="18" charset="0"/>
              </a:rPr>
              <a:t>.</a:t>
            </a:r>
          </a:p>
        </p:txBody>
      </p:sp>
      <p:sp>
        <p:nvSpPr>
          <p:cNvPr id="11" name="Text Box 3">
            <a:extLst>
              <a:ext uri="{FF2B5EF4-FFF2-40B4-BE49-F238E27FC236}">
                <a16:creationId xmlns:a16="http://schemas.microsoft.com/office/drawing/2014/main" id="{09818560-3DA4-4081-8CCC-4E2CB56C8FBD}"/>
              </a:ext>
            </a:extLst>
          </p:cNvPr>
          <p:cNvSpPr txBox="1">
            <a:spLocks noChangeArrowheads="1"/>
          </p:cNvSpPr>
          <p:nvPr/>
        </p:nvSpPr>
        <p:spPr bwMode="auto">
          <a:xfrm>
            <a:off x="838600" y="1377610"/>
            <a:ext cx="27406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3600" dirty="0">
                <a:solidFill>
                  <a:srgbClr val="0033CC"/>
                </a:solidFill>
                <a:latin typeface="Times New Roman" panose="02020603050405020304" pitchFamily="18" charset="0"/>
              </a:rPr>
              <a:t>b) </a:t>
            </a:r>
            <a:r>
              <a:rPr lang="en-US" altLang="en-US" sz="3600" dirty="0" err="1">
                <a:solidFill>
                  <a:srgbClr val="0033CC"/>
                </a:solidFill>
                <a:latin typeface="Times New Roman" panose="02020603050405020304" pitchFamily="18" charset="0"/>
              </a:rPr>
              <a:t>Áp</a:t>
            </a:r>
            <a:r>
              <a:rPr lang="en-US" altLang="en-US" sz="3600" dirty="0">
                <a:solidFill>
                  <a:srgbClr val="0033CC"/>
                </a:solidFill>
                <a:latin typeface="Times New Roman" panose="02020603050405020304" pitchFamily="18" charset="0"/>
              </a:rPr>
              <a:t> </a:t>
            </a:r>
            <a:r>
              <a:rPr lang="en-US" altLang="en-US" sz="3600" dirty="0" err="1">
                <a:solidFill>
                  <a:srgbClr val="0033CC"/>
                </a:solidFill>
                <a:latin typeface="Times New Roman" panose="02020603050405020304" pitchFamily="18" charset="0"/>
              </a:rPr>
              <a:t>dụng</a:t>
            </a:r>
            <a:r>
              <a:rPr lang="en-US" altLang="en-US" sz="3600" dirty="0">
                <a:solidFill>
                  <a:srgbClr val="0033CC"/>
                </a:solidFill>
                <a:latin typeface="Times New Roman" panose="02020603050405020304" pitchFamily="18" charset="0"/>
              </a:rPr>
              <a:t> :  </a:t>
            </a:r>
          </a:p>
        </p:txBody>
      </p:sp>
      <p:sp>
        <p:nvSpPr>
          <p:cNvPr id="12" name="Text Box 3">
            <a:extLst>
              <a:ext uri="{FF2B5EF4-FFF2-40B4-BE49-F238E27FC236}">
                <a16:creationId xmlns:a16="http://schemas.microsoft.com/office/drawing/2014/main" id="{77450128-89CB-40FA-9078-570D07E37306}"/>
              </a:ext>
            </a:extLst>
          </p:cNvPr>
          <p:cNvSpPr txBox="1">
            <a:spLocks noChangeArrowheads="1"/>
          </p:cNvSpPr>
          <p:nvPr/>
        </p:nvSpPr>
        <p:spPr bwMode="auto">
          <a:xfrm>
            <a:off x="1245889" y="2042203"/>
            <a:ext cx="850701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1200"/>
              </a:spcBef>
              <a:buNone/>
            </a:pPr>
            <a:r>
              <a:rPr lang="en-US" altLang="en-US" dirty="0" err="1">
                <a:latin typeface="Times New Roman" panose="02020603050405020304" pitchFamily="18" charset="0"/>
              </a:rPr>
              <a:t>Bài</a:t>
            </a:r>
            <a:r>
              <a:rPr lang="en-US" altLang="en-US" dirty="0">
                <a:latin typeface="Times New Roman" panose="02020603050405020304" pitchFamily="18" charset="0"/>
              </a:rPr>
              <a:t> 2: </a:t>
            </a:r>
            <a:r>
              <a:rPr lang="en-US" altLang="en-US" dirty="0" err="1">
                <a:latin typeface="Times New Roman" panose="02020603050405020304" pitchFamily="18" charset="0"/>
              </a:rPr>
              <a:t>Đọc</a:t>
            </a:r>
            <a:r>
              <a:rPr lang="en-US" altLang="en-US" dirty="0">
                <a:latin typeface="Times New Roman" panose="02020603050405020304" pitchFamily="18" charset="0"/>
              </a:rPr>
              <a:t> </a:t>
            </a:r>
            <a:r>
              <a:rPr lang="en-US" altLang="en-US" dirty="0" err="1">
                <a:latin typeface="Times New Roman" panose="02020603050405020304" pitchFamily="18" charset="0"/>
              </a:rPr>
              <a:t>các</a:t>
            </a:r>
            <a:r>
              <a:rPr lang="en-US" altLang="en-US" dirty="0">
                <a:latin typeface="Times New Roman" panose="02020603050405020304" pitchFamily="18" charset="0"/>
              </a:rPr>
              <a:t> </a:t>
            </a:r>
            <a:r>
              <a:rPr lang="en-US" altLang="en-US" dirty="0" err="1">
                <a:latin typeface="Times New Roman" panose="02020603050405020304" pitchFamily="18" charset="0"/>
              </a:rPr>
              <a:t>số</a:t>
            </a:r>
            <a:r>
              <a:rPr lang="en-US" altLang="en-US" dirty="0">
                <a:latin typeface="Times New Roman" panose="02020603050405020304" pitchFamily="18" charset="0"/>
              </a:rPr>
              <a:t> </a:t>
            </a:r>
            <a:r>
              <a:rPr lang="en-US" altLang="en-US" dirty="0" err="1">
                <a:latin typeface="Times New Roman" panose="02020603050405020304" pitchFamily="18" charset="0"/>
              </a:rPr>
              <a:t>sau</a:t>
            </a:r>
            <a:r>
              <a:rPr lang="en-US" altLang="en-US" dirty="0">
                <a:latin typeface="Times New Roman" panose="02020603050405020304" pitchFamily="18" charset="0"/>
              </a:rPr>
              <a:t>: </a:t>
            </a:r>
          </a:p>
          <a:p>
            <a:pPr marL="514350" indent="-514350" eaLnBrk="1" hangingPunct="1">
              <a:spcBef>
                <a:spcPts val="1200"/>
              </a:spcBef>
              <a:buAutoNum type="alphaLcParenR"/>
            </a:pPr>
            <a:r>
              <a:rPr lang="en-US" altLang="en-US" dirty="0">
                <a:latin typeface="Times New Roman" panose="02020603050405020304" pitchFamily="18" charset="0"/>
              </a:rPr>
              <a:t>71 </a:t>
            </a:r>
            <a:r>
              <a:rPr lang="en-US" altLang="en-US">
                <a:latin typeface="Times New Roman" panose="02020603050405020304" pitchFamily="18" charset="0"/>
              </a:rPr>
              <a:t>219 367                         b) 1 153 692 305</a:t>
            </a:r>
            <a:endParaRPr lang="en-US" altLang="en-US" dirty="0">
              <a:latin typeface="Times New Roman" panose="02020603050405020304" pitchFamily="18" charset="0"/>
            </a:endParaRPr>
          </a:p>
        </p:txBody>
      </p:sp>
      <p:sp>
        <p:nvSpPr>
          <p:cNvPr id="13" name="Text Box 3">
            <a:extLst>
              <a:ext uri="{FF2B5EF4-FFF2-40B4-BE49-F238E27FC236}">
                <a16:creationId xmlns:a16="http://schemas.microsoft.com/office/drawing/2014/main" id="{B826FB87-DE4C-475E-9F1E-AE5E69B9D5BF}"/>
              </a:ext>
            </a:extLst>
          </p:cNvPr>
          <p:cNvSpPr txBox="1">
            <a:spLocks noChangeArrowheads="1"/>
          </p:cNvSpPr>
          <p:nvPr/>
        </p:nvSpPr>
        <p:spPr bwMode="auto">
          <a:xfrm>
            <a:off x="4542893" y="3417266"/>
            <a:ext cx="21009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None/>
            </a:pPr>
            <a:r>
              <a:rPr lang="en-US" altLang="en-US" sz="3600" b="1" dirty="0" err="1">
                <a:solidFill>
                  <a:srgbClr val="FF0000"/>
                </a:solidFill>
                <a:latin typeface="Times New Roman" panose="02020603050405020304" pitchFamily="18" charset="0"/>
              </a:rPr>
              <a:t>Bài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làm</a:t>
            </a:r>
            <a:r>
              <a:rPr lang="en-US" altLang="en-US" sz="3600" b="1" dirty="0">
                <a:solidFill>
                  <a:srgbClr val="FF0000"/>
                </a:solidFill>
                <a:latin typeface="Times New Roman" panose="02020603050405020304" pitchFamily="18" charset="0"/>
              </a:rPr>
              <a:t>: </a:t>
            </a:r>
          </a:p>
        </p:txBody>
      </p:sp>
      <p:sp>
        <p:nvSpPr>
          <p:cNvPr id="14" name="TextBox 13">
            <a:extLst>
              <a:ext uri="{FF2B5EF4-FFF2-40B4-BE49-F238E27FC236}">
                <a16:creationId xmlns:a16="http://schemas.microsoft.com/office/drawing/2014/main" id="{DAAEEFF6-A4C5-4237-921E-EEEBCE4ED600}"/>
              </a:ext>
            </a:extLst>
          </p:cNvPr>
          <p:cNvSpPr txBox="1"/>
          <p:nvPr/>
        </p:nvSpPr>
        <p:spPr>
          <a:xfrm>
            <a:off x="514567" y="4048020"/>
            <a:ext cx="11344367" cy="1077218"/>
          </a:xfrm>
          <a:prstGeom prst="rect">
            <a:avLst/>
          </a:prstGeom>
          <a:noFill/>
        </p:spPr>
        <p:txBody>
          <a:bodyPr wrap="square">
            <a:spAutoFit/>
          </a:bodyPr>
          <a:lstStyle/>
          <a:p>
            <a:pPr algn="just"/>
            <a:r>
              <a:rPr lang="en-US" sz="3200" dirty="0">
                <a:solidFill>
                  <a:srgbClr val="000000"/>
                </a:solidFill>
                <a:latin typeface="Times New Roman" panose="02020603050405020304" pitchFamily="18" charset="0"/>
                <a:ea typeface="Calibri" panose="020F0502020204030204" pitchFamily="34" charset="0"/>
              </a:rPr>
              <a:t>a) </a:t>
            </a:r>
            <a:r>
              <a:rPr lang="vi-VN" sz="3200" dirty="0">
                <a:solidFill>
                  <a:srgbClr val="000000"/>
                </a:solidFill>
                <a:effectLst/>
                <a:latin typeface="Times New Roman" panose="02020603050405020304" pitchFamily="18" charset="0"/>
                <a:ea typeface="Calibri" panose="020F0502020204030204" pitchFamily="34" charset="0"/>
              </a:rPr>
              <a:t> 71 219 367: </a:t>
            </a:r>
            <a:r>
              <a:rPr lang="vi-VN" sz="3200" i="1" dirty="0">
                <a:solidFill>
                  <a:srgbClr val="000000"/>
                </a:solidFill>
                <a:effectLst/>
                <a:latin typeface="Times New Roman" panose="02020603050405020304" pitchFamily="18" charset="0"/>
                <a:ea typeface="Calibri" panose="020F0502020204030204" pitchFamily="34" charset="0"/>
              </a:rPr>
              <a:t>Bảy mươi mốt triệu hai trăm mười chín nghìn ba trăm sáu mươi bảy</a:t>
            </a:r>
            <a:r>
              <a:rPr lang="vi-VN" sz="3200" dirty="0">
                <a:solidFill>
                  <a:srgbClr val="000000"/>
                </a:solidFill>
                <a:effectLst/>
                <a:latin typeface="Times New Roman" panose="02020603050405020304" pitchFamily="18" charset="0"/>
                <a:ea typeface="Calibri" panose="020F0502020204030204" pitchFamily="34" charset="0"/>
              </a:rPr>
              <a:t>;</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15" name="TextBox 14">
            <a:extLst>
              <a:ext uri="{FF2B5EF4-FFF2-40B4-BE49-F238E27FC236}">
                <a16:creationId xmlns:a16="http://schemas.microsoft.com/office/drawing/2014/main" id="{E4365C56-4BEC-400D-BF45-96EAB1370584}"/>
              </a:ext>
            </a:extLst>
          </p:cNvPr>
          <p:cNvSpPr txBox="1"/>
          <p:nvPr/>
        </p:nvSpPr>
        <p:spPr>
          <a:xfrm>
            <a:off x="514567" y="5333327"/>
            <a:ext cx="11344366" cy="1077218"/>
          </a:xfrm>
          <a:prstGeom prst="rect">
            <a:avLst/>
          </a:prstGeom>
          <a:noFill/>
        </p:spPr>
        <p:txBody>
          <a:bodyPr wrap="square">
            <a:spAutoFit/>
          </a:bodyPr>
          <a:lstStyle/>
          <a:p>
            <a:pPr algn="just"/>
            <a:r>
              <a:rPr lang="en-US" sz="3200" dirty="0">
                <a:solidFill>
                  <a:srgbClr val="000000"/>
                </a:solidFill>
                <a:latin typeface="Times New Roman" panose="02020603050405020304" pitchFamily="18" charset="0"/>
                <a:ea typeface="Calibri" panose="020F0502020204030204" pitchFamily="34" charset="0"/>
              </a:rPr>
              <a:t>b)</a:t>
            </a:r>
            <a:r>
              <a:rPr lang="vi-VN" sz="3200" dirty="0">
                <a:solidFill>
                  <a:srgbClr val="000000"/>
                </a:solidFill>
                <a:effectLst/>
                <a:latin typeface="Times New Roman" panose="02020603050405020304" pitchFamily="18" charset="0"/>
                <a:ea typeface="Calibri" panose="020F0502020204030204" pitchFamily="34" charset="0"/>
              </a:rPr>
              <a:t> 1 153 692 305: </a:t>
            </a:r>
            <a:r>
              <a:rPr lang="vi-VN" sz="3200" i="1" dirty="0">
                <a:solidFill>
                  <a:srgbClr val="000000"/>
                </a:solidFill>
                <a:effectLst/>
                <a:latin typeface="Times New Roman" panose="02020603050405020304" pitchFamily="18" charset="0"/>
                <a:ea typeface="Calibri" panose="020F0502020204030204" pitchFamily="34" charset="0"/>
              </a:rPr>
              <a:t>Một tỉ  một trăm năm mươi ba triệu sáu trăm chín mươi hai nghìn ba trăm linh năm.</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2116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heel(4)">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heel(4)">
                                      <p:cBhvr>
                                        <p:cTn id="17" dur="2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7B4553D-CBDB-44EB-B9F9-1123B118F8CA}"/>
              </a:ext>
            </a:extLst>
          </p:cNvPr>
          <p:cNvSpPr txBox="1">
            <a:spLocks noChangeArrowheads="1"/>
          </p:cNvSpPr>
          <p:nvPr/>
        </p:nvSpPr>
        <p:spPr bwMode="auto">
          <a:xfrm>
            <a:off x="249338" y="180720"/>
            <a:ext cx="62430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0033CC"/>
                </a:solidFill>
                <a:latin typeface="Times New Roman" panose="02020603050405020304" pitchFamily="18" charset="0"/>
              </a:rPr>
              <a:t>I: </a:t>
            </a:r>
            <a:r>
              <a:rPr lang="en-US" altLang="en-US" b="1" dirty="0" err="1">
                <a:solidFill>
                  <a:srgbClr val="0033CC"/>
                </a:solidFill>
                <a:latin typeface="Times New Roman" panose="02020603050405020304" pitchFamily="18" charset="0"/>
              </a:rPr>
              <a:t>Tập</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hợp</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các</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số</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tự</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nhiên</a:t>
            </a:r>
            <a:r>
              <a:rPr lang="en-US" altLang="en-US" b="1" dirty="0">
                <a:solidFill>
                  <a:srgbClr val="0033CC"/>
                </a:solidFill>
                <a:latin typeface="Times New Roman" panose="02020603050405020304" pitchFamily="18" charset="0"/>
              </a:rPr>
              <a:t>. </a:t>
            </a:r>
          </a:p>
        </p:txBody>
      </p:sp>
      <p:sp>
        <p:nvSpPr>
          <p:cNvPr id="6" name="Text Box 3">
            <a:extLst>
              <a:ext uri="{FF2B5EF4-FFF2-40B4-BE49-F238E27FC236}">
                <a16:creationId xmlns:a16="http://schemas.microsoft.com/office/drawing/2014/main" id="{D283EB7B-F33F-4B60-BF66-4B136B196BA7}"/>
              </a:ext>
            </a:extLst>
          </p:cNvPr>
          <p:cNvSpPr txBox="1">
            <a:spLocks noChangeArrowheads="1"/>
          </p:cNvSpPr>
          <p:nvPr/>
        </p:nvSpPr>
        <p:spPr bwMode="auto">
          <a:xfrm>
            <a:off x="655476" y="731906"/>
            <a:ext cx="62430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FF0000"/>
                </a:solidFill>
                <a:latin typeface="Times New Roman" panose="02020603050405020304" pitchFamily="18" charset="0"/>
              </a:rPr>
              <a:t>2. </a:t>
            </a:r>
            <a:r>
              <a:rPr lang="en-US" altLang="en-US" b="1" dirty="0" err="1">
                <a:solidFill>
                  <a:srgbClr val="FF0000"/>
                </a:solidFill>
                <a:latin typeface="Times New Roman" panose="02020603050405020304" pitchFamily="18" charset="0"/>
              </a:rPr>
              <a:t>Cách</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đọc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viết</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số</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tự</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nhiên</a:t>
            </a:r>
            <a:r>
              <a:rPr lang="en-US" altLang="en-US" b="1" dirty="0">
                <a:solidFill>
                  <a:srgbClr val="FF0000"/>
                </a:solidFill>
                <a:latin typeface="Times New Roman" panose="02020603050405020304" pitchFamily="18" charset="0"/>
              </a:rPr>
              <a:t>.</a:t>
            </a:r>
          </a:p>
        </p:txBody>
      </p:sp>
      <p:sp>
        <p:nvSpPr>
          <p:cNvPr id="11" name="Text Box 3">
            <a:extLst>
              <a:ext uri="{FF2B5EF4-FFF2-40B4-BE49-F238E27FC236}">
                <a16:creationId xmlns:a16="http://schemas.microsoft.com/office/drawing/2014/main" id="{09818560-3DA4-4081-8CCC-4E2CB56C8FBD}"/>
              </a:ext>
            </a:extLst>
          </p:cNvPr>
          <p:cNvSpPr txBox="1">
            <a:spLocks noChangeArrowheads="1"/>
          </p:cNvSpPr>
          <p:nvPr/>
        </p:nvSpPr>
        <p:spPr bwMode="auto">
          <a:xfrm>
            <a:off x="1130038" y="1344647"/>
            <a:ext cx="27406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b="1" dirty="0">
                <a:solidFill>
                  <a:srgbClr val="0033CC"/>
                </a:solidFill>
                <a:latin typeface="Times New Roman" panose="02020603050405020304" pitchFamily="18" charset="0"/>
              </a:rPr>
              <a:t>b) </a:t>
            </a:r>
            <a:r>
              <a:rPr lang="en-US" altLang="en-US" b="1" dirty="0" err="1">
                <a:solidFill>
                  <a:srgbClr val="0033CC"/>
                </a:solidFill>
                <a:latin typeface="Times New Roman" panose="02020603050405020304" pitchFamily="18" charset="0"/>
              </a:rPr>
              <a:t>Áp</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dụng</a:t>
            </a:r>
            <a:r>
              <a:rPr lang="en-US" altLang="en-US" b="1" dirty="0">
                <a:solidFill>
                  <a:srgbClr val="0033CC"/>
                </a:solidFill>
                <a:latin typeface="Times New Roman" panose="02020603050405020304" pitchFamily="18" charset="0"/>
              </a:rPr>
              <a:t> :  </a:t>
            </a:r>
          </a:p>
        </p:txBody>
      </p:sp>
      <p:sp>
        <p:nvSpPr>
          <p:cNvPr id="12" name="Text Box 3">
            <a:extLst>
              <a:ext uri="{FF2B5EF4-FFF2-40B4-BE49-F238E27FC236}">
                <a16:creationId xmlns:a16="http://schemas.microsoft.com/office/drawing/2014/main" id="{77450128-89CB-40FA-9078-570D07E37306}"/>
              </a:ext>
            </a:extLst>
          </p:cNvPr>
          <p:cNvSpPr txBox="1">
            <a:spLocks noChangeArrowheads="1"/>
          </p:cNvSpPr>
          <p:nvPr/>
        </p:nvSpPr>
        <p:spPr bwMode="auto">
          <a:xfrm>
            <a:off x="1130038" y="1996632"/>
            <a:ext cx="10603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3</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Viết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số</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sau</a:t>
            </a:r>
            <a:r>
              <a:rPr lang="en-US" altLang="en-US" sz="3600" dirty="0">
                <a:latin typeface="Times New Roman" panose="02020603050405020304" pitchFamily="18" charset="0"/>
              </a:rPr>
              <a:t> : Ba </a:t>
            </a:r>
            <a:r>
              <a:rPr lang="en-US" altLang="en-US" sz="3600" dirty="0" err="1">
                <a:latin typeface="Times New Roman" panose="02020603050405020304" pitchFamily="18" charset="0"/>
              </a:rPr>
              <a:t>tỉ</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hai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năm</a:t>
            </a:r>
            <a:r>
              <a:rPr lang="en-US" altLang="en-US" sz="3600" dirty="0">
                <a:latin typeface="Times New Roman" panose="02020603050405020304" pitchFamily="18" charset="0"/>
              </a:rPr>
              <a:t> </a:t>
            </a:r>
            <a:r>
              <a:rPr lang="en-US" altLang="en-US" sz="3600" err="1">
                <a:latin typeface="Times New Roman" panose="02020603050405020304" pitchFamily="18" charset="0"/>
              </a:rPr>
              <a:t>mươi</a:t>
            </a:r>
            <a:r>
              <a:rPr lang="en-US" altLang="en-US" sz="3600">
                <a:latin typeface="Times New Roman" panose="02020603050405020304" pitchFamily="18" charset="0"/>
              </a:rPr>
              <a:t> chín </a:t>
            </a:r>
            <a:r>
              <a:rPr lang="en-US" altLang="en-US" sz="3600" dirty="0" err="1">
                <a:latin typeface="Times New Roman" panose="02020603050405020304" pitchFamily="18" charset="0"/>
              </a:rPr>
              <a:t>triệu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sáu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mươi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nghìn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hai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mười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bảy</a:t>
            </a:r>
            <a:r>
              <a:rPr lang="en-US" altLang="en-US" sz="3600" dirty="0">
                <a:latin typeface="Times New Roman" panose="02020603050405020304" pitchFamily="18" charset="0"/>
              </a:rPr>
              <a:t>. </a:t>
            </a:r>
          </a:p>
        </p:txBody>
      </p:sp>
      <p:sp>
        <p:nvSpPr>
          <p:cNvPr id="13" name="Text Box 3">
            <a:extLst>
              <a:ext uri="{FF2B5EF4-FFF2-40B4-BE49-F238E27FC236}">
                <a16:creationId xmlns:a16="http://schemas.microsoft.com/office/drawing/2014/main" id="{B826FB87-DE4C-475E-9F1E-AE5E69B9D5BF}"/>
              </a:ext>
            </a:extLst>
          </p:cNvPr>
          <p:cNvSpPr txBox="1">
            <a:spLocks noChangeArrowheads="1"/>
          </p:cNvSpPr>
          <p:nvPr/>
        </p:nvSpPr>
        <p:spPr bwMode="auto">
          <a:xfrm>
            <a:off x="5010791" y="3208962"/>
            <a:ext cx="21009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3600" b="1" dirty="0" err="1">
                <a:solidFill>
                  <a:srgbClr val="FF0000"/>
                </a:solidFill>
                <a:latin typeface="Times New Roman" panose="02020603050405020304" pitchFamily="18" charset="0"/>
              </a:rPr>
              <a:t>Bài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làm</a:t>
            </a:r>
            <a:r>
              <a:rPr lang="en-US" altLang="en-US" sz="3600" b="1" dirty="0">
                <a:solidFill>
                  <a:srgbClr val="FF0000"/>
                </a:solidFill>
                <a:latin typeface="Times New Roman" panose="02020603050405020304" pitchFamily="18" charset="0"/>
              </a:rPr>
              <a:t>: </a:t>
            </a:r>
          </a:p>
        </p:txBody>
      </p:sp>
      <p:sp>
        <p:nvSpPr>
          <p:cNvPr id="14" name="TextBox 13">
            <a:extLst>
              <a:ext uri="{FF2B5EF4-FFF2-40B4-BE49-F238E27FC236}">
                <a16:creationId xmlns:a16="http://schemas.microsoft.com/office/drawing/2014/main" id="{DAAEEFF6-A4C5-4237-921E-EEEBCE4ED600}"/>
              </a:ext>
            </a:extLst>
          </p:cNvPr>
          <p:cNvSpPr txBox="1"/>
          <p:nvPr/>
        </p:nvSpPr>
        <p:spPr>
          <a:xfrm>
            <a:off x="1130038" y="3909400"/>
            <a:ext cx="10433071" cy="1481175"/>
          </a:xfrm>
          <a:prstGeom prst="rect">
            <a:avLst/>
          </a:prstGeom>
          <a:noFill/>
        </p:spPr>
        <p:txBody>
          <a:bodyPr wrap="square">
            <a:spAutoFit/>
          </a:bodyPr>
          <a:lstStyle/>
          <a:p>
            <a:pPr algn="just">
              <a:lnSpc>
                <a:spcPct val="150000"/>
              </a:lnSpc>
            </a:pPr>
            <a:r>
              <a:rPr lang="vi-VN" sz="3200" dirty="0">
                <a:solidFill>
                  <a:srgbClr val="000000"/>
                </a:solidFill>
                <a:effectLst/>
                <a:latin typeface="Times New Roman" panose="02020603050405020304" pitchFamily="18" charset="0"/>
                <a:ea typeface="Calibri" panose="020F0502020204030204" pitchFamily="34" charset="0"/>
              </a:rPr>
              <a:t>Ba tỉ hai trăm năm mươi chín triệu sáu trăm ba mươi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ba</a:t>
            </a:r>
            <a:r>
              <a:rPr lang="vi-VN" sz="3200" dirty="0">
                <a:solidFill>
                  <a:srgbClr val="000000"/>
                </a:solidFill>
                <a:effectLst/>
                <a:latin typeface="Times New Roman" panose="02020603050405020304" pitchFamily="18" charset="0"/>
                <a:ea typeface="Calibri" panose="020F0502020204030204" pitchFamily="34" charset="0"/>
              </a:rPr>
              <a:t> nghìn hai trăm mười bảy</a:t>
            </a:r>
            <a:r>
              <a:rPr lang="vi-VN" sz="3200">
                <a:solidFill>
                  <a:srgbClr val="000000"/>
                </a:solidFill>
                <a:effectLst/>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     </a:t>
            </a:r>
            <a:r>
              <a:rPr lang="vi-VN" sz="3200" b="1" i="1">
                <a:solidFill>
                  <a:srgbClr val="000000"/>
                </a:solidFill>
                <a:effectLst/>
                <a:latin typeface="Times New Roman" panose="02020603050405020304" pitchFamily="18" charset="0"/>
                <a:ea typeface="Calibri" panose="020F0502020204030204" pitchFamily="34" charset="0"/>
              </a:rPr>
              <a:t>3 </a:t>
            </a:r>
            <a:r>
              <a:rPr lang="vi-VN" sz="3200" b="1" i="1" dirty="0">
                <a:solidFill>
                  <a:srgbClr val="000000"/>
                </a:solidFill>
                <a:effectLst/>
                <a:latin typeface="Times New Roman" panose="02020603050405020304" pitchFamily="18" charset="0"/>
                <a:ea typeface="Calibri" panose="020F0502020204030204" pitchFamily="34" charset="0"/>
              </a:rPr>
              <a:t>259 633 217.</a:t>
            </a:r>
            <a:endParaRPr lang="en-US" sz="32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179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4)">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heel(4)">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D7B4553D-CBDB-44EB-B9F9-1123B118F8CA}"/>
              </a:ext>
            </a:extLst>
          </p:cNvPr>
          <p:cNvSpPr txBox="1">
            <a:spLocks noChangeArrowheads="1"/>
          </p:cNvSpPr>
          <p:nvPr/>
        </p:nvSpPr>
        <p:spPr bwMode="auto">
          <a:xfrm>
            <a:off x="328009" y="196800"/>
            <a:ext cx="53049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0033CC"/>
                </a:solidFill>
                <a:latin typeface="Times New Roman" panose="02020603050405020304" pitchFamily="18" charset="0"/>
              </a:rPr>
              <a:t>II: </a:t>
            </a:r>
            <a:r>
              <a:rPr lang="en-US" altLang="en-US" b="1" dirty="0" err="1">
                <a:solidFill>
                  <a:srgbClr val="0033CC"/>
                </a:solidFill>
                <a:latin typeface="Times New Roman" panose="02020603050405020304" pitchFamily="18" charset="0"/>
              </a:rPr>
              <a:t>Biểu</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diễn</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số</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tự</a:t>
            </a:r>
            <a:r>
              <a:rPr lang="en-US" altLang="en-US" b="1" dirty="0">
                <a:solidFill>
                  <a:srgbClr val="0033CC"/>
                </a:solidFill>
                <a:latin typeface="Times New Roman" panose="02020603050405020304" pitchFamily="18" charset="0"/>
              </a:rPr>
              <a:t> </a:t>
            </a:r>
            <a:r>
              <a:rPr lang="en-US" altLang="en-US" b="1" dirty="0" err="1">
                <a:solidFill>
                  <a:srgbClr val="0033CC"/>
                </a:solidFill>
                <a:latin typeface="Times New Roman" panose="02020603050405020304" pitchFamily="18" charset="0"/>
              </a:rPr>
              <a:t>nhiên</a:t>
            </a:r>
            <a:r>
              <a:rPr lang="en-US" altLang="en-US" b="1" dirty="0">
                <a:solidFill>
                  <a:srgbClr val="0033CC"/>
                </a:solidFill>
                <a:latin typeface="Times New Roman" panose="02020603050405020304" pitchFamily="18" charset="0"/>
              </a:rPr>
              <a:t>. </a:t>
            </a:r>
          </a:p>
        </p:txBody>
      </p:sp>
      <p:sp>
        <p:nvSpPr>
          <p:cNvPr id="6" name="Text Box 3">
            <a:extLst>
              <a:ext uri="{FF2B5EF4-FFF2-40B4-BE49-F238E27FC236}">
                <a16:creationId xmlns:a16="http://schemas.microsoft.com/office/drawing/2014/main" id="{D283EB7B-F33F-4B60-BF66-4B136B196BA7}"/>
              </a:ext>
            </a:extLst>
          </p:cNvPr>
          <p:cNvSpPr txBox="1">
            <a:spLocks noChangeArrowheads="1"/>
          </p:cNvSpPr>
          <p:nvPr/>
        </p:nvSpPr>
        <p:spPr bwMode="auto">
          <a:xfrm>
            <a:off x="443756" y="787426"/>
            <a:ext cx="75321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FF0000"/>
                </a:solidFill>
                <a:latin typeface="Times New Roman" panose="02020603050405020304" pitchFamily="18" charset="0"/>
              </a:rPr>
              <a:t>1. </a:t>
            </a:r>
            <a:r>
              <a:rPr lang="en-US" altLang="en-US" b="1" dirty="0" err="1">
                <a:solidFill>
                  <a:srgbClr val="FF0000"/>
                </a:solidFill>
                <a:latin typeface="Times New Roman" panose="02020603050405020304" pitchFamily="18" charset="0"/>
              </a:rPr>
              <a:t>Biểu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diễn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số</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tự</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nhiên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trên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tia</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số</a:t>
            </a:r>
            <a:r>
              <a:rPr lang="en-US" altLang="en-US" b="1" dirty="0">
                <a:solidFill>
                  <a:srgbClr val="FF0000"/>
                </a:solidFill>
                <a:latin typeface="Times New Roman" panose="02020603050405020304" pitchFamily="18" charset="0"/>
              </a:rPr>
              <a:t>.</a:t>
            </a:r>
          </a:p>
        </p:txBody>
      </p:sp>
      <p:sp>
        <p:nvSpPr>
          <p:cNvPr id="12" name="Text Box 3">
            <a:extLst>
              <a:ext uri="{FF2B5EF4-FFF2-40B4-BE49-F238E27FC236}">
                <a16:creationId xmlns:a16="http://schemas.microsoft.com/office/drawing/2014/main" id="{77450128-89CB-40FA-9078-570D07E37306}"/>
              </a:ext>
            </a:extLst>
          </p:cNvPr>
          <p:cNvSpPr txBox="1">
            <a:spLocks noChangeArrowheads="1"/>
          </p:cNvSpPr>
          <p:nvPr/>
        </p:nvSpPr>
        <p:spPr bwMode="auto">
          <a:xfrm>
            <a:off x="945983" y="1349894"/>
            <a:ext cx="113443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vi-VN" sz="3600">
                <a:latin typeface="+mj-lt"/>
              </a:rPr>
              <a:t>Các </a:t>
            </a:r>
            <a:r>
              <a:rPr lang="vi-VN" sz="3600" dirty="0">
                <a:latin typeface="+mj-lt"/>
              </a:rPr>
              <a:t>số tự nhiên được biểu diễn trên tia số. Mỗi số tự nhiên ứng với một điểm trên tia số:</a:t>
            </a:r>
            <a:endParaRPr lang="en-US" sz="3600" dirty="0">
              <a:latin typeface="+mj-lt"/>
            </a:endParaRPr>
          </a:p>
        </p:txBody>
      </p:sp>
      <p:sp>
        <p:nvSpPr>
          <p:cNvPr id="26" name="Text Box 3">
            <a:extLst>
              <a:ext uri="{FF2B5EF4-FFF2-40B4-BE49-F238E27FC236}">
                <a16:creationId xmlns:a16="http://schemas.microsoft.com/office/drawing/2014/main" id="{1256CB38-6767-4C32-B97D-FDCB0E1BE756}"/>
              </a:ext>
            </a:extLst>
          </p:cNvPr>
          <p:cNvSpPr txBox="1">
            <a:spLocks noChangeArrowheads="1"/>
          </p:cNvSpPr>
          <p:nvPr/>
        </p:nvSpPr>
        <p:spPr bwMode="auto">
          <a:xfrm>
            <a:off x="544009" y="3502071"/>
            <a:ext cx="75321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 </a:t>
            </a:r>
            <a:r>
              <a:rPr lang="en-US" altLang="en-US" b="1" dirty="0">
                <a:solidFill>
                  <a:srgbClr val="FF0000"/>
                </a:solidFill>
                <a:latin typeface="Times New Roman" panose="02020603050405020304" pitchFamily="18" charset="0"/>
              </a:rPr>
              <a:t>2. </a:t>
            </a:r>
            <a:r>
              <a:rPr lang="en-US" altLang="en-US" b="1" dirty="0" err="1">
                <a:solidFill>
                  <a:srgbClr val="FF0000"/>
                </a:solidFill>
                <a:latin typeface="Times New Roman" panose="02020603050405020304" pitchFamily="18" charset="0"/>
              </a:rPr>
              <a:t>Cấu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thập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phân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của</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số</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tự</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nhiên</a:t>
            </a:r>
            <a:r>
              <a:rPr lang="en-US" altLang="en-US" b="1" dirty="0">
                <a:solidFill>
                  <a:srgbClr val="FF0000"/>
                </a:solidFill>
                <a:latin typeface="Times New Roman" panose="02020603050405020304" pitchFamily="18" charset="0"/>
              </a:rPr>
              <a:t>.</a:t>
            </a:r>
          </a:p>
        </p:txBody>
      </p:sp>
      <p:sp>
        <p:nvSpPr>
          <p:cNvPr id="27" name="Text Box 3">
            <a:extLst>
              <a:ext uri="{FF2B5EF4-FFF2-40B4-BE49-F238E27FC236}">
                <a16:creationId xmlns:a16="http://schemas.microsoft.com/office/drawing/2014/main" id="{825DF913-5D99-4347-9EAC-C86B5A08CD4A}"/>
              </a:ext>
            </a:extLst>
          </p:cNvPr>
          <p:cNvSpPr txBox="1">
            <a:spLocks noChangeArrowheads="1"/>
          </p:cNvSpPr>
          <p:nvPr/>
        </p:nvSpPr>
        <p:spPr bwMode="auto">
          <a:xfrm>
            <a:off x="328009" y="4115912"/>
            <a:ext cx="18037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None/>
            </a:pPr>
            <a:r>
              <a:rPr lang="en-US" altLang="en-US" sz="2800" b="1" dirty="0">
                <a:solidFill>
                  <a:srgbClr val="0033CC"/>
                </a:solidFill>
                <a:latin typeface="Times New Roman" panose="02020603050405020304" pitchFamily="18" charset="0"/>
              </a:rPr>
              <a:t>a) </a:t>
            </a:r>
            <a:r>
              <a:rPr lang="en-US" altLang="en-US" sz="2800" b="1" dirty="0" err="1">
                <a:solidFill>
                  <a:srgbClr val="0033CC"/>
                </a:solidFill>
                <a:latin typeface="Times New Roman" panose="02020603050405020304" pitchFamily="18" charset="0"/>
              </a:rPr>
              <a:t>Ví</a:t>
            </a:r>
            <a:r>
              <a:rPr lang="en-US" altLang="en-US" sz="2800" b="1" dirty="0">
                <a:solidFill>
                  <a:srgbClr val="0033CC"/>
                </a:solidFill>
                <a:latin typeface="Times New Roman" panose="02020603050405020304" pitchFamily="18" charset="0"/>
              </a:rPr>
              <a:t> du :  </a:t>
            </a:r>
          </a:p>
        </p:txBody>
      </p:sp>
      <p:sp>
        <p:nvSpPr>
          <p:cNvPr id="28" name="Text Box 3">
            <a:extLst>
              <a:ext uri="{FF2B5EF4-FFF2-40B4-BE49-F238E27FC236}">
                <a16:creationId xmlns:a16="http://schemas.microsoft.com/office/drawing/2014/main" id="{6220FD85-8A5D-4031-8772-B57597010326}"/>
              </a:ext>
            </a:extLst>
          </p:cNvPr>
          <p:cNvSpPr txBox="1">
            <a:spLocks noChangeArrowheads="1"/>
          </p:cNvSpPr>
          <p:nvPr/>
        </p:nvSpPr>
        <p:spPr bwMode="auto">
          <a:xfrm>
            <a:off x="1627855" y="4146715"/>
            <a:ext cx="10564145"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1200"/>
              </a:spcBef>
              <a:buNone/>
            </a:pPr>
            <a:r>
              <a:rPr lang="en-US" altLang="en-US" sz="2800" dirty="0">
                <a:solidFill>
                  <a:srgbClr val="0033CC"/>
                </a:solidFill>
                <a:latin typeface="Times New Roman" panose="02020603050405020304" pitchFamily="18" charset="0"/>
              </a:rPr>
              <a:t>  </a:t>
            </a:r>
            <a:r>
              <a:rPr lang="en-US" altLang="en-US" sz="2800" dirty="0">
                <a:latin typeface="Times New Roman" panose="02020603050405020304" pitchFamily="18" charset="0"/>
              </a:rPr>
              <a:t>Cho </a:t>
            </a:r>
            <a:r>
              <a:rPr lang="en-US" altLang="en-US" sz="2800" dirty="0" err="1">
                <a:latin typeface="Times New Roman" panose="02020603050405020304" pitchFamily="18" charset="0"/>
              </a:rPr>
              <a:t>các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 966, 953</a:t>
            </a:r>
          </a:p>
          <a:p>
            <a:pPr marL="514350" indent="-514350" eaLnBrk="1" hangingPunct="1">
              <a:spcBef>
                <a:spcPts val="1200"/>
              </a:spcBef>
              <a:buAutoNum type="alphaLcParenR"/>
            </a:pPr>
            <a:r>
              <a:rPr lang="en-US" altLang="en-US" sz="2800" dirty="0" err="1">
                <a:latin typeface="Times New Roman" panose="02020603050405020304" pitchFamily="18" charset="0"/>
              </a:rPr>
              <a:t>Xác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định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chục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trăm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trên</a:t>
            </a:r>
            <a:r>
              <a:rPr lang="en-US" altLang="en-US" sz="2800" dirty="0">
                <a:latin typeface="Times New Roman" panose="02020603050405020304" pitchFamily="18" charset="0"/>
              </a:rPr>
              <a:t>.</a:t>
            </a:r>
          </a:p>
          <a:p>
            <a:pPr marL="514350" indent="-514350" eaLnBrk="1" hangingPunct="1">
              <a:spcBef>
                <a:spcPts val="1200"/>
              </a:spcBef>
              <a:buAutoNum type="alphaLcParenR"/>
            </a:pPr>
            <a:r>
              <a:rPr lang="en-US" altLang="en-US" sz="2800" dirty="0" err="1">
                <a:latin typeface="Times New Roman" panose="02020603050405020304" pitchFamily="18" charset="0"/>
              </a:rPr>
              <a:t>Viết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953 </a:t>
            </a:r>
            <a:r>
              <a:rPr lang="en-US" altLang="en-US" sz="2800" dirty="0" err="1">
                <a:latin typeface="Times New Roman" panose="02020603050405020304" pitchFamily="18" charset="0"/>
              </a:rPr>
              <a:t>thành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tổng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mẫu</a:t>
            </a:r>
            <a:r>
              <a:rPr lang="en-US" altLang="en-US" sz="2800" dirty="0">
                <a:latin typeface="Times New Roman" panose="02020603050405020304" pitchFamily="18" charset="0"/>
              </a:rPr>
              <a:t> :</a:t>
            </a:r>
          </a:p>
          <a:p>
            <a:pPr>
              <a:spcBef>
                <a:spcPts val="1200"/>
              </a:spcBef>
              <a:buNone/>
            </a:pPr>
            <a:r>
              <a:rPr lang="en-US" altLang="en-US" sz="2800" dirty="0">
                <a:latin typeface="Times New Roman" panose="02020603050405020304" pitchFamily="18" charset="0"/>
              </a:rPr>
              <a:t>       </a:t>
            </a:r>
            <a:r>
              <a:rPr lang="en-US" altLang="en-US" sz="2800" b="1" dirty="0">
                <a:solidFill>
                  <a:srgbClr val="0033CC"/>
                </a:solidFill>
                <a:latin typeface="Times New Roman" panose="02020603050405020304" pitchFamily="18" charset="0"/>
              </a:rPr>
              <a:t>966 = 900 + 60 + 6 = 9 </a:t>
            </a:r>
            <a:r>
              <a:rPr lang="en-US" altLang="en-US" sz="2800" b="1" dirty="0">
                <a:solidFill>
                  <a:srgbClr val="0033CC"/>
                </a:solidFill>
                <a:latin typeface="Times New Roman" panose="02020603050405020304" pitchFamily="18" charset="0"/>
                <a:sym typeface="Lamsymbol" panose="05010101010101010101" pitchFamily="2" charset="2"/>
              </a:rPr>
              <a:t></a:t>
            </a:r>
            <a:r>
              <a:rPr lang="en-US" altLang="en-US" sz="2800" b="1" dirty="0">
                <a:solidFill>
                  <a:srgbClr val="0033CC"/>
                </a:solidFill>
                <a:latin typeface="Times New Roman" panose="02020603050405020304" pitchFamily="18" charset="0"/>
              </a:rPr>
              <a:t> 100 + 6 </a:t>
            </a:r>
            <a:r>
              <a:rPr lang="en-US" altLang="en-US" sz="2800" b="1" dirty="0">
                <a:solidFill>
                  <a:srgbClr val="0033CC"/>
                </a:solidFill>
                <a:latin typeface="Times New Roman" panose="02020603050405020304" pitchFamily="18" charset="0"/>
                <a:sym typeface="Lamsymbol" panose="05010101010101010101" pitchFamily="2" charset="2"/>
              </a:rPr>
              <a:t></a:t>
            </a:r>
            <a:r>
              <a:rPr lang="en-US" altLang="en-US" sz="2800" b="1" dirty="0">
                <a:solidFill>
                  <a:srgbClr val="0033CC"/>
                </a:solidFill>
                <a:latin typeface="Times New Roman" panose="02020603050405020304" pitchFamily="18" charset="0"/>
              </a:rPr>
              <a:t> 10 + 6</a:t>
            </a:r>
          </a:p>
        </p:txBody>
      </p:sp>
      <p:pic>
        <p:nvPicPr>
          <p:cNvPr id="2" name="Picture 1">
            <a:extLst>
              <a:ext uri="{FF2B5EF4-FFF2-40B4-BE49-F238E27FC236}">
                <a16:creationId xmlns:a16="http://schemas.microsoft.com/office/drawing/2014/main" id="{5565F3EF-9150-335C-9199-374C67208326}"/>
              </a:ext>
            </a:extLst>
          </p:cNvPr>
          <p:cNvPicPr>
            <a:picLocks noChangeAspect="1"/>
          </p:cNvPicPr>
          <p:nvPr/>
        </p:nvPicPr>
        <p:blipFill>
          <a:blip r:embed="rId3"/>
          <a:stretch>
            <a:fillRect/>
          </a:stretch>
        </p:blipFill>
        <p:spPr>
          <a:xfrm>
            <a:off x="2760284" y="2468100"/>
            <a:ext cx="6383717" cy="1279012"/>
          </a:xfrm>
          <a:prstGeom prst="rect">
            <a:avLst/>
          </a:prstGeom>
        </p:spPr>
      </p:pic>
    </p:spTree>
    <p:extLst>
      <p:ext uri="{BB962C8B-B14F-4D97-AF65-F5344CB8AC3E}">
        <p14:creationId xmlns:p14="http://schemas.microsoft.com/office/powerpoint/2010/main" val="237190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heel(4)">
                                      <p:cBhvr>
                                        <p:cTn id="17" dur="20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wheel(4)">
                                      <p:cBhvr>
                                        <p:cTn id="27" dur="2000"/>
                                        <p:tgtEl>
                                          <p:spTgt spid="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wheel(4)">
                                      <p:cBhvr>
                                        <p:cTn id="32" dur="2000"/>
                                        <p:tgtEl>
                                          <p:spTgt spid="2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8">
                                            <p:txEl>
                                              <p:pRg st="1" end="1"/>
                                            </p:txEl>
                                          </p:spTgt>
                                        </p:tgtEl>
                                        <p:attrNameLst>
                                          <p:attrName>style.visibility</p:attrName>
                                        </p:attrNameLst>
                                      </p:cBhvr>
                                      <p:to>
                                        <p:strVal val="visible"/>
                                      </p:to>
                                    </p:set>
                                    <p:animEffect transition="in" filter="wheel(4)">
                                      <p:cBhvr>
                                        <p:cTn id="37" dur="2000"/>
                                        <p:tgtEl>
                                          <p:spTgt spid="2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28">
                                            <p:txEl>
                                              <p:pRg st="2" end="2"/>
                                            </p:txEl>
                                          </p:spTgt>
                                        </p:tgtEl>
                                        <p:attrNameLst>
                                          <p:attrName>style.visibility</p:attrName>
                                        </p:attrNameLst>
                                      </p:cBhvr>
                                      <p:to>
                                        <p:strVal val="visible"/>
                                      </p:to>
                                    </p:set>
                                    <p:animEffect transition="in" filter="wheel(4)">
                                      <p:cBhvr>
                                        <p:cTn id="42" dur="2000"/>
                                        <p:tgtEl>
                                          <p:spTgt spid="2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28">
                                            <p:txEl>
                                              <p:pRg st="3" end="3"/>
                                            </p:txEl>
                                          </p:spTgt>
                                        </p:tgtEl>
                                        <p:attrNameLst>
                                          <p:attrName>style.visibility</p:attrName>
                                        </p:attrNameLst>
                                      </p:cBhvr>
                                      <p:to>
                                        <p:strVal val="visible"/>
                                      </p:to>
                                    </p:set>
                                    <p:animEffect transition="in" filter="wheel(4)">
                                      <p:cBhvr>
                                        <p:cTn id="47" dur="20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2824</Words>
  <Application>Microsoft Office PowerPoint</Application>
  <PresentationFormat>Widescreen</PresentationFormat>
  <Paragraphs>310</Paragraphs>
  <Slides>22</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.VnTime</vt:lpstr>
      <vt:lpstr>Arial</vt:lpstr>
      <vt:lpstr>Calibri</vt:lpstr>
      <vt:lpstr>Calibri Light</vt:lpstr>
      <vt:lpstr>Cambria Math</vt:lpstr>
      <vt:lpstr>Impact</vt:lpstr>
      <vt:lpstr>Times New Roman</vt:lpstr>
      <vt:lpstr>VNI-Commerce</vt:lpstr>
      <vt:lpstr>VNI-Meli</vt:lpstr>
      <vt:lpstr>VNI-Times</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2021-09-02T13:37:18Z</dcterms:created>
  <dcterms:modified xsi:type="dcterms:W3CDTF">2024-09-14T07:52:14Z</dcterms:modified>
</cp:coreProperties>
</file>