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99" r:id="rId2"/>
    <p:sldId id="256" r:id="rId3"/>
    <p:sldId id="335" r:id="rId4"/>
    <p:sldId id="336" r:id="rId5"/>
    <p:sldId id="349" r:id="rId6"/>
    <p:sldId id="337" r:id="rId7"/>
    <p:sldId id="338" r:id="rId8"/>
    <p:sldId id="339" r:id="rId9"/>
    <p:sldId id="341" r:id="rId10"/>
    <p:sldId id="340" r:id="rId11"/>
    <p:sldId id="343" r:id="rId12"/>
    <p:sldId id="344" r:id="rId13"/>
    <p:sldId id="342" r:id="rId14"/>
    <p:sldId id="345" r:id="rId15"/>
    <p:sldId id="350" r:id="rId16"/>
    <p:sldId id="346" r:id="rId17"/>
    <p:sldId id="347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99FF"/>
    <a:srgbClr val="CCFFCC"/>
    <a:srgbClr val="FFCC00"/>
    <a:srgbClr val="A873F5"/>
    <a:srgbClr val="99CCFF"/>
    <a:srgbClr val="FB7DAD"/>
    <a:srgbClr val="FFFB7C"/>
    <a:srgbClr val="EEF1F6"/>
    <a:srgbClr val="6CD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50" d="100"/>
          <a:sy n="50" d="100"/>
        </p:scale>
        <p:origin x="628" y="324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020-2209-463F-B77E-3C8447EAA8D0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6810-8AC5-4EDE-B714-F0738894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E7C0-9D64-4F05-8975-D1C1F2B2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0E042-54C2-4D27-B7F1-12E5E59D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2ADD-CD97-4902-BA43-224F999C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2A15-00A7-4CFF-B530-C1CDD6FD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701-F704-4DC1-807D-98DCE6A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E394-58CC-49FC-9519-F7C5B131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AA1D-92AB-4189-ACDF-A82672C1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68D0-A503-4CA9-87EF-6E96CA01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1C8B-69A3-435E-BFD2-6ABA101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D035-094C-4B69-99AE-B19D9AA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3B64-261B-4550-96AE-8E098A63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98FEB-579F-4B03-BF3E-203E3AA5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0D90-7A50-45C9-A455-96F11F2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44B7-7481-4F92-B1F8-5FEC8C8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08C1-B8C1-4806-A437-7C8F31A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9B9-31B3-4B25-B336-29F6973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5FF6-F2B0-4354-88B0-7119C7A2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BB49-F726-4B01-91D9-8A06273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6759-17A6-45A6-995A-F0AE15B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6F55-26F1-4139-930F-50B7A69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98C-D6B0-484A-8827-19F4E7F5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4360-D34B-4657-AEB6-483B6F34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EB07-70AF-411C-A837-CA77F73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3605-7D05-4547-89AB-0C4CA7B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A0C-7492-42FB-A63C-768D568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455B-875D-4ECF-A216-E981D4F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A122-7284-4B85-954F-021CE45F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ED070-2F15-4F06-B40A-66ED4851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B19E-6984-4394-904B-B318A98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81F17-97CB-49D2-9560-F331B4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4AE3-4DE5-4908-A7DC-E47E136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AEE-CF75-403F-9151-592DE87D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E316-96C8-4ECB-B1EA-A386DCE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9D98-BEE9-4201-8CD4-701F7F85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5ADB3-7F7A-42D7-8A71-68D79853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F6C5-A6CD-4D29-A0D7-151E9274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57CDB-896B-4B95-BB3D-86DEB86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104E2-0EA1-44BA-849A-970ACF4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A8047-4F3A-4C82-AFE4-3C286F9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10B2-1A21-431D-9DA8-7B32C78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5779-4D85-41D9-B062-D402D5C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07BAE-88B6-413A-9BBE-9437E6D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311EE-3177-44DD-BF63-A22FD85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57D5A-8CF3-4004-A44B-409DA4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15252-75FC-4AA6-8F85-5715330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D258-1C19-4C01-BDCB-4694F85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4DB-B503-4E29-8A40-721B3EC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5CE7-91A3-4DB1-B8CE-1C0387A5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09B3A-E49A-4B77-B7C0-8FB084FE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C7799-57D4-472A-9A49-98669CFA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B853-3ACD-4B7C-84D1-C54A1C6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17A3-F674-49B1-8D3C-74A56BA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5D83-427B-46D7-8C1A-A05C891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8A610-FEED-4B4F-98BA-E9C339A1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952B-74C1-415F-9645-179B30A2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9AB20-7242-4949-A3B0-E35EC420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AD20-EA21-4934-835A-192BE7C2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FF85-1CAE-45F7-8DA3-9148B95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F8E9-961C-4F0C-83E4-087F06C4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7165-B5AB-494D-A8C9-1FBC92B1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8D51-F6F4-4F7C-BB11-42DAF696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D64-340F-454E-9BD6-4D1968DCD4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2A37-5E0D-428E-9E45-A8011C6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EEA5-1ACA-4424-9043-9AF18A91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gif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malborg[1]">
            <a:extLst>
              <a:ext uri="{FF2B5EF4-FFF2-40B4-BE49-F238E27FC236}">
                <a16:creationId xmlns:a16="http://schemas.microsoft.com/office/drawing/2014/main" id="{B1C4A57E-B479-FD49-1992-49FFF3647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B03">
            <a:extLst>
              <a:ext uri="{FF2B5EF4-FFF2-40B4-BE49-F238E27FC236}">
                <a16:creationId xmlns:a16="http://schemas.microsoft.com/office/drawing/2014/main" id="{B3C8B9EB-88D8-9B78-E6E7-7008B0244A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02414"/>
            <a:ext cx="9001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sun3[1]">
            <a:extLst>
              <a:ext uri="{FF2B5EF4-FFF2-40B4-BE49-F238E27FC236}">
                <a16:creationId xmlns:a16="http://schemas.microsoft.com/office/drawing/2014/main" id="{1E2F2963-7080-1641-A09A-8BF06E045F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460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sun3[1]">
            <a:extLst>
              <a:ext uri="{FF2B5EF4-FFF2-40B4-BE49-F238E27FC236}">
                <a16:creationId xmlns:a16="http://schemas.microsoft.com/office/drawing/2014/main" id="{F9C94D4B-264F-DAE2-CDD7-816DC5896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32" y="1460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sun3[1]">
            <a:extLst>
              <a:ext uri="{FF2B5EF4-FFF2-40B4-BE49-F238E27FC236}">
                <a16:creationId xmlns:a16="http://schemas.microsoft.com/office/drawing/2014/main" id="{9C099C28-ACC0-123A-B3AA-0D1A3469E2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088" y="1460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sun3[1]">
            <a:extLst>
              <a:ext uri="{FF2B5EF4-FFF2-40B4-BE49-F238E27FC236}">
                <a16:creationId xmlns:a16="http://schemas.microsoft.com/office/drawing/2014/main" id="{132DAC4F-4406-FC80-E173-350A232859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70" y="1460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sun3[1]">
            <a:extLst>
              <a:ext uri="{FF2B5EF4-FFF2-40B4-BE49-F238E27FC236}">
                <a16:creationId xmlns:a16="http://schemas.microsoft.com/office/drawing/2014/main" id="{92606EC2-992E-DD4B-D7EE-C51E2C446C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51" y="1460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WordArt 11">
            <a:extLst>
              <a:ext uri="{FF2B5EF4-FFF2-40B4-BE49-F238E27FC236}">
                <a16:creationId xmlns:a16="http://schemas.microsoft.com/office/drawing/2014/main" id="{3CF010AE-1986-8E5B-523B-36DE98BFB3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0048" y="6049931"/>
            <a:ext cx="3581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Commerce" pitchFamily="2" charset="0"/>
              </a:rPr>
              <a:t>GV : Traàn Ñình Hoaøng</a:t>
            </a:r>
          </a:p>
        </p:txBody>
      </p:sp>
      <p:sp>
        <p:nvSpPr>
          <p:cNvPr id="39946" name="WordArt 10">
            <a:extLst>
              <a:ext uri="{FF2B5EF4-FFF2-40B4-BE49-F238E27FC236}">
                <a16:creationId xmlns:a16="http://schemas.microsoft.com/office/drawing/2014/main" id="{E0854630-C053-D5BE-61CD-5719468FDD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7191" y="664449"/>
            <a:ext cx="513617" cy="389141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>
                <a:ln w="9525" cap="sq">
                  <a:solidFill>
                    <a:srgbClr val="73B5C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39953" name="WordArt 17">
            <a:extLst>
              <a:ext uri="{FF2B5EF4-FFF2-40B4-BE49-F238E27FC236}">
                <a16:creationId xmlns:a16="http://schemas.microsoft.com/office/drawing/2014/main" id="{D8596E12-7A73-B69E-A57F-476E97631E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636" y="369480"/>
            <a:ext cx="2225677" cy="186136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0336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TP Quy Nhơn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4" name="WordArt 18">
            <a:extLst>
              <a:ext uri="{FF2B5EF4-FFF2-40B4-BE49-F238E27FC236}">
                <a16:creationId xmlns:a16="http://schemas.microsoft.com/office/drawing/2014/main" id="{24A6203D-D536-160B-0FEC-E698A6BEF7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9485" y="1243784"/>
            <a:ext cx="2323978" cy="2431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Nhơn Bình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8" name="Group 2">
            <a:extLst>
              <a:ext uri="{FF2B5EF4-FFF2-40B4-BE49-F238E27FC236}">
                <a16:creationId xmlns:a16="http://schemas.microsoft.com/office/drawing/2014/main" id="{BC97ABA8-D12E-6FB0-1901-D709C70234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442657"/>
            <a:ext cx="2651125" cy="1338263"/>
            <a:chOff x="3733800" y="4500561"/>
            <a:chExt cx="2651234" cy="1338264"/>
          </a:xfrm>
        </p:grpSpPr>
        <p:graphicFrame>
          <p:nvGraphicFramePr>
            <p:cNvPr id="3089" name="Object 39">
              <a:extLst>
                <a:ext uri="{FF2B5EF4-FFF2-40B4-BE49-F238E27FC236}">
                  <a16:creationId xmlns:a16="http://schemas.microsoft.com/office/drawing/2014/main" id="{E987ACBA-DCF2-1751-10D8-92FF262045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78584" y="5076825"/>
            <a:ext cx="80645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806609" imgH="762761" progId="MS_ClipArt_Gallery.2">
                    <p:embed/>
                  </p:oleObj>
                </mc:Choice>
                <mc:Fallback>
                  <p:oleObj name="Clip" r:id="rId7" imgW="806609" imgH="762761" progId="MS_ClipArt_Gallery.2">
                    <p:embed/>
                    <p:pic>
                      <p:nvPicPr>
                        <p:cNvPr id="3089" name="Object 39">
                          <a:extLst>
                            <a:ext uri="{FF2B5EF4-FFF2-40B4-BE49-F238E27FC236}">
                              <a16:creationId xmlns:a16="http://schemas.microsoft.com/office/drawing/2014/main" id="{E987ACBA-DCF2-1751-10D8-92FF262045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8584" y="5076825"/>
                          <a:ext cx="80645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40">
              <a:extLst>
                <a:ext uri="{FF2B5EF4-FFF2-40B4-BE49-F238E27FC236}">
                  <a16:creationId xmlns:a16="http://schemas.microsoft.com/office/drawing/2014/main" id="{D4E447FF-79A2-BEF1-18B0-02F3399EC4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754286"/>
                </p:ext>
              </p:extLst>
            </p:nvPr>
          </p:nvGraphicFramePr>
          <p:xfrm>
            <a:off x="4356100" y="4500561"/>
            <a:ext cx="1416050" cy="1338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806609" imgH="762761" progId="MS_ClipArt_Gallery.2">
                    <p:embed/>
                  </p:oleObj>
                </mc:Choice>
                <mc:Fallback>
                  <p:oleObj name="Clip" r:id="rId9" imgW="806609" imgH="762761" progId="MS_ClipArt_Gallery.2">
                    <p:embed/>
                    <p:pic>
                      <p:nvPicPr>
                        <p:cNvPr id="3090" name="Object 40">
                          <a:extLst>
                            <a:ext uri="{FF2B5EF4-FFF2-40B4-BE49-F238E27FC236}">
                              <a16:creationId xmlns:a16="http://schemas.microsoft.com/office/drawing/2014/main" id="{D4E447FF-79A2-BEF1-18B0-02F3399EC4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100" y="4500561"/>
                          <a:ext cx="1416050" cy="1338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1">
              <a:extLst>
                <a:ext uri="{FF2B5EF4-FFF2-40B4-BE49-F238E27FC236}">
                  <a16:creationId xmlns:a16="http://schemas.microsoft.com/office/drawing/2014/main" id="{36D50B5E-1233-5874-730C-8611ADC34A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3800" y="5076825"/>
            <a:ext cx="80645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806609" imgH="762761" progId="MS_ClipArt_Gallery.2">
                    <p:embed/>
                  </p:oleObj>
                </mc:Choice>
                <mc:Fallback>
                  <p:oleObj name="Clip" r:id="rId10" imgW="806609" imgH="762761" progId="MS_ClipArt_Gallery.2">
                    <p:embed/>
                    <p:pic>
                      <p:nvPicPr>
                        <p:cNvPr id="3091" name="Object 1">
                          <a:extLst>
                            <a:ext uri="{FF2B5EF4-FFF2-40B4-BE49-F238E27FC236}">
                              <a16:creationId xmlns:a16="http://schemas.microsoft.com/office/drawing/2014/main" id="{36D50B5E-1233-5874-730C-8611ADC34A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5076825"/>
                          <a:ext cx="80645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5F5AD25-DD6E-4CF7-2F54-CE82B7D116F1}"/>
              </a:ext>
            </a:extLst>
          </p:cNvPr>
          <p:cNvSpPr/>
          <p:nvPr/>
        </p:nvSpPr>
        <p:spPr>
          <a:xfrm>
            <a:off x="2905760" y="2203380"/>
            <a:ext cx="87680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CHƯƠNG I: SỐ TỰ NHIÊN</a:t>
            </a:r>
            <a:endParaRPr lang="en-US" sz="60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60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 1: Tập hợp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AFDECE-6EB3-B90E-F86B-5C616DD52F4B}"/>
              </a:ext>
            </a:extLst>
          </p:cNvPr>
          <p:cNvSpPr/>
          <p:nvPr/>
        </p:nvSpPr>
        <p:spPr>
          <a:xfrm>
            <a:off x="4483651" y="968058"/>
            <a:ext cx="57340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GIẢNG SỐ HỌC 6</a:t>
            </a:r>
            <a:endParaRPr lang="en-US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0033CC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54" y="222390"/>
            <a:ext cx="4787126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94" y="720682"/>
            <a:ext cx="2650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c) </a:t>
            </a:r>
            <a:r>
              <a:rPr lang="en-US" altLang="en-US" sz="3000" b="1" err="1">
                <a:solidFill>
                  <a:srgbClr val="00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000" b="1">
                <a:solidFill>
                  <a:srgbClr val="0033CC"/>
                </a:solidFill>
                <a:latin typeface="Times New Roman" panose="02020603050405020304" pitchFamily="18" charset="0"/>
              </a:rPr>
              <a:t> dụng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684" y="1355985"/>
                <a:ext cx="10620349" cy="3077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chọn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36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:r>
                  <a:rPr lang="en-US" altLang="en-US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</a:t>
                </a: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H:</a:t>
                </a: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684" y="1355985"/>
                <a:ext cx="10620349" cy="3077766"/>
              </a:xfrm>
              <a:prstGeom prst="rect">
                <a:avLst/>
              </a:prstGeom>
              <a:blipFill>
                <a:blip r:embed="rId3"/>
                <a:stretch>
                  <a:fillRect l="-1434" t="-2772" r="-344" b="-45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2802542" y="33014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2802542" y="38999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AEDB115E-8BB1-0381-7964-58E102CD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46528"/>
              </p:ext>
            </p:extLst>
          </p:nvPr>
        </p:nvGraphicFramePr>
        <p:xfrm>
          <a:off x="5793772" y="2618653"/>
          <a:ext cx="52120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3206361845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3672834608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1036171052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931575177"/>
                    </a:ext>
                  </a:extLst>
                </a:gridCol>
              </a:tblGrid>
              <a:tr h="1218474"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82694"/>
                  </a:ext>
                </a:extLst>
              </a:tr>
              <a:tr h="1218474"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72047"/>
                  </a:ext>
                </a:extLst>
              </a:tr>
              <a:tr h="1220652"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46114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426FB4C-C06F-2017-C13E-55CCFBC0DA8D}"/>
              </a:ext>
            </a:extLst>
          </p:cNvPr>
          <p:cNvSpPr/>
          <p:nvPr/>
        </p:nvSpPr>
        <p:spPr>
          <a:xfrm>
            <a:off x="5982858" y="2790653"/>
            <a:ext cx="902826" cy="902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35C6C7-6292-4228-42C8-889E994DAFE1}"/>
              </a:ext>
            </a:extLst>
          </p:cNvPr>
          <p:cNvSpPr/>
          <p:nvPr/>
        </p:nvSpPr>
        <p:spPr>
          <a:xfrm>
            <a:off x="8600664" y="2799097"/>
            <a:ext cx="902826" cy="902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11C6BA-82F0-727A-6DBA-59F2FAA9F7D4}"/>
              </a:ext>
            </a:extLst>
          </p:cNvPr>
          <p:cNvSpPr/>
          <p:nvPr/>
        </p:nvSpPr>
        <p:spPr>
          <a:xfrm>
            <a:off x="6012550" y="3936079"/>
            <a:ext cx="902826" cy="902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38ADE5-BB1F-BB29-8D19-1D3B4418049A}"/>
              </a:ext>
            </a:extLst>
          </p:cNvPr>
          <p:cNvSpPr/>
          <p:nvPr/>
        </p:nvSpPr>
        <p:spPr>
          <a:xfrm>
            <a:off x="8623814" y="3953217"/>
            <a:ext cx="902826" cy="902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987D1-0F1D-295F-F21A-A266653B77F0}"/>
              </a:ext>
            </a:extLst>
          </p:cNvPr>
          <p:cNvSpPr/>
          <p:nvPr/>
        </p:nvSpPr>
        <p:spPr>
          <a:xfrm>
            <a:off x="9894157" y="3953217"/>
            <a:ext cx="902826" cy="902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184658-D5B2-803B-9E95-CA97B8B52C36}"/>
              </a:ext>
            </a:extLst>
          </p:cNvPr>
          <p:cNvSpPr/>
          <p:nvPr/>
        </p:nvSpPr>
        <p:spPr>
          <a:xfrm>
            <a:off x="7298559" y="5158692"/>
            <a:ext cx="902826" cy="902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08910F-68EF-DB05-5BCC-6A6EDAC446E7}"/>
              </a:ext>
            </a:extLst>
          </p:cNvPr>
          <p:cNvSpPr/>
          <p:nvPr/>
        </p:nvSpPr>
        <p:spPr>
          <a:xfrm>
            <a:off x="9963607" y="5217524"/>
            <a:ext cx="902826" cy="902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1E7F79-EC0C-4C27-F4E1-EC180403B30A}"/>
              </a:ext>
            </a:extLst>
          </p:cNvPr>
          <p:cNvSpPr/>
          <p:nvPr/>
        </p:nvSpPr>
        <p:spPr>
          <a:xfrm>
            <a:off x="7298559" y="2799097"/>
            <a:ext cx="902826" cy="9028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C30F6-B00C-DA6A-E162-9BBCA0D566A6}"/>
              </a:ext>
            </a:extLst>
          </p:cNvPr>
          <p:cNvSpPr/>
          <p:nvPr/>
        </p:nvSpPr>
        <p:spPr>
          <a:xfrm>
            <a:off x="2797632" y="2642851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2771155" y="2654162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D2B63E-F4DE-4353-90CF-AD38F367A451}"/>
                  </a:ext>
                </a:extLst>
              </p:cNvPr>
              <p:cNvSpPr/>
              <p:nvPr/>
            </p:nvSpPr>
            <p:spPr>
              <a:xfrm>
                <a:off x="2774263" y="3275446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D2B63E-F4DE-4353-90CF-AD38F367A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263" y="3275446"/>
                <a:ext cx="579251" cy="546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B4C9B98-795A-EEF8-184F-D30F3B5D1DB2}"/>
              </a:ext>
            </a:extLst>
          </p:cNvPr>
          <p:cNvSpPr/>
          <p:nvPr/>
        </p:nvSpPr>
        <p:spPr>
          <a:xfrm>
            <a:off x="2771155" y="3914002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1" grpId="1" animBg="1"/>
      <p:bldP spid="12" grpId="0" animBg="1"/>
      <p:bldP spid="12" grpId="1" animBg="1"/>
      <p:bldP spid="8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4" grpId="0" animBg="1"/>
      <p:bldP spid="4" grpId="1" animBg="1"/>
      <p:bldP spid="18" grpId="0" animBg="1"/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71" y="187921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92" y="644674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37" y="1279033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129" y="1820577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539" y="2945541"/>
            <a:ext cx="4245251" cy="2821107"/>
          </a:xfrm>
          <a:prstGeom prst="cloudCallout">
            <a:avLst>
              <a:gd name="adj1" fmla="val -54545"/>
              <a:gd name="adj2" fmla="val -31318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71" y="2322537"/>
            <a:ext cx="1147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37" y="2905780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082" y="3467464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tự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nhiên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chẵn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082" y="3467464"/>
                <a:ext cx="6954378" cy="553998"/>
              </a:xfrm>
              <a:prstGeom prst="rect">
                <a:avLst/>
              </a:prstGeom>
              <a:blipFill>
                <a:blip r:embed="rId3"/>
                <a:stretch>
                  <a:fillRect l="-2105" t="-14286" r="-175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80" y="4566241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3: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Ven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3897623" y="5313138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7239720" y="5990417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58" y="5677307"/>
            <a:ext cx="612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2570" y="1255648"/>
            <a:ext cx="3272565" cy="1627119"/>
          </a:xfrm>
          <a:prstGeom prst="cloudCallout">
            <a:avLst>
              <a:gd name="adj1" fmla="val -55215"/>
              <a:gd name="adj2" fmla="val -36463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082" y="3993011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 là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tự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nhiên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chẵn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i="1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082" y="3993011"/>
                <a:ext cx="6954378" cy="553998"/>
              </a:xfrm>
              <a:prstGeom prst="rect">
                <a:avLst/>
              </a:prstGeom>
              <a:blipFill>
                <a:blip r:embed="rId4"/>
                <a:stretch>
                  <a:fillRect l="-2105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4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C6945196-D67B-46B4-ADD8-C2C6CE9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17" y="242299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3" y="950324"/>
            <a:ext cx="92834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15" y="2695889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‘ĐÔNG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585" y="3332926"/>
            <a:ext cx="6758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6119972-6EB7-485C-8C9C-746D3ADC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701" y="3810814"/>
            <a:ext cx="1984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  <a:endParaRPr lang="en-US" altLang="en-US" sz="30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108" y="4447851"/>
            <a:ext cx="5364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= { Đ; Ô; N; G}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32" y="227305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48D7BDA-7232-48F2-9827-FFDB16D4EA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541" y="2952423"/>
                <a:ext cx="11448359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Áp</a:t>
                </a:r>
                <a:r>
                  <a:rPr lang="en-US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dụng</a:t>
                </a:r>
                <a:r>
                  <a:rPr lang="en-US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Bài</a:t>
                </a:r>
                <a:r>
                  <a:rPr lang="en-US" alt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 3: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Cho C = {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tự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nhiên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chia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dư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1,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&lt;18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}.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Hãy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C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cách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liệt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kê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48D7BDA-7232-48F2-9827-FFDB16D4E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541" y="2952423"/>
                <a:ext cx="11448359" cy="1600438"/>
              </a:xfrm>
              <a:prstGeom prst="rect">
                <a:avLst/>
              </a:prstGeom>
              <a:blipFill>
                <a:blip r:embed="rId3"/>
                <a:stretch>
                  <a:fillRect l="-1065" t="-3802" b="-9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57" y="4702718"/>
            <a:ext cx="1624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Trả lời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559" y="470271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6" y="542019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9313" y="5943416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2;0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9313" y="5943416"/>
                <a:ext cx="2676445" cy="553998"/>
              </a:xfrm>
              <a:prstGeom prst="rect">
                <a:avLst/>
              </a:prstGeom>
              <a:blipFill>
                <a:blip r:embed="rId4"/>
                <a:stretch>
                  <a:fillRect l="-5227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BF76F9E3-CCF1-4FCD-BE40-4C650DF91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533" y="658753"/>
                <a:ext cx="915862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Ví</a:t>
                </a:r>
                <a:r>
                  <a:rPr lang="en-US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dụ1 </a:t>
                </a:r>
                <a:r>
                  <a:rPr lang="en-US" alt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E = {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tự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nhiên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}.</a:t>
                </a: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BF76F9E3-CCF1-4FCD-BE40-4C650DF91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533" y="658753"/>
                <a:ext cx="9158628" cy="707886"/>
              </a:xfrm>
              <a:prstGeom prst="rect">
                <a:avLst/>
              </a:prstGeom>
              <a:blipFill>
                <a:blip r:embed="rId5"/>
                <a:stretch>
                  <a:fillRect b="-215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EC92B900-C07D-4655-BD08-0F3A6BB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69" y="1089493"/>
            <a:ext cx="71645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,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/>
              <p:nvPr/>
            </p:nvSpPr>
            <p:spPr>
              <a:xfrm>
                <a:off x="2541313" y="1335618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313" y="1335618"/>
                <a:ext cx="541604" cy="351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D9E23D4-16F5-499E-9CB5-882DD8531299}"/>
              </a:ext>
            </a:extLst>
          </p:cNvPr>
          <p:cNvSpPr/>
          <p:nvPr/>
        </p:nvSpPr>
        <p:spPr>
          <a:xfrm>
            <a:off x="3557710" y="1335618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7AAFAD-CD22-4FA1-8107-C696FA392B08}"/>
              </a:ext>
            </a:extLst>
          </p:cNvPr>
          <p:cNvSpPr/>
          <p:nvPr/>
        </p:nvSpPr>
        <p:spPr>
          <a:xfrm>
            <a:off x="6488542" y="1383785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5F4C1CC-6E6D-4469-9996-460D4FB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64" y="2231858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044D1-6167-498E-B470-876749B7FC4A}"/>
              </a:ext>
            </a:extLst>
          </p:cNvPr>
          <p:cNvSpPr/>
          <p:nvPr/>
        </p:nvSpPr>
        <p:spPr>
          <a:xfrm>
            <a:off x="1606029" y="2402324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32727A3-6D61-4686-8CFD-7A2E954D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320" y="2197656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73796-88C4-4EAF-8F04-43C0CB46AD7F}"/>
              </a:ext>
            </a:extLst>
          </p:cNvPr>
          <p:cNvSpPr/>
          <p:nvPr/>
        </p:nvSpPr>
        <p:spPr>
          <a:xfrm>
            <a:off x="4723343" y="2389639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21338F9-3C7F-47B8-B898-2B005AC4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180" y="220558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EEB50-1DC8-4CF3-AE4D-86A72AB62328}"/>
              </a:ext>
            </a:extLst>
          </p:cNvPr>
          <p:cNvSpPr/>
          <p:nvPr/>
        </p:nvSpPr>
        <p:spPr>
          <a:xfrm>
            <a:off x="7211536" y="237048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D4489A7-3DBD-4CD0-B3DE-29A08FDC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280" y="1784219"/>
            <a:ext cx="5774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: E = { 4; 5; 6; 7; 8}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/>
              <p:nvPr/>
            </p:nvSpPr>
            <p:spPr>
              <a:xfrm>
                <a:off x="1607763" y="2391358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63" y="2391358"/>
                <a:ext cx="579251" cy="412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/>
              <p:nvPr/>
            </p:nvSpPr>
            <p:spPr>
              <a:xfrm>
                <a:off x="4738144" y="2410670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44" y="2410670"/>
                <a:ext cx="579251" cy="412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114980-27B4-4D73-B89F-0F4280FD0CF4}"/>
              </a:ext>
            </a:extLst>
          </p:cNvPr>
          <p:cNvSpPr/>
          <p:nvPr/>
        </p:nvSpPr>
        <p:spPr>
          <a:xfrm>
            <a:off x="7211536" y="235443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1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CB63FF9-87AD-5256-FA58-9B68A9B74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42" y="4729035"/>
            <a:ext cx="6916115" cy="1819529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D2E74083-E74B-42E6-8A0E-66ABAD7F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605" y="208902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34931B5-D37C-0313-B3D8-15A34B152CE8}"/>
              </a:ext>
            </a:extLst>
          </p:cNvPr>
          <p:cNvSpPr txBox="1"/>
          <p:nvPr/>
        </p:nvSpPr>
        <p:spPr>
          <a:xfrm>
            <a:off x="565557" y="916771"/>
            <a:ext cx="11067000" cy="1067282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30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30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30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30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3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30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3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30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30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30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30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30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30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30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3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30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0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30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30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30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30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30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56D1B-3E53-3AB1-3612-8E87D5BB5C1D}"/>
              </a:ext>
            </a:extLst>
          </p:cNvPr>
          <p:cNvSpPr/>
          <p:nvPr/>
        </p:nvSpPr>
        <p:spPr>
          <a:xfrm>
            <a:off x="1637575" y="2253860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AF50C-07DB-7DBE-1878-B69E3726D4D6}"/>
              </a:ext>
            </a:extLst>
          </p:cNvPr>
          <p:cNvSpPr/>
          <p:nvPr/>
        </p:nvSpPr>
        <p:spPr>
          <a:xfrm>
            <a:off x="3696725" y="2253860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41B50D6-68B1-A362-47E3-3F7020F5DAF7}"/>
              </a:ext>
            </a:extLst>
          </p:cNvPr>
          <p:cNvSpPr/>
          <p:nvPr/>
        </p:nvSpPr>
        <p:spPr>
          <a:xfrm>
            <a:off x="4949774" y="2253860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5AD8255-7717-10A8-9E5C-1E0C2AABCCBA}"/>
              </a:ext>
            </a:extLst>
          </p:cNvPr>
          <p:cNvSpPr/>
          <p:nvPr/>
        </p:nvSpPr>
        <p:spPr>
          <a:xfrm>
            <a:off x="7440781" y="2253860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8B5BEBA8-E761-36FF-0E11-A81F8CEC94F7}"/>
              </a:ext>
            </a:extLst>
          </p:cNvPr>
          <p:cNvSpPr/>
          <p:nvPr/>
        </p:nvSpPr>
        <p:spPr>
          <a:xfrm>
            <a:off x="9551961" y="2253860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18672-CE47-4B45-3AB8-081AF570223F}"/>
              </a:ext>
            </a:extLst>
          </p:cNvPr>
          <p:cNvSpPr txBox="1"/>
          <p:nvPr/>
        </p:nvSpPr>
        <p:spPr>
          <a:xfrm>
            <a:off x="456638" y="3217233"/>
            <a:ext cx="11074428" cy="159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"NHA TRANG";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4 .</a:t>
            </a:r>
          </a:p>
        </p:txBody>
      </p:sp>
    </p:spTree>
    <p:extLst>
      <p:ext uri="{BB962C8B-B14F-4D97-AF65-F5344CB8AC3E}">
        <p14:creationId xmlns:p14="http://schemas.microsoft.com/office/powerpoint/2010/main" val="36119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8A2B97-70CE-5ED7-7B6D-02F5F797BC7D}"/>
              </a:ext>
            </a:extLst>
          </p:cNvPr>
          <p:cNvSpPr/>
          <p:nvPr/>
        </p:nvSpPr>
        <p:spPr>
          <a:xfrm>
            <a:off x="1076650" y="2290517"/>
            <a:ext cx="10289689" cy="2871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91D4F-EFC7-FE78-B196-28B3F731F19D}"/>
              </a:ext>
            </a:extLst>
          </p:cNvPr>
          <p:cNvSpPr txBox="1"/>
          <p:nvPr/>
        </p:nvSpPr>
        <p:spPr>
          <a:xfrm>
            <a:off x="976369" y="1151591"/>
            <a:ext cx="2996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4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365ABB28-CEEC-469C-A0D6-8166829A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096" y="276272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7BD7CFD-6A42-4D52-B07B-ECD6FE19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62" y="1848219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,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36BD-604B-4B9E-8BE6-A84B95D14ADC}"/>
              </a:ext>
            </a:extLst>
          </p:cNvPr>
          <p:cNvSpPr txBox="1"/>
          <p:nvPr/>
        </p:nvSpPr>
        <p:spPr>
          <a:xfrm>
            <a:off x="408874" y="1272271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/>
              <p:nvPr/>
            </p:nvSpPr>
            <p:spPr>
              <a:xfrm>
                <a:off x="7385100" y="1949655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100" y="1949655"/>
                <a:ext cx="541604" cy="35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B078E53-438A-42DC-B345-677FEBA22003}"/>
              </a:ext>
            </a:extLst>
          </p:cNvPr>
          <p:cNvSpPr/>
          <p:nvPr/>
        </p:nvSpPr>
        <p:spPr>
          <a:xfrm>
            <a:off x="8276934" y="1949656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10BEA-51BA-43E3-BEE2-BF64EE202258}"/>
              </a:ext>
            </a:extLst>
          </p:cNvPr>
          <p:cNvSpPr/>
          <p:nvPr/>
        </p:nvSpPr>
        <p:spPr>
          <a:xfrm>
            <a:off x="11265731" y="2015663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A754E98-8D76-40D0-944C-AD4F0ECC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43" y="2405641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89537-8C7B-4162-B655-1BF0233BAAFE}"/>
              </a:ext>
            </a:extLst>
          </p:cNvPr>
          <p:cNvSpPr/>
          <p:nvPr/>
        </p:nvSpPr>
        <p:spPr>
          <a:xfrm>
            <a:off x="1410808" y="2576107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0DCE932-89BF-46A9-8652-44223F46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099" y="2371439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96D5C-E549-4B65-842B-96C02AA80726}"/>
              </a:ext>
            </a:extLst>
          </p:cNvPr>
          <p:cNvSpPr/>
          <p:nvPr/>
        </p:nvSpPr>
        <p:spPr>
          <a:xfrm>
            <a:off x="4623372" y="2563422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70E0378-DADE-403B-B596-D86D9ED5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959" y="237936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0165F-69C3-454E-8185-46CD60CA11E7}"/>
              </a:ext>
            </a:extLst>
          </p:cNvPr>
          <p:cNvSpPr/>
          <p:nvPr/>
        </p:nvSpPr>
        <p:spPr>
          <a:xfrm>
            <a:off x="7325742" y="254504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/>
              <p:nvPr/>
            </p:nvSpPr>
            <p:spPr>
              <a:xfrm>
                <a:off x="1425609" y="2605399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09" y="2605399"/>
                <a:ext cx="579251" cy="41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02D7EF8-92E4-445C-865A-4F6FE465262F}"/>
              </a:ext>
            </a:extLst>
          </p:cNvPr>
          <p:cNvSpPr/>
          <p:nvPr/>
        </p:nvSpPr>
        <p:spPr>
          <a:xfrm>
            <a:off x="4638173" y="2584453"/>
            <a:ext cx="579251" cy="41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VNI-Times" pitchFamily="2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740E9-12DE-43FB-9169-0311BA4ECF4A}"/>
              </a:ext>
            </a:extLst>
          </p:cNvPr>
          <p:cNvSpPr/>
          <p:nvPr/>
        </p:nvSpPr>
        <p:spPr>
          <a:xfrm>
            <a:off x="7330260" y="256342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19DB4ED-ED14-49A8-9E46-18CBA950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819" y="2410019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C7F10-286F-4119-818D-6B7C5D8A987A}"/>
              </a:ext>
            </a:extLst>
          </p:cNvPr>
          <p:cNvSpPr/>
          <p:nvPr/>
        </p:nvSpPr>
        <p:spPr>
          <a:xfrm>
            <a:off x="9843430" y="2576107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/>
              <p:nvPr/>
            </p:nvSpPr>
            <p:spPr>
              <a:xfrm>
                <a:off x="9830514" y="2569806"/>
                <a:ext cx="579251" cy="441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514" y="2569806"/>
                <a:ext cx="579251" cy="441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3" grpId="0" animBg="1"/>
      <p:bldP spid="23" grpId="1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2625EA7A-50B2-46B2-924E-9918FB8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295" y="218357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1B99B-C566-4659-B4D4-C3FFA09399C0}"/>
              </a:ext>
            </a:extLst>
          </p:cNvPr>
          <p:cNvSpPr txBox="1"/>
          <p:nvPr/>
        </p:nvSpPr>
        <p:spPr>
          <a:xfrm>
            <a:off x="458973" y="668149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6A5B-D462-4B62-BECE-ED9480E1DB63}"/>
              </a:ext>
            </a:extLst>
          </p:cNvPr>
          <p:cNvSpPr txBox="1"/>
          <p:nvPr/>
        </p:nvSpPr>
        <p:spPr>
          <a:xfrm>
            <a:off x="324091" y="1299974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D79C58-4F45-4863-8FA2-37F83F60FA5E}"/>
                  </a:ext>
                </a:extLst>
              </p:cNvPr>
              <p:cNvSpPr txBox="1"/>
              <p:nvPr/>
            </p:nvSpPr>
            <p:spPr>
              <a:xfrm>
                <a:off x="783064" y="1842242"/>
                <a:ext cx="7117116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A = {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chẵn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&lt;14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};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D79C58-4F45-4863-8FA2-37F83F60F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4" y="1842242"/>
                <a:ext cx="7117116" cy="620619"/>
              </a:xfrm>
              <a:prstGeom prst="rect">
                <a:avLst/>
              </a:prstGeom>
              <a:blipFill>
                <a:blip r:embed="rId3"/>
                <a:stretch>
                  <a:fillRect l="-1541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2B5AC0-168A-42A9-95DB-D9BED77B56A2}"/>
                  </a:ext>
                </a:extLst>
              </p:cNvPr>
              <p:cNvSpPr txBox="1"/>
              <p:nvPr/>
            </p:nvSpPr>
            <p:spPr>
              <a:xfrm>
                <a:off x="789191" y="2967366"/>
                <a:ext cx="7117116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B = {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chẵn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40&lt;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&lt;50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};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2B5AC0-168A-42A9-95DB-D9BED77B5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91" y="2967366"/>
                <a:ext cx="7117116" cy="620619"/>
              </a:xfrm>
              <a:prstGeom prst="rect">
                <a:avLst/>
              </a:prstGeom>
              <a:blipFill>
                <a:blip r:embed="rId4"/>
                <a:stretch>
                  <a:fillRect l="-15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447C66-4452-46BE-9779-E5078EF1B9A7}"/>
                  </a:ext>
                </a:extLst>
              </p:cNvPr>
              <p:cNvSpPr txBox="1"/>
              <p:nvPr/>
            </p:nvSpPr>
            <p:spPr>
              <a:xfrm>
                <a:off x="783064" y="4092490"/>
                <a:ext cx="7117116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lẽ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&lt;15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};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447C66-4452-46BE-9779-E5078EF1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4" y="4092490"/>
                <a:ext cx="7117116" cy="620619"/>
              </a:xfrm>
              <a:prstGeom prst="rect">
                <a:avLst/>
              </a:prstGeom>
              <a:blipFill>
                <a:blip r:embed="rId5"/>
                <a:stretch>
                  <a:fillRect l="-1541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741B8A-4D6F-4987-A161-DF362B116447}"/>
                  </a:ext>
                </a:extLst>
              </p:cNvPr>
              <p:cNvSpPr txBox="1"/>
              <p:nvPr/>
            </p:nvSpPr>
            <p:spPr>
              <a:xfrm>
                <a:off x="783064" y="5217614"/>
                <a:ext cx="7117116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lẽ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9&lt;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&lt;20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741B8A-4D6F-4987-A161-DF362B116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4" y="5217614"/>
                <a:ext cx="7117116" cy="620619"/>
              </a:xfrm>
              <a:prstGeom prst="rect">
                <a:avLst/>
              </a:prstGeom>
              <a:blipFill>
                <a:blip r:embed="rId6"/>
                <a:stretch>
                  <a:fillRect l="-15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CCFCF6-4A42-4617-9239-2FEE54CD6FC7}"/>
                  </a:ext>
                </a:extLst>
              </p:cNvPr>
              <p:cNvSpPr txBox="1"/>
              <p:nvPr/>
            </p:nvSpPr>
            <p:spPr>
              <a:xfrm>
                <a:off x="1455467" y="2384510"/>
                <a:ext cx="6304234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TL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 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{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  <m:r>
                      <a:rPr lang="vi-VN" sz="2800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</m:t>
                    </m:r>
                  </m:oMath>
                </a14:m>
                <a:endPara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CCFCF6-4A42-4617-9239-2FEE54CD6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67" y="2384510"/>
                <a:ext cx="6304234" cy="661207"/>
              </a:xfrm>
              <a:prstGeom prst="rect">
                <a:avLst/>
              </a:prstGeom>
              <a:blipFill>
                <a:blip r:embed="rId7"/>
                <a:stretch>
                  <a:fillRect l="-2031" b="-2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E72A8-F7CF-4562-9B70-0EC661820764}"/>
                  </a:ext>
                </a:extLst>
              </p:cNvPr>
              <p:cNvSpPr txBox="1"/>
              <p:nvPr/>
            </p:nvSpPr>
            <p:spPr>
              <a:xfrm>
                <a:off x="1409446" y="3509634"/>
                <a:ext cx="4572254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TL: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{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𝟒𝟐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𝟒𝟒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𝟒𝟔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𝟒𝟖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</m:t>
                    </m:r>
                  </m:oMath>
                </a14:m>
                <a:endPara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E72A8-F7CF-4562-9B70-0EC661820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46" y="3509634"/>
                <a:ext cx="4572254" cy="661207"/>
              </a:xfrm>
              <a:prstGeom prst="rect">
                <a:avLst/>
              </a:prstGeom>
              <a:blipFill>
                <a:blip r:embed="rId8"/>
                <a:stretch>
                  <a:fillRect l="-266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EDC263-0D4A-4DF7-A309-5B04D81676C1}"/>
                  </a:ext>
                </a:extLst>
              </p:cNvPr>
              <p:cNvSpPr txBox="1"/>
              <p:nvPr/>
            </p:nvSpPr>
            <p:spPr>
              <a:xfrm>
                <a:off x="1347089" y="4634758"/>
                <a:ext cx="6338806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TL: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{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𝟏𝟏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</m:t>
                    </m:r>
                    <m:r>
                      <a:rPr lang="vi-VN" sz="2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</m:t>
                    </m:r>
                  </m:oMath>
                </a14:m>
                <a:endPara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EDC263-0D4A-4DF7-A309-5B04D816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89" y="4634758"/>
                <a:ext cx="6338806" cy="661207"/>
              </a:xfrm>
              <a:prstGeom prst="rect">
                <a:avLst/>
              </a:prstGeom>
              <a:blipFill>
                <a:blip r:embed="rId9"/>
                <a:stretch>
                  <a:fillRect l="-2019" b="-2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149A0D-86DA-4DF5-A105-38B8D749EA10}"/>
                  </a:ext>
                </a:extLst>
              </p:cNvPr>
              <p:cNvSpPr txBox="1"/>
              <p:nvPr/>
            </p:nvSpPr>
            <p:spPr>
              <a:xfrm>
                <a:off x="1346978" y="5759880"/>
                <a:ext cx="5638021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TL: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{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𝟏𝟏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𝟏𝟕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𝟏𝟗</m:t>
                    </m:r>
                    <m:r>
                      <a:rPr lang="vi-VN" sz="28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</m:t>
                    </m:r>
                  </m:oMath>
                </a14:m>
                <a:endPara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149A0D-86DA-4DF5-A105-38B8D749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78" y="5759880"/>
                <a:ext cx="5638021" cy="661207"/>
              </a:xfrm>
              <a:prstGeom prst="rect">
                <a:avLst/>
              </a:prstGeom>
              <a:blipFill>
                <a:blip r:embed="rId10"/>
                <a:stretch>
                  <a:fillRect l="-2270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41EC41-A44A-4183-A1FB-144D1AAB73C6}"/>
              </a:ext>
            </a:extLst>
          </p:cNvPr>
          <p:cNvSpPr txBox="1"/>
          <p:nvPr/>
        </p:nvSpPr>
        <p:spPr>
          <a:xfrm>
            <a:off x="423307" y="127999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664CC-AE6D-4992-90EE-C9565BC3BB77}"/>
              </a:ext>
            </a:extLst>
          </p:cNvPr>
          <p:cNvSpPr txBox="1"/>
          <p:nvPr/>
        </p:nvSpPr>
        <p:spPr>
          <a:xfrm>
            <a:off x="423307" y="721616"/>
            <a:ext cx="114406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E8335-A474-4692-A5D6-7597EEF32A0E}"/>
                  </a:ext>
                </a:extLst>
              </p:cNvPr>
              <p:cNvSpPr txBox="1"/>
              <p:nvPr/>
            </p:nvSpPr>
            <p:spPr>
              <a:xfrm>
                <a:off x="423307" y="1592809"/>
                <a:ext cx="4897993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{ 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</m:t>
                    </m:r>
                    <m:r>
                      <a:rPr lang="en-US" sz="2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};</m:t>
                    </m:r>
                  </m:oMath>
                </a14:m>
                <a:endParaRPr lang="en-US" sz="2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E8335-A474-4692-A5D6-7597EEF32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7" y="1592809"/>
                <a:ext cx="4897993" cy="620619"/>
              </a:xfrm>
              <a:prstGeom prst="rect">
                <a:avLst/>
              </a:prstGeom>
              <a:blipFill>
                <a:blip r:embed="rId3"/>
                <a:stretch>
                  <a:fillRect l="-2239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6A863B-C1F6-4A53-8CFD-DA9B3F346EC7}"/>
                  </a:ext>
                </a:extLst>
              </p:cNvPr>
              <p:cNvSpPr txBox="1"/>
              <p:nvPr/>
            </p:nvSpPr>
            <p:spPr>
              <a:xfrm>
                <a:off x="423307" y="2737164"/>
                <a:ext cx="5987961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{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𝟐𝟓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};</m:t>
                    </m:r>
                  </m:oMath>
                </a14:m>
                <a:endParaRPr lang="en-US" sz="2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6A863B-C1F6-4A53-8CFD-DA9B3F346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7" y="2737164"/>
                <a:ext cx="5987961" cy="620619"/>
              </a:xfrm>
              <a:prstGeom prst="rect">
                <a:avLst/>
              </a:prstGeom>
              <a:blipFill>
                <a:blip r:embed="rId4"/>
                <a:stretch>
                  <a:fillRect l="-1831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27B208-FBAE-459D-AB34-A72D47194427}"/>
                  </a:ext>
                </a:extLst>
              </p:cNvPr>
              <p:cNvSpPr txBox="1"/>
              <p:nvPr/>
            </p:nvSpPr>
            <p:spPr>
              <a:xfrm>
                <a:off x="478617" y="3881519"/>
                <a:ext cx="7204883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{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𝟗𝟎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};</m:t>
                    </m:r>
                  </m:oMath>
                </a14:m>
                <a:endParaRPr lang="en-US" sz="2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27B208-FBAE-459D-AB34-A72D4719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7" y="3881519"/>
                <a:ext cx="7204883" cy="620619"/>
              </a:xfrm>
              <a:prstGeom prst="rect">
                <a:avLst/>
              </a:prstGeom>
              <a:blipFill>
                <a:blip r:embed="rId5"/>
                <a:stretch>
                  <a:fillRect l="-1524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457FC6-CE58-4B7A-9743-374179521D87}"/>
                  </a:ext>
                </a:extLst>
              </p:cNvPr>
              <p:cNvSpPr txBox="1"/>
              <p:nvPr/>
            </p:nvSpPr>
            <p:spPr>
              <a:xfrm>
                <a:off x="533927" y="5025874"/>
                <a:ext cx="4736573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{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𝟏𝟕</m:t>
                    </m:r>
                    <m:r>
                      <a:rPr lang="en-US" sz="26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};</m:t>
                    </m:r>
                  </m:oMath>
                </a14:m>
                <a:endParaRPr lang="en-US" sz="2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457FC6-CE58-4B7A-9743-37417952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7" y="5025874"/>
                <a:ext cx="4736573" cy="620619"/>
              </a:xfrm>
              <a:prstGeom prst="rect">
                <a:avLst/>
              </a:prstGeom>
              <a:blipFill>
                <a:blip r:embed="rId6"/>
                <a:stretch>
                  <a:fillRect l="-2317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10DB21-ED43-462B-B51C-71C7E35F0B6B}"/>
                  </a:ext>
                </a:extLst>
              </p:cNvPr>
              <p:cNvSpPr txBox="1"/>
              <p:nvPr/>
            </p:nvSpPr>
            <p:spPr>
              <a:xfrm>
                <a:off x="655779" y="2213686"/>
                <a:ext cx="79677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{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&lt;16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};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10DB21-ED43-462B-B51C-71C7E35F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79" y="2213686"/>
                <a:ext cx="7967752" cy="523220"/>
              </a:xfrm>
              <a:prstGeom prst="rect">
                <a:avLst/>
              </a:prstGeom>
              <a:blipFill>
                <a:blip r:embed="rId7"/>
                <a:stretch>
                  <a:fillRect l="-160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EB97F4-FCE8-4B8B-B8A9-3BC725BB35E7}"/>
                  </a:ext>
                </a:extLst>
              </p:cNvPr>
              <p:cNvSpPr txBox="1"/>
              <p:nvPr/>
            </p:nvSpPr>
            <p:spPr>
              <a:xfrm>
                <a:off x="655779" y="3358041"/>
                <a:ext cx="88511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TL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 = {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số tự nhiên chia hết cho 5,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0&lt;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&lt;35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EB97F4-FCE8-4B8B-B8A9-3BC725BB3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79" y="3358041"/>
                <a:ext cx="8851158" cy="523220"/>
              </a:xfrm>
              <a:prstGeom prst="rect">
                <a:avLst/>
              </a:prstGeom>
              <a:blipFill>
                <a:blip r:embed="rId8"/>
                <a:stretch>
                  <a:fillRect l="-144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CAB81A-2814-48DA-976F-A68EF286EC69}"/>
                  </a:ext>
                </a:extLst>
              </p:cNvPr>
              <p:cNvSpPr txBox="1"/>
              <p:nvPr/>
            </p:nvSpPr>
            <p:spPr>
              <a:xfrm>
                <a:off x="802789" y="4502396"/>
                <a:ext cx="90625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TL: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 = {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số tự nhiên chia hết cho 10,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0&lt;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&lt;100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CAB81A-2814-48DA-976F-A68EF286E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89" y="4502396"/>
                <a:ext cx="9062571" cy="523220"/>
              </a:xfrm>
              <a:prstGeom prst="rect">
                <a:avLst/>
              </a:prstGeom>
              <a:blipFill>
                <a:blip r:embed="rId9"/>
                <a:stretch>
                  <a:fillRect l="-1413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C65A16-00C9-41F8-AECA-1266360DEE3E}"/>
                  </a:ext>
                </a:extLst>
              </p:cNvPr>
              <p:cNvSpPr txBox="1"/>
              <p:nvPr/>
            </p:nvSpPr>
            <p:spPr>
              <a:xfrm>
                <a:off x="802789" y="5646752"/>
                <a:ext cx="10951400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TL: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 = {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các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chia 4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vi-VN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0&lt;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&lt;18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C65A16-00C9-41F8-AECA-1266360DE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89" y="5646752"/>
                <a:ext cx="10951400" cy="661207"/>
              </a:xfrm>
              <a:prstGeom prst="rect">
                <a:avLst/>
              </a:prstGeom>
              <a:blipFill>
                <a:blip r:embed="rId10"/>
                <a:stretch>
                  <a:fillRect l="-1169" b="-2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4E332B6-7E8C-42E8-52CC-A91E858A97F5}"/>
              </a:ext>
            </a:extLst>
          </p:cNvPr>
          <p:cNvGrpSpPr/>
          <p:nvPr/>
        </p:nvGrpSpPr>
        <p:grpSpPr>
          <a:xfrm>
            <a:off x="2556877" y="1405949"/>
            <a:ext cx="1752758" cy="2376553"/>
            <a:chOff x="2556877" y="1238309"/>
            <a:chExt cx="1752758" cy="2376553"/>
          </a:xfrm>
        </p:grpSpPr>
        <p:cxnSp>
          <p:nvCxnSpPr>
            <p:cNvPr id="14" name="直接箭头连接符 7">
              <a:extLst>
                <a:ext uri="{FF2B5EF4-FFF2-40B4-BE49-F238E27FC236}">
                  <a16:creationId xmlns:a16="http://schemas.microsoft.com/office/drawing/2014/main" id="{6AC4CCCC-F4C9-FE3C-77A4-602666414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8789" y="2516382"/>
              <a:ext cx="28606" cy="1098480"/>
            </a:xfrm>
            <a:prstGeom prst="straightConnector1">
              <a:avLst/>
            </a:prstGeom>
            <a:ln w="60325">
              <a:solidFill>
                <a:schemeClr val="tx2">
                  <a:lumMod val="60000"/>
                  <a:lumOff val="40000"/>
                </a:schemeClr>
              </a:solidFill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角矩形 36">
              <a:extLst>
                <a:ext uri="{FF2B5EF4-FFF2-40B4-BE49-F238E27FC236}">
                  <a16:creationId xmlns:a16="http://schemas.microsoft.com/office/drawing/2014/main" id="{EF0D13C6-D4C1-BBE3-33AC-1988875612DF}"/>
                </a:ext>
              </a:extLst>
            </p:cNvPr>
            <p:cNvSpPr/>
            <p:nvPr/>
          </p:nvSpPr>
          <p:spPr>
            <a:xfrm rot="18900000">
              <a:off x="2556877" y="1238309"/>
              <a:ext cx="1752758" cy="1687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dirty="0">
                <a:solidFill>
                  <a:srgbClr val="FF0000"/>
                </a:solidFill>
                <a:latin typeface="Microsoft YaHei" panose="020B0503020204020204" charset="-122"/>
              </a:endParaRPr>
            </a:p>
          </p:txBody>
        </p:sp>
        <p:grpSp>
          <p:nvGrpSpPr>
            <p:cNvPr id="25" name="组合 40">
              <a:extLst>
                <a:ext uri="{FF2B5EF4-FFF2-40B4-BE49-F238E27FC236}">
                  <a16:creationId xmlns:a16="http://schemas.microsoft.com/office/drawing/2014/main" id="{97D0846E-F1C5-89A9-6407-0FEE65527434}"/>
                </a:ext>
              </a:extLst>
            </p:cNvPr>
            <p:cNvGrpSpPr/>
            <p:nvPr/>
          </p:nvGrpSpPr>
          <p:grpSpPr>
            <a:xfrm>
              <a:off x="2611376" y="1290781"/>
              <a:ext cx="1643760" cy="1582605"/>
              <a:chOff x="1383551" y="2096826"/>
              <a:chExt cx="1483835" cy="1483835"/>
            </a:xfrm>
          </p:grpSpPr>
          <p:sp>
            <p:nvSpPr>
              <p:cNvPr id="42" name="圆角矩形 4">
                <a:extLst>
                  <a:ext uri="{FF2B5EF4-FFF2-40B4-BE49-F238E27FC236}">
                    <a16:creationId xmlns:a16="http://schemas.microsoft.com/office/drawing/2014/main" id="{CD8B2161-07E5-07FC-80DB-2CE481F04789}"/>
                  </a:ext>
                </a:extLst>
              </p:cNvPr>
              <p:cNvSpPr/>
              <p:nvPr/>
            </p:nvSpPr>
            <p:spPr>
              <a:xfrm rot="18900000">
                <a:off x="1383551" y="2096826"/>
                <a:ext cx="1483835" cy="148383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508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1800" dirty="0">
                  <a:solidFill>
                    <a:srgbClr val="FF0000"/>
                  </a:solidFill>
                  <a:latin typeface="Microsoft YaHei" panose="020B0503020204020204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3" name="圆角矩形 5">
                <a:extLst>
                  <a:ext uri="{FF2B5EF4-FFF2-40B4-BE49-F238E27FC236}">
                    <a16:creationId xmlns:a16="http://schemas.microsoft.com/office/drawing/2014/main" id="{A2A67D0C-B181-4AE5-2A82-0F2A1B1BB995}"/>
                  </a:ext>
                </a:extLst>
              </p:cNvPr>
              <p:cNvSpPr/>
              <p:nvPr/>
            </p:nvSpPr>
            <p:spPr>
              <a:xfrm rot="-2700000">
                <a:off x="1512792" y="2223785"/>
                <a:ext cx="1229917" cy="1229917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508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1800" dirty="0">
                  <a:solidFill>
                    <a:srgbClr val="FF0000"/>
                  </a:solidFill>
                  <a:latin typeface="Microsoft YaHei" panose="020B0503020204020204" charset="-122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569EE342-9FF2-8064-B6C3-91CADD1467F7}"/>
                </a:ext>
              </a:extLst>
            </p:cNvPr>
            <p:cNvSpPr txBox="1"/>
            <p:nvPr/>
          </p:nvSpPr>
          <p:spPr>
            <a:xfrm>
              <a:off x="3054400" y="1573410"/>
              <a:ext cx="954107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01</a:t>
              </a:r>
              <a:endPara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9BCEE9-3806-0BF8-CE68-9906F9555ED7}"/>
              </a:ext>
            </a:extLst>
          </p:cNvPr>
          <p:cNvGrpSpPr/>
          <p:nvPr/>
        </p:nvGrpSpPr>
        <p:grpSpPr>
          <a:xfrm>
            <a:off x="4335089" y="1407641"/>
            <a:ext cx="1752758" cy="2374861"/>
            <a:chOff x="4335089" y="1240001"/>
            <a:chExt cx="1752758" cy="2374861"/>
          </a:xfrm>
        </p:grpSpPr>
        <p:cxnSp>
          <p:nvCxnSpPr>
            <p:cNvPr id="16" name="直接箭头连接符 9">
              <a:extLst>
                <a:ext uri="{FF2B5EF4-FFF2-40B4-BE49-F238E27FC236}">
                  <a16:creationId xmlns:a16="http://schemas.microsoft.com/office/drawing/2014/main" id="{A1C56223-331E-CCC4-139F-821C7744B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9010" y="2442071"/>
              <a:ext cx="15648" cy="1172791"/>
            </a:xfrm>
            <a:prstGeom prst="straightConnector1">
              <a:avLst/>
            </a:prstGeom>
            <a:ln w="60325" cap="flat" cmpd="sng">
              <a:solidFill>
                <a:srgbClr val="FFCC00"/>
              </a:solidFill>
              <a:prstDash val="solid"/>
              <a:headEnd type="none" w="med" len="med"/>
              <a:tailEnd type="oval" w="med" len="med"/>
            </a:ln>
            <a:effectLst>
              <a:outerShdw dist="38100" dir="2699999" algn="tl" rotWithShape="0">
                <a:srgbClr val="000000">
                  <a:alpha val="39999"/>
                </a:srgbClr>
              </a:outerShdw>
            </a:effectLst>
          </p:spPr>
        </p:cxnSp>
        <p:sp>
          <p:nvSpPr>
            <p:cNvPr id="17" name="圆角矩形 37">
              <a:extLst>
                <a:ext uri="{FF2B5EF4-FFF2-40B4-BE49-F238E27FC236}">
                  <a16:creationId xmlns:a16="http://schemas.microsoft.com/office/drawing/2014/main" id="{E68FCB3A-6FE3-CF3F-C0E2-6371DD8D2CEB}"/>
                </a:ext>
              </a:extLst>
            </p:cNvPr>
            <p:cNvSpPr/>
            <p:nvPr/>
          </p:nvSpPr>
          <p:spPr>
            <a:xfrm rot="18900000">
              <a:off x="4335089" y="1240001"/>
              <a:ext cx="1752758" cy="16858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dirty="0">
                <a:solidFill>
                  <a:srgbClr val="FF0000"/>
                </a:solidFill>
                <a:latin typeface="Microsoft YaHei" panose="020B0503020204020204" charset="-122"/>
              </a:endParaRPr>
            </a:p>
          </p:txBody>
        </p:sp>
        <p:grpSp>
          <p:nvGrpSpPr>
            <p:cNvPr id="24" name="组合 41">
              <a:extLst>
                <a:ext uri="{FF2B5EF4-FFF2-40B4-BE49-F238E27FC236}">
                  <a16:creationId xmlns:a16="http://schemas.microsoft.com/office/drawing/2014/main" id="{5E560197-7518-FC07-5566-4A08659F0BD4}"/>
                </a:ext>
              </a:extLst>
            </p:cNvPr>
            <p:cNvGrpSpPr/>
            <p:nvPr/>
          </p:nvGrpSpPr>
          <p:grpSpPr>
            <a:xfrm>
              <a:off x="4391706" y="1290781"/>
              <a:ext cx="1643760" cy="1582605"/>
              <a:chOff x="2519650" y="2096826"/>
              <a:chExt cx="1483835" cy="1483835"/>
            </a:xfrm>
          </p:grpSpPr>
          <p:sp>
            <p:nvSpPr>
              <p:cNvPr id="44" name="圆角矩形 10">
                <a:extLst>
                  <a:ext uri="{FF2B5EF4-FFF2-40B4-BE49-F238E27FC236}">
                    <a16:creationId xmlns:a16="http://schemas.microsoft.com/office/drawing/2014/main" id="{3EF91740-2C8F-3CE3-25B8-FBA01AA2A089}"/>
                  </a:ext>
                </a:extLst>
              </p:cNvPr>
              <p:cNvSpPr/>
              <p:nvPr/>
            </p:nvSpPr>
            <p:spPr>
              <a:xfrm rot="-2700000">
                <a:off x="2519650" y="2096826"/>
                <a:ext cx="1483835" cy="1483835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508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1800" dirty="0">
                  <a:solidFill>
                    <a:srgbClr val="FF0000"/>
                  </a:solidFill>
                  <a:latin typeface="Microsoft YaHei" panose="020B0503020204020204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5" name="圆角矩形 11">
                <a:extLst>
                  <a:ext uri="{FF2B5EF4-FFF2-40B4-BE49-F238E27FC236}">
                    <a16:creationId xmlns:a16="http://schemas.microsoft.com/office/drawing/2014/main" id="{0FE327F1-37A3-6B30-1E65-F684D7290F1C}"/>
                  </a:ext>
                </a:extLst>
              </p:cNvPr>
              <p:cNvSpPr/>
              <p:nvPr/>
            </p:nvSpPr>
            <p:spPr>
              <a:xfrm rot="-2700000">
                <a:off x="2646609" y="2223785"/>
                <a:ext cx="1229917" cy="122991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508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1800" dirty="0">
                  <a:solidFill>
                    <a:srgbClr val="FF0000"/>
                  </a:solidFill>
                  <a:latin typeface="Microsoft YaHei" panose="020B0503020204020204" charset="-122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D31E336C-A5AD-792C-F832-6BC177C9C7FF}"/>
                </a:ext>
              </a:extLst>
            </p:cNvPr>
            <p:cNvSpPr txBox="1"/>
            <p:nvPr/>
          </p:nvSpPr>
          <p:spPr>
            <a:xfrm>
              <a:off x="4749200" y="1573410"/>
              <a:ext cx="954107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60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en-US" altLang="zh-CN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23987A8-F622-FAF0-7CEF-51F8391606CA}"/>
              </a:ext>
            </a:extLst>
          </p:cNvPr>
          <p:cNvGrpSpPr/>
          <p:nvPr/>
        </p:nvGrpSpPr>
        <p:grpSpPr>
          <a:xfrm>
            <a:off x="6054655" y="1405949"/>
            <a:ext cx="1752758" cy="2376553"/>
            <a:chOff x="6054655" y="1238309"/>
            <a:chExt cx="1752758" cy="2376553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D73E977A-94B3-E935-F35C-71BDC2BB0C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323" y="2516947"/>
              <a:ext cx="6022" cy="1097915"/>
            </a:xfrm>
            <a:prstGeom prst="straightConnector1">
              <a:avLst/>
            </a:prstGeom>
            <a:ln w="60325" cap="flat" cmpd="sng">
              <a:solidFill>
                <a:srgbClr val="CCFFCC"/>
              </a:solidFill>
              <a:prstDash val="solid"/>
              <a:headEnd type="none" w="med" len="med"/>
              <a:tailEnd type="oval" w="med" len="med"/>
            </a:ln>
            <a:effectLst>
              <a:outerShdw dist="38100" dir="2699999" algn="tl" rotWithShape="0">
                <a:srgbClr val="000000">
                  <a:alpha val="39999"/>
                </a:srgbClr>
              </a:outerShdw>
            </a:effectLst>
          </p:spPr>
        </p:cxnSp>
        <p:sp>
          <p:nvSpPr>
            <p:cNvPr id="18" name="圆角矩形 38">
              <a:extLst>
                <a:ext uri="{FF2B5EF4-FFF2-40B4-BE49-F238E27FC236}">
                  <a16:creationId xmlns:a16="http://schemas.microsoft.com/office/drawing/2014/main" id="{5C2B6A41-C1BD-DE9C-D62D-A5CE78B81D42}"/>
                </a:ext>
              </a:extLst>
            </p:cNvPr>
            <p:cNvSpPr/>
            <p:nvPr/>
          </p:nvSpPr>
          <p:spPr>
            <a:xfrm rot="18900000">
              <a:off x="6054655" y="1238309"/>
              <a:ext cx="1752758" cy="1687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dirty="0">
                <a:solidFill>
                  <a:srgbClr val="FF0000"/>
                </a:solidFill>
                <a:latin typeface="Microsoft YaHei" panose="020B0503020204020204" charset="-122"/>
              </a:endParaRPr>
            </a:p>
          </p:txBody>
        </p:sp>
        <p:grpSp>
          <p:nvGrpSpPr>
            <p:cNvPr id="23" name="组合 39">
              <a:extLst>
                <a:ext uri="{FF2B5EF4-FFF2-40B4-BE49-F238E27FC236}">
                  <a16:creationId xmlns:a16="http://schemas.microsoft.com/office/drawing/2014/main" id="{888A40A4-4344-D83C-B40E-D7A41A25A92D}"/>
                </a:ext>
              </a:extLst>
            </p:cNvPr>
            <p:cNvGrpSpPr/>
            <p:nvPr/>
          </p:nvGrpSpPr>
          <p:grpSpPr>
            <a:xfrm>
              <a:off x="6112308" y="1290781"/>
              <a:ext cx="1643760" cy="1582605"/>
              <a:chOff x="3676417" y="2093239"/>
              <a:chExt cx="1483835" cy="1483835"/>
            </a:xfrm>
          </p:grpSpPr>
          <p:sp>
            <p:nvSpPr>
              <p:cNvPr id="46" name="圆角矩形 13">
                <a:extLst>
                  <a:ext uri="{FF2B5EF4-FFF2-40B4-BE49-F238E27FC236}">
                    <a16:creationId xmlns:a16="http://schemas.microsoft.com/office/drawing/2014/main" id="{A59067F8-B940-ABF6-262F-CB1CCDC0FCEA}"/>
                  </a:ext>
                </a:extLst>
              </p:cNvPr>
              <p:cNvSpPr/>
              <p:nvPr/>
            </p:nvSpPr>
            <p:spPr>
              <a:xfrm rot="-2700000">
                <a:off x="3676417" y="2093239"/>
                <a:ext cx="1483835" cy="1483835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508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1800" dirty="0">
                  <a:solidFill>
                    <a:srgbClr val="FF0000"/>
                  </a:solidFill>
                  <a:latin typeface="Microsoft YaHei" panose="020B0503020204020204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7" name="圆角矩形 14">
                <a:extLst>
                  <a:ext uri="{FF2B5EF4-FFF2-40B4-BE49-F238E27FC236}">
                    <a16:creationId xmlns:a16="http://schemas.microsoft.com/office/drawing/2014/main" id="{CA3AA902-82F3-074B-97FB-9A3247D9C252}"/>
                  </a:ext>
                </a:extLst>
              </p:cNvPr>
              <p:cNvSpPr/>
              <p:nvPr/>
            </p:nvSpPr>
            <p:spPr>
              <a:xfrm rot="-2700000">
                <a:off x="3803376" y="2220198"/>
                <a:ext cx="1229917" cy="1229917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508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1800" dirty="0">
                  <a:solidFill>
                    <a:srgbClr val="FF0000"/>
                  </a:solidFill>
                  <a:latin typeface="Microsoft YaHei" panose="020B0503020204020204" charset="-122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80E595CD-7B0B-59AE-2DB9-57301F9CCA47}"/>
                </a:ext>
              </a:extLst>
            </p:cNvPr>
            <p:cNvSpPr txBox="1"/>
            <p:nvPr/>
          </p:nvSpPr>
          <p:spPr>
            <a:xfrm>
              <a:off x="6469802" y="1573410"/>
              <a:ext cx="954107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60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D0E12BF-493B-8B10-86EE-EF33786D42EA}"/>
              </a:ext>
            </a:extLst>
          </p:cNvPr>
          <p:cNvGrpSpPr/>
          <p:nvPr/>
        </p:nvGrpSpPr>
        <p:grpSpPr>
          <a:xfrm>
            <a:off x="7757395" y="1405949"/>
            <a:ext cx="1752758" cy="2376553"/>
            <a:chOff x="7757395" y="1238309"/>
            <a:chExt cx="1752758" cy="2376553"/>
          </a:xfrm>
        </p:grpSpPr>
        <p:cxnSp>
          <p:nvCxnSpPr>
            <p:cNvPr id="11" name="直接箭头连接符 15">
              <a:extLst>
                <a:ext uri="{FF2B5EF4-FFF2-40B4-BE49-F238E27FC236}">
                  <a16:creationId xmlns:a16="http://schemas.microsoft.com/office/drawing/2014/main" id="{31A53A0A-8437-FB5E-FF8F-56B7414B02EE}"/>
                </a:ext>
              </a:extLst>
            </p:cNvPr>
            <p:cNvCxnSpPr>
              <a:cxnSpLocks/>
            </p:cNvCxnSpPr>
            <p:nvPr/>
          </p:nvCxnSpPr>
          <p:spPr>
            <a:xfrm>
              <a:off x="8632707" y="2502360"/>
              <a:ext cx="0" cy="1112502"/>
            </a:xfrm>
            <a:prstGeom prst="straightConnector1">
              <a:avLst/>
            </a:prstGeom>
            <a:ln w="60325" cap="flat" cmpd="sng">
              <a:solidFill>
                <a:srgbClr val="CC99FF"/>
              </a:solidFill>
              <a:prstDash val="solid"/>
              <a:headEnd type="none" w="med" len="med"/>
              <a:tailEnd type="oval" w="med" len="med"/>
            </a:ln>
            <a:effectLst>
              <a:outerShdw dist="38100" dir="2699999" algn="tl" rotWithShape="0">
                <a:srgbClr val="000000">
                  <a:alpha val="39999"/>
                </a:srgbClr>
              </a:outerShdw>
            </a:effectLst>
          </p:spPr>
        </p:cxnSp>
        <p:sp>
          <p:nvSpPr>
            <p:cNvPr id="19" name="圆角矩形 44">
              <a:extLst>
                <a:ext uri="{FF2B5EF4-FFF2-40B4-BE49-F238E27FC236}">
                  <a16:creationId xmlns:a16="http://schemas.microsoft.com/office/drawing/2014/main" id="{784B883B-CC7E-A0FE-B9BD-B623F8B45EA5}"/>
                </a:ext>
              </a:extLst>
            </p:cNvPr>
            <p:cNvSpPr/>
            <p:nvPr/>
          </p:nvSpPr>
          <p:spPr>
            <a:xfrm rot="18900000">
              <a:off x="7757395" y="1238309"/>
              <a:ext cx="1752758" cy="1687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dirty="0">
                <a:solidFill>
                  <a:srgbClr val="FF0000"/>
                </a:solidFill>
                <a:latin typeface="Microsoft YaHei" panose="020B0503020204020204" charset="-122"/>
              </a:endParaRPr>
            </a:p>
          </p:txBody>
        </p:sp>
        <p:grpSp>
          <p:nvGrpSpPr>
            <p:cNvPr id="22" name="组合 42">
              <a:extLst>
                <a:ext uri="{FF2B5EF4-FFF2-40B4-BE49-F238E27FC236}">
                  <a16:creationId xmlns:a16="http://schemas.microsoft.com/office/drawing/2014/main" id="{4C56EE0F-7DC5-B001-63E9-4C57EC252417}"/>
                </a:ext>
              </a:extLst>
            </p:cNvPr>
            <p:cNvGrpSpPr/>
            <p:nvPr/>
          </p:nvGrpSpPr>
          <p:grpSpPr>
            <a:xfrm>
              <a:off x="7814014" y="1290781"/>
              <a:ext cx="1642002" cy="1582605"/>
              <a:chOff x="4866723" y="2093239"/>
              <a:chExt cx="1483835" cy="1483835"/>
            </a:xfrm>
          </p:grpSpPr>
          <p:sp>
            <p:nvSpPr>
              <p:cNvPr id="48" name="圆角矩形 16">
                <a:extLst>
                  <a:ext uri="{FF2B5EF4-FFF2-40B4-BE49-F238E27FC236}">
                    <a16:creationId xmlns:a16="http://schemas.microsoft.com/office/drawing/2014/main" id="{E3409250-0BB6-3F23-FF81-C8530FC389C7}"/>
                  </a:ext>
                </a:extLst>
              </p:cNvPr>
              <p:cNvSpPr/>
              <p:nvPr/>
            </p:nvSpPr>
            <p:spPr>
              <a:xfrm rot="-2700000">
                <a:off x="4866723" y="2093239"/>
                <a:ext cx="1483835" cy="1483835"/>
              </a:xfrm>
              <a:prstGeom prst="roundRect">
                <a:avLst>
                  <a:gd name="adj" fmla="val 16667"/>
                </a:avLst>
              </a:prstGeom>
              <a:solidFill>
                <a:srgbClr val="800080"/>
              </a:solidFill>
              <a:ln w="508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1800" dirty="0">
                  <a:solidFill>
                    <a:srgbClr val="FF0000"/>
                  </a:solidFill>
                  <a:latin typeface="Microsoft YaHei" panose="020B0503020204020204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9" name="圆角矩形 17">
                <a:extLst>
                  <a:ext uri="{FF2B5EF4-FFF2-40B4-BE49-F238E27FC236}">
                    <a16:creationId xmlns:a16="http://schemas.microsoft.com/office/drawing/2014/main" id="{9B037121-D9DF-4D64-106D-C7E0892D5CA3}"/>
                  </a:ext>
                </a:extLst>
              </p:cNvPr>
              <p:cNvSpPr/>
              <p:nvPr/>
            </p:nvSpPr>
            <p:spPr>
              <a:xfrm rot="-2700000">
                <a:off x="4993818" y="2220198"/>
                <a:ext cx="1229645" cy="1229917"/>
              </a:xfrm>
              <a:prstGeom prst="roundRect">
                <a:avLst>
                  <a:gd name="adj" fmla="val 16667"/>
                </a:avLst>
              </a:prstGeom>
              <a:solidFill>
                <a:srgbClr val="CC99FF"/>
              </a:solidFill>
              <a:ln w="508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1800" dirty="0">
                  <a:solidFill>
                    <a:srgbClr val="FF0000"/>
                  </a:solidFill>
                  <a:latin typeface="Microsoft YaHei" panose="020B0503020204020204" charset="-122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30" name="TextBox 57">
              <a:extLst>
                <a:ext uri="{FF2B5EF4-FFF2-40B4-BE49-F238E27FC236}">
                  <a16:creationId xmlns:a16="http://schemas.microsoft.com/office/drawing/2014/main" id="{6D74CDA5-EF7E-E8E0-DA24-34D353D0963C}"/>
                </a:ext>
              </a:extLst>
            </p:cNvPr>
            <p:cNvSpPr txBox="1"/>
            <p:nvPr/>
          </p:nvSpPr>
          <p:spPr>
            <a:xfrm>
              <a:off x="8181479" y="1573410"/>
              <a:ext cx="1019708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60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04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803FF12-9F3D-F528-09B8-FD3AEDA49D58}"/>
              </a:ext>
            </a:extLst>
          </p:cNvPr>
          <p:cNvGrpSpPr/>
          <p:nvPr/>
        </p:nvGrpSpPr>
        <p:grpSpPr>
          <a:xfrm>
            <a:off x="2530995" y="3995209"/>
            <a:ext cx="1709928" cy="2308324"/>
            <a:chOff x="2530995" y="3873289"/>
            <a:chExt cx="1709928" cy="230832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9452E1E-4AB2-3EEB-2B5E-1F96CE15B329}"/>
                </a:ext>
              </a:extLst>
            </p:cNvPr>
            <p:cNvSpPr/>
            <p:nvPr/>
          </p:nvSpPr>
          <p:spPr>
            <a:xfrm>
              <a:off x="2530995" y="3873289"/>
              <a:ext cx="1709928" cy="2308324"/>
            </a:xfrm>
            <a:prstGeom prst="roundRect">
              <a:avLst>
                <a:gd name="adj" fmla="val 19246"/>
              </a:avLst>
            </a:prstGeom>
            <a:solidFill>
              <a:srgbClr val="99CCF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60">
              <a:extLst>
                <a:ext uri="{FF2B5EF4-FFF2-40B4-BE49-F238E27FC236}">
                  <a16:creationId xmlns:a16="http://schemas.microsoft.com/office/drawing/2014/main" id="{5783E1B2-AD39-C15B-E31E-0A76573AFDE5}"/>
                </a:ext>
              </a:extLst>
            </p:cNvPr>
            <p:cNvSpPr txBox="1"/>
            <p:nvPr/>
          </p:nvSpPr>
          <p:spPr>
            <a:xfrm>
              <a:off x="2565103" y="3995209"/>
              <a:ext cx="1627371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en-US" sz="3200" b="1">
                  <a:latin typeface="Times New Roman" panose="02020603050405020304" pitchFamily="18" charset="0"/>
                </a:rPr>
                <a:t>Một số ví dụ về tập hợp. </a:t>
              </a:r>
              <a:endParaRPr lang="zh-C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56EB58-D770-2AF2-B22D-269610ABAB6A}"/>
              </a:ext>
            </a:extLst>
          </p:cNvPr>
          <p:cNvGrpSpPr/>
          <p:nvPr/>
        </p:nvGrpSpPr>
        <p:grpSpPr>
          <a:xfrm>
            <a:off x="4307336" y="3995209"/>
            <a:ext cx="1709928" cy="2308324"/>
            <a:chOff x="4307336" y="3827569"/>
            <a:chExt cx="1709928" cy="2308324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16D6D4BD-5E5C-6C58-2AC9-0C4AACB8331C}"/>
                </a:ext>
              </a:extLst>
            </p:cNvPr>
            <p:cNvSpPr/>
            <p:nvPr/>
          </p:nvSpPr>
          <p:spPr>
            <a:xfrm>
              <a:off x="4307336" y="3827569"/>
              <a:ext cx="1709928" cy="2308324"/>
            </a:xfrm>
            <a:prstGeom prst="roundRect">
              <a:avLst>
                <a:gd name="adj" fmla="val 19246"/>
              </a:avLst>
            </a:prstGeom>
            <a:solidFill>
              <a:srgbClr val="FFCC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62">
              <a:extLst>
                <a:ext uri="{FF2B5EF4-FFF2-40B4-BE49-F238E27FC236}">
                  <a16:creationId xmlns:a16="http://schemas.microsoft.com/office/drawing/2014/main" id="{EA7783C3-2253-628C-07BD-212FAC664C7A}"/>
                </a:ext>
              </a:extLst>
            </p:cNvPr>
            <p:cNvSpPr txBox="1"/>
            <p:nvPr/>
          </p:nvSpPr>
          <p:spPr>
            <a:xfrm>
              <a:off x="4361322" y="3995209"/>
              <a:ext cx="1627371" cy="2062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en-US" sz="3200" b="1">
                  <a:latin typeface="Times New Roman" panose="02020603050405020304" pitchFamily="18" charset="0"/>
                </a:rPr>
                <a:t>Kí hiệu và cách viết tập hợp</a:t>
              </a:r>
              <a:endParaRPr lang="zh-C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3BC97B-FA4D-C6F9-1282-5FD0C08A5B83}"/>
              </a:ext>
            </a:extLst>
          </p:cNvPr>
          <p:cNvGrpSpPr/>
          <p:nvPr/>
        </p:nvGrpSpPr>
        <p:grpSpPr>
          <a:xfrm>
            <a:off x="6083677" y="3995209"/>
            <a:ext cx="1759400" cy="2308324"/>
            <a:chOff x="6083677" y="3827569"/>
            <a:chExt cx="1759400" cy="230832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C8D59959-6CC7-C93F-B09B-7AECB64A6F12}"/>
                </a:ext>
              </a:extLst>
            </p:cNvPr>
            <p:cNvSpPr/>
            <p:nvPr/>
          </p:nvSpPr>
          <p:spPr>
            <a:xfrm>
              <a:off x="6098917" y="3827569"/>
              <a:ext cx="1712155" cy="2308324"/>
            </a:xfrm>
            <a:prstGeom prst="roundRect">
              <a:avLst>
                <a:gd name="adj" fmla="val 19246"/>
              </a:avLst>
            </a:prstGeom>
            <a:solidFill>
              <a:srgbClr val="CCFFC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095029A6-AC25-EF81-DFB3-BE82A0AC8402}"/>
                </a:ext>
              </a:extLst>
            </p:cNvPr>
            <p:cNvSpPr txBox="1"/>
            <p:nvPr/>
          </p:nvSpPr>
          <p:spPr>
            <a:xfrm>
              <a:off x="6083677" y="3995209"/>
              <a:ext cx="1759400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en-US" sz="3200" b="1">
                  <a:latin typeface="Times New Roman" panose="02020603050405020304" pitchFamily="18" charset="0"/>
                </a:rPr>
                <a:t>Phần tử thuộc tập hợp.</a:t>
              </a:r>
              <a:endParaRPr lang="zh-C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4F5C6BD-665A-7C9A-1EAC-DD8478F1E69F}"/>
              </a:ext>
            </a:extLst>
          </p:cNvPr>
          <p:cNvGrpSpPr/>
          <p:nvPr/>
        </p:nvGrpSpPr>
        <p:grpSpPr>
          <a:xfrm>
            <a:off x="7843077" y="3995209"/>
            <a:ext cx="1759400" cy="2308324"/>
            <a:chOff x="7843077" y="3827569"/>
            <a:chExt cx="1759400" cy="2308324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297C58C9-B451-5216-4BF4-03D8EF8DE89B}"/>
                </a:ext>
              </a:extLst>
            </p:cNvPr>
            <p:cNvSpPr/>
            <p:nvPr/>
          </p:nvSpPr>
          <p:spPr>
            <a:xfrm>
              <a:off x="7877485" y="3827569"/>
              <a:ext cx="1709928" cy="2308324"/>
            </a:xfrm>
            <a:prstGeom prst="roundRect">
              <a:avLst>
                <a:gd name="adj" fmla="val 19246"/>
              </a:avLst>
            </a:prstGeom>
            <a:solidFill>
              <a:srgbClr val="CC99F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68">
              <a:extLst>
                <a:ext uri="{FF2B5EF4-FFF2-40B4-BE49-F238E27FC236}">
                  <a16:creationId xmlns:a16="http://schemas.microsoft.com/office/drawing/2014/main" id="{35ED31D3-8452-8D6D-3502-D6261B700DEB}"/>
                </a:ext>
              </a:extLst>
            </p:cNvPr>
            <p:cNvSpPr txBox="1"/>
            <p:nvPr/>
          </p:nvSpPr>
          <p:spPr>
            <a:xfrm>
              <a:off x="7843077" y="3995209"/>
              <a:ext cx="1759400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en-US" sz="3200" b="1">
                  <a:latin typeface="Times New Roman" panose="02020603050405020304" pitchFamily="18" charset="0"/>
                </a:rPr>
                <a:t>Cách cho một tập hợp.</a:t>
              </a:r>
              <a:endParaRPr lang="zh-C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2C7BEE8-5F30-2588-8896-D171A29EF4B3}"/>
              </a:ext>
            </a:extLst>
          </p:cNvPr>
          <p:cNvSpPr/>
          <p:nvPr/>
        </p:nvSpPr>
        <p:spPr>
          <a:xfrm>
            <a:off x="3139881" y="204973"/>
            <a:ext cx="5912679" cy="751377"/>
          </a:xfrm>
          <a:prstGeom prst="roundRect">
            <a:avLst>
              <a:gd name="adj" fmla="val 3289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3333FF"/>
                </a:solidFill>
              </a:rPr>
              <a:t>NỘI DỤNG BÀI HỌC</a:t>
            </a:r>
          </a:p>
        </p:txBody>
      </p:sp>
    </p:spTree>
    <p:extLst>
      <p:ext uri="{BB962C8B-B14F-4D97-AF65-F5344CB8AC3E}">
        <p14:creationId xmlns:p14="http://schemas.microsoft.com/office/powerpoint/2010/main" val="894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3105C38-A5A5-4FE8-9BA4-EE4B96B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09" y="191573"/>
            <a:ext cx="6370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3" y="1126435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4444016"/>
            <a:ext cx="51917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3" y="82622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3" y="3979062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222" y="5525468"/>
            <a:ext cx="4711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F0D5B6E-3D48-408F-8AB5-4FA5D53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801" y="189768"/>
            <a:ext cx="9144000" cy="990600"/>
          </a:xfrm>
          <a:prstGeom prst="beve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" y="1068310"/>
            <a:ext cx="518302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F1A5B-2041-4CA2-B07F-A3ED814D98A4}"/>
              </a:ext>
            </a:extLst>
          </p:cNvPr>
          <p:cNvSpPr/>
          <p:nvPr/>
        </p:nvSpPr>
        <p:spPr>
          <a:xfrm>
            <a:off x="265042" y="1652077"/>
            <a:ext cx="4397598" cy="269782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/>
          </a:p>
        </p:txBody>
      </p:sp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93" y="1932144"/>
            <a:ext cx="2648052" cy="21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F4A631B-6EAA-49A1-B880-B63174EEA5A9}"/>
              </a:ext>
            </a:extLst>
          </p:cNvPr>
          <p:cNvSpPr/>
          <p:nvPr/>
        </p:nvSpPr>
        <p:spPr>
          <a:xfrm>
            <a:off x="5881839" y="1238752"/>
            <a:ext cx="4903305" cy="2453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5" y="1574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91A5FCD-7043-48D7-BB30-61FBCACEDB14}"/>
              </a:ext>
            </a:extLst>
          </p:cNvPr>
          <p:cNvSpPr/>
          <p:nvPr/>
        </p:nvSpPr>
        <p:spPr>
          <a:xfrm>
            <a:off x="3561253" y="3800984"/>
            <a:ext cx="4903305" cy="252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03" y="4176308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0" y="4727241"/>
            <a:ext cx="3273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838764" y="4435141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3333FF"/>
                </a:solidFill>
              </a:rPr>
              <a:t>Hình</a:t>
            </a:r>
            <a:r>
              <a:rPr lang="en-US" b="1" dirty="0">
                <a:solidFill>
                  <a:srgbClr val="3333FF"/>
                </a:solidFill>
              </a:rPr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7600354" y="3647293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3333FF"/>
                </a:solidFill>
              </a:rPr>
              <a:t>Hình</a:t>
            </a:r>
            <a:r>
              <a:rPr lang="en-US" b="1" dirty="0">
                <a:solidFill>
                  <a:srgbClr val="3333FF"/>
                </a:solidFill>
              </a:rPr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5188666" y="6339638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3333FF"/>
                </a:solidFill>
              </a:rPr>
              <a:t>Hình</a:t>
            </a:r>
            <a:r>
              <a:rPr lang="en-US" b="1" dirty="0">
                <a:solidFill>
                  <a:srgbClr val="3333FF"/>
                </a:solidFill>
              </a:rPr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558" y="5147330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967" y="3872850"/>
            <a:ext cx="29308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Tập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21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236A5D-6216-C402-4182-CD068A7B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ví dụ về tập hợp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AEC42A3-522D-95C5-9165-2A6A3C2DDE3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66E151-EDBF-56C7-DB0E-EF7E066E7487}"/>
              </a:ext>
            </a:extLst>
          </p:cNvPr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6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 descr="Nông dân Mỹ: Đặt trứng gà theo cách này để giữ được độ tươi - Trí Thức VN">
            <a:extLst>
              <a:ext uri="{FF2B5EF4-FFF2-40B4-BE49-F238E27FC236}">
                <a16:creationId xmlns:a16="http://schemas.microsoft.com/office/drawing/2014/main" id="{490CEB7F-1254-0E4B-9388-F4A561F0E7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973B21-CBE1-F643-E411-A3B6FD3161C9}"/>
              </a:ext>
            </a:extLst>
          </p:cNvPr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7CE2DD8-B77E-3588-67B6-400B60BCD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8F61AB-9D26-1943-392F-30E6C7910C60}"/>
              </a:ext>
            </a:extLst>
          </p:cNvPr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0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46419134-3E08-41CA-8122-CDAB010B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21" y="186678"/>
            <a:ext cx="5135146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B8B9949-05FF-42A4-B612-F139951F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8103" y="646454"/>
            <a:ext cx="577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92EE90-8351-41F7-85A9-E3A17E41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332" y="655590"/>
            <a:ext cx="6788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8B3864C-2001-461C-8BD2-360CB99B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" y="1272065"/>
            <a:ext cx="5383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3" y="286928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FA706FA-CBAA-4F56-9134-C1608A7C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767" y="1363803"/>
            <a:ext cx="7135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VNI-Times" pitchFamily="2" charset="0"/>
              </a:rPr>
              <a:t>- </a:t>
            </a:r>
            <a:r>
              <a:rPr lang="en-US" altLang="en-US" dirty="0" err="1">
                <a:latin typeface="VNI-Times" pitchFamily="2" charset="0"/>
              </a:rPr>
              <a:t>Taäp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hôïp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caùc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học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sinh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trong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lôùp</a:t>
            </a:r>
            <a:r>
              <a:rPr lang="en-US" altLang="en-US" dirty="0">
                <a:latin typeface="VNI-Times" pitchFamily="2" charset="0"/>
              </a:rPr>
              <a:t> 6 A.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06" y="39461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90" y="3530107"/>
            <a:ext cx="11117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...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id="{F5F4F768-6F67-4D14-9A67-66BF2C59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916" y="4551891"/>
            <a:ext cx="4245251" cy="1213899"/>
          </a:xfrm>
          <a:prstGeom prst="cloudCallout">
            <a:avLst>
              <a:gd name="adj1" fmla="val -52858"/>
              <a:gd name="adj2" fmla="val -28889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8FC25E1-D480-4B55-94EF-90255C0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21" y="456208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endParaRPr lang="en-US" altLang="en-US" sz="2800" dirty="0">
              <a:latin typeface="VNI-Times" pitchFamily="2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1B0B4B51-649C-45DA-99C5-7CD7A1FA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16" y="5024734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{0; 1; 2; 3} </a:t>
            </a:r>
            <a:r>
              <a:rPr lang="en-US" altLang="en-US" sz="2800" dirty="0" err="1">
                <a:latin typeface="VNI-Times" pitchFamily="2" charset="0"/>
              </a:rPr>
              <a:t>hoaëc</a:t>
            </a:r>
            <a:r>
              <a:rPr lang="en-US" altLang="en-US" sz="2800" dirty="0">
                <a:latin typeface="VNI-Times" pitchFamily="2" charset="0"/>
              </a:rPr>
              <a:t> A ={1; 2; 0; 3}...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2840A5AB-A240-4DA2-9F76-6C75B524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96" y="5607837"/>
            <a:ext cx="11179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VNI-Times" pitchFamily="2" charset="0"/>
              </a:rPr>
              <a:t>0; 1; 2; 3 </a:t>
            </a:r>
            <a:r>
              <a:rPr lang="en-US" altLang="en-US" sz="2800" dirty="0" err="1">
                <a:latin typeface="VNI-Times" pitchFamily="2" charset="0"/>
              </a:rPr>
              <a:t>ñöôïc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goïi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laø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töû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cuûa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taäp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hôïp</a:t>
            </a:r>
            <a:r>
              <a:rPr lang="en-US" altLang="en-US" sz="2800" dirty="0">
                <a:latin typeface="VNI-Times" pitchFamily="2" charset="0"/>
              </a:rPr>
              <a:t> 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556590" y="2089821"/>
            <a:ext cx="1091077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6E1EFF75-B82D-4C2E-A5EE-F7FDFD85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83" y="205257"/>
            <a:ext cx="5702556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D156A1D-9AA3-4190-9C19-E9C6FA2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84" y="3082055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C8CF6A9-6FE6-4CB7-AD51-450A9D5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3" y="3586370"/>
            <a:ext cx="114222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Các phần tử của một tập hợp được viết trong hai dấu ngoặc nhọn {  }, cách nhau bởi dấu “;”.</a:t>
            </a:r>
            <a:endParaRPr lang="en-US" sz="3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A7E3925-67B5-4406-B383-F7193A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4601486"/>
            <a:ext cx="96735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B4F81F-2837-479B-9EB5-0CF9C18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777553"/>
            <a:ext cx="110655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 a; b; c; d; e.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3831B01-9B65-46FD-9F05-B2D8EFE1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3" y="1954546"/>
            <a:ext cx="2131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r>
              <a:rPr lang="en-US" altLang="en-US" sz="2800" dirty="0">
                <a:latin typeface="VNI-Times" pitchFamily="2" charset="0"/>
              </a:rPr>
              <a:t>: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94D324DB-6A85-484C-BE78-AD03DD71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855" y="1936985"/>
            <a:ext cx="37971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C = {a; b; c; d; e }.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83" y="4998492"/>
            <a:ext cx="28010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546697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22D68F3-5B65-44A8-B6DE-D392700A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026" y="6036925"/>
            <a:ext cx="3251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{1; 3; 5; 7; 9 }.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0F26D6C-756D-4EF4-8784-441072B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47" y="2538739"/>
            <a:ext cx="6932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VNI-Times" pitchFamily="2" charset="0"/>
              </a:rPr>
              <a:t>Tập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d; e.  </a:t>
            </a:r>
          </a:p>
        </p:txBody>
      </p:sp>
    </p:spTree>
    <p:extLst>
      <p:ext uri="{BB962C8B-B14F-4D97-AF65-F5344CB8AC3E}">
        <p14:creationId xmlns:p14="http://schemas.microsoft.com/office/powerpoint/2010/main" val="1411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4" y="294621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0" y="865475"/>
            <a:ext cx="3142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a)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7437676-C5AB-4141-ADD4-CEC8384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1543041"/>
            <a:ext cx="112421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B = { 2; 3; 5</a:t>
            </a:r>
            <a:r>
              <a:rPr lang="en-US" altLang="en-US" sz="2800" b="1">
                <a:latin typeface="Times New Roman" panose="02020603050405020304" pitchFamily="18" charset="0"/>
              </a:rPr>
              <a:t>; 7; 11; 13 }.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</a:rPr>
              <a:t>số</a:t>
            </a:r>
            <a:r>
              <a:rPr lang="en-US" altLang="en-US" sz="2800" b="1"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B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537655B-CA75-4FA9-82E3-24056601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965" y="2198113"/>
            <a:ext cx="18633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113" y="2866046"/>
                <a:ext cx="6658669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Số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2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5113" y="2866046"/>
                <a:ext cx="6658669" cy="1169551"/>
              </a:xfrm>
              <a:prstGeom prst="rect">
                <a:avLst/>
              </a:prstGeom>
              <a:blipFill>
                <a:blip r:embed="rId3"/>
                <a:stretch>
                  <a:fillRect l="-1830" t="-5208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113" y="4166402"/>
                <a:ext cx="7620618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6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6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6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5113" y="4166402"/>
                <a:ext cx="7620618" cy="1169551"/>
              </a:xfrm>
              <a:prstGeom prst="rect">
                <a:avLst/>
              </a:prstGeom>
              <a:blipFill>
                <a:blip r:embed="rId4"/>
                <a:stretch>
                  <a:fillRect l="-1600" t="-5208" b="-140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940FDE73-42FA-4122-B302-67BF0DC8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5516472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8111" y="5362584"/>
                <a:ext cx="4996537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8111" y="5362584"/>
                <a:ext cx="4996537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79BAB427-E7AD-430A-98AE-B752356F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11" y="5840838"/>
            <a:ext cx="51933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 </a:t>
            </a:r>
            <a:r>
              <a:rPr lang="en-US" altLang="en-US" sz="280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6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865396" y="3197040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3E9716-580E-496D-8C10-0BD8CF6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58" y="292698"/>
            <a:ext cx="45076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9" y="1000723"/>
            <a:ext cx="114756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>
                <a:latin typeface="Times New Roman" panose="02020603050405020304" pitchFamily="18" charset="0"/>
              </a:rPr>
              <a:t>Cho </a:t>
            </a:r>
            <a:r>
              <a:rPr lang="en-US" altLang="en-US" dirty="0" err="1"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dirty="0" err="1"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5616" y="2279532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4000">
                    <a:latin typeface="Times New Roman" panose="02020603050405020304" pitchFamily="18" charset="0"/>
                  </a:rPr>
                  <a:t>.    </a:t>
                </a:r>
                <a:r>
                  <a:rPr lang="en-US" altLang="en-US" sz="4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4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5616" y="2279532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l="-3960" t="-14655" b="-370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7689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40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en-US" sz="4000">
                    <a:latin typeface="Times New Roman" panose="02020603050405020304" pitchFamily="18" charset="0"/>
                  </a:rPr>
                  <a:t>    </a:t>
                </a:r>
                <a:r>
                  <a:rPr lang="en-US" altLang="en-US" sz="4000" dirty="0"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4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7689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l="-2970" t="-14655" b="-370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850" y="3128100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en-US" altLang="en-US" sz="400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.    </a:t>
                </a:r>
                <a:r>
                  <a:rPr lang="en-US" altLang="en-US" sz="4000" dirty="0">
                    <a:latin typeface="Times New Roman" panose="02020603050405020304" pitchFamily="18" charset="0"/>
                  </a:rPr>
                  <a:t>8 </a:t>
                </a:r>
                <a:r>
                  <a:rPr lang="en-US" altLang="en-US" sz="40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9850" y="3128100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l="-2970" t="-16379" b="-370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9264" y="3081800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D</a:t>
                </a:r>
                <a:r>
                  <a:rPr lang="en-US" altLang="en-US" sz="4000">
                    <a:latin typeface="Times New Roman" panose="02020603050405020304" pitchFamily="18" charset="0"/>
                  </a:rPr>
                  <a:t>.    </a:t>
                </a:r>
                <a:r>
                  <a:rPr lang="en-US" altLang="en-US" sz="4000" dirty="0">
                    <a:latin typeface="Times New Roman" panose="02020603050405020304" pitchFamily="18" charset="0"/>
                  </a:rPr>
                  <a:t>10 </a:t>
                </a:r>
                <a:r>
                  <a:rPr lang="en-US" altLang="en-US" sz="40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9264" y="3081800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l="-2970" t="-16379" b="-370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</Words>
  <Application>Microsoft Office PowerPoint</Application>
  <PresentationFormat>Widescreen</PresentationFormat>
  <Paragraphs>190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Cambria Math</vt:lpstr>
      <vt:lpstr>Impact</vt:lpstr>
      <vt:lpstr>Times New Roman</vt:lpstr>
      <vt:lpstr>VNI-Commerce</vt:lpstr>
      <vt:lpstr>VNI-Times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2021-09-02T13:37:05Z</dcterms:created>
  <dcterms:modified xsi:type="dcterms:W3CDTF">2024-09-07T09:12:06Z</dcterms:modified>
</cp:coreProperties>
</file>