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3" r:id="rId2"/>
    <p:sldId id="277" r:id="rId3"/>
    <p:sldId id="274" r:id="rId4"/>
    <p:sldId id="280" r:id="rId5"/>
    <p:sldId id="288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9" r:id="rId14"/>
    <p:sldId id="290" r:id="rId15"/>
    <p:sldId id="291" r:id="rId16"/>
    <p:sldId id="279" r:id="rId17"/>
    <p:sldId id="292" r:id="rId18"/>
    <p:sldId id="295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8CE"/>
    <a:srgbClr val="A3E7FF"/>
    <a:srgbClr val="F9B6AD"/>
    <a:srgbClr val="F16649"/>
    <a:srgbClr val="00B050"/>
    <a:srgbClr val="FFFFFF"/>
    <a:srgbClr val="FDE1D8"/>
    <a:srgbClr val="F47A69"/>
    <a:srgbClr val="53C3C9"/>
    <a:srgbClr val="79D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524" y="40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8.png"/><Relationship Id="rId7" Type="http://schemas.openxmlformats.org/officeDocument/2006/relationships/slide" Target="slide1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" y="-225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52411" y="1002407"/>
            <a:ext cx="59436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65856" y="251138"/>
            <a:ext cx="5839649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 VE  SECONDARY SCHOOL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5867400" y="6256958"/>
            <a:ext cx="2844800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TRẦN THỊ THÙY NGA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093" y="2446958"/>
            <a:ext cx="381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738093" y="3132758"/>
            <a:ext cx="106680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149942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242" y="1361664"/>
            <a:ext cx="8834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2. This book has your name on it. Is it .............book?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023889" y="6676"/>
            <a:ext cx="6395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3531" y="1271592"/>
            <a:ext cx="960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your</a:t>
            </a: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2367117" y="6238568"/>
            <a:ext cx="545690" cy="47194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023889" y="6676"/>
            <a:ext cx="6395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3697" y="1247538"/>
            <a:ext cx="75831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3.  The lion has three cubs. ............. cubs are playing under a big tree.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8336" y="1173798"/>
            <a:ext cx="599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Its</a:t>
            </a: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2367117" y="6238568"/>
            <a:ext cx="545690" cy="47194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023889" y="6676"/>
            <a:ext cx="6395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827313" y="1380279"/>
            <a:ext cx="72253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4.  Do you know my friend Anna? .................. house is close to the park.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68049" y="1791311"/>
            <a:ext cx="797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Her</a:t>
            </a: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2367117" y="6238568"/>
            <a:ext cx="545690" cy="47194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023889" y="6676"/>
            <a:ext cx="6395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4181" y="1536430"/>
            <a:ext cx="81706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5.  We are from Switzerland.  ................. country  is famous for chocolate.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6141" y="1477769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Our </a:t>
            </a: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2367117" y="6238568"/>
            <a:ext cx="545690" cy="47194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023889" y="6676"/>
            <a:ext cx="6395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572" y="1527758"/>
            <a:ext cx="82173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6. This is my  younger brother.  …………….name is Tuan. 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989725" y="1495183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His</a:t>
            </a: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2367117" y="6238568"/>
            <a:ext cx="545690" cy="47194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3240" y="911221"/>
            <a:ext cx="8849033" cy="5799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/>
              <a:t>1.  I love cartoons. ............favourite cartoon is Dragon Balls.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/>
              <a:t>2. This book has your name on it. Is it ..................  book?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/>
              <a:t>3.  The lion has three cubs. .............. cubs are playing under a big tree.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/>
              <a:t>4.  Do you know my friend Anna? .................. house is close to the park.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/>
              <a:t>5.  We are from Switzerland. ................. country is famous for chocolate.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/>
              <a:t>6. This is my  younger brother.  ……………..name is Tuan.</a:t>
            </a:r>
            <a:br>
              <a:rPr lang="en-GB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023889" y="6676"/>
            <a:ext cx="6395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31451" y="837170"/>
            <a:ext cx="832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 My </a:t>
            </a:r>
          </a:p>
        </p:txBody>
      </p:sp>
      <p:sp>
        <p:nvSpPr>
          <p:cNvPr id="9" name="Rectangle 8"/>
          <p:cNvSpPr/>
          <p:nvPr/>
        </p:nvSpPr>
        <p:spPr>
          <a:xfrm>
            <a:off x="5833611" y="1374828"/>
            <a:ext cx="863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your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23213" y="1990723"/>
            <a:ext cx="548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09108" y="2926936"/>
            <a:ext cx="720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68848" y="4863889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97780" y="3922761"/>
            <a:ext cx="829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Our </a:t>
            </a:r>
          </a:p>
        </p:txBody>
      </p:sp>
    </p:spTree>
    <p:extLst>
      <p:ext uri="{BB962C8B-B14F-4D97-AF65-F5344CB8AC3E}">
        <p14:creationId xmlns:p14="http://schemas.microsoft.com/office/powerpoint/2010/main" val="3768031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946650" y="77215"/>
            <a:ext cx="6368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373" y="132561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313" y="1334267"/>
            <a:ext cx="756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have a new bike. The bike is             .</a:t>
            </a:r>
            <a:endParaRPr lang="en-US" sz="2400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41516" y="1696099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9902" y="225939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4732" y="2228969"/>
            <a:ext cx="75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are Mai’s and Lan’s maps. These maps are              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947261" y="259471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4970" y="309230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9800" y="3054156"/>
            <a:ext cx="85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a present for you. It’s            .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407725" y="3469062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3373" y="398254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3" y="3944392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father has new shoes. They’re         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11933" y="4340810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9902" y="488143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4732" y="4872777"/>
            <a:ext cx="734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our new house. The house is            .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336177" y="5266068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A4CB178-6506-44FB-A2B8-50A0E07D4A11}"/>
              </a:ext>
            </a:extLst>
          </p:cNvPr>
          <p:cNvSpPr txBox="1"/>
          <p:nvPr/>
        </p:nvSpPr>
        <p:spPr>
          <a:xfrm>
            <a:off x="4552284" y="1334267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BA1777-031B-49A8-B010-4E5CDFF06B47}"/>
              </a:ext>
            </a:extLst>
          </p:cNvPr>
          <p:cNvSpPr txBox="1"/>
          <p:nvPr/>
        </p:nvSpPr>
        <p:spPr>
          <a:xfrm>
            <a:off x="6947261" y="2228969"/>
            <a:ext cx="916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theirs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555964-0F8B-4220-AE64-11F2D4E8102A}"/>
              </a:ext>
            </a:extLst>
          </p:cNvPr>
          <p:cNvSpPr txBox="1"/>
          <p:nvPr/>
        </p:nvSpPr>
        <p:spPr>
          <a:xfrm>
            <a:off x="4366161" y="3092910"/>
            <a:ext cx="886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yours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E3ECBF-B215-4B14-9930-A3250FDA8789}"/>
              </a:ext>
            </a:extLst>
          </p:cNvPr>
          <p:cNvSpPr txBox="1"/>
          <p:nvPr/>
        </p:nvSpPr>
        <p:spPr>
          <a:xfrm>
            <a:off x="5178730" y="3990297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his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A71692-1DCE-4176-A799-5110BC4086A5}"/>
              </a:ext>
            </a:extLst>
          </p:cNvPr>
          <p:cNvSpPr txBox="1"/>
          <p:nvPr/>
        </p:nvSpPr>
        <p:spPr>
          <a:xfrm>
            <a:off x="5388249" y="4901094"/>
            <a:ext cx="743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80791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65203" y="42732"/>
            <a:ext cx="64499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the correct word in brackets to complete each sentence.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373" y="135511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313" y="1363763"/>
            <a:ext cx="709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Australia is a strange country. All of (</a:t>
            </a:r>
            <a:r>
              <a:rPr lang="en-US" sz="2400" b="1" dirty="0"/>
              <a:t>it’s</a:t>
            </a:r>
            <a:r>
              <a:rPr lang="en-US" sz="2400" dirty="0"/>
              <a:t> / </a:t>
            </a:r>
            <a:r>
              <a:rPr lang="en-US" sz="2400" b="1" dirty="0"/>
              <a:t>its</a:t>
            </a:r>
            <a:r>
              <a:rPr lang="en-US" sz="2400" dirty="0"/>
              <a:t>) big cities are along the coast.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69902" y="22888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4732" y="2258465"/>
            <a:ext cx="75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Our city is very crowded. How about (</a:t>
            </a:r>
            <a:r>
              <a:rPr lang="en-US" sz="2400" b="1"/>
              <a:t>your</a:t>
            </a:r>
            <a:r>
              <a:rPr lang="en-US" sz="2400"/>
              <a:t> / </a:t>
            </a:r>
            <a:r>
              <a:rPr lang="en-US" sz="2400" b="1"/>
              <a:t>yours</a:t>
            </a:r>
            <a:r>
              <a:rPr lang="en-US" sz="2400"/>
              <a:t>)?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4970" y="3113148"/>
            <a:ext cx="9005859" cy="470318"/>
            <a:chOff x="363373" y="4026312"/>
            <a:chExt cx="9005859" cy="470318"/>
          </a:xfrm>
        </p:grpSpPr>
        <p:sp>
          <p:nvSpPr>
            <p:cNvPr id="12" name="TextBox 11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3" y="4026312"/>
              <a:ext cx="8531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I love my football club. Does phong like (</a:t>
              </a:r>
              <a:r>
                <a:rPr lang="en-US" sz="2400" b="1"/>
                <a:t>his</a:t>
              </a:r>
              <a:r>
                <a:rPr lang="en-US" sz="2400"/>
                <a:t> / </a:t>
              </a:r>
              <a:r>
                <a:rPr lang="en-US" sz="2400" b="1"/>
                <a:t>him</a:t>
              </a:r>
              <a:r>
                <a:rPr lang="en-US" sz="2400"/>
                <a:t>)?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63373" y="40120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3" y="4003384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</a:t>
            </a:r>
            <a:r>
              <a:rPr lang="en-US" sz="2400" b="1"/>
              <a:t>Our</a:t>
            </a:r>
            <a:r>
              <a:rPr lang="en-US" sz="2400"/>
              <a:t> / </a:t>
            </a:r>
            <a:r>
              <a:rPr lang="en-US" sz="2400" b="1"/>
              <a:t>Ours</a:t>
            </a:r>
            <a:r>
              <a:rPr lang="en-US" sz="2400"/>
              <a:t>) street is short and narrow.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69902" y="4902273"/>
            <a:ext cx="7816155" cy="470318"/>
            <a:chOff x="363373" y="5669935"/>
            <a:chExt cx="7816155" cy="470318"/>
          </a:xfrm>
        </p:grpSpPr>
        <p:sp>
          <p:nvSpPr>
            <p:cNvPr id="17" name="TextBox 16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3" y="5669935"/>
              <a:ext cx="7341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They cannot f ind (</a:t>
              </a:r>
              <a:r>
                <a:rPr lang="en-US" sz="2400" b="1"/>
                <a:t>their</a:t>
              </a:r>
              <a:r>
                <a:rPr lang="en-US" sz="2400"/>
                <a:t> / </a:t>
              </a:r>
              <a:r>
                <a:rPr lang="en-US" sz="2400" b="1"/>
                <a:t>theirs</a:t>
              </a:r>
              <a:r>
                <a:rPr lang="en-US" sz="2400"/>
                <a:t>) city map anywhere.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B67AC5-EE53-45D9-8948-242B3C623CC0}"/>
              </a:ext>
            </a:extLst>
          </p:cNvPr>
          <p:cNvCxnSpPr/>
          <p:nvPr/>
        </p:nvCxnSpPr>
        <p:spPr>
          <a:xfrm>
            <a:off x="6086168" y="1747951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580E32-BCA0-4655-84C6-CECBCB17D32B}"/>
              </a:ext>
            </a:extLst>
          </p:cNvPr>
          <p:cNvCxnSpPr/>
          <p:nvPr/>
        </p:nvCxnSpPr>
        <p:spPr>
          <a:xfrm>
            <a:off x="6479460" y="2668769"/>
            <a:ext cx="731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98280F7-FC14-42EE-9C86-4072026E3239}"/>
              </a:ext>
            </a:extLst>
          </p:cNvPr>
          <p:cNvCxnSpPr/>
          <p:nvPr/>
        </p:nvCxnSpPr>
        <p:spPr>
          <a:xfrm>
            <a:off x="5919018" y="3514342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F8478F-3FC0-4911-B8EC-F8E392A7053E}"/>
              </a:ext>
            </a:extLst>
          </p:cNvPr>
          <p:cNvCxnSpPr/>
          <p:nvPr/>
        </p:nvCxnSpPr>
        <p:spPr>
          <a:xfrm>
            <a:off x="978310" y="4379582"/>
            <a:ext cx="54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6477B3-6085-43A9-A34B-DF75A1440B3C}"/>
              </a:ext>
            </a:extLst>
          </p:cNvPr>
          <p:cNvCxnSpPr/>
          <p:nvPr/>
        </p:nvCxnSpPr>
        <p:spPr>
          <a:xfrm>
            <a:off x="3298724" y="5284148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19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07403" y="195329"/>
            <a:ext cx="804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3373" y="1012375"/>
            <a:ext cx="5123027" cy="839650"/>
            <a:chOff x="363373" y="1262747"/>
            <a:chExt cx="5123027" cy="839650"/>
          </a:xfrm>
        </p:grpSpPr>
        <p:sp>
          <p:nvSpPr>
            <p:cNvPr id="8" name="TextBox 7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314" y="1271400"/>
              <a:ext cx="4659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The book is (</a:t>
              </a:r>
              <a:r>
                <a:rPr lang="en-US" sz="2400" b="1"/>
                <a:t>my</a:t>
              </a:r>
              <a:r>
                <a:rPr lang="en-US" sz="2400"/>
                <a:t> / </a:t>
              </a:r>
              <a:r>
                <a:rPr lang="en-US" sz="2400" b="1"/>
                <a:t>mine</a:t>
              </a:r>
              <a:r>
                <a:rPr lang="en-US" sz="2400"/>
                <a:t> / </a:t>
              </a:r>
              <a:r>
                <a:rPr lang="en-US" sz="2400" b="1"/>
                <a:t>yours</a:t>
              </a:r>
              <a:r>
                <a:rPr lang="en-US" sz="2400"/>
                <a:t>), but you are welcome to read it. </a:t>
              </a:r>
              <a:endParaRPr lang="en-US" sz="2400" i="1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3373" y="2024253"/>
            <a:ext cx="4937970" cy="830997"/>
            <a:chOff x="369902" y="2142097"/>
            <a:chExt cx="4937970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4733" y="2142097"/>
              <a:ext cx="4463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(</a:t>
              </a:r>
              <a:r>
                <a:rPr lang="en-US" sz="1200" dirty="0"/>
                <a:t> </a:t>
              </a:r>
              <a:r>
                <a:rPr lang="en-US" sz="2400" b="1" dirty="0"/>
                <a:t>Your</a:t>
              </a:r>
              <a:r>
                <a:rPr lang="en-US" sz="2400" dirty="0"/>
                <a:t> / </a:t>
              </a:r>
              <a:r>
                <a:rPr lang="en-US" sz="2400" b="1" dirty="0"/>
                <a:t>Yours</a:t>
              </a:r>
              <a:r>
                <a:rPr lang="en-US" sz="2400" dirty="0"/>
                <a:t> / </a:t>
              </a:r>
              <a:r>
                <a:rPr lang="en-US" sz="2400" b="1" dirty="0"/>
                <a:t>You</a:t>
              </a:r>
              <a:r>
                <a:rPr lang="en-US" sz="2400" dirty="0"/>
                <a:t>) bike is dirty, and I can’t tell what </a:t>
              </a:r>
              <a:r>
                <a:rPr lang="en-US" sz="2400" dirty="0" err="1"/>
                <a:t>colour</a:t>
              </a:r>
              <a:r>
                <a:rPr lang="en-US" sz="2400" dirty="0"/>
                <a:t> it is.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3373" y="2978133"/>
            <a:ext cx="4825745" cy="830997"/>
            <a:chOff x="363373" y="4026312"/>
            <a:chExt cx="4825745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4" y="4026312"/>
              <a:ext cx="4350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 country is much bigger than (</a:t>
              </a:r>
              <a:r>
                <a:rPr lang="en-US" sz="2400" b="1"/>
                <a:t>our</a:t>
              </a:r>
              <a:r>
                <a:rPr lang="en-US" sz="2400"/>
                <a:t> / </a:t>
              </a:r>
              <a:r>
                <a:rPr lang="en-US" sz="2400" b="1"/>
                <a:t>ours</a:t>
              </a:r>
              <a:r>
                <a:rPr lang="en-US" sz="2400"/>
                <a:t> / </a:t>
              </a:r>
              <a:r>
                <a:rPr lang="en-US" sz="2400" b="1"/>
                <a:t>their</a:t>
              </a:r>
              <a:r>
                <a:rPr lang="en-US" sz="2400"/>
                <a:t>).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3373" y="3939837"/>
            <a:ext cx="4825745" cy="830997"/>
            <a:chOff x="363373" y="3312302"/>
            <a:chExt cx="4825745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4" y="3312302"/>
              <a:ext cx="4350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(</a:t>
              </a:r>
              <a:r>
                <a:rPr lang="en-US" sz="2400" b="1"/>
                <a:t>They</a:t>
              </a:r>
              <a:r>
                <a:rPr lang="en-US" sz="2400"/>
                <a:t> / </a:t>
              </a:r>
              <a:r>
                <a:rPr lang="en-US" sz="2400" b="1"/>
                <a:t>Their</a:t>
              </a:r>
              <a:r>
                <a:rPr lang="en-US" sz="2400"/>
                <a:t> / </a:t>
              </a:r>
              <a:r>
                <a:rPr lang="en-US" sz="2400" b="1"/>
                <a:t>Theirs</a:t>
              </a:r>
              <a:r>
                <a:rPr lang="en-US" sz="2400"/>
                <a:t>) dog is so friendly. It never barks.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3373" y="4963851"/>
            <a:ext cx="4556971" cy="830997"/>
            <a:chOff x="363373" y="5669935"/>
            <a:chExt cx="4556971" cy="830997"/>
          </a:xfrm>
        </p:grpSpPr>
        <p:sp>
          <p:nvSpPr>
            <p:cNvPr id="20" name="TextBox 19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4" y="5669935"/>
              <a:ext cx="4082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(</a:t>
              </a:r>
              <a:r>
                <a:rPr lang="en-US" sz="2400" b="1"/>
                <a:t>It</a:t>
              </a:r>
              <a:r>
                <a:rPr lang="en-US" sz="2400"/>
                <a:t> / </a:t>
              </a:r>
              <a:r>
                <a:rPr lang="en-US" sz="2400" b="1"/>
                <a:t>It’s</a:t>
              </a:r>
              <a:r>
                <a:rPr lang="en-US" sz="2400"/>
                <a:t> / </a:t>
              </a:r>
              <a:r>
                <a:rPr lang="en-US" sz="2400" b="1"/>
                <a:t>Its</a:t>
              </a:r>
              <a:r>
                <a:rPr lang="en-US" sz="2400"/>
                <a:t>) not easy to find your way in a strange city.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03" y="1249747"/>
            <a:ext cx="3780413" cy="3475205"/>
          </a:xfrm>
          <a:prstGeom prst="rect">
            <a:avLst/>
          </a:prstGeom>
        </p:spPr>
      </p:pic>
      <p:sp>
        <p:nvSpPr>
          <p:cNvPr id="23" name="Rectangle: Rounded Corners 3">
            <a:extLst>
              <a:ext uri="{FF2B5EF4-FFF2-40B4-BE49-F238E27FC236}">
                <a16:creationId xmlns:a16="http://schemas.microsoft.com/office/drawing/2014/main" id="{C1B1C177-4E36-47BC-827E-8A49CB5B8DB7}"/>
              </a:ext>
            </a:extLst>
          </p:cNvPr>
          <p:cNvSpPr/>
          <p:nvPr/>
        </p:nvSpPr>
        <p:spPr>
          <a:xfrm>
            <a:off x="3146322" y="1060356"/>
            <a:ext cx="747251" cy="375166"/>
          </a:xfrm>
          <a:prstGeom prst="roundRect">
            <a:avLst>
              <a:gd name="adj" fmla="val 4811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Rectangle: Rounded Corners 21">
            <a:extLst>
              <a:ext uri="{FF2B5EF4-FFF2-40B4-BE49-F238E27FC236}">
                <a16:creationId xmlns:a16="http://schemas.microsoft.com/office/drawing/2014/main" id="{91E080A6-1F05-4685-A400-CFBAA1AA83CD}"/>
              </a:ext>
            </a:extLst>
          </p:cNvPr>
          <p:cNvSpPr/>
          <p:nvPr/>
        </p:nvSpPr>
        <p:spPr>
          <a:xfrm>
            <a:off x="1030910" y="2064585"/>
            <a:ext cx="621792" cy="37516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7">
            <a:extLst>
              <a:ext uri="{FF2B5EF4-FFF2-40B4-BE49-F238E27FC236}">
                <a16:creationId xmlns:a16="http://schemas.microsoft.com/office/drawing/2014/main" id="{5885CC30-394E-44B5-A00D-FB741CCECB36}"/>
              </a:ext>
            </a:extLst>
          </p:cNvPr>
          <p:cNvSpPr/>
          <p:nvPr/>
        </p:nvSpPr>
        <p:spPr>
          <a:xfrm>
            <a:off x="1633979" y="3393630"/>
            <a:ext cx="707923" cy="37516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8">
            <a:extLst>
              <a:ext uri="{FF2B5EF4-FFF2-40B4-BE49-F238E27FC236}">
                <a16:creationId xmlns:a16="http://schemas.microsoft.com/office/drawing/2014/main" id="{A22F96E7-1638-4342-81F8-C9D89419E657}"/>
              </a:ext>
            </a:extLst>
          </p:cNvPr>
          <p:cNvSpPr/>
          <p:nvPr/>
        </p:nvSpPr>
        <p:spPr>
          <a:xfrm>
            <a:off x="1828801" y="3980169"/>
            <a:ext cx="776748" cy="37516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9">
            <a:extLst>
              <a:ext uri="{FF2B5EF4-FFF2-40B4-BE49-F238E27FC236}">
                <a16:creationId xmlns:a16="http://schemas.microsoft.com/office/drawing/2014/main" id="{009900C8-D417-4653-9D90-C68312460FCC}"/>
              </a:ext>
            </a:extLst>
          </p:cNvPr>
          <p:cNvSpPr/>
          <p:nvPr/>
        </p:nvSpPr>
        <p:spPr>
          <a:xfrm>
            <a:off x="1386349" y="5015753"/>
            <a:ext cx="530942" cy="37516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5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38200" y="1909908"/>
            <a:ext cx="7467600" cy="25908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066800" y="2094261"/>
            <a:ext cx="7315200" cy="193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4"/>
              </a:buBlip>
            </a:pPr>
            <a:r>
              <a:rPr lang="en-US" altLang="vi-VN" sz="4000" dirty="0">
                <a:latin typeface="Calibri" pitchFamily="34" charset="0"/>
              </a:rPr>
              <a:t> Revise the grammar.</a:t>
            </a:r>
          </a:p>
          <a:p>
            <a:pPr>
              <a:buFontTx/>
              <a:buBlip>
                <a:blip r:embed="rId4"/>
              </a:buBlip>
            </a:pPr>
            <a:r>
              <a:rPr lang="en-US" altLang="vi-VN" sz="4000" dirty="0">
                <a:latin typeface="Calibri" pitchFamily="34" charset="0"/>
              </a:rPr>
              <a:t> Redo all the exercises. </a:t>
            </a:r>
          </a:p>
          <a:p>
            <a:pPr>
              <a:buFontTx/>
              <a:buBlip>
                <a:blip r:embed="rId4"/>
              </a:buBlip>
            </a:pPr>
            <a:r>
              <a:rPr lang="en-US" altLang="vi-VN" sz="4000" dirty="0">
                <a:latin typeface="Calibri" pitchFamily="34" charset="0"/>
              </a:rPr>
              <a:t> Prepare Skills1.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661214"/>
            <a:ext cx="59436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algn="ctr"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homework</a:t>
            </a:r>
          </a:p>
        </p:txBody>
      </p:sp>
      <p:pic>
        <p:nvPicPr>
          <p:cNvPr id="8" name="Picture 2" descr="Káº¿t quáº£ hÃ¬nh áº£nh cho thank you Äáº¹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1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610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4427" y="65751"/>
            <a:ext cx="2875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Sentence puzzling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0428" y="51003"/>
            <a:ext cx="1364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16649"/>
                </a:solidFill>
                <a:latin typeface=".VnArabia" pitchFamily="34" charset="0"/>
              </a:rPr>
              <a:t>Game: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4460" y="4085005"/>
            <a:ext cx="2913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 Suggested answers: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68898"/>
              </p:ext>
            </p:extLst>
          </p:nvPr>
        </p:nvGraphicFramePr>
        <p:xfrm>
          <a:off x="510578" y="853291"/>
          <a:ext cx="7719025" cy="533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8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3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is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city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My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beautiful.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933932"/>
              </p:ext>
            </p:extLst>
          </p:nvPr>
        </p:nvGraphicFramePr>
        <p:xfrm>
          <a:off x="569570" y="1519085"/>
          <a:ext cx="6730881" cy="516209"/>
        </p:xfrm>
        <a:graphic>
          <a:graphicData uri="http://schemas.openxmlformats.org/drawingml/2006/table">
            <a:tbl>
              <a:tblPr firstRow="1" firstCol="1" bandRow="1"/>
              <a:tblGrid>
                <a:gridCol w="1407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6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His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big.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is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very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house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93744"/>
              </p:ext>
            </p:extLst>
          </p:nvPr>
        </p:nvGraphicFramePr>
        <p:xfrm>
          <a:off x="622948" y="2180647"/>
          <a:ext cx="6657141" cy="490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7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4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3. school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Our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a big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has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garden.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78350"/>
              </p:ext>
            </p:extLst>
          </p:nvPr>
        </p:nvGraphicFramePr>
        <p:xfrm>
          <a:off x="604230" y="2800092"/>
          <a:ext cx="6696222" cy="490728"/>
        </p:xfrm>
        <a:graphic>
          <a:graphicData uri="http://schemas.openxmlformats.org/drawingml/2006/table">
            <a:tbl>
              <a:tblPr firstRow="1" firstCol="1" bandRow="1"/>
              <a:tblGrid>
                <a:gridCol w="1188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3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Your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than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is smaller</a:t>
                      </a:r>
                      <a:endParaRPr lang="en-US" sz="2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school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mine.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256647"/>
              </p:ext>
            </p:extLst>
          </p:nvPr>
        </p:nvGraphicFramePr>
        <p:xfrm>
          <a:off x="619432" y="3465892"/>
          <a:ext cx="7624916" cy="490728"/>
        </p:xfrm>
        <a:graphic>
          <a:graphicData uri="http://schemas.openxmlformats.org/drawingml/2006/table">
            <a:tbl>
              <a:tblPr firstRow="1" firstCol="1" bandRow="1"/>
              <a:tblGrid>
                <a:gridCol w="1194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2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3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5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Hers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shoes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than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are bigger</a:t>
                      </a:r>
                      <a:endParaRPr lang="en-US" sz="2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My.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21" y="65751"/>
            <a:ext cx="984455" cy="7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70428" y="4649906"/>
            <a:ext cx="6530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b="1" i="1" dirty="0"/>
              <a:t>My city is very beautiful.</a:t>
            </a:r>
          </a:p>
          <a:p>
            <a:pPr marL="342900" indent="-342900">
              <a:buAutoNum type="arabicPeriod"/>
            </a:pPr>
            <a:r>
              <a:rPr lang="en-GB" sz="2400" b="1" i="1" dirty="0"/>
              <a:t>His house is very big.</a:t>
            </a:r>
          </a:p>
          <a:p>
            <a:pPr marL="342900" indent="-342900">
              <a:buAutoNum type="arabicPeriod"/>
            </a:pPr>
            <a:r>
              <a:rPr lang="en-GB" sz="2400" b="1" i="1" dirty="0"/>
              <a:t>Our school has a big garden.</a:t>
            </a:r>
          </a:p>
          <a:p>
            <a:pPr marL="342900" indent="-342900">
              <a:buAutoNum type="arabicPeriod"/>
            </a:pPr>
            <a:r>
              <a:rPr lang="en-GB" sz="2400" b="1" i="1" dirty="0"/>
              <a:t>Your school is smaller than mine</a:t>
            </a:r>
          </a:p>
          <a:p>
            <a:pPr marL="342900" indent="-342900">
              <a:buAutoNum type="arabicPeriod"/>
            </a:pPr>
            <a:r>
              <a:rPr lang="en-GB" sz="2400" b="1" i="1" dirty="0"/>
              <a:t>My shoes are bigger than Hers.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91083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162228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4748" y="-162228"/>
            <a:ext cx="9144000" cy="22809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73" y="3257968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58" y="3248633"/>
            <a:ext cx="961782" cy="777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5361" y="407075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Grammar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3818" y="4908369"/>
            <a:ext cx="26563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Possessive adjectives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7171" y="4868437"/>
            <a:ext cx="25977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Possessive pronouns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5244" y="2512509"/>
            <a:ext cx="3230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FB7BD"/>
                </a:solidFill>
                <a:latin typeface=".VnBodoni" pitchFamily="34" charset="0"/>
              </a:rPr>
              <a:t>LESSON 1</a:t>
            </a:r>
            <a:endParaRPr lang="en-US" sz="4000" b="1" dirty="0">
              <a:solidFill>
                <a:srgbClr val="0FB7BD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7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669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227" y="31186"/>
            <a:ext cx="2958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BahamasB" pitchFamily="34" charset="0"/>
              </a:rPr>
              <a:t>* Grammar :</a:t>
            </a:r>
          </a:p>
        </p:txBody>
      </p:sp>
      <p:sp>
        <p:nvSpPr>
          <p:cNvPr id="7" name="Rectangle 6"/>
          <p:cNvSpPr/>
          <p:nvPr/>
        </p:nvSpPr>
        <p:spPr>
          <a:xfrm>
            <a:off x="383459" y="1092374"/>
            <a:ext cx="8642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possessive adjective is used only when there is a noun following it.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114" y="1524543"/>
            <a:ext cx="7614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( </a:t>
            </a:r>
            <a:r>
              <a:rPr lang="vi-VN" i="1" dirty="0"/>
              <a:t>Tính từ sở hữu chỉ được sử dụng khi có một danh từ theo sau nó</a:t>
            </a:r>
            <a:r>
              <a:rPr lang="en-GB" i="1" dirty="0"/>
              <a:t>)</a:t>
            </a:r>
            <a:r>
              <a:rPr lang="vi-VN" i="1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39755" y="1931726"/>
            <a:ext cx="4528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EX: I have a pen. </a:t>
            </a:r>
            <a:r>
              <a:rPr lang="en-US" sz="2400" b="1" dirty="0">
                <a:solidFill>
                  <a:srgbClr val="0070C0"/>
                </a:solidFill>
                <a:sym typeface="Wingdings"/>
              </a:rPr>
              <a:t></a:t>
            </a:r>
            <a:r>
              <a:rPr lang="en-US" sz="2400" b="1" dirty="0">
                <a:solidFill>
                  <a:srgbClr val="0070C0"/>
                </a:solidFill>
              </a:rPr>
              <a:t>This is </a:t>
            </a:r>
            <a:r>
              <a:rPr lang="en-US" sz="2400" b="1" u="heavy" dirty="0">
                <a:solidFill>
                  <a:srgbClr val="0070C0"/>
                </a:solidFill>
              </a:rPr>
              <a:t>my</a:t>
            </a:r>
            <a:r>
              <a:rPr lang="en-US" sz="2400" b="1" dirty="0">
                <a:solidFill>
                  <a:srgbClr val="0070C0"/>
                </a:solidFill>
              </a:rPr>
              <a:t> pen.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634" y="2393391"/>
            <a:ext cx="67651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2. Possessive pronouns :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Đại từ sở hữu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3459" y="592882"/>
            <a:ext cx="5632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1. Possessive adjectives : </a:t>
            </a:r>
            <a:r>
              <a:rPr lang="en-US" sz="2400" b="1" i="1" dirty="0"/>
              <a:t>( </a:t>
            </a:r>
            <a:r>
              <a:rPr lang="en-US" sz="2400" b="1" i="1" dirty="0" err="1"/>
              <a:t>Tính</a:t>
            </a:r>
            <a:r>
              <a:rPr lang="en-US" sz="2400" b="1" i="1" dirty="0"/>
              <a:t> </a:t>
            </a:r>
            <a:r>
              <a:rPr lang="en-US" sz="2400" b="1" i="1" dirty="0" err="1"/>
              <a:t>từ</a:t>
            </a:r>
            <a:r>
              <a:rPr lang="en-US" sz="2400" b="1" i="1" dirty="0"/>
              <a:t> </a:t>
            </a:r>
            <a:r>
              <a:rPr lang="en-US" sz="2400" b="1" i="1" dirty="0" err="1"/>
              <a:t>sở</a:t>
            </a:r>
            <a:r>
              <a:rPr lang="en-US" sz="2400" b="1" i="1" dirty="0"/>
              <a:t> </a:t>
            </a:r>
            <a:r>
              <a:rPr lang="en-US" sz="2400" b="1" i="1" dirty="0" err="1"/>
              <a:t>hữu</a:t>
            </a:r>
            <a:r>
              <a:rPr lang="en-US" sz="2400" b="1" i="1" dirty="0"/>
              <a:t>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3459" y="2923479"/>
            <a:ext cx="8642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possessive pronoun is used  alone, without a noun following it.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8643" y="3410218"/>
            <a:ext cx="7995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(</a:t>
            </a:r>
            <a:r>
              <a:rPr lang="vi-VN" i="1" dirty="0"/>
              <a:t>Một đại từ sở hữu được sử dụng một mình, không có danh từ theo sau nó.</a:t>
            </a:r>
            <a:r>
              <a:rPr lang="en-GB" i="1" dirty="0"/>
              <a:t>)</a:t>
            </a:r>
            <a:endParaRPr lang="en-US" i="1" dirty="0"/>
          </a:p>
        </p:txBody>
      </p:sp>
      <p:sp>
        <p:nvSpPr>
          <p:cNvPr id="24" name="Rectangle 23"/>
          <p:cNvSpPr/>
          <p:nvPr/>
        </p:nvSpPr>
        <p:spPr>
          <a:xfrm>
            <a:off x="1443641" y="3878823"/>
            <a:ext cx="6210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EX: - This book is  </a:t>
            </a:r>
            <a:r>
              <a:rPr lang="en-US" sz="2400" b="1" u="heavy" dirty="0">
                <a:solidFill>
                  <a:srgbClr val="0070C0"/>
                </a:solidFill>
              </a:rPr>
              <a:t>my book , not your book 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       - This book is </a:t>
            </a:r>
            <a:r>
              <a:rPr lang="en-US" sz="2400" b="1" u="heavy" dirty="0">
                <a:solidFill>
                  <a:srgbClr val="0070C0"/>
                </a:solidFill>
              </a:rPr>
              <a:t>mine</a:t>
            </a:r>
            <a:r>
              <a:rPr lang="en-US" sz="2400" b="1" dirty="0">
                <a:solidFill>
                  <a:srgbClr val="0070C0"/>
                </a:solidFill>
              </a:rPr>
              <a:t>, not </a:t>
            </a:r>
            <a:r>
              <a:rPr lang="en-US" sz="2400" b="1" u="heavy" dirty="0">
                <a:solidFill>
                  <a:srgbClr val="0070C0"/>
                </a:solidFill>
              </a:rPr>
              <a:t>yours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758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486" y="104926"/>
            <a:ext cx="225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* Grammar 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88" y="259189"/>
            <a:ext cx="4097553" cy="104855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948590"/>
              </p:ext>
            </p:extLst>
          </p:nvPr>
        </p:nvGraphicFramePr>
        <p:xfrm>
          <a:off x="1120876" y="1563331"/>
          <a:ext cx="6916994" cy="49072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91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8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Pronouns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Possessive adjectives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Possessive pronouns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my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mine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you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your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his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yours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his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she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her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hers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its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our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its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ours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you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your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yours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they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their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theirs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22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8941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13485" y="-1711"/>
            <a:ext cx="7588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with the pictures, paying attention to the underlined part in each sentence.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89391" y="1090670"/>
            <a:ext cx="1812399" cy="1265093"/>
            <a:chOff x="5358734" y="1255386"/>
            <a:chExt cx="1812399" cy="12650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81" y="1278463"/>
              <a:ext cx="1763952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Oval 8"/>
            <p:cNvSpPr/>
            <p:nvPr/>
          </p:nvSpPr>
          <p:spPr>
            <a:xfrm>
              <a:off x="5358734" y="1255386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48597" y="1123694"/>
            <a:ext cx="1654174" cy="1242016"/>
            <a:chOff x="5407182" y="2642994"/>
            <a:chExt cx="1654174" cy="124201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82" y="2642994"/>
              <a:ext cx="1654174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Oval 11"/>
            <p:cNvSpPr/>
            <p:nvPr/>
          </p:nvSpPr>
          <p:spPr>
            <a:xfrm>
              <a:off x="5422891" y="2642994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89391" y="4614194"/>
            <a:ext cx="1860772" cy="1216008"/>
            <a:chOff x="5358735" y="4015929"/>
            <a:chExt cx="1860772" cy="121600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09" y="4025128"/>
              <a:ext cx="1860698" cy="120680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Oval 14"/>
            <p:cNvSpPr/>
            <p:nvPr/>
          </p:nvSpPr>
          <p:spPr>
            <a:xfrm>
              <a:off x="5358735" y="4015929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46610" y="2860156"/>
            <a:ext cx="1823122" cy="1242016"/>
            <a:chOff x="5358734" y="1278463"/>
            <a:chExt cx="1823122" cy="124201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96458" y="1278463"/>
              <a:ext cx="1785398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Oval 17"/>
            <p:cNvSpPr/>
            <p:nvPr/>
          </p:nvSpPr>
          <p:spPr>
            <a:xfrm>
              <a:off x="5358734" y="1287143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260976" y="2711749"/>
            <a:ext cx="1374066" cy="1558723"/>
            <a:chOff x="5353282" y="2643101"/>
            <a:chExt cx="1374066" cy="155872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282" y="2643101"/>
              <a:ext cx="1374066" cy="155872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Oval 20"/>
            <p:cNvSpPr/>
            <p:nvPr/>
          </p:nvSpPr>
          <p:spPr>
            <a:xfrm>
              <a:off x="5369621" y="2654756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48597" y="4594780"/>
            <a:ext cx="1860772" cy="1235422"/>
            <a:chOff x="5358735" y="4010821"/>
            <a:chExt cx="1860772" cy="123542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09" y="4010821"/>
              <a:ext cx="1860698" cy="123542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Oval 23"/>
            <p:cNvSpPr/>
            <p:nvPr/>
          </p:nvSpPr>
          <p:spPr>
            <a:xfrm>
              <a:off x="5358735" y="4015929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f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5780" y="8920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0611" y="883396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Sue doesn’t like her new dress.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780" y="178331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0611" y="1774657"/>
            <a:ext cx="206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Billy is riding his bicycle.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780" y="262296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0611" y="2614307"/>
            <a:ext cx="3320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pc="-60" dirty="0"/>
              <a:t>I’ll write my name in red</a:t>
            </a:r>
            <a:r>
              <a:rPr lang="en-US" sz="2400" dirty="0"/>
              <a:t>. Could you write </a:t>
            </a:r>
          </a:p>
          <a:p>
            <a:pPr algn="just"/>
            <a:r>
              <a:rPr lang="en-US" sz="2400" dirty="0"/>
              <a:t>your name in blue?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779" y="381035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0610" y="3801698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cat is playing with its ball.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778" y="46580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0609" y="4649394"/>
            <a:ext cx="292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love our school.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778" y="52902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0609" y="5281608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They are painting their room pink.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69220" y="907166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1 - 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09295" y="1885582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2 - f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82343" y="2957255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3 - 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54472" y="3874105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4 - 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66004" y="4588856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5 - 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83970" y="5361756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6 - c</a:t>
            </a:r>
          </a:p>
        </p:txBody>
      </p:sp>
    </p:spTree>
    <p:extLst>
      <p:ext uri="{BB962C8B-B14F-4D97-AF65-F5344CB8AC3E}">
        <p14:creationId xmlns:p14="http://schemas.microsoft.com/office/powerpoint/2010/main" val="244727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023889" y="6676"/>
            <a:ext cx="6395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3240" y="1029205"/>
            <a:ext cx="8849033" cy="5799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/>
              <a:t>1.  I love cartoons. ............favourite cartoon is Dragon Balls.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/>
              <a:t>2. This book has your name on it. Is it ..................  book?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/>
              <a:t>3.  The lion has three cubs. .............. cubs are playing under a big tree.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/>
              <a:t>4.  Do you know my friend Anna? .................. house is close to the park.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/>
              <a:t>5.  We are from Switzerland. ................. country is famous for chocolate.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6. This is my  younger brother.  ……………..name is Tuan.</a:t>
            </a:r>
            <a:br>
              <a:rPr lang="en-GB" dirty="0"/>
            </a:br>
            <a:endParaRPr lang="en-US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49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5" name="Oval 4"/>
          <p:cNvSpPr/>
          <p:nvPr/>
        </p:nvSpPr>
        <p:spPr>
          <a:xfrm>
            <a:off x="3575431" y="3208884"/>
            <a:ext cx="887573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0462" y="1832825"/>
            <a:ext cx="3908738" cy="3670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656" y="285997"/>
            <a:ext cx="4311732" cy="523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48043" y="1960405"/>
            <a:ext cx="3415316" cy="3415316"/>
            <a:chOff x="1664057" y="1470874"/>
            <a:chExt cx="4553755" cy="455375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8423036">
              <a:off x="4976048" y="2473402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0800000">
              <a:off x="5489849" y="3441290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3924436">
              <a:off x="5022956" y="4404225"/>
              <a:ext cx="8852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5260811">
              <a:off x="4195604" y="5024930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7460542">
              <a:off x="3201988" y="5040241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9555165">
              <a:off x="2324280" y="4445860"/>
              <a:ext cx="8852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01338" y="3468022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2072863">
              <a:off x="2290337" y="2386958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3722183">
              <a:off x="3198200" y="1730530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6338192">
              <a:off x="4207247" y="1745253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20" name="Isosceles Triangle 19"/>
          <p:cNvSpPr/>
          <p:nvPr/>
        </p:nvSpPr>
        <p:spPr>
          <a:xfrm rot="5400000">
            <a:off x="769829" y="3194508"/>
            <a:ext cx="396026" cy="916325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4796" y="809217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2" name="Oval 21"/>
          <p:cNvSpPr/>
          <p:nvPr/>
        </p:nvSpPr>
        <p:spPr>
          <a:xfrm>
            <a:off x="2511915" y="3208884"/>
            <a:ext cx="887573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3" name="Heptagon 22">
            <a:hlinkClick r:id="rId4" action="ppaction://hlinksldjump"/>
          </p:cNvPr>
          <p:cNvSpPr/>
          <p:nvPr/>
        </p:nvSpPr>
        <p:spPr>
          <a:xfrm>
            <a:off x="6307455" y="3113183"/>
            <a:ext cx="883356" cy="736599"/>
          </a:xfrm>
          <a:prstGeom prst="heptagon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Heptagon 23">
            <a:hlinkClick r:id="rId5" action="ppaction://hlinksldjump"/>
          </p:cNvPr>
          <p:cNvSpPr/>
          <p:nvPr/>
        </p:nvSpPr>
        <p:spPr>
          <a:xfrm>
            <a:off x="6307455" y="4077192"/>
            <a:ext cx="883356" cy="736600"/>
          </a:xfrm>
          <a:prstGeom prst="heptagon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Heptagon 24">
            <a:hlinkClick r:id="rId6" action="ppaction://hlinksldjump"/>
          </p:cNvPr>
          <p:cNvSpPr/>
          <p:nvPr/>
        </p:nvSpPr>
        <p:spPr>
          <a:xfrm>
            <a:off x="7322552" y="4106688"/>
            <a:ext cx="883356" cy="736600"/>
          </a:xfrm>
          <a:prstGeom prst="heptagon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6" name="Heptagon 25">
            <a:hlinkClick r:id="rId7" action="ppaction://hlinksldjump"/>
          </p:cNvPr>
          <p:cNvSpPr/>
          <p:nvPr/>
        </p:nvSpPr>
        <p:spPr>
          <a:xfrm>
            <a:off x="7219316" y="2214720"/>
            <a:ext cx="883356" cy="736600"/>
          </a:xfrm>
          <a:prstGeom prst="heptagon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Heptagon 26">
            <a:hlinkClick r:id="rId8" action="ppaction://hlinksldjump"/>
          </p:cNvPr>
          <p:cNvSpPr/>
          <p:nvPr/>
        </p:nvSpPr>
        <p:spPr>
          <a:xfrm>
            <a:off x="6248400" y="2214720"/>
            <a:ext cx="883356" cy="736600"/>
          </a:xfrm>
          <a:prstGeom prst="heptagon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Heptagon 27">
            <a:hlinkClick r:id="rId9" action="ppaction://hlinksldjump"/>
          </p:cNvPr>
          <p:cNvSpPr/>
          <p:nvPr/>
        </p:nvSpPr>
        <p:spPr>
          <a:xfrm>
            <a:off x="7293056" y="3113183"/>
            <a:ext cx="883356" cy="736600"/>
          </a:xfrm>
          <a:prstGeom prst="heptagon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5-Point Star 28">
            <a:hlinkClick r:id="rId10" action="ppaction://hlinksldjump"/>
          </p:cNvPr>
          <p:cNvSpPr/>
          <p:nvPr/>
        </p:nvSpPr>
        <p:spPr>
          <a:xfrm>
            <a:off x="6975194" y="6172200"/>
            <a:ext cx="685800" cy="533400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023889" y="6676"/>
            <a:ext cx="6395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084" y="1492186"/>
            <a:ext cx="79666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1.  I love cartoons. ...............favourite cartoon is Dragon Balls.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7590" y="1400210"/>
            <a:ext cx="923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My </a:t>
            </a: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2367117" y="6238568"/>
            <a:ext cx="545690" cy="47194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</TotalTime>
  <Words>1034</Words>
  <Application>Microsoft Office PowerPoint</Application>
  <PresentationFormat>On-screen Show (4:3)</PresentationFormat>
  <Paragraphs>205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.VnArabia</vt:lpstr>
      <vt:lpstr>.VnBahamasB</vt:lpstr>
      <vt:lpstr>.VnBodoni</vt:lpstr>
      <vt:lpstr>Arial</vt:lpstr>
      <vt:lpstr>Calibri</vt:lpstr>
      <vt:lpstr>Calibri Light</vt:lpstr>
      <vt:lpstr>Times New Roman</vt:lpstr>
      <vt:lpstr>VNI-Ariston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76</cp:revision>
  <dcterms:created xsi:type="dcterms:W3CDTF">2020-12-09T02:04:09Z</dcterms:created>
  <dcterms:modified xsi:type="dcterms:W3CDTF">2022-02-08T01:41:45Z</dcterms:modified>
</cp:coreProperties>
</file>