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8" r:id="rId3"/>
  </p:sldMasterIdLst>
  <p:notesMasterIdLst>
    <p:notesMasterId r:id="rId29"/>
  </p:notesMasterIdLst>
  <p:sldIdLst>
    <p:sldId id="397" r:id="rId4"/>
    <p:sldId id="390" r:id="rId5"/>
    <p:sldId id="391" r:id="rId6"/>
    <p:sldId id="396" r:id="rId7"/>
    <p:sldId id="363" r:id="rId8"/>
    <p:sldId id="364" r:id="rId9"/>
    <p:sldId id="365" r:id="rId10"/>
    <p:sldId id="366" r:id="rId11"/>
    <p:sldId id="367" r:id="rId12"/>
    <p:sldId id="368" r:id="rId13"/>
    <p:sldId id="350" r:id="rId14"/>
    <p:sldId id="388" r:id="rId15"/>
    <p:sldId id="389" r:id="rId16"/>
    <p:sldId id="370" r:id="rId17"/>
    <p:sldId id="369" r:id="rId18"/>
    <p:sldId id="352" r:id="rId19"/>
    <p:sldId id="354" r:id="rId20"/>
    <p:sldId id="353" r:id="rId21"/>
    <p:sldId id="387" r:id="rId22"/>
    <p:sldId id="372" r:id="rId23"/>
    <p:sldId id="355" r:id="rId24"/>
    <p:sldId id="356" r:id="rId25"/>
    <p:sldId id="394" r:id="rId26"/>
    <p:sldId id="341" r:id="rId27"/>
    <p:sldId id="342" r:id="rId28"/>
  </p:sldIdLst>
  <p:sldSz cx="9144000" cy="5145088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0">
          <p15:clr>
            <a:srgbClr val="A4A3A4"/>
          </p15:clr>
        </p15:guide>
        <p15:guide id="2" pos="2834">
          <p15:clr>
            <a:srgbClr val="A4A3A4"/>
          </p15:clr>
        </p15:guide>
      </p15:sldGuideLst>
    </p:ex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123E61"/>
    <a:srgbClr val="DDEAD6"/>
    <a:srgbClr val="FF0000"/>
    <a:srgbClr val="F8FFB1"/>
    <a:srgbClr val="96BE80"/>
    <a:srgbClr val="C6DCBA"/>
    <a:srgbClr val="EFEFEF"/>
    <a:srgbClr val="144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>
      <p:cViewPr varScale="1">
        <p:scale>
          <a:sx n="92" d="100"/>
          <a:sy n="92" d="100"/>
        </p:scale>
        <p:origin x="258" y="102"/>
      </p:cViewPr>
      <p:guideLst>
        <p:guide orient="horz" pos="1600"/>
        <p:guide pos="28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863E-D442-44F9-9BD6-E000583DFCBC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AA98F-6474-4A59-A3C8-82662F3662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66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2235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12C2390-52E8-4565-956E-601D085DAC1F}" type="datetimeFigureOut">
              <a:rPr lang="en-GB" smtClean="0"/>
              <a:t>14/09/2024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8354F81-B5C0-4468-A639-C6473D688B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D79DE48-B1FD-4846-94EE-22A5223EEDC7}" type="datetimeFigureOut">
              <a:rPr lang="en-GB" smtClean="0"/>
              <a:t>14/09/2024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C10CDAD-1087-4208-BCF4-DF600C50BE5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998CC50-F2EB-48E0-B7C8-9BA2682375A3}" type="datetimeFigureOut">
              <a:rPr lang="en-GB" smtClean="0"/>
              <a:t>14/09/2024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CAE13BB-DB79-4C19-AB2C-596F7C8A67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89C76A2-D200-4290-BF40-8E15CA0596A3}" type="datetimeFigureOut">
              <a:rPr lang="en-GB" smtClean="0"/>
              <a:t>14/09/2024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6C9AC9B-9BF8-4B8A-8FF4-16C5C02ECE3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3161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668AC82-3240-4E7D-B3EC-B2863BA3D679}" type="datetimeFigureOut">
              <a:rPr lang="en-GB" smtClean="0"/>
              <a:t>14/09/2024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235547F-4F0A-4D8B-8179-141912DD942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718C3FE-701C-4AD0-AF85-2C9C2A4A4FFD}" type="datetimeFigureOut">
              <a:rPr lang="en-GB" smtClean="0"/>
              <a:t>14/09/2024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A5BF29B-E299-4470-AE38-781C224C0DB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标题和内容">
  <p:cSld name="37_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8"/>
          <p:cNvSpPr txBox="1">
            <a:spLocks noGrp="1"/>
          </p:cNvSpPr>
          <p:nvPr>
            <p:ph type="dt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8"/>
          <p:cNvSpPr txBox="1">
            <a:spLocks noGrp="1"/>
          </p:cNvSpPr>
          <p:nvPr>
            <p:ph type="ft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sldNum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37"/>
            <a:ext cx="7772400" cy="11028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/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B4B52-7ECC-45D9-8DCE-919580B1A352}" type="datetime1">
              <a:rPr lang="vi-VN"/>
              <a:pPr>
                <a:defRPr/>
              </a:pPr>
              <a:t>14/09/2024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F75C5C38-CE5C-4061-8F17-966B2105C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98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30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CF5DBDB-78C4-4D41-A9B0-12154163D511}" type="datetimeFigureOut">
              <a:rPr lang="en-GB" smtClean="0"/>
              <a:t>14/09/2024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2C58C92-F97C-46D4-A885-02A127D8DC8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FA59-BF1F-4C0C-85D4-BFB215ED2E06}" type="datetime1">
              <a:rPr lang="vi-VN"/>
              <a:pPr>
                <a:defRPr/>
              </a:pPr>
              <a:t>14/09/2024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45B5282F-A19C-44EE-8CEE-C4D168BCD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265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220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6CB12-7F62-4455-B8A2-5A380269B252}" type="datetime1">
              <a:rPr lang="vi-VN"/>
              <a:pPr>
                <a:defRPr/>
              </a:pPr>
              <a:t>14/09/2024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5D297BCC-745D-416D-A096-52521DBC4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7085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6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6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72860-0E3A-4678-8CA3-D5C1A2E8952A}" type="datetime1">
              <a:rPr lang="vi-VN"/>
              <a:pPr>
                <a:defRPr/>
              </a:pPr>
              <a:t>14/09/2024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A44BB210-5F57-4966-B2D5-4E57CD48CE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8528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8F1B2-9B11-42A7-B4F0-70EBBD55B917}" type="datetime1">
              <a:rPr lang="vi-VN"/>
              <a:pPr>
                <a:defRPr/>
              </a:pPr>
              <a:t>14/09/2024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D2F1340E-B631-45DC-AD59-656F0E4A3E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0922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E22E-3110-4B09-BC02-25C24838CFBE}" type="datetime1">
              <a:rPr lang="vi-VN"/>
              <a:pPr>
                <a:defRPr/>
              </a:pPr>
              <a:t>14/09/2024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0C733A51-2C59-4CF1-B4A6-E10783767B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88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5539B-2421-42E0-8E0A-D7F8B778362C}" type="datetime1">
              <a:rPr lang="vi-VN"/>
              <a:pPr>
                <a:defRPr/>
              </a:pPr>
              <a:t>14/09/2024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DADBC8BC-4DD8-41A7-BE8F-4B9909F21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9945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75"/>
            <a:ext cx="5111750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660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3AF34-E276-4A34-BFE7-07C27359B33B}" type="datetime1">
              <a:rPr lang="vi-VN"/>
              <a:pPr>
                <a:defRPr/>
              </a:pPr>
              <a:t>14/09/2024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EBAE3B47-4F55-4C2A-AD83-7E53D3164A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2822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45670-79A0-4E79-BFA9-AFD6B4BDBDE0}" type="datetime1">
              <a:rPr lang="vi-VN"/>
              <a:pPr>
                <a:defRPr/>
              </a:pPr>
              <a:t>14/09/2024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7826CB8D-74FC-40AE-A384-B7866125A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568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C5330-B763-41F9-9448-3A24BAF59CBB}" type="datetime1">
              <a:rPr lang="vi-VN"/>
              <a:pPr>
                <a:defRPr/>
              </a:pPr>
              <a:t>14/09/2024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E432BE91-B47C-4E35-93B2-D105E4000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0485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66"/>
            <a:ext cx="2057400" cy="43899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66"/>
            <a:ext cx="6019800" cy="43899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45E7-69FA-4BB8-AA41-1CE82C8BEED9}" type="datetime1">
              <a:rPr lang="vi-VN"/>
              <a:pPr>
                <a:defRPr/>
              </a:pPr>
              <a:t>14/09/2024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AAEA054D-2815-4283-A757-36D5041857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36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B56B2239-8CC0-4F0E-9021-DABBB93AB185}" type="datetimeFigureOut">
              <a:rPr lang="en-GB" smtClean="0"/>
              <a:t>14/09/2024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03553C6-10EA-4608-8D77-FD516F221D9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526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6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F57FA-FB9E-4DCB-BAC8-86D503ABCEA5}" type="datetime1">
              <a:rPr lang="vi-VN"/>
              <a:pPr>
                <a:defRPr/>
              </a:pPr>
              <a:t>14/09/2024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A47991D3-065A-4C6A-946C-6F304811EB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73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7785FA0-7831-48F8-B8F5-A4F02B557358}" type="datetimeFigureOut">
              <a:rPr lang="en-GB" smtClean="0"/>
              <a:t>14/09/2024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18A10D1D-0EBF-40E0-B683-8BF433AEB46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9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6DC1B418-8A18-48E5-8695-7405AC4B9734}" type="datetimeFigureOut">
              <a:rPr lang="en-GB" smtClean="0"/>
              <a:t>14/09/2024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73DECF5-BD7D-48B2-AAF4-026DDBFAAB4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99"/>
            <a:ext cx="4629150" cy="3656347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2235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559D845-4B41-4B6E-BB59-B4FB2C16D5B7}" type="datetimeFigureOut">
              <a:rPr lang="en-GB" smtClean="0"/>
              <a:t>14/09/2024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197E3FF-F906-4486-B87D-11DD96C97CE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image" Target="../media/image1.jpeg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929"/>
            <a:ext cx="7886700" cy="99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642"/>
            <a:ext cx="7886700" cy="326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defTabSz="685800">
              <a:defRPr/>
            </a:pPr>
            <a:fld id="{D10F2C41-D146-4299-8CF7-AAADEF542A8B}" type="datetimeFigureOut">
              <a:rPr lang="en-GB" smtClean="0"/>
              <a:t>14/09/2024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defTabSz="685800">
              <a:defRPr/>
            </a:pPr>
            <a:fld id="{16F86329-3CF8-4C14-BDA1-626E503EBA06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8pPr>
      <a:lvl9pPr marL="137223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785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6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8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3CEB003-DD79-4A20-9A30-C62117A38DAE}" type="datetime1">
              <a:rPr lang="vi-VN"/>
              <a:pPr>
                <a:defRPr/>
              </a:pPr>
              <a:t>14/09/2024</a:t>
            </a:fld>
            <a:endParaRPr lang="en-US"/>
          </a:p>
        </p:txBody>
      </p:sp>
      <p:sp>
        <p:nvSpPr>
          <p:cNvPr id="78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8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5430FE8A-DFC3-4E6B-B230-8E5D2E970F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25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9pPr>
    </p:titleStyle>
    <p:bodyStyle>
      <a:lvl1pPr marL="257244" indent="-257244" algn="l" rtl="0" eaLnBrk="0" fontAlgn="base" hangingPunct="0">
        <a:spcBef>
          <a:spcPct val="20000"/>
        </a:spcBef>
        <a:spcAft>
          <a:spcPct val="0"/>
        </a:spcAft>
        <a:buChar char="•"/>
        <a:defRPr sz="2401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spcBef>
          <a:spcPct val="20000"/>
        </a:spcBef>
        <a:spcAft>
          <a:spcPct val="0"/>
        </a:spcAft>
        <a:buChar char="–"/>
        <a:defRPr sz="2101">
          <a:solidFill>
            <a:schemeClr val="tx1"/>
          </a:solidFill>
          <a:latin typeface="+mn-lt"/>
        </a:defRPr>
      </a:lvl2pPr>
      <a:lvl3pPr marL="857479" indent="-1714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470" indent="-17149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461" indent="-17149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6453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9444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2436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5427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2" Type="http://schemas.openxmlformats.org/officeDocument/2006/relationships/audio" Target="../media/media1.wma"/><Relationship Id="rId16" Type="http://schemas.openxmlformats.org/officeDocument/2006/relationships/slide" Target="slide10.xml"/><Relationship Id="rId1" Type="http://schemas.microsoft.com/office/2007/relationships/media" Target="../media/media1.wma"/><Relationship Id="rId6" Type="http://schemas.openxmlformats.org/officeDocument/2006/relationships/image" Target="../media/image10.jpg"/><Relationship Id="rId11" Type="http://schemas.openxmlformats.org/officeDocument/2006/relationships/slide" Target="slide11.xml"/><Relationship Id="rId5" Type="http://schemas.openxmlformats.org/officeDocument/2006/relationships/image" Target="../media/image9.png"/><Relationship Id="rId15" Type="http://schemas.openxmlformats.org/officeDocument/2006/relationships/slide" Target="slide7.xml"/><Relationship Id="rId10" Type="http://schemas.openxmlformats.org/officeDocument/2006/relationships/slide" Target="slide8.xml"/><Relationship Id="rId4" Type="http://schemas.openxmlformats.org/officeDocument/2006/relationships/image" Target="../media/image8.jpg"/><Relationship Id="rId9" Type="http://schemas.openxmlformats.org/officeDocument/2006/relationships/slide" Target="slide6.xml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753" y="2535541"/>
            <a:ext cx="5696403" cy="247981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1" b="1" i="0" u="none" strike="noStrike" kern="120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      CHÀO MỪNG CÁC EM </a:t>
            </a:r>
          </a:p>
          <a:p>
            <a:pPr marL="0" marR="0" lvl="0" indent="0" algn="ctr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1" b="1" i="0" u="none" strike="noStrike" kern="120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      ĐẾN VỚI LỚP HỌC</a:t>
            </a:r>
          </a:p>
        </p:txBody>
      </p:sp>
      <p:sp>
        <p:nvSpPr>
          <p:cNvPr id="5" name="同侧圆角矩形 7"/>
          <p:cNvSpPr/>
          <p:nvPr/>
        </p:nvSpPr>
        <p:spPr>
          <a:xfrm>
            <a:off x="2897298" y="3775450"/>
            <a:ext cx="3688503" cy="1026636"/>
          </a:xfrm>
          <a:prstGeom prst="round2SameRect">
            <a:avLst>
              <a:gd name="adj1" fmla="val 27691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3556" name="文本框 15"/>
          <p:cNvSpPr txBox="1">
            <a:spLocks noChangeArrowheads="1"/>
          </p:cNvSpPr>
          <p:nvPr/>
        </p:nvSpPr>
        <p:spPr bwMode="auto">
          <a:xfrm>
            <a:off x="2951321" y="3832926"/>
            <a:ext cx="37006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l" defTabSz="51329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Môn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: TIN HỌC 9</a:t>
            </a:r>
          </a:p>
          <a:p>
            <a:pPr marL="0" marR="0" lvl="0" indent="0" algn="l" defTabSz="51329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Giáo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viên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: ĐOÀN THỊ KIM NGÂN</a:t>
            </a:r>
          </a:p>
          <a:p>
            <a:pPr marL="0" marR="0" lvl="0" indent="0" algn="l" defTabSz="51329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Trường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THCS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Nhơn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Bình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6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2956" y="4715669"/>
            <a:ext cx="1596629" cy="13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ectangle 3"/>
          <p:cNvSpPr/>
          <p:nvPr/>
        </p:nvSpPr>
        <p:spPr>
          <a:xfrm>
            <a:off x="359410" y="441325"/>
            <a:ext cx="8449945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61632" y="4016077"/>
            <a:ext cx="3237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2853" y="2227371"/>
            <a:ext cx="3446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1422853" y="2900128"/>
            <a:ext cx="3315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38885" y="3476165"/>
            <a:ext cx="216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857" y="4036730"/>
            <a:ext cx="621842" cy="6218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312" y="2215017"/>
            <a:ext cx="642156" cy="6421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312" y="2868431"/>
            <a:ext cx="669146" cy="669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5313" y="3388451"/>
            <a:ext cx="859415" cy="76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11560" y="556320"/>
            <a:ext cx="7848872" cy="23521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KĨ THUẬT SỐ (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484312"/>
            <a:ext cx="6966817" cy="2072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internet?</a:t>
            </a:r>
            <a:endParaRPr lang="en-US" sz="3200" kern="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00" y="2955160"/>
            <a:ext cx="89679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nguồn thông tin trên internet em đã biết cách làm món bánh bông lan,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</a:p>
          <a:p>
            <a:pPr algn="just">
              <a:spcAft>
                <a:spcPts val="0"/>
              </a:spcAft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ớp em các bạn có thể tập hoàn chỉnh một tiết mục văn nghệ tham gia biểu diễn ở trường.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622237"/>
            <a:ext cx="3113562" cy="31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1523;p4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24;p41" descr="BACK0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87624" y="1097785"/>
            <a:ext cx="6858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25;p41"/>
          <p:cNvSpPr/>
          <p:nvPr/>
        </p:nvSpPr>
        <p:spPr>
          <a:xfrm>
            <a:off x="1401445" y="1221105"/>
            <a:ext cx="6502400" cy="1421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HÌNH THÀNH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KIẾN THỨC</a:t>
            </a:r>
          </a:p>
        </p:txBody>
      </p:sp>
      <p:pic>
        <p:nvPicPr>
          <p:cNvPr id="12" name="Google Shape;1526;p4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00898" y="2354539"/>
            <a:ext cx="6407624" cy="113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/>
          <p:cNvSpPr/>
          <p:nvPr/>
        </p:nvSpPr>
        <p:spPr>
          <a:xfrm>
            <a:off x="1422400" y="1075690"/>
            <a:ext cx="6553835" cy="1945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CNTT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UDCNT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333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12304"/>
            <a:ext cx="2568094" cy="2568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183947"/>
            <a:ext cx="8496944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8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548" y="1368657"/>
            <a:ext cx="1606618" cy="1248994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871855" y="266065"/>
            <a:ext cx="79470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j-lt"/>
              </a:rPr>
              <a:t>3. TÁC ĐỘNG CỦA CÔNG NGHỆ THÔNG TIN LÊN GIÁO DỤC VÀ XÃ HỘI.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5975" y="194945"/>
            <a:ext cx="79495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j-lt"/>
              </a:rPr>
              <a:t>3. TÁC ĐỘNG CỦA CÔNG NGHỆ THÔNG TIN LÊN GIÁO DỤC VÀ XÃ HỘI.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508" y="1024997"/>
            <a:ext cx="9000492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- </a:t>
            </a:r>
            <a:r>
              <a:rPr lang="vi-VN" sz="2800" b="1" dirty="0" smtClean="0">
                <a:latin typeface="+mj-lt"/>
              </a:rPr>
              <a:t>Tác động tích cực:</a:t>
            </a:r>
            <a:endParaRPr lang="vi-VN" sz="2800" dirty="0" smtClean="0">
              <a:latin typeface="+mj-lt"/>
            </a:endParaRPr>
          </a:p>
          <a:p>
            <a:pPr algn="just"/>
            <a:r>
              <a:rPr lang="vi-VN" sz="2800" dirty="0" smtClean="0">
                <a:latin typeface="+mj-lt"/>
              </a:rPr>
              <a:t>+ CNTT mang đến những phương tiện giao tiếp hiệu quả như: thư </a:t>
            </a:r>
            <a:r>
              <a:rPr lang="vi-VN" sz="2800" dirty="0">
                <a:latin typeface="+mj-lt"/>
              </a:rPr>
              <a:t>điện tử, tin nhắn, mạng xã hội… rút ngắn khoảng cách về địa lí.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CNTT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năng,</a:t>
            </a:r>
            <a:r>
              <a:rPr lang="vi-VN" sz="2800" dirty="0" smtClean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tiếp cận thông tin đa </a:t>
            </a:r>
            <a:r>
              <a:rPr lang="vi-VN" sz="2800" dirty="0" smtClean="0">
                <a:latin typeface="+mj-lt"/>
              </a:rPr>
              <a:t>chiều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513" y="1027232"/>
            <a:ext cx="887564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Đối với xã hội: Con người có nguy cơ tiếp xúc nhiều với lừa đảo, thông tin tiêu cực, bị tấn công mạng, vi phạm pháp luật.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Đối với giáo dục: Con người phụ thuộc vào nguồn tài liệu trên mạng, thu động trong tư duy.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336695" y="379476"/>
            <a:ext cx="2069685" cy="2088235"/>
            <a:chOff x="2262896" y="1659873"/>
            <a:chExt cx="2293258" cy="2443817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圆角矩形 11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chemeClr val="bg1">
                <a:lumMod val="95000"/>
              </a:schemeClr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" name="圆角矩形 12"/>
            <p:cNvSpPr/>
            <p:nvPr/>
          </p:nvSpPr>
          <p:spPr>
            <a:xfrm rot="2700000">
              <a:off x="2294572" y="1793752"/>
              <a:ext cx="2029286" cy="1761528"/>
            </a:xfrm>
            <a:prstGeom prst="roundRect">
              <a:avLst>
                <a:gd name="adj" fmla="val 12083"/>
              </a:avLst>
            </a:prstGeom>
            <a:solidFill>
              <a:srgbClr val="123E61"/>
            </a:soli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5" y="-193407"/>
            <a:ext cx="1931520" cy="208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01290" y="454025"/>
            <a:ext cx="604901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US" sz="2800" b="1" i="1" kern="100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kern="1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US" sz="2800" b="1" i="1" kern="100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kern="1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234" y="3040596"/>
            <a:ext cx="1548172" cy="152628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12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34" y="952364"/>
            <a:ext cx="8551834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US" sz="2800" b="1" kern="1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Kết</a:t>
            </a:r>
            <a:r>
              <a:rPr lang="en-US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vi-VN" sz="2800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Công nghệ thông tin có tác động mạnh mẽ, đem lại những thay đổi tích cực trong xã hội, trong đó có giáo dục.</a:t>
            </a:r>
            <a:endParaRPr lang="en-US" sz="2800" kern="1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vi-VN" sz="2800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Cần sử dụng công nghệ thông tin đúng cách để tránh những tác động tiêu cực đến cuộc sống.</a:t>
            </a:r>
            <a:endParaRPr lang="en-US" sz="2800" kern="1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OPL20U25GSXzBJYl68kk8uQGfFKzs7yb1M4KJWUiLk6ZEvGF+qCIPSnY57AbBFCvTW2024.02.87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920" y="772344"/>
            <a:ext cx="1000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484312"/>
            <a:ext cx="6966817" cy="2072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internet?</a:t>
            </a:r>
            <a:endParaRPr lang="en-US" sz="3200" kern="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00" y="2955160"/>
            <a:ext cx="89679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nguồn thông tin trên internet em đã biết cách làm món bánh bông lan,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</a:p>
          <a:p>
            <a:pPr algn="just">
              <a:spcAft>
                <a:spcPts val="0"/>
              </a:spcAft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ớp em các bạn có thể tập hoàn chỉnh một tiết mục văn nghệ tham gia biểu diễn ở trường.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622237"/>
            <a:ext cx="3113562" cy="31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1523;p4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24;p41" descr="BACK0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87624" y="1097785"/>
            <a:ext cx="6858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25;p41"/>
          <p:cNvSpPr/>
          <p:nvPr/>
        </p:nvSpPr>
        <p:spPr>
          <a:xfrm>
            <a:off x="1202229" y="1470045"/>
            <a:ext cx="6804556" cy="74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LUYỆN TẬP</a:t>
            </a:r>
          </a:p>
        </p:txBody>
      </p:sp>
      <p:pic>
        <p:nvPicPr>
          <p:cNvPr id="12" name="Google Shape;1526;p4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00898" y="2354539"/>
            <a:ext cx="6407624" cy="113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484312"/>
            <a:ext cx="6966817" cy="2072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internet?</a:t>
            </a:r>
            <a:endParaRPr lang="en-US" sz="3200" kern="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00" y="2955160"/>
            <a:ext cx="89679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nguồn thông tin trên internet em đã biết cách làm món bánh bông lan,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</a:p>
          <a:p>
            <a:pPr algn="just">
              <a:spcAft>
                <a:spcPts val="0"/>
              </a:spcAft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ớp em các bạn có thể tập hoàn chỉnh một tiết mục văn nghệ tham gia biểu diễn ở trường.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622237"/>
            <a:ext cx="3113562" cy="31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1523;p4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24;p41" descr="BACK0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87624" y="1097785"/>
            <a:ext cx="6858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25;p41"/>
          <p:cNvSpPr/>
          <p:nvPr/>
        </p:nvSpPr>
        <p:spPr>
          <a:xfrm>
            <a:off x="1401445" y="1221105"/>
            <a:ext cx="6502400" cy="74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KHỞI ĐỘNG</a:t>
            </a:r>
          </a:p>
        </p:txBody>
      </p:sp>
      <p:pic>
        <p:nvPicPr>
          <p:cNvPr id="12" name="Google Shape;1526;p4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00898" y="2354539"/>
            <a:ext cx="6407624" cy="113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228558" y="2736675"/>
            <a:ext cx="2011136" cy="2124834"/>
            <a:chOff x="9638077" y="3647841"/>
            <a:chExt cx="2681514" cy="2833112"/>
          </a:xfrm>
        </p:grpSpPr>
        <p:grpSp>
          <p:nvGrpSpPr>
            <p:cNvPr id="14" name="组合 10"/>
            <p:cNvGrpSpPr/>
            <p:nvPr/>
          </p:nvGrpSpPr>
          <p:grpSpPr>
            <a:xfrm>
              <a:off x="9638341" y="4391012"/>
              <a:ext cx="2196029" cy="2089941"/>
              <a:chOff x="2067317" y="1810431"/>
              <a:chExt cx="2488837" cy="2293259"/>
            </a:xfrm>
            <a:effectLst>
              <a:outerShdw blurRad="1397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圆角矩形 11"/>
              <p:cNvSpPr/>
              <p:nvPr/>
            </p:nvSpPr>
            <p:spPr>
              <a:xfrm rot="2700000">
                <a:off x="2262896" y="1810432"/>
                <a:ext cx="2293258" cy="2293258"/>
              </a:xfrm>
              <a:prstGeom prst="roundRect">
                <a:avLst>
                  <a:gd name="adj" fmla="val 12083"/>
                </a:avLst>
              </a:prstGeom>
              <a:solidFill>
                <a:schemeClr val="bg1">
                  <a:lumMod val="95000"/>
                </a:schemeClr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500" kern="0" dirty="0">
                  <a:solidFill>
                    <a:prstClr val="white"/>
                  </a:solidFill>
                  <a:latin typeface="Arial" panose="020B0604020202020204"/>
                  <a:ea typeface="Microsoft YaHei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圆角矩形 12"/>
              <p:cNvSpPr/>
              <p:nvPr/>
            </p:nvSpPr>
            <p:spPr>
              <a:xfrm rot="2700000">
                <a:off x="2067317" y="1810431"/>
                <a:ext cx="2293258" cy="2293258"/>
              </a:xfrm>
              <a:prstGeom prst="roundRect">
                <a:avLst>
                  <a:gd name="adj" fmla="val 12083"/>
                </a:avLst>
              </a:prstGeom>
              <a:solidFill>
                <a:srgbClr val="123E61"/>
              </a:solidFill>
              <a:ln w="22225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>
                <a:outerShdw blurRad="635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altLang="zh-CN" sz="1500" kern="0">
                    <a:solidFill>
                      <a:prstClr val="white"/>
                    </a:solidFill>
                    <a:latin typeface="Arial" panose="020B0604020202020204"/>
                    <a:ea typeface="Microsoft YaHei" panose="020B0503020204020204" pitchFamily="34" charset="-122"/>
                    <a:cs typeface="+mn-ea"/>
                    <a:sym typeface="+mn-lt"/>
                  </a:rPr>
                  <a:t> </a:t>
                </a:r>
                <a:endParaRPr lang="zh-CN" altLang="en-US" sz="1500" kern="0" dirty="0">
                  <a:solidFill>
                    <a:prstClr val="white"/>
                  </a:solidFill>
                  <a:latin typeface="Arial" panose="020B0604020202020204"/>
                  <a:ea typeface="Microsoft YaHei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7" name="Picture 4" descr="Trẻ Em, Học Tập, Học Bài, Giáo Dục, Tải hình PNG 109 - Free.Vector6.co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8077" y="3647841"/>
              <a:ext cx="2681514" cy="2355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419735" y="-246380"/>
            <a:ext cx="8345170" cy="2072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0"/>
              </a:spcAft>
            </a:pPr>
            <a:endParaRPr lang="en-US" sz="3200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2612" y="1955997"/>
            <a:ext cx="67864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nguồn thông tin trên internet em đã biết cách làm món bánh bông lan,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</a:p>
          <a:p>
            <a:pPr algn="just">
              <a:spcAft>
                <a:spcPts val="0"/>
              </a:spcAft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ớp em các bạn có thể tập hoàn chỉnh một tiết mục văn nghệ tham gia biểu diễn ở trường.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484312"/>
            <a:ext cx="6966817" cy="2072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internet?</a:t>
            </a:r>
            <a:endParaRPr lang="en-US" sz="3200" kern="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00" y="2955160"/>
            <a:ext cx="89679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nguồn thông tin trên internet em đã biết cách làm món bánh bông lan,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</a:p>
          <a:p>
            <a:pPr algn="just">
              <a:spcAft>
                <a:spcPts val="0"/>
              </a:spcAft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ớp em các bạn có thể tập hoàn chỉnh một tiết mục văn nghệ tham gia biểu diễn ở trường.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622237"/>
            <a:ext cx="3113562" cy="31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1523;p4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24;p41" descr="BACK0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87624" y="1097785"/>
            <a:ext cx="6858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25;p41"/>
          <p:cNvSpPr/>
          <p:nvPr/>
        </p:nvSpPr>
        <p:spPr>
          <a:xfrm>
            <a:off x="1202229" y="1470045"/>
            <a:ext cx="6804556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VẬN 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rPr>
              <a:t>DỤNG</a:t>
            </a:r>
            <a:endParaRPr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oogle Shape;1526;p4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00898" y="2354539"/>
            <a:ext cx="6407624" cy="113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524" y="590034"/>
            <a:ext cx="8676964" cy="3420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85516" y="2634178"/>
            <a:ext cx="2243470" cy="2079546"/>
            <a:chOff x="6547287" y="2764247"/>
            <a:chExt cx="2243470" cy="2002322"/>
          </a:xfrm>
        </p:grpSpPr>
        <p:grpSp>
          <p:nvGrpSpPr>
            <p:cNvPr id="5" name="组合 7"/>
            <p:cNvGrpSpPr/>
            <p:nvPr/>
          </p:nvGrpSpPr>
          <p:grpSpPr>
            <a:xfrm>
              <a:off x="6547287" y="2838479"/>
              <a:ext cx="2243470" cy="1928090"/>
              <a:chOff x="2067317" y="1810432"/>
              <a:chExt cx="2488837" cy="2293258"/>
            </a:xfrm>
            <a:effectLst>
              <a:outerShdw blurRad="1397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圆角矩形 8"/>
              <p:cNvSpPr/>
              <p:nvPr/>
            </p:nvSpPr>
            <p:spPr>
              <a:xfrm rot="2700000">
                <a:off x="2262896" y="1810432"/>
                <a:ext cx="2293258" cy="2293258"/>
              </a:xfrm>
              <a:prstGeom prst="roundRect">
                <a:avLst>
                  <a:gd name="adj" fmla="val 12083"/>
                </a:avLst>
              </a:prstGeom>
              <a:solidFill>
                <a:srgbClr val="14436A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 dirty="0">
                  <a:solidFill>
                    <a:srgbClr val="14436A"/>
                  </a:solidFill>
                  <a:latin typeface="Arial" panose="020B0604020202020204"/>
                  <a:ea typeface="Microsoft YaHei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" name="圆角矩形 9"/>
              <p:cNvSpPr/>
              <p:nvPr/>
            </p:nvSpPr>
            <p:spPr>
              <a:xfrm rot="2700000">
                <a:off x="2067317" y="1810432"/>
                <a:ext cx="2293258" cy="2293258"/>
              </a:xfrm>
              <a:prstGeom prst="roundRect">
                <a:avLst>
                  <a:gd name="adj" fmla="val 12083"/>
                </a:avLst>
              </a:prstGeo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ln w="22225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>
                <a:outerShdw blurRad="635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8565">
                  <a:defRPr/>
                </a:pPr>
                <a:r>
                  <a:rPr lang="en-US" altLang="zh-CN" sz="2000" kern="0">
                    <a:solidFill>
                      <a:srgbClr val="14436A"/>
                    </a:solidFill>
                    <a:latin typeface="Arial" panose="020B0604020202020204"/>
                    <a:ea typeface="Microsoft YaHei" panose="020B0503020204020204" pitchFamily="34" charset="-122"/>
                    <a:cs typeface="+mn-ea"/>
                    <a:sym typeface="+mn-lt"/>
                  </a:rPr>
                  <a:t> </a:t>
                </a:r>
                <a:endParaRPr lang="zh-CN" altLang="en-US" sz="2000" kern="0" dirty="0">
                  <a:solidFill>
                    <a:srgbClr val="14436A"/>
                  </a:solidFill>
                  <a:latin typeface="Arial" panose="020B0604020202020204"/>
                  <a:ea typeface="Microsoft YaHei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8" name="Picture 10" descr="Trẻ Em, Mầm Non, Đọc Sách, Học Tập, Cô Bé, Tải hình PNG 342 -  Free.Vector6.co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1786" y="2764247"/>
              <a:ext cx="1823564" cy="1824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556595" y="1966634"/>
            <a:ext cx="8078273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556" y="1138589"/>
            <a:ext cx="802800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491455" y="428856"/>
            <a:ext cx="6661785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3652664"/>
            <a:ext cx="3116262" cy="142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2260216"/>
            <a:ext cx="3173412" cy="160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1577591"/>
            <a:ext cx="2413000" cy="31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8141"/>
            <a:ext cx="2015716" cy="26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554"/>
            <a:ext cx="2087724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1336291"/>
            <a:ext cx="244291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124272"/>
            <a:ext cx="2974975" cy="213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712404"/>
            <a:ext cx="2558454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237866"/>
            <a:ext cx="1539875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98995" y="-19307"/>
            <a:ext cx="389318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TỔNG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KẾT BÀI 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0"/>
            <a:ext cx="6860117" cy="5145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770786" y="1086185"/>
            <a:ext cx="56595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1350" b="1">
              <a:solidFill>
                <a:srgbClr val="FFFF00"/>
              </a:solidFill>
              <a:latin typeface="Times New Roman" panose="02020603050405020304" pitchFamily="18" charset="0"/>
              <a:cs typeface="Arial" panose="020B0604020202020204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32" y="850369"/>
            <a:ext cx="800347" cy="44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8" y="814639"/>
            <a:ext cx="762235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1874131" y="749183"/>
            <a:ext cx="5545261" cy="5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tự học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7953" y="1378052"/>
            <a:ext cx="5545261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nhà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79360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827953" y="686012"/>
            <a:ext cx="5773932" cy="9146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CẢM ƠN  QUÝ THẦY CÔ VÀ CÁC EM ĐÃ THAM DỰ TIẾT HỌC </a:t>
            </a:r>
          </a:p>
        </p:txBody>
      </p:sp>
      <p:sp>
        <p:nvSpPr>
          <p:cNvPr id="38918" name="WordArt 6"/>
          <p:cNvSpPr>
            <a:spLocks noChangeArrowheads="1" noChangeShapeType="1" noTextEdit="1"/>
          </p:cNvSpPr>
          <p:nvPr/>
        </p:nvSpPr>
        <p:spPr bwMode="auto">
          <a:xfrm>
            <a:off x="2299586" y="1829365"/>
            <a:ext cx="4587703" cy="8277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19050">
                  <a:solidFill>
                    <a:srgbClr val="00FFFF"/>
                  </a:solidFill>
                  <a:round/>
                </a:ln>
                <a:solidFill>
                  <a:srgbClr val="9ED3D7"/>
                </a:solidFill>
                <a:latin typeface="Times New Roman" panose="02020603050405020304"/>
                <a:cs typeface="Times New Roman" panose="02020603050405020304"/>
              </a:rPr>
              <a:t>CHÚC QUÝ THẦY CÔ SỨC KHỎE! </a:t>
            </a:r>
          </a:p>
        </p:txBody>
      </p:sp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2685468" y="3208534"/>
            <a:ext cx="3773064" cy="6788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sz="2700" b="1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EM HỌC TỐT!</a:t>
            </a:r>
            <a:endParaRPr lang="en-US" sz="2700" b="1" kern="10" dirty="0">
              <a:ln w="19050">
                <a:solidFill>
                  <a:srgbClr val="00FF00"/>
                </a:solidFill>
                <a:rou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10332" y="273850"/>
            <a:ext cx="7342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 </a:t>
            </a:r>
            <a:r>
              <a:rPr lang="en-US" sz="36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</a:t>
            </a:r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MAY MẮN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3528" y="941326"/>
            <a:ext cx="846094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  <a:r>
              <a:rPr lang="vi-VN" sz="2800" b="1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Lật </a:t>
            </a:r>
            <a:r>
              <a:rPr lang="en-US" sz="2800" b="1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ô may mắn</a:t>
            </a:r>
            <a:r>
              <a:rPr lang="vi-VN" sz="2800" b="1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bao gồm một bức tranh chứa từ khóa. Bức tranh này bị ẩn sau </a:t>
            </a:r>
            <a:r>
              <a:rPr lang="vi-VN" sz="280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ô số</a:t>
            </a:r>
            <a:r>
              <a:rPr lang="vi-VN" sz="280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800" dirty="0">
                <a:solidFill>
                  <a:srgbClr val="040C28"/>
                </a:solidFill>
                <a:latin typeface="Times New Roman" pitchFamily="18" charset="0"/>
                <a:cs typeface="Times New Roman" pitchFamily="18" charset="0"/>
              </a:rPr>
              <a:t>Nhiệm vụ của người chơi là trả lời các câu hỏi ẩn trong </a:t>
            </a:r>
            <a:r>
              <a:rPr lang="vi-VN" sz="2800">
                <a:solidFill>
                  <a:srgbClr val="040C28"/>
                </a:solidFill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en-US" sz="2800" smtClean="0">
                <a:solidFill>
                  <a:srgbClr val="040C28"/>
                </a:solidFill>
                <a:latin typeface="Times New Roman" pitchFamily="18" charset="0"/>
                <a:cs typeface="Times New Roman" pitchFamily="18" charset="0"/>
              </a:rPr>
              <a:t>ô số</a:t>
            </a:r>
            <a:r>
              <a:rPr lang="vi-VN" sz="2800" smtClean="0">
                <a:solidFill>
                  <a:srgbClr val="040C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40C28"/>
                </a:solidFill>
                <a:latin typeface="Times New Roman" pitchFamily="18" charset="0"/>
                <a:cs typeface="Times New Roman" pitchFamily="18" charset="0"/>
              </a:rPr>
              <a:t>và đoán từ khóa liên quan đến bức tranh</a:t>
            </a:r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. Với mỗi câu trả lời đúng, người chơi được mở </a:t>
            </a:r>
            <a:r>
              <a:rPr lang="vi-VN" sz="280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en-US" sz="280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280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và có quyền đoán từ khóa.</a:t>
            </a:r>
          </a:p>
          <a:p>
            <a:pPr marL="457200" indent="-457200" algn="just">
              <a:buFontTx/>
              <a:buChar char="-"/>
            </a:pPr>
            <a:r>
              <a:rPr lang="vi-VN" sz="280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câu trả lời đúng sẽ có một phần quà tương </a:t>
            </a:r>
            <a:r>
              <a:rPr lang="vi-VN" sz="280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>
              <a:solidFill>
                <a:srgbClr val="202124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>
              <a:solidFill>
                <a:srgbClr val="20212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4001155" y="2785832"/>
            <a:ext cx="1383180" cy="14016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+ 3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25" y="1335490"/>
            <a:ext cx="4172392" cy="284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WordArt 4"/>
          <p:cNvSpPr>
            <a:spLocks noChangeArrowheads="1" noChangeShapeType="1" noTextEdit="1"/>
          </p:cNvSpPr>
          <p:nvPr/>
        </p:nvSpPr>
        <p:spPr bwMode="auto">
          <a:xfrm>
            <a:off x="2217054" y="304292"/>
            <a:ext cx="4314766" cy="602642"/>
          </a:xfrm>
          <a:prstGeom prst="rect">
            <a:avLst/>
          </a:prstGeom>
          <a:noFill/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LẬT Ô  MAY  MẮN</a:t>
            </a:r>
            <a:endParaRPr lang="en-US" sz="3600" b="1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213442" y="1361380"/>
            <a:ext cx="1398442" cy="142718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0980" name="Rectangle 2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150103" y="1339056"/>
            <a:ext cx="1425132" cy="1463020"/>
          </a:xfrm>
          <a:prstGeom prst="rect">
            <a:avLst/>
          </a:prstGeom>
          <a:solidFill>
            <a:srgbClr val="993366"/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81" name="WordArt 50" descr="Paper bag"/>
          <p:cNvSpPr>
            <a:spLocks noChangeArrowheads="1" noChangeShapeType="1" noTextEdit="1"/>
          </p:cNvSpPr>
          <p:nvPr/>
        </p:nvSpPr>
        <p:spPr bwMode="auto">
          <a:xfrm>
            <a:off x="179512" y="412304"/>
            <a:ext cx="1705553" cy="602642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scadeUp">
              <a:avLst>
                <a:gd name="adj" fmla="val 72623"/>
              </a:avLst>
            </a:prstTxWarp>
            <a:scene3d>
              <a:camera prst="legacyPerspectiveTopLeft">
                <a:rot lat="0" lon="20519997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TRÒ CHƠI</a:t>
            </a:r>
            <a:endParaRPr lang="en-US" sz="3600" kern="10">
              <a:ln w="9525">
                <a:round/>
                <a:headEnd/>
                <a:tailEnd/>
              </a:ln>
              <a:solidFill>
                <a:schemeClr val="accent1">
                  <a:lumMod val="20000"/>
                  <a:lumOff val="8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2612756" y="1381294"/>
            <a:ext cx="1383180" cy="14016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+ 0.5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1214314" y="2776915"/>
            <a:ext cx="1398442" cy="1401658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+ 0.5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5"/>
          <p:cNvSpPr>
            <a:spLocks noChangeArrowheads="1"/>
          </p:cNvSpPr>
          <p:nvPr/>
        </p:nvSpPr>
        <p:spPr bwMode="auto">
          <a:xfrm>
            <a:off x="2700048" y="2724346"/>
            <a:ext cx="1398442" cy="140165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0987" name="Rectangle 27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2624067" y="1363009"/>
            <a:ext cx="1368152" cy="14215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0989" name="Rectangle 2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1189661" y="2802076"/>
            <a:ext cx="1407776" cy="1407696"/>
          </a:xfrm>
          <a:prstGeom prst="rect">
            <a:avLst/>
          </a:prstGeom>
          <a:solidFill>
            <a:srgbClr val="003300"/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6156176" y="1030415"/>
            <a:ext cx="275670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PHẦN MỀM ỨNG DỤNG</a:t>
            </a:r>
            <a:endParaRPr lang="en-US" sz="54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65" y="4389914"/>
            <a:ext cx="885616" cy="748665"/>
          </a:xfrm>
          <a:prstGeom prst="rect">
            <a:avLst/>
          </a:prstGeom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035865" y="1369212"/>
            <a:ext cx="1383180" cy="14016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sp>
        <p:nvSpPr>
          <p:cNvPr id="40990" name="Rectangle 30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2650448" y="2780460"/>
            <a:ext cx="1349835" cy="1400606"/>
          </a:xfrm>
          <a:prstGeom prst="rect">
            <a:avLst/>
          </a:prstGeom>
          <a:solidFill>
            <a:srgbClr val="0066FF"/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0988" name="Rectangle 28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4064900" y="1418180"/>
            <a:ext cx="1398442" cy="1415313"/>
          </a:xfrm>
          <a:prstGeom prst="rect">
            <a:avLst/>
          </a:prstGeom>
          <a:solidFill>
            <a:srgbClr val="000099"/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4033490" y="2782952"/>
            <a:ext cx="1383180" cy="14016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+ 1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1" name="Rectangle 3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4023608" y="2804592"/>
            <a:ext cx="1383180" cy="1414731"/>
          </a:xfrm>
          <a:prstGeom prst="rect">
            <a:avLst/>
          </a:prstGeom>
          <a:solidFill>
            <a:srgbClr val="800000"/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045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0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40965" grpId="0" animBg="1"/>
      <p:bldP spid="40980" grpId="0" animBg="1"/>
      <p:bldP spid="40" grpId="0" animBg="1"/>
      <p:bldP spid="42" grpId="0" animBg="1"/>
      <p:bldP spid="43" grpId="0" animBg="1"/>
      <p:bldP spid="40987" grpId="0" animBg="1"/>
      <p:bldP spid="40989" grpId="0" animBg="1"/>
      <p:bldP spid="3" grpId="0"/>
      <p:bldP spid="20" grpId="0" animBg="1"/>
      <p:bldP spid="40990" grpId="0" animBg="1"/>
      <p:bldP spid="40988" grpId="0" animBg="1"/>
      <p:bldP spid="22" grpId="0" animBg="1"/>
      <p:bldP spid="409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3334" y="2301307"/>
            <a:ext cx="3153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1612702" y="2827672"/>
            <a:ext cx="5083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2702" y="3344871"/>
            <a:ext cx="3037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sp>
        <p:nvSpPr>
          <p:cNvPr id="8" name="Rectangle 7"/>
          <p:cNvSpPr/>
          <p:nvPr/>
        </p:nvSpPr>
        <p:spPr>
          <a:xfrm>
            <a:off x="1625254" y="3872618"/>
            <a:ext cx="56653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3985" y="3780742"/>
            <a:ext cx="621842" cy="6218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058" y="3203472"/>
            <a:ext cx="642156" cy="6421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058" y="2646516"/>
            <a:ext cx="669146" cy="669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0879" y="1885907"/>
            <a:ext cx="859415" cy="7606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5819" y="664332"/>
            <a:ext cx="784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5104" y="4747817"/>
            <a:ext cx="1553765" cy="15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3" name="Rectangle 2"/>
          <p:cNvSpPr/>
          <p:nvPr/>
        </p:nvSpPr>
        <p:spPr>
          <a:xfrm>
            <a:off x="438150" y="420370"/>
            <a:ext cx="8380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2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72" y="1021348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+mj-lt"/>
              <a:buAutoNum type="alphaUcPeriod"/>
            </a:pP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9779" y="2053213"/>
            <a:ext cx="7354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779" y="3041283"/>
            <a:ext cx="6900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miễn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</a:t>
            </a:r>
            <a:endParaRPr lang="vi-VN" sz="2800" dirty="0"/>
          </a:p>
        </p:txBody>
      </p:sp>
      <p:sp>
        <p:nvSpPr>
          <p:cNvPr id="8" name="Rectangle 7"/>
          <p:cNvSpPr/>
          <p:nvPr/>
        </p:nvSpPr>
        <p:spPr>
          <a:xfrm>
            <a:off x="564903" y="3724619"/>
            <a:ext cx="6700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571" y="3693722"/>
            <a:ext cx="651892" cy="6218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127" y="2939439"/>
            <a:ext cx="673188" cy="6421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571" y="1163828"/>
            <a:ext cx="701482" cy="669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286" y="1853796"/>
            <a:ext cx="900946" cy="7606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1720" y="358834"/>
            <a:ext cx="4160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SAI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5104" y="4747817"/>
            <a:ext cx="1553765" cy="107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ectangle 3"/>
          <p:cNvSpPr/>
          <p:nvPr/>
        </p:nvSpPr>
        <p:spPr>
          <a:xfrm>
            <a:off x="611561" y="491191"/>
            <a:ext cx="8100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8060" y="144755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buFont typeface="+mj-lt"/>
              <a:buAutoNum type="alphaUcPeriod"/>
            </a:pPr>
            <a:endParaRPr lang="vi-VN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lphaUcPeriod"/>
            </a:pPr>
            <a:endParaRPr lang="vi-VN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8725" y="2270109"/>
            <a:ext cx="21675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buFont typeface="+mj-lt"/>
              <a:buAutoNum type="alphaUcPeriod"/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8104" y="2867192"/>
            <a:ext cx="2276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online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31162" y="3497590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4103" y="4097184"/>
            <a:ext cx="1649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Nấu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210" y="2119630"/>
            <a:ext cx="673735" cy="673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210" y="3497580"/>
            <a:ext cx="641985" cy="6419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613" y="2828556"/>
            <a:ext cx="669146" cy="6691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9936" y="3978081"/>
            <a:ext cx="859415" cy="76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7966" y="4737101"/>
            <a:ext cx="1521619" cy="117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ectangle 3"/>
          <p:cNvSpPr/>
          <p:nvPr/>
        </p:nvSpPr>
        <p:spPr>
          <a:xfrm>
            <a:off x="386715" y="404495"/>
            <a:ext cx="847407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440" y="3504362"/>
            <a:ext cx="6959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484" y="1286263"/>
            <a:ext cx="4689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buFont typeface="+mj-lt"/>
              <a:buAutoNum type="alphaUcPeriod"/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0484" y="1903177"/>
            <a:ext cx="7120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401" y="2524502"/>
            <a:ext cx="70743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kern="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545" y="3359785"/>
            <a:ext cx="681990" cy="6819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207" y="2681123"/>
            <a:ext cx="642156" cy="6421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4899" y="1286838"/>
            <a:ext cx="669146" cy="669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630" y="1822411"/>
            <a:ext cx="859415" cy="76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3672" y="4747817"/>
            <a:ext cx="1618059" cy="150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ectangle 3"/>
          <p:cNvSpPr/>
          <p:nvPr/>
        </p:nvSpPr>
        <p:spPr>
          <a:xfrm>
            <a:off x="359410" y="415925"/>
            <a:ext cx="8467090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5482" y="2545243"/>
            <a:ext cx="4099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1731563" y="3170893"/>
            <a:ext cx="286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tuệ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2675" y="3776743"/>
            <a:ext cx="2555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sp>
        <p:nvSpPr>
          <p:cNvPr id="9" name="Rectangle 8"/>
          <p:cNvSpPr/>
          <p:nvPr/>
        </p:nvSpPr>
        <p:spPr>
          <a:xfrm>
            <a:off x="1742675" y="4382593"/>
            <a:ext cx="2616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180" y="4418744"/>
            <a:ext cx="621842" cy="6218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854" y="3776588"/>
            <a:ext cx="642156" cy="6421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7224" y="2510217"/>
            <a:ext cx="669146" cy="6691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6955" y="3012874"/>
            <a:ext cx="859415" cy="76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1C2D433-F107-4188-B4C6-D46D663B08E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微粒体总结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2751959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1349</Words>
  <Application>Microsoft Office PowerPoint</Application>
  <PresentationFormat>Custom</PresentationFormat>
  <Paragraphs>107</Paragraphs>
  <Slides>25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Microsoft YaHei</vt:lpstr>
      <vt:lpstr>Microsoft YaHei</vt:lpstr>
      <vt:lpstr>宋体</vt:lpstr>
      <vt:lpstr>Arial</vt:lpstr>
      <vt:lpstr>Calibri</vt:lpstr>
      <vt:lpstr>Calibri Light</vt:lpstr>
      <vt:lpstr>等线</vt:lpstr>
      <vt:lpstr>Times New Roman</vt:lpstr>
      <vt:lpstr>VNI-Helve</vt:lpstr>
      <vt:lpstr>Office Theme</vt:lpstr>
      <vt:lpstr>1_Office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微粒体总结</dc:title>
  <dc:creator>Administrator</dc:creator>
  <cp:lastModifiedBy>Ngan Kim</cp:lastModifiedBy>
  <cp:revision>488</cp:revision>
  <dcterms:created xsi:type="dcterms:W3CDTF">2017-04-06T01:11:00Z</dcterms:created>
  <dcterms:modified xsi:type="dcterms:W3CDTF">2024-09-14T00:45:46Z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