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8"/>
  </p:notesMasterIdLst>
  <p:sldIdLst>
    <p:sldId id="3088" r:id="rId2"/>
    <p:sldId id="3157" r:id="rId3"/>
    <p:sldId id="3273" r:id="rId4"/>
    <p:sldId id="3161" r:id="rId5"/>
    <p:sldId id="3275" r:id="rId6"/>
    <p:sldId id="3159" r:id="rId7"/>
    <p:sldId id="3158" r:id="rId8"/>
    <p:sldId id="3160" r:id="rId9"/>
    <p:sldId id="3162" r:id="rId10"/>
    <p:sldId id="3163" r:id="rId11"/>
    <p:sldId id="3168" r:id="rId12"/>
    <p:sldId id="3166" r:id="rId13"/>
    <p:sldId id="3164" r:id="rId14"/>
    <p:sldId id="3272" r:id="rId15"/>
    <p:sldId id="3165"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79" d="100"/>
          <a:sy n="79" d="100"/>
        </p:scale>
        <p:origin x="-62" y="-2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26/09/2024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05951" y="6423914"/>
            <a:ext cx="2844799" cy="365125"/>
          </a:xfrm>
          <a:prstGeom prst="rect">
            <a:avLst/>
          </a:prstGeom>
        </p:spPr>
        <p:txBody>
          <a:bodyPr/>
          <a:lstStyle/>
          <a:p>
            <a:fld id="{4EDE50D6-574B-40AF-946F-D52A04ADE379}" type="datetime1">
              <a:rPr lang="en-US" smtClean="0"/>
              <a:t>9/26/2024</a:t>
            </a:fld>
            <a:endParaRPr lang="en-US" dirty="0"/>
          </a:p>
        </p:txBody>
      </p:sp>
      <p:sp>
        <p:nvSpPr>
          <p:cNvPr id="3" name="Footer Placeholder 2"/>
          <p:cNvSpPr>
            <a:spLocks noGrp="1"/>
          </p:cNvSpPr>
          <p:nvPr>
            <p:ph type="ftr" sz="quarter" idx="11"/>
          </p:nvPr>
        </p:nvSpPr>
        <p:spPr>
          <a:xfrm>
            <a:off x="581192" y="6423914"/>
            <a:ext cx="691721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10558300" y="6423914"/>
            <a:ext cx="1052510" cy="365125"/>
          </a:xfrm>
          <a:prstGeom prst="rect">
            <a:avLst/>
          </a:prstGeo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45778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 id="2147483760" r:id="rId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facebook.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facebook.com/"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a:extLst>
              <a:ext uri="{FF2B5EF4-FFF2-40B4-BE49-F238E27FC236}">
                <a16:creationId xmlns=""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692" y="4622349"/>
            <a:ext cx="1963108" cy="1957219"/>
          </a:xfrm>
          <a:prstGeom prst="rect">
            <a:avLst/>
          </a:prstGeom>
        </p:spPr>
      </p:pic>
      <p:grpSp>
        <p:nvGrpSpPr>
          <p:cNvPr id="15" name="Group 14">
            <a:extLst>
              <a:ext uri="{FF2B5EF4-FFF2-40B4-BE49-F238E27FC236}">
                <a16:creationId xmlns="" xmlns:a16="http://schemas.microsoft.com/office/drawing/2014/main" id="{2AB41F07-FD98-4BE2-8A48-ECEFC4FF01FE}"/>
              </a:ext>
            </a:extLst>
          </p:cNvPr>
          <p:cNvGrpSpPr/>
          <p:nvPr/>
        </p:nvGrpSpPr>
        <p:grpSpPr>
          <a:xfrm>
            <a:off x="1500687" y="867429"/>
            <a:ext cx="10453383" cy="3380397"/>
            <a:chOff x="1510017" y="708809"/>
            <a:chExt cx="10453383" cy="3380397"/>
          </a:xfrm>
        </p:grpSpPr>
        <p:grpSp>
          <p:nvGrpSpPr>
            <p:cNvPr id="19" name="Group 18">
              <a:extLst>
                <a:ext uri="{FF2B5EF4-FFF2-40B4-BE49-F238E27FC236}">
                  <a16:creationId xmlns="" xmlns:a16="http://schemas.microsoft.com/office/drawing/2014/main" id="{B70600B9-3D3C-4F35-B55B-D4EE87ED381F}"/>
                </a:ext>
              </a:extLst>
            </p:cNvPr>
            <p:cNvGrpSpPr/>
            <p:nvPr/>
          </p:nvGrpSpPr>
          <p:grpSpPr>
            <a:xfrm>
              <a:off x="1772920" y="708809"/>
              <a:ext cx="10190480" cy="3380397"/>
              <a:chOff x="1778000" y="129689"/>
              <a:chExt cx="10190480" cy="3380397"/>
            </a:xfrm>
          </p:grpSpPr>
          <p:sp>
            <p:nvSpPr>
              <p:cNvPr id="10" name="Freeform: Shape 9">
                <a:extLst>
                  <a:ext uri="{FF2B5EF4-FFF2-40B4-BE49-F238E27FC236}">
                    <a16:creationId xmlns="" xmlns:a16="http://schemas.microsoft.com/office/drawing/2014/main" id="{988A1823-CD89-4DFF-9318-33C2F26318B4}"/>
                  </a:ext>
                </a:extLst>
              </p:cNvPr>
              <p:cNvSpPr/>
              <p:nvPr/>
            </p:nvSpPr>
            <p:spPr>
              <a:xfrm>
                <a:off x="3289353" y="129689"/>
                <a:ext cx="867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4</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3" name="Picture 2">
              <a:extLst>
                <a:ext uri="{FF2B5EF4-FFF2-40B4-BE49-F238E27FC236}">
                  <a16:creationId xmlns="" xmlns:a16="http://schemas.microsoft.com/office/drawing/2014/main" id="{19A2B5C9-8548-4ECA-930E-41081F0241D1}"/>
                </a:ext>
              </a:extLst>
            </p:cNvPr>
            <p:cNvPicPr>
              <a:picLocks noChangeAspect="1"/>
            </p:cNvPicPr>
            <p:nvPr/>
          </p:nvPicPr>
          <p:blipFill>
            <a:blip r:embed="rId3"/>
            <a:stretch>
              <a:fillRect/>
            </a:stretch>
          </p:blipFill>
          <p:spPr>
            <a:xfrm>
              <a:off x="1510017" y="848206"/>
              <a:ext cx="7999753" cy="1216847"/>
            </a:xfrm>
            <a:prstGeom prst="rect">
              <a:avLst/>
            </a:prstGeom>
          </p:spPr>
        </p:pic>
        <p:pic>
          <p:nvPicPr>
            <p:cNvPr id="14" name="Picture 13">
              <a:extLst>
                <a:ext uri="{FF2B5EF4-FFF2-40B4-BE49-F238E27FC236}">
                  <a16:creationId xmlns="" xmlns:a16="http://schemas.microsoft.com/office/drawing/2014/main" id="{A7E5383A-D6FF-4C3E-BF16-140F5749A06F}"/>
                </a:ext>
              </a:extLst>
            </p:cNvPr>
            <p:cNvPicPr>
              <a:picLocks noChangeAspect="1"/>
            </p:cNvPicPr>
            <p:nvPr/>
          </p:nvPicPr>
          <p:blipFill>
            <a:blip r:embed="rId4"/>
            <a:stretch>
              <a:fillRect/>
            </a:stretch>
          </p:blipFill>
          <p:spPr>
            <a:xfrm>
              <a:off x="3928188" y="2415795"/>
              <a:ext cx="8023393" cy="1496719"/>
            </a:xfrm>
            <a:prstGeom prst="rect">
              <a:avLst/>
            </a:prstGeom>
          </p:spPr>
        </p:pic>
      </p:grpSp>
    </p:spTree>
    <p:extLst>
      <p:ext uri="{BB962C8B-B14F-4D97-AF65-F5344CB8AC3E}">
        <p14:creationId xmlns:p14="http://schemas.microsoft.com/office/powerpoint/2010/main" val="1215376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E9A91165-988B-41F9-9D4D-B2EC93F0D307}"/>
              </a:ext>
            </a:extLst>
          </p:cNvPr>
          <p:cNvSpPr/>
          <p:nvPr/>
        </p:nvSpPr>
        <p:spPr>
          <a:xfrm>
            <a:off x="464588" y="378447"/>
            <a:ext cx="10741892" cy="1411990"/>
          </a:xfrm>
          <a:prstGeom prst="rect">
            <a:avLst/>
          </a:prstGeom>
        </p:spPr>
        <p:txBody>
          <a:bodyPr wrap="square">
            <a:spAutoFit/>
          </a:bodyPr>
          <a:lstStyle/>
          <a:p>
            <a:pPr algn="just" defTabSz="342900">
              <a:lnSpc>
                <a:spcPct val="150000"/>
              </a:lnSpc>
            </a:pPr>
            <a:r>
              <a:rPr lang="en-US" sz="2000" b="1">
                <a:solidFill>
                  <a:srgbClr val="0000FF"/>
                </a:solidFill>
                <a:latin typeface="UTM Avo" panose="02040603050506020204" pitchFamily="18" charset="0"/>
                <a:cs typeface="Times New Roman" panose="02020603050405020304" pitchFamily="18" charset="0"/>
              </a:rPr>
              <a:t>b) Sử dụng một số chức năng của tài khoản</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 </a:t>
            </a:r>
            <a:r>
              <a:rPr lang="vi-VN" sz="2000">
                <a:latin typeface="UTM Avo" panose="02040603050506020204" pitchFamily="18" charset="0"/>
                <a:cs typeface="Times New Roman" panose="02020603050405020304" pitchFamily="18" charset="0"/>
              </a:rPr>
              <a:t>Truy cập trang </a:t>
            </a:r>
            <a:r>
              <a:rPr lang="vi-VN" sz="2000">
                <a:latin typeface="UTM Avo" panose="02040603050506020204" pitchFamily="18" charset="0"/>
                <a:cs typeface="Times New Roman" panose="02020603050405020304" pitchFamily="18" charset="0"/>
                <a:hlinkClick r:id="rId2"/>
              </a:rPr>
              <a:t>www.facebook.com</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Đăng nhập vào tài khoản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Trang Facebook</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của em mở ra như Hình 4.2.</a:t>
            </a:r>
          </a:p>
        </p:txBody>
      </p:sp>
      <p:pic>
        <p:nvPicPr>
          <p:cNvPr id="4" name="Picture 3">
            <a:extLst>
              <a:ext uri="{FF2B5EF4-FFF2-40B4-BE49-F238E27FC236}">
                <a16:creationId xmlns="" xmlns:a16="http://schemas.microsoft.com/office/drawing/2014/main" id="{61D9E0EA-3F6F-4FAD-A197-7B1A0F7739C8}"/>
              </a:ext>
            </a:extLst>
          </p:cNvPr>
          <p:cNvPicPr>
            <a:picLocks noChangeAspect="1"/>
          </p:cNvPicPr>
          <p:nvPr/>
        </p:nvPicPr>
        <p:blipFill rotWithShape="1">
          <a:blip r:embed="rId3"/>
          <a:srcRect r="20236"/>
          <a:stretch/>
        </p:blipFill>
        <p:spPr>
          <a:xfrm>
            <a:off x="5216577" y="1911562"/>
            <a:ext cx="6272521" cy="4204758"/>
          </a:xfrm>
          <a:prstGeom prst="rect">
            <a:avLst/>
          </a:prstGeom>
        </p:spPr>
      </p:pic>
      <p:sp>
        <p:nvSpPr>
          <p:cNvPr id="5" name="Rectangle 4">
            <a:extLst>
              <a:ext uri="{FF2B5EF4-FFF2-40B4-BE49-F238E27FC236}">
                <a16:creationId xmlns="" xmlns:a16="http://schemas.microsoft.com/office/drawing/2014/main" id="{38A8FD7A-CA78-4F45-B82A-F9B1F83B489F}"/>
              </a:ext>
            </a:extLst>
          </p:cNvPr>
          <p:cNvSpPr/>
          <p:nvPr/>
        </p:nvSpPr>
        <p:spPr>
          <a:xfrm>
            <a:off x="464588" y="1790437"/>
            <a:ext cx="4570970" cy="950325"/>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3. </a:t>
            </a:r>
            <a:r>
              <a:rPr lang="vi-VN" sz="2000">
                <a:latin typeface="UTM Avo" panose="02040603050506020204" pitchFamily="18" charset="0"/>
                <a:cs typeface="Times New Roman" panose="02020603050405020304" pitchFamily="18" charset="0"/>
              </a:rPr>
              <a:t>Cập nhật ảnh đại diện và các thông tin cá nhân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nếu muốn.</a:t>
            </a:r>
          </a:p>
        </p:txBody>
      </p:sp>
      <p:sp>
        <p:nvSpPr>
          <p:cNvPr id="6" name="Rectangle 5">
            <a:extLst>
              <a:ext uri="{FF2B5EF4-FFF2-40B4-BE49-F238E27FC236}">
                <a16:creationId xmlns="" xmlns:a16="http://schemas.microsoft.com/office/drawing/2014/main" id="{141BA9CA-2CAB-4199-A653-ABAA1C8C25C0}"/>
              </a:ext>
            </a:extLst>
          </p:cNvPr>
          <p:cNvSpPr/>
          <p:nvPr/>
        </p:nvSpPr>
        <p:spPr>
          <a:xfrm>
            <a:off x="6057539" y="5990893"/>
            <a:ext cx="4590595" cy="488660"/>
          </a:xfrm>
          <a:prstGeom prst="rect">
            <a:avLst/>
          </a:prstGeom>
        </p:spPr>
        <p:txBody>
          <a:bodyPr wrap="square">
            <a:spAutoFit/>
          </a:bodyPr>
          <a:lstStyle/>
          <a:p>
            <a:pPr algn="just" defTabSz="342900">
              <a:lnSpc>
                <a:spcPct val="150000"/>
              </a:lnSpc>
            </a:pPr>
            <a:r>
              <a:rPr lang="pt-BR" sz="2000">
                <a:latin typeface="UTM Avo" panose="02040603050506020204" pitchFamily="18" charset="0"/>
                <a:cs typeface="Times New Roman" panose="02020603050405020304" pitchFamily="18" charset="0"/>
              </a:rPr>
              <a:t>Hình 4.2. Trang Facebook cá nhân</a:t>
            </a:r>
            <a:endParaRPr lang="vi-VN"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 xmlns:a16="http://schemas.microsoft.com/office/drawing/2014/main" id="{C109CCFB-B7C5-4469-B89E-402FA8B483B0}"/>
              </a:ext>
            </a:extLst>
          </p:cNvPr>
          <p:cNvSpPr/>
          <p:nvPr/>
        </p:nvSpPr>
        <p:spPr>
          <a:xfrm>
            <a:off x="464588" y="2727264"/>
            <a:ext cx="4590594" cy="3870355"/>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Chia sẻ một nội dung trên trang Facebook của mình.</a:t>
            </a:r>
          </a:p>
          <a:p>
            <a:pPr algn="just" defTabSz="342900">
              <a:lnSpc>
                <a:spcPct val="135000"/>
              </a:lnSpc>
            </a:pPr>
            <a:r>
              <a:rPr lang="vi-VN" sz="2000">
                <a:latin typeface="UTM Avo" panose="02040603050506020204" pitchFamily="18" charset="0"/>
                <a:cs typeface="Times New Roman" panose="02020603050405020304" pitchFamily="18" charset="0"/>
              </a:rPr>
              <a:t>Em có thể nhập nội dung văn bản vào </a:t>
            </a:r>
            <a:r>
              <a:rPr lang="vi-VN" sz="2000">
                <a:solidFill>
                  <a:srgbClr val="0998D7"/>
                </a:solidFill>
                <a:latin typeface="UTM Avo" panose="02040603050506020204" pitchFamily="18" charset="0"/>
                <a:cs typeface="Times New Roman" panose="02020603050405020304" pitchFamily="18" charset="0"/>
              </a:rPr>
              <a:t>hộp trạng thái </a:t>
            </a:r>
            <a:r>
              <a:rPr lang="vi-VN" sz="2000">
                <a:latin typeface="UTM Avo" panose="02040603050506020204" pitchFamily="18" charset="0"/>
                <a:cs typeface="Times New Roman" panose="02020603050405020304" pitchFamily="18" charset="0"/>
              </a:rPr>
              <a:t>hoặc có thể thêm ảnh, video từ máy tính của mình bằng cách nháy chuột vào </a:t>
            </a:r>
            <a:r>
              <a:rPr lang="vi-VN" sz="2000" b="1">
                <a:latin typeface="UTM Avo" panose="02040603050506020204" pitchFamily="18" charset="0"/>
                <a:cs typeface="Times New Roman" panose="02020603050405020304" pitchFamily="18" charset="0"/>
              </a:rPr>
              <a:t>Ảnh/Video</a:t>
            </a:r>
            <a:r>
              <a:rPr lang="vi-VN" sz="2000">
                <a:latin typeface="UTM Avo" panose="02040603050506020204" pitchFamily="18" charset="0"/>
                <a:cs typeface="Times New Roman" panose="02020603050405020304" pitchFamily="18" charset="0"/>
              </a:rPr>
              <a:t>. Nháy chuột vào nút </a:t>
            </a:r>
            <a:r>
              <a:rPr lang="vi-VN" sz="2000" b="1">
                <a:latin typeface="UTM Avo" panose="02040603050506020204" pitchFamily="18" charset="0"/>
                <a:cs typeface="Times New Roman" panose="02020603050405020304" pitchFamily="18" charset="0"/>
              </a:rPr>
              <a:t>Đăng/Post </a:t>
            </a:r>
            <a:r>
              <a:rPr lang="vi-VN" sz="2000">
                <a:latin typeface="UTM Avo" panose="02040603050506020204" pitchFamily="18" charset="0"/>
                <a:cs typeface="Times New Roman" panose="02020603050405020304" pitchFamily="18" charset="0"/>
              </a:rPr>
              <a:t>để hoàn thành việc chia sẻ nội dung. </a:t>
            </a:r>
          </a:p>
        </p:txBody>
      </p:sp>
      <p:grpSp>
        <p:nvGrpSpPr>
          <p:cNvPr id="8" name="Group 7">
            <a:extLst>
              <a:ext uri="{FF2B5EF4-FFF2-40B4-BE49-F238E27FC236}">
                <a16:creationId xmlns="" xmlns:a16="http://schemas.microsoft.com/office/drawing/2014/main" id="{BC32F5BC-D430-492F-88AE-8145AA866FC5}"/>
              </a:ext>
            </a:extLst>
          </p:cNvPr>
          <p:cNvGrpSpPr/>
          <p:nvPr/>
        </p:nvGrpSpPr>
        <p:grpSpPr>
          <a:xfrm>
            <a:off x="6016076" y="2897035"/>
            <a:ext cx="2448208" cy="955363"/>
            <a:chOff x="212589" y="998224"/>
            <a:chExt cx="2448208" cy="955363"/>
          </a:xfrm>
        </p:grpSpPr>
        <p:cxnSp>
          <p:nvCxnSpPr>
            <p:cNvPr id="10" name="Straight Arrow Connector 9">
              <a:extLst>
                <a:ext uri="{FF2B5EF4-FFF2-40B4-BE49-F238E27FC236}">
                  <a16:creationId xmlns="" xmlns:a16="http://schemas.microsoft.com/office/drawing/2014/main" id="{469F4158-2168-4026-8FC0-AEAA2E0FEA49}"/>
                </a:ext>
              </a:extLst>
            </p:cNvPr>
            <p:cNvCxnSpPr>
              <a:cxnSpLocks/>
            </p:cNvCxnSpPr>
            <p:nvPr/>
          </p:nvCxnSpPr>
          <p:spPr>
            <a:xfrm flipV="1">
              <a:off x="1200772" y="998224"/>
              <a:ext cx="1460025" cy="543485"/>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nvGrpSpPr>
            <p:cNvPr id="9" name="Group 8">
              <a:extLst>
                <a:ext uri="{FF2B5EF4-FFF2-40B4-BE49-F238E27FC236}">
                  <a16:creationId xmlns="" xmlns:a16="http://schemas.microsoft.com/office/drawing/2014/main" id="{CF733124-3BE3-45AA-B97E-28CAE70BA078}"/>
                </a:ext>
              </a:extLst>
            </p:cNvPr>
            <p:cNvGrpSpPr/>
            <p:nvPr/>
          </p:nvGrpSpPr>
          <p:grpSpPr>
            <a:xfrm>
              <a:off x="212589" y="1418504"/>
              <a:ext cx="1976366" cy="535083"/>
              <a:chOff x="953507" y="11256"/>
              <a:chExt cx="2172275" cy="535083"/>
            </a:xfrm>
          </p:grpSpPr>
          <p:sp>
            <p:nvSpPr>
              <p:cNvPr id="11" name="Rectangle: Rounded Corners 10">
                <a:extLst>
                  <a:ext uri="{FF2B5EF4-FFF2-40B4-BE49-F238E27FC236}">
                    <a16:creationId xmlns="" xmlns:a16="http://schemas.microsoft.com/office/drawing/2014/main" id="{464BD7E4-2C57-46C5-BDDA-ADB218391B57}"/>
                  </a:ext>
                </a:extLst>
              </p:cNvPr>
              <p:cNvSpPr/>
              <p:nvPr/>
            </p:nvSpPr>
            <p:spPr>
              <a:xfrm>
                <a:off x="953507" y="34295"/>
                <a:ext cx="2172275" cy="512044"/>
              </a:xfrm>
              <a:prstGeom prst="roundRect">
                <a:avLst>
                  <a:gd name="adj" fmla="val 27314"/>
                </a:avLst>
              </a:prstGeom>
              <a:solidFill>
                <a:schemeClr val="bg1"/>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12" name="Rectangle 11">
                <a:extLst>
                  <a:ext uri="{FF2B5EF4-FFF2-40B4-BE49-F238E27FC236}">
                    <a16:creationId xmlns="" xmlns:a16="http://schemas.microsoft.com/office/drawing/2014/main" id="{A5EE5B77-AA6D-48BA-B01A-2864A0B15E07}"/>
                  </a:ext>
                </a:extLst>
              </p:cNvPr>
              <p:cNvSpPr/>
              <p:nvPr/>
            </p:nvSpPr>
            <p:spPr>
              <a:xfrm>
                <a:off x="953507" y="11256"/>
                <a:ext cx="2172275" cy="488660"/>
              </a:xfrm>
              <a:prstGeom prst="rect">
                <a:avLst/>
              </a:prstGeom>
            </p:spPr>
            <p:txBody>
              <a:bodyPr wrap="square">
                <a:spAutoFit/>
              </a:bodyPr>
              <a:lstStyle/>
              <a:p>
                <a:pPr algn="ctr" defTabSz="342900">
                  <a:lnSpc>
                    <a:spcPct val="150000"/>
                  </a:lnSpc>
                </a:pPr>
                <a:r>
                  <a:rPr lang="en-US" sz="2000">
                    <a:solidFill>
                      <a:srgbClr val="FF0000"/>
                    </a:solidFill>
                    <a:latin typeface="UTM Avo" panose="02040603050506020204" pitchFamily="18" charset="0"/>
                    <a:cs typeface="Times New Roman" panose="02020603050405020304" pitchFamily="18" charset="0"/>
                  </a:rPr>
                  <a:t>Hộp trạng thái</a:t>
                </a:r>
                <a:endParaRPr lang="vi-VN" sz="2000">
                  <a:solidFill>
                    <a:srgbClr val="FF0000"/>
                  </a:solidFill>
                  <a:latin typeface="UTM Avo" panose="02040603050506020204" pitchFamily="18" charset="0"/>
                  <a:cs typeface="Times New Roman" panose="02020603050405020304" pitchFamily="18" charset="0"/>
                </a:endParaRPr>
              </a:p>
            </p:txBody>
          </p:sp>
        </p:grpSp>
      </p:grpSp>
      <p:sp>
        <p:nvSpPr>
          <p:cNvPr id="17" name="Rectangle: Rounded Corners 16">
            <a:extLst>
              <a:ext uri="{FF2B5EF4-FFF2-40B4-BE49-F238E27FC236}">
                <a16:creationId xmlns="" xmlns:a16="http://schemas.microsoft.com/office/drawing/2014/main" id="{734071C8-7141-407A-B7CA-641D3E73B6DC}"/>
              </a:ext>
            </a:extLst>
          </p:cNvPr>
          <p:cNvSpPr/>
          <p:nvPr/>
        </p:nvSpPr>
        <p:spPr>
          <a:xfrm>
            <a:off x="8464284" y="2533802"/>
            <a:ext cx="2843795" cy="363233"/>
          </a:xfrm>
          <a:prstGeom prst="roundRect">
            <a:avLst>
              <a:gd name="adj" fmla="val 27314"/>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Tree>
    <p:extLst>
      <p:ext uri="{BB962C8B-B14F-4D97-AF65-F5344CB8AC3E}">
        <p14:creationId xmlns:p14="http://schemas.microsoft.com/office/powerpoint/2010/main" val="1752982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53" presetClass="entr" presetSubtype="1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500"/>
                            </p:stCondLst>
                            <p:childTnLst>
                              <p:par>
                                <p:cTn id="42" presetID="16" presetClass="entr" presetSubtype="4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arn(outHorizontal)">
                                      <p:cBhvr>
                                        <p:cTn id="44" dur="500"/>
                                        <p:tgtEl>
                                          <p:spTgt spid="8"/>
                                        </p:tgtEl>
                                      </p:cBhvr>
                                    </p:animEffect>
                                  </p:childTnLst>
                                </p:cTn>
                              </p:par>
                            </p:childTnLst>
                          </p:cTn>
                        </p:par>
                        <p:par>
                          <p:cTn id="45" fill="hold">
                            <p:stCondLst>
                              <p:cond delay="1000"/>
                            </p:stCondLst>
                            <p:childTnLst>
                              <p:par>
                                <p:cTn id="46" presetID="10" presetClass="entr" presetSubtype="0" fill="hold" grpId="1"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par>
                          <p:cTn id="49" fill="hold">
                            <p:stCondLst>
                              <p:cond delay="1500"/>
                            </p:stCondLst>
                            <p:childTnLst>
                              <p:par>
                                <p:cTn id="50" presetID="26" presetClass="emph" presetSubtype="0" repeatCount="3000" fill="hold" grpId="0" nodeType="afterEffect">
                                  <p:stCondLst>
                                    <p:cond delay="0"/>
                                  </p:stCondLst>
                                  <p:childTnLst>
                                    <p:animEffect transition="out" filter="fade">
                                      <p:cBhvr>
                                        <p:cTn id="51" dur="500" tmFilter="0, 0; .2, .5; .8, .5; 1, 0"/>
                                        <p:tgtEl>
                                          <p:spTgt spid="17"/>
                                        </p:tgtEl>
                                      </p:cBhvr>
                                    </p:animEffect>
                                    <p:animScale>
                                      <p:cBhvr>
                                        <p:cTn id="52"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7" grpId="0" animBg="1"/>
      <p:bldP spid="1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9709924A-5766-40FC-8029-8F854E3B8110}"/>
              </a:ext>
            </a:extLst>
          </p:cNvPr>
          <p:cNvSpPr/>
          <p:nvPr/>
        </p:nvSpPr>
        <p:spPr>
          <a:xfrm>
            <a:off x="476134" y="378447"/>
            <a:ext cx="11239732" cy="950325"/>
          </a:xfrm>
          <a:prstGeom prst="rect">
            <a:avLst/>
          </a:prstGeom>
        </p:spPr>
        <p:txBody>
          <a:bodyPr wrap="square">
            <a:spAutoFit/>
          </a:bodyPr>
          <a:lstStyle/>
          <a:p>
            <a:pPr algn="just" defTabSz="342900">
              <a:lnSpc>
                <a:spcPct val="150000"/>
              </a:lnSpc>
            </a:pPr>
            <a:r>
              <a:rPr lang="en-US" sz="2000" b="1">
                <a:solidFill>
                  <a:srgbClr val="0000FF"/>
                </a:solidFill>
                <a:latin typeface="UTM Avo" panose="02040603050506020204" pitchFamily="18" charset="0"/>
                <a:cs typeface="Times New Roman" panose="02020603050405020304" pitchFamily="18" charset="0"/>
              </a:rPr>
              <a:t>c) Kết nối với một bạn cùng lớp</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 </a:t>
            </a:r>
            <a:r>
              <a:rPr lang="vi-VN" sz="2000">
                <a:latin typeface="UTM Avo" panose="02040603050506020204" pitchFamily="18" charset="0"/>
                <a:cs typeface="Times New Roman" panose="02020603050405020304" pitchFamily="18" charset="0"/>
              </a:rPr>
              <a:t>Tìm trang Facebook của bạn.</a:t>
            </a:r>
            <a:endParaRPr lang="en-US" sz="20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8924DF01-676A-4298-8EBF-C00B76262DEE}"/>
              </a:ext>
            </a:extLst>
          </p:cNvPr>
          <p:cNvPicPr>
            <a:picLocks noChangeAspect="1"/>
          </p:cNvPicPr>
          <p:nvPr/>
        </p:nvPicPr>
        <p:blipFill>
          <a:blip r:embed="rId2"/>
          <a:stretch>
            <a:fillRect/>
          </a:stretch>
        </p:blipFill>
        <p:spPr>
          <a:xfrm>
            <a:off x="1176881" y="1533188"/>
            <a:ext cx="9838237" cy="4006999"/>
          </a:xfrm>
          <a:prstGeom prst="rect">
            <a:avLst/>
          </a:prstGeom>
        </p:spPr>
      </p:pic>
    </p:spTree>
    <p:extLst>
      <p:ext uri="{BB962C8B-B14F-4D97-AF65-F5344CB8AC3E}">
        <p14:creationId xmlns:p14="http://schemas.microsoft.com/office/powerpoint/2010/main" val="23021327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9709924A-5766-40FC-8029-8F854E3B8110}"/>
              </a:ext>
            </a:extLst>
          </p:cNvPr>
          <p:cNvSpPr/>
          <p:nvPr/>
        </p:nvSpPr>
        <p:spPr>
          <a:xfrm>
            <a:off x="476134" y="788993"/>
            <a:ext cx="11239732" cy="488660"/>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Khi tìm thấy trang Facebook của bạn, em nháy chuột vào ảnh đại diện để mở.</a:t>
            </a:r>
          </a:p>
        </p:txBody>
      </p:sp>
      <p:pic>
        <p:nvPicPr>
          <p:cNvPr id="5" name="Picture 4">
            <a:extLst>
              <a:ext uri="{FF2B5EF4-FFF2-40B4-BE49-F238E27FC236}">
                <a16:creationId xmlns="" xmlns:a16="http://schemas.microsoft.com/office/drawing/2014/main" id="{F725DEAF-E49F-4647-B396-F21171E6E07A}"/>
              </a:ext>
            </a:extLst>
          </p:cNvPr>
          <p:cNvPicPr>
            <a:picLocks noChangeAspect="1"/>
          </p:cNvPicPr>
          <p:nvPr/>
        </p:nvPicPr>
        <p:blipFill>
          <a:blip r:embed="rId2"/>
          <a:stretch>
            <a:fillRect/>
          </a:stretch>
        </p:blipFill>
        <p:spPr>
          <a:xfrm>
            <a:off x="2247900" y="1507962"/>
            <a:ext cx="7696200" cy="4010025"/>
          </a:xfrm>
          <a:prstGeom prst="rect">
            <a:avLst/>
          </a:prstGeom>
        </p:spPr>
      </p:pic>
      <p:pic>
        <p:nvPicPr>
          <p:cNvPr id="4" name="Picture 3">
            <a:extLst>
              <a:ext uri="{FF2B5EF4-FFF2-40B4-BE49-F238E27FC236}">
                <a16:creationId xmlns="" xmlns:a16="http://schemas.microsoft.com/office/drawing/2014/main" id="{F793EC90-671C-4379-A825-756D66165180}"/>
              </a:ext>
            </a:extLst>
          </p:cNvPr>
          <p:cNvPicPr>
            <a:picLocks noChangeAspect="1"/>
          </p:cNvPicPr>
          <p:nvPr/>
        </p:nvPicPr>
        <p:blipFill>
          <a:blip r:embed="rId3"/>
          <a:stretch>
            <a:fillRect/>
          </a:stretch>
        </p:blipFill>
        <p:spPr>
          <a:xfrm>
            <a:off x="10160716" y="4787153"/>
            <a:ext cx="1703798" cy="1737705"/>
          </a:xfrm>
          <a:prstGeom prst="rect">
            <a:avLst/>
          </a:prstGeom>
        </p:spPr>
      </p:pic>
    </p:spTree>
    <p:extLst>
      <p:ext uri="{BB962C8B-B14F-4D97-AF65-F5344CB8AC3E}">
        <p14:creationId xmlns:p14="http://schemas.microsoft.com/office/powerpoint/2010/main" val="1825256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9709924A-5766-40FC-8029-8F854E3B8110}"/>
              </a:ext>
            </a:extLst>
          </p:cNvPr>
          <p:cNvSpPr/>
          <p:nvPr/>
        </p:nvSpPr>
        <p:spPr>
          <a:xfrm>
            <a:off x="476134" y="378447"/>
            <a:ext cx="11239732" cy="488660"/>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3</a:t>
            </a:r>
            <a:r>
              <a:rPr lang="vi-VN"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Nháy chuột vào nút Thêm bạn bè để gửi yêu cầu kết bạn đến người đó.</a:t>
            </a:r>
            <a:endParaRPr lang="en-US" sz="200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 xmlns:a16="http://schemas.microsoft.com/office/drawing/2014/main" id="{9FBF0C89-4D99-417F-AD03-821071F3DC16}"/>
              </a:ext>
            </a:extLst>
          </p:cNvPr>
          <p:cNvPicPr>
            <a:picLocks noChangeAspect="1"/>
          </p:cNvPicPr>
          <p:nvPr/>
        </p:nvPicPr>
        <p:blipFill>
          <a:blip r:embed="rId2"/>
          <a:stretch>
            <a:fillRect/>
          </a:stretch>
        </p:blipFill>
        <p:spPr>
          <a:xfrm>
            <a:off x="1814512" y="1130917"/>
            <a:ext cx="8562975" cy="3352800"/>
          </a:xfrm>
          <a:prstGeom prst="rect">
            <a:avLst/>
          </a:prstGeom>
        </p:spPr>
      </p:pic>
      <p:sp>
        <p:nvSpPr>
          <p:cNvPr id="4" name="Rectangle 3">
            <a:extLst>
              <a:ext uri="{FF2B5EF4-FFF2-40B4-BE49-F238E27FC236}">
                <a16:creationId xmlns="" xmlns:a16="http://schemas.microsoft.com/office/drawing/2014/main" id="{D787808B-F8AB-458C-B33F-D701D3082B2A}"/>
              </a:ext>
            </a:extLst>
          </p:cNvPr>
          <p:cNvSpPr/>
          <p:nvPr/>
        </p:nvSpPr>
        <p:spPr>
          <a:xfrm>
            <a:off x="476134" y="4747527"/>
            <a:ext cx="11239732"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Nếu yêu cầu kết bạn được chấp nhận, em và bạn sẽ trở thành "bạn bè trên Facebook". Hai tài khoản sẽ tự động theo dõi nhau. Nghĩa là người này có thể thấy hoạt động của người kia và có thể tương tác với nhau.</a:t>
            </a:r>
          </a:p>
        </p:txBody>
      </p:sp>
    </p:spTree>
    <p:extLst>
      <p:ext uri="{BB962C8B-B14F-4D97-AF65-F5344CB8AC3E}">
        <p14:creationId xmlns:p14="http://schemas.microsoft.com/office/powerpoint/2010/main" val="941660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8" name="Picture 7">
            <a:extLst>
              <a:ext uri="{FF2B5EF4-FFF2-40B4-BE49-F238E27FC236}">
                <a16:creationId xmlns="" xmlns:a16="http://schemas.microsoft.com/office/drawing/2014/main" id="{4F2A20F9-0F61-4C55-B667-2E95C5205F7F}"/>
              </a:ext>
            </a:extLst>
          </p:cNvPr>
          <p:cNvPicPr>
            <a:picLocks noChangeAspect="1"/>
          </p:cNvPicPr>
          <p:nvPr/>
        </p:nvPicPr>
        <p:blipFill>
          <a:blip r:embed="rId3"/>
          <a:stretch>
            <a:fillRect/>
          </a:stretch>
        </p:blipFill>
        <p:spPr>
          <a:xfrm>
            <a:off x="602308" y="1419259"/>
            <a:ext cx="10963470" cy="2739032"/>
          </a:xfrm>
          <a:prstGeom prst="rect">
            <a:avLst/>
          </a:prstGeom>
        </p:spPr>
      </p:pic>
    </p:spTree>
    <p:extLst>
      <p:ext uri="{BB962C8B-B14F-4D97-AF65-F5344CB8AC3E}">
        <p14:creationId xmlns:p14="http://schemas.microsoft.com/office/powerpoint/2010/main" val="40900411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80775443-18C3-479C-A349-81B158B9AAA6}"/>
              </a:ext>
            </a:extLst>
          </p:cNvPr>
          <p:cNvPicPr>
            <a:picLocks noChangeAspect="1"/>
          </p:cNvPicPr>
          <p:nvPr/>
        </p:nvPicPr>
        <p:blipFill>
          <a:blip r:embed="rId2"/>
          <a:stretch>
            <a:fillRect/>
          </a:stretch>
        </p:blipFill>
        <p:spPr>
          <a:xfrm>
            <a:off x="602308" y="508518"/>
            <a:ext cx="3490335" cy="952468"/>
          </a:xfrm>
          <a:prstGeom prst="rect">
            <a:avLst/>
          </a:prstGeom>
        </p:spPr>
      </p:pic>
      <p:pic>
        <p:nvPicPr>
          <p:cNvPr id="6" name="Picture 5">
            <a:extLst>
              <a:ext uri="{FF2B5EF4-FFF2-40B4-BE49-F238E27FC236}">
                <a16:creationId xmlns="" xmlns:a16="http://schemas.microsoft.com/office/drawing/2014/main" id="{A34150F7-F9B9-48D0-A9AC-1E108D0D723A}"/>
              </a:ext>
            </a:extLst>
          </p:cNvPr>
          <p:cNvPicPr>
            <a:picLocks noChangeAspect="1"/>
          </p:cNvPicPr>
          <p:nvPr/>
        </p:nvPicPr>
        <p:blipFill rotWithShape="1">
          <a:blip r:embed="rId3"/>
          <a:srcRect b="37083"/>
          <a:stretch/>
        </p:blipFill>
        <p:spPr>
          <a:xfrm>
            <a:off x="416425" y="1805291"/>
            <a:ext cx="11284163" cy="1368215"/>
          </a:xfrm>
          <a:prstGeom prst="rect">
            <a:avLst/>
          </a:prstGeom>
        </p:spPr>
      </p:pic>
      <p:pic>
        <p:nvPicPr>
          <p:cNvPr id="8" name="Picture 7">
            <a:extLst>
              <a:ext uri="{FF2B5EF4-FFF2-40B4-BE49-F238E27FC236}">
                <a16:creationId xmlns="" xmlns:a16="http://schemas.microsoft.com/office/drawing/2014/main" id="{3E35B319-AE24-4F43-A660-BEFEE4B3E5F9}"/>
              </a:ext>
            </a:extLst>
          </p:cNvPr>
          <p:cNvPicPr>
            <a:picLocks noChangeAspect="1"/>
          </p:cNvPicPr>
          <p:nvPr/>
        </p:nvPicPr>
        <p:blipFill rotWithShape="1">
          <a:blip r:embed="rId3"/>
          <a:srcRect l="18" t="64540" r="-18" b="805"/>
          <a:stretch/>
        </p:blipFill>
        <p:spPr>
          <a:xfrm>
            <a:off x="416424" y="3297394"/>
            <a:ext cx="11284163" cy="753611"/>
          </a:xfrm>
          <a:prstGeom prst="rect">
            <a:avLst/>
          </a:prstGeom>
        </p:spPr>
      </p:pic>
    </p:spTree>
    <p:extLst>
      <p:ext uri="{BB962C8B-B14F-4D97-AF65-F5344CB8AC3E}">
        <p14:creationId xmlns:p14="http://schemas.microsoft.com/office/powerpoint/2010/main" val="3609766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03625" y="902654"/>
            <a:ext cx="1453913" cy="1093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 xmlns:a16="http://schemas.microsoft.com/office/drawing/2014/main" id="{22F1502C-7DDE-480F-9FF2-8549A68C3DD6}"/>
              </a:ext>
            </a:extLst>
          </p:cNvPr>
          <p:cNvPicPr>
            <a:picLocks noChangeAspect="1"/>
          </p:cNvPicPr>
          <p:nvPr/>
        </p:nvPicPr>
        <p:blipFill>
          <a:blip r:embed="rId3"/>
          <a:stretch>
            <a:fillRect/>
          </a:stretch>
        </p:blipFill>
        <p:spPr>
          <a:xfrm>
            <a:off x="387140" y="4382019"/>
            <a:ext cx="11395587" cy="2024863"/>
          </a:xfrm>
          <a:prstGeom prst="rect">
            <a:avLst/>
          </a:prstGeom>
        </p:spPr>
      </p:pic>
      <p:pic>
        <p:nvPicPr>
          <p:cNvPr id="5" name="Picture 4">
            <a:extLst>
              <a:ext uri="{FF2B5EF4-FFF2-40B4-BE49-F238E27FC236}">
                <a16:creationId xmlns="" xmlns:a16="http://schemas.microsoft.com/office/drawing/2014/main" id="{7B62A3B3-36A6-4EF5-A9D6-027625E2AD0D}"/>
              </a:ext>
            </a:extLst>
          </p:cNvPr>
          <p:cNvPicPr>
            <a:picLocks noChangeAspect="1"/>
          </p:cNvPicPr>
          <p:nvPr/>
        </p:nvPicPr>
        <p:blipFill>
          <a:blip r:embed="rId4"/>
          <a:stretch>
            <a:fillRect/>
          </a:stretch>
        </p:blipFill>
        <p:spPr>
          <a:xfrm>
            <a:off x="460153" y="451118"/>
            <a:ext cx="888648" cy="903074"/>
          </a:xfrm>
          <a:prstGeom prst="rect">
            <a:avLst/>
          </a:prstGeom>
        </p:spPr>
      </p:pic>
      <p:sp>
        <p:nvSpPr>
          <p:cNvPr id="6" name="Rectangle 5">
            <a:extLst>
              <a:ext uri="{FF2B5EF4-FFF2-40B4-BE49-F238E27FC236}">
                <a16:creationId xmlns="" xmlns:a16="http://schemas.microsoft.com/office/drawing/2014/main" id="{2EF92287-7571-4F0A-AFB9-4E7421ECEC79}"/>
              </a:ext>
            </a:extLst>
          </p:cNvPr>
          <p:cNvSpPr/>
          <p:nvPr/>
        </p:nvSpPr>
        <p:spPr>
          <a:xfrm>
            <a:off x="1447527" y="474682"/>
            <a:ext cx="5892040"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Trong suốt chiều dài lịch sử, con người đã nghĩ ra nhiều cách trao đổi thông tin với nhau:</a:t>
            </a:r>
          </a:p>
        </p:txBody>
      </p:sp>
      <p:sp>
        <p:nvSpPr>
          <p:cNvPr id="8" name="Rectangle 7">
            <a:extLst>
              <a:ext uri="{FF2B5EF4-FFF2-40B4-BE49-F238E27FC236}">
                <a16:creationId xmlns="" xmlns:a16="http://schemas.microsoft.com/office/drawing/2014/main" id="{5F0D8E44-34A9-42C1-B8A4-8628BF3EAEDF}"/>
              </a:ext>
            </a:extLst>
          </p:cNvPr>
          <p:cNvSpPr/>
          <p:nvPr/>
        </p:nvSpPr>
        <p:spPr>
          <a:xfrm>
            <a:off x="827006" y="2194480"/>
            <a:ext cx="10955721"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Thế kỉ XX đã mang đến cho chúng ta Internet, giúp tạo ra nhiều kênh trao đổi thông tin rất hữu ích, nhanh chóng,... Một trong số đó là mạng xã hội.</a:t>
            </a:r>
          </a:p>
        </p:txBody>
      </p:sp>
      <p:sp>
        <p:nvSpPr>
          <p:cNvPr id="9" name="Rectangle 8">
            <a:extLst>
              <a:ext uri="{FF2B5EF4-FFF2-40B4-BE49-F238E27FC236}">
                <a16:creationId xmlns="" xmlns:a16="http://schemas.microsoft.com/office/drawing/2014/main" id="{05C35649-FFA4-41CC-8A4F-D9F6BB2B483A}"/>
              </a:ext>
            </a:extLst>
          </p:cNvPr>
          <p:cNvSpPr/>
          <p:nvPr/>
        </p:nvSpPr>
        <p:spPr>
          <a:xfrm>
            <a:off x="827006" y="1324947"/>
            <a:ext cx="6512561"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dùng chim bồ câu đưa thư, gửi thư qua bưu điện, sử dụng điện báo, điện thoại,... </a:t>
            </a:r>
          </a:p>
        </p:txBody>
      </p:sp>
      <p:sp>
        <p:nvSpPr>
          <p:cNvPr id="10" name="Rectangle 9">
            <a:extLst>
              <a:ext uri="{FF2B5EF4-FFF2-40B4-BE49-F238E27FC236}">
                <a16:creationId xmlns="" xmlns:a16="http://schemas.microsoft.com/office/drawing/2014/main" id="{C51F70CD-3902-4BC1-9893-E2BEEEAB578A}"/>
              </a:ext>
            </a:extLst>
          </p:cNvPr>
          <p:cNvSpPr/>
          <p:nvPr/>
        </p:nvSpPr>
        <p:spPr>
          <a:xfrm>
            <a:off x="827006" y="3187644"/>
            <a:ext cx="8256034" cy="1161023"/>
          </a:xfrm>
          <a:prstGeom prst="rect">
            <a:avLst/>
          </a:prstGeom>
        </p:spPr>
        <p:txBody>
          <a:bodyPr wrap="square">
            <a:spAutoFit/>
          </a:bodyPr>
          <a:lstStyle/>
          <a:p>
            <a:pPr defTabSz="342900">
              <a:lnSpc>
                <a:spcPct val="150000"/>
              </a:lnSpc>
            </a:pPr>
            <a:r>
              <a:rPr lang="vi-VN" sz="2500" b="1">
                <a:solidFill>
                  <a:srgbClr val="F03C69"/>
                </a:solidFill>
                <a:latin typeface="SVN-SAF" panose="02040603050506020204" pitchFamily="18" charset="0"/>
                <a:cs typeface="Times New Roman" panose="02020603050405020304" pitchFamily="18" charset="0"/>
              </a:rPr>
              <a:t>1. MẠNG XÃ HỘI - KÊNH TRAO ĐỔI THÔNG TIN PHỔ BIẾN TRÊN INTERNET</a:t>
            </a:r>
          </a:p>
        </p:txBody>
      </p:sp>
      <p:pic>
        <p:nvPicPr>
          <p:cNvPr id="7" name="Picture 6">
            <a:extLst>
              <a:ext uri="{FF2B5EF4-FFF2-40B4-BE49-F238E27FC236}">
                <a16:creationId xmlns="" xmlns:a16="http://schemas.microsoft.com/office/drawing/2014/main" id="{55FDD747-8BAA-4BA1-B655-65A3203DD1C2}"/>
              </a:ext>
            </a:extLst>
          </p:cNvPr>
          <p:cNvPicPr>
            <a:picLocks noChangeAspect="1"/>
          </p:cNvPicPr>
          <p:nvPr/>
        </p:nvPicPr>
        <p:blipFill>
          <a:blip r:embed="rId5"/>
          <a:stretch>
            <a:fillRect/>
          </a:stretch>
        </p:blipFill>
        <p:spPr>
          <a:xfrm>
            <a:off x="7339567" y="643759"/>
            <a:ext cx="3164058" cy="1420866"/>
          </a:xfrm>
          <a:prstGeom prst="rect">
            <a:avLst/>
          </a:prstGeom>
        </p:spPr>
      </p:pic>
      <p:pic>
        <p:nvPicPr>
          <p:cNvPr id="12" name="Picture 11">
            <a:extLst>
              <a:ext uri="{FF2B5EF4-FFF2-40B4-BE49-F238E27FC236}">
                <a16:creationId xmlns="" xmlns:a16="http://schemas.microsoft.com/office/drawing/2014/main" id="{E9D1E01A-3D4B-47FB-AA76-CF462CAB2381}"/>
              </a:ext>
            </a:extLst>
          </p:cNvPr>
          <p:cNvPicPr>
            <a:picLocks noChangeAspect="1"/>
          </p:cNvPicPr>
          <p:nvPr/>
        </p:nvPicPr>
        <p:blipFill>
          <a:blip r:embed="rId6"/>
          <a:stretch>
            <a:fillRect/>
          </a:stretch>
        </p:blipFill>
        <p:spPr>
          <a:xfrm>
            <a:off x="9310114" y="2825470"/>
            <a:ext cx="2393019" cy="2024863"/>
          </a:xfrm>
          <a:prstGeom prst="rect">
            <a:avLst/>
          </a:prstGeom>
        </p:spPr>
      </p:pic>
    </p:spTree>
    <p:extLst>
      <p:ext uri="{BB962C8B-B14F-4D97-AF65-F5344CB8AC3E}">
        <p14:creationId xmlns:p14="http://schemas.microsoft.com/office/powerpoint/2010/main" val="3250150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wipe(down)">
                                      <p:cBhvr>
                                        <p:cTn id="26" dur="500"/>
                                        <p:tgtEl>
                                          <p:spTgt spid="10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10">
                                            <p:txEl>
                                              <p:pRg st="0" end="0"/>
                                            </p:txEl>
                                          </p:spTgt>
                                        </p:tgtEl>
                                        <p:attrNameLst>
                                          <p:attrName>style.visibility</p:attrName>
                                        </p:attrNameLst>
                                      </p:cBhvr>
                                      <p:to>
                                        <p:strVal val="visible"/>
                                      </p:to>
                                    </p:set>
                                    <p:anim calcmode="lin" valueType="num">
                                      <p:cBhvr>
                                        <p:cTn id="36"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38"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0">
                                            <p:txEl>
                                              <p:pRg st="0" end="0"/>
                                            </p:txEl>
                                          </p:spTgt>
                                        </p:tgtEl>
                                      </p:cBhvr>
                                    </p:animEffect>
                                  </p:childTnLst>
                                </p:cTn>
                              </p:par>
                            </p:childTnLst>
                          </p:cTn>
                        </p:par>
                        <p:par>
                          <p:cTn id="41" fill="hold">
                            <p:stCondLst>
                              <p:cond delay="2950"/>
                            </p:stCondLst>
                            <p:childTnLst>
                              <p:par>
                                <p:cTn id="42" presetID="14" presetClass="entr" presetSubtype="10"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randombar(horizont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1831" y="579302"/>
            <a:ext cx="10586113" cy="4154984"/>
          </a:xfrm>
          <a:prstGeom prst="rect">
            <a:avLst/>
          </a:prstGeom>
        </p:spPr>
        <p:txBody>
          <a:bodyPr wrap="square">
            <a:spAutoFit/>
          </a:bodyPr>
          <a:lstStyle/>
          <a:p>
            <a:pPr algn="just">
              <a:spcBef>
                <a:spcPts val="1200"/>
              </a:spcBef>
              <a:spcAft>
                <a:spcPts val="1200"/>
              </a:spcAft>
            </a:pPr>
            <a:r>
              <a:rPr lang="en-US" sz="2800" b="1" i="1" u="sng" dirty="0" smtClean="0">
                <a:solidFill>
                  <a:schemeClr val="bg2">
                    <a:lumMod val="10000"/>
                  </a:schemeClr>
                </a:solidFill>
                <a:latin typeface="Times New Roman" panose="02020603050405020304" pitchFamily="18" charset="0"/>
                <a:cs typeface="Times New Roman" panose="02020603050405020304" pitchFamily="18" charset="0"/>
              </a:rPr>
              <a:t>T</a:t>
            </a:r>
            <a:r>
              <a:rPr lang="vi-VN" sz="2800" b="1" i="1" u="sng" dirty="0" smtClean="0">
                <a:solidFill>
                  <a:schemeClr val="bg2">
                    <a:lumMod val="10000"/>
                  </a:schemeClr>
                </a:solidFill>
                <a:latin typeface="Times New Roman" panose="02020603050405020304" pitchFamily="18" charset="0"/>
                <a:cs typeface="Times New Roman" panose="02020603050405020304" pitchFamily="18" charset="0"/>
              </a:rPr>
              <a:t>rả lời</a:t>
            </a:r>
            <a:endParaRPr lang="vi-VN" sz="2800" dirty="0">
              <a:solidFill>
                <a:schemeClr val="bg2">
                  <a:lumMod val="10000"/>
                </a:schemeClr>
              </a:solidFill>
              <a:latin typeface="Times New Roman" panose="02020603050405020304" pitchFamily="18" charset="0"/>
              <a:cs typeface="Times New Roman" panose="02020603050405020304" pitchFamily="18" charset="0"/>
            </a:endParaRPr>
          </a:p>
          <a:p>
            <a:pPr algn="just">
              <a:spcBef>
                <a:spcPts val="1200"/>
              </a:spcBef>
              <a:spcAft>
                <a:spcPts val="1200"/>
              </a:spcAft>
            </a:pPr>
            <a:r>
              <a:rPr lang="vi-VN" sz="2800" b="1" i="1" dirty="0">
                <a:solidFill>
                  <a:schemeClr val="bg2">
                    <a:lumMod val="10000"/>
                  </a:schemeClr>
                </a:solidFill>
                <a:latin typeface="Times New Roman" panose="02020603050405020304" pitchFamily="18" charset="0"/>
                <a:cs typeface="Times New Roman" panose="02020603050405020304" pitchFamily="18" charset="0"/>
              </a:rPr>
              <a:t>Câu 1.</a:t>
            </a:r>
            <a:r>
              <a:rPr lang="vi-VN" sz="2800" dirty="0">
                <a:solidFill>
                  <a:schemeClr val="bg2">
                    <a:lumMod val="10000"/>
                  </a:schemeClr>
                </a:solidFill>
                <a:latin typeface="Times New Roman" panose="02020603050405020304" pitchFamily="18" charset="0"/>
                <a:cs typeface="Times New Roman" panose="02020603050405020304" pitchFamily="18" charset="0"/>
              </a:rPr>
              <a:t> Ở lớp 6 em đã biết sử dụng Internet đã nhận và gửi thông tin. Đó là sử dụng Thư điện tử (email).</a:t>
            </a:r>
          </a:p>
          <a:p>
            <a:pPr algn="just">
              <a:spcBef>
                <a:spcPts val="1200"/>
              </a:spcBef>
              <a:spcAft>
                <a:spcPts val="1200"/>
              </a:spcAft>
            </a:pPr>
            <a:r>
              <a:rPr lang="vi-VN" sz="2800" b="1" i="1" dirty="0">
                <a:solidFill>
                  <a:schemeClr val="bg2">
                    <a:lumMod val="10000"/>
                  </a:schemeClr>
                </a:solidFill>
                <a:latin typeface="Times New Roman" panose="02020603050405020304" pitchFamily="18" charset="0"/>
                <a:cs typeface="Times New Roman" panose="02020603050405020304" pitchFamily="18" charset="0"/>
              </a:rPr>
              <a:t>Câu 2.</a:t>
            </a:r>
            <a:r>
              <a:rPr lang="vi-VN" sz="2800" dirty="0">
                <a:solidFill>
                  <a:schemeClr val="bg2">
                    <a:lumMod val="10000"/>
                  </a:schemeClr>
                </a:solidFill>
                <a:latin typeface="Times New Roman" panose="02020603050405020304" pitchFamily="18" charset="0"/>
                <a:cs typeface="Times New Roman" panose="02020603050405020304" pitchFamily="18" charset="0"/>
              </a:rPr>
              <a:t> Cách trao đổi thông tin nào trên Internet đang được sử dụng nhiều nhất là mạng xã hội như Facebook, Zalo, Instagram, Twitter,... vì trên mạng xã hội mọi người có thể tương tác với nhau, không giới hạn người dùng và cũng có thể gọi điện trò chuyện ngay cả khi không ở gần nhau.</a:t>
            </a:r>
            <a:endParaRPr lang="vi-VN" sz="2800" b="0" i="0" dirty="0">
              <a:solidFill>
                <a:schemeClr val="bg2">
                  <a:lumMod val="10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1363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802CB7E-2240-4193-8BB9-22D8CFEDE593}"/>
              </a:ext>
            </a:extLst>
          </p:cNvPr>
          <p:cNvSpPr/>
          <p:nvPr/>
        </p:nvSpPr>
        <p:spPr>
          <a:xfrm>
            <a:off x="678730" y="1605639"/>
            <a:ext cx="10977651" cy="1338828"/>
          </a:xfrm>
          <a:prstGeom prst="rect">
            <a:avLst/>
          </a:prstGeom>
        </p:spPr>
        <p:txBody>
          <a:bodyPr wrap="square">
            <a:spAutoFit/>
          </a:bodyPr>
          <a:lstStyle/>
          <a:p>
            <a:pPr algn="just" defTabSz="342900">
              <a:lnSpc>
                <a:spcPct val="150000"/>
              </a:lnSpc>
            </a:pPr>
            <a:r>
              <a:rPr lang="vi-VN" b="1" i="1" dirty="0">
                <a:solidFill>
                  <a:srgbClr val="0000FF"/>
                </a:solidFill>
                <a:latin typeface="UTM Avo" panose="02040603050506020204" pitchFamily="18" charset="0"/>
                <a:cs typeface="Times New Roman" panose="02020603050405020304" pitchFamily="18" charset="0"/>
              </a:rPr>
              <a:t>a) Các kênh trao đổi thông tin trên Internet</a:t>
            </a:r>
            <a:endParaRPr lang="en-US" b="1" i="1" dirty="0">
              <a:solidFill>
                <a:srgbClr val="0000FF"/>
              </a:solidFill>
              <a:latin typeface="UTM Avo" panose="02040603050506020204" pitchFamily="18" charset="0"/>
              <a:cs typeface="Times New Roman" panose="02020603050405020304" pitchFamily="18" charset="0"/>
            </a:endParaRPr>
          </a:p>
          <a:p>
            <a:pPr algn="just" defTabSz="342900">
              <a:lnSpc>
                <a:spcPct val="150000"/>
              </a:lnSpc>
            </a:pPr>
            <a:r>
              <a:rPr lang="vi-VN" dirty="0">
                <a:latin typeface="UTM Avo" panose="02040603050506020204" pitchFamily="18" charset="0"/>
                <a:cs typeface="Times New Roman" panose="02020603050405020304" pitchFamily="18" charset="0"/>
              </a:rPr>
              <a:t> </a:t>
            </a:r>
            <a:r>
              <a:rPr lang="en-US" dirty="0" smtClean="0">
                <a:latin typeface="UTM Avo" panose="02040603050506020204" pitchFamily="18" charset="0"/>
                <a:cs typeface="Times New Roman" panose="02020603050405020304" pitchFamily="18" charset="0"/>
              </a:rPr>
              <a:t>- </a:t>
            </a:r>
            <a:r>
              <a:rPr lang="vi-VN" dirty="0" smtClean="0">
                <a:latin typeface="UTM Avo" panose="02040603050506020204" pitchFamily="18" charset="0"/>
                <a:cs typeface="Times New Roman" panose="02020603050405020304" pitchFamily="18" charset="0"/>
              </a:rPr>
              <a:t>Từ </a:t>
            </a:r>
            <a:r>
              <a:rPr lang="vi-VN" dirty="0">
                <a:latin typeface="UTM Avo" panose="02040603050506020204" pitchFamily="18" charset="0"/>
                <a:cs typeface="Times New Roman" panose="02020603050405020304" pitchFamily="18" charset="0"/>
              </a:rPr>
              <a:t>khi Internet ra đời, việc trao đổi thông tin trên Internet ngày càng trở nên phổ biến và đóng vai trò quan trọng trong đời sống của chúng ta.</a:t>
            </a:r>
          </a:p>
        </p:txBody>
      </p:sp>
      <p:pic>
        <p:nvPicPr>
          <p:cNvPr id="3" name="Picture 2">
            <a:extLst>
              <a:ext uri="{FF2B5EF4-FFF2-40B4-BE49-F238E27FC236}">
                <a16:creationId xmlns="" xmlns:a16="http://schemas.microsoft.com/office/drawing/2014/main" id="{1B6688B0-BD41-4C86-9931-A83272205DC8}"/>
              </a:ext>
            </a:extLst>
          </p:cNvPr>
          <p:cNvPicPr>
            <a:picLocks noChangeAspect="1"/>
          </p:cNvPicPr>
          <p:nvPr/>
        </p:nvPicPr>
        <p:blipFill>
          <a:blip r:embed="rId2"/>
          <a:stretch>
            <a:fillRect/>
          </a:stretch>
        </p:blipFill>
        <p:spPr>
          <a:xfrm>
            <a:off x="326386" y="2179500"/>
            <a:ext cx="352344" cy="351185"/>
          </a:xfrm>
          <a:prstGeom prst="rect">
            <a:avLst/>
          </a:prstGeom>
        </p:spPr>
      </p:pic>
      <p:sp>
        <p:nvSpPr>
          <p:cNvPr id="4" name="Rectangle 3">
            <a:extLst>
              <a:ext uri="{FF2B5EF4-FFF2-40B4-BE49-F238E27FC236}">
                <a16:creationId xmlns="" xmlns:a16="http://schemas.microsoft.com/office/drawing/2014/main" id="{097863E5-B623-4186-9CCD-4989C2185DAC}"/>
              </a:ext>
            </a:extLst>
          </p:cNvPr>
          <p:cNvSpPr/>
          <p:nvPr/>
        </p:nvSpPr>
        <p:spPr>
          <a:xfrm>
            <a:off x="678730" y="2868048"/>
            <a:ext cx="10904546" cy="458074"/>
          </a:xfrm>
          <a:prstGeom prst="rect">
            <a:avLst/>
          </a:prstGeom>
        </p:spPr>
        <p:txBody>
          <a:bodyPr wrap="square">
            <a:spAutoFit/>
          </a:bodyPr>
          <a:lstStyle/>
          <a:p>
            <a:pPr marL="285750" indent="-285750" algn="just" defTabSz="342900">
              <a:lnSpc>
                <a:spcPct val="150000"/>
              </a:lnSpc>
              <a:buFontTx/>
              <a:buChar char="-"/>
            </a:pPr>
            <a:r>
              <a:rPr lang="vi-VN" dirty="0" smtClean="0">
                <a:latin typeface="UTM Avo" panose="02040603050506020204" pitchFamily="18" charset="0"/>
                <a:cs typeface="Times New Roman" panose="02020603050405020304" pitchFamily="18" charset="0"/>
              </a:rPr>
              <a:t>Một </a:t>
            </a:r>
            <a:r>
              <a:rPr lang="vi-VN" dirty="0">
                <a:latin typeface="UTM Avo" panose="02040603050506020204" pitchFamily="18" charset="0"/>
                <a:cs typeface="Times New Roman" panose="02020603050405020304" pitchFamily="18" charset="0"/>
              </a:rPr>
              <a:t>số kênh trao đổi thông tin phổ biến trên Internet hiện nay là: thư điện tử, diễn đàn (Forum), mạng xã hội,... </a:t>
            </a:r>
            <a:endParaRPr lang="en-US" dirty="0" smtClean="0">
              <a:latin typeface="UTM Avo" panose="02040603050506020204" pitchFamily="18" charset="0"/>
              <a:cs typeface="Times New Roman" panose="02020603050405020304" pitchFamily="18" charset="0"/>
            </a:endParaRPr>
          </a:p>
        </p:txBody>
      </p:sp>
      <p:pic>
        <p:nvPicPr>
          <p:cNvPr id="9" name="Picture 8" descr="A picture containing toy, doll, clipart&#10;&#10;Description automatically generated">
            <a:extLst>
              <a:ext uri="{FF2B5EF4-FFF2-40B4-BE49-F238E27FC236}">
                <a16:creationId xmlns="" xmlns:a16="http://schemas.microsoft.com/office/drawing/2014/main" id="{91656619-617C-4965-A148-5E709EFCBD8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33333" y1="30735" x2="40426" y2="34559"/>
                        <a14:foregroundMark x1="40426" y1="34559" x2="49645" y2="33824"/>
                        <a14:foregroundMark x1="49645" y1="33824" x2="50887" y2="30882"/>
                        <a14:foregroundMark x1="39539" y1="86176" x2="39539" y2="86176"/>
                        <a14:foregroundMark x1="45745" y1="87353" x2="45745" y2="87353"/>
                        <a14:foregroundMark x1="46277" y1="84265" x2="46277" y2="84265"/>
                        <a14:foregroundMark x1="46631" y1="83676" x2="46631" y2="83676"/>
                        <a14:foregroundMark x1="40071" y1="82941" x2="40071" y2="82941"/>
                        <a14:foregroundMark x1="38830" y1="83235" x2="38830" y2="83235"/>
                        <a14:foregroundMark x1="44504" y1="84412" x2="44504" y2="84412"/>
                        <a14:foregroundMark x1="44858" y1="83382" x2="44858" y2="83382"/>
                      </a14:backgroundRemoval>
                    </a14:imgEffect>
                  </a14:imgLayer>
                </a14:imgProps>
              </a:ext>
              <a:ext uri="{28A0092B-C50C-407E-A947-70E740481C1C}">
                <a14:useLocalDpi xmlns:a14="http://schemas.microsoft.com/office/drawing/2010/main" val="0"/>
              </a:ext>
            </a:extLst>
          </a:blip>
          <a:stretch>
            <a:fillRect/>
          </a:stretch>
        </p:blipFill>
        <p:spPr>
          <a:xfrm flipH="1">
            <a:off x="9737518" y="3830302"/>
            <a:ext cx="2629478" cy="3201374"/>
          </a:xfrm>
          <a:prstGeom prst="rect">
            <a:avLst/>
          </a:prstGeom>
        </p:spPr>
      </p:pic>
      <p:pic>
        <p:nvPicPr>
          <p:cNvPr id="7" name="Picture 6"/>
          <p:cNvPicPr>
            <a:picLocks noChangeAspect="1"/>
          </p:cNvPicPr>
          <p:nvPr/>
        </p:nvPicPr>
        <p:blipFill rotWithShape="1">
          <a:blip r:embed="rId5"/>
          <a:srcRect l="29137" t="26591" r="29386" b="25092"/>
          <a:stretch/>
        </p:blipFill>
        <p:spPr>
          <a:xfrm>
            <a:off x="678729" y="3468191"/>
            <a:ext cx="2776261" cy="18298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6"/>
          <a:stretch>
            <a:fillRect/>
          </a:stretch>
        </p:blipFill>
        <p:spPr>
          <a:xfrm>
            <a:off x="7832792" y="3477033"/>
            <a:ext cx="2575333" cy="18209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7"/>
          <a:stretch>
            <a:fillRect/>
          </a:stretch>
        </p:blipFill>
        <p:spPr>
          <a:xfrm>
            <a:off x="3780948" y="3468191"/>
            <a:ext cx="3351705" cy="17750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a:extLst>
              <a:ext uri="{FF2B5EF4-FFF2-40B4-BE49-F238E27FC236}">
                <a16:creationId xmlns="" xmlns:a16="http://schemas.microsoft.com/office/drawing/2014/main" id="{097863E5-B623-4186-9CCD-4989C2185DAC}"/>
              </a:ext>
            </a:extLst>
          </p:cNvPr>
          <p:cNvSpPr/>
          <p:nvPr/>
        </p:nvSpPr>
        <p:spPr>
          <a:xfrm>
            <a:off x="678730" y="5385351"/>
            <a:ext cx="9933382" cy="923330"/>
          </a:xfrm>
          <a:prstGeom prst="rect">
            <a:avLst/>
          </a:prstGeom>
        </p:spPr>
        <p:txBody>
          <a:bodyPr wrap="square">
            <a:spAutoFit/>
          </a:bodyPr>
          <a:lstStyle/>
          <a:p>
            <a:pPr algn="just" defTabSz="342900">
              <a:lnSpc>
                <a:spcPct val="150000"/>
              </a:lnSpc>
            </a:pPr>
            <a:r>
              <a:rPr lang="en-US" dirty="0" smtClean="0">
                <a:latin typeface="UTM Avo" panose="02040603050506020204" pitchFamily="18" charset="0"/>
                <a:cs typeface="Times New Roman" panose="02020603050405020304" pitchFamily="18" charset="0"/>
              </a:rPr>
              <a:t>- </a:t>
            </a:r>
            <a:r>
              <a:rPr lang="vi-VN" dirty="0" smtClean="0">
                <a:latin typeface="UTM Avo" panose="02040603050506020204" pitchFamily="18" charset="0"/>
                <a:cs typeface="Times New Roman" panose="02020603050405020304" pitchFamily="18" charset="0"/>
              </a:rPr>
              <a:t>Thông </a:t>
            </a:r>
            <a:r>
              <a:rPr lang="vi-VN" dirty="0">
                <a:latin typeface="UTM Avo" panose="02040603050506020204" pitchFamily="18" charset="0"/>
                <a:cs typeface="Times New Roman" panose="02020603050405020304" pitchFamily="18" charset="0"/>
              </a:rPr>
              <a:t>tin trên Internet được liên tục cập nhật, chúng tồn tại với nhiều dạng khác nhau như dạng văn bản, hình ảnh, âm thanh, video, phần mềm,...</a:t>
            </a:r>
          </a:p>
        </p:txBody>
      </p:sp>
      <p:sp>
        <p:nvSpPr>
          <p:cNvPr id="12" name="Rectangle 11"/>
          <p:cNvSpPr/>
          <p:nvPr/>
        </p:nvSpPr>
        <p:spPr>
          <a:xfrm>
            <a:off x="551829" y="582141"/>
            <a:ext cx="11215754" cy="1083374"/>
          </a:xfrm>
          <a:prstGeom prst="rect">
            <a:avLst/>
          </a:prstGeom>
        </p:spPr>
        <p:txBody>
          <a:bodyPr wrap="square">
            <a:spAutoFit/>
          </a:bodyPr>
          <a:lstStyle/>
          <a:p>
            <a:pPr algn="just">
              <a:lnSpc>
                <a:spcPct val="115000"/>
              </a:lnSpc>
              <a:spcBef>
                <a:spcPts val="600"/>
              </a:spcBef>
              <a:spcAft>
                <a:spcPts val="600"/>
              </a:spcAft>
            </a:pPr>
            <a:r>
              <a:rPr lang="en-US" sz="2800" b="1" dirty="0">
                <a:solidFill>
                  <a:srgbClr val="FF6699"/>
                </a:solidFill>
                <a:latin typeface="Tahoma" panose="020B0604030504040204" pitchFamily="34" charset="0"/>
                <a:ea typeface="Tahoma" panose="020B0604030504040204" pitchFamily="34" charset="0"/>
                <a:cs typeface="Tahoma" panose="020B0604030504040204" pitchFamily="34" charset="0"/>
              </a:rPr>
              <a:t>1. MẠNG XÃ HỘI – KÊNH TRAO ĐỔI THÔNG TIN PHỔ BIẾN TRÊN INTERNET </a:t>
            </a:r>
            <a:endParaRPr lang="en-US" sz="2800" dirty="0">
              <a:solidFill>
                <a:srgbClr val="FF6699"/>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74362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B6688B0-BD41-4C86-9931-A83272205DC8}"/>
              </a:ext>
            </a:extLst>
          </p:cNvPr>
          <p:cNvPicPr>
            <a:picLocks noChangeAspect="1"/>
          </p:cNvPicPr>
          <p:nvPr/>
        </p:nvPicPr>
        <p:blipFill>
          <a:blip r:embed="rId2"/>
          <a:stretch>
            <a:fillRect/>
          </a:stretch>
        </p:blipFill>
        <p:spPr>
          <a:xfrm>
            <a:off x="368319" y="1580639"/>
            <a:ext cx="525796" cy="524066"/>
          </a:xfrm>
          <a:prstGeom prst="rect">
            <a:avLst/>
          </a:prstGeom>
        </p:spPr>
      </p:pic>
      <p:sp>
        <p:nvSpPr>
          <p:cNvPr id="5" name="Rectangle 4">
            <a:extLst>
              <a:ext uri="{FF2B5EF4-FFF2-40B4-BE49-F238E27FC236}">
                <a16:creationId xmlns="" xmlns:a16="http://schemas.microsoft.com/office/drawing/2014/main" id="{BC6A0DCB-0E7F-45E6-8CAC-1F8C1787E23F}"/>
              </a:ext>
            </a:extLst>
          </p:cNvPr>
          <p:cNvSpPr/>
          <p:nvPr/>
        </p:nvSpPr>
        <p:spPr>
          <a:xfrm>
            <a:off x="1073007" y="1580639"/>
            <a:ext cx="9939346" cy="3000821"/>
          </a:xfrm>
          <a:prstGeom prst="rect">
            <a:avLst/>
          </a:prstGeom>
        </p:spPr>
        <p:txBody>
          <a:bodyPr wrap="square">
            <a:spAutoFit/>
          </a:bodyPr>
          <a:lstStyle/>
          <a:p>
            <a:pPr algn="just" defTabSz="342900">
              <a:lnSpc>
                <a:spcPct val="150000"/>
              </a:lnSpc>
            </a:pPr>
            <a:r>
              <a:rPr lang="en-US" b="1" i="1" dirty="0">
                <a:solidFill>
                  <a:srgbClr val="0000FF"/>
                </a:solidFill>
                <a:latin typeface="UTM Avo" panose="02040603050506020204" pitchFamily="18" charset="0"/>
                <a:cs typeface="Times New Roman" panose="02020603050405020304" pitchFamily="18" charset="0"/>
              </a:rPr>
              <a:t>b</a:t>
            </a:r>
            <a:r>
              <a:rPr lang="vi-VN" b="1" i="1" dirty="0">
                <a:solidFill>
                  <a:srgbClr val="0000FF"/>
                </a:solidFill>
                <a:latin typeface="UTM Avo" panose="02040603050506020204" pitchFamily="18" charset="0"/>
                <a:cs typeface="Times New Roman" panose="02020603050405020304" pitchFamily="18" charset="0"/>
              </a:rPr>
              <a:t>) </a:t>
            </a:r>
            <a:r>
              <a:rPr lang="en-US" b="1" i="1" dirty="0" err="1" smtClean="0">
                <a:solidFill>
                  <a:srgbClr val="0000FF"/>
                </a:solidFill>
                <a:latin typeface="UTM Avo" panose="02040603050506020204" pitchFamily="18" charset="0"/>
                <a:cs typeface="Times New Roman" panose="02020603050405020304" pitchFamily="18" charset="0"/>
              </a:rPr>
              <a:t>Mạng</a:t>
            </a:r>
            <a:r>
              <a:rPr lang="en-US" b="1" i="1" dirty="0" smtClean="0">
                <a:solidFill>
                  <a:srgbClr val="0000FF"/>
                </a:solidFill>
                <a:latin typeface="UTM Avo" panose="02040603050506020204" pitchFamily="18" charset="0"/>
                <a:cs typeface="Times New Roman" panose="02020603050405020304" pitchFamily="18" charset="0"/>
              </a:rPr>
              <a:t> </a:t>
            </a:r>
            <a:r>
              <a:rPr lang="en-US" b="1" i="1" dirty="0" err="1" smtClean="0">
                <a:solidFill>
                  <a:srgbClr val="0000FF"/>
                </a:solidFill>
                <a:latin typeface="UTM Avo" panose="02040603050506020204" pitchFamily="18" charset="0"/>
                <a:cs typeface="Times New Roman" panose="02020603050405020304" pitchFamily="18" charset="0"/>
              </a:rPr>
              <a:t>xã</a:t>
            </a:r>
            <a:r>
              <a:rPr lang="en-US" b="1" i="1" dirty="0" smtClean="0">
                <a:solidFill>
                  <a:srgbClr val="0000FF"/>
                </a:solidFill>
                <a:latin typeface="UTM Avo" panose="02040603050506020204" pitchFamily="18" charset="0"/>
                <a:cs typeface="Times New Roman" panose="02020603050405020304" pitchFamily="18" charset="0"/>
              </a:rPr>
              <a:t> </a:t>
            </a:r>
            <a:r>
              <a:rPr lang="en-US" b="1" i="1" dirty="0" err="1" smtClean="0">
                <a:solidFill>
                  <a:srgbClr val="0000FF"/>
                </a:solidFill>
                <a:latin typeface="UTM Avo" panose="02040603050506020204" pitchFamily="18" charset="0"/>
                <a:cs typeface="Times New Roman" panose="02020603050405020304" pitchFamily="18" charset="0"/>
              </a:rPr>
              <a:t>hội</a:t>
            </a:r>
            <a:endParaRPr lang="en-US" b="1" i="1" dirty="0">
              <a:solidFill>
                <a:srgbClr val="0000FF"/>
              </a:solidFill>
              <a:latin typeface="UTM Avo" panose="02040603050506020204" pitchFamily="18" charset="0"/>
              <a:cs typeface="Times New Roman" panose="02020603050405020304" pitchFamily="18" charset="0"/>
            </a:endParaRPr>
          </a:p>
          <a:p>
            <a:pPr algn="just" defTabSz="342900">
              <a:lnSpc>
                <a:spcPct val="150000"/>
              </a:lnSpc>
            </a:pPr>
            <a:r>
              <a:rPr lang="en-US" dirty="0" smtClean="0">
                <a:latin typeface="UTM Avo" panose="02040603050506020204" pitchFamily="18" charset="0"/>
                <a:cs typeface="Times New Roman" panose="02020603050405020304" pitchFamily="18" charset="0"/>
              </a:rPr>
              <a:t>- </a:t>
            </a:r>
            <a:r>
              <a:rPr lang="vi-VN" dirty="0" smtClean="0">
                <a:latin typeface="UTM Avo" panose="02040603050506020204" pitchFamily="18" charset="0"/>
                <a:cs typeface="Times New Roman" panose="02020603050405020304" pitchFamily="18" charset="0"/>
              </a:rPr>
              <a:t>Mạng </a:t>
            </a:r>
            <a:r>
              <a:rPr lang="vi-VN" dirty="0">
                <a:latin typeface="UTM Avo" panose="02040603050506020204" pitchFamily="18" charset="0"/>
                <a:cs typeface="Times New Roman" panose="02020603050405020304" pitchFamily="18" charset="0"/>
              </a:rPr>
              <a:t>xã hội là một cộng đồng trực </a:t>
            </a:r>
            <a:r>
              <a:rPr lang="vi-VN" dirty="0" smtClean="0">
                <a:latin typeface="UTM Avo" panose="02040603050506020204" pitchFamily="18" charset="0"/>
                <a:cs typeface="Times New Roman" panose="02020603050405020304" pitchFamily="18" charset="0"/>
              </a:rPr>
              <a:t>tuyến để </a:t>
            </a:r>
            <a:r>
              <a:rPr lang="vi-VN" dirty="0">
                <a:latin typeface="UTM Avo" panose="02040603050506020204" pitchFamily="18" charset="0"/>
                <a:cs typeface="Times New Roman" panose="02020603050405020304" pitchFamily="18" charset="0"/>
              </a:rPr>
              <a:t>mọi người có thể tương tác với nhau. </a:t>
            </a:r>
            <a:endParaRPr lang="en-US" dirty="0" smtClean="0">
              <a:latin typeface="UTM Avo" panose="02040603050506020204" pitchFamily="18" charset="0"/>
              <a:cs typeface="Times New Roman" panose="02020603050405020304" pitchFamily="18" charset="0"/>
            </a:endParaRPr>
          </a:p>
          <a:p>
            <a:pPr algn="just" defTabSz="342900">
              <a:lnSpc>
                <a:spcPct val="150000"/>
              </a:lnSpc>
            </a:pPr>
            <a:r>
              <a:rPr lang="en-US" dirty="0" smtClean="0">
                <a:latin typeface="UTM Avo" panose="02040603050506020204" pitchFamily="18" charset="0"/>
                <a:cs typeface="Times New Roman" panose="02020603050405020304" pitchFamily="18" charset="0"/>
              </a:rPr>
              <a:t>- </a:t>
            </a:r>
            <a:r>
              <a:rPr lang="vi-VN" dirty="0" smtClean="0">
                <a:latin typeface="UTM Avo" panose="02040603050506020204" pitchFamily="18" charset="0"/>
                <a:cs typeface="Times New Roman" panose="02020603050405020304" pitchFamily="18" charset="0"/>
              </a:rPr>
              <a:t>Cách </a:t>
            </a:r>
            <a:r>
              <a:rPr lang="vi-VN" dirty="0">
                <a:latin typeface="UTM Avo" panose="02040603050506020204" pitchFamily="18" charset="0"/>
                <a:cs typeface="Times New Roman" panose="02020603050405020304" pitchFamily="18" charset="0"/>
              </a:rPr>
              <a:t>tổ chức mạng xã hội phổ biến nhất để người sử dụng tham gia là dưới dạng các website. </a:t>
            </a:r>
            <a:endParaRPr lang="en-US" dirty="0" smtClean="0">
              <a:latin typeface="UTM Avo" panose="02040603050506020204" pitchFamily="18" charset="0"/>
              <a:cs typeface="Times New Roman" panose="02020603050405020304" pitchFamily="18" charset="0"/>
            </a:endParaRPr>
          </a:p>
          <a:p>
            <a:pPr algn="just" defTabSz="342900">
              <a:lnSpc>
                <a:spcPct val="150000"/>
              </a:lnSpc>
            </a:pPr>
            <a:r>
              <a:rPr lang="en-US" dirty="0" smtClean="0">
                <a:latin typeface="UTM Avo" panose="02040603050506020204" pitchFamily="18" charset="0"/>
                <a:cs typeface="Times New Roman" panose="02020603050405020304" pitchFamily="18" charset="0"/>
              </a:rPr>
              <a:t>- </a:t>
            </a:r>
            <a:r>
              <a:rPr lang="vi-VN" dirty="0" smtClean="0">
                <a:latin typeface="UTM Avo" panose="02040603050506020204" pitchFamily="18" charset="0"/>
                <a:cs typeface="Times New Roman" panose="02020603050405020304" pitchFamily="18" charset="0"/>
              </a:rPr>
              <a:t>Tuỳ </a:t>
            </a:r>
            <a:r>
              <a:rPr lang="vi-VN" dirty="0">
                <a:latin typeface="UTM Avo" panose="02040603050506020204" pitchFamily="18" charset="0"/>
                <a:cs typeface="Times New Roman" panose="02020603050405020304" pitchFamily="18" charset="0"/>
              </a:rPr>
              <a:t>theo mục đích, các trang mạng xã hội có thể cung cấp những cách thức giao tiếp khác nhau như: tin nhắn riêng tư, đưa ra nhận xét trên trang của bạn bè, đăng ảnh và video lên, thảo luận học tập, chơi trò chơi trực tuyến,... </a:t>
            </a:r>
            <a:endParaRPr lang="en-US" dirty="0">
              <a:latin typeface="UTM Avo" panose="02040603050506020204" pitchFamily="18" charset="0"/>
              <a:cs typeface="Times New Roman" panose="02020603050405020304" pitchFamily="18" charset="0"/>
            </a:endParaRPr>
          </a:p>
          <a:p>
            <a:pPr algn="just" defTabSz="342900">
              <a:lnSpc>
                <a:spcPct val="150000"/>
              </a:lnSpc>
            </a:pPr>
            <a:r>
              <a:rPr lang="vi-VN" dirty="0">
                <a:latin typeface="UTM Avo" panose="02040603050506020204" pitchFamily="18" charset="0"/>
                <a:cs typeface="Times New Roman" panose="02020603050405020304" pitchFamily="18" charset="0"/>
              </a:rPr>
              <a:t>Ví </a:t>
            </a:r>
            <a:r>
              <a:rPr lang="vi-VN" dirty="0" smtClean="0">
                <a:latin typeface="UTM Avo" panose="02040603050506020204" pitchFamily="18" charset="0"/>
                <a:cs typeface="Times New Roman" panose="02020603050405020304" pitchFamily="18" charset="0"/>
              </a:rPr>
              <a:t>dụ</a:t>
            </a:r>
            <a:r>
              <a:rPr lang="en-US" dirty="0" smtClean="0">
                <a:latin typeface="UTM Avo" panose="02040603050506020204" pitchFamily="18" charset="0"/>
                <a:cs typeface="Times New Roman" panose="02020603050405020304" pitchFamily="18" charset="0"/>
              </a:rPr>
              <a:t>:</a:t>
            </a:r>
            <a:r>
              <a:rPr lang="vi-VN" dirty="0" smtClean="0">
                <a:latin typeface="UTM Avo" panose="02040603050506020204" pitchFamily="18" charset="0"/>
                <a:cs typeface="Times New Roman" panose="02020603050405020304" pitchFamily="18" charset="0"/>
              </a:rPr>
              <a:t> </a:t>
            </a:r>
            <a:r>
              <a:rPr lang="vi-VN" dirty="0">
                <a:latin typeface="UTM Avo" panose="02040603050506020204" pitchFamily="18" charset="0"/>
                <a:cs typeface="Times New Roman" panose="02020603050405020304" pitchFamily="18" charset="0"/>
              </a:rPr>
              <a:t>một số website mạng xã hội được phân loại theo mục đích như trong Bảng 4.1.</a:t>
            </a:r>
          </a:p>
        </p:txBody>
      </p:sp>
      <p:pic>
        <p:nvPicPr>
          <p:cNvPr id="9" name="Picture 8" descr="A picture containing toy, doll, clipart&#10;&#10;Description automatically generated">
            <a:extLst>
              <a:ext uri="{FF2B5EF4-FFF2-40B4-BE49-F238E27FC236}">
                <a16:creationId xmlns="" xmlns:a16="http://schemas.microsoft.com/office/drawing/2014/main" id="{91656619-617C-4965-A148-5E709EFCBD8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33333" y1="30735" x2="40426" y2="34559"/>
                        <a14:foregroundMark x1="40426" y1="34559" x2="49645" y2="33824"/>
                        <a14:foregroundMark x1="49645" y1="33824" x2="50887" y2="30882"/>
                        <a14:foregroundMark x1="39539" y1="86176" x2="39539" y2="86176"/>
                        <a14:foregroundMark x1="45745" y1="87353" x2="45745" y2="87353"/>
                        <a14:foregroundMark x1="46277" y1="84265" x2="46277" y2="84265"/>
                        <a14:foregroundMark x1="46631" y1="83676" x2="46631" y2="83676"/>
                        <a14:foregroundMark x1="40071" y1="82941" x2="40071" y2="82941"/>
                        <a14:foregroundMark x1="38830" y1="83235" x2="38830" y2="83235"/>
                        <a14:foregroundMark x1="44504" y1="84412" x2="44504" y2="84412"/>
                        <a14:foregroundMark x1="44858" y1="83382" x2="44858" y2="83382"/>
                      </a14:backgroundRemoval>
                    </a14:imgEffect>
                  </a14:imgLayer>
                </a14:imgProps>
              </a:ext>
              <a:ext uri="{28A0092B-C50C-407E-A947-70E740481C1C}">
                <a14:useLocalDpi xmlns:a14="http://schemas.microsoft.com/office/drawing/2010/main" val="0"/>
              </a:ext>
            </a:extLst>
          </a:blip>
          <a:stretch>
            <a:fillRect/>
          </a:stretch>
        </p:blipFill>
        <p:spPr>
          <a:xfrm flipH="1">
            <a:off x="9737518" y="3830302"/>
            <a:ext cx="2629478" cy="3201374"/>
          </a:xfrm>
          <a:prstGeom prst="rect">
            <a:avLst/>
          </a:prstGeom>
        </p:spPr>
      </p:pic>
      <p:sp>
        <p:nvSpPr>
          <p:cNvPr id="7" name="Rectangle 6"/>
          <p:cNvSpPr/>
          <p:nvPr/>
        </p:nvSpPr>
        <p:spPr>
          <a:xfrm>
            <a:off x="618975" y="478345"/>
            <a:ext cx="11215754" cy="1083374"/>
          </a:xfrm>
          <a:prstGeom prst="rect">
            <a:avLst/>
          </a:prstGeom>
        </p:spPr>
        <p:txBody>
          <a:bodyPr wrap="square">
            <a:spAutoFit/>
          </a:bodyPr>
          <a:lstStyle/>
          <a:p>
            <a:pPr algn="just">
              <a:lnSpc>
                <a:spcPct val="115000"/>
              </a:lnSpc>
              <a:spcBef>
                <a:spcPts val="600"/>
              </a:spcBef>
              <a:spcAft>
                <a:spcPts val="600"/>
              </a:spcAft>
            </a:pPr>
            <a:r>
              <a:rPr lang="en-US" sz="2800" b="1" dirty="0">
                <a:solidFill>
                  <a:srgbClr val="FF6699"/>
                </a:solidFill>
                <a:latin typeface="Tahoma" panose="020B0604030504040204" pitchFamily="34" charset="0"/>
                <a:ea typeface="Tahoma" panose="020B0604030504040204" pitchFamily="34" charset="0"/>
                <a:cs typeface="Tahoma" panose="020B0604030504040204" pitchFamily="34" charset="0"/>
              </a:rPr>
              <a:t>1. MẠNG XÃ HỘI – KÊNH TRAO ĐỔI THÔNG TIN PHỔ BIẾN TRÊN INTERNET </a:t>
            </a:r>
            <a:endParaRPr lang="en-US" sz="2800" dirty="0">
              <a:solidFill>
                <a:srgbClr val="FF6699"/>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07116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2815C7D3-846E-417B-BC55-452C09D8165A}"/>
              </a:ext>
            </a:extLst>
          </p:cNvPr>
          <p:cNvPicPr>
            <a:picLocks noChangeAspect="1"/>
          </p:cNvPicPr>
          <p:nvPr/>
        </p:nvPicPr>
        <p:blipFill>
          <a:blip r:embed="rId2"/>
          <a:stretch>
            <a:fillRect/>
          </a:stretch>
        </p:blipFill>
        <p:spPr>
          <a:xfrm>
            <a:off x="777665" y="860610"/>
            <a:ext cx="10636670" cy="5561705"/>
          </a:xfrm>
          <a:prstGeom prst="rect">
            <a:avLst/>
          </a:prstGeom>
        </p:spPr>
      </p:pic>
      <p:cxnSp>
        <p:nvCxnSpPr>
          <p:cNvPr id="3" name="Straight Connector 2"/>
          <p:cNvCxnSpPr/>
          <p:nvPr/>
        </p:nvCxnSpPr>
        <p:spPr>
          <a:xfrm flipV="1">
            <a:off x="9099611" y="4252404"/>
            <a:ext cx="1660124" cy="177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8913180" y="2130641"/>
            <a:ext cx="1660124" cy="177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480699" y="3338004"/>
            <a:ext cx="3515557"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634796" y="5397625"/>
            <a:ext cx="2787588" cy="177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423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19239ED3-E2B0-455C-8F88-0424A9C5114E}"/>
              </a:ext>
            </a:extLst>
          </p:cNvPr>
          <p:cNvSpPr/>
          <p:nvPr/>
        </p:nvSpPr>
        <p:spPr>
          <a:xfrm>
            <a:off x="1264035" y="3195320"/>
            <a:ext cx="10206605"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Mạng xã hội luôn có tính hai mặt, tốt và xấu. Vì vậy, chúng ta cần cân nhắc và tìm hiểu kĩ trước khi quyết định tham gia.</a:t>
            </a:r>
          </a:p>
        </p:txBody>
      </p:sp>
      <p:pic>
        <p:nvPicPr>
          <p:cNvPr id="6" name="Picture 5" descr="A picture containing text, toy, doll, vector graphics&#10;&#10;Description automatically generated">
            <a:extLst>
              <a:ext uri="{FF2B5EF4-FFF2-40B4-BE49-F238E27FC236}">
                <a16:creationId xmlns="" xmlns:a16="http://schemas.microsoft.com/office/drawing/2014/main" id="{F6CBCBA6-B96A-4AF3-87E0-AA22A1FB0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10" y="4148989"/>
            <a:ext cx="2274590" cy="2274590"/>
          </a:xfrm>
          <a:prstGeom prst="rect">
            <a:avLst/>
          </a:prstGeom>
        </p:spPr>
      </p:pic>
      <p:sp>
        <p:nvSpPr>
          <p:cNvPr id="11" name="Speech Bubble: Rectangle with Corners Rounded 10">
            <a:extLst>
              <a:ext uri="{FF2B5EF4-FFF2-40B4-BE49-F238E27FC236}">
                <a16:creationId xmlns="" xmlns:a16="http://schemas.microsoft.com/office/drawing/2014/main" id="{9DE26872-6301-4304-9FCE-6D3FCE9473BA}"/>
              </a:ext>
            </a:extLst>
          </p:cNvPr>
          <p:cNvSpPr/>
          <p:nvPr/>
        </p:nvSpPr>
        <p:spPr>
          <a:xfrm>
            <a:off x="2108200" y="4172669"/>
            <a:ext cx="8092440" cy="908863"/>
          </a:xfrm>
          <a:prstGeom prst="wedgeRoundRectCallout">
            <a:avLst>
              <a:gd name="adj1" fmla="val -52220"/>
              <a:gd name="adj2" fmla="val 47240"/>
              <a:gd name="adj3" fmla="val 16667"/>
            </a:avLst>
          </a:prstGeom>
          <a:solidFill>
            <a:schemeClr val="accent3">
              <a:alpha val="3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8" name="Picture 7" descr="A picture containing text, toy, vector graphics&#10;&#10;Description automatically generated">
            <a:extLst>
              <a:ext uri="{FF2B5EF4-FFF2-40B4-BE49-F238E27FC236}">
                <a16:creationId xmlns="" xmlns:a16="http://schemas.microsoft.com/office/drawing/2014/main" id="{2144E502-8926-4FD6-B887-E10A5E061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3569" y="4148989"/>
            <a:ext cx="2274590" cy="2274590"/>
          </a:xfrm>
          <a:prstGeom prst="rect">
            <a:avLst/>
          </a:prstGeom>
        </p:spPr>
      </p:pic>
      <p:sp>
        <p:nvSpPr>
          <p:cNvPr id="12" name="Speech Bubble: Rectangle with Corners Rounded 11">
            <a:extLst>
              <a:ext uri="{FF2B5EF4-FFF2-40B4-BE49-F238E27FC236}">
                <a16:creationId xmlns="" xmlns:a16="http://schemas.microsoft.com/office/drawing/2014/main" id="{1A01DCD0-DD9C-48C4-9A61-6E3736614FC6}"/>
              </a:ext>
            </a:extLst>
          </p:cNvPr>
          <p:cNvSpPr/>
          <p:nvPr/>
        </p:nvSpPr>
        <p:spPr>
          <a:xfrm>
            <a:off x="2108200" y="5153102"/>
            <a:ext cx="8092440" cy="1335790"/>
          </a:xfrm>
          <a:prstGeom prst="wedgeRoundRectCallout">
            <a:avLst>
              <a:gd name="adj1" fmla="val 52488"/>
              <a:gd name="adj2" fmla="val 3125"/>
              <a:gd name="adj3" fmla="val 16667"/>
            </a:avLst>
          </a:prstGeom>
          <a:solidFill>
            <a:schemeClr val="accent6">
              <a:lumMod val="60000"/>
              <a:lumOff val="40000"/>
              <a:alpha val="3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AF5A7DEB-C21C-4BEE-9BEC-4A8828E21FD0}"/>
              </a:ext>
            </a:extLst>
          </p:cNvPr>
          <p:cNvSpPr/>
          <p:nvPr/>
        </p:nvSpPr>
        <p:spPr>
          <a:xfrm>
            <a:off x="2172900" y="4172669"/>
            <a:ext cx="7975600" cy="864532"/>
          </a:xfrm>
          <a:prstGeom prst="rect">
            <a:avLst/>
          </a:prstGeom>
        </p:spPr>
        <p:txBody>
          <a:bodyPr wrap="square">
            <a:spAutoFit/>
          </a:bodyPr>
          <a:lstStyle/>
          <a:p>
            <a:pPr algn="just" defTabSz="342900">
              <a:lnSpc>
                <a:spcPct val="150000"/>
              </a:lnSpc>
            </a:pPr>
            <a:r>
              <a:rPr lang="en-US" b="1">
                <a:solidFill>
                  <a:srgbClr val="FF0000"/>
                </a:solidFill>
                <a:latin typeface="UTM Avo" panose="02040603050506020204" pitchFamily="18" charset="0"/>
                <a:cs typeface="Times New Roman" panose="02020603050405020304" pitchFamily="18" charset="0"/>
              </a:rPr>
              <a:t>NÊN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tận dụng mạng xã hội để kết nối bạn bè, tiếp nhận thông tin và học hỏi kiến thức, kĩ năng hay bày tỏ quan điểm cá nhân,...</a:t>
            </a:r>
          </a:p>
        </p:txBody>
      </p:sp>
      <p:sp>
        <p:nvSpPr>
          <p:cNvPr id="10" name="Rectangle 9">
            <a:extLst>
              <a:ext uri="{FF2B5EF4-FFF2-40B4-BE49-F238E27FC236}">
                <a16:creationId xmlns="" xmlns:a16="http://schemas.microsoft.com/office/drawing/2014/main" id="{C5A4445D-F652-4E19-AB65-AF3586CE1FEA}"/>
              </a:ext>
            </a:extLst>
          </p:cNvPr>
          <p:cNvSpPr/>
          <p:nvPr/>
        </p:nvSpPr>
        <p:spPr>
          <a:xfrm>
            <a:off x="2172900" y="5174029"/>
            <a:ext cx="7975600" cy="1280030"/>
          </a:xfrm>
          <a:prstGeom prst="rect">
            <a:avLst/>
          </a:prstGeom>
        </p:spPr>
        <p:txBody>
          <a:bodyPr wrap="square">
            <a:spAutoFit/>
          </a:bodyPr>
          <a:lstStyle/>
          <a:p>
            <a:pPr algn="just" defTabSz="342900">
              <a:lnSpc>
                <a:spcPct val="150000"/>
              </a:lnSpc>
            </a:pPr>
            <a:r>
              <a:rPr lang="en-US" b="1" dirty="0">
                <a:solidFill>
                  <a:srgbClr val="FF0000"/>
                </a:solidFill>
                <a:latin typeface="UTM Avo" panose="02040603050506020204" pitchFamily="18" charset="0"/>
                <a:cs typeface="Times New Roman" panose="02020603050405020304" pitchFamily="18" charset="0"/>
              </a:rPr>
              <a:t>KHÔNG NÊN </a:t>
            </a:r>
            <a:r>
              <a:rPr lang="vi-VN" dirty="0">
                <a:latin typeface="UTM Avo" panose="02040603050506020204" pitchFamily="18" charset="0"/>
                <a:cs typeface="Times New Roman" panose="02020603050405020304" pitchFamily="18" charset="0"/>
              </a:rPr>
              <a:t>sử dụng mạng xã </a:t>
            </a:r>
            <a:r>
              <a:rPr lang="vi-VN" dirty="0" smtClean="0">
                <a:latin typeface="UTM Avo" panose="02040603050506020204" pitchFamily="18" charset="0"/>
                <a:cs typeface="Times New Roman" panose="02020603050405020304" pitchFamily="18" charset="0"/>
              </a:rPr>
              <a:t>hội </a:t>
            </a:r>
            <a:r>
              <a:rPr lang="vi-VN" dirty="0">
                <a:latin typeface="UTM Avo" panose="02040603050506020204" pitchFamily="18" charset="0"/>
                <a:cs typeface="Times New Roman" panose="02020603050405020304" pitchFamily="18" charset="0"/>
              </a:rPr>
              <a:t>và thông tin vào mục đích sai trái như đăng</a:t>
            </a:r>
            <a:r>
              <a:rPr lang="en-US" dirty="0">
                <a:latin typeface="UTM Avo" panose="02040603050506020204" pitchFamily="18" charset="0"/>
                <a:cs typeface="Times New Roman" panose="02020603050405020304" pitchFamily="18" charset="0"/>
              </a:rPr>
              <a:t> </a:t>
            </a:r>
            <a:r>
              <a:rPr lang="vi-VN" dirty="0">
                <a:latin typeface="UTM Avo" panose="02040603050506020204" pitchFamily="18" charset="0"/>
                <a:cs typeface="Times New Roman" panose="02020603050405020304" pitchFamily="18" charset="0"/>
              </a:rPr>
              <a:t>thông tin giả, thông tin đe doạ, bắt nạt,... gây hậu quả cho người khác hoặc cho chính bản thân mình.</a:t>
            </a:r>
          </a:p>
        </p:txBody>
      </p:sp>
      <p:pic>
        <p:nvPicPr>
          <p:cNvPr id="4" name="Picture 3">
            <a:extLst>
              <a:ext uri="{FF2B5EF4-FFF2-40B4-BE49-F238E27FC236}">
                <a16:creationId xmlns="" xmlns:a16="http://schemas.microsoft.com/office/drawing/2014/main" id="{7568228C-93ED-4566-8179-22AD08ACFCE9}"/>
              </a:ext>
            </a:extLst>
          </p:cNvPr>
          <p:cNvPicPr>
            <a:picLocks noChangeAspect="1"/>
          </p:cNvPicPr>
          <p:nvPr/>
        </p:nvPicPr>
        <p:blipFill>
          <a:blip r:embed="rId4"/>
          <a:stretch>
            <a:fillRect/>
          </a:stretch>
        </p:blipFill>
        <p:spPr>
          <a:xfrm>
            <a:off x="533460" y="3261184"/>
            <a:ext cx="730575" cy="728172"/>
          </a:xfrm>
          <a:prstGeom prst="rect">
            <a:avLst/>
          </a:prstGeom>
        </p:spPr>
      </p:pic>
      <p:pic>
        <p:nvPicPr>
          <p:cNvPr id="3" name="Picture 2">
            <a:extLst>
              <a:ext uri="{FF2B5EF4-FFF2-40B4-BE49-F238E27FC236}">
                <a16:creationId xmlns="" xmlns:a16="http://schemas.microsoft.com/office/drawing/2014/main" id="{AFAF79FD-30F4-490B-A0A9-CD426E53F572}"/>
              </a:ext>
            </a:extLst>
          </p:cNvPr>
          <p:cNvPicPr>
            <a:picLocks noChangeAspect="1"/>
          </p:cNvPicPr>
          <p:nvPr/>
        </p:nvPicPr>
        <p:blipFill>
          <a:blip r:embed="rId5"/>
          <a:stretch>
            <a:fillRect/>
          </a:stretch>
        </p:blipFill>
        <p:spPr>
          <a:xfrm>
            <a:off x="912485" y="369108"/>
            <a:ext cx="10367029" cy="2740004"/>
          </a:xfrm>
          <a:prstGeom prst="rect">
            <a:avLst/>
          </a:prstGeom>
        </p:spPr>
      </p:pic>
    </p:spTree>
    <p:extLst>
      <p:ext uri="{BB962C8B-B14F-4D97-AF65-F5344CB8AC3E}">
        <p14:creationId xmlns:p14="http://schemas.microsoft.com/office/powerpoint/2010/main" val="3295300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0-#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1+#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1+#ppt_w/2"/>
                                          </p:val>
                                        </p:tav>
                                        <p:tav tm="100000">
                                          <p:val>
                                            <p:strVal val="#ppt_x"/>
                                          </p:val>
                                        </p:tav>
                                      </p:tavLst>
                                    </p:anim>
                                    <p:anim calcmode="lin" valueType="num">
                                      <p:cBhvr additive="base">
                                        <p:cTn id="37" dur="500" fill="hold"/>
                                        <p:tgtEl>
                                          <p:spTgt spid="12"/>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1+#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animBg="1"/>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E8F5E66-8B59-4D7B-A058-8FE0A90AFEE0}"/>
              </a:ext>
            </a:extLst>
          </p:cNvPr>
          <p:cNvPicPr>
            <a:picLocks noChangeAspect="1"/>
          </p:cNvPicPr>
          <p:nvPr/>
        </p:nvPicPr>
        <p:blipFill rotWithShape="1">
          <a:blip r:embed="rId2"/>
          <a:srcRect b="65891"/>
          <a:stretch/>
        </p:blipFill>
        <p:spPr>
          <a:xfrm>
            <a:off x="364184" y="480470"/>
            <a:ext cx="10839674" cy="1929243"/>
          </a:xfrm>
          <a:prstGeom prst="rect">
            <a:avLst/>
          </a:prstGeom>
        </p:spPr>
      </p:pic>
      <p:pic>
        <p:nvPicPr>
          <p:cNvPr id="4" name="Picture 3">
            <a:extLst>
              <a:ext uri="{FF2B5EF4-FFF2-40B4-BE49-F238E27FC236}">
                <a16:creationId xmlns="" xmlns:a16="http://schemas.microsoft.com/office/drawing/2014/main" id="{7D72CA11-750D-4985-97DC-CC12D7B1A013}"/>
              </a:ext>
            </a:extLst>
          </p:cNvPr>
          <p:cNvPicPr>
            <a:picLocks noChangeAspect="1"/>
          </p:cNvPicPr>
          <p:nvPr/>
        </p:nvPicPr>
        <p:blipFill rotWithShape="1">
          <a:blip r:embed="rId2"/>
          <a:srcRect t="33887" b="653"/>
          <a:stretch/>
        </p:blipFill>
        <p:spPr>
          <a:xfrm>
            <a:off x="364184" y="2675030"/>
            <a:ext cx="10839674" cy="3702500"/>
          </a:xfrm>
          <a:prstGeom prst="rect">
            <a:avLst/>
          </a:prstGeom>
        </p:spPr>
      </p:pic>
      <p:sp>
        <p:nvSpPr>
          <p:cNvPr id="2" name="Oval 1"/>
          <p:cNvSpPr/>
          <p:nvPr/>
        </p:nvSpPr>
        <p:spPr>
          <a:xfrm>
            <a:off x="1180730" y="4190260"/>
            <a:ext cx="372862" cy="3360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180730" y="5885895"/>
            <a:ext cx="372862" cy="3360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2944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1)">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BF05CACA-FC86-4A09-99C8-53DEEE45480F}"/>
              </a:ext>
            </a:extLst>
          </p:cNvPr>
          <p:cNvSpPr/>
          <p:nvPr/>
        </p:nvSpPr>
        <p:spPr>
          <a:xfrm>
            <a:off x="614526" y="292955"/>
            <a:ext cx="9118754"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THỰC HÀNH: SỬ DỤNG MẠNG XÃ HỘI</a:t>
            </a:r>
          </a:p>
        </p:txBody>
      </p:sp>
      <p:sp>
        <p:nvSpPr>
          <p:cNvPr id="20" name="Rectangle 19">
            <a:extLst>
              <a:ext uri="{FF2B5EF4-FFF2-40B4-BE49-F238E27FC236}">
                <a16:creationId xmlns="" xmlns:a16="http://schemas.microsoft.com/office/drawing/2014/main" id="{398E869B-F65A-4254-A3E0-2B78A1C9C21C}"/>
              </a:ext>
            </a:extLst>
          </p:cNvPr>
          <p:cNvSpPr/>
          <p:nvPr/>
        </p:nvSpPr>
        <p:spPr>
          <a:xfrm>
            <a:off x="614526" y="975739"/>
            <a:ext cx="10764674" cy="2335319"/>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Nhiệm vụ </a:t>
            </a:r>
            <a:endParaRPr lang="en-US" sz="2000" b="1">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a) Tạo tài khoản trên một trang mạng xã hội phù hợp với lứa tuổi của em.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 Sử dụng một số chức năng như: xem, chia sẻ thông tin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dạng văn bản, hình ảnh,... trên mạng xã hội đó.</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 Kết nối với ít nhất một bạn cùng lớp. </a:t>
            </a:r>
          </a:p>
        </p:txBody>
      </p:sp>
      <p:pic>
        <p:nvPicPr>
          <p:cNvPr id="6" name="Picture 5">
            <a:extLst>
              <a:ext uri="{FF2B5EF4-FFF2-40B4-BE49-F238E27FC236}">
                <a16:creationId xmlns="" xmlns:a16="http://schemas.microsoft.com/office/drawing/2014/main" id="{DCC2E6F3-379E-46B1-8059-C57EE21DFAD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66022" y="3633856"/>
            <a:ext cx="3838017" cy="2724797"/>
          </a:xfrm>
          <a:prstGeom prst="rect">
            <a:avLst/>
          </a:prstGeom>
        </p:spPr>
      </p:pic>
      <p:sp>
        <p:nvSpPr>
          <p:cNvPr id="7" name="Rectangle 6">
            <a:extLst>
              <a:ext uri="{FF2B5EF4-FFF2-40B4-BE49-F238E27FC236}">
                <a16:creationId xmlns="" xmlns:a16="http://schemas.microsoft.com/office/drawing/2014/main" id="{503F6DD3-87CC-4FF7-96F0-034B491426D6}"/>
              </a:ext>
            </a:extLst>
          </p:cNvPr>
          <p:cNvSpPr/>
          <p:nvPr/>
        </p:nvSpPr>
        <p:spPr>
          <a:xfrm>
            <a:off x="616989" y="3223247"/>
            <a:ext cx="7640474" cy="3263137"/>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Hướng</a:t>
            </a:r>
            <a:r>
              <a:rPr lang="en-US" sz="2000" b="1">
                <a:latin typeface="UTM Avo" panose="02040603050506020204" pitchFamily="18" charset="0"/>
                <a:cs typeface="Times New Roman" panose="02020603050405020304" pitchFamily="18" charset="0"/>
              </a:rPr>
              <a:t> dẫn</a:t>
            </a:r>
          </a:p>
          <a:p>
            <a:pPr algn="just" defTabSz="342900">
              <a:lnSpc>
                <a:spcPct val="150000"/>
              </a:lnSpc>
            </a:pPr>
            <a:r>
              <a:rPr lang="en-US" sz="2000" b="1">
                <a:solidFill>
                  <a:srgbClr val="0000FF"/>
                </a:solidFill>
                <a:latin typeface="UTM Avo" panose="02040603050506020204" pitchFamily="18" charset="0"/>
                <a:cs typeface="Times New Roman" panose="02020603050405020304" pitchFamily="18" charset="0"/>
              </a:rPr>
              <a:t>a) </a:t>
            </a:r>
            <a:r>
              <a:rPr lang="vi-VN" sz="2000" b="1">
                <a:solidFill>
                  <a:srgbClr val="0000FF"/>
                </a:solidFill>
                <a:latin typeface="UTM Avo" panose="02040603050506020204" pitchFamily="18" charset="0"/>
                <a:cs typeface="Times New Roman" panose="02020603050405020304" pitchFamily="18" charset="0"/>
              </a:rPr>
              <a:t>Tạo tài khoản Facebook</a:t>
            </a:r>
            <a:endParaRPr lang="en-US" sz="2000" b="1">
              <a:solidFill>
                <a:srgbClr val="0000FF"/>
              </a:solidFill>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 </a:t>
            </a:r>
            <a:r>
              <a:rPr lang="vi-VN" sz="2000">
                <a:latin typeface="UTM Avo" panose="02040603050506020204" pitchFamily="18" charset="0"/>
                <a:cs typeface="Times New Roman" panose="02020603050405020304" pitchFamily="18" charset="0"/>
              </a:rPr>
              <a:t>Truy cập trang </a:t>
            </a:r>
            <a:r>
              <a:rPr lang="vi-VN" sz="2000">
                <a:latin typeface="UTM Avo" panose="02040603050506020204" pitchFamily="18" charset="0"/>
                <a:cs typeface="Times New Roman" panose="02020603050405020304" pitchFamily="18" charset="0"/>
                <a:hlinkClick r:id="rId3"/>
              </a:rPr>
              <a:t>www.facebook.com</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Lựa chọn ngôn ngữ </a:t>
            </a:r>
            <a:r>
              <a:rPr lang="vi-VN" sz="2000" b="1">
                <a:latin typeface="UTM Avo" panose="02040603050506020204" pitchFamily="18" charset="0"/>
                <a:cs typeface="Times New Roman" panose="02020603050405020304" pitchFamily="18" charset="0"/>
              </a:rPr>
              <a:t>Tiếng Việt </a:t>
            </a:r>
            <a:endParaRPr lang="en-US" sz="2000" b="1">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3. </a:t>
            </a:r>
            <a:r>
              <a:rPr lang="vi-VN" sz="2000">
                <a:latin typeface="UTM Avo" panose="02040603050506020204" pitchFamily="18" charset="0"/>
                <a:cs typeface="Times New Roman" panose="02020603050405020304" pitchFamily="18" charset="0"/>
              </a:rPr>
              <a:t>Nháy chuột vào ô </a:t>
            </a:r>
            <a:r>
              <a:rPr lang="vi-VN" sz="2000" b="1">
                <a:latin typeface="UTM Avo" panose="02040603050506020204" pitchFamily="18" charset="0"/>
                <a:cs typeface="Times New Roman" panose="02020603050405020304" pitchFamily="18" charset="0"/>
              </a:rPr>
              <a:t>Tạo tài khoản mới</a:t>
            </a:r>
            <a:r>
              <a:rPr lang="vi-VN" sz="2000">
                <a:latin typeface="UTM Avo" panose="02040603050506020204" pitchFamily="18" charset="0"/>
                <a:cs typeface="Times New Roman" panose="02020603050405020304" pitchFamily="18" charset="0"/>
              </a:rPr>
              <a:t>.</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4. </a:t>
            </a:r>
            <a:r>
              <a:rPr lang="vi-VN" sz="2000">
                <a:latin typeface="UTM Avo" panose="02040603050506020204" pitchFamily="18" charset="0"/>
                <a:cs typeface="Times New Roman" panose="02020603050405020304" pitchFamily="18" charset="0"/>
              </a:rPr>
              <a:t>Nhập đầy đủ thông tin vào các ô theo hướng dẫn.</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5. </a:t>
            </a:r>
            <a:r>
              <a:rPr lang="vi-VN" sz="2000">
                <a:latin typeface="UTM Avo" panose="02040603050506020204" pitchFamily="18" charset="0"/>
                <a:cs typeface="Times New Roman" panose="02020603050405020304" pitchFamily="18" charset="0"/>
              </a:rPr>
              <a:t>Nháy chuột vào nút </a:t>
            </a:r>
            <a:r>
              <a:rPr lang="vi-VN" sz="2000" b="1">
                <a:latin typeface="UTM Avo" panose="02040603050506020204" pitchFamily="18" charset="0"/>
                <a:cs typeface="Times New Roman" panose="02020603050405020304" pitchFamily="18" charset="0"/>
              </a:rPr>
              <a:t>Đăng ký </a:t>
            </a:r>
            <a:r>
              <a:rPr lang="vi-VN" sz="2000">
                <a:latin typeface="UTM Avo" panose="02040603050506020204" pitchFamily="18" charset="0"/>
                <a:cs typeface="Times New Roman" panose="02020603050405020304" pitchFamily="18" charset="0"/>
              </a:rPr>
              <a:t>(Hình 4.1).</a:t>
            </a:r>
          </a:p>
        </p:txBody>
      </p:sp>
      <p:pic>
        <p:nvPicPr>
          <p:cNvPr id="8" name="Picture 7">
            <a:extLst>
              <a:ext uri="{FF2B5EF4-FFF2-40B4-BE49-F238E27FC236}">
                <a16:creationId xmlns="" xmlns:a16="http://schemas.microsoft.com/office/drawing/2014/main" id="{7081F8F7-EE23-44C4-A777-CEC5F0998BEA}"/>
              </a:ext>
            </a:extLst>
          </p:cNvPr>
          <p:cNvPicPr>
            <a:picLocks noChangeAspect="1"/>
          </p:cNvPicPr>
          <p:nvPr/>
        </p:nvPicPr>
        <p:blipFill>
          <a:blip r:embed="rId4"/>
          <a:stretch>
            <a:fillRect/>
          </a:stretch>
        </p:blipFill>
        <p:spPr>
          <a:xfrm>
            <a:off x="8166022" y="2015736"/>
            <a:ext cx="3557516" cy="4470648"/>
          </a:xfrm>
          <a:prstGeom prst="rect">
            <a:avLst/>
          </a:prstGeom>
        </p:spPr>
      </p:pic>
    </p:spTree>
    <p:extLst>
      <p:ext uri="{BB962C8B-B14F-4D97-AF65-F5344CB8AC3E}">
        <p14:creationId xmlns:p14="http://schemas.microsoft.com/office/powerpoint/2010/main" val="492532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1"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1000"/>
                                        <p:tgtEl>
                                          <p:spTgt spid="7">
                                            <p:txEl>
                                              <p:pRg st="1" end="1"/>
                                            </p:txEl>
                                          </p:spTgt>
                                        </p:tgtEl>
                                      </p:cBhvr>
                                    </p:animEffect>
                                    <p:anim calcmode="lin" valueType="num">
                                      <p:cBhvr>
                                        <p:cTn id="3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7">
                                            <p:txEl>
                                              <p:pRg st="1" end="1"/>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3" presetClass="entr" presetSubtype="0" fill="hold" nodeType="click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fade">
                                      <p:cBhvr>
                                        <p:cTn id="40" dur="100"/>
                                        <p:tgtEl>
                                          <p:spTgt spid="7">
                                            <p:txEl>
                                              <p:pRg st="2" end="2"/>
                                            </p:txEl>
                                          </p:spTgt>
                                        </p:tgtEl>
                                      </p:cBhvr>
                                    </p:animEffect>
                                    <p:anim calcmode="lin" valueType="num">
                                      <p:cBhvr>
                                        <p:cTn id="41" dur="4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2" dur="400" fill="hold"/>
                                        <p:tgtEl>
                                          <p:spTgt spid="7">
                                            <p:txEl>
                                              <p:pRg st="2" end="2"/>
                                            </p:txEl>
                                          </p:spTgt>
                                        </p:tgtEl>
                                        <p:attrNameLst>
                                          <p:attrName>ppt_y</p:attrName>
                                        </p:attrNameLst>
                                      </p:cBhvr>
                                      <p:tavLst>
                                        <p:tav tm="0">
                                          <p:val>
                                            <p:strVal val="#ppt_y+0.31"/>
                                          </p:val>
                                        </p:tav>
                                        <p:tav tm="100000">
                                          <p:val>
                                            <p:strVal val="#ppt_y+0.31"/>
                                          </p:val>
                                        </p:tav>
                                      </p:tavLst>
                                    </p:anim>
                                    <p:anim calcmode="lin" valueType="num">
                                      <p:cBhvr>
                                        <p:cTn id="43" dur="600" decel="50000" fill="hold">
                                          <p:stCondLst>
                                            <p:cond delay="400"/>
                                          </p:stCondLst>
                                        </p:cTn>
                                        <p:tgtEl>
                                          <p:spTgt spid="7">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600" decel="50000" fill="hold">
                                          <p:stCondLst>
                                            <p:cond delay="400"/>
                                          </p:stCondLst>
                                        </p:cTn>
                                        <p:tgtEl>
                                          <p:spTgt spid="7">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3" presetClass="entr" presetSubtype="0" fill="hold" nodeType="click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animEffect transition="in" filter="fade">
                                      <p:cBhvr>
                                        <p:cTn id="49" dur="100"/>
                                        <p:tgtEl>
                                          <p:spTgt spid="7">
                                            <p:txEl>
                                              <p:pRg st="3" end="3"/>
                                            </p:txEl>
                                          </p:spTgt>
                                        </p:tgtEl>
                                      </p:cBhvr>
                                    </p:animEffect>
                                    <p:anim calcmode="lin" valueType="num">
                                      <p:cBhvr>
                                        <p:cTn id="50" dur="4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51" dur="400" fill="hold"/>
                                        <p:tgtEl>
                                          <p:spTgt spid="7">
                                            <p:txEl>
                                              <p:pRg st="3" end="3"/>
                                            </p:txEl>
                                          </p:spTgt>
                                        </p:tgtEl>
                                        <p:attrNameLst>
                                          <p:attrName>ppt_y</p:attrName>
                                        </p:attrNameLst>
                                      </p:cBhvr>
                                      <p:tavLst>
                                        <p:tav tm="0">
                                          <p:val>
                                            <p:strVal val="#ppt_y+0.31"/>
                                          </p:val>
                                        </p:tav>
                                        <p:tav tm="100000">
                                          <p:val>
                                            <p:strVal val="#ppt_y+0.31"/>
                                          </p:val>
                                        </p:tav>
                                      </p:tavLst>
                                    </p:anim>
                                    <p:anim calcmode="lin" valueType="num">
                                      <p:cBhvr>
                                        <p:cTn id="52" dur="600" decel="50000" fill="hold">
                                          <p:stCondLst>
                                            <p:cond delay="400"/>
                                          </p:stCondLst>
                                        </p:cTn>
                                        <p:tgtEl>
                                          <p:spTgt spid="7">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 dur="600" decel="50000" fill="hold">
                                          <p:stCondLst>
                                            <p:cond delay="400"/>
                                          </p:stCondLst>
                                        </p:cTn>
                                        <p:tgtEl>
                                          <p:spTgt spid="7">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3" presetClass="entr" presetSubtype="0" fill="hold" nodeType="clickEffect">
                                  <p:stCondLst>
                                    <p:cond delay="0"/>
                                  </p:stCondLst>
                                  <p:childTnLst>
                                    <p:set>
                                      <p:cBhvr>
                                        <p:cTn id="57" dur="1" fill="hold">
                                          <p:stCondLst>
                                            <p:cond delay="0"/>
                                          </p:stCondLst>
                                        </p:cTn>
                                        <p:tgtEl>
                                          <p:spTgt spid="7">
                                            <p:txEl>
                                              <p:pRg st="4" end="4"/>
                                            </p:txEl>
                                          </p:spTgt>
                                        </p:tgtEl>
                                        <p:attrNameLst>
                                          <p:attrName>style.visibility</p:attrName>
                                        </p:attrNameLst>
                                      </p:cBhvr>
                                      <p:to>
                                        <p:strVal val="visible"/>
                                      </p:to>
                                    </p:set>
                                    <p:animEffect transition="in" filter="fade">
                                      <p:cBhvr>
                                        <p:cTn id="58" dur="100"/>
                                        <p:tgtEl>
                                          <p:spTgt spid="7">
                                            <p:txEl>
                                              <p:pRg st="4" end="4"/>
                                            </p:txEl>
                                          </p:spTgt>
                                        </p:tgtEl>
                                      </p:cBhvr>
                                    </p:animEffect>
                                    <p:anim calcmode="lin" valueType="num">
                                      <p:cBhvr>
                                        <p:cTn id="59" dur="4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60" dur="400" fill="hold"/>
                                        <p:tgtEl>
                                          <p:spTgt spid="7">
                                            <p:txEl>
                                              <p:pRg st="4" end="4"/>
                                            </p:txEl>
                                          </p:spTgt>
                                        </p:tgtEl>
                                        <p:attrNameLst>
                                          <p:attrName>ppt_y</p:attrName>
                                        </p:attrNameLst>
                                      </p:cBhvr>
                                      <p:tavLst>
                                        <p:tav tm="0">
                                          <p:val>
                                            <p:strVal val="#ppt_y+0.31"/>
                                          </p:val>
                                        </p:tav>
                                        <p:tav tm="100000">
                                          <p:val>
                                            <p:strVal val="#ppt_y+0.31"/>
                                          </p:val>
                                        </p:tav>
                                      </p:tavLst>
                                    </p:anim>
                                    <p:anim calcmode="lin" valueType="num">
                                      <p:cBhvr>
                                        <p:cTn id="61" dur="600" decel="50000" fill="hold">
                                          <p:stCondLst>
                                            <p:cond delay="400"/>
                                          </p:stCondLst>
                                        </p:cTn>
                                        <p:tgtEl>
                                          <p:spTgt spid="7">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2" dur="600" decel="50000" fill="hold">
                                          <p:stCondLst>
                                            <p:cond delay="400"/>
                                          </p:stCondLst>
                                        </p:cTn>
                                        <p:tgtEl>
                                          <p:spTgt spid="7">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3" presetClass="entr" presetSubtype="0" fill="hold" nodeType="clickEffect">
                                  <p:stCondLst>
                                    <p:cond delay="0"/>
                                  </p:stCondLst>
                                  <p:childTnLst>
                                    <p:set>
                                      <p:cBhvr>
                                        <p:cTn id="66" dur="1" fill="hold">
                                          <p:stCondLst>
                                            <p:cond delay="0"/>
                                          </p:stCondLst>
                                        </p:cTn>
                                        <p:tgtEl>
                                          <p:spTgt spid="7">
                                            <p:txEl>
                                              <p:pRg st="5" end="5"/>
                                            </p:txEl>
                                          </p:spTgt>
                                        </p:tgtEl>
                                        <p:attrNameLst>
                                          <p:attrName>style.visibility</p:attrName>
                                        </p:attrNameLst>
                                      </p:cBhvr>
                                      <p:to>
                                        <p:strVal val="visible"/>
                                      </p:to>
                                    </p:set>
                                    <p:animEffect transition="in" filter="fade">
                                      <p:cBhvr>
                                        <p:cTn id="67" dur="100"/>
                                        <p:tgtEl>
                                          <p:spTgt spid="7">
                                            <p:txEl>
                                              <p:pRg st="5" end="5"/>
                                            </p:txEl>
                                          </p:spTgt>
                                        </p:tgtEl>
                                      </p:cBhvr>
                                    </p:animEffect>
                                    <p:anim calcmode="lin" valueType="num">
                                      <p:cBhvr>
                                        <p:cTn id="68" dur="4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69" dur="400" fill="hold"/>
                                        <p:tgtEl>
                                          <p:spTgt spid="7">
                                            <p:txEl>
                                              <p:pRg st="5" end="5"/>
                                            </p:txEl>
                                          </p:spTgt>
                                        </p:tgtEl>
                                        <p:attrNameLst>
                                          <p:attrName>ppt_y</p:attrName>
                                        </p:attrNameLst>
                                      </p:cBhvr>
                                      <p:tavLst>
                                        <p:tav tm="0">
                                          <p:val>
                                            <p:strVal val="#ppt_y+0.31"/>
                                          </p:val>
                                        </p:tav>
                                        <p:tav tm="100000">
                                          <p:val>
                                            <p:strVal val="#ppt_y+0.31"/>
                                          </p:val>
                                        </p:tav>
                                      </p:tavLst>
                                    </p:anim>
                                    <p:anim calcmode="lin" valueType="num">
                                      <p:cBhvr>
                                        <p:cTn id="70" dur="600" decel="50000" fill="hold">
                                          <p:stCondLst>
                                            <p:cond delay="400"/>
                                          </p:stCondLst>
                                        </p:cTn>
                                        <p:tgtEl>
                                          <p:spTgt spid="7">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1" dur="600" decel="50000" fill="hold">
                                          <p:stCondLst>
                                            <p:cond delay="400"/>
                                          </p:stCondLst>
                                        </p:cTn>
                                        <p:tgtEl>
                                          <p:spTgt spid="7">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3" presetClass="entr" presetSubtype="0" fill="hold" nodeType="clickEffect">
                                  <p:stCondLst>
                                    <p:cond delay="0"/>
                                  </p:stCondLst>
                                  <p:childTnLst>
                                    <p:set>
                                      <p:cBhvr>
                                        <p:cTn id="75" dur="1" fill="hold">
                                          <p:stCondLst>
                                            <p:cond delay="0"/>
                                          </p:stCondLst>
                                        </p:cTn>
                                        <p:tgtEl>
                                          <p:spTgt spid="7">
                                            <p:txEl>
                                              <p:pRg st="6" end="6"/>
                                            </p:txEl>
                                          </p:spTgt>
                                        </p:tgtEl>
                                        <p:attrNameLst>
                                          <p:attrName>style.visibility</p:attrName>
                                        </p:attrNameLst>
                                      </p:cBhvr>
                                      <p:to>
                                        <p:strVal val="visible"/>
                                      </p:to>
                                    </p:set>
                                    <p:animEffect transition="in" filter="fade">
                                      <p:cBhvr>
                                        <p:cTn id="76" dur="100"/>
                                        <p:tgtEl>
                                          <p:spTgt spid="7">
                                            <p:txEl>
                                              <p:pRg st="6" end="6"/>
                                            </p:txEl>
                                          </p:spTgt>
                                        </p:tgtEl>
                                      </p:cBhvr>
                                    </p:animEffect>
                                    <p:anim calcmode="lin" valueType="num">
                                      <p:cBhvr>
                                        <p:cTn id="77" dur="4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78" dur="400" fill="hold"/>
                                        <p:tgtEl>
                                          <p:spTgt spid="7">
                                            <p:txEl>
                                              <p:pRg st="6" end="6"/>
                                            </p:txEl>
                                          </p:spTgt>
                                        </p:tgtEl>
                                        <p:attrNameLst>
                                          <p:attrName>ppt_y</p:attrName>
                                        </p:attrNameLst>
                                      </p:cBhvr>
                                      <p:tavLst>
                                        <p:tav tm="0">
                                          <p:val>
                                            <p:strVal val="#ppt_y+0.31"/>
                                          </p:val>
                                        </p:tav>
                                        <p:tav tm="100000">
                                          <p:val>
                                            <p:strVal val="#ppt_y+0.31"/>
                                          </p:val>
                                        </p:tav>
                                      </p:tavLst>
                                    </p:anim>
                                    <p:anim calcmode="lin" valueType="num">
                                      <p:cBhvr>
                                        <p:cTn id="79" dur="600" decel="50000" fill="hold">
                                          <p:stCondLst>
                                            <p:cond delay="400"/>
                                          </p:stCondLst>
                                        </p:cTn>
                                        <p:tgtEl>
                                          <p:spTgt spid="7">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0" dur="600" decel="50000" fill="hold">
                                          <p:stCondLst>
                                            <p:cond delay="400"/>
                                          </p:stCondLst>
                                        </p:cTn>
                                        <p:tgtEl>
                                          <p:spTgt spid="7">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81" fill="hold">
                            <p:stCondLst>
                              <p:cond delay="1000"/>
                            </p:stCondLst>
                            <p:childTnLst>
                              <p:par>
                                <p:cTn id="82" presetID="53" presetClass="exit" presetSubtype="32" fill="hold" nodeType="afterEffect">
                                  <p:stCondLst>
                                    <p:cond delay="0"/>
                                  </p:stCondLst>
                                  <p:childTnLst>
                                    <p:anim calcmode="lin" valueType="num">
                                      <p:cBhvr>
                                        <p:cTn id="83" dur="500"/>
                                        <p:tgtEl>
                                          <p:spTgt spid="6"/>
                                        </p:tgtEl>
                                        <p:attrNameLst>
                                          <p:attrName>ppt_w</p:attrName>
                                        </p:attrNameLst>
                                      </p:cBhvr>
                                      <p:tavLst>
                                        <p:tav tm="0">
                                          <p:val>
                                            <p:strVal val="ppt_w"/>
                                          </p:val>
                                        </p:tav>
                                        <p:tav tm="100000">
                                          <p:val>
                                            <p:fltVal val="0"/>
                                          </p:val>
                                        </p:tav>
                                      </p:tavLst>
                                    </p:anim>
                                    <p:anim calcmode="lin" valueType="num">
                                      <p:cBhvr>
                                        <p:cTn id="84" dur="500"/>
                                        <p:tgtEl>
                                          <p:spTgt spid="6"/>
                                        </p:tgtEl>
                                        <p:attrNameLst>
                                          <p:attrName>ppt_h</p:attrName>
                                        </p:attrNameLst>
                                      </p:cBhvr>
                                      <p:tavLst>
                                        <p:tav tm="0">
                                          <p:val>
                                            <p:strVal val="ppt_h"/>
                                          </p:val>
                                        </p:tav>
                                        <p:tav tm="100000">
                                          <p:val>
                                            <p:fltVal val="0"/>
                                          </p:val>
                                        </p:tav>
                                      </p:tavLst>
                                    </p:anim>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53" presetClass="entr" presetSubtype="16" fill="hold" nodeType="withEffect">
                                  <p:stCondLst>
                                    <p:cond delay="0"/>
                                  </p:stCondLst>
                                  <p:childTnLst>
                                    <p:set>
                                      <p:cBhvr>
                                        <p:cTn id="88" dur="1" fill="hold">
                                          <p:stCondLst>
                                            <p:cond delay="0"/>
                                          </p:stCondLst>
                                        </p:cTn>
                                        <p:tgtEl>
                                          <p:spTgt spid="8"/>
                                        </p:tgtEl>
                                        <p:attrNameLst>
                                          <p:attrName>style.visibility</p:attrName>
                                        </p:attrNameLst>
                                      </p:cBhvr>
                                      <p:to>
                                        <p:strVal val="visible"/>
                                      </p:to>
                                    </p:set>
                                    <p:anim calcmode="lin" valueType="num">
                                      <p:cBhvr>
                                        <p:cTn id="89" dur="500" fill="hold"/>
                                        <p:tgtEl>
                                          <p:spTgt spid="8"/>
                                        </p:tgtEl>
                                        <p:attrNameLst>
                                          <p:attrName>ppt_w</p:attrName>
                                        </p:attrNameLst>
                                      </p:cBhvr>
                                      <p:tavLst>
                                        <p:tav tm="0">
                                          <p:val>
                                            <p:fltVal val="0"/>
                                          </p:val>
                                        </p:tav>
                                        <p:tav tm="100000">
                                          <p:val>
                                            <p:strVal val="#ppt_w"/>
                                          </p:val>
                                        </p:tav>
                                      </p:tavLst>
                                    </p:anim>
                                    <p:anim calcmode="lin" valueType="num">
                                      <p:cBhvr>
                                        <p:cTn id="90" dur="500" fill="hold"/>
                                        <p:tgtEl>
                                          <p:spTgt spid="8"/>
                                        </p:tgtEl>
                                        <p:attrNameLst>
                                          <p:attrName>ppt_h</p:attrName>
                                        </p:attrNameLst>
                                      </p:cBhvr>
                                      <p:tavLst>
                                        <p:tav tm="0">
                                          <p:val>
                                            <p:fltVal val="0"/>
                                          </p:val>
                                        </p:tav>
                                        <p:tav tm="100000">
                                          <p:val>
                                            <p:strVal val="#ppt_h"/>
                                          </p:val>
                                        </p:tav>
                                      </p:tavLst>
                                    </p:anim>
                                    <p:animEffect transition="in" filter="fade">
                                      <p:cBhvr>
                                        <p:cTn id="9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7" grpId="0"/>
      <p:bldP spid="7" grpId="1" uiExpand="1" build="allAtOnce"/>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9285</TotalTime>
  <Words>856</Words>
  <Application>Microsoft Office PowerPoint</Application>
  <PresentationFormat>Custom</PresentationFormat>
  <Paragraphs>61</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Hong Lien</cp:lastModifiedBy>
  <cp:revision>501</cp:revision>
  <dcterms:created xsi:type="dcterms:W3CDTF">2021-11-14T08:33:55Z</dcterms:created>
  <dcterms:modified xsi:type="dcterms:W3CDTF">2024-09-26T08:39:59Z</dcterms:modified>
</cp:coreProperties>
</file>