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8"/>
  </p:notesMasterIdLst>
  <p:sldIdLst>
    <p:sldId id="3133" r:id="rId2"/>
    <p:sldId id="3138" r:id="rId3"/>
    <p:sldId id="3123" r:id="rId4"/>
    <p:sldId id="3093" r:id="rId5"/>
    <p:sldId id="3144" r:id="rId6"/>
    <p:sldId id="3134" r:id="rId7"/>
    <p:sldId id="3124" r:id="rId8"/>
    <p:sldId id="3125" r:id="rId9"/>
    <p:sldId id="3119" r:id="rId10"/>
    <p:sldId id="3127" r:id="rId11"/>
    <p:sldId id="3141" r:id="rId12"/>
    <p:sldId id="3142" r:id="rId13"/>
    <p:sldId id="3143" r:id="rId14"/>
    <p:sldId id="3126" r:id="rId15"/>
    <p:sldId id="3128" r:id="rId16"/>
    <p:sldId id="3145" r:id="rId17"/>
    <p:sldId id="3146" r:id="rId18"/>
    <p:sldId id="3129" r:id="rId19"/>
    <p:sldId id="3130" r:id="rId20"/>
    <p:sldId id="3131" r:id="rId21"/>
    <p:sldId id="3139" r:id="rId22"/>
    <p:sldId id="3132" r:id="rId23"/>
    <p:sldId id="3140" r:id="rId24"/>
    <p:sldId id="3147" r:id="rId25"/>
    <p:sldId id="280" r:id="rId26"/>
    <p:sldId id="31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BB75"/>
    <a:srgbClr val="FF3399"/>
    <a:srgbClr val="F0677C"/>
    <a:srgbClr val="0998D7"/>
    <a:srgbClr val="F1810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0500" autoAdjust="0"/>
    <p:restoredTop sz="94660"/>
  </p:normalViewPr>
  <p:slideViewPr>
    <p:cSldViewPr snapToGrid="0">
      <p:cViewPr>
        <p:scale>
          <a:sx n="87" d="100"/>
          <a:sy n="87" d="100"/>
        </p:scale>
        <p:origin x="-115" y="-13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xmlns=""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xmlns=""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xmlns=""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xmlns=""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xmlns=""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xmlns=""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xmlns=""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xmlns=""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xmlns=""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xmlns=""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xmlns=""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xmlns=""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xmlns=""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xmlns=""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xmlns=""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xmlns=""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xmlns=""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xmlns=""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xmlns=""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xmlns=""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xmlns=""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jpeg"/><Relationship Id="rId4" Type="http://schemas.openxmlformats.org/officeDocument/2006/relationships/image" Target="../media/image11.emf"/><Relationship Id="rId9" Type="http://schemas.openxmlformats.org/officeDocument/2006/relationships/image" Target="../media/image16.emf"/></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hyperlink" Target="file:///C:\Program%20Files" TargetMode="External"/><Relationship Id="rId5" Type="http://schemas.openxmlformats.org/officeDocument/2006/relationships/image" Target="../media/image27.gif"/><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Máy vi tính để bàn (Desktop) - BuaXu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47" y="341801"/>
            <a:ext cx="6858932" cy="456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7" descr="Hướng dẫn cách tạo nút Start trên Windows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603" y="1153864"/>
            <a:ext cx="455129" cy="45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0336" y="1153864"/>
            <a:ext cx="465384" cy="45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336" y="1139192"/>
            <a:ext cx="466480" cy="46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3318" y="1120182"/>
            <a:ext cx="402402" cy="42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7257" y="1852338"/>
            <a:ext cx="1392414" cy="33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0652" y="1813175"/>
            <a:ext cx="983030" cy="32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1182" y="2444399"/>
            <a:ext cx="365634" cy="35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descr="Những bông hoa đắt nhất thế giới, có tiền cũng không thể mua, giá bằng cả  ngôi nhà"/>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8016" y="2884603"/>
            <a:ext cx="905000" cy="6787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07510" y="931305"/>
            <a:ext cx="3449232" cy="461665"/>
          </a:xfrm>
          <a:prstGeom prst="rect">
            <a:avLst/>
          </a:prstGeom>
          <a:noFill/>
        </p:spPr>
        <p:txBody>
          <a:bodyPr wrap="square" lIns="91440" tIns="45720" rIns="91440" bIns="45720">
            <a:spAutoFit/>
          </a:bodyPr>
          <a:lstStyle/>
          <a:p>
            <a:pPr algn="ct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Phần</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mềm</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máy</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tính</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Rectangle 12"/>
          <p:cNvSpPr/>
          <p:nvPr/>
        </p:nvSpPr>
        <p:spPr>
          <a:xfrm>
            <a:off x="6761560" y="1390673"/>
            <a:ext cx="2451393"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Thông</a:t>
            </a:r>
            <a:r>
              <a:rPr lang="en-US" sz="2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tin</a:t>
            </a:r>
            <a:endParaRPr lang="en-US"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p:cNvSpPr/>
          <p:nvPr/>
        </p:nvSpPr>
        <p:spPr>
          <a:xfrm>
            <a:off x="6601140" y="2137529"/>
            <a:ext cx="1292340" cy="461665"/>
          </a:xfrm>
          <a:prstGeom prst="rect">
            <a:avLst/>
          </a:prstGeom>
          <a:noFill/>
        </p:spPr>
        <p:txBody>
          <a:bodyPr wrap="none" lIns="91440" tIns="45720" rIns="91440" bIns="45720">
            <a:spAutoFit/>
          </a:bodyPr>
          <a:lstStyle/>
          <a:p>
            <a:pPr algn="ct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Tahoma" pitchFamily="34" charset="0"/>
                <a:cs typeface="Tahoma" pitchFamily="34" charset="0"/>
              </a:rPr>
              <a:t>Dữ</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Tahoma" pitchFamily="34" charset="0"/>
                <a:cs typeface="Tahoma" pitchFamily="34" charset="0"/>
              </a:rPr>
              <a:t>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Tahoma" pitchFamily="34" charset="0"/>
                <a:cs typeface="Tahoma" pitchFamily="34" charset="0"/>
              </a:rPr>
              <a:t>liệu</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Tahoma" pitchFamily="34" charset="0"/>
              <a:cs typeface="Tahoma" pitchFamily="34" charset="0"/>
            </a:endParaRPr>
          </a:p>
        </p:txBody>
      </p:sp>
      <p:sp>
        <p:nvSpPr>
          <p:cNvPr id="29" name="Rectangle 28"/>
          <p:cNvSpPr/>
          <p:nvPr/>
        </p:nvSpPr>
        <p:spPr>
          <a:xfrm>
            <a:off x="6243889" y="869750"/>
            <a:ext cx="4173525" cy="461665"/>
          </a:xfrm>
          <a:prstGeom prst="rect">
            <a:avLst/>
          </a:prstGeom>
          <a:noFill/>
        </p:spPr>
        <p:txBody>
          <a:bodyPr wrap="square" lIns="91440" tIns="45720" rIns="91440" bIns="45720">
            <a:spAutoFit/>
          </a:bodyPr>
          <a:lstStyle/>
          <a:p>
            <a:pPr algn="ct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Chương</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trình</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máy</a:t>
            </a: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tính</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ight Brace 3"/>
          <p:cNvSpPr/>
          <p:nvPr/>
        </p:nvSpPr>
        <p:spPr>
          <a:xfrm>
            <a:off x="10012967" y="1063707"/>
            <a:ext cx="439615" cy="1343817"/>
          </a:xfrm>
          <a:prstGeom prst="rightBrace">
            <a:avLst/>
          </a:prstGeom>
          <a:ln w="127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Cloud 4"/>
          <p:cNvSpPr/>
          <p:nvPr/>
        </p:nvSpPr>
        <p:spPr>
          <a:xfrm>
            <a:off x="10313375" y="778966"/>
            <a:ext cx="1466845" cy="3178790"/>
          </a:xfrm>
          <a:prstGeom prst="cloud">
            <a:avLst/>
          </a:prstGeom>
          <a:solidFill>
            <a:schemeClr val="accent4">
              <a:lumMod val="20000"/>
              <a:lumOff val="80000"/>
            </a:schemeClr>
          </a:solidFill>
          <a:ln>
            <a:solidFill>
              <a:srgbClr val="FCB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Times New Roman" pitchFamily="18" charset="0"/>
                <a:cs typeface="Times New Roman" pitchFamily="18" charset="0"/>
              </a:rPr>
              <a:t>Đượ</a:t>
            </a:r>
            <a:r>
              <a:rPr lang="en-US" sz="2000" dirty="0" smtClean="0">
                <a:solidFill>
                  <a:schemeClr val="tx1"/>
                </a:solidFill>
                <a:latin typeface="Times New Roman" pitchFamily="18" charset="0"/>
                <a:cs typeface="Times New Roman" pitchFamily="18" charset="0"/>
              </a:rPr>
              <a:t>c </a:t>
            </a:r>
            <a:r>
              <a:rPr lang="en-US" sz="2000" dirty="0" err="1" smtClean="0">
                <a:solidFill>
                  <a:schemeClr val="tx1"/>
                </a:solidFill>
                <a:latin typeface="Times New Roman" pitchFamily="18" charset="0"/>
                <a:cs typeface="Times New Roman" pitchFamily="18" charset="0"/>
              </a:rPr>
              <a:t>lưu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giữ</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như</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thế</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nào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trong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tính</a:t>
            </a:r>
            <a:r>
              <a:rPr lang="en-US" sz="2000" dirty="0" smtClean="0">
                <a:solidFill>
                  <a:schemeClr val="tx1"/>
                </a:solidFill>
                <a:latin typeface="Times New Roman" pitchFamily="18" charset="0"/>
                <a:cs typeface="Times New Roman" pitchFamily="18" charset="0"/>
              </a:rPr>
              <a:t>?</a:t>
            </a:r>
            <a:endParaRPr 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0577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circle(in)">
                                      <p:cBhvr>
                                        <p:cTn id="7" dur="20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3.81349E-6 8.67453E-7 L -0.41782 -0.02059 " pathEditMode="relative" rAng="0" ptsTypes="AA">
                                      <p:cBhvr>
                                        <p:cTn id="11" dur="1000" fill="hold"/>
                                        <p:tgtEl>
                                          <p:spTgt spid="1032"/>
                                        </p:tgtEl>
                                        <p:attrNameLst>
                                          <p:attrName>ppt_x</p:attrName>
                                          <p:attrName>ppt_y</p:attrName>
                                        </p:attrNameLst>
                                      </p:cBhvr>
                                      <p:rCtr x="-20891" y="-1041"/>
                                    </p:animMotion>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wheel(1)">
                                      <p:cBhvr>
                                        <p:cTn id="16" dur="2000"/>
                                        <p:tgtEl>
                                          <p:spTgt spid="1033"/>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5.20969E-9 8.67453E-7 L -0.37666 -0.01527 " pathEditMode="relative" rAng="0" ptsTypes="AA">
                                      <p:cBhvr>
                                        <p:cTn id="20" dur="1000" fill="hold"/>
                                        <p:tgtEl>
                                          <p:spTgt spid="1033"/>
                                        </p:tgtEl>
                                        <p:attrNameLst>
                                          <p:attrName>ppt_x</p:attrName>
                                          <p:attrName>ppt_y</p:attrName>
                                        </p:attrNameLst>
                                      </p:cBhvr>
                                      <p:rCtr x="-18833" y="-763"/>
                                    </p:animMotion>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randombar(horizontal)">
                                      <p:cBhvr>
                                        <p:cTn id="25" dur="500"/>
                                        <p:tgtEl>
                                          <p:spTgt spid="1034"/>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2.37041E-7 -3.84918E-6 L -0.33108 -0.01226 " pathEditMode="relative" rAng="0" ptsTypes="AA">
                                      <p:cBhvr>
                                        <p:cTn id="29" dur="1000" fill="hold"/>
                                        <p:tgtEl>
                                          <p:spTgt spid="1034"/>
                                        </p:tgtEl>
                                        <p:attrNameLst>
                                          <p:attrName>ppt_x</p:attrName>
                                          <p:attrName>ppt_y</p:attrName>
                                        </p:attrNameLst>
                                      </p:cBhvr>
                                      <p:rCtr x="-16554" y="-625"/>
                                    </p:animMotion>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5"/>
                                        </p:tgtEl>
                                        <p:attrNameLst>
                                          <p:attrName>style.visibility</p:attrName>
                                        </p:attrNameLst>
                                      </p:cBhvr>
                                      <p:to>
                                        <p:strVal val="visible"/>
                                      </p:to>
                                    </p:set>
                                    <p:anim calcmode="lin" valueType="num">
                                      <p:cBhvr>
                                        <p:cTn id="34" dur="500" fill="hold"/>
                                        <p:tgtEl>
                                          <p:spTgt spid="1035"/>
                                        </p:tgtEl>
                                        <p:attrNameLst>
                                          <p:attrName>ppt_w</p:attrName>
                                        </p:attrNameLst>
                                      </p:cBhvr>
                                      <p:tavLst>
                                        <p:tav tm="0">
                                          <p:val>
                                            <p:fltVal val="0"/>
                                          </p:val>
                                        </p:tav>
                                        <p:tav tm="100000">
                                          <p:val>
                                            <p:strVal val="#ppt_w"/>
                                          </p:val>
                                        </p:tav>
                                      </p:tavLst>
                                    </p:anim>
                                    <p:anim calcmode="lin" valueType="num">
                                      <p:cBhvr>
                                        <p:cTn id="35" dur="500" fill="hold"/>
                                        <p:tgtEl>
                                          <p:spTgt spid="1035"/>
                                        </p:tgtEl>
                                        <p:attrNameLst>
                                          <p:attrName>ppt_h</p:attrName>
                                        </p:attrNameLst>
                                      </p:cBhvr>
                                      <p:tavLst>
                                        <p:tav tm="0">
                                          <p:val>
                                            <p:fltVal val="0"/>
                                          </p:val>
                                        </p:tav>
                                        <p:tav tm="100000">
                                          <p:val>
                                            <p:strVal val="#ppt_h"/>
                                          </p:val>
                                        </p:tav>
                                      </p:tavLst>
                                    </p:anim>
                                    <p:animEffect transition="in" filter="fade">
                                      <p:cBhvr>
                                        <p:cTn id="36" dur="500"/>
                                        <p:tgtEl>
                                          <p:spTgt spid="1035"/>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4.8398E-6 1.81356E-6 L -0.28028 -0.00717 " pathEditMode="relative" rAng="0" ptsTypes="AA">
                                      <p:cBhvr>
                                        <p:cTn id="40" dur="1000" fill="hold"/>
                                        <p:tgtEl>
                                          <p:spTgt spid="1035"/>
                                        </p:tgtEl>
                                        <p:attrNameLst>
                                          <p:attrName>ppt_x</p:attrName>
                                          <p:attrName>ppt_y</p:attrName>
                                        </p:attrNameLst>
                                      </p:cBhvr>
                                      <p:rCtr x="-14014" y="-370"/>
                                    </p:animMotion>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036"/>
                                        </p:tgtEl>
                                        <p:attrNameLst>
                                          <p:attrName>style.visibility</p:attrName>
                                        </p:attrNameLst>
                                      </p:cBhvr>
                                      <p:to>
                                        <p:strVal val="visible"/>
                                      </p:to>
                                    </p:set>
                                    <p:animEffect transition="in" filter="randombar(horizontal)">
                                      <p:cBhvr>
                                        <p:cTn id="58" dur="500"/>
                                        <p:tgtEl>
                                          <p:spTgt spid="1036"/>
                                        </p:tgtEl>
                                      </p:cBhvr>
                                    </p:animEffect>
                                  </p:childTnLst>
                                </p:cTn>
                              </p:par>
                            </p:childTnLst>
                          </p:cTn>
                        </p:par>
                      </p:childTnLst>
                    </p:cTn>
                  </p:par>
                  <p:par>
                    <p:cTn id="59" fill="hold">
                      <p:stCondLst>
                        <p:cond delay="indefinite"/>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4.86846E-6 -2.75272E-6 L -0.37379 -0.03701 " pathEditMode="relative" rAng="0" ptsTypes="AA">
                                      <p:cBhvr>
                                        <p:cTn id="62" dur="1000" fill="hold"/>
                                        <p:tgtEl>
                                          <p:spTgt spid="1036"/>
                                        </p:tgtEl>
                                        <p:attrNameLst>
                                          <p:attrName>ppt_x</p:attrName>
                                          <p:attrName>ppt_y</p:attrName>
                                        </p:attrNameLst>
                                      </p:cBhvr>
                                      <p:rCtr x="-18690" y="-1851"/>
                                    </p:animMotion>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1037"/>
                                        </p:tgtEl>
                                        <p:attrNameLst>
                                          <p:attrName>style.visibility</p:attrName>
                                        </p:attrNameLst>
                                      </p:cBhvr>
                                      <p:to>
                                        <p:strVal val="visible"/>
                                      </p:to>
                                    </p:set>
                                    <p:animEffect transition="in" filter="wheel(1)">
                                      <p:cBhvr>
                                        <p:cTn id="67" dur="2000"/>
                                        <p:tgtEl>
                                          <p:spTgt spid="1037"/>
                                        </p:tgtEl>
                                      </p:cBhvr>
                                    </p:animEffect>
                                  </p:childTnLst>
                                </p:cTn>
                              </p:par>
                            </p:childTnLst>
                          </p:cTn>
                        </p:par>
                      </p:childTnLst>
                    </p:cTn>
                  </p:par>
                  <p:par>
                    <p:cTn id="68" fill="hold">
                      <p:stCondLst>
                        <p:cond delay="indefinite"/>
                      </p:stCondLst>
                      <p:childTnLst>
                        <p:par>
                          <p:cTn id="69" fill="hold">
                            <p:stCondLst>
                              <p:cond delay="0"/>
                            </p:stCondLst>
                            <p:childTnLst>
                              <p:par>
                                <p:cTn id="70" presetID="35" presetClass="path" presetSubtype="0" accel="50000" decel="50000" fill="hold" nodeType="clickEffect">
                                  <p:stCondLst>
                                    <p:cond delay="0"/>
                                  </p:stCondLst>
                                  <p:childTnLst>
                                    <p:animMotion origin="layout" path="M 3.81349E-6 -3.12746E-6 L -0.39229 0.0384 " pathEditMode="relative" rAng="0" ptsTypes="AA">
                                      <p:cBhvr>
                                        <p:cTn id="71" dur="1000" fill="hold"/>
                                        <p:tgtEl>
                                          <p:spTgt spid="1037"/>
                                        </p:tgtEl>
                                        <p:attrNameLst>
                                          <p:attrName>ppt_x</p:attrName>
                                          <p:attrName>ppt_y</p:attrName>
                                        </p:attrNameLst>
                                      </p:cBhvr>
                                      <p:rCtr x="-19614" y="1920"/>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1038"/>
                                        </p:tgtEl>
                                        <p:attrNameLst>
                                          <p:attrName>style.visibility</p:attrName>
                                        </p:attrNameLst>
                                      </p:cBhvr>
                                      <p:to>
                                        <p:strVal val="visible"/>
                                      </p:to>
                                    </p:set>
                                    <p:anim calcmode="lin" valueType="num">
                                      <p:cBhvr>
                                        <p:cTn id="76" dur="500" fill="hold"/>
                                        <p:tgtEl>
                                          <p:spTgt spid="1038"/>
                                        </p:tgtEl>
                                        <p:attrNameLst>
                                          <p:attrName>ppt_w</p:attrName>
                                        </p:attrNameLst>
                                      </p:cBhvr>
                                      <p:tavLst>
                                        <p:tav tm="0">
                                          <p:val>
                                            <p:fltVal val="0"/>
                                          </p:val>
                                        </p:tav>
                                        <p:tav tm="100000">
                                          <p:val>
                                            <p:strVal val="#ppt_w"/>
                                          </p:val>
                                        </p:tav>
                                      </p:tavLst>
                                    </p:anim>
                                    <p:anim calcmode="lin" valueType="num">
                                      <p:cBhvr>
                                        <p:cTn id="77" dur="500" fill="hold"/>
                                        <p:tgtEl>
                                          <p:spTgt spid="1038"/>
                                        </p:tgtEl>
                                        <p:attrNameLst>
                                          <p:attrName>ppt_h</p:attrName>
                                        </p:attrNameLst>
                                      </p:cBhvr>
                                      <p:tavLst>
                                        <p:tav tm="0">
                                          <p:val>
                                            <p:fltVal val="0"/>
                                          </p:val>
                                        </p:tav>
                                        <p:tav tm="100000">
                                          <p:val>
                                            <p:strVal val="#ppt_h"/>
                                          </p:val>
                                        </p:tav>
                                      </p:tavLst>
                                    </p:anim>
                                    <p:animEffect transition="in" filter="fade">
                                      <p:cBhvr>
                                        <p:cTn id="78" dur="500"/>
                                        <p:tgtEl>
                                          <p:spTgt spid="1038"/>
                                        </p:tgtEl>
                                      </p:cBhvr>
                                    </p:animEffect>
                                  </p:childTnLst>
                                </p:cTn>
                              </p:par>
                            </p:childTnLst>
                          </p:cTn>
                        </p:par>
                      </p:childTnLst>
                    </p:cTn>
                  </p:par>
                  <p:par>
                    <p:cTn id="79" fill="hold">
                      <p:stCondLst>
                        <p:cond delay="indefinite"/>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2.25319E-6 -3.35184E-6 L -0.28237 -0.12237 " pathEditMode="relative" rAng="0" ptsTypes="AA">
                                      <p:cBhvr>
                                        <p:cTn id="82" dur="1000" fill="hold"/>
                                        <p:tgtEl>
                                          <p:spTgt spid="1038"/>
                                        </p:tgtEl>
                                        <p:attrNameLst>
                                          <p:attrName>ppt_x</p:attrName>
                                          <p:attrName>ppt_y</p:attrName>
                                        </p:attrNameLst>
                                      </p:cBhvr>
                                      <p:rCtr x="-14118" y="-6130"/>
                                    </p:animMotion>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044"/>
                                        </p:tgtEl>
                                        <p:attrNameLst>
                                          <p:attrName>style.visibility</p:attrName>
                                        </p:attrNameLst>
                                      </p:cBhvr>
                                      <p:to>
                                        <p:strVal val="visible"/>
                                      </p:to>
                                    </p:set>
                                    <p:anim calcmode="lin" valueType="num">
                                      <p:cBhvr>
                                        <p:cTn id="87" dur="500" fill="hold"/>
                                        <p:tgtEl>
                                          <p:spTgt spid="1044"/>
                                        </p:tgtEl>
                                        <p:attrNameLst>
                                          <p:attrName>ppt_w</p:attrName>
                                        </p:attrNameLst>
                                      </p:cBhvr>
                                      <p:tavLst>
                                        <p:tav tm="0">
                                          <p:val>
                                            <p:fltVal val="0"/>
                                          </p:val>
                                        </p:tav>
                                        <p:tav tm="100000">
                                          <p:val>
                                            <p:strVal val="#ppt_w"/>
                                          </p:val>
                                        </p:tav>
                                      </p:tavLst>
                                    </p:anim>
                                    <p:anim calcmode="lin" valueType="num">
                                      <p:cBhvr>
                                        <p:cTn id="88" dur="500" fill="hold"/>
                                        <p:tgtEl>
                                          <p:spTgt spid="1044"/>
                                        </p:tgtEl>
                                        <p:attrNameLst>
                                          <p:attrName>ppt_h</p:attrName>
                                        </p:attrNameLst>
                                      </p:cBhvr>
                                      <p:tavLst>
                                        <p:tav tm="0">
                                          <p:val>
                                            <p:fltVal val="0"/>
                                          </p:val>
                                        </p:tav>
                                        <p:tav tm="100000">
                                          <p:val>
                                            <p:strVal val="#ppt_h"/>
                                          </p:val>
                                        </p:tav>
                                      </p:tavLst>
                                    </p:anim>
                                    <p:animEffect transition="in" filter="fade">
                                      <p:cBhvr>
                                        <p:cTn id="89" dur="500"/>
                                        <p:tgtEl>
                                          <p:spTgt spid="1044"/>
                                        </p:tgtEl>
                                      </p:cBhvr>
                                    </p:animEffect>
                                  </p:childTnLst>
                                </p:cTn>
                              </p:par>
                            </p:childTnLst>
                          </p:cTn>
                        </p:par>
                      </p:childTnLst>
                    </p:cTn>
                  </p:par>
                  <p:par>
                    <p:cTn id="90" fill="hold">
                      <p:stCondLst>
                        <p:cond delay="indefinite"/>
                      </p:stCondLst>
                      <p:childTnLst>
                        <p:par>
                          <p:cTn id="91" fill="hold">
                            <p:stCondLst>
                              <p:cond delay="0"/>
                            </p:stCondLst>
                            <p:childTnLst>
                              <p:par>
                                <p:cTn id="92" presetID="35" presetClass="path" presetSubtype="0" accel="50000" decel="50000" fill="hold" nodeType="clickEffect">
                                  <p:stCondLst>
                                    <p:cond delay="0"/>
                                  </p:stCondLst>
                                  <p:childTnLst>
                                    <p:animMotion origin="layout" path="M -1.86507E-6 -2.63012E-6 L -0.29252 -0.13046 " pathEditMode="relative" rAng="0" ptsTypes="AA">
                                      <p:cBhvr>
                                        <p:cTn id="93" dur="1000" fill="hold"/>
                                        <p:tgtEl>
                                          <p:spTgt spid="1044"/>
                                        </p:tgtEl>
                                        <p:attrNameLst>
                                          <p:attrName>ppt_x</p:attrName>
                                          <p:attrName>ppt_y</p:attrName>
                                        </p:attrNameLst>
                                      </p:cBhvr>
                                      <p:rCtr x="-14626" y="-6523"/>
                                    </p:animMotion>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heel(1)">
                                      <p:cBhvr>
                                        <p:cTn id="103" dur="2000"/>
                                        <p:tgtEl>
                                          <p:spTgt spid="1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grpId="1" nodeType="clickEffect">
                                  <p:stCondLst>
                                    <p:cond delay="0"/>
                                  </p:stCondLst>
                                  <p:childTnLst>
                                    <p:animEffect transition="out" filter="circle(out)">
                                      <p:cBhvr>
                                        <p:cTn id="107" dur="2000"/>
                                        <p:tgtEl>
                                          <p:spTgt spid="12"/>
                                        </p:tgtEl>
                                      </p:cBhvr>
                                    </p:animEffect>
                                    <p:set>
                                      <p:cBhvr>
                                        <p:cTn id="108" dur="1" fill="hold">
                                          <p:stCondLst>
                                            <p:cond delay="1999"/>
                                          </p:stCondLst>
                                        </p:cTn>
                                        <p:tgtEl>
                                          <p:spTgt spid="1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fade">
                                      <p:cBhvr>
                                        <p:cTn id="119" dur="1000"/>
                                        <p:tgtEl>
                                          <p:spTgt spid="4"/>
                                        </p:tgtEl>
                                      </p:cBhvr>
                                    </p:animEffect>
                                    <p:anim calcmode="lin" valueType="num">
                                      <p:cBhvr>
                                        <p:cTn id="120" dur="1000" fill="hold"/>
                                        <p:tgtEl>
                                          <p:spTgt spid="4"/>
                                        </p:tgtEl>
                                        <p:attrNameLst>
                                          <p:attrName>ppt_x</p:attrName>
                                        </p:attrNameLst>
                                      </p:cBhvr>
                                      <p:tavLst>
                                        <p:tav tm="0">
                                          <p:val>
                                            <p:strVal val="#ppt_x"/>
                                          </p:val>
                                        </p:tav>
                                        <p:tav tm="100000">
                                          <p:val>
                                            <p:strVal val="#ppt_x"/>
                                          </p:val>
                                        </p:tav>
                                      </p:tavLst>
                                    </p:anim>
                                    <p:anim calcmode="lin" valueType="num">
                                      <p:cBhvr>
                                        <p:cTn id="1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barn(inVertical)">
                                      <p:cBhvr>
                                        <p:cTn id="1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29" grpId="0"/>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FE0CB1A-3BDB-49F2-BFC0-A55023416962}"/>
              </a:ext>
            </a:extLst>
          </p:cNvPr>
          <p:cNvSpPr/>
          <p:nvPr/>
        </p:nvSpPr>
        <p:spPr>
          <a:xfrm>
            <a:off x="599941" y="1414120"/>
            <a:ext cx="10992118" cy="4154984"/>
          </a:xfrm>
          <a:prstGeom prst="rect">
            <a:avLst/>
          </a:prstGeom>
        </p:spPr>
        <p:txBody>
          <a:bodyPr wrap="square">
            <a:spAutoFit/>
          </a:bodyPr>
          <a:lstStyle/>
          <a:p>
            <a:pPr algn="just" defTabSz="342900"/>
            <a:r>
              <a:rPr lang="vi-VN" sz="2400" b="1" dirty="0">
                <a:solidFill>
                  <a:srgbClr val="0000FF"/>
                </a:solidFill>
                <a:latin typeface="UTM Avo" panose="02040603050506020204" pitchFamily="18" charset="0"/>
                <a:cs typeface="Times New Roman" panose="02020603050405020304" pitchFamily="18" charset="0"/>
              </a:rPr>
              <a:t>a) Sao lưu dữ liệu</a:t>
            </a:r>
            <a:r>
              <a:rPr lang="en-US" sz="2400" b="1" dirty="0">
                <a:solidFill>
                  <a:srgbClr val="0000FF"/>
                </a:solidFill>
                <a:latin typeface="UTM Avo" panose="02040603050506020204" pitchFamily="18" charset="0"/>
                <a:cs typeface="Times New Roman" panose="02020603050405020304" pitchFamily="18" charset="0"/>
              </a:rPr>
              <a:t>: </a:t>
            </a:r>
            <a:r>
              <a:rPr lang="en-US" sz="2400" dirty="0">
                <a:latin typeface="UTM Avo" panose="02040603050506020204" pitchFamily="18" charset="0"/>
                <a:cs typeface="Times New Roman" panose="02020603050405020304" pitchFamily="18" charset="0"/>
              </a:rPr>
              <a:t>l</a:t>
            </a:r>
            <a:r>
              <a:rPr lang="vi-VN" sz="2400" dirty="0">
                <a:latin typeface="UTM Avo" panose="02040603050506020204" pitchFamily="18" charset="0"/>
                <a:cs typeface="Times New Roman" panose="02020603050405020304" pitchFamily="18" charset="0"/>
              </a:rPr>
              <a:t>à </a:t>
            </a:r>
            <a:r>
              <a:rPr lang="vi-VN" sz="2400" i="1" dirty="0">
                <a:latin typeface="UTM Avo" panose="02040603050506020204" pitchFamily="18" charset="0"/>
                <a:cs typeface="Times New Roman" panose="02020603050405020304" pitchFamily="18" charset="0"/>
              </a:rPr>
              <a:t>tạo ra bản sao các tệp và thư mục </a:t>
            </a:r>
            <a:r>
              <a:rPr lang="vi-VN" sz="2400" dirty="0">
                <a:latin typeface="UTM Avo" panose="02040603050506020204" pitchFamily="18" charset="0"/>
                <a:cs typeface="Times New Roman" panose="02020603050405020304" pitchFamily="18" charset="0"/>
              </a:rPr>
              <a:t>rồi</a:t>
            </a:r>
            <a:r>
              <a:rPr lang="vi-VN" sz="2400" i="1" dirty="0">
                <a:latin typeface="UTM Avo" panose="02040603050506020204" pitchFamily="18" charset="0"/>
                <a:cs typeface="Times New Roman" panose="02020603050405020304" pitchFamily="18" charset="0"/>
              </a:rPr>
              <a:t> lưu chúng lên một thiết bị lưu trữ</a:t>
            </a:r>
            <a:r>
              <a:rPr lang="vi-VN" sz="2400" dirty="0">
                <a:latin typeface="UTM Avo" panose="02040603050506020204" pitchFamily="18" charset="0"/>
                <a:cs typeface="Times New Roman" panose="02020603050405020304" pitchFamily="18" charset="0"/>
              </a:rPr>
              <a:t>. Thiết bị lưu trữ đó cho phép em khôi phục lại dữ liệu nếu có điều gì đó xảy ra với bản gốc.</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 </a:t>
            </a:r>
            <a:endParaRPr lang="en-US" sz="2400" dirty="0">
              <a:latin typeface="UTM Avo" panose="02040603050506020204" pitchFamily="18" charset="0"/>
              <a:cs typeface="Times New Roman" panose="02020603050405020304" pitchFamily="18" charset="0"/>
            </a:endParaRPr>
          </a:p>
          <a:p>
            <a:pPr algn="just" defTabSz="342900"/>
            <a:r>
              <a:rPr lang="vi-VN" sz="2400" dirty="0" smtClean="0">
                <a:latin typeface="UTM Avo" panose="02040603050506020204" pitchFamily="18" charset="0"/>
                <a:cs typeface="Times New Roman" panose="02020603050405020304" pitchFamily="18" charset="0"/>
                <a:sym typeface="Wingdings 2" panose="05020102010507070707" pitchFamily="18" charset="2"/>
              </a:rPr>
              <a:t></a:t>
            </a:r>
            <a:r>
              <a:rPr lang="en-US" sz="2400" dirty="0" smtClean="0">
                <a:latin typeface="UTM Avo" panose="02040603050506020204" pitchFamily="18" charset="0"/>
                <a:cs typeface="Times New Roman" panose="02020603050405020304" pitchFamily="18" charset="0"/>
                <a:sym typeface="Wingdings 2" panose="05020102010507070707" pitchFamily="18" charset="2"/>
              </a:rPr>
              <a:t> </a:t>
            </a:r>
            <a:r>
              <a:rPr lang="vi-VN" sz="2400" dirty="0" smtClean="0">
                <a:solidFill>
                  <a:srgbClr val="ED3376"/>
                </a:solidFill>
                <a:latin typeface="UTM Avo" panose="02040603050506020204" pitchFamily="18" charset="0"/>
                <a:cs typeface="Times New Roman" panose="02020603050405020304" pitchFamily="18" charset="0"/>
              </a:rPr>
              <a:t>Sao </a:t>
            </a:r>
            <a:r>
              <a:rPr lang="vi-VN" sz="2400" dirty="0">
                <a:solidFill>
                  <a:srgbClr val="ED3376"/>
                </a:solidFill>
                <a:latin typeface="UTM Avo" panose="02040603050506020204" pitchFamily="18" charset="0"/>
                <a:cs typeface="Times New Roman" panose="02020603050405020304" pitchFamily="18" charset="0"/>
              </a:rPr>
              <a:t>lưu cục bộ</a:t>
            </a:r>
            <a:r>
              <a:rPr lang="en-US" sz="2400" dirty="0">
                <a:solidFill>
                  <a:srgbClr val="ED3376"/>
                </a:solidFill>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là bản sao được đặt trên</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cùng máy tính chứa bản gốc hoặc trên các thiết bị lưu trữ như ổ cứng ngoài, USB,...</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Cách sao lưu này hữu ích vì có thể phục hồi nhanh chóng. Tuy nhiên, </a:t>
            </a:r>
            <a:r>
              <a:rPr lang="vi-VN" sz="2400" i="1" dirty="0">
                <a:solidFill>
                  <a:srgbClr val="FF0000"/>
                </a:solidFill>
                <a:latin typeface="UTM Avo" panose="02040603050506020204" pitchFamily="18" charset="0"/>
                <a:cs typeface="Times New Roman" panose="02020603050405020304" pitchFamily="18" charset="0"/>
              </a:rPr>
              <a:t>nếu xảy ra những rủi ro cho thiết bị lưu trữ </a:t>
            </a:r>
            <a:r>
              <a:rPr lang="vi-VN" sz="2400" dirty="0">
                <a:latin typeface="UTM Avo" panose="02040603050506020204" pitchFamily="18" charset="0"/>
                <a:cs typeface="Times New Roman" panose="02020603050405020304" pitchFamily="18" charset="0"/>
              </a:rPr>
              <a:t>hoặc máy tính bị thất lạc, </a:t>
            </a:r>
            <a:r>
              <a:rPr lang="vi-VN" sz="2400" i="1" dirty="0">
                <a:solidFill>
                  <a:srgbClr val="FF0000"/>
                </a:solidFill>
                <a:latin typeface="UTM Avo" panose="02040603050506020204" pitchFamily="18" charset="0"/>
                <a:cs typeface="Times New Roman" panose="02020603050405020304" pitchFamily="18" charset="0"/>
              </a:rPr>
              <a:t>bản sao lưu sẽ bị mất </a:t>
            </a:r>
            <a:r>
              <a:rPr lang="vi-VN" sz="2400" dirty="0">
                <a:latin typeface="UTM Avo" panose="02040603050506020204" pitchFamily="18" charset="0"/>
                <a:cs typeface="Times New Roman" panose="02020603050405020304" pitchFamily="18" charset="0"/>
              </a:rPr>
              <a:t>theo bản gốc. Kết quả là </a:t>
            </a:r>
            <a:r>
              <a:rPr lang="vi-VN" sz="2400" dirty="0">
                <a:solidFill>
                  <a:srgbClr val="FF0000"/>
                </a:solidFill>
                <a:latin typeface="UTM Avo" panose="02040603050506020204" pitchFamily="18" charset="0"/>
                <a:cs typeface="Times New Roman" panose="02020603050405020304" pitchFamily="18" charset="0"/>
              </a:rPr>
              <a:t>dữ liệu không thể khôi phục </a:t>
            </a:r>
            <a:r>
              <a:rPr lang="vi-VN" sz="2400" dirty="0">
                <a:latin typeface="UTM Avo" panose="02040603050506020204" pitchFamily="18" charset="0"/>
                <a:cs typeface="Times New Roman" panose="02020603050405020304" pitchFamily="18" charset="0"/>
              </a:rPr>
              <a:t>được. </a:t>
            </a:r>
            <a:endParaRPr lang="en-US" sz="2400" dirty="0" smtClean="0">
              <a:latin typeface="UTM Avo" panose="02040603050506020204" pitchFamily="18" charset="0"/>
              <a:cs typeface="Times New Roman" panose="02020603050405020304" pitchFamily="18" charset="0"/>
            </a:endParaRPr>
          </a:p>
          <a:p>
            <a:pPr algn="just" defTabSz="342900"/>
            <a:endParaRPr lang="en-US" sz="2400" dirty="0" smtClean="0">
              <a:latin typeface="UTM Avo" panose="02040603050506020204" pitchFamily="18" charset="0"/>
              <a:cs typeface="Times New Roman" panose="02020603050405020304" pitchFamily="18" charset="0"/>
            </a:endParaRPr>
          </a:p>
          <a:p>
            <a:pPr algn="just" defTabSz="342900"/>
            <a:endParaRPr lang="en-US" sz="2400" dirty="0">
              <a:latin typeface="UTM Avo" panose="02040603050506020204" pitchFamily="18" charset="0"/>
              <a:cs typeface="Times New Roman" panose="02020603050405020304" pitchFamily="18" charset="0"/>
            </a:endParaRPr>
          </a:p>
          <a:p>
            <a:pPr algn="just" defTabSz="342900"/>
            <a:endParaRPr lang="vi-VN" sz="2400" dirty="0">
              <a:latin typeface="UTM Avo" panose="0204060305050602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1F4553C0-997F-4F8A-9DF4-B0AFD35FE7C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C135F39-DBB6-4A3C-AF7B-342EEF4AF99A}"/>
              </a:ext>
            </a:extLst>
          </p:cNvPr>
          <p:cNvSpPr/>
          <p:nvPr/>
        </p:nvSpPr>
        <p:spPr>
          <a:xfrm>
            <a:off x="1787235" y="626300"/>
            <a:ext cx="770100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FDEFDEC5-DC2F-4397-8A83-777CBEC10B01}"/>
              </a:ext>
            </a:extLst>
          </p:cNvPr>
          <p:cNvPicPr>
            <a:picLocks noChangeAspect="1"/>
          </p:cNvPicPr>
          <p:nvPr/>
        </p:nvPicPr>
        <p:blipFill>
          <a:blip r:embed="rId2"/>
          <a:stretch>
            <a:fillRect/>
          </a:stretch>
        </p:blipFill>
        <p:spPr>
          <a:xfrm>
            <a:off x="599941" y="528395"/>
            <a:ext cx="888648" cy="885725"/>
          </a:xfrm>
          <a:prstGeom prst="rect">
            <a:avLst/>
          </a:prstGeom>
        </p:spPr>
      </p:pic>
    </p:spTree>
    <p:extLst>
      <p:ext uri="{BB962C8B-B14F-4D97-AF65-F5344CB8AC3E}">
        <p14:creationId xmlns:p14="http://schemas.microsoft.com/office/powerpoint/2010/main" val="23781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FE0CB1A-3BDB-49F2-BFC0-A55023416962}"/>
              </a:ext>
            </a:extLst>
          </p:cNvPr>
          <p:cNvSpPr/>
          <p:nvPr/>
        </p:nvSpPr>
        <p:spPr>
          <a:xfrm>
            <a:off x="599941" y="1414120"/>
            <a:ext cx="10992118" cy="1200329"/>
          </a:xfrm>
          <a:prstGeom prst="rect">
            <a:avLst/>
          </a:prstGeom>
        </p:spPr>
        <p:txBody>
          <a:bodyPr wrap="square">
            <a:spAutoFit/>
          </a:bodyPr>
          <a:lstStyle/>
          <a:p>
            <a:pPr algn="just" defTabSz="342900"/>
            <a:r>
              <a:rPr lang="vi-VN" sz="2400" b="1" dirty="0">
                <a:solidFill>
                  <a:srgbClr val="0000FF"/>
                </a:solidFill>
                <a:latin typeface="UTM Avo" panose="02040603050506020204" pitchFamily="18" charset="0"/>
                <a:cs typeface="Times New Roman" panose="02020603050405020304" pitchFamily="18" charset="0"/>
              </a:rPr>
              <a:t>a) Sao lưu dữ liệu</a:t>
            </a:r>
            <a:r>
              <a:rPr lang="en-US" sz="2400" b="1" dirty="0">
                <a:solidFill>
                  <a:srgbClr val="0000FF"/>
                </a:solidFill>
                <a:latin typeface="UTM Avo" panose="02040603050506020204" pitchFamily="18" charset="0"/>
                <a:cs typeface="Times New Roman" panose="02020603050405020304" pitchFamily="18" charset="0"/>
              </a:rPr>
              <a:t>: </a:t>
            </a:r>
            <a:r>
              <a:rPr lang="en-US" sz="2400" dirty="0">
                <a:latin typeface="UTM Avo" panose="02040603050506020204" pitchFamily="18" charset="0"/>
                <a:cs typeface="Times New Roman" panose="02020603050405020304" pitchFamily="18" charset="0"/>
              </a:rPr>
              <a:t>l</a:t>
            </a:r>
            <a:r>
              <a:rPr lang="vi-VN" sz="2400" dirty="0">
                <a:latin typeface="UTM Avo" panose="02040603050506020204" pitchFamily="18" charset="0"/>
                <a:cs typeface="Times New Roman" panose="02020603050405020304" pitchFamily="18" charset="0"/>
              </a:rPr>
              <a:t>à </a:t>
            </a:r>
            <a:r>
              <a:rPr lang="vi-VN" sz="2400" i="1" dirty="0">
                <a:latin typeface="UTM Avo" panose="02040603050506020204" pitchFamily="18" charset="0"/>
                <a:cs typeface="Times New Roman" panose="02020603050405020304" pitchFamily="18" charset="0"/>
              </a:rPr>
              <a:t>tạo ra bản sao các tệp và thư mục rồi lưu chúng lên một thiết bị lưu trữ</a:t>
            </a:r>
            <a:r>
              <a:rPr lang="vi-VN" sz="2400" dirty="0">
                <a:latin typeface="UTM Avo" panose="02040603050506020204" pitchFamily="18" charset="0"/>
                <a:cs typeface="Times New Roman" panose="02020603050405020304" pitchFamily="18" charset="0"/>
              </a:rPr>
              <a:t>. Thiết bị lưu trữ đó cho phép em khôi phục lại dữ liệu nếu có điều gì đó xảy ra với bản gốc.</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 </a:t>
            </a:r>
            <a:endParaRPr lang="en-US" sz="2400" dirty="0">
              <a:latin typeface="UTM Avo" panose="0204060305050602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1F4553C0-997F-4F8A-9DF4-B0AFD35FE7C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C135F39-DBB6-4A3C-AF7B-342EEF4AF99A}"/>
              </a:ext>
            </a:extLst>
          </p:cNvPr>
          <p:cNvSpPr/>
          <p:nvPr/>
        </p:nvSpPr>
        <p:spPr>
          <a:xfrm>
            <a:off x="1787235" y="626300"/>
            <a:ext cx="770100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FDEFDEC5-DC2F-4397-8A83-777CBEC10B01}"/>
              </a:ext>
            </a:extLst>
          </p:cNvPr>
          <p:cNvPicPr>
            <a:picLocks noChangeAspect="1"/>
          </p:cNvPicPr>
          <p:nvPr/>
        </p:nvPicPr>
        <p:blipFill>
          <a:blip r:embed="rId2"/>
          <a:stretch>
            <a:fillRect/>
          </a:stretch>
        </p:blipFill>
        <p:spPr>
          <a:xfrm>
            <a:off x="599941" y="570984"/>
            <a:ext cx="888648" cy="885725"/>
          </a:xfrm>
          <a:prstGeom prst="rect">
            <a:avLst/>
          </a:prstGeom>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099" y="2614449"/>
            <a:ext cx="4153375" cy="29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217" y="3164097"/>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217" y="3164097"/>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72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2.5E-6 4.07407E-6 L 0.10547 4.07407E-6 " pathEditMode="relative" rAng="0" ptsTypes="AA">
                                      <p:cBhvr>
                                        <p:cTn id="17" dur="2000" fill="hold"/>
                                        <p:tgtEl>
                                          <p:spTgt spid="17"/>
                                        </p:tgtEl>
                                        <p:attrNameLst>
                                          <p:attrName>ppt_x</p:attrName>
                                          <p:attrName>ppt_y</p:attrName>
                                        </p:attrNameLst>
                                      </p:cBhvr>
                                      <p:rCtr x="52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464" y="3101017"/>
            <a:ext cx="1627874" cy="101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xmlns="" id="{AFE0CB1A-3BDB-49F2-BFC0-A55023416962}"/>
              </a:ext>
            </a:extLst>
          </p:cNvPr>
          <p:cNvSpPr/>
          <p:nvPr/>
        </p:nvSpPr>
        <p:spPr>
          <a:xfrm>
            <a:off x="609354" y="1118275"/>
            <a:ext cx="10992118" cy="1569660"/>
          </a:xfrm>
          <a:prstGeom prst="rect">
            <a:avLst/>
          </a:prstGeom>
        </p:spPr>
        <p:txBody>
          <a:bodyPr wrap="square">
            <a:spAutoFit/>
          </a:bodyPr>
          <a:lstStyle/>
          <a:p>
            <a:pPr algn="just" defTabSz="342900"/>
            <a:r>
              <a:rPr lang="vi-VN" sz="2400" b="1" dirty="0" smtClean="0">
                <a:solidFill>
                  <a:srgbClr val="0000FF"/>
                </a:solidFill>
                <a:latin typeface="UTM Avo" panose="02040603050506020204" pitchFamily="18" charset="0"/>
                <a:cs typeface="Times New Roman" panose="02020603050405020304" pitchFamily="18" charset="0"/>
              </a:rPr>
              <a:t>a) Sao </a:t>
            </a:r>
            <a:r>
              <a:rPr lang="vi-VN" sz="2400" b="1" dirty="0">
                <a:solidFill>
                  <a:srgbClr val="0000FF"/>
                </a:solidFill>
                <a:latin typeface="UTM Avo" panose="02040603050506020204" pitchFamily="18" charset="0"/>
                <a:cs typeface="Times New Roman" panose="02020603050405020304" pitchFamily="18" charset="0"/>
              </a:rPr>
              <a:t>lưu dữ </a:t>
            </a:r>
            <a:r>
              <a:rPr lang="vi-VN" sz="2400" b="1" dirty="0" smtClean="0">
                <a:solidFill>
                  <a:srgbClr val="0000FF"/>
                </a:solidFill>
                <a:latin typeface="UTM Avo" panose="02040603050506020204" pitchFamily="18" charset="0"/>
                <a:cs typeface="Times New Roman" panose="02020603050405020304" pitchFamily="18" charset="0"/>
              </a:rPr>
              <a:t>liệu</a:t>
            </a:r>
            <a:endParaRPr lang="en-US" sz="2400" b="1" dirty="0" smtClean="0">
              <a:solidFill>
                <a:srgbClr val="0000FF"/>
              </a:solidFill>
              <a:latin typeface="UTM Avo" panose="02040603050506020204" pitchFamily="18" charset="0"/>
              <a:cs typeface="Times New Roman" panose="02020603050405020304" pitchFamily="18" charset="0"/>
            </a:endParaRPr>
          </a:p>
          <a:p>
            <a:pPr algn="just" defTabSz="342900"/>
            <a:r>
              <a:rPr lang="vi-VN" sz="2400" dirty="0" smtClean="0">
                <a:latin typeface="UTM Avo" panose="02040603050506020204" pitchFamily="18" charset="0"/>
                <a:cs typeface="Times New Roman" panose="02020603050405020304" pitchFamily="18" charset="0"/>
                <a:sym typeface="Wingdings 2" panose="05020102010507070707" pitchFamily="18" charset="2"/>
              </a:rPr>
              <a:t></a:t>
            </a:r>
            <a:r>
              <a:rPr lang="en-US" sz="2400" dirty="0" smtClean="0">
                <a:latin typeface="UTM Avo" panose="02040603050506020204" pitchFamily="18" charset="0"/>
                <a:cs typeface="Times New Roman" panose="02020603050405020304" pitchFamily="18" charset="0"/>
                <a:sym typeface="Wingdings 2" panose="05020102010507070707" pitchFamily="18" charset="2"/>
              </a:rPr>
              <a:t> </a:t>
            </a:r>
            <a:r>
              <a:rPr lang="vi-VN" sz="2400" dirty="0" smtClean="0">
                <a:solidFill>
                  <a:srgbClr val="ED3376"/>
                </a:solidFill>
                <a:latin typeface="UTM Avo" panose="02040603050506020204" pitchFamily="18" charset="0"/>
                <a:cs typeface="Times New Roman" panose="02020603050405020304" pitchFamily="18" charset="0"/>
              </a:rPr>
              <a:t>Sao </a:t>
            </a:r>
            <a:r>
              <a:rPr lang="vi-VN" sz="2400" dirty="0">
                <a:solidFill>
                  <a:srgbClr val="ED3376"/>
                </a:solidFill>
                <a:latin typeface="UTM Avo" panose="02040603050506020204" pitchFamily="18" charset="0"/>
                <a:cs typeface="Times New Roman" panose="02020603050405020304" pitchFamily="18" charset="0"/>
              </a:rPr>
              <a:t>lưu cục bộ</a:t>
            </a:r>
            <a:r>
              <a:rPr lang="en-US" sz="2400" dirty="0">
                <a:solidFill>
                  <a:srgbClr val="ED3376"/>
                </a:solidFill>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là bản sao được đặt trên</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cùng máy tính chứa bản gốc hoặc trên các thiết bị lưu trữ như ổ cứng ngoài, USB,...</a:t>
            </a:r>
            <a:r>
              <a:rPr lang="en-US" sz="2400" dirty="0">
                <a:latin typeface="UTM Avo" panose="02040603050506020204" pitchFamily="18" charset="0"/>
                <a:cs typeface="Times New Roman" panose="02020603050405020304" pitchFamily="18" charset="0"/>
              </a:rPr>
              <a:t> </a:t>
            </a:r>
            <a:endParaRPr lang="en-US" sz="2400" dirty="0" smtClean="0">
              <a:latin typeface="UTM Avo" panose="02040603050506020204" pitchFamily="18" charset="0"/>
              <a:cs typeface="Times New Roman" panose="02020603050405020304" pitchFamily="18" charset="0"/>
            </a:endParaRPr>
          </a:p>
          <a:p>
            <a:pPr algn="just" defTabSz="342900"/>
            <a:endParaRPr lang="en-US" sz="2400" dirty="0" smtClean="0">
              <a:latin typeface="UTM Avo" panose="0204060305050602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1F4553C0-997F-4F8A-9DF4-B0AFD35FE7C7}"/>
              </a:ext>
            </a:extLst>
          </p:cNvPr>
          <p:cNvCxnSpPr/>
          <p:nvPr/>
        </p:nvCxnSpPr>
        <p:spPr>
          <a:xfrm>
            <a:off x="1787236" y="93143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C135F39-DBB6-4A3C-AF7B-342EEF4AF99A}"/>
              </a:ext>
            </a:extLst>
          </p:cNvPr>
          <p:cNvSpPr/>
          <p:nvPr/>
        </p:nvSpPr>
        <p:spPr>
          <a:xfrm>
            <a:off x="1787235" y="330455"/>
            <a:ext cx="770100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FDEFDEC5-DC2F-4397-8A83-777CBEC10B01}"/>
              </a:ext>
            </a:extLst>
          </p:cNvPr>
          <p:cNvPicPr>
            <a:picLocks noChangeAspect="1"/>
          </p:cNvPicPr>
          <p:nvPr/>
        </p:nvPicPr>
        <p:blipFill>
          <a:blip r:embed="rId3"/>
          <a:stretch>
            <a:fillRect/>
          </a:stretch>
        </p:blipFill>
        <p:spPr>
          <a:xfrm>
            <a:off x="599941" y="232550"/>
            <a:ext cx="888648" cy="885725"/>
          </a:xfrm>
          <a:prstGeom prst="rect">
            <a:avLst/>
          </a:prstGeom>
        </p:spPr>
      </p:pic>
      <p:sp>
        <p:nvSpPr>
          <p:cNvPr id="2" name="Rectangle 1"/>
          <p:cNvSpPr/>
          <p:nvPr/>
        </p:nvSpPr>
        <p:spPr>
          <a:xfrm>
            <a:off x="858365" y="2231268"/>
            <a:ext cx="11155361" cy="1200329"/>
          </a:xfrm>
          <a:prstGeom prst="rect">
            <a:avLst/>
          </a:prstGeom>
        </p:spPr>
        <p:txBody>
          <a:bodyPr wrap="square">
            <a:spAutoFit/>
          </a:bodyPr>
          <a:lstStyle/>
          <a:p>
            <a:r>
              <a:rPr lang="vi-VN" sz="2400" dirty="0">
                <a:latin typeface="Times New Roman" pitchFamily="18" charset="0"/>
                <a:cs typeface="Times New Roman" pitchFamily="18" charset="0"/>
              </a:rPr>
              <a:t>Cách sao lưu này hữu ích vì có thể phục hồi nhanh chóng. Tuy nhiên, nếu xảy ra những rủi ro cho thiết bị lưu trữ hoặc máy tính bị thất lạc, bản sao lưu sẽ bị mất theo bản gốc. Kết quả là dữ liệu không thể khôi phục được.</a:t>
            </a:r>
            <a:endParaRPr lang="en-US" sz="2400"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54" y="3429000"/>
            <a:ext cx="4153375" cy="29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563" y="3978648"/>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3403" y="4399570"/>
            <a:ext cx="838980" cy="83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1624" y="5525200"/>
            <a:ext cx="1082538" cy="108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559" y="3989530"/>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555" y="3978640"/>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728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circle(in)">
                                      <p:cBhvr>
                                        <p:cTn id="12" dur="2000"/>
                                        <p:tgtEl>
                                          <p:spTgt spid="3075"/>
                                        </p:tgtEl>
                                      </p:cBhvr>
                                    </p:animEffect>
                                  </p:childTnLst>
                                </p:cTn>
                              </p:par>
                              <p:par>
                                <p:cTn id="13" presetID="6" presetClass="entr" presetSubtype="16"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20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099"/>
                                        </p:tgtEl>
                                        <p:attrNameLst>
                                          <p:attrName>style.visibility</p:attrName>
                                        </p:attrNameLst>
                                      </p:cBhvr>
                                      <p:to>
                                        <p:strVal val="visible"/>
                                      </p:to>
                                    </p:set>
                                    <p:animEffect transition="in" filter="wipe(down)">
                                      <p:cBhvr>
                                        <p:cTn id="25" dur="500"/>
                                        <p:tgtEl>
                                          <p:spTgt spid="409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100"/>
                                        </p:tgtEl>
                                        <p:attrNameLst>
                                          <p:attrName>style.visibility</p:attrName>
                                        </p:attrNameLst>
                                      </p:cBhvr>
                                      <p:to>
                                        <p:strVal val="visible"/>
                                      </p:to>
                                    </p:set>
                                    <p:animEffect transition="in" filter="circle(in)">
                                      <p:cBhvr>
                                        <p:cTn id="30" dur="2000"/>
                                        <p:tgtEl>
                                          <p:spTgt spid="4100"/>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2.5E-6 4.07407E-6 L 0.37149 -0.13264 " pathEditMode="relative" rAng="0" ptsTypes="AA">
                                      <p:cBhvr>
                                        <p:cTn id="34" dur="2000" fill="hold"/>
                                        <p:tgtEl>
                                          <p:spTgt spid="3076"/>
                                        </p:tgtEl>
                                        <p:attrNameLst>
                                          <p:attrName>ppt_x</p:attrName>
                                          <p:attrName>ppt_y</p:attrName>
                                        </p:attrNameLst>
                                      </p:cBhvr>
                                      <p:rCtr x="18568" y="-6644"/>
                                    </p:animMotion>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3076"/>
                                        </p:tgtEl>
                                        <p:attrNameLst>
                                          <p:attrName>ppt_w</p:attrName>
                                        </p:attrNameLst>
                                      </p:cBhvr>
                                      <p:tavLst>
                                        <p:tav tm="0">
                                          <p:val>
                                            <p:strVal val="ppt_w"/>
                                          </p:val>
                                        </p:tav>
                                        <p:tav tm="100000">
                                          <p:val>
                                            <p:fltVal val="0"/>
                                          </p:val>
                                        </p:tav>
                                      </p:tavLst>
                                    </p:anim>
                                    <p:anim calcmode="lin" valueType="num">
                                      <p:cBhvr>
                                        <p:cTn id="39" dur="500"/>
                                        <p:tgtEl>
                                          <p:spTgt spid="3076"/>
                                        </p:tgtEl>
                                        <p:attrNameLst>
                                          <p:attrName>ppt_h</p:attrName>
                                        </p:attrNameLst>
                                      </p:cBhvr>
                                      <p:tavLst>
                                        <p:tav tm="0">
                                          <p:val>
                                            <p:strVal val="ppt_h"/>
                                          </p:val>
                                        </p:tav>
                                        <p:tav tm="100000">
                                          <p:val>
                                            <p:fltVal val="0"/>
                                          </p:val>
                                        </p:tav>
                                      </p:tavLst>
                                    </p:anim>
                                    <p:animEffect transition="out" filter="fade">
                                      <p:cBhvr>
                                        <p:cTn id="40" dur="500"/>
                                        <p:tgtEl>
                                          <p:spTgt spid="3076"/>
                                        </p:tgtEl>
                                      </p:cBhvr>
                                    </p:animEffect>
                                    <p:set>
                                      <p:cBhvr>
                                        <p:cTn id="41" dur="1" fill="hold">
                                          <p:stCondLst>
                                            <p:cond delay="499"/>
                                          </p:stCondLst>
                                        </p:cTn>
                                        <p:tgtEl>
                                          <p:spTgt spid="3076"/>
                                        </p:tgtEl>
                                        <p:attrNameLst>
                                          <p:attrName>style.visibility</p:attrName>
                                        </p:attrNameLst>
                                      </p:cBhvr>
                                      <p:to>
                                        <p:strVal val="hidden"/>
                                      </p:to>
                                    </p:set>
                                  </p:childTnLst>
                                </p:cTn>
                              </p:par>
                              <p:par>
                                <p:cTn id="42" presetID="6"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2.5E-6 3.7037E-6 L 0.38477 0.04189 " pathEditMode="relative" rAng="0" ptsTypes="AA">
                                      <p:cBhvr>
                                        <p:cTn id="48" dur="2000" fill="hold"/>
                                        <p:tgtEl>
                                          <p:spTgt spid="16"/>
                                        </p:tgtEl>
                                        <p:attrNameLst>
                                          <p:attrName>ppt_x</p:attrName>
                                          <p:attrName>ppt_y</p:attrName>
                                        </p:attrNameLst>
                                      </p:cBhvr>
                                      <p:rCtr x="19232" y="2083"/>
                                    </p:animMotion>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16"/>
                                        </p:tgtEl>
                                        <p:attrNameLst>
                                          <p:attrName>ppt_w</p:attrName>
                                        </p:attrNameLst>
                                      </p:cBhvr>
                                      <p:tavLst>
                                        <p:tav tm="0">
                                          <p:val>
                                            <p:strVal val="ppt_w"/>
                                          </p:val>
                                        </p:tav>
                                        <p:tav tm="100000">
                                          <p:val>
                                            <p:fltVal val="0"/>
                                          </p:val>
                                        </p:tav>
                                      </p:tavLst>
                                    </p:anim>
                                    <p:anim calcmode="lin" valueType="num">
                                      <p:cBhvr>
                                        <p:cTn id="53" dur="500"/>
                                        <p:tgtEl>
                                          <p:spTgt spid="16"/>
                                        </p:tgtEl>
                                        <p:attrNameLst>
                                          <p:attrName>ppt_h</p:attrName>
                                        </p:attrNameLst>
                                      </p:cBhvr>
                                      <p:tavLst>
                                        <p:tav tm="0">
                                          <p:val>
                                            <p:strVal val="ppt_h"/>
                                          </p:val>
                                        </p:tav>
                                        <p:tav tm="100000">
                                          <p:val>
                                            <p:fltVal val="0"/>
                                          </p:val>
                                        </p:tav>
                                      </p:tavLst>
                                    </p:anim>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6" presetClass="entr" presetSubtype="16"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2.5E-6 4.07407E-6 L 0.38581 0.22939 " pathEditMode="relative" rAng="0" ptsTypes="AA">
                                      <p:cBhvr>
                                        <p:cTn id="62" dur="2000" fill="hold"/>
                                        <p:tgtEl>
                                          <p:spTgt spid="17"/>
                                        </p:tgtEl>
                                        <p:attrNameLst>
                                          <p:attrName>ppt_x</p:attrName>
                                          <p:attrName>ppt_y</p:attrName>
                                        </p:attrNameLst>
                                      </p:cBhvr>
                                      <p:rCtr x="19284" y="11458"/>
                                    </p:animMotion>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7"/>
                                        </p:tgtEl>
                                        <p:attrNameLst>
                                          <p:attrName>ppt_w</p:attrName>
                                        </p:attrNameLst>
                                      </p:cBhvr>
                                      <p:tavLst>
                                        <p:tav tm="0">
                                          <p:val>
                                            <p:strVal val="ppt_w"/>
                                          </p:val>
                                        </p:tav>
                                        <p:tav tm="100000">
                                          <p:val>
                                            <p:fltVal val="0"/>
                                          </p:val>
                                        </p:tav>
                                      </p:tavLst>
                                    </p:anim>
                                    <p:anim calcmode="lin" valueType="num">
                                      <p:cBhvr>
                                        <p:cTn id="67" dur="500"/>
                                        <p:tgtEl>
                                          <p:spTgt spid="17"/>
                                        </p:tgtEl>
                                        <p:attrNameLst>
                                          <p:attrName>ppt_h</p:attrName>
                                        </p:attrNameLst>
                                      </p:cBhvr>
                                      <p:tavLst>
                                        <p:tav tm="0">
                                          <p:val>
                                            <p:strVal val="ppt_h"/>
                                          </p:val>
                                        </p:tav>
                                        <p:tav tm="100000">
                                          <p:val>
                                            <p:fltVal val="0"/>
                                          </p:val>
                                        </p:tav>
                                      </p:tavLst>
                                    </p:anim>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1000"/>
                                        <p:tgtEl>
                                          <p:spTgt spid="2"/>
                                        </p:tgtEl>
                                      </p:cBhvr>
                                    </p:animEffect>
                                    <p:anim calcmode="lin" valueType="num">
                                      <p:cBhvr>
                                        <p:cTn id="75" dur="1000" fill="hold"/>
                                        <p:tgtEl>
                                          <p:spTgt spid="2"/>
                                        </p:tgtEl>
                                        <p:attrNameLst>
                                          <p:attrName>ppt_x</p:attrName>
                                        </p:attrNameLst>
                                      </p:cBhvr>
                                      <p:tavLst>
                                        <p:tav tm="0">
                                          <p:val>
                                            <p:strVal val="#ppt_x"/>
                                          </p:val>
                                        </p:tav>
                                        <p:tav tm="100000">
                                          <p:val>
                                            <p:strVal val="#ppt_x"/>
                                          </p:val>
                                        </p:tav>
                                      </p:tavLst>
                                    </p:anim>
                                    <p:anim calcmode="lin" valueType="num">
                                      <p:cBhvr>
                                        <p:cTn id="7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739" y="4671654"/>
            <a:ext cx="2795712" cy="167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861" y="2880334"/>
            <a:ext cx="2479850" cy="174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xmlns="" id="{AFE0CB1A-3BDB-49F2-BFC0-A55023416962}"/>
              </a:ext>
            </a:extLst>
          </p:cNvPr>
          <p:cNvSpPr/>
          <p:nvPr/>
        </p:nvSpPr>
        <p:spPr>
          <a:xfrm>
            <a:off x="609354" y="1118275"/>
            <a:ext cx="10992118" cy="1569660"/>
          </a:xfrm>
          <a:prstGeom prst="rect">
            <a:avLst/>
          </a:prstGeom>
        </p:spPr>
        <p:txBody>
          <a:bodyPr wrap="square">
            <a:spAutoFit/>
          </a:bodyPr>
          <a:lstStyle/>
          <a:p>
            <a:pPr algn="just" defTabSz="342900"/>
            <a:r>
              <a:rPr lang="vi-VN" sz="2400" b="1" dirty="0" smtClean="0">
                <a:solidFill>
                  <a:srgbClr val="0000FF"/>
                </a:solidFill>
                <a:latin typeface="UTM Avo" panose="02040603050506020204" pitchFamily="18" charset="0"/>
                <a:cs typeface="Times New Roman" panose="02020603050405020304" pitchFamily="18" charset="0"/>
              </a:rPr>
              <a:t>a) Sao </a:t>
            </a:r>
            <a:r>
              <a:rPr lang="vi-VN" sz="2400" b="1" dirty="0">
                <a:solidFill>
                  <a:srgbClr val="0000FF"/>
                </a:solidFill>
                <a:latin typeface="UTM Avo" panose="02040603050506020204" pitchFamily="18" charset="0"/>
                <a:cs typeface="Times New Roman" panose="02020603050405020304" pitchFamily="18" charset="0"/>
              </a:rPr>
              <a:t>lưu dữ </a:t>
            </a:r>
            <a:r>
              <a:rPr lang="vi-VN" sz="2400" b="1" dirty="0" smtClean="0">
                <a:solidFill>
                  <a:srgbClr val="0000FF"/>
                </a:solidFill>
                <a:latin typeface="UTM Avo" panose="02040603050506020204" pitchFamily="18" charset="0"/>
                <a:cs typeface="Times New Roman" panose="02020603050405020304" pitchFamily="18" charset="0"/>
              </a:rPr>
              <a:t>liệu</a:t>
            </a:r>
            <a:endParaRPr lang="en-US" sz="2400" b="1" dirty="0" smtClean="0">
              <a:solidFill>
                <a:srgbClr val="0000FF"/>
              </a:solidFill>
              <a:latin typeface="UTM Avo" panose="02040603050506020204" pitchFamily="18" charset="0"/>
              <a:cs typeface="Times New Roman" panose="02020603050405020304" pitchFamily="18" charset="0"/>
            </a:endParaRPr>
          </a:p>
          <a:p>
            <a:pPr algn="just" defTabSz="342900"/>
            <a:r>
              <a:rPr lang="vi-VN" sz="2400" dirty="0">
                <a:latin typeface="UTM Avo" panose="02040603050506020204" pitchFamily="18" charset="0"/>
                <a:cs typeface="Times New Roman" panose="02020603050405020304" pitchFamily="18" charset="0"/>
                <a:sym typeface="Wingdings 2" panose="05020102010507070707" pitchFamily="18" charset="2"/>
              </a:rPr>
              <a:t></a:t>
            </a:r>
            <a:r>
              <a:rPr lang="en-US" sz="2400" dirty="0">
                <a:latin typeface="UTM Avo" panose="02040603050506020204" pitchFamily="18" charset="0"/>
                <a:cs typeface="Times New Roman" panose="02020603050405020304" pitchFamily="18" charset="0"/>
                <a:sym typeface="Wingdings 2" panose="05020102010507070707" pitchFamily="18" charset="2"/>
              </a:rPr>
              <a:t> </a:t>
            </a:r>
            <a:r>
              <a:rPr lang="vi-VN" sz="2400" dirty="0">
                <a:solidFill>
                  <a:srgbClr val="ED3376"/>
                </a:solidFill>
                <a:latin typeface="UTM Avo" panose="02040603050506020204" pitchFamily="18" charset="0"/>
                <a:cs typeface="Times New Roman" panose="02020603050405020304" pitchFamily="18" charset="0"/>
              </a:rPr>
              <a:t>Sao lưu từ xa </a:t>
            </a:r>
            <a:r>
              <a:rPr lang="vi-VN" sz="2400" dirty="0">
                <a:latin typeface="UTM Avo" panose="02040603050506020204" pitchFamily="18" charset="0"/>
                <a:cs typeface="Times New Roman" panose="02020603050405020304" pitchFamily="18" charset="0"/>
              </a:rPr>
              <a:t>là </a:t>
            </a:r>
            <a:r>
              <a:rPr lang="vi-VN" sz="2400" i="1" dirty="0">
                <a:latin typeface="UTM Avo" panose="02040603050506020204" pitchFamily="18" charset="0"/>
                <a:cs typeface="Times New Roman" panose="02020603050405020304" pitchFamily="18" charset="0"/>
              </a:rPr>
              <a:t>bản sao được đặt bên ngoài máy tính chứa bản gốc</a:t>
            </a:r>
            <a:r>
              <a:rPr lang="vi-VN" sz="2400" dirty="0">
                <a:latin typeface="UTM Avo" panose="02040603050506020204" pitchFamily="18" charset="0"/>
                <a:cs typeface="Times New Roman" panose="02020603050405020304" pitchFamily="18" charset="0"/>
              </a:rPr>
              <a:t>. Bản sao có thể lưu ở một máy tính khác, hoặc đưa lên Internet nhờ công nghệ đám mây. </a:t>
            </a:r>
          </a:p>
          <a:p>
            <a:pPr algn="just" defTabSz="342900"/>
            <a:endParaRPr lang="en-US" sz="2400" dirty="0" smtClean="0">
              <a:latin typeface="UTM Avo" panose="020406030505060202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1F4553C0-997F-4F8A-9DF4-B0AFD35FE7C7}"/>
              </a:ext>
            </a:extLst>
          </p:cNvPr>
          <p:cNvCxnSpPr/>
          <p:nvPr/>
        </p:nvCxnSpPr>
        <p:spPr>
          <a:xfrm>
            <a:off x="1787236" y="93143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5C135F39-DBB6-4A3C-AF7B-342EEF4AF99A}"/>
              </a:ext>
            </a:extLst>
          </p:cNvPr>
          <p:cNvSpPr/>
          <p:nvPr/>
        </p:nvSpPr>
        <p:spPr>
          <a:xfrm>
            <a:off x="1787235" y="330455"/>
            <a:ext cx="770100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FDEFDEC5-DC2F-4397-8A83-777CBEC10B01}"/>
              </a:ext>
            </a:extLst>
          </p:cNvPr>
          <p:cNvPicPr>
            <a:picLocks noChangeAspect="1"/>
          </p:cNvPicPr>
          <p:nvPr/>
        </p:nvPicPr>
        <p:blipFill>
          <a:blip r:embed="rId4"/>
          <a:stretch>
            <a:fillRect/>
          </a:stretch>
        </p:blipFill>
        <p:spPr>
          <a:xfrm>
            <a:off x="599941" y="232550"/>
            <a:ext cx="888648" cy="885725"/>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54" y="3429000"/>
            <a:ext cx="4153375" cy="29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0234" y="3978648"/>
            <a:ext cx="1058956" cy="10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9631" y="2372019"/>
            <a:ext cx="6328977" cy="461665"/>
          </a:xfrm>
          <a:prstGeom prst="rect">
            <a:avLst/>
          </a:prstGeom>
        </p:spPr>
        <p:txBody>
          <a:bodyPr wrap="none">
            <a:spAutoFit/>
          </a:bodyPr>
          <a:lstStyle/>
          <a:p>
            <a:r>
              <a:rPr lang="vi-VN" sz="2400" dirty="0">
                <a:latin typeface="UTM Avo" panose="02040603050506020204" pitchFamily="18" charset="0"/>
                <a:cs typeface="Times New Roman" panose="02020603050405020304" pitchFamily="18" charset="0"/>
              </a:rPr>
              <a:t>Nếu máy tính bị hỏng thì bản sao lưu vẫn an toàn.</a:t>
            </a:r>
            <a:endParaRPr lang="en-US" sz="2400" dirty="0"/>
          </a:p>
        </p:txBody>
      </p:sp>
    </p:spTree>
    <p:extLst>
      <p:ext uri="{BB962C8B-B14F-4D97-AF65-F5344CB8AC3E}">
        <p14:creationId xmlns:p14="http://schemas.microsoft.com/office/powerpoint/2010/main" val="2793188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circle(in)">
                                      <p:cBhvr>
                                        <p:cTn id="12" dur="2000"/>
                                        <p:tgtEl>
                                          <p:spTgt spid="3075"/>
                                        </p:tgtEl>
                                      </p:cBhvr>
                                    </p:animEffect>
                                  </p:childTnLst>
                                </p:cTn>
                              </p:par>
                              <p:par>
                                <p:cTn id="13" presetID="6" presetClass="entr" presetSubtype="16"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circle(in)">
                                      <p:cBhvr>
                                        <p:cTn id="15" dur="20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wipe(down)">
                                      <p:cBhvr>
                                        <p:cTn id="25" dur="500"/>
                                        <p:tgtEl>
                                          <p:spTgt spid="4101"/>
                                        </p:tgtEl>
                                      </p:cBhvr>
                                    </p:animEffect>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2.08333E-6 4.07407E-6 L 0.34206 -0.12269 " pathEditMode="relative" rAng="0" ptsTypes="AA">
                                      <p:cBhvr>
                                        <p:cTn id="29" dur="2000" fill="hold"/>
                                        <p:tgtEl>
                                          <p:spTgt spid="3076"/>
                                        </p:tgtEl>
                                        <p:attrNameLst>
                                          <p:attrName>ppt_x</p:attrName>
                                          <p:attrName>ppt_y</p:attrName>
                                        </p:attrNameLst>
                                      </p:cBhvr>
                                      <p:rCtr x="17096" y="-6134"/>
                                    </p:animMotion>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0.00898 0.06504 L 0.30352 0.14513 " pathEditMode="relative" rAng="0" ptsTypes="AA">
                                      <p:cBhvr>
                                        <p:cTn id="33" dur="2000" fill="hold"/>
                                        <p:tgtEl>
                                          <p:spTgt spid="3076"/>
                                        </p:tgtEl>
                                        <p:attrNameLst>
                                          <p:attrName>ppt_x</p:attrName>
                                          <p:attrName>ppt_y</p:attrName>
                                        </p:attrNameLst>
                                      </p:cBhvr>
                                      <p:rCtr x="15625" y="4005"/>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8BA5AAE-E501-4306-B9CD-00B991460B32}"/>
              </a:ext>
            </a:extLst>
          </p:cNvPr>
          <p:cNvPicPr>
            <a:picLocks noChangeAspect="1"/>
          </p:cNvPicPr>
          <p:nvPr/>
        </p:nvPicPr>
        <p:blipFill>
          <a:blip r:embed="rId2"/>
          <a:stretch>
            <a:fillRect/>
          </a:stretch>
        </p:blipFill>
        <p:spPr>
          <a:xfrm>
            <a:off x="1513287" y="338523"/>
            <a:ext cx="9165425" cy="6180954"/>
          </a:xfrm>
          <a:prstGeom prst="rect">
            <a:avLst/>
          </a:prstGeom>
        </p:spPr>
      </p:pic>
    </p:spTree>
    <p:extLst>
      <p:ext uri="{BB962C8B-B14F-4D97-AF65-F5344CB8AC3E}">
        <p14:creationId xmlns:p14="http://schemas.microsoft.com/office/powerpoint/2010/main" val="2211436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FA5B9A-C622-4103-870F-FB52B2A83D92}"/>
              </a:ext>
            </a:extLst>
          </p:cNvPr>
          <p:cNvSpPr/>
          <p:nvPr/>
        </p:nvSpPr>
        <p:spPr>
          <a:xfrm>
            <a:off x="1787235" y="626300"/>
            <a:ext cx="737827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238A6757-1EC0-43BB-8960-203534ABABE1}"/>
              </a:ext>
            </a:extLst>
          </p:cNvPr>
          <p:cNvPicPr>
            <a:picLocks noChangeAspect="1"/>
          </p:cNvPicPr>
          <p:nvPr/>
        </p:nvPicPr>
        <p:blipFill>
          <a:blip r:embed="rId2"/>
          <a:stretch>
            <a:fillRect/>
          </a:stretch>
        </p:blipFill>
        <p:spPr>
          <a:xfrm>
            <a:off x="599941" y="528395"/>
            <a:ext cx="888648" cy="885725"/>
          </a:xfrm>
          <a:prstGeom prst="rect">
            <a:avLst/>
          </a:prstGeom>
        </p:spPr>
      </p:pic>
      <p:sp>
        <p:nvSpPr>
          <p:cNvPr id="6" name="Rectangle 5">
            <a:extLst>
              <a:ext uri="{FF2B5EF4-FFF2-40B4-BE49-F238E27FC236}">
                <a16:creationId xmlns:a16="http://schemas.microsoft.com/office/drawing/2014/main" xmlns="" id="{AFE0CB1A-3BDB-49F2-BFC0-A55023416962}"/>
              </a:ext>
            </a:extLst>
          </p:cNvPr>
          <p:cNvSpPr/>
          <p:nvPr/>
        </p:nvSpPr>
        <p:spPr>
          <a:xfrm>
            <a:off x="599941" y="1194320"/>
            <a:ext cx="10992118" cy="1133965"/>
          </a:xfrm>
          <a:prstGeom prst="rect">
            <a:avLst/>
          </a:prstGeom>
        </p:spPr>
        <p:txBody>
          <a:bodyPr wrap="square">
            <a:spAutoFit/>
          </a:bodyPr>
          <a:lstStyle/>
          <a:p>
            <a:pPr algn="just" defTabSz="342900">
              <a:lnSpc>
                <a:spcPct val="150000"/>
              </a:lnSpc>
            </a:pPr>
            <a:r>
              <a:rPr lang="en-US" sz="2400" b="1" dirty="0">
                <a:solidFill>
                  <a:srgbClr val="0000FF"/>
                </a:solidFill>
                <a:latin typeface="UTM Avo" panose="02040603050506020204" pitchFamily="18" charset="0"/>
                <a:cs typeface="Times New Roman" panose="02020603050405020304" pitchFamily="18" charset="0"/>
              </a:rPr>
              <a:t>b</a:t>
            </a:r>
            <a:r>
              <a:rPr lang="vi-VN" sz="2400" b="1" dirty="0">
                <a:solidFill>
                  <a:srgbClr val="0000FF"/>
                </a:solidFill>
                <a:latin typeface="UTM Avo" panose="02040603050506020204" pitchFamily="18" charset="0"/>
                <a:cs typeface="Times New Roman" panose="02020603050405020304" pitchFamily="18" charset="0"/>
              </a:rPr>
              <a:t>) Tài khoản người sử dụng và mật k</a:t>
            </a:r>
            <a:r>
              <a:rPr lang="en-US" sz="2400" b="1" dirty="0" err="1">
                <a:solidFill>
                  <a:srgbClr val="0000FF"/>
                </a:solidFill>
                <a:latin typeface="UTM Avo" panose="02040603050506020204" pitchFamily="18" charset="0"/>
                <a:cs typeface="Times New Roman" panose="02020603050405020304" pitchFamily="18" charset="0"/>
              </a:rPr>
              <a:t>hẩu</a:t>
            </a:r>
            <a:r>
              <a:rPr lang="en-US" sz="2400" b="1" dirty="0">
                <a:solidFill>
                  <a:srgbClr val="0000FF"/>
                </a:solidFill>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Để bảo vệ dữ liệu, tránh bị người khác truy cập trái phép, em nên đặt mật khẩu cho tài khoản của mình trên máy tính</a:t>
            </a:r>
            <a:r>
              <a:rPr lang="vi-VN" sz="2400" dirty="0" smtClean="0">
                <a:latin typeface="UTM Avo" panose="02040603050506020204" pitchFamily="18" charset="0"/>
                <a:cs typeface="Times New Roman" panose="02020603050405020304" pitchFamily="18" charset="0"/>
              </a:rPr>
              <a:t>.</a:t>
            </a:r>
            <a:endParaRPr lang="en-US" sz="2400" dirty="0">
              <a:latin typeface="UTM Avo" panose="020406030505060202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42DC54E8-C95E-447A-8925-F15D281CD6B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AutoShape 2" descr="Window Defender là gì? Có lợi ích gì trong quá trình sử dụng? -  Fptshop.com.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ướng dẫn cài đặt mật khẩu cho máy tính A-Z đối với Win (7,8,8.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220058"/>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578" y="3068513"/>
            <a:ext cx="1884964" cy="211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3 cách đăng nhập tài khoản facebook an toàn trên laptop, điện thoạ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3999" y="3068513"/>
            <a:ext cx="1220528" cy="2110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9940" y="2461846"/>
            <a:ext cx="3347806" cy="3416320"/>
          </a:xfrm>
          <a:prstGeom prst="rect">
            <a:avLst/>
          </a:prstGeom>
          <a:noFill/>
        </p:spPr>
        <p:txBody>
          <a:bodyPr wrap="square" rtlCol="0">
            <a:spAutoFit/>
          </a:bodyPr>
          <a:lstStyle/>
          <a:p>
            <a:r>
              <a:rPr lang="en-US" sz="2400" b="1" dirty="0" err="1" smtClean="0">
                <a:solidFill>
                  <a:srgbClr val="FF0000"/>
                </a:solidFill>
                <a:latin typeface="Tahoma" pitchFamily="34" charset="0"/>
                <a:ea typeface="Tahoma" pitchFamily="34" charset="0"/>
                <a:cs typeface="Tahoma" pitchFamily="34" charset="0"/>
              </a:rPr>
              <a:t>Mật</a:t>
            </a:r>
            <a:r>
              <a:rPr lang="en-US" sz="2400" b="1" dirty="0" smtClean="0">
                <a:solidFill>
                  <a:srgbClr val="FF0000"/>
                </a:solidFill>
                <a:latin typeface="Tahoma" pitchFamily="34" charset="0"/>
                <a:ea typeface="Tahoma" pitchFamily="34" charset="0"/>
                <a:cs typeface="Tahoma" pitchFamily="34" charset="0"/>
              </a:rPr>
              <a:t> </a:t>
            </a:r>
            <a:r>
              <a:rPr lang="en-US" sz="2400" b="1" dirty="0" err="1" smtClean="0">
                <a:solidFill>
                  <a:srgbClr val="FF0000"/>
                </a:solidFill>
                <a:latin typeface="Tahoma" pitchFamily="34" charset="0"/>
                <a:ea typeface="Tahoma" pitchFamily="34" charset="0"/>
                <a:cs typeface="Tahoma" pitchFamily="34" charset="0"/>
              </a:rPr>
              <a:t>khẩu</a:t>
            </a:r>
            <a:r>
              <a:rPr lang="en-US" sz="2400" b="1" dirty="0" smtClean="0">
                <a:solidFill>
                  <a:srgbClr val="FF0000"/>
                </a:solidFill>
                <a:latin typeface="Tahoma" pitchFamily="34" charset="0"/>
                <a:ea typeface="Tahoma" pitchFamily="34" charset="0"/>
                <a:cs typeface="Tahoma" pitchFamily="34" charset="0"/>
              </a:rPr>
              <a:t> </a:t>
            </a:r>
            <a:r>
              <a:rPr lang="en-US" sz="2400" b="1" dirty="0" err="1" smtClean="0">
                <a:solidFill>
                  <a:srgbClr val="FF0000"/>
                </a:solidFill>
                <a:latin typeface="Tahoma" pitchFamily="34" charset="0"/>
                <a:ea typeface="Tahoma" pitchFamily="34" charset="0"/>
                <a:cs typeface="Tahoma" pitchFamily="34" charset="0"/>
              </a:rPr>
              <a:t>mạnh</a:t>
            </a:r>
            <a:r>
              <a:rPr lang="en-US" sz="2400" b="1" dirty="0" smtClean="0">
                <a:solidFill>
                  <a:srgbClr val="FF0000"/>
                </a:solidFill>
                <a:latin typeface="Tahoma" pitchFamily="34" charset="0"/>
                <a:ea typeface="Tahoma" pitchFamily="34" charset="0"/>
                <a:cs typeface="Tahoma" pitchFamily="34" charset="0"/>
              </a:rPr>
              <a:t>:</a:t>
            </a: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Dài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ít</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nhất</a:t>
            </a:r>
            <a:r>
              <a:rPr lang="en-US" sz="2400" dirty="0" smtClean="0">
                <a:latin typeface="Tahoma" pitchFamily="34" charset="0"/>
                <a:ea typeface="Tahoma" pitchFamily="34" charset="0"/>
                <a:cs typeface="Tahoma" pitchFamily="34" charset="0"/>
              </a:rPr>
              <a:t> 8 </a:t>
            </a:r>
            <a:r>
              <a:rPr lang="en-US" sz="2400" dirty="0" err="1" smtClean="0">
                <a:latin typeface="Tahoma" pitchFamily="34" charset="0"/>
                <a:ea typeface="Tahoma" pitchFamily="34" charset="0"/>
                <a:cs typeface="Tahoma" pitchFamily="34" charset="0"/>
              </a:rPr>
              <a:t>kí</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tự</a:t>
            </a:r>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Bao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gồm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cả</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chữ</a:t>
            </a:r>
            <a:r>
              <a:rPr lang="en-US" sz="2400" dirty="0" smtClean="0">
                <a:latin typeface="Tahoma" pitchFamily="34" charset="0"/>
                <a:ea typeface="Tahoma" pitchFamily="34" charset="0"/>
                <a:cs typeface="Tahoma" pitchFamily="34" charset="0"/>
              </a:rPr>
              <a:t> in </a:t>
            </a:r>
            <a:r>
              <a:rPr lang="en-US" sz="2400" dirty="0" err="1" smtClean="0">
                <a:latin typeface="Tahoma" pitchFamily="34" charset="0"/>
                <a:ea typeface="Tahoma" pitchFamily="34" charset="0"/>
                <a:cs typeface="Tahoma" pitchFamily="34" charset="0"/>
              </a:rPr>
              <a:t>hoa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thường</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các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kí</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hiệu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đặc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biệt</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như</a:t>
            </a:r>
            <a:r>
              <a:rPr lang="en-US" sz="2400" dirty="0" smtClean="0">
                <a:latin typeface="Tahoma" pitchFamily="34" charset="0"/>
                <a:ea typeface="Tahoma" pitchFamily="34" charset="0"/>
                <a:cs typeface="Tahoma" pitchFamily="34" charset="0"/>
              </a:rPr>
              <a:t> @, #, …</a:t>
            </a:r>
          </a:p>
          <a:p>
            <a:pPr algn="just"/>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Không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phải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một</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từ</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thông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thường</a:t>
            </a:r>
            <a:endParaRPr lang="en-US" sz="2400" dirty="0" smtClean="0">
              <a:latin typeface="Tahoma" pitchFamily="34" charset="0"/>
              <a:ea typeface="Tahoma" pitchFamily="34" charset="0"/>
              <a:cs typeface="Tahoma" pitchFamily="34" charset="0"/>
            </a:endParaRPr>
          </a:p>
          <a:p>
            <a:endParaRPr lang="en-US" sz="2400" dirty="0">
              <a:latin typeface="Tahoma" pitchFamily="34" charset="0"/>
              <a:ea typeface="Tahoma" pitchFamily="34" charset="0"/>
              <a:cs typeface="Tahoma" pitchFamily="34" charset="0"/>
            </a:endParaRPr>
          </a:p>
        </p:txBody>
      </p:sp>
      <p:sp>
        <p:nvSpPr>
          <p:cNvPr id="15" name="TextBox 14"/>
          <p:cNvSpPr txBox="1"/>
          <p:nvPr/>
        </p:nvSpPr>
        <p:spPr>
          <a:xfrm>
            <a:off x="8392855" y="2461846"/>
            <a:ext cx="3347806" cy="3046988"/>
          </a:xfrm>
          <a:prstGeom prst="rect">
            <a:avLst/>
          </a:prstGeom>
          <a:noFill/>
        </p:spPr>
        <p:txBody>
          <a:bodyPr wrap="square" rtlCol="0">
            <a:spAutoFit/>
          </a:bodyPr>
          <a:lstStyle/>
          <a:p>
            <a:r>
              <a:rPr lang="en-US" sz="2400" b="1" dirty="0" err="1" smtClean="0">
                <a:solidFill>
                  <a:srgbClr val="FF0000"/>
                </a:solidFill>
                <a:latin typeface="Tahoma" pitchFamily="34" charset="0"/>
                <a:ea typeface="Tahoma" pitchFamily="34" charset="0"/>
                <a:cs typeface="Tahoma" pitchFamily="34" charset="0"/>
              </a:rPr>
              <a:t>Mật</a:t>
            </a:r>
            <a:r>
              <a:rPr lang="en-US" sz="2400" b="1" dirty="0" smtClean="0">
                <a:solidFill>
                  <a:srgbClr val="FF0000"/>
                </a:solidFill>
                <a:latin typeface="Tahoma" pitchFamily="34" charset="0"/>
                <a:ea typeface="Tahoma" pitchFamily="34" charset="0"/>
                <a:cs typeface="Tahoma" pitchFamily="34" charset="0"/>
              </a:rPr>
              <a:t> </a:t>
            </a:r>
            <a:r>
              <a:rPr lang="en-US" sz="2400" b="1" dirty="0" err="1" smtClean="0">
                <a:solidFill>
                  <a:srgbClr val="FF0000"/>
                </a:solidFill>
                <a:latin typeface="Tahoma" pitchFamily="34" charset="0"/>
                <a:ea typeface="Tahoma" pitchFamily="34" charset="0"/>
                <a:cs typeface="Tahoma" pitchFamily="34" charset="0"/>
              </a:rPr>
              <a:t>khẩu</a:t>
            </a:r>
            <a:r>
              <a:rPr lang="en-US" sz="2400" b="1" dirty="0" smtClean="0">
                <a:solidFill>
                  <a:srgbClr val="FF0000"/>
                </a:solidFill>
                <a:latin typeface="Tahoma" pitchFamily="34" charset="0"/>
                <a:ea typeface="Tahoma" pitchFamily="34" charset="0"/>
                <a:cs typeface="Tahoma" pitchFamily="34" charset="0"/>
              </a:rPr>
              <a:t> </a:t>
            </a:r>
            <a:r>
              <a:rPr lang="en-US" sz="2400" b="1" dirty="0" err="1" smtClean="0">
                <a:solidFill>
                  <a:srgbClr val="FF0000"/>
                </a:solidFill>
                <a:latin typeface="Tahoma" pitchFamily="34" charset="0"/>
                <a:ea typeface="Tahoma" pitchFamily="34" charset="0"/>
                <a:cs typeface="Tahoma" pitchFamily="34" charset="0"/>
              </a:rPr>
              <a:t>yếu</a:t>
            </a:r>
            <a:r>
              <a:rPr lang="en-US" sz="2400" b="1" dirty="0" smtClean="0">
                <a:solidFill>
                  <a:srgbClr val="FF0000"/>
                </a:solidFill>
                <a:latin typeface="Tahoma" pitchFamily="34" charset="0"/>
                <a:ea typeface="Tahoma" pitchFamily="34" charset="0"/>
                <a:cs typeface="Tahoma" pitchFamily="34" charset="0"/>
              </a:rPr>
              <a:t>:</a:t>
            </a:r>
          </a:p>
          <a:p>
            <a:pPr algn="just"/>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Tên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hoặc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tên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người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thân</a:t>
            </a:r>
            <a:endParaRPr lang="en-US" sz="2400" dirty="0" smtClean="0">
              <a:latin typeface="Tahoma" pitchFamily="34" charset="0"/>
              <a:ea typeface="Tahoma" pitchFamily="34" charset="0"/>
              <a:cs typeface="Tahoma" pitchFamily="34" charset="0"/>
            </a:endParaRPr>
          </a:p>
          <a:p>
            <a:pPr algn="just"/>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Từ</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đặc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biệt</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như</a:t>
            </a:r>
            <a:r>
              <a:rPr lang="en-US" sz="2400" dirty="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“12345678”</a:t>
            </a:r>
          </a:p>
          <a:p>
            <a:pPr algn="just"/>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điện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thoại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hoặc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sinh</a:t>
            </a:r>
            <a:endParaRPr lang="en-US" sz="2400" dirty="0" smtClean="0">
              <a:latin typeface="Tahoma" pitchFamily="34" charset="0"/>
              <a:ea typeface="Tahoma" pitchFamily="34" charset="0"/>
              <a:cs typeface="Tahoma" pitchFamily="34" charset="0"/>
            </a:endParaRPr>
          </a:p>
          <a:p>
            <a:endParaRPr lang="en-U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23350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barn(inVertical)">
                                      <p:cBhvr>
                                        <p:cTn id="19" dur="500"/>
                                        <p:tgtEl>
                                          <p:spTgt spid="10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barn(inVertical)">
                                      <p:cBhvr>
                                        <p:cTn id="24" dur="500"/>
                                        <p:tgtEl>
                                          <p:spTgt spid="10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circle(in)">
                                      <p:cBhvr>
                                        <p:cTn id="34" dur="20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circle(in)">
                                      <p:cBhvr>
                                        <p:cTn id="39" dur="20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circle(in)">
                                      <p:cBhvr>
                                        <p:cTn id="44" dur="20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barn(inVertical)">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circle(in)">
                                      <p:cBhvr>
                                        <p:cTn id="54" dur="20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5">
                                            <p:txEl>
                                              <p:pRg st="2" end="2"/>
                                            </p:txEl>
                                          </p:spTgt>
                                        </p:tgtEl>
                                        <p:attrNameLst>
                                          <p:attrName>style.visibility</p:attrName>
                                        </p:attrNameLst>
                                      </p:cBhvr>
                                      <p:to>
                                        <p:strVal val="visible"/>
                                      </p:to>
                                    </p:set>
                                    <p:animEffect transition="in" filter="circle(in)">
                                      <p:cBhvr>
                                        <p:cTn id="59" dur="2000"/>
                                        <p:tgtEl>
                                          <p:spTgt spid="1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5">
                                            <p:txEl>
                                              <p:pRg st="3" end="3"/>
                                            </p:txEl>
                                          </p:spTgt>
                                        </p:tgtEl>
                                        <p:attrNameLst>
                                          <p:attrName>style.visibility</p:attrName>
                                        </p:attrNameLst>
                                      </p:cBhvr>
                                      <p:to>
                                        <p:strVal val="visible"/>
                                      </p:to>
                                    </p:set>
                                    <p:animEffect transition="in" filter="circle(in)">
                                      <p:cBhvr>
                                        <p:cTn id="64" dur="2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FA5B9A-C622-4103-870F-FB52B2A83D92}"/>
              </a:ext>
            </a:extLst>
          </p:cNvPr>
          <p:cNvSpPr/>
          <p:nvPr/>
        </p:nvSpPr>
        <p:spPr>
          <a:xfrm>
            <a:off x="1787235" y="626300"/>
            <a:ext cx="737827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238A6757-1EC0-43BB-8960-203534ABABE1}"/>
              </a:ext>
            </a:extLst>
          </p:cNvPr>
          <p:cNvPicPr>
            <a:picLocks noChangeAspect="1"/>
          </p:cNvPicPr>
          <p:nvPr/>
        </p:nvPicPr>
        <p:blipFill>
          <a:blip r:embed="rId2"/>
          <a:stretch>
            <a:fillRect/>
          </a:stretch>
        </p:blipFill>
        <p:spPr>
          <a:xfrm>
            <a:off x="599941" y="528395"/>
            <a:ext cx="888648" cy="885725"/>
          </a:xfrm>
          <a:prstGeom prst="rect">
            <a:avLst/>
          </a:prstGeom>
        </p:spPr>
      </p:pic>
      <p:sp>
        <p:nvSpPr>
          <p:cNvPr id="6" name="Rectangle 5">
            <a:extLst>
              <a:ext uri="{FF2B5EF4-FFF2-40B4-BE49-F238E27FC236}">
                <a16:creationId xmlns:a16="http://schemas.microsoft.com/office/drawing/2014/main" xmlns="" id="{AFE0CB1A-3BDB-49F2-BFC0-A55023416962}"/>
              </a:ext>
            </a:extLst>
          </p:cNvPr>
          <p:cNvSpPr/>
          <p:nvPr/>
        </p:nvSpPr>
        <p:spPr>
          <a:xfrm>
            <a:off x="599941" y="1414120"/>
            <a:ext cx="10992118" cy="1826462"/>
          </a:xfrm>
          <a:prstGeom prst="rect">
            <a:avLst/>
          </a:prstGeom>
        </p:spPr>
        <p:txBody>
          <a:bodyPr wrap="square">
            <a:spAutoFit/>
          </a:bodyPr>
          <a:lstStyle/>
          <a:p>
            <a:pPr algn="just" defTabSz="342900">
              <a:lnSpc>
                <a:spcPct val="120000"/>
              </a:lnSpc>
            </a:pPr>
            <a:r>
              <a:rPr lang="en-US" sz="2400" b="1" dirty="0" smtClean="0">
                <a:solidFill>
                  <a:srgbClr val="0000FF"/>
                </a:solidFill>
                <a:latin typeface="UTM Avo" panose="02040603050506020204" pitchFamily="18" charset="0"/>
                <a:cs typeface="Times New Roman" panose="02020603050405020304" pitchFamily="18" charset="0"/>
              </a:rPr>
              <a:t>c</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Phần</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mềm</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chống</a:t>
            </a:r>
            <a:r>
              <a:rPr lang="en-US" sz="2400" b="1" dirty="0">
                <a:solidFill>
                  <a:srgbClr val="0000FF"/>
                </a:solidFill>
                <a:latin typeface="UTM Avo" panose="02040603050506020204" pitchFamily="18" charset="0"/>
                <a:cs typeface="Times New Roman" panose="02020603050405020304" pitchFamily="18" charset="0"/>
              </a:rPr>
              <a:t> virus: </a:t>
            </a:r>
            <a:r>
              <a:rPr lang="vi-VN" sz="2400" dirty="0">
                <a:latin typeface="UTM Avo" panose="02040603050506020204" pitchFamily="18" charset="0"/>
                <a:cs typeface="Times New Roman" panose="02020603050405020304" pitchFamily="18" charset="0"/>
              </a:rPr>
              <a:t>Có những phần mềm độc hại có thể làm hỏng dữ liệu và các chương trình trong</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máy tính. Phần mềm độc hại có nhiều loại khác nhau như </a:t>
            </a:r>
            <a:r>
              <a:rPr lang="vi-VN" sz="2400" dirty="0">
                <a:solidFill>
                  <a:srgbClr val="FF0000"/>
                </a:solidFill>
                <a:latin typeface="UTM Avo" panose="02040603050506020204" pitchFamily="18" charset="0"/>
                <a:cs typeface="Times New Roman" panose="02020603050405020304" pitchFamily="18" charset="0"/>
              </a:rPr>
              <a:t>virus, sâu, phần mềm gián điệp,... </a:t>
            </a:r>
            <a:r>
              <a:rPr lang="vi-VN" sz="2400" dirty="0">
                <a:latin typeface="UTM Avo" panose="02040603050506020204" pitchFamily="18" charset="0"/>
                <a:cs typeface="Times New Roman" panose="02020603050405020304" pitchFamily="18" charset="0"/>
              </a:rPr>
              <a:t>Phần mềm chống virus được thiết kế để phát hiện và diệt virus; phát hiện và chặn các cuộc tấn công từ phần mềm độc hại. </a:t>
            </a:r>
          </a:p>
        </p:txBody>
      </p:sp>
      <p:cxnSp>
        <p:nvCxnSpPr>
          <p:cNvPr id="5" name="Straight Connector 4">
            <a:extLst>
              <a:ext uri="{FF2B5EF4-FFF2-40B4-BE49-F238E27FC236}">
                <a16:creationId xmlns:a16="http://schemas.microsoft.com/office/drawing/2014/main" xmlns="" id="{42DC54E8-C95E-447A-8925-F15D281CD6B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AutoShape 2" descr="Window Defender là gì? Có lợi ích gì trong quá trình sử dụng? -  Fptshop.com.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152775"/>
            <a:ext cx="114871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82615" y="5806559"/>
            <a:ext cx="689612" cy="461665"/>
          </a:xfrm>
          <a:prstGeom prst="rect">
            <a:avLst/>
          </a:prstGeom>
          <a:noFill/>
        </p:spPr>
        <p:txBody>
          <a:bodyPr wrap="none" rtlCol="0">
            <a:spAutoFit/>
          </a:bodyPr>
          <a:lstStyle/>
          <a:p>
            <a:r>
              <a:rPr lang="en-US" sz="2400" dirty="0" err="1" smtClean="0">
                <a:solidFill>
                  <a:srgbClr val="0000FF"/>
                </a:solidFill>
                <a:latin typeface="Tahoma" pitchFamily="34" charset="0"/>
                <a:ea typeface="Tahoma" pitchFamily="34" charset="0"/>
                <a:cs typeface="Tahoma" pitchFamily="34" charset="0"/>
              </a:rPr>
              <a:t>Sâu</a:t>
            </a:r>
            <a:endParaRPr lang="en-US" sz="2400" dirty="0">
              <a:solidFill>
                <a:srgbClr val="0000FF"/>
              </a:solidFill>
              <a:latin typeface="Tahoma" pitchFamily="34" charset="0"/>
              <a:ea typeface="Tahoma" pitchFamily="34" charset="0"/>
              <a:cs typeface="Tahoma" pitchFamily="34" charset="0"/>
            </a:endParaRPr>
          </a:p>
        </p:txBody>
      </p:sp>
      <p:sp>
        <p:nvSpPr>
          <p:cNvPr id="12" name="TextBox 11"/>
          <p:cNvSpPr txBox="1"/>
          <p:nvPr/>
        </p:nvSpPr>
        <p:spPr>
          <a:xfrm>
            <a:off x="6284501" y="5806559"/>
            <a:ext cx="2978701" cy="461665"/>
          </a:xfrm>
          <a:prstGeom prst="rect">
            <a:avLst/>
          </a:prstGeom>
          <a:noFill/>
        </p:spPr>
        <p:txBody>
          <a:bodyPr wrap="none" rtlCol="0">
            <a:spAutoFit/>
          </a:bodyPr>
          <a:lstStyle/>
          <a:p>
            <a:r>
              <a:rPr lang="en-US" sz="2400" dirty="0" err="1" smtClean="0">
                <a:solidFill>
                  <a:srgbClr val="0000FF"/>
                </a:solidFill>
                <a:latin typeface="Tahoma" pitchFamily="34" charset="0"/>
                <a:ea typeface="Tahoma" pitchFamily="34" charset="0"/>
                <a:cs typeface="Tahoma" pitchFamily="34" charset="0"/>
              </a:rPr>
              <a:t>Phần</a:t>
            </a:r>
            <a:r>
              <a:rPr lang="en-US" sz="2400" dirty="0" smtClean="0">
                <a:solidFill>
                  <a:srgbClr val="0000FF"/>
                </a:solidFill>
                <a:latin typeface="Tahoma" pitchFamily="34" charset="0"/>
                <a:ea typeface="Tahoma" pitchFamily="34" charset="0"/>
                <a:cs typeface="Tahoma" pitchFamily="34" charset="0"/>
              </a:rPr>
              <a:t> </a:t>
            </a:r>
            <a:r>
              <a:rPr lang="en-US" sz="2400" dirty="0" err="1" smtClean="0">
                <a:solidFill>
                  <a:srgbClr val="0000FF"/>
                </a:solidFill>
                <a:latin typeface="Tahoma" pitchFamily="34" charset="0"/>
                <a:ea typeface="Tahoma" pitchFamily="34" charset="0"/>
                <a:cs typeface="Tahoma" pitchFamily="34" charset="0"/>
              </a:rPr>
              <a:t>mềm</a:t>
            </a:r>
            <a:r>
              <a:rPr lang="en-US" sz="2400" dirty="0" smtClean="0">
                <a:solidFill>
                  <a:srgbClr val="0000FF"/>
                </a:solidFill>
                <a:latin typeface="Tahoma" pitchFamily="34" charset="0"/>
                <a:ea typeface="Tahoma" pitchFamily="34" charset="0"/>
                <a:cs typeface="Tahoma" pitchFamily="34" charset="0"/>
              </a:rPr>
              <a:t> </a:t>
            </a:r>
            <a:r>
              <a:rPr lang="en-US" sz="2400" dirty="0" err="1" smtClean="0">
                <a:solidFill>
                  <a:srgbClr val="0000FF"/>
                </a:solidFill>
                <a:latin typeface="Tahoma" pitchFamily="34" charset="0"/>
                <a:ea typeface="Tahoma" pitchFamily="34" charset="0"/>
                <a:cs typeface="Tahoma" pitchFamily="34" charset="0"/>
              </a:rPr>
              <a:t>gián</a:t>
            </a:r>
            <a:r>
              <a:rPr lang="en-US" sz="2400" dirty="0" smtClean="0">
                <a:solidFill>
                  <a:srgbClr val="0000FF"/>
                </a:solidFill>
                <a:latin typeface="Tahoma" pitchFamily="34" charset="0"/>
                <a:ea typeface="Tahoma" pitchFamily="34" charset="0"/>
                <a:cs typeface="Tahoma" pitchFamily="34" charset="0"/>
              </a:rPr>
              <a:t> </a:t>
            </a:r>
            <a:r>
              <a:rPr lang="en-US" sz="2400" dirty="0" err="1" smtClean="0">
                <a:solidFill>
                  <a:srgbClr val="0000FF"/>
                </a:solidFill>
                <a:latin typeface="Tahoma" pitchFamily="34" charset="0"/>
                <a:ea typeface="Tahoma" pitchFamily="34" charset="0"/>
                <a:cs typeface="Tahoma" pitchFamily="34" charset="0"/>
              </a:rPr>
              <a:t>điệp</a:t>
            </a:r>
            <a:endParaRPr lang="en-US" sz="240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4415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1FA5B9A-C622-4103-870F-FB52B2A83D92}"/>
              </a:ext>
            </a:extLst>
          </p:cNvPr>
          <p:cNvSpPr/>
          <p:nvPr/>
        </p:nvSpPr>
        <p:spPr>
          <a:xfrm>
            <a:off x="1787235" y="626300"/>
            <a:ext cx="7378279" cy="574388"/>
          </a:xfrm>
          <a:prstGeom prst="rect">
            <a:avLst/>
          </a:prstGeom>
        </p:spPr>
        <p:txBody>
          <a:bodyPr wrap="square">
            <a:spAutoFit/>
          </a:bodyPr>
          <a:lstStyle/>
          <a:p>
            <a:pPr algn="just" defTabSz="342900">
              <a:lnSpc>
                <a:spcPct val="150000"/>
              </a:lnSpc>
            </a:pPr>
            <a:r>
              <a:rPr lang="en-US" sz="2400" b="1">
                <a:latin typeface="UTM Avo" panose="02040603050506020204" pitchFamily="18" charset="0"/>
                <a:cs typeface="Times New Roman" panose="02020603050405020304" pitchFamily="18" charset="0"/>
              </a:rPr>
              <a:t>MỘT SỐ BIỆN PHÁP CHÍNH ĐỂ BẢO VỆ DỮ LIỆU</a:t>
            </a:r>
            <a:endParaRPr lang="vi-VN" sz="24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238A6757-1EC0-43BB-8960-203534ABABE1}"/>
              </a:ext>
            </a:extLst>
          </p:cNvPr>
          <p:cNvPicPr>
            <a:picLocks noChangeAspect="1"/>
          </p:cNvPicPr>
          <p:nvPr/>
        </p:nvPicPr>
        <p:blipFill>
          <a:blip r:embed="rId2"/>
          <a:stretch>
            <a:fillRect/>
          </a:stretch>
        </p:blipFill>
        <p:spPr>
          <a:xfrm>
            <a:off x="599941" y="528395"/>
            <a:ext cx="888648" cy="885725"/>
          </a:xfrm>
          <a:prstGeom prst="rect">
            <a:avLst/>
          </a:prstGeom>
        </p:spPr>
      </p:pic>
      <p:sp>
        <p:nvSpPr>
          <p:cNvPr id="6" name="Rectangle 5">
            <a:extLst>
              <a:ext uri="{FF2B5EF4-FFF2-40B4-BE49-F238E27FC236}">
                <a16:creationId xmlns:a16="http://schemas.microsoft.com/office/drawing/2014/main" xmlns="" id="{AFE0CB1A-3BDB-49F2-BFC0-A55023416962}"/>
              </a:ext>
            </a:extLst>
          </p:cNvPr>
          <p:cNvSpPr/>
          <p:nvPr/>
        </p:nvSpPr>
        <p:spPr>
          <a:xfrm>
            <a:off x="599941" y="1414120"/>
            <a:ext cx="10992118" cy="535531"/>
          </a:xfrm>
          <a:prstGeom prst="rect">
            <a:avLst/>
          </a:prstGeom>
        </p:spPr>
        <p:txBody>
          <a:bodyPr wrap="square">
            <a:spAutoFit/>
          </a:bodyPr>
          <a:lstStyle/>
          <a:p>
            <a:pPr algn="just" defTabSz="342900">
              <a:lnSpc>
                <a:spcPct val="120000"/>
              </a:lnSpc>
            </a:pPr>
            <a:r>
              <a:rPr lang="en-US" sz="2400" b="1" dirty="0" smtClean="0">
                <a:solidFill>
                  <a:srgbClr val="0000FF"/>
                </a:solidFill>
                <a:latin typeface="UTM Avo" panose="02040603050506020204" pitchFamily="18" charset="0"/>
                <a:cs typeface="Times New Roman" panose="02020603050405020304" pitchFamily="18" charset="0"/>
              </a:rPr>
              <a:t>c</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Phần</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mềm</a:t>
            </a:r>
            <a:r>
              <a:rPr lang="en-US" sz="2400" b="1" dirty="0">
                <a:solidFill>
                  <a:srgbClr val="0000FF"/>
                </a:solidFill>
                <a:latin typeface="UTM Avo" panose="02040603050506020204" pitchFamily="18" charset="0"/>
                <a:cs typeface="Times New Roman" panose="02020603050405020304" pitchFamily="18" charset="0"/>
              </a:rPr>
              <a:t> </a:t>
            </a:r>
            <a:r>
              <a:rPr lang="en-US" sz="2400" b="1" dirty="0" err="1">
                <a:solidFill>
                  <a:srgbClr val="0000FF"/>
                </a:solidFill>
                <a:latin typeface="UTM Avo" panose="02040603050506020204" pitchFamily="18" charset="0"/>
                <a:cs typeface="Times New Roman" panose="02020603050405020304" pitchFamily="18" charset="0"/>
              </a:rPr>
              <a:t>chống</a:t>
            </a:r>
            <a:r>
              <a:rPr lang="en-US" sz="2400" b="1" dirty="0">
                <a:solidFill>
                  <a:srgbClr val="0000FF"/>
                </a:solidFill>
                <a:latin typeface="UTM Avo" panose="02040603050506020204" pitchFamily="18" charset="0"/>
                <a:cs typeface="Times New Roman" panose="02020603050405020304" pitchFamily="18" charset="0"/>
              </a:rPr>
              <a:t> virus</a:t>
            </a:r>
            <a:r>
              <a:rPr lang="en-US" sz="2400" b="1" dirty="0" smtClean="0">
                <a:solidFill>
                  <a:srgbClr val="0000FF"/>
                </a:solidFill>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84BA165-F21F-4C14-91CB-1243088D03B2}"/>
              </a:ext>
            </a:extLst>
          </p:cNvPr>
          <p:cNvPicPr>
            <a:picLocks noChangeAspect="1"/>
          </p:cNvPicPr>
          <p:nvPr/>
        </p:nvPicPr>
        <p:blipFill>
          <a:blip r:embed="rId3"/>
          <a:stretch>
            <a:fillRect/>
          </a:stretch>
        </p:blipFill>
        <p:spPr>
          <a:xfrm>
            <a:off x="6953203" y="2166209"/>
            <a:ext cx="4916904" cy="2787398"/>
          </a:xfrm>
          <a:prstGeom prst="rect">
            <a:avLst/>
          </a:prstGeom>
        </p:spPr>
      </p:pic>
      <p:sp>
        <p:nvSpPr>
          <p:cNvPr id="7" name="Rectangle 6">
            <a:extLst>
              <a:ext uri="{FF2B5EF4-FFF2-40B4-BE49-F238E27FC236}">
                <a16:creationId xmlns:a16="http://schemas.microsoft.com/office/drawing/2014/main" xmlns="" id="{FE4B9841-1EA2-497E-8717-C5ACBDF13B29}"/>
              </a:ext>
            </a:extLst>
          </p:cNvPr>
          <p:cNvSpPr/>
          <p:nvPr/>
        </p:nvSpPr>
        <p:spPr>
          <a:xfrm>
            <a:off x="460375" y="2033534"/>
            <a:ext cx="6330795" cy="2712859"/>
          </a:xfrm>
          <a:prstGeom prst="rect">
            <a:avLst/>
          </a:prstGeom>
        </p:spPr>
        <p:txBody>
          <a:bodyPr wrap="square">
            <a:spAutoFit/>
          </a:bodyPr>
          <a:lstStyle/>
          <a:p>
            <a:pPr algn="just" defTabSz="342900">
              <a:lnSpc>
                <a:spcPct val="120000"/>
              </a:lnSpc>
            </a:pPr>
            <a:r>
              <a:rPr lang="vi-VN" sz="2400" dirty="0">
                <a:latin typeface="UTM Avo" panose="02040603050506020204" pitchFamily="18" charset="0"/>
                <a:cs typeface="Times New Roman" panose="02020603050405020304" pitchFamily="18" charset="0"/>
              </a:rPr>
              <a:t>Một số hệ điều hành được trang bị sẵn phần mềm chống virus, chẳng hạn phần</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mềm Windows Defender của hệ điều hành Windows. Để dữ liệu được an toàn, em cần đảm bảo máy tính của mình đã được cài phần mềm chống virus, phần mềm đó phải thường xuyên hoạt động và được cập nhật.</a:t>
            </a:r>
          </a:p>
        </p:txBody>
      </p:sp>
      <p:cxnSp>
        <p:nvCxnSpPr>
          <p:cNvPr id="5" name="Straight Connector 4">
            <a:extLst>
              <a:ext uri="{FF2B5EF4-FFF2-40B4-BE49-F238E27FC236}">
                <a16:creationId xmlns:a16="http://schemas.microsoft.com/office/drawing/2014/main" xmlns="" id="{42DC54E8-C95E-447A-8925-F15D281CD6B7}"/>
              </a:ext>
            </a:extLst>
          </p:cNvPr>
          <p:cNvCxnSpPr/>
          <p:nvPr/>
        </p:nvCxnSpPr>
        <p:spPr>
          <a:xfrm>
            <a:off x="1787236" y="1218313"/>
            <a:ext cx="101727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AutoShape 2" descr="Window Defender là gì? Có lợi ích gì trong quá trình sử dụng? -  Fptshop.com.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975" y="4953607"/>
            <a:ext cx="1866656" cy="997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20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CFA0699-4B99-46A2-8E0D-451DD5DFAF45}"/>
              </a:ext>
            </a:extLst>
          </p:cNvPr>
          <p:cNvPicPr>
            <a:picLocks noChangeAspect="1"/>
          </p:cNvPicPr>
          <p:nvPr/>
        </p:nvPicPr>
        <p:blipFill>
          <a:blip r:embed="rId2"/>
          <a:stretch>
            <a:fillRect/>
          </a:stretch>
        </p:blipFill>
        <p:spPr>
          <a:xfrm>
            <a:off x="405245" y="536049"/>
            <a:ext cx="10900064" cy="2645705"/>
          </a:xfrm>
          <a:prstGeom prst="rect">
            <a:avLst/>
          </a:prstGeom>
        </p:spPr>
      </p:pic>
      <p:grpSp>
        <p:nvGrpSpPr>
          <p:cNvPr id="4" name="Group 3">
            <a:extLst>
              <a:ext uri="{FF2B5EF4-FFF2-40B4-BE49-F238E27FC236}">
                <a16:creationId xmlns:a16="http://schemas.microsoft.com/office/drawing/2014/main" xmlns="" id="{4601A5D4-DC35-4E0C-B139-87B2022A44EE}"/>
              </a:ext>
            </a:extLst>
          </p:cNvPr>
          <p:cNvGrpSpPr/>
          <p:nvPr/>
        </p:nvGrpSpPr>
        <p:grpSpPr>
          <a:xfrm>
            <a:off x="445885" y="3000613"/>
            <a:ext cx="10747839" cy="3470802"/>
            <a:chOff x="693151" y="466001"/>
            <a:chExt cx="10747839" cy="3470802"/>
          </a:xfrm>
        </p:grpSpPr>
        <p:grpSp>
          <p:nvGrpSpPr>
            <p:cNvPr id="5" name="Group 4">
              <a:extLst>
                <a:ext uri="{FF2B5EF4-FFF2-40B4-BE49-F238E27FC236}">
                  <a16:creationId xmlns:a16="http://schemas.microsoft.com/office/drawing/2014/main" xmlns="" id="{E5A44976-D10B-462E-B06D-5E9960649D60}"/>
                </a:ext>
              </a:extLst>
            </p:cNvPr>
            <p:cNvGrpSpPr/>
            <p:nvPr/>
          </p:nvGrpSpPr>
          <p:grpSpPr>
            <a:xfrm>
              <a:off x="1181969" y="716236"/>
              <a:ext cx="10251717" cy="3220567"/>
              <a:chOff x="1190601" y="4542475"/>
              <a:chExt cx="10251717" cy="3220567"/>
            </a:xfrm>
          </p:grpSpPr>
          <p:sp>
            <p:nvSpPr>
              <p:cNvPr id="8" name="Rectangle: Rounded Corners 7">
                <a:extLst>
                  <a:ext uri="{FF2B5EF4-FFF2-40B4-BE49-F238E27FC236}">
                    <a16:creationId xmlns:a16="http://schemas.microsoft.com/office/drawing/2014/main" xmlns="" id="{66566A0F-CDD9-4B58-A345-198F5B2A44C0}"/>
                  </a:ext>
                </a:extLst>
              </p:cNvPr>
              <p:cNvSpPr/>
              <p:nvPr/>
            </p:nvSpPr>
            <p:spPr>
              <a:xfrm>
                <a:off x="1190601" y="4542475"/>
                <a:ext cx="10251717" cy="3220567"/>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DE08A92-A6FD-48E0-B040-EB881EBAD1B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830BD08D-C986-4C29-A314-2F024AC28E3E}"/>
                  </a:ext>
                </a:extLst>
              </p:cNvPr>
              <p:cNvSpPr/>
              <p:nvPr/>
            </p:nvSpPr>
            <p:spPr>
              <a:xfrm>
                <a:off x="1440465" y="4684258"/>
                <a:ext cx="9688631" cy="2942024"/>
              </a:xfrm>
              <a:prstGeom prst="rect">
                <a:avLst/>
              </a:prstGeom>
            </p:spPr>
            <p:txBody>
              <a:bodyPr wrap="square">
                <a:spAutoFit/>
              </a:bodyPr>
              <a:lstStyle/>
              <a:p>
                <a:pPr algn="just" defTabSz="342900">
                  <a:lnSpc>
                    <a:spcPct val="150000"/>
                  </a:lnSpc>
                </a:pPr>
                <a:r>
                  <a:rPr lang="vi-VN" b="1" dirty="0">
                    <a:latin typeface="UTM Avo" panose="02040603050506020204" pitchFamily="18" charset="0"/>
                    <a:cs typeface="Times New Roman" panose="02020603050405020304" pitchFamily="18" charset="0"/>
                  </a:rPr>
                  <a:t>1. </a:t>
                </a:r>
                <a:r>
                  <a:rPr lang="vi-VN" dirty="0">
                    <a:latin typeface="UTM Avo" panose="02040603050506020204" pitchFamily="18" charset="0"/>
                    <a:cs typeface="Times New Roman" panose="02020603050405020304" pitchFamily="18" charset="0"/>
                  </a:rPr>
                  <a:t>Mật khẩu nào sau đây là mạnh nhất?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pt-BR" dirty="0">
                    <a:latin typeface="UTM Avo" panose="02040603050506020204" pitchFamily="18" charset="0"/>
                    <a:cs typeface="Times New Roman" panose="02020603050405020304" pitchFamily="18" charset="0"/>
                  </a:rPr>
                  <a:t>A. 12345678. 		B. AnMinhKhoa.		C. matkhau.		D. 2n#M1nhKhoa. </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vi-VN" b="1" dirty="0">
                    <a:latin typeface="UTM Avo" panose="02040603050506020204" pitchFamily="18" charset="0"/>
                    <a:cs typeface="Times New Roman" panose="02020603050405020304" pitchFamily="18" charset="0"/>
                  </a:rPr>
                  <a:t>2. </a:t>
                </a:r>
                <a:r>
                  <a:rPr lang="vi-VN" dirty="0">
                    <a:latin typeface="UTM Avo" panose="02040603050506020204" pitchFamily="18" charset="0"/>
                    <a:cs typeface="Times New Roman" panose="02020603050405020304" pitchFamily="18" charset="0"/>
                  </a:rPr>
                  <a:t>Hãy chọn những phát biểu sai?</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A. Lưu trữ bằng công nghệ đám mây tránh được rơi, mất, hỏng dữ liệu.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B. Lưu trữ bằng đĩa CD cần phải có đầu ghi đĩa nhưng dung lượng rất lớn. </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C. Lưu trữ bằng đĩa cứng ngoài vừa nhỏ gọn vừa có dung lượng lớn.</a:t>
                </a:r>
                <a:endParaRPr lang="en-US" dirty="0">
                  <a:latin typeface="UTM Avo" panose="02040603050506020204" pitchFamily="18" charset="0"/>
                  <a:cs typeface="Times New Roman" panose="02020603050405020304" pitchFamily="18" charset="0"/>
                </a:endParaRPr>
              </a:p>
              <a:p>
                <a:pPr indent="342900" algn="just" defTabSz="342900">
                  <a:lnSpc>
                    <a:spcPct val="150000"/>
                  </a:lnSpc>
                </a:pPr>
                <a:r>
                  <a:rPr lang="vi-VN" dirty="0">
                    <a:latin typeface="UTM Avo" panose="02040603050506020204" pitchFamily="18" charset="0"/>
                    <a:cs typeface="Times New Roman" panose="02020603050405020304" pitchFamily="18" charset="0"/>
                  </a:rPr>
                  <a:t>D. Lưu trữ bằng thẻ nhớ, USB dễ bị rơi, mất dữ liệu nhưng thuận tiện.</a:t>
                </a:r>
              </a:p>
            </p:txBody>
          </p:sp>
        </p:grpSp>
        <p:pic>
          <p:nvPicPr>
            <p:cNvPr id="6" name="Picture 5">
              <a:extLst>
                <a:ext uri="{FF2B5EF4-FFF2-40B4-BE49-F238E27FC236}">
                  <a16:creationId xmlns:a16="http://schemas.microsoft.com/office/drawing/2014/main" xmlns="" id="{E40F2BEB-B044-4C9E-BA65-F6B20D04157B}"/>
                </a:ext>
              </a:extLst>
            </p:cNvPr>
            <p:cNvPicPr>
              <a:picLocks noChangeAspect="1"/>
            </p:cNvPicPr>
            <p:nvPr/>
          </p:nvPicPr>
          <p:blipFill>
            <a:blip r:embed="rId3"/>
            <a:stretch>
              <a:fillRect/>
            </a:stretch>
          </p:blipFill>
          <p:spPr>
            <a:xfrm>
              <a:off x="693151" y="466001"/>
              <a:ext cx="759002" cy="743942"/>
            </a:xfrm>
            <a:prstGeom prst="rect">
              <a:avLst/>
            </a:prstGeom>
          </p:spPr>
        </p:pic>
        <p:pic>
          <p:nvPicPr>
            <p:cNvPr id="7" name="Picture 6">
              <a:extLst>
                <a:ext uri="{FF2B5EF4-FFF2-40B4-BE49-F238E27FC236}">
                  <a16:creationId xmlns:a16="http://schemas.microsoft.com/office/drawing/2014/main" xmlns="" id="{63A8A854-992E-4C8F-A38B-23CBF41B58A8}"/>
                </a:ext>
              </a:extLst>
            </p:cNvPr>
            <p:cNvPicPr>
              <a:picLocks noChangeAspect="1"/>
            </p:cNvPicPr>
            <p:nvPr/>
          </p:nvPicPr>
          <p:blipFill>
            <a:blip r:embed="rId4"/>
            <a:stretch>
              <a:fillRect/>
            </a:stretch>
          </p:blipFill>
          <p:spPr>
            <a:xfrm>
              <a:off x="10779234" y="706076"/>
              <a:ext cx="661756" cy="554444"/>
            </a:xfrm>
            <a:prstGeom prst="rect">
              <a:avLst/>
            </a:prstGeom>
          </p:spPr>
        </p:pic>
      </p:grpSp>
      <p:pic>
        <p:nvPicPr>
          <p:cNvPr id="11" name="Picture 10">
            <a:extLst>
              <a:ext uri="{FF2B5EF4-FFF2-40B4-BE49-F238E27FC236}">
                <a16:creationId xmlns:a16="http://schemas.microsoft.com/office/drawing/2014/main" xmlns="" id="{13C9511F-6281-4234-8ADB-D9CBCA06A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363708" y="5184078"/>
            <a:ext cx="1660032" cy="1327432"/>
          </a:xfrm>
          <a:prstGeom prst="rect">
            <a:avLst/>
          </a:prstGeom>
        </p:spPr>
      </p:pic>
      <p:sp>
        <p:nvSpPr>
          <p:cNvPr id="12" name="AutoShape 6" descr="Kiểm tra dấu Clip nghệ thuật - xanh dấu tick png tải về - Miễn phí trong  suốt Hình Tam Giác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9222" y="3742712"/>
            <a:ext cx="627186" cy="4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4567" y="5029320"/>
            <a:ext cx="627186" cy="4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095" y="5528924"/>
            <a:ext cx="627186" cy="4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xmlns="" id="{BF05CACA-FC86-4A09-99C8-53DEEE45480F}"/>
              </a:ext>
            </a:extLst>
          </p:cNvPr>
          <p:cNvSpPr/>
          <p:nvPr/>
        </p:nvSpPr>
        <p:spPr>
          <a:xfrm>
            <a:off x="614526" y="29195"/>
            <a:ext cx="8211146"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CÁC BIỆN PHÁP BẢO VỆ DỮ LIỆU</a:t>
            </a:r>
          </a:p>
        </p:txBody>
      </p:sp>
    </p:spTree>
    <p:extLst>
      <p:ext uri="{BB962C8B-B14F-4D97-AF65-F5344CB8AC3E}">
        <p14:creationId xmlns:p14="http://schemas.microsoft.com/office/powerpoint/2010/main" val="149340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 presetClass="entr" presetSubtype="2" fill="hold" nodeType="afterEffect" p14:presetBounceEnd="44000">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14:bounceEnd="44000">
                                          <p:cBhvr additive="base">
                                            <p:cTn id="25" dur="500" fill="hold"/>
                                            <p:tgtEl>
                                              <p:spTgt spid="11"/>
                                            </p:tgtEl>
                                            <p:attrNameLst>
                                              <p:attrName>ppt_x</p:attrName>
                                            </p:attrNameLst>
                                          </p:cBhvr>
                                          <p:tavLst>
                                            <p:tav tm="0">
                                              <p:val>
                                                <p:strVal val="1+#ppt_w/2"/>
                                              </p:val>
                                            </p:tav>
                                            <p:tav tm="100000">
                                              <p:val>
                                                <p:strVal val="#ppt_x"/>
                                              </p:val>
                                            </p:tav>
                                          </p:tavLst>
                                        </p:anim>
                                        <p:anim calcmode="lin" valueType="num" p14:bounceEnd="44000">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05CACA-FC86-4A09-99C8-53DEEE45480F}"/>
              </a:ext>
            </a:extLst>
          </p:cNvPr>
          <p:cNvSpPr/>
          <p:nvPr/>
        </p:nvSpPr>
        <p:spPr>
          <a:xfrm>
            <a:off x="614525" y="292955"/>
            <a:ext cx="10156051"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3. THỰC HÀNH: QUẢN LÝ DỮ LIỆU TRONG MÁY TÍNH </a:t>
            </a:r>
          </a:p>
        </p:txBody>
      </p:sp>
      <p:sp>
        <p:nvSpPr>
          <p:cNvPr id="20" name="Rectangle 19">
            <a:extLst>
              <a:ext uri="{FF2B5EF4-FFF2-40B4-BE49-F238E27FC236}">
                <a16:creationId xmlns:a16="http://schemas.microsoft.com/office/drawing/2014/main" xmlns="" id="{398E869B-F65A-4254-A3E0-2B78A1C9C21C}"/>
              </a:ext>
            </a:extLst>
          </p:cNvPr>
          <p:cNvSpPr/>
          <p:nvPr/>
        </p:nvSpPr>
        <p:spPr>
          <a:xfrm>
            <a:off x="614526" y="935888"/>
            <a:ext cx="11079634" cy="2116028"/>
          </a:xfrm>
          <a:prstGeom prst="rect">
            <a:avLst/>
          </a:prstGeom>
        </p:spPr>
        <p:txBody>
          <a:bodyPr wrap="square">
            <a:spAutoFit/>
          </a:bodyPr>
          <a:lstStyle/>
          <a:p>
            <a:pPr algn="just" defTabSz="342900">
              <a:lnSpc>
                <a:spcPct val="135000"/>
              </a:lnSpc>
            </a:pPr>
            <a:r>
              <a:rPr lang="vi-VN" sz="2000" b="1" dirty="0">
                <a:latin typeface="UTM Avo" panose="02040603050506020204" pitchFamily="18" charset="0"/>
                <a:cs typeface="Times New Roman" panose="02020603050405020304" pitchFamily="18" charset="0"/>
              </a:rPr>
              <a:t>Nhiệm vụ </a:t>
            </a:r>
            <a:endParaRPr lang="en-US" sz="2000" b="1"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Em hãy tạo cây thư mục như Hình 3.3 và</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thực hiện: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 Đổi tên thư mục “HoangHon” thành “ChieuToi”.</a:t>
            </a:r>
          </a:p>
          <a:p>
            <a:pPr algn="just" defTabSz="342900">
              <a:lnSpc>
                <a:spcPct val="135000"/>
              </a:lnSpc>
            </a:pPr>
            <a:r>
              <a:rPr lang="vi-VN" sz="2000" dirty="0">
                <a:latin typeface="UTM Avo" panose="02040603050506020204" pitchFamily="18" charset="0"/>
                <a:cs typeface="Times New Roman" panose="02020603050405020304" pitchFamily="18" charset="0"/>
              </a:rPr>
              <a:t>- Di chuyển các tệp và thư mục con của thư</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mục “BinhMinh” sang thư mục “BanNgay”. </a:t>
            </a:r>
            <a:endParaRPr lang="en-US" sz="2000" dirty="0">
              <a:latin typeface="UTM Avo" panose="02040603050506020204" pitchFamily="18" charset="0"/>
              <a:cs typeface="Times New Roman" panose="02020603050405020304" pitchFamily="18" charset="0"/>
            </a:endParaRPr>
          </a:p>
          <a:p>
            <a:pPr algn="just" defTabSz="342900">
              <a:lnSpc>
                <a:spcPct val="135000"/>
              </a:lnSpc>
            </a:pPr>
            <a:r>
              <a:rPr lang="vi-VN" sz="2000" dirty="0">
                <a:latin typeface="UTM Avo" panose="02040603050506020204" pitchFamily="18" charset="0"/>
                <a:cs typeface="Times New Roman" panose="02020603050405020304" pitchFamily="18" charset="0"/>
              </a:rPr>
              <a:t>- Xoá thư mục “BinhMinh”.</a:t>
            </a:r>
          </a:p>
        </p:txBody>
      </p:sp>
      <p:pic>
        <p:nvPicPr>
          <p:cNvPr id="7" name="Picture 6" descr="A group of kids sitting at a table with laptops&#10;&#10;Description automatically generated with low confidence">
            <a:extLst>
              <a:ext uri="{FF2B5EF4-FFF2-40B4-BE49-F238E27FC236}">
                <a16:creationId xmlns:a16="http://schemas.microsoft.com/office/drawing/2014/main" xmlns="" id="{5F38EDDD-03B6-444A-823A-487E4E86F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43" y="3260834"/>
            <a:ext cx="3904239" cy="3188594"/>
          </a:xfrm>
          <a:prstGeom prst="rect">
            <a:avLst/>
          </a:prstGeom>
        </p:spPr>
      </p:pic>
      <p:pic>
        <p:nvPicPr>
          <p:cNvPr id="4" name="Picture 3">
            <a:extLst>
              <a:ext uri="{FF2B5EF4-FFF2-40B4-BE49-F238E27FC236}">
                <a16:creationId xmlns:a16="http://schemas.microsoft.com/office/drawing/2014/main" xmlns="" id="{5402B45B-87D9-48A6-AB3E-2184A571BE47}"/>
              </a:ext>
            </a:extLst>
          </p:cNvPr>
          <p:cNvPicPr>
            <a:picLocks noChangeAspect="1"/>
          </p:cNvPicPr>
          <p:nvPr/>
        </p:nvPicPr>
        <p:blipFill>
          <a:blip r:embed="rId3"/>
          <a:stretch>
            <a:fillRect/>
          </a:stretch>
        </p:blipFill>
        <p:spPr>
          <a:xfrm>
            <a:off x="5367730" y="2864208"/>
            <a:ext cx="5314278" cy="3416322"/>
          </a:xfrm>
          <a:prstGeom prst="rect">
            <a:avLst/>
          </a:prstGeom>
        </p:spPr>
      </p:pic>
    </p:spTree>
    <p:extLst>
      <p:ext uri="{BB962C8B-B14F-4D97-AF65-F5344CB8AC3E}">
        <p14:creationId xmlns:p14="http://schemas.microsoft.com/office/powerpoint/2010/main" val="310576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Effect transition="in" filter="fade">
                                      <p:cBhvr>
                                        <p:cTn id="37" dur="500"/>
                                        <p:tgtEl>
                                          <p:spTgt spid="2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20">
                                            <p:txEl>
                                              <p:pRg st="4" end="4"/>
                                            </p:txEl>
                                          </p:spTgt>
                                        </p:tgtEl>
                                        <p:attrNameLst>
                                          <p:attrName>style.visibility</p:attrName>
                                        </p:attrNameLst>
                                      </p:cBhvr>
                                      <p:to>
                                        <p:strVal val="visible"/>
                                      </p:to>
                                    </p:set>
                                    <p:animEffect transition="in" filter="fade">
                                      <p:cBhvr>
                                        <p:cTn id="42" dur="500"/>
                                        <p:tgtEl>
                                          <p:spTgt spid="20">
                                            <p:txEl>
                                              <p:pRg st="4" end="4"/>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3</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xmlns=""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26" y="3049336"/>
            <a:ext cx="3160048" cy="3150569"/>
          </a:xfrm>
          <a:prstGeom prst="rect">
            <a:avLst/>
          </a:prstGeom>
        </p:spPr>
      </p:pic>
      <p:pic>
        <p:nvPicPr>
          <p:cNvPr id="4" name="Picture 3">
            <a:extLst>
              <a:ext uri="{FF2B5EF4-FFF2-40B4-BE49-F238E27FC236}">
                <a16:creationId xmlns:a16="http://schemas.microsoft.com/office/drawing/2014/main" xmlns="" id="{9FCD3D39-8367-447D-9211-D0F7121B6D32}"/>
              </a:ext>
            </a:extLst>
          </p:cNvPr>
          <p:cNvPicPr>
            <a:picLocks noChangeAspect="1"/>
          </p:cNvPicPr>
          <p:nvPr/>
        </p:nvPicPr>
        <p:blipFill>
          <a:blip r:embed="rId3"/>
          <a:stretch>
            <a:fillRect/>
          </a:stretch>
        </p:blipFill>
        <p:spPr>
          <a:xfrm>
            <a:off x="3937299" y="1057079"/>
            <a:ext cx="7960556" cy="1436215"/>
          </a:xfrm>
          <a:prstGeom prst="rect">
            <a:avLst/>
          </a:prstGeom>
        </p:spPr>
      </p:pic>
      <p:pic>
        <p:nvPicPr>
          <p:cNvPr id="3" name="Picture 2">
            <a:extLst>
              <a:ext uri="{FF2B5EF4-FFF2-40B4-BE49-F238E27FC236}">
                <a16:creationId xmlns:a16="http://schemas.microsoft.com/office/drawing/2014/main" xmlns="" id="{8C03C630-1729-42C1-8F38-BEB5DA3E5F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96000" y="2844561"/>
            <a:ext cx="3365610" cy="3437388"/>
          </a:xfrm>
          <a:prstGeom prst="rect">
            <a:avLst/>
          </a:prstGeom>
        </p:spPr>
      </p:pic>
    </p:spTree>
    <p:extLst>
      <p:ext uri="{BB962C8B-B14F-4D97-AF65-F5344CB8AC3E}">
        <p14:creationId xmlns:p14="http://schemas.microsoft.com/office/powerpoint/2010/main" val="102570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E2BC4A-6E16-4095-9441-F9B03158E971}"/>
              </a:ext>
            </a:extLst>
          </p:cNvPr>
          <p:cNvSpPr/>
          <p:nvPr/>
        </p:nvSpPr>
        <p:spPr>
          <a:xfrm>
            <a:off x="556183" y="387078"/>
            <a:ext cx="11079634" cy="791820"/>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a) Tạo thư mục </a:t>
            </a:r>
            <a:endParaRPr lang="en-US" b="1">
              <a:latin typeface="UTM Avo" panose="02040603050506020204" pitchFamily="18" charset="0"/>
              <a:cs typeface="Times New Roman" panose="02020603050405020304" pitchFamily="18" charset="0"/>
            </a:endParaRPr>
          </a:p>
          <a:p>
            <a:pPr algn="just" defTabSz="342900">
              <a:lnSpc>
                <a:spcPct val="135000"/>
              </a:lnSpc>
            </a:pPr>
            <a:r>
              <a:rPr lang="vi-VN">
                <a:latin typeface="UTM Avo" panose="02040603050506020204" pitchFamily="18" charset="0"/>
                <a:cs typeface="Times New Roman" panose="02020603050405020304" pitchFamily="18" charset="0"/>
              </a:rPr>
              <a:t>- Trên màn hình nền, nháy nút phải chuột, chọn </a:t>
            </a:r>
            <a:r>
              <a:rPr lang="vi-VN">
                <a:solidFill>
                  <a:srgbClr val="0070C0"/>
                </a:solidFill>
                <a:latin typeface="UTM Avo" panose="02040603050506020204" pitchFamily="18" charset="0"/>
                <a:cs typeface="Times New Roman" panose="02020603050405020304" pitchFamily="18" charset="0"/>
              </a:rPr>
              <a:t>New</a:t>
            </a:r>
            <a:r>
              <a:rPr lang="en-US">
                <a:solidFill>
                  <a:srgbClr val="0070C0"/>
                </a:solidFill>
                <a:latin typeface="UTM Avo" panose="02040603050506020204" pitchFamily="18" charset="0"/>
                <a:cs typeface="Times New Roman" panose="02020603050405020304" pitchFamily="18" charset="0"/>
              </a:rPr>
              <a:t> </a:t>
            </a:r>
            <a:r>
              <a:rPr lang="vi-VN">
                <a:solidFill>
                  <a:srgbClr val="0070C0"/>
                </a:solidFill>
                <a:latin typeface="UTM Avo" panose="02040603050506020204" pitchFamily="18" charset="0"/>
                <a:cs typeface="Times New Roman" panose="02020603050405020304" pitchFamily="18" charset="0"/>
              </a:rPr>
              <a:t>Folder</a:t>
            </a:r>
            <a:r>
              <a:rPr lang="vi-VN">
                <a:latin typeface="UTM Avo" panose="020406030505060202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7C519892-ED2D-42DB-9D2B-41C807C3E2AB}"/>
              </a:ext>
            </a:extLst>
          </p:cNvPr>
          <p:cNvPicPr>
            <a:picLocks noChangeAspect="1"/>
          </p:cNvPicPr>
          <p:nvPr/>
        </p:nvPicPr>
        <p:blipFill rotWithShape="1">
          <a:blip r:embed="rId2"/>
          <a:srcRect r="154"/>
          <a:stretch/>
        </p:blipFill>
        <p:spPr>
          <a:xfrm>
            <a:off x="2327377" y="1211171"/>
            <a:ext cx="7537245" cy="1977697"/>
          </a:xfrm>
          <a:prstGeom prst="rect">
            <a:avLst/>
          </a:prstGeom>
        </p:spPr>
      </p:pic>
      <p:sp>
        <p:nvSpPr>
          <p:cNvPr id="7" name="Rectangle 6">
            <a:extLst>
              <a:ext uri="{FF2B5EF4-FFF2-40B4-BE49-F238E27FC236}">
                <a16:creationId xmlns:a16="http://schemas.microsoft.com/office/drawing/2014/main" xmlns="" id="{A2040D4E-EA7F-4315-956E-D8FC22DA5853}"/>
              </a:ext>
            </a:extLst>
          </p:cNvPr>
          <p:cNvSpPr/>
          <p:nvPr/>
        </p:nvSpPr>
        <p:spPr>
          <a:xfrm>
            <a:off x="530248" y="3221142"/>
            <a:ext cx="6820354" cy="3357522"/>
          </a:xfrm>
          <a:prstGeom prst="rect">
            <a:avLst/>
          </a:prstGeom>
        </p:spPr>
        <p:txBody>
          <a:bodyPr wrap="square">
            <a:spAutoFit/>
          </a:bodyPr>
          <a:lstStyle/>
          <a:p>
            <a:pPr algn="just" defTabSz="342900">
              <a:lnSpc>
                <a:spcPct val="150000"/>
              </a:lnSpc>
            </a:pPr>
            <a:r>
              <a:rPr lang="en-US" b="1">
                <a:latin typeface="UTM Avo" panose="02040603050506020204" pitchFamily="18" charset="0"/>
                <a:cs typeface="Times New Roman" panose="02020603050405020304" pitchFamily="18" charset="0"/>
              </a:rPr>
              <a:t>b</a:t>
            </a:r>
            <a:r>
              <a:rPr lang="vi-VN" b="1">
                <a:latin typeface="UTM Avo" panose="02040603050506020204" pitchFamily="18" charset="0"/>
                <a:cs typeface="Times New Roman" panose="02020603050405020304" pitchFamily="18" charset="0"/>
              </a:rPr>
              <a:t>) Đổi tên, di chuyển, sao chép, xoá thư mục và tệp</a:t>
            </a:r>
            <a:endParaRPr lang="en-US" b="1">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Việc đổi tên một thư mục được thực hiện bằng cách nháy nút phải chuột vào thư mục đó</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và chọn </a:t>
            </a:r>
            <a:r>
              <a:rPr lang="vi-VN">
                <a:solidFill>
                  <a:srgbClr val="0070C0"/>
                </a:solidFill>
                <a:latin typeface="UTM Avo" panose="02040603050506020204" pitchFamily="18" charset="0"/>
                <a:cs typeface="Times New Roman" panose="02020603050405020304" pitchFamily="18" charset="0"/>
              </a:rPr>
              <a:t>Rename</a:t>
            </a:r>
            <a:r>
              <a:rPr lang="vi-VN">
                <a:latin typeface="UTM Avo" panose="02040603050506020204" pitchFamily="18" charset="0"/>
                <a:cs typeface="Times New Roman" panose="02020603050405020304" pitchFamily="18" charset="0"/>
              </a:rPr>
              <a:t>. </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Di chuyển một tệp hay một thư mục có thể được thực hiện bằng lệnh </a:t>
            </a:r>
            <a:r>
              <a:rPr lang="vi-VN">
                <a:solidFill>
                  <a:srgbClr val="0070C0"/>
                </a:solidFill>
                <a:latin typeface="UTM Avo" panose="02040603050506020204" pitchFamily="18" charset="0"/>
                <a:cs typeface="Times New Roman" panose="02020603050405020304" pitchFamily="18" charset="0"/>
              </a:rPr>
              <a:t>Cut</a:t>
            </a:r>
            <a:r>
              <a:rPr lang="vi-VN">
                <a:latin typeface="UTM Avo" panose="02040603050506020204" pitchFamily="18" charset="0"/>
                <a:cs typeface="Times New Roman" panose="02020603050405020304" pitchFamily="18" charset="0"/>
              </a:rPr>
              <a:t> và </a:t>
            </a:r>
            <a:r>
              <a:rPr lang="vi-VN">
                <a:solidFill>
                  <a:srgbClr val="0070C0"/>
                </a:solidFill>
                <a:latin typeface="UTM Avo" panose="02040603050506020204" pitchFamily="18" charset="0"/>
                <a:cs typeface="Times New Roman" panose="02020603050405020304" pitchFamily="18" charset="0"/>
              </a:rPr>
              <a:t>Paste</a:t>
            </a:r>
            <a:r>
              <a:rPr lang="vi-VN">
                <a:latin typeface="UTM Avo" panose="02040603050506020204" pitchFamily="18" charset="0"/>
                <a:cs typeface="Times New Roman" panose="02020603050405020304" pitchFamily="18" charset="0"/>
              </a:rPr>
              <a:t>. </a:t>
            </a:r>
            <a:endParaRPr lang="en-US">
              <a:latin typeface="UTM Avo" panose="02040603050506020204" pitchFamily="18" charset="0"/>
              <a:cs typeface="Times New Roman" panose="02020603050405020304" pitchFamily="18" charset="0"/>
            </a:endParaRPr>
          </a:p>
          <a:p>
            <a:pPr algn="just" defTabSz="342900">
              <a:lnSpc>
                <a:spcPct val="150000"/>
              </a:lnSpc>
            </a:pPr>
            <a:r>
              <a:rPr lang="vi-VN">
                <a:latin typeface="UTM Avo" panose="02040603050506020204" pitchFamily="18" charset="0"/>
                <a:cs typeface="Times New Roman" panose="02020603050405020304" pitchFamily="18" charset="0"/>
              </a:rPr>
              <a:t>- Nháy nút phải chuột vào thư mục “BinhMinh” và chọn </a:t>
            </a:r>
            <a:r>
              <a:rPr lang="vi-VN">
                <a:solidFill>
                  <a:srgbClr val="0070C0"/>
                </a:solidFill>
                <a:latin typeface="UTM Avo" panose="02040603050506020204" pitchFamily="18" charset="0"/>
                <a:cs typeface="Times New Roman" panose="02020603050405020304" pitchFamily="18" charset="0"/>
              </a:rPr>
              <a:t>Delete</a:t>
            </a:r>
            <a:r>
              <a:rPr lang="vi-VN">
                <a:latin typeface="UTM Avo" panose="02040603050506020204" pitchFamily="18" charset="0"/>
                <a:cs typeface="Times New Roman" panose="02020603050405020304" pitchFamily="18" charset="0"/>
              </a:rPr>
              <a:t> để xoá thư mục đó. Thực hiện tương tự để đổi tên, di chuyển, xoá tệp.</a:t>
            </a:r>
          </a:p>
        </p:txBody>
      </p:sp>
      <p:pic>
        <p:nvPicPr>
          <p:cNvPr id="3" name="Picture 2">
            <a:extLst>
              <a:ext uri="{FF2B5EF4-FFF2-40B4-BE49-F238E27FC236}">
                <a16:creationId xmlns:a16="http://schemas.microsoft.com/office/drawing/2014/main" xmlns="" id="{144AC6D4-E92F-444B-B93F-9A83026F74C3}"/>
              </a:ext>
            </a:extLst>
          </p:cNvPr>
          <p:cNvPicPr>
            <a:picLocks noChangeAspect="1"/>
          </p:cNvPicPr>
          <p:nvPr/>
        </p:nvPicPr>
        <p:blipFill>
          <a:blip r:embed="rId3"/>
          <a:stretch>
            <a:fillRect/>
          </a:stretch>
        </p:blipFill>
        <p:spPr>
          <a:xfrm>
            <a:off x="7350602" y="3528507"/>
            <a:ext cx="4584200" cy="2416885"/>
          </a:xfrm>
          <a:prstGeom prst="rect">
            <a:avLst/>
          </a:prstGeom>
        </p:spPr>
      </p:pic>
    </p:spTree>
    <p:extLst>
      <p:ext uri="{BB962C8B-B14F-4D97-AF65-F5344CB8AC3E}">
        <p14:creationId xmlns:p14="http://schemas.microsoft.com/office/powerpoint/2010/main" val="2818086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500"/>
                                        <p:tgtEl>
                                          <p:spTgt spid="7">
                                            <p:txEl>
                                              <p:pRg st="3" end="3"/>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uiExpand="1" build="allAtOnce"/>
      <p:bldP spid="7" grpId="0"/>
      <p:bldP spid="7" grpId="1"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69" y="223136"/>
            <a:ext cx="8765931" cy="641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09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DFF55A-37E0-4629-B4D4-F2EC9CF4345C}"/>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3" name="Picture 2">
            <a:extLst>
              <a:ext uri="{FF2B5EF4-FFF2-40B4-BE49-F238E27FC236}">
                <a16:creationId xmlns:a16="http://schemas.microsoft.com/office/drawing/2014/main" xmlns="" id="{7A1AA1A4-8B09-405E-9B2B-CCDD8355A5BC}"/>
              </a:ext>
            </a:extLst>
          </p:cNvPr>
          <p:cNvPicPr>
            <a:picLocks noChangeAspect="1"/>
          </p:cNvPicPr>
          <p:nvPr/>
        </p:nvPicPr>
        <p:blipFill>
          <a:blip r:embed="rId3"/>
          <a:stretch>
            <a:fillRect/>
          </a:stretch>
        </p:blipFill>
        <p:spPr>
          <a:xfrm>
            <a:off x="602308" y="3429000"/>
            <a:ext cx="3490335" cy="952468"/>
          </a:xfrm>
          <a:prstGeom prst="rect">
            <a:avLst/>
          </a:prstGeom>
        </p:spPr>
      </p:pic>
      <p:sp>
        <p:nvSpPr>
          <p:cNvPr id="4" name="Rectangle 3">
            <a:extLst>
              <a:ext uri="{FF2B5EF4-FFF2-40B4-BE49-F238E27FC236}">
                <a16:creationId xmlns:a16="http://schemas.microsoft.com/office/drawing/2014/main" xmlns="" id="{BEAC4981-D7B3-4F03-9777-ECF4EFED3D8B}"/>
              </a:ext>
            </a:extLst>
          </p:cNvPr>
          <p:cNvSpPr/>
          <p:nvPr/>
        </p:nvSpPr>
        <p:spPr>
          <a:xfrm>
            <a:off x="602308" y="4381468"/>
            <a:ext cx="10888652"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1. Em hãy lựa chọn một thiết bị lưu trữ để sao lưu thư mục “DuLich”. Giải thích tại sao em lựa chọn cách sao lưu đó. </a:t>
            </a:r>
            <a:endParaRPr lang="en-US">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8EF931B1-9B8E-476C-82DE-6D27FBB84BE5}"/>
              </a:ext>
            </a:extLst>
          </p:cNvPr>
          <p:cNvSpPr/>
          <p:nvPr/>
        </p:nvSpPr>
        <p:spPr>
          <a:xfrm>
            <a:off x="602308" y="1433716"/>
            <a:ext cx="11004337" cy="1695529"/>
          </a:xfrm>
          <a:prstGeom prst="rect">
            <a:avLst/>
          </a:prstGeom>
        </p:spPr>
        <p:txBody>
          <a:bodyPr wrap="square">
            <a:spAutoFit/>
          </a:bodyPr>
          <a:lstStyle/>
          <a:p>
            <a:pPr algn="just" defTabSz="342900">
              <a:lnSpc>
                <a:spcPct val="150000"/>
              </a:lnSpc>
            </a:pPr>
            <a:r>
              <a:rPr lang="vi-VN" b="1" dirty="0">
                <a:latin typeface="UTM Avo" panose="02040603050506020204" pitchFamily="18" charset="0"/>
                <a:cs typeface="Times New Roman" panose="02020603050405020304" pitchFamily="18" charset="0"/>
              </a:rPr>
              <a:t>1. </a:t>
            </a:r>
            <a:r>
              <a:rPr lang="vi-VN" dirty="0">
                <a:latin typeface="UTM Avo" panose="02040603050506020204" pitchFamily="18" charset="0"/>
                <a:cs typeface="Times New Roman" panose="02020603050405020304" pitchFamily="18" charset="0"/>
              </a:rPr>
              <a:t>Đâ</a:t>
            </a:r>
            <a:r>
              <a:rPr lang="en-US" dirty="0">
                <a:latin typeface="UTM Avo" panose="02040603050506020204" pitchFamily="18" charset="0"/>
                <a:cs typeface="Times New Roman" panose="02020603050405020304" pitchFamily="18" charset="0"/>
              </a:rPr>
              <a:t>u</a:t>
            </a:r>
            <a:r>
              <a:rPr lang="vi-VN" dirty="0">
                <a:latin typeface="UTM Avo" panose="02040603050506020204" pitchFamily="18" charset="0"/>
                <a:cs typeface="Times New Roman" panose="02020603050405020304" pitchFamily="18" charset="0"/>
              </a:rPr>
              <a:t> là chương trình máy tính giúp em quản lý tệp và thư mục?</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en-US" dirty="0">
                <a:latin typeface="UTM Avo" panose="02040603050506020204" pitchFamily="18" charset="0"/>
                <a:cs typeface="Times New Roman" panose="02020603050405020304" pitchFamily="18" charset="0"/>
              </a:rPr>
              <a:t>	A. Internet Explorer. 			B. Help.				C. Microsoft Word.				D. File Explorer. </a:t>
            </a:r>
          </a:p>
          <a:p>
            <a:pPr algn="just" defTabSz="342900">
              <a:lnSpc>
                <a:spcPct val="150000"/>
              </a:lnSpc>
            </a:pPr>
            <a:r>
              <a:rPr lang="vi-VN" b="1" dirty="0">
                <a:latin typeface="UTM Avo" panose="02040603050506020204" pitchFamily="18" charset="0"/>
                <a:cs typeface="Times New Roman" panose="02020603050405020304" pitchFamily="18" charset="0"/>
              </a:rPr>
              <a:t>2. </a:t>
            </a:r>
            <a:r>
              <a:rPr lang="vi-VN" dirty="0">
                <a:latin typeface="UTM Avo" panose="02040603050506020204" pitchFamily="18" charset="0"/>
                <a:cs typeface="Times New Roman" panose="02020603050405020304" pitchFamily="18" charset="0"/>
              </a:rPr>
              <a:t>Đâ</a:t>
            </a:r>
            <a:r>
              <a:rPr lang="en-US" dirty="0">
                <a:latin typeface="UTM Avo" panose="02040603050506020204" pitchFamily="18" charset="0"/>
                <a:cs typeface="Times New Roman" panose="02020603050405020304" pitchFamily="18" charset="0"/>
              </a:rPr>
              <a:t>u</a:t>
            </a:r>
            <a:r>
              <a:rPr lang="vi-VN" dirty="0">
                <a:latin typeface="UTM Avo" panose="02040603050506020204" pitchFamily="18" charset="0"/>
                <a:cs typeface="Times New Roman" panose="02020603050405020304" pitchFamily="18" charset="0"/>
              </a:rPr>
              <a:t> là phần mềm bảo vệ máy tính tránh được virus máy tính?</a:t>
            </a:r>
            <a:endParaRPr lang="en-US" dirty="0">
              <a:latin typeface="UTM Avo" panose="02040603050506020204" pitchFamily="18" charset="0"/>
              <a:cs typeface="Times New Roman" panose="02020603050405020304" pitchFamily="18" charset="0"/>
            </a:endParaRPr>
          </a:p>
          <a:p>
            <a:pPr algn="just" defTabSz="342900">
              <a:lnSpc>
                <a:spcPct val="150000"/>
              </a:lnSpc>
            </a:pP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A. Windows Defender.</a:t>
            </a:r>
            <a:r>
              <a:rPr lang="en-US" dirty="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B. Mozilla Firefox. </a:t>
            </a:r>
            <a:r>
              <a:rPr lang="en-US" dirty="0">
                <a:latin typeface="UTM Avo" panose="02040603050506020204" pitchFamily="18" charset="0"/>
                <a:cs typeface="Times New Roman" panose="02020603050405020304" pitchFamily="18" charset="0"/>
              </a:rPr>
              <a:t>	C. Microsoft Windows.		D. Microsoft Word.</a:t>
            </a:r>
          </a:p>
        </p:txBody>
      </p:sp>
      <p:sp>
        <p:nvSpPr>
          <p:cNvPr id="6" name="Rectangle 5">
            <a:extLst>
              <a:ext uri="{FF2B5EF4-FFF2-40B4-BE49-F238E27FC236}">
                <a16:creationId xmlns:a16="http://schemas.microsoft.com/office/drawing/2014/main" xmlns="" id="{789C18CB-842F-4C52-9D61-E1C4D1F1D13E}"/>
              </a:ext>
            </a:extLst>
          </p:cNvPr>
          <p:cNvSpPr/>
          <p:nvPr/>
        </p:nvSpPr>
        <p:spPr>
          <a:xfrm>
            <a:off x="602308" y="5275950"/>
            <a:ext cx="9943772" cy="864532"/>
          </a:xfrm>
          <a:prstGeom prst="rect">
            <a:avLst/>
          </a:prstGeom>
        </p:spPr>
        <p:txBody>
          <a:bodyPr wrap="square">
            <a:spAutoFit/>
          </a:bodyPr>
          <a:lstStyle/>
          <a:p>
            <a:pPr algn="just" defTabSz="342900">
              <a:lnSpc>
                <a:spcPct val="150000"/>
              </a:lnSpc>
            </a:pPr>
            <a:r>
              <a:rPr lang="vi-VN" dirty="0">
                <a:latin typeface="UTM Avo" panose="02040603050506020204" pitchFamily="18" charset="0"/>
                <a:cs typeface="Times New Roman" panose="02020603050405020304" pitchFamily="18" charset="0"/>
              </a:rPr>
              <a:t>2. Sau khi học xong bài này và có thêm các kiến thức về sao lưu, bảo vệ dữ liệu, em có thay đổi cách bảo vệ dữ liệu mà em đã chọn trong Hoạt động 2 không? Tại sao?</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1463" y="1856605"/>
            <a:ext cx="712176" cy="47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163" y="2654461"/>
            <a:ext cx="712176" cy="47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22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p:cTn id="26"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27"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9924" y="1351562"/>
            <a:ext cx="10641622" cy="1938992"/>
          </a:xfrm>
          <a:prstGeom prst="rect">
            <a:avLst/>
          </a:prstGeom>
        </p:spPr>
        <p:txBody>
          <a:bodyPr wrap="square">
            <a:spAutoFit/>
          </a:bodyPr>
          <a:lstStyle/>
          <a:p>
            <a:pPr algn="just"/>
            <a:r>
              <a:rPr lang="en-US" sz="2400" b="1" dirty="0" smtClean="0">
                <a:latin typeface="Times New Roman" pitchFamily="18" charset="0"/>
                <a:cs typeface="Times New Roman" pitchFamily="18" charset="0"/>
              </a:rPr>
              <a:t>1. </a:t>
            </a:r>
            <a:r>
              <a:rPr lang="vi-VN" sz="2400" dirty="0" smtClean="0">
                <a:latin typeface="Times New Roman" pitchFamily="18" charset="0"/>
                <a:cs typeface="Times New Roman" pitchFamily="18" charset="0"/>
              </a:rPr>
              <a:t>Để </a:t>
            </a:r>
            <a:r>
              <a:rPr lang="vi-VN" sz="2400" dirty="0">
                <a:latin typeface="Times New Roman" pitchFamily="18" charset="0"/>
                <a:cs typeface="Times New Roman" pitchFamily="18" charset="0"/>
              </a:rPr>
              <a:t>sao lưu thư mục "DuLich", em lựa chọn sao lưu nhờ công nghệ đám mây vì lưu trữ nhờ công nghệ đám mây có thể sao lưu từ xa, truy cập bằng bất kì máy tính có kết nối Internet và dung lượng sao lưu khá lớn. Ngoài ra, em không sợ bị thất lạc hay hỏng dữ liệu nếu sao lưu bằng công nghệ đám mây. Em sẽ lựa chọn một vài dịch vụ sao lưu uy tín như Google Drive, OneDrive</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71" y="271096"/>
            <a:ext cx="3487738"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9924" y="3279309"/>
            <a:ext cx="10641622" cy="2308324"/>
          </a:xfrm>
          <a:prstGeom prst="rect">
            <a:avLst/>
          </a:prstGeom>
        </p:spPr>
        <p:txBody>
          <a:bodyPr wrap="square">
            <a:spAutoFit/>
          </a:bodyPr>
          <a:lstStyle/>
          <a:p>
            <a:r>
              <a:rPr lang="en-US" sz="2400" b="1"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Sau </a:t>
            </a:r>
            <a:r>
              <a:rPr lang="vi-VN" sz="2400" dirty="0">
                <a:latin typeface="Times New Roman" pitchFamily="18" charset="0"/>
                <a:cs typeface="Times New Roman" pitchFamily="18" charset="0"/>
              </a:rPr>
              <a:t>khi học xong bài này và có thêm kiến thức về sao lưu, bảo vệ dữ liệu, em sẽ không thay đổi cách bảo vệ dữ liệu mà em đã chọn trong Hoạt động 2 vì cách bảo vệ dữ liệu sử dụng phần mềm diệt virus em đang sử dụng cũng hoạt động rất hiệu quả, tiện ích và an toàn. Em sẽ sử dụng thêm thiết bị sao lưu và mật khẩu để bảo vệ máy tính an toàn và cẩn thận hơn nếu muốn. </a:t>
            </a:r>
          </a:p>
          <a:p>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642687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182" y="276477"/>
            <a:ext cx="11350869" cy="5609228"/>
          </a:xfrm>
          <a:prstGeom prst="rect">
            <a:avLst/>
          </a:prstGeom>
        </p:spPr>
        <p:txBody>
          <a:bodyPr wrap="square">
            <a:spAutoFit/>
          </a:bodyPr>
          <a:lstStyle/>
          <a:p>
            <a:r>
              <a:rPr lang="nl-NL" sz="2400" b="1" dirty="0" smtClean="0">
                <a:latin typeface="Times New Roman" pitchFamily="18" charset="0"/>
                <a:cs typeface="Times New Roman" pitchFamily="18" charset="0"/>
              </a:rPr>
              <a:t>Một số </a:t>
            </a:r>
            <a:r>
              <a:rPr lang="nl-NL" sz="2400" b="1" dirty="0">
                <a:latin typeface="Times New Roman" pitchFamily="18" charset="0"/>
                <a:cs typeface="Times New Roman" pitchFamily="18" charset="0"/>
              </a:rPr>
              <a:t>quy ước về lưu trữ, đặt tên tệp và thư </a:t>
            </a:r>
            <a:r>
              <a:rPr lang="nl-NL" sz="2400" b="1" dirty="0" smtClean="0">
                <a:latin typeface="Times New Roman" pitchFamily="18" charset="0"/>
                <a:cs typeface="Times New Roman" pitchFamily="18" charset="0"/>
              </a:rPr>
              <a:t>mục:</a:t>
            </a:r>
            <a:endParaRPr lang="en-US" sz="2400" b="1" dirty="0">
              <a:latin typeface="Times New Roman" pitchFamily="18" charset="0"/>
              <a:cs typeface="Times New Roman" pitchFamily="18" charset="0"/>
            </a:endParaRPr>
          </a:p>
          <a:p>
            <a:pPr algn="just">
              <a:spcBef>
                <a:spcPts val="300"/>
              </a:spcBef>
              <a:spcAft>
                <a:spcPts val="300"/>
              </a:spcAft>
            </a:pPr>
            <a:r>
              <a:rPr lang="nl-NL" sz="2400" dirty="0">
                <a:latin typeface="Times New Roman" pitchFamily="18" charset="0"/>
                <a:cs typeface="Times New Roman" pitchFamily="18" charset="0"/>
              </a:rPr>
              <a:t>1) Nên tập trung dữ liệu cá nhân vào một thư mục riêng. Mỗi thư mục con trong thư mục đó dành cho dữ liệu được phân loại như dữ liệu học tập, giải trí, hình ảnh,... Dữ liệu tuy có thể được sao lưu nhưng luôn chỉ có một bản gốc duy nhất.</a:t>
            </a:r>
            <a:endParaRPr lang="en-US" sz="2400" dirty="0">
              <a:latin typeface="Times New Roman" pitchFamily="18" charset="0"/>
              <a:cs typeface="Times New Roman" pitchFamily="18" charset="0"/>
            </a:endParaRPr>
          </a:p>
          <a:p>
            <a:pPr algn="just">
              <a:spcBef>
                <a:spcPts val="300"/>
              </a:spcBef>
              <a:spcAft>
                <a:spcPts val="300"/>
              </a:spcAft>
            </a:pPr>
            <a:r>
              <a:rPr lang="nl-NL" sz="2400" dirty="0">
                <a:latin typeface="Times New Roman" pitchFamily="18" charset="0"/>
                <a:cs typeface="Times New Roman" pitchFamily="18" charset="0"/>
              </a:rPr>
              <a:t>2) </a:t>
            </a:r>
            <a:r>
              <a:rPr lang="vi-VN" sz="2400" dirty="0">
                <a:latin typeface="Times New Roman" pitchFamily="18" charset="0"/>
                <a:cs typeface="Times New Roman" pitchFamily="18" charset="0"/>
              </a:rPr>
              <a:t>Tên tệp và thư mục </a:t>
            </a:r>
            <a:r>
              <a:rPr lang="vi-VN" sz="2400" dirty="0" smtClean="0">
                <a:latin typeface="Times New Roman" pitchFamily="18" charset="0"/>
                <a:cs typeface="Times New Roman" pitchFamily="18" charset="0"/>
              </a:rPr>
              <a:t>không nên dùng dấu cách hoặc chữ Việt có dấu vì một số ứng dụng có thể gặp khó khăn khi nhận dạng những tên như vậy</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spcBef>
                <a:spcPts val="300"/>
              </a:spcBef>
              <a:spcAft>
                <a:spcPts val="300"/>
              </a:spcAft>
            </a:pPr>
            <a:r>
              <a:rPr lang="en-US" sz="2400" dirty="0">
                <a:latin typeface="Times New Roman" pitchFamily="18" charset="0"/>
                <a:cs typeface="Times New Roman" pitchFamily="18" charset="0"/>
              </a:rPr>
              <a:t>3) </a:t>
            </a:r>
            <a:r>
              <a:rPr lang="vi-VN" sz="2400" dirty="0">
                <a:latin typeface="Times New Roman" pitchFamily="18" charset="0"/>
                <a:cs typeface="Times New Roman" pitchFamily="18" charset="0"/>
              </a:rPr>
              <a:t>Định dạng thời gian theo thứ tự ưu tiên năm, tháng, ngày (yyyymmdd) ngay đầu tên tệp hoặc thư mục giúp tìm kiếm nhanh hơn với những tệp cùng loại, phân biệt chủ yếu theo thời gian, chẳng hạn thư mục ảnh. Ví dụ: </a:t>
            </a:r>
            <a:r>
              <a:rPr lang="vi-VN" sz="2400" i="1" dirty="0">
                <a:latin typeface="Times New Roman" pitchFamily="18" charset="0"/>
                <a:cs typeface="Times New Roman" pitchFamily="18" charset="0"/>
              </a:rPr>
              <a:t>20200630-HaLong.</a:t>
            </a:r>
            <a:endParaRPr lang="en-US" sz="2400" dirty="0">
              <a:latin typeface="Times New Roman" pitchFamily="18" charset="0"/>
              <a:cs typeface="Times New Roman" pitchFamily="18" charset="0"/>
            </a:endParaRPr>
          </a:p>
          <a:p>
            <a:pPr algn="just">
              <a:spcBef>
                <a:spcPts val="300"/>
              </a:spcBef>
              <a:spcAft>
                <a:spcPts val="300"/>
              </a:spcAft>
            </a:pPr>
            <a:r>
              <a:rPr lang="en-US" sz="2400" dirty="0">
                <a:latin typeface="Times New Roman" pitchFamily="18" charset="0"/>
                <a:cs typeface="Times New Roman" pitchFamily="18" charset="0"/>
              </a:rPr>
              <a:t>4)</a:t>
            </a:r>
            <a:r>
              <a:rPr lang="en-US" sz="2400" i="1" dirty="0">
                <a:latin typeface="Times New Roman" pitchFamily="18" charset="0"/>
                <a:cs typeface="Times New Roman" pitchFamily="18" charset="0"/>
              </a:rPr>
              <a:t> </a:t>
            </a:r>
            <a:r>
              <a:rPr lang="vi-VN" sz="2400" dirty="0">
                <a:latin typeface="Times New Roman" pitchFamily="18" charset="0"/>
                <a:cs typeface="Times New Roman" pitchFamily="18" charset="0"/>
              </a:rPr>
              <a:t>Sử dụng chữ cái hoa và dấu gạch ngang (-) hoặc gạch dưới (_) để ngăn cách các từ và cụm từ trong tên tệp. Chẳng hạn, </a:t>
            </a:r>
            <a:r>
              <a:rPr lang="vi-VN" sz="2400" i="1" dirty="0">
                <a:latin typeface="Times New Roman" pitchFamily="18" charset="0"/>
                <a:cs typeface="Times New Roman" pitchFamily="18" charset="0"/>
              </a:rPr>
              <a:t>DuLich-VungTau.</a:t>
            </a:r>
            <a:endParaRPr lang="en-US" sz="2400" dirty="0">
              <a:latin typeface="Times New Roman" pitchFamily="18" charset="0"/>
              <a:cs typeface="Times New Roman" pitchFamily="18" charset="0"/>
            </a:endParaRPr>
          </a:p>
          <a:p>
            <a:pPr algn="just">
              <a:spcBef>
                <a:spcPts val="300"/>
              </a:spcBef>
              <a:spcAft>
                <a:spcPts val="300"/>
              </a:spcAft>
            </a:pPr>
            <a:r>
              <a:rPr lang="en-US" sz="2400" dirty="0">
                <a:latin typeface="Times New Roman" pitchFamily="18" charset="0"/>
                <a:cs typeface="Times New Roman" pitchFamily="18" charset="0"/>
              </a:rPr>
              <a:t>5)</a:t>
            </a:r>
            <a:r>
              <a:rPr lang="en-US" sz="2400" i="1" dirty="0">
                <a:latin typeface="Times New Roman" pitchFamily="18" charset="0"/>
                <a:cs typeface="Times New Roman" pitchFamily="18" charset="0"/>
              </a:rPr>
              <a:t> </a:t>
            </a:r>
            <a:r>
              <a:rPr lang="vi-VN" sz="2400" dirty="0">
                <a:latin typeface="Times New Roman" pitchFamily="18" charset="0"/>
                <a:cs typeface="Times New Roman" pitchFamily="18" charset="0"/>
              </a:rPr>
              <a:t>Tên tệp của các sự kiện lặp lại có thể được đánh số thứ tự. Số thứ tự nên được đánh theo cách có cùng số chữ số (thường gồm 1 hoặc 2 chữ số) bằng cách thêm số 0 phía trước đề dễ tìm. Ví dụ: </a:t>
            </a:r>
            <a:r>
              <a:rPr lang="vi-VN" sz="2400" i="1" dirty="0">
                <a:latin typeface="Times New Roman" pitchFamily="18" charset="0"/>
                <a:cs typeface="Times New Roman" pitchFamily="18" charset="0"/>
              </a:rPr>
              <a:t>HoaXuan-0r, HoaXuan-02; HoaXuan-03;... ; HoaXuan-11; HoaXuan-12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22498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circle(in)">
                                      <p:cBhvr>
                                        <p:cTn id="19" dur="2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circle(in)">
                                      <p:cBhvr>
                                        <p:cTn id="24" dur="20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heel(1)">
                                      <p:cBhvr>
                                        <p:cTn id="29" dur="20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circle(in)">
                                      <p:cBhvr>
                                        <p:cTn id="34"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a:hlinkClick r:id="rId2" action="ppaction://hlinksldjump"/>
          </p:cNvPr>
          <p:cNvSpPr/>
          <p:nvPr/>
        </p:nvSpPr>
        <p:spPr>
          <a:xfrm>
            <a:off x="11608340" y="5943600"/>
            <a:ext cx="365946" cy="3483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378" y="266700"/>
            <a:ext cx="633095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007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D19B94E-8937-4D75-A200-5824F45E6DD1}"/>
              </a:ext>
            </a:extLst>
          </p:cNvPr>
          <p:cNvGrpSpPr/>
          <p:nvPr/>
        </p:nvGrpSpPr>
        <p:grpSpPr>
          <a:xfrm>
            <a:off x="0" y="2513683"/>
            <a:ext cx="11853872" cy="2996751"/>
            <a:chOff x="436091" y="431157"/>
            <a:chExt cx="11218944" cy="2492019"/>
          </a:xfrm>
        </p:grpSpPr>
        <p:grpSp>
          <p:nvGrpSpPr>
            <p:cNvPr id="3" name="Group 2">
              <a:extLst>
                <a:ext uri="{FF2B5EF4-FFF2-40B4-BE49-F238E27FC236}">
                  <a16:creationId xmlns:a16="http://schemas.microsoft.com/office/drawing/2014/main" xmlns="" id="{BFBF9232-DD59-4AEF-BC52-11CF8B9E4346}"/>
                </a:ext>
              </a:extLst>
            </p:cNvPr>
            <p:cNvGrpSpPr/>
            <p:nvPr/>
          </p:nvGrpSpPr>
          <p:grpSpPr>
            <a:xfrm>
              <a:off x="1085159" y="814500"/>
              <a:ext cx="10569876" cy="2108676"/>
              <a:chOff x="1117600" y="3528268"/>
              <a:chExt cx="10569876" cy="2108676"/>
            </a:xfrm>
          </p:grpSpPr>
          <p:grpSp>
            <p:nvGrpSpPr>
              <p:cNvPr id="4" name="Group 3">
                <a:extLst>
                  <a:ext uri="{FF2B5EF4-FFF2-40B4-BE49-F238E27FC236}">
                    <a16:creationId xmlns:a16="http://schemas.microsoft.com/office/drawing/2014/main" xmlns="" id="{A7136F2C-381B-4B92-9227-FCBB506EAF72}"/>
                  </a:ext>
                </a:extLst>
              </p:cNvPr>
              <p:cNvGrpSpPr/>
              <p:nvPr/>
            </p:nvGrpSpPr>
            <p:grpSpPr>
              <a:xfrm>
                <a:off x="1117600" y="3528268"/>
                <a:ext cx="10569876" cy="2108676"/>
                <a:chOff x="1493520" y="3891280"/>
                <a:chExt cx="10569876" cy="2108676"/>
              </a:xfrm>
            </p:grpSpPr>
            <p:sp>
              <p:nvSpPr>
                <p:cNvPr id="6" name="Rectangle: Rounded Corners 5">
                  <a:extLst>
                    <a:ext uri="{FF2B5EF4-FFF2-40B4-BE49-F238E27FC236}">
                      <a16:creationId xmlns:a16="http://schemas.microsoft.com/office/drawing/2014/main" xmlns="" id="{97268AAA-441C-4417-85DD-E9798CFC5C1C}"/>
                    </a:ext>
                  </a:extLst>
                </p:cNvPr>
                <p:cNvSpPr/>
                <p:nvPr/>
              </p:nvSpPr>
              <p:spPr>
                <a:xfrm>
                  <a:off x="1493520" y="3891280"/>
                  <a:ext cx="4519228"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Rounded Corners 6">
                  <a:extLst>
                    <a:ext uri="{FF2B5EF4-FFF2-40B4-BE49-F238E27FC236}">
                      <a16:creationId xmlns:a16="http://schemas.microsoft.com/office/drawing/2014/main" xmlns="" id="{F981BC95-6F98-4264-A394-BD13B3CB484B}"/>
                    </a:ext>
                  </a:extLst>
                </p:cNvPr>
                <p:cNvSpPr/>
                <p:nvPr/>
              </p:nvSpPr>
              <p:spPr>
                <a:xfrm>
                  <a:off x="1493520" y="4460239"/>
                  <a:ext cx="10569876" cy="1539717"/>
                </a:xfrm>
                <a:prstGeom prst="roundRect">
                  <a:avLst>
                    <a:gd name="adj" fmla="val 6968"/>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Rounded Corners 8">
                  <a:extLst>
                    <a:ext uri="{FF2B5EF4-FFF2-40B4-BE49-F238E27FC236}">
                      <a16:creationId xmlns:a16="http://schemas.microsoft.com/office/drawing/2014/main" xmlns="" id="{14269D04-BD30-408E-9050-D90C93E4A96B}"/>
                    </a:ext>
                  </a:extLst>
                </p:cNvPr>
                <p:cNvSpPr/>
                <p:nvPr/>
              </p:nvSpPr>
              <p:spPr>
                <a:xfrm>
                  <a:off x="3469640" y="3936428"/>
                  <a:ext cx="2444786"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 name="Rectangle 4">
                <a:extLst>
                  <a:ext uri="{FF2B5EF4-FFF2-40B4-BE49-F238E27FC236}">
                    <a16:creationId xmlns:a16="http://schemas.microsoft.com/office/drawing/2014/main" xmlns="" id="{1AE9CCA0-5574-4D13-8F11-BE695925C07E}"/>
                  </a:ext>
                </a:extLst>
              </p:cNvPr>
              <p:cNvSpPr/>
              <p:nvPr/>
            </p:nvSpPr>
            <p:spPr>
              <a:xfrm>
                <a:off x="3093721" y="3578627"/>
                <a:ext cx="2444785" cy="538417"/>
              </a:xfrm>
              <a:prstGeom prst="rect">
                <a:avLst/>
              </a:prstGeom>
            </p:spPr>
            <p:txBody>
              <a:bodyPr wrap="square">
                <a:spAutoFit/>
              </a:bodyPr>
              <a:lstStyle/>
              <a:p>
                <a:pPr algn="ctr" defTabSz="342900">
                  <a:lnSpc>
                    <a:spcPct val="135000"/>
                  </a:lnSpc>
                </a:pPr>
                <a:r>
                  <a:rPr lang="vi-VN" sz="2400" b="1" dirty="0">
                    <a:latin typeface="UTM Avo" panose="02040603050506020204" pitchFamily="18" charset="0"/>
                    <a:cs typeface="Times New Roman" panose="02020603050405020304" pitchFamily="18" charset="0"/>
                  </a:rPr>
                  <a:t>Đặt tên thư mục</a:t>
                </a:r>
              </a:p>
            </p:txBody>
          </p:sp>
        </p:grpSp>
        <p:pic>
          <p:nvPicPr>
            <p:cNvPr id="12" name="Picture 11">
              <a:extLst>
                <a:ext uri="{FF2B5EF4-FFF2-40B4-BE49-F238E27FC236}">
                  <a16:creationId xmlns:a16="http://schemas.microsoft.com/office/drawing/2014/main" xmlns="" id="{100D9CFC-2535-455D-A759-421B20A92632}"/>
                </a:ext>
              </a:extLst>
            </p:cNvPr>
            <p:cNvPicPr>
              <a:picLocks noChangeAspect="1"/>
            </p:cNvPicPr>
            <p:nvPr/>
          </p:nvPicPr>
          <p:blipFill>
            <a:blip r:embed="rId2"/>
            <a:stretch>
              <a:fillRect/>
            </a:stretch>
          </p:blipFill>
          <p:spPr>
            <a:xfrm>
              <a:off x="436091" y="431157"/>
              <a:ext cx="960209" cy="781308"/>
            </a:xfrm>
            <a:prstGeom prst="rect">
              <a:avLst/>
            </a:prstGeom>
          </p:spPr>
        </p:pic>
        <p:sp>
          <p:nvSpPr>
            <p:cNvPr id="24" name="Rectangle 23">
              <a:extLst>
                <a:ext uri="{FF2B5EF4-FFF2-40B4-BE49-F238E27FC236}">
                  <a16:creationId xmlns:a16="http://schemas.microsoft.com/office/drawing/2014/main" xmlns="" id="{099C676D-D35D-4B83-8CC5-AE8B791E1AF2}"/>
                </a:ext>
              </a:extLst>
            </p:cNvPr>
            <p:cNvSpPr/>
            <p:nvPr/>
          </p:nvSpPr>
          <p:spPr>
            <a:xfrm>
              <a:off x="1223832" y="864859"/>
              <a:ext cx="1913647" cy="538417"/>
            </a:xfrm>
            <a:prstGeom prst="rect">
              <a:avLst/>
            </a:prstGeom>
          </p:spPr>
          <p:txBody>
            <a:bodyPr wrap="square">
              <a:spAutoFit/>
            </a:bodyPr>
            <a:lstStyle/>
            <a:p>
              <a:pPr algn="just" defTabSz="342900">
                <a:lnSpc>
                  <a:spcPct val="135000"/>
                </a:lnSpc>
              </a:pPr>
              <a:r>
                <a:rPr lang="en-US" sz="2400" b="1" dirty="0" err="1">
                  <a:latin typeface="UTM Avo" panose="02040603050506020204" pitchFamily="18" charset="0"/>
                  <a:cs typeface="Times New Roman" panose="02020603050405020304" pitchFamily="18" charset="0"/>
                </a:rPr>
                <a:t>Hoạt</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động</a:t>
              </a:r>
              <a:r>
                <a:rPr lang="en-US" sz="2400" b="1" dirty="0">
                  <a:latin typeface="UTM Avo" panose="02040603050506020204" pitchFamily="18" charset="0"/>
                  <a:cs typeface="Times New Roman" panose="02020603050405020304" pitchFamily="18" charset="0"/>
                </a:rPr>
                <a:t> 1</a:t>
              </a:r>
              <a:endParaRPr lang="vi-VN" sz="2400" b="1" dirty="0">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xmlns="" id="{5A8E6DE7-095F-471F-B5AF-8F3520EA241B}"/>
              </a:ext>
            </a:extLst>
          </p:cNvPr>
          <p:cNvSpPr/>
          <p:nvPr/>
        </p:nvSpPr>
        <p:spPr>
          <a:xfrm>
            <a:off x="685802" y="3661281"/>
            <a:ext cx="11088249" cy="1754326"/>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Trong một chuyến du lịch cùng gia đình, em đã ghi chép lại thông tin và chụp nhiều ảnh kỉ niệm. Các hình ảnh và thông tin đó cần được lưu trữ. </a:t>
            </a:r>
            <a:r>
              <a:rPr lang="vi-VN" sz="2400" dirty="0">
                <a:solidFill>
                  <a:srgbClr val="FF0000"/>
                </a:solidFill>
                <a:latin typeface="UTM Avo" panose="02040603050506020204" pitchFamily="18" charset="0"/>
                <a:cs typeface="Times New Roman" panose="02020603050405020304" pitchFamily="18" charset="0"/>
              </a:rPr>
              <a:t>Hãy vẽ sơ đồ cây thư mục để chứa các tệp dữ liệu và đặt tên cho các thư mục đó sao cho dễ tìm kiếm và truy cập.</a:t>
            </a:r>
          </a:p>
        </p:txBody>
      </p:sp>
      <p:grpSp>
        <p:nvGrpSpPr>
          <p:cNvPr id="29" name="Group 28">
            <a:extLst>
              <a:ext uri="{FF2B5EF4-FFF2-40B4-BE49-F238E27FC236}">
                <a16:creationId xmlns:a16="http://schemas.microsoft.com/office/drawing/2014/main" xmlns="" id="{B70600B9-3D3C-4F35-B55B-D4EE87ED381F}"/>
              </a:ext>
            </a:extLst>
          </p:cNvPr>
          <p:cNvGrpSpPr/>
          <p:nvPr/>
        </p:nvGrpSpPr>
        <p:grpSpPr>
          <a:xfrm>
            <a:off x="1767840" y="726932"/>
            <a:ext cx="10190480" cy="1990674"/>
            <a:chOff x="1778000" y="1519412"/>
            <a:chExt cx="10190480" cy="1990674"/>
          </a:xfrm>
        </p:grpSpPr>
        <p:grpSp>
          <p:nvGrpSpPr>
            <p:cNvPr id="30" name="Group 29">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34"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32" name="Rectangle 31">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33" name="Rectangle 32">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3</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36" name="Picture 35">
            <a:extLst>
              <a:ext uri="{FF2B5EF4-FFF2-40B4-BE49-F238E27FC236}">
                <a16:creationId xmlns:a16="http://schemas.microsoft.com/office/drawing/2014/main" xmlns="" id="{9FCD3D39-8367-447D-9211-D0F7121B6D32}"/>
              </a:ext>
            </a:extLst>
          </p:cNvPr>
          <p:cNvPicPr>
            <a:picLocks noChangeAspect="1"/>
          </p:cNvPicPr>
          <p:nvPr/>
        </p:nvPicPr>
        <p:blipFill>
          <a:blip r:embed="rId3"/>
          <a:stretch>
            <a:fillRect/>
          </a:stretch>
        </p:blipFill>
        <p:spPr>
          <a:xfrm>
            <a:off x="3937299" y="1057079"/>
            <a:ext cx="7960556" cy="1436215"/>
          </a:xfrm>
          <a:prstGeom prst="rect">
            <a:avLst/>
          </a:prstGeom>
        </p:spPr>
      </p:pic>
    </p:spTree>
    <p:extLst>
      <p:ext uri="{BB962C8B-B14F-4D97-AF65-F5344CB8AC3E}">
        <p14:creationId xmlns:p14="http://schemas.microsoft.com/office/powerpoint/2010/main" val="109916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09179" y="395969"/>
            <a:ext cx="8448847" cy="1168980"/>
          </a:xfrm>
          <a:prstGeom prst="roundRect">
            <a:avLst/>
          </a:prstGeom>
          <a:gradFill>
            <a:gsLst>
              <a:gs pos="100000">
                <a:schemeClr val="accent6">
                  <a:lumMod val="20000"/>
                  <a:lumOff val="80000"/>
                </a:schemeClr>
              </a:gs>
              <a:gs pos="10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025" y="2100915"/>
            <a:ext cx="4862948" cy="440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 name="Group 2048"/>
          <p:cNvGrpSpPr/>
          <p:nvPr/>
        </p:nvGrpSpPr>
        <p:grpSpPr>
          <a:xfrm>
            <a:off x="467645" y="2075007"/>
            <a:ext cx="5886960" cy="3572512"/>
            <a:chOff x="724835" y="3252247"/>
            <a:chExt cx="5886960" cy="3572512"/>
          </a:xfrm>
        </p:grpSpPr>
        <p:sp>
          <p:nvSpPr>
            <p:cNvPr id="2" name="TextBox 1"/>
            <p:cNvSpPr txBox="1"/>
            <p:nvPr/>
          </p:nvSpPr>
          <p:spPr>
            <a:xfrm>
              <a:off x="4091233" y="3252247"/>
              <a:ext cx="1212191" cy="461665"/>
            </a:xfrm>
            <a:prstGeom prst="rect">
              <a:avLst/>
            </a:prstGeom>
            <a:solidFill>
              <a:srgbClr val="FCBB75"/>
            </a:solidFill>
            <a:ln>
              <a:solidFill>
                <a:schemeClr val="accent1"/>
              </a:solidFill>
            </a:ln>
          </p:spPr>
          <p:txBody>
            <a:bodyPr wrap="none" rtlCol="0">
              <a:spAutoFit/>
            </a:bodyPr>
            <a:lstStyle/>
            <a:p>
              <a:r>
                <a:rPr lang="en-US" sz="2400" dirty="0" smtClean="0">
                  <a:latin typeface="Tahoma" pitchFamily="34" charset="0"/>
                  <a:ea typeface="Tahoma" pitchFamily="34" charset="0"/>
                  <a:cs typeface="Tahoma" pitchFamily="34" charset="0"/>
                </a:rPr>
                <a:t>Du </a:t>
              </a:r>
              <a:r>
                <a:rPr lang="en-US" sz="2400" dirty="0" err="1" smtClean="0">
                  <a:latin typeface="Tahoma" pitchFamily="34" charset="0"/>
                  <a:ea typeface="Tahoma" pitchFamily="34" charset="0"/>
                  <a:cs typeface="Tahoma" pitchFamily="34" charset="0"/>
                </a:rPr>
                <a:t>lịch</a:t>
              </a:r>
              <a:r>
                <a:rPr lang="en-US" sz="2400" dirty="0" smtClean="0">
                  <a:latin typeface="Tahoma" pitchFamily="34" charset="0"/>
                  <a:ea typeface="Tahoma" pitchFamily="34" charset="0"/>
                  <a:cs typeface="Tahoma" pitchFamily="34" charset="0"/>
                </a:rPr>
                <a:t> </a:t>
              </a:r>
              <a:endParaRPr lang="en-US" sz="2400" dirty="0">
                <a:latin typeface="Tahoma" pitchFamily="34" charset="0"/>
                <a:ea typeface="Tahoma" pitchFamily="34" charset="0"/>
                <a:cs typeface="Tahoma" pitchFamily="34" charset="0"/>
              </a:endParaRPr>
            </a:p>
          </p:txBody>
        </p:sp>
        <p:cxnSp>
          <p:nvCxnSpPr>
            <p:cNvPr id="9" name="Straight Connector 8"/>
            <p:cNvCxnSpPr>
              <a:stCxn id="2" idx="2"/>
            </p:cNvCxnSpPr>
            <p:nvPr/>
          </p:nvCxnSpPr>
          <p:spPr>
            <a:xfrm flipH="1">
              <a:off x="4697328" y="3713912"/>
              <a:ext cx="1" cy="36789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85984" y="4081806"/>
              <a:ext cx="242268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85984" y="4081806"/>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08311" y="4081806"/>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1798" y="4696119"/>
              <a:ext cx="1495922" cy="461665"/>
            </a:xfrm>
            <a:prstGeom prst="rect">
              <a:avLst/>
            </a:prstGeom>
            <a:solidFill>
              <a:srgbClr val="FFFF00"/>
            </a:solidFill>
            <a:ln>
              <a:solidFill>
                <a:schemeClr val="accent1"/>
              </a:solidFill>
            </a:ln>
          </p:spPr>
          <p:txBody>
            <a:bodyPr wrap="none" rtlCol="0">
              <a:spAutoFit/>
            </a:bodyPr>
            <a:lstStyle/>
            <a:p>
              <a:r>
                <a:rPr lang="en-US" sz="2400" dirty="0" err="1" smtClean="0">
                  <a:latin typeface="Tahoma" pitchFamily="34" charset="0"/>
                  <a:ea typeface="Tahoma" pitchFamily="34" charset="0"/>
                  <a:cs typeface="Tahoma" pitchFamily="34" charset="0"/>
                </a:rPr>
                <a:t>Điểm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đến</a:t>
              </a:r>
              <a:endParaRPr lang="en-US" sz="2400" dirty="0">
                <a:latin typeface="Tahoma" pitchFamily="34" charset="0"/>
                <a:ea typeface="Tahoma" pitchFamily="34" charset="0"/>
                <a:cs typeface="Tahoma" pitchFamily="34" charset="0"/>
              </a:endParaRPr>
            </a:p>
          </p:txBody>
        </p:sp>
        <p:sp>
          <p:nvSpPr>
            <p:cNvPr id="24" name="TextBox 23"/>
            <p:cNvSpPr txBox="1"/>
            <p:nvPr/>
          </p:nvSpPr>
          <p:spPr>
            <a:xfrm>
              <a:off x="5303424" y="4689834"/>
              <a:ext cx="1308371" cy="461665"/>
            </a:xfrm>
            <a:prstGeom prst="rect">
              <a:avLst/>
            </a:prstGeom>
            <a:solidFill>
              <a:srgbClr val="FFFF00"/>
            </a:solidFill>
            <a:ln>
              <a:solidFill>
                <a:schemeClr val="accent1"/>
              </a:solidFill>
            </a:ln>
          </p:spPr>
          <p:txBody>
            <a:bodyPr wrap="none" rtlCol="0">
              <a:spAutoFit/>
            </a:bodyPr>
            <a:lstStyle/>
            <a:p>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đình</a:t>
              </a:r>
              <a:endParaRPr lang="en-US" sz="2400" dirty="0">
                <a:latin typeface="Tahoma" pitchFamily="34" charset="0"/>
                <a:ea typeface="Tahoma" pitchFamily="34" charset="0"/>
                <a:cs typeface="Tahoma" pitchFamily="34" charset="0"/>
              </a:endParaRPr>
            </a:p>
          </p:txBody>
        </p:sp>
        <p:cxnSp>
          <p:nvCxnSpPr>
            <p:cNvPr id="25" name="Straight Arrow Connector 24"/>
            <p:cNvCxnSpPr/>
            <p:nvPr/>
          </p:nvCxnSpPr>
          <p:spPr>
            <a:xfrm>
              <a:off x="3487552" y="5158052"/>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85368" y="5750352"/>
              <a:ext cx="401076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24835" y="6363094"/>
              <a:ext cx="1526380" cy="461665"/>
            </a:xfrm>
            <a:prstGeom prst="rect">
              <a:avLst/>
            </a:prstGeom>
            <a:solidFill>
              <a:srgbClr val="FF3399"/>
            </a:solidFill>
            <a:ln>
              <a:solidFill>
                <a:schemeClr val="accent1"/>
              </a:solidFill>
            </a:ln>
          </p:spPr>
          <p:txBody>
            <a:bodyPr wrap="none" rtlCol="0">
              <a:spAutoFit/>
            </a:bodyPr>
            <a:lstStyle/>
            <a:p>
              <a:r>
                <a:rPr lang="en-US" sz="2400" dirty="0" err="1" smtClean="0">
                  <a:latin typeface="Tahoma" pitchFamily="34" charset="0"/>
                  <a:ea typeface="Tahoma" pitchFamily="34" charset="0"/>
                  <a:cs typeface="Tahoma" pitchFamily="34" charset="0"/>
                </a:rPr>
                <a:t>Bình</a:t>
              </a:r>
              <a:r>
                <a:rPr lang="en-US" sz="2400" dirty="0" smtClean="0">
                  <a:latin typeface="Tahoma" pitchFamily="34" charset="0"/>
                  <a:ea typeface="Tahoma" pitchFamily="34" charset="0"/>
                  <a:cs typeface="Tahoma" pitchFamily="34" charset="0"/>
                </a:rPr>
                <a:t> Minh</a:t>
              </a:r>
              <a:endParaRPr lang="en-US" sz="2400" dirty="0">
                <a:latin typeface="Tahoma" pitchFamily="34" charset="0"/>
                <a:ea typeface="Tahoma" pitchFamily="34" charset="0"/>
                <a:cs typeface="Tahoma" pitchFamily="34" charset="0"/>
              </a:endParaRPr>
            </a:p>
          </p:txBody>
        </p:sp>
        <p:cxnSp>
          <p:nvCxnSpPr>
            <p:cNvPr id="29" name="Straight Arrow Connector 28"/>
            <p:cNvCxnSpPr/>
            <p:nvPr/>
          </p:nvCxnSpPr>
          <p:spPr>
            <a:xfrm>
              <a:off x="3495712" y="5750352"/>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487546" y="5761066"/>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496128" y="5750352"/>
              <a:ext cx="0" cy="612742"/>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48689" y="6363094"/>
              <a:ext cx="1705916" cy="461665"/>
            </a:xfrm>
            <a:prstGeom prst="rect">
              <a:avLst/>
            </a:prstGeom>
            <a:solidFill>
              <a:srgbClr val="FF3399"/>
            </a:solidFill>
            <a:ln>
              <a:solidFill>
                <a:schemeClr val="accent1"/>
              </a:solidFill>
            </a:ln>
          </p:spPr>
          <p:txBody>
            <a:bodyPr wrap="none" rtlCol="0">
              <a:spAutoFit/>
            </a:bodyPr>
            <a:lstStyle/>
            <a:p>
              <a:r>
                <a:rPr lang="en-US" sz="2400" dirty="0" err="1" smtClean="0">
                  <a:latin typeface="Tahoma" pitchFamily="34" charset="0"/>
                  <a:ea typeface="Tahoma" pitchFamily="34" charset="0"/>
                  <a:cs typeface="Tahoma" pitchFamily="34" charset="0"/>
                </a:rPr>
                <a:t>Hoàng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Hôn</a:t>
              </a:r>
              <a:endParaRPr lang="en-US" sz="2400" dirty="0">
                <a:latin typeface="Tahoma" pitchFamily="34" charset="0"/>
                <a:ea typeface="Tahoma" pitchFamily="34" charset="0"/>
                <a:cs typeface="Tahoma" pitchFamily="34" charset="0"/>
              </a:endParaRPr>
            </a:p>
          </p:txBody>
        </p:sp>
        <p:sp>
          <p:nvSpPr>
            <p:cNvPr id="36" name="TextBox 35"/>
            <p:cNvSpPr txBox="1"/>
            <p:nvPr/>
          </p:nvSpPr>
          <p:spPr>
            <a:xfrm>
              <a:off x="2751978" y="6363094"/>
              <a:ext cx="1487780" cy="461665"/>
            </a:xfrm>
            <a:prstGeom prst="rect">
              <a:avLst/>
            </a:prstGeom>
            <a:solidFill>
              <a:srgbClr val="FF3399"/>
            </a:solidFill>
            <a:ln>
              <a:solidFill>
                <a:schemeClr val="accent1"/>
              </a:solidFill>
            </a:ln>
          </p:spPr>
          <p:txBody>
            <a:bodyPr wrap="none" rtlCol="0">
              <a:spAutoFit/>
            </a:bodyPr>
            <a:lstStyle/>
            <a:p>
              <a:r>
                <a:rPr lang="en-US" sz="2400" dirty="0" smtClean="0">
                  <a:latin typeface="Tahoma" pitchFamily="34" charset="0"/>
                  <a:ea typeface="Tahoma" pitchFamily="34" charset="0"/>
                  <a:cs typeface="Tahoma" pitchFamily="34" charset="0"/>
                </a:rPr>
                <a:t>Ban </a:t>
              </a:r>
              <a:r>
                <a:rPr lang="en-US" sz="2400" dirty="0" err="1" smtClean="0">
                  <a:latin typeface="Tahoma" pitchFamily="34" charset="0"/>
                  <a:ea typeface="Tahoma" pitchFamily="34" charset="0"/>
                  <a:cs typeface="Tahoma" pitchFamily="34" charset="0"/>
                </a:rPr>
                <a:t>Ngày</a:t>
              </a:r>
              <a:endParaRPr lang="en-US" sz="2400" dirty="0">
                <a:latin typeface="Tahoma" pitchFamily="34" charset="0"/>
                <a:ea typeface="Tahoma" pitchFamily="34" charset="0"/>
                <a:cs typeface="Tahoma" pitchFamily="34" charset="0"/>
              </a:endParaRPr>
            </a:p>
          </p:txBody>
        </p:sp>
      </p:gr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525" y="5595254"/>
            <a:ext cx="2476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ular Callout 2052"/>
          <p:cNvSpPr/>
          <p:nvPr/>
        </p:nvSpPr>
        <p:spPr>
          <a:xfrm>
            <a:off x="2091447" y="2252977"/>
            <a:ext cx="1566153" cy="375807"/>
          </a:xfrm>
          <a:prstGeom prst="wedgeRectCallout">
            <a:avLst>
              <a:gd name="adj1" fmla="val 66972"/>
              <a:gd name="adj2" fmla="val -4722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itchFamily="34" charset="0"/>
                <a:ea typeface="Tahoma" pitchFamily="34" charset="0"/>
                <a:cs typeface="Arial" pitchFamily="34" charset="0"/>
              </a:rPr>
              <a:t>Thư</a:t>
            </a:r>
            <a:r>
              <a:rPr lang="en-US" dirty="0" smtClean="0">
                <a:solidFill>
                  <a:schemeClr val="tx1"/>
                </a:solidFill>
                <a:latin typeface="Arial" pitchFamily="34" charset="0"/>
                <a:ea typeface="Tahoma" pitchFamily="34" charset="0"/>
                <a:cs typeface="Arial" pitchFamily="34" charset="0"/>
              </a:rPr>
              <a:t> </a:t>
            </a:r>
            <a:r>
              <a:rPr lang="en-US" dirty="0" err="1" smtClean="0">
                <a:solidFill>
                  <a:schemeClr val="tx1"/>
                </a:solidFill>
                <a:latin typeface="Arial" pitchFamily="34" charset="0"/>
                <a:ea typeface="Tahoma" pitchFamily="34" charset="0"/>
                <a:cs typeface="Arial" pitchFamily="34" charset="0"/>
              </a:rPr>
              <a:t>mục</a:t>
            </a:r>
            <a:endParaRPr lang="en-US" dirty="0">
              <a:solidFill>
                <a:schemeClr val="tx1"/>
              </a:solidFill>
              <a:latin typeface="Arial" pitchFamily="34" charset="0"/>
              <a:ea typeface="Tahoma" pitchFamily="34" charset="0"/>
              <a:cs typeface="Arial" pitchFamily="34" charset="0"/>
            </a:endParaRPr>
          </a:p>
        </p:txBody>
      </p:sp>
      <p:sp>
        <p:nvSpPr>
          <p:cNvPr id="41" name="Rectangular Callout 40"/>
          <p:cNvSpPr/>
          <p:nvPr/>
        </p:nvSpPr>
        <p:spPr>
          <a:xfrm>
            <a:off x="742748" y="3743426"/>
            <a:ext cx="1566153" cy="375807"/>
          </a:xfrm>
          <a:prstGeom prst="wedgeRectCallout">
            <a:avLst>
              <a:gd name="adj1" fmla="val 66972"/>
              <a:gd name="adj2" fmla="val -4722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itchFamily="34" charset="0"/>
                <a:ea typeface="Tahoma" pitchFamily="34" charset="0"/>
                <a:cs typeface="Arial" pitchFamily="34" charset="0"/>
              </a:rPr>
              <a:t>Thư</a:t>
            </a:r>
            <a:r>
              <a:rPr lang="en-US" dirty="0" smtClean="0">
                <a:solidFill>
                  <a:schemeClr val="tx1"/>
                </a:solidFill>
                <a:latin typeface="Arial" pitchFamily="34" charset="0"/>
                <a:ea typeface="Tahoma" pitchFamily="34" charset="0"/>
                <a:cs typeface="Arial" pitchFamily="34" charset="0"/>
              </a:rPr>
              <a:t> </a:t>
            </a:r>
            <a:r>
              <a:rPr lang="en-US" dirty="0" err="1" smtClean="0">
                <a:solidFill>
                  <a:schemeClr val="tx1"/>
                </a:solidFill>
                <a:latin typeface="Arial" pitchFamily="34" charset="0"/>
                <a:ea typeface="Tahoma" pitchFamily="34" charset="0"/>
                <a:cs typeface="Arial" pitchFamily="34" charset="0"/>
              </a:rPr>
              <a:t>mục</a:t>
            </a:r>
            <a:endParaRPr lang="en-US" dirty="0">
              <a:solidFill>
                <a:schemeClr val="tx1"/>
              </a:solidFill>
              <a:latin typeface="Arial" pitchFamily="34" charset="0"/>
              <a:ea typeface="Tahoma" pitchFamily="34" charset="0"/>
              <a:cs typeface="Arial" pitchFamily="34" charset="0"/>
            </a:endParaRPr>
          </a:p>
        </p:txBody>
      </p:sp>
      <p:sp>
        <p:nvSpPr>
          <p:cNvPr id="42" name="Rectangular Callout 41"/>
          <p:cNvSpPr/>
          <p:nvPr/>
        </p:nvSpPr>
        <p:spPr>
          <a:xfrm>
            <a:off x="330944" y="6131505"/>
            <a:ext cx="1566153" cy="375807"/>
          </a:xfrm>
          <a:prstGeom prst="wedgeRectCallout">
            <a:avLst>
              <a:gd name="adj1" fmla="val 26599"/>
              <a:gd name="adj2" fmla="val -16111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itchFamily="34" charset="0"/>
                <a:ea typeface="Tahoma" pitchFamily="34" charset="0"/>
                <a:cs typeface="Arial" pitchFamily="34" charset="0"/>
              </a:rPr>
              <a:t>Thư</a:t>
            </a:r>
            <a:r>
              <a:rPr lang="en-US" dirty="0" smtClean="0">
                <a:solidFill>
                  <a:schemeClr val="tx1"/>
                </a:solidFill>
                <a:latin typeface="Arial" pitchFamily="34" charset="0"/>
                <a:ea typeface="Tahoma" pitchFamily="34" charset="0"/>
                <a:cs typeface="Arial" pitchFamily="34" charset="0"/>
              </a:rPr>
              <a:t> </a:t>
            </a:r>
            <a:r>
              <a:rPr lang="en-US" dirty="0" err="1" smtClean="0">
                <a:solidFill>
                  <a:schemeClr val="tx1"/>
                </a:solidFill>
                <a:latin typeface="Arial" pitchFamily="34" charset="0"/>
                <a:ea typeface="Tahoma" pitchFamily="34" charset="0"/>
                <a:cs typeface="Arial" pitchFamily="34" charset="0"/>
              </a:rPr>
              <a:t>mục</a:t>
            </a:r>
            <a:endParaRPr lang="en-US" dirty="0">
              <a:solidFill>
                <a:schemeClr val="tx1"/>
              </a:solidFill>
              <a:latin typeface="Arial" pitchFamily="34" charset="0"/>
              <a:ea typeface="Tahoma" pitchFamily="34" charset="0"/>
              <a:cs typeface="Arial" pitchFamily="34" charset="0"/>
            </a:endParaRPr>
          </a:p>
        </p:txBody>
      </p:sp>
      <p:sp>
        <p:nvSpPr>
          <p:cNvPr id="2054" name="Line Callout 1 2053"/>
          <p:cNvSpPr/>
          <p:nvPr/>
        </p:nvSpPr>
        <p:spPr>
          <a:xfrm>
            <a:off x="3122579" y="5897278"/>
            <a:ext cx="711464" cy="537168"/>
          </a:xfrm>
          <a:prstGeom prst="borderCallout1">
            <a:avLst>
              <a:gd name="adj1" fmla="val 35048"/>
              <a:gd name="adj2" fmla="val 101837"/>
              <a:gd name="adj3" fmla="val 9278"/>
              <a:gd name="adj4" fmla="val 14590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itchFamily="34" charset="0"/>
                <a:cs typeface="Arial" pitchFamily="34" charset="0"/>
              </a:rPr>
              <a:t>Tệp</a:t>
            </a:r>
            <a:r>
              <a:rPr lang="en-US" dirty="0" smtClean="0">
                <a:solidFill>
                  <a:schemeClr val="tx1"/>
                </a:solidFill>
                <a:latin typeface="Arial" pitchFamily="34" charset="0"/>
                <a:cs typeface="Arial" pitchFamily="34" charset="0"/>
              </a:rPr>
              <a:t> tin</a:t>
            </a:r>
            <a:endParaRPr lang="en-US" dirty="0">
              <a:solidFill>
                <a:schemeClr val="tx1"/>
              </a:solidFill>
              <a:latin typeface="Arial" pitchFamily="34" charset="0"/>
              <a:cs typeface="Arial" pitchFamily="34" charset="0"/>
            </a:endParaRPr>
          </a:p>
        </p:txBody>
      </p:sp>
      <p:sp>
        <p:nvSpPr>
          <p:cNvPr id="2055" name="Rectangular Callout 2054"/>
          <p:cNvSpPr/>
          <p:nvPr/>
        </p:nvSpPr>
        <p:spPr>
          <a:xfrm>
            <a:off x="8494718" y="5461203"/>
            <a:ext cx="2393004" cy="607052"/>
          </a:xfrm>
          <a:prstGeom prst="wedgeRectCallout">
            <a:avLst>
              <a:gd name="adj1" fmla="val -66768"/>
              <a:gd name="adj2" fmla="val -2563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Arial" pitchFamily="34" charset="0"/>
                <a:cs typeface="Arial" pitchFamily="34" charset="0"/>
              </a:rPr>
              <a:t>Thư</a:t>
            </a:r>
            <a:r>
              <a:rPr lang="en-US" dirty="0" smtClean="0">
                <a:latin typeface="Arial" pitchFamily="34" charset="0"/>
                <a:cs typeface="Arial" pitchFamily="34" charset="0"/>
              </a:rPr>
              <a:t> </a:t>
            </a:r>
            <a:r>
              <a:rPr lang="en-US" dirty="0" err="1" smtClean="0">
                <a:latin typeface="Arial" pitchFamily="34" charset="0"/>
                <a:cs typeface="Arial" pitchFamily="34" charset="0"/>
              </a:rPr>
              <a:t>mục</a:t>
            </a:r>
            <a:endParaRPr lang="en-US" dirty="0">
              <a:latin typeface="Arial" pitchFamily="34" charset="0"/>
              <a:cs typeface="Arial" pitchFamily="34" charset="0"/>
            </a:endParaRPr>
          </a:p>
        </p:txBody>
      </p:sp>
      <p:sp>
        <p:nvSpPr>
          <p:cNvPr id="45" name="Rectangular Callout 44"/>
          <p:cNvSpPr/>
          <p:nvPr/>
        </p:nvSpPr>
        <p:spPr>
          <a:xfrm>
            <a:off x="8772900" y="3909557"/>
            <a:ext cx="2393004" cy="607052"/>
          </a:xfrm>
          <a:prstGeom prst="wedgeRectCallout">
            <a:avLst>
              <a:gd name="adj1" fmla="val -50508"/>
              <a:gd name="adj2" fmla="val -10415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Arial" pitchFamily="34" charset="0"/>
                <a:cs typeface="Arial" pitchFamily="34" charset="0"/>
              </a:rPr>
              <a:t>Tệp</a:t>
            </a:r>
            <a:r>
              <a:rPr lang="en-US" dirty="0" smtClean="0">
                <a:latin typeface="Arial" pitchFamily="34" charset="0"/>
                <a:cs typeface="Arial" pitchFamily="34" charset="0"/>
              </a:rPr>
              <a:t> tin</a:t>
            </a:r>
            <a:endParaRPr lang="en-US" dirty="0">
              <a:latin typeface="Arial" pitchFamily="34" charset="0"/>
              <a:cs typeface="Arial" pitchFamily="34" charset="0"/>
            </a:endParaRPr>
          </a:p>
        </p:txBody>
      </p:sp>
      <p:sp>
        <p:nvSpPr>
          <p:cNvPr id="2056" name="TextBox 2055"/>
          <p:cNvSpPr txBox="1"/>
          <p:nvPr/>
        </p:nvSpPr>
        <p:spPr>
          <a:xfrm>
            <a:off x="1897097" y="395968"/>
            <a:ext cx="4500399" cy="461665"/>
          </a:xfrm>
          <a:prstGeom prst="rect">
            <a:avLst/>
          </a:prstGeom>
          <a:noFill/>
        </p:spPr>
        <p:txBody>
          <a:bodyPr wrap="none" rtlCol="0">
            <a:spAutoFit/>
          </a:bodyPr>
          <a:lstStyle/>
          <a:p>
            <a:r>
              <a:rPr lang="en-US" sz="2400" dirty="0" err="1" smtClean="0">
                <a:latin typeface="Tahoma" pitchFamily="34" charset="0"/>
                <a:ea typeface="Tahoma" pitchFamily="34" charset="0"/>
                <a:cs typeface="Tahoma" pitchFamily="34" charset="0"/>
              </a:rPr>
              <a:t>Tổ</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liệu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trong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máy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tính</a:t>
            </a:r>
            <a:r>
              <a:rPr lang="en-US" sz="2400" dirty="0" smtClean="0">
                <a:latin typeface="Tahoma" pitchFamily="34" charset="0"/>
                <a:ea typeface="Tahoma" pitchFamily="34" charset="0"/>
                <a:cs typeface="Tahoma" pitchFamily="34" charset="0"/>
              </a:rPr>
              <a:t>:</a:t>
            </a:r>
            <a:endParaRPr lang="en-US" sz="2400" dirty="0">
              <a:latin typeface="Tahoma" pitchFamily="34" charset="0"/>
              <a:ea typeface="Tahoma" pitchFamily="34" charset="0"/>
              <a:cs typeface="Tahoma" pitchFamily="34" charset="0"/>
            </a:endParaRPr>
          </a:p>
        </p:txBody>
      </p:sp>
      <p:sp>
        <p:nvSpPr>
          <p:cNvPr id="2057" name="TextBox 2056"/>
          <p:cNvSpPr txBox="1"/>
          <p:nvPr/>
        </p:nvSpPr>
        <p:spPr>
          <a:xfrm>
            <a:off x="1924989" y="814089"/>
            <a:ext cx="9366922" cy="830997"/>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liệu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được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lưu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dưới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các</a:t>
            </a:r>
            <a:r>
              <a:rPr lang="en-US" sz="2400" dirty="0" smtClean="0">
                <a:latin typeface="Tahoma" pitchFamily="34" charset="0"/>
                <a:ea typeface="Tahoma" pitchFamily="34" charset="0"/>
                <a:cs typeface="Tahoma" pitchFamily="34" charset="0"/>
              </a:rPr>
              <a:t> </a:t>
            </a:r>
            <a:r>
              <a:rPr lang="en-US" sz="2400" dirty="0" err="1" smtClean="0">
                <a:solidFill>
                  <a:srgbClr val="FF0000"/>
                </a:solidFill>
                <a:latin typeface="Tahoma" pitchFamily="34" charset="0"/>
                <a:ea typeface="Tahoma" pitchFamily="34" charset="0"/>
                <a:cs typeface="Tahoma" pitchFamily="34" charset="0"/>
              </a:rPr>
              <a:t>tệp</a:t>
            </a:r>
            <a:r>
              <a:rPr lang="en-US" sz="2400" dirty="0" smtClean="0">
                <a:solidFill>
                  <a:srgbClr val="FF0000"/>
                </a:solidFill>
                <a:latin typeface="Tahoma" pitchFamily="34" charset="0"/>
                <a:ea typeface="Tahoma" pitchFamily="34" charset="0"/>
                <a:cs typeface="Tahoma" pitchFamily="34" charset="0"/>
              </a:rPr>
              <a:t> tin</a:t>
            </a: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mục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nơi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tệp</a:t>
            </a:r>
            <a:r>
              <a:rPr lang="en-US" sz="2400" dirty="0" smtClean="0">
                <a:latin typeface="Tahoma" pitchFamily="34" charset="0"/>
                <a:ea typeface="Tahoma" pitchFamily="34" charset="0"/>
                <a:cs typeface="Tahoma" pitchFamily="34" charset="0"/>
              </a:rPr>
              <a:t> tin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mục</a:t>
            </a:r>
            <a:r>
              <a:rPr lang="en-US" sz="2400" dirty="0" smtClean="0">
                <a:latin typeface="Tahoma" pitchFamily="34" charset="0"/>
                <a:ea typeface="Tahoma" pitchFamily="34" charset="0"/>
                <a:cs typeface="Tahoma" pitchFamily="34" charset="0"/>
              </a:rPr>
              <a:t> con</a:t>
            </a:r>
          </a:p>
        </p:txBody>
      </p:sp>
    </p:spTree>
    <p:extLst>
      <p:ext uri="{BB962C8B-B14F-4D97-AF65-F5344CB8AC3E}">
        <p14:creationId xmlns:p14="http://schemas.microsoft.com/office/powerpoint/2010/main" val="86429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ipe(down)">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anim calcmode="lin" valueType="num">
                                      <p:cBhvr>
                                        <p:cTn id="23" dur="1000" fill="hold"/>
                                        <p:tgtEl>
                                          <p:spTgt spid="2054"/>
                                        </p:tgtEl>
                                        <p:attrNameLst>
                                          <p:attrName>ppt_x</p:attrName>
                                        </p:attrNameLst>
                                      </p:cBhvr>
                                      <p:tavLst>
                                        <p:tav tm="0">
                                          <p:val>
                                            <p:strVal val="#ppt_x"/>
                                          </p:val>
                                        </p:tav>
                                        <p:tav tm="100000">
                                          <p:val>
                                            <p:strVal val="#ppt_x"/>
                                          </p:val>
                                        </p:tav>
                                      </p:tavLst>
                                    </p:anim>
                                    <p:anim calcmode="lin" valueType="num">
                                      <p:cBhvr>
                                        <p:cTn id="2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circle(in)">
                                      <p:cBhvr>
                                        <p:cTn id="29" dur="2000"/>
                                        <p:tgtEl>
                                          <p:spTgt spid="205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55"/>
                                        </p:tgtEl>
                                        <p:attrNameLst>
                                          <p:attrName>style.visibility</p:attrName>
                                        </p:attrNameLst>
                                      </p:cBhvr>
                                      <p:to>
                                        <p:strVal val="visible"/>
                                      </p:to>
                                    </p:set>
                                    <p:anim calcmode="lin" valueType="num">
                                      <p:cBhvr additive="base">
                                        <p:cTn id="34" dur="500" fill="hold"/>
                                        <p:tgtEl>
                                          <p:spTgt spid="2055"/>
                                        </p:tgtEl>
                                        <p:attrNameLst>
                                          <p:attrName>ppt_x</p:attrName>
                                        </p:attrNameLst>
                                      </p:cBhvr>
                                      <p:tavLst>
                                        <p:tav tm="0">
                                          <p:val>
                                            <p:strVal val="#ppt_x"/>
                                          </p:val>
                                        </p:tav>
                                        <p:tav tm="100000">
                                          <p:val>
                                            <p:strVal val="#ppt_x"/>
                                          </p:val>
                                        </p:tav>
                                      </p:tavLst>
                                    </p:anim>
                                    <p:anim calcmode="lin" valueType="num">
                                      <p:cBhvr additive="base">
                                        <p:cTn id="35"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ppt_x"/>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56"/>
                                        </p:tgtEl>
                                        <p:attrNameLst>
                                          <p:attrName>style.visibility</p:attrName>
                                        </p:attrNameLst>
                                      </p:cBhvr>
                                      <p:to>
                                        <p:strVal val="visible"/>
                                      </p:to>
                                    </p:set>
                                    <p:animEffect transition="in" filter="barn(inVertical)">
                                      <p:cBhvr>
                                        <p:cTn id="51" dur="500"/>
                                        <p:tgtEl>
                                          <p:spTgt spid="205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57">
                                            <p:txEl>
                                              <p:pRg st="0" end="0"/>
                                            </p:txEl>
                                          </p:spTgt>
                                        </p:tgtEl>
                                        <p:attrNameLst>
                                          <p:attrName>style.visibility</p:attrName>
                                        </p:attrNameLst>
                                      </p:cBhvr>
                                      <p:to>
                                        <p:strVal val="visible"/>
                                      </p:to>
                                    </p:set>
                                    <p:animEffect transition="in" filter="fade">
                                      <p:cBhvr>
                                        <p:cTn id="56" dur="1000"/>
                                        <p:tgtEl>
                                          <p:spTgt spid="2057">
                                            <p:txEl>
                                              <p:pRg st="0" end="0"/>
                                            </p:txEl>
                                          </p:spTgt>
                                        </p:tgtEl>
                                      </p:cBhvr>
                                    </p:animEffect>
                                    <p:anim calcmode="lin" valueType="num">
                                      <p:cBhvr>
                                        <p:cTn id="57" dur="1000" fill="hold"/>
                                        <p:tgtEl>
                                          <p:spTgt spid="2057">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20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057">
                                            <p:txEl>
                                              <p:pRg st="1" end="1"/>
                                            </p:txEl>
                                          </p:spTgt>
                                        </p:tgtEl>
                                        <p:attrNameLst>
                                          <p:attrName>style.visibility</p:attrName>
                                        </p:attrNameLst>
                                      </p:cBhvr>
                                      <p:to>
                                        <p:strVal val="visible"/>
                                      </p:to>
                                    </p:set>
                                    <p:animEffect transition="in" filter="fade">
                                      <p:cBhvr>
                                        <p:cTn id="63" dur="1000"/>
                                        <p:tgtEl>
                                          <p:spTgt spid="2057">
                                            <p:txEl>
                                              <p:pRg st="1" end="1"/>
                                            </p:txEl>
                                          </p:spTgt>
                                        </p:tgtEl>
                                      </p:cBhvr>
                                    </p:animEffect>
                                    <p:anim calcmode="lin" valueType="num">
                                      <p:cBhvr>
                                        <p:cTn id="64" dur="1000" fill="hold"/>
                                        <p:tgtEl>
                                          <p:spTgt spid="2057">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205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53" grpId="0" animBg="1"/>
      <p:bldP spid="41" grpId="0" animBg="1"/>
      <p:bldP spid="42" grpId="0" animBg="1"/>
      <p:bldP spid="2054" grpId="0" animBg="1"/>
      <p:bldP spid="2055" grpId="0" animBg="1"/>
      <p:bldP spid="45" grpId="0" animBg="1"/>
      <p:bldP spid="20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C46F0-0328-4D3E-98E3-3CD2CC14A429}"/>
              </a:ext>
            </a:extLst>
          </p:cNvPr>
          <p:cNvPicPr>
            <a:picLocks noChangeAspect="1"/>
          </p:cNvPicPr>
          <p:nvPr/>
        </p:nvPicPr>
        <p:blipFill>
          <a:blip r:embed="rId2"/>
          <a:stretch>
            <a:fillRect/>
          </a:stretch>
        </p:blipFill>
        <p:spPr>
          <a:xfrm>
            <a:off x="4162405" y="1429895"/>
            <a:ext cx="888648" cy="885725"/>
          </a:xfrm>
          <a:prstGeom prst="rect">
            <a:avLst/>
          </a:prstGeom>
        </p:spPr>
      </p:pic>
      <p:sp>
        <p:nvSpPr>
          <p:cNvPr id="3" name="Rectangle 2"/>
          <p:cNvSpPr/>
          <p:nvPr/>
        </p:nvSpPr>
        <p:spPr>
          <a:xfrm>
            <a:off x="3980680" y="610993"/>
            <a:ext cx="4230645" cy="769441"/>
          </a:xfrm>
          <a:prstGeom prst="rect">
            <a:avLst/>
          </a:prstGeom>
          <a:noFill/>
        </p:spPr>
        <p:txBody>
          <a:bodyPr wrap="none" lIns="91440" tIns="45720" rIns="91440" bIns="45720">
            <a:spAutoFit/>
          </a:bodyPr>
          <a:lstStyle/>
          <a:p>
            <a:pPr algn="ct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Hoạt</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động</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nhóm</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4" name="TextBox 3"/>
          <p:cNvSpPr txBox="1"/>
          <p:nvPr/>
        </p:nvSpPr>
        <p:spPr>
          <a:xfrm>
            <a:off x="984738" y="1611148"/>
            <a:ext cx="7976864" cy="954107"/>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TextBox 4"/>
          <p:cNvSpPr txBox="1"/>
          <p:nvPr/>
        </p:nvSpPr>
        <p:spPr>
          <a:xfrm>
            <a:off x="896814" y="2450955"/>
            <a:ext cx="8823249" cy="1569660"/>
          </a:xfrm>
          <a:prstGeom prst="rect">
            <a:avLst/>
          </a:prstGeom>
          <a:noFill/>
        </p:spPr>
        <p:txBody>
          <a:bodyPr wrap="none" rtlCol="0">
            <a:spAutoFit/>
          </a:bodyPr>
          <a:lstStyle/>
          <a:p>
            <a:r>
              <a:rPr lang="vi-VN" sz="2400" dirty="0">
                <a:latin typeface="Times New Roman" pitchFamily="18" charset="0"/>
                <a:cs typeface="Times New Roman" pitchFamily="18" charset="0"/>
              </a:rPr>
              <a:t>Câu 1: Vì sao phải phân loại dữ liệu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khi lưu trữ trên máy tính?</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Câu 2: </a:t>
            </a:r>
            <a:r>
              <a:rPr lang="en-US" sz="2400" dirty="0" err="1">
                <a:latin typeface="Times New Roman" pitchFamily="18" charset="0"/>
                <a:cs typeface="Times New Roman" pitchFamily="18" charset="0"/>
              </a:rPr>
              <a:t>Những</a:t>
            </a:r>
            <a:r>
              <a:rPr lang="vi-VN" sz="2400" dirty="0">
                <a:latin typeface="Times New Roman" pitchFamily="18" charset="0"/>
                <a:cs typeface="Times New Roman" pitchFamily="18" charset="0"/>
              </a:rPr>
              <a:t> lưu ý khi đặt tên tệp và thư mục?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Câu 3: Các </a:t>
            </a:r>
            <a:r>
              <a:rPr lang="en-US" sz="2400" dirty="0" err="1">
                <a:latin typeface="Times New Roman" pitchFamily="18" charset="0"/>
                <a:cs typeface="Times New Roman" pitchFamily="18" charset="0"/>
              </a:rPr>
              <a:t>tệp</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chương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được lưu trữ như thế nào trong máy tính?</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BFC78DC3-84FA-4F54-BE73-255FD2716A0F}"/>
              </a:ext>
            </a:extLst>
          </p:cNvPr>
          <p:cNvSpPr/>
          <p:nvPr/>
        </p:nvSpPr>
        <p:spPr>
          <a:xfrm>
            <a:off x="393489" y="180671"/>
            <a:ext cx="8211146" cy="68480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TÊN TỆ</a:t>
            </a:r>
            <a:r>
              <a:rPr lang="en-US" sz="2800" b="1" dirty="0">
                <a:solidFill>
                  <a:srgbClr val="F03C69"/>
                </a:solidFill>
                <a:latin typeface="SVN-SAF" panose="02040603050506020204" pitchFamily="18" charset="0"/>
                <a:cs typeface="Times New Roman" panose="02020603050405020304" pitchFamily="18" charset="0"/>
              </a:rPr>
              <a:t>P</a:t>
            </a:r>
            <a:r>
              <a:rPr lang="vi-VN" sz="2800" b="1" dirty="0">
                <a:solidFill>
                  <a:srgbClr val="F03C69"/>
                </a:solidFill>
                <a:latin typeface="SVN-SAF" panose="02040603050506020204" pitchFamily="18" charset="0"/>
                <a:cs typeface="Times New Roman" panose="02020603050405020304" pitchFamily="18" charset="0"/>
              </a:rPr>
              <a:t> VÀ THƯ MỤC TRONG MÁY TÍNH</a:t>
            </a:r>
            <a:endParaRPr lang="vi-VN" sz="2800" b="1" dirty="0">
              <a:solidFill>
                <a:srgbClr val="F03C69"/>
              </a:solidFill>
              <a:cs typeface="Times New Roman" panose="02020603050405020304" pitchFamily="18" charset="0"/>
            </a:endParaRPr>
          </a:p>
        </p:txBody>
      </p:sp>
    </p:spTree>
    <p:extLst>
      <p:ext uri="{BB962C8B-B14F-4D97-AF65-F5344CB8AC3E}">
        <p14:creationId xmlns:p14="http://schemas.microsoft.com/office/powerpoint/2010/main" val="346586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9" dur="1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 tmFilter="0,0; .5, 1; 1, 1"/>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down)">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arn(inVertic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2D2C46F0-0328-4D3E-98E3-3CD2CC14A429}"/>
              </a:ext>
            </a:extLst>
          </p:cNvPr>
          <p:cNvPicPr>
            <a:picLocks noChangeAspect="1"/>
          </p:cNvPicPr>
          <p:nvPr/>
        </p:nvPicPr>
        <p:blipFill>
          <a:blip r:embed="rId2"/>
          <a:stretch>
            <a:fillRect/>
          </a:stretch>
        </p:blipFill>
        <p:spPr>
          <a:xfrm>
            <a:off x="250501" y="3578717"/>
            <a:ext cx="888648" cy="885725"/>
          </a:xfrm>
          <a:prstGeom prst="rect">
            <a:avLst/>
          </a:prstGeom>
        </p:spPr>
      </p:pic>
      <p:sp>
        <p:nvSpPr>
          <p:cNvPr id="25" name="Rectangle 24">
            <a:extLst>
              <a:ext uri="{FF2B5EF4-FFF2-40B4-BE49-F238E27FC236}">
                <a16:creationId xmlns:a16="http://schemas.microsoft.com/office/drawing/2014/main" xmlns="" id="{BFC78DC3-84FA-4F54-BE73-255FD2716A0F}"/>
              </a:ext>
            </a:extLst>
          </p:cNvPr>
          <p:cNvSpPr/>
          <p:nvPr/>
        </p:nvSpPr>
        <p:spPr>
          <a:xfrm>
            <a:off x="498997" y="2970480"/>
            <a:ext cx="8211146" cy="68480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TÊN TỆ</a:t>
            </a:r>
            <a:r>
              <a:rPr lang="en-US" sz="2800" b="1" dirty="0">
                <a:solidFill>
                  <a:srgbClr val="F03C69"/>
                </a:solidFill>
                <a:latin typeface="SVN-SAF" panose="02040603050506020204" pitchFamily="18" charset="0"/>
                <a:cs typeface="Times New Roman" panose="02020603050405020304" pitchFamily="18" charset="0"/>
              </a:rPr>
              <a:t>P</a:t>
            </a:r>
            <a:r>
              <a:rPr lang="vi-VN" sz="2800" b="1" dirty="0">
                <a:solidFill>
                  <a:srgbClr val="F03C69"/>
                </a:solidFill>
                <a:latin typeface="SVN-SAF" panose="02040603050506020204" pitchFamily="18" charset="0"/>
                <a:cs typeface="Times New Roman" panose="02020603050405020304" pitchFamily="18" charset="0"/>
              </a:rPr>
              <a:t> VÀ THƯ MỤC TRONG MÁY TÍNH</a:t>
            </a:r>
            <a:endParaRPr lang="vi-VN" sz="2800" b="1" dirty="0">
              <a:solidFill>
                <a:srgbClr val="F03C69"/>
              </a:solidFill>
              <a:cs typeface="Times New Roman" panose="02020603050405020304" pitchFamily="18" charset="0"/>
            </a:endParaRPr>
          </a:p>
        </p:txBody>
      </p:sp>
      <p:sp>
        <p:nvSpPr>
          <p:cNvPr id="27" name="Rectangle 26">
            <a:extLst>
              <a:ext uri="{FF2B5EF4-FFF2-40B4-BE49-F238E27FC236}">
                <a16:creationId xmlns:a16="http://schemas.microsoft.com/office/drawing/2014/main" xmlns="" id="{78A9F5E4-DFED-41C9-B33B-F39593FD8475}"/>
              </a:ext>
            </a:extLst>
          </p:cNvPr>
          <p:cNvSpPr/>
          <p:nvPr/>
        </p:nvSpPr>
        <p:spPr>
          <a:xfrm>
            <a:off x="1271658" y="3673855"/>
            <a:ext cx="10615542" cy="538417"/>
          </a:xfrm>
          <a:prstGeom prst="rect">
            <a:avLst/>
          </a:prstGeom>
        </p:spPr>
        <p:txBody>
          <a:bodyPr wrap="square">
            <a:spAutoFit/>
          </a:bodyPr>
          <a:lstStyle/>
          <a:p>
            <a:pPr algn="just" defTabSz="342900">
              <a:lnSpc>
                <a:spcPct val="135000"/>
              </a:lnSpc>
            </a:pPr>
            <a:r>
              <a:rPr lang="vi-VN" sz="2400" dirty="0">
                <a:latin typeface="UTM Avo" panose="02040603050506020204" pitchFamily="18" charset="0"/>
                <a:cs typeface="Times New Roman" panose="02020603050405020304" pitchFamily="18" charset="0"/>
              </a:rPr>
              <a:t>Khi làm bài tập dự án, số lượng tệp và thư mục có thể tăng lên nhanh chóng. </a:t>
            </a:r>
            <a:endParaRPr lang="en-US" sz="2400" dirty="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74C7E765-83BC-4B50-A488-873B18851BB7}"/>
              </a:ext>
            </a:extLst>
          </p:cNvPr>
          <p:cNvSpPr/>
          <p:nvPr/>
        </p:nvSpPr>
        <p:spPr>
          <a:xfrm>
            <a:off x="1027539" y="4162576"/>
            <a:ext cx="10739918" cy="590931"/>
          </a:xfrm>
          <a:prstGeom prst="rect">
            <a:avLst/>
          </a:prstGeom>
        </p:spPr>
        <p:txBody>
          <a:bodyPr wrap="square">
            <a:spAutoFit/>
          </a:bodyPr>
          <a:lstStyle/>
          <a:p>
            <a:pPr algn="just" defTabSz="342900">
              <a:lnSpc>
                <a:spcPct val="135000"/>
              </a:lnSpc>
            </a:pPr>
            <a:r>
              <a:rPr lang="vi-VN" sz="2400" dirty="0">
                <a:latin typeface="UTM Avo" panose="02040603050506020204" pitchFamily="18" charset="0"/>
                <a:cs typeface="Times New Roman" panose="02020603050405020304" pitchFamily="18" charset="0"/>
              </a:rPr>
              <a:t>Nếu </a:t>
            </a:r>
            <a:r>
              <a:rPr lang="en-US" sz="2400" dirty="0" err="1">
                <a:latin typeface="UTM Avo" panose="02040603050506020204" pitchFamily="18" charset="0"/>
                <a:cs typeface="Times New Roman" panose="02020603050405020304" pitchFamily="18" charset="0"/>
              </a:rPr>
              <a:t>chúng</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không được tổ chức lưu trữ tốt, em có thể mất nhiều thời gian để tìm kiếm. </a:t>
            </a:r>
            <a:endParaRPr lang="en-US" sz="2400" dirty="0">
              <a:latin typeface="UTM Avo" panose="0204060305050602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xmlns="" id="{0E84F1B7-72F7-4D57-B2AF-C01B5AEE5DBC}"/>
                </a:ext>
              </a:extLst>
            </p:cNvPr>
            <p:cNvGrpSpPr/>
            <p:nvPr/>
          </p:nvGrpSpPr>
          <p:grpSpPr>
            <a:xfrm>
              <a:off x="1778000" y="1519412"/>
              <a:ext cx="10190480" cy="1990674"/>
              <a:chOff x="1442720" y="3140126"/>
              <a:chExt cx="10190480" cy="1990674"/>
            </a:xfrm>
          </p:grpSpPr>
          <p:sp>
            <p:nvSpPr>
              <p:cNvPr id="12" name="Freeform: Shape 5">
                <a:extLst>
                  <a:ext uri="{FF2B5EF4-FFF2-40B4-BE49-F238E27FC236}">
                    <a16:creationId xmlns:a16="http://schemas.microsoft.com/office/drawing/2014/main" xmlns=""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peech Bubble: Rectangle with Corners Rounded 6">
                <a:extLst>
                  <a:ext uri="{FF2B5EF4-FFF2-40B4-BE49-F238E27FC236}">
                    <a16:creationId xmlns:a16="http://schemas.microsoft.com/office/drawing/2014/main" xmlns=""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C5E2E939-6AA2-4CD2-A5D0-D37A46E6ECB1}"/>
                </a:ext>
              </a:extLst>
            </p:cNvPr>
            <p:cNvGrpSpPr/>
            <p:nvPr/>
          </p:nvGrpSpPr>
          <p:grpSpPr>
            <a:xfrm>
              <a:off x="2285505" y="1773525"/>
              <a:ext cx="1240510" cy="1482448"/>
              <a:chOff x="700050" y="3208754"/>
              <a:chExt cx="935710" cy="1482448"/>
            </a:xfrm>
          </p:grpSpPr>
          <p:sp>
            <p:nvSpPr>
              <p:cNvPr id="10" name="Rectangle 9">
                <a:extLst>
                  <a:ext uri="{FF2B5EF4-FFF2-40B4-BE49-F238E27FC236}">
                    <a16:creationId xmlns:a16="http://schemas.microsoft.com/office/drawing/2014/main" xmlns=""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xmlns=""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3</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14" name="Picture 13">
            <a:extLst>
              <a:ext uri="{FF2B5EF4-FFF2-40B4-BE49-F238E27FC236}">
                <a16:creationId xmlns:a16="http://schemas.microsoft.com/office/drawing/2014/main" xmlns="" id="{9FCD3D39-8367-447D-9211-D0F7121B6D32}"/>
              </a:ext>
            </a:extLst>
          </p:cNvPr>
          <p:cNvPicPr>
            <a:picLocks noChangeAspect="1"/>
          </p:cNvPicPr>
          <p:nvPr/>
        </p:nvPicPr>
        <p:blipFill>
          <a:blip r:embed="rId3"/>
          <a:stretch>
            <a:fillRect/>
          </a:stretch>
        </p:blipFill>
        <p:spPr>
          <a:xfrm>
            <a:off x="3937299" y="1057079"/>
            <a:ext cx="7960556" cy="1436215"/>
          </a:xfrm>
          <a:prstGeom prst="rect">
            <a:avLst/>
          </a:prstGeom>
        </p:spPr>
      </p:pic>
      <p:sp>
        <p:nvSpPr>
          <p:cNvPr id="15" name="Rounded Rectangle 14"/>
          <p:cNvSpPr/>
          <p:nvPr/>
        </p:nvSpPr>
        <p:spPr>
          <a:xfrm>
            <a:off x="928744" y="4644647"/>
            <a:ext cx="8448847" cy="1899911"/>
          </a:xfrm>
          <a:prstGeom prst="roundRect">
            <a:avLst/>
          </a:prstGeom>
          <a:gradFill>
            <a:gsLst>
              <a:gs pos="100000">
                <a:schemeClr val="accent6">
                  <a:lumMod val="20000"/>
                  <a:lumOff val="80000"/>
                </a:schemeClr>
              </a:gs>
              <a:gs pos="10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39149" y="4688297"/>
            <a:ext cx="4500399" cy="461665"/>
          </a:xfrm>
          <a:prstGeom prst="rect">
            <a:avLst/>
          </a:prstGeom>
          <a:noFill/>
        </p:spPr>
        <p:txBody>
          <a:bodyPr wrap="none" rtlCol="0">
            <a:spAutoFit/>
          </a:bodyPr>
          <a:lstStyle/>
          <a:p>
            <a:r>
              <a:rPr lang="en-US" sz="2400" dirty="0" err="1" smtClean="0">
                <a:latin typeface="Tahoma" pitchFamily="34" charset="0"/>
                <a:ea typeface="Tahoma" pitchFamily="34" charset="0"/>
                <a:cs typeface="Tahoma" pitchFamily="34" charset="0"/>
              </a:rPr>
              <a:t>Tổ</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liệu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trong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máy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tính</a:t>
            </a:r>
            <a:r>
              <a:rPr lang="en-US" sz="2400" dirty="0" smtClean="0">
                <a:latin typeface="Tahoma" pitchFamily="34" charset="0"/>
                <a:ea typeface="Tahoma" pitchFamily="34" charset="0"/>
                <a:cs typeface="Tahoma" pitchFamily="34" charset="0"/>
              </a:rPr>
              <a:t>:</a:t>
            </a:r>
            <a:endParaRPr lang="en-US" sz="2400" dirty="0">
              <a:latin typeface="Tahoma" pitchFamily="34" charset="0"/>
              <a:ea typeface="Tahoma" pitchFamily="34" charset="0"/>
              <a:cs typeface="Tahoma" pitchFamily="34" charset="0"/>
            </a:endParaRPr>
          </a:p>
        </p:txBody>
      </p:sp>
      <p:sp>
        <p:nvSpPr>
          <p:cNvPr id="17" name="TextBox 16"/>
          <p:cNvSpPr txBox="1"/>
          <p:nvPr/>
        </p:nvSpPr>
        <p:spPr>
          <a:xfrm>
            <a:off x="977859" y="5029328"/>
            <a:ext cx="9366922" cy="1569660"/>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liệu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được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lưu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trữ</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dưới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các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tệp</a:t>
            </a:r>
            <a:r>
              <a:rPr lang="en-US" sz="2400" dirty="0" smtClean="0">
                <a:latin typeface="Tahoma" pitchFamily="34" charset="0"/>
                <a:ea typeface="Tahoma" pitchFamily="34" charset="0"/>
                <a:cs typeface="Tahoma" pitchFamily="34" charset="0"/>
              </a:rPr>
              <a:t> tin</a:t>
            </a: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mục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nơi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tệp</a:t>
            </a:r>
            <a:r>
              <a:rPr lang="en-US" sz="2400" dirty="0" smtClean="0">
                <a:latin typeface="Tahoma" pitchFamily="34" charset="0"/>
                <a:ea typeface="Tahoma" pitchFamily="34" charset="0"/>
                <a:cs typeface="Tahoma" pitchFamily="34" charset="0"/>
              </a:rPr>
              <a:t> tin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chứa</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thư</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mục</a:t>
            </a:r>
            <a:r>
              <a:rPr lang="en-US" sz="2400" dirty="0" smtClean="0">
                <a:latin typeface="Tahoma" pitchFamily="34" charset="0"/>
                <a:ea typeface="Tahoma" pitchFamily="34" charset="0"/>
                <a:cs typeface="Tahoma" pitchFamily="34" charset="0"/>
              </a:rPr>
              <a:t> con</a:t>
            </a: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Phân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loại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tệp</a:t>
            </a:r>
            <a:r>
              <a:rPr lang="en-US" sz="2400" dirty="0" smtClean="0">
                <a:latin typeface="Tahoma" pitchFamily="34" charset="0"/>
                <a:ea typeface="Tahoma" pitchFamily="34" charset="0"/>
                <a:cs typeface="Tahoma" pitchFamily="34" charset="0"/>
              </a:rPr>
              <a:t> tin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lưu</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sẽ</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giúp</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dễ</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dàng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kiếm</a:t>
            </a:r>
            <a:endParaRPr lang="en-US" sz="2400" dirty="0" smtClean="0">
              <a:latin typeface="Tahoma" pitchFamily="34" charset="0"/>
              <a:ea typeface="Tahoma" pitchFamily="34" charset="0"/>
              <a:cs typeface="Tahoma" pitchFamily="34" charset="0"/>
            </a:endParaRPr>
          </a:p>
          <a:p>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Đặt</a:t>
            </a:r>
            <a:r>
              <a:rPr lang="en-US" sz="2400" dirty="0" smtClean="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tên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tệp</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trong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thư</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mục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đơn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giản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dễ</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hiểu</a:t>
            </a:r>
            <a:endParaRPr lang="en-US"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241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500" fill="hold"/>
                                        <p:tgtEl>
                                          <p:spTgt spid="2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1000"/>
                                        <p:tgtEl>
                                          <p:spTgt spid="17">
                                            <p:txEl>
                                              <p:pRg st="0" end="0"/>
                                            </p:txEl>
                                          </p:spTgt>
                                        </p:tgtEl>
                                      </p:cBhvr>
                                    </p:animEffect>
                                    <p:anim calcmode="lin" valueType="num">
                                      <p:cBhvr>
                                        <p:cTn id="40"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fade">
                                      <p:cBhvr>
                                        <p:cTn id="52" dur="1000"/>
                                        <p:tgtEl>
                                          <p:spTgt spid="17">
                                            <p:txEl>
                                              <p:pRg st="2" end="2"/>
                                            </p:txEl>
                                          </p:spTgt>
                                        </p:tgtEl>
                                      </p:cBhvr>
                                    </p:animEffect>
                                    <p:anim calcmode="lin" valueType="num">
                                      <p:cBhvr>
                                        <p:cTn id="5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fade">
                                      <p:cBhvr>
                                        <p:cTn id="59" dur="1000"/>
                                        <p:tgtEl>
                                          <p:spTgt spid="17">
                                            <p:txEl>
                                              <p:pRg st="3" end="3"/>
                                            </p:txEl>
                                          </p:spTgt>
                                        </p:tgtEl>
                                      </p:cBhvr>
                                    </p:animEffect>
                                    <p:anim calcmode="lin" valueType="num">
                                      <p:cBhvr>
                                        <p:cTn id="60"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7" grpId="0"/>
      <p:bldP spid="29"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D7AB9C-A259-4B27-ABBE-8D01B42F655F}"/>
              </a:ext>
            </a:extLst>
          </p:cNvPr>
          <p:cNvSpPr/>
          <p:nvPr/>
        </p:nvSpPr>
        <p:spPr>
          <a:xfrm>
            <a:off x="569982" y="435832"/>
            <a:ext cx="10629685"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Hình 3.1 là ví dụ về một cách đặt tên tệp, thư mục và thư mục con khá hợp lí, vì nó cho em biết trong đó chứa những gì.</a:t>
            </a:r>
            <a:endParaRPr lang="en-US">
              <a:latin typeface="UTM Avo" panose="02040603050506020204" pitchFamily="18" charset="0"/>
              <a:cs typeface="Times New Roman" panose="02020603050405020304" pitchFamily="18" charset="0"/>
            </a:endParaRPr>
          </a:p>
        </p:txBody>
      </p:sp>
      <p:sp>
        <p:nvSpPr>
          <p:cNvPr id="4" name="Rectangle 3">
            <a:hlinkClick r:id="rId2" action="ppaction://hlinksldjump"/>
            <a:extLst>
              <a:ext uri="{FF2B5EF4-FFF2-40B4-BE49-F238E27FC236}">
                <a16:creationId xmlns:a16="http://schemas.microsoft.com/office/drawing/2014/main" xmlns="" id="{4DF1B80F-A4E2-4C01-B1EB-C79D22615705}"/>
              </a:ext>
            </a:extLst>
          </p:cNvPr>
          <p:cNvSpPr/>
          <p:nvPr/>
        </p:nvSpPr>
        <p:spPr>
          <a:xfrm>
            <a:off x="569982" y="1238163"/>
            <a:ext cx="5263259" cy="2303451"/>
          </a:xfrm>
          <a:prstGeom prst="rect">
            <a:avLst/>
          </a:prstGeom>
        </p:spPr>
        <p:txBody>
          <a:bodyPr wrap="square">
            <a:spAutoFit/>
          </a:bodyPr>
          <a:lstStyle/>
          <a:p>
            <a:pPr algn="just" defTabSz="342900">
              <a:lnSpc>
                <a:spcPct val="135000"/>
              </a:lnSpc>
            </a:pPr>
            <a:r>
              <a:rPr lang="vi-VN" dirty="0">
                <a:solidFill>
                  <a:srgbClr val="ED3376"/>
                </a:solidFill>
                <a:latin typeface="UTM Avo" panose="02040603050506020204" pitchFamily="18" charset="0"/>
                <a:cs typeface="Times New Roman" panose="02020603050405020304" pitchFamily="18" charset="0"/>
              </a:rPr>
              <a:t>Các </a:t>
            </a:r>
            <a:r>
              <a:rPr lang="vi-VN" dirty="0">
                <a:solidFill>
                  <a:srgbClr val="FF0000"/>
                </a:solidFill>
                <a:latin typeface="UTM Avo" panose="02040603050506020204" pitchFamily="18" charset="0"/>
                <a:cs typeface="Times New Roman" panose="02020603050405020304" pitchFamily="18" charset="0"/>
              </a:rPr>
              <a:t>chương trình máy tính </a:t>
            </a:r>
            <a:r>
              <a:rPr lang="vi-VN" dirty="0">
                <a:solidFill>
                  <a:srgbClr val="ED3376"/>
                </a:solidFill>
                <a:latin typeface="UTM Avo" panose="02040603050506020204" pitchFamily="18" charset="0"/>
                <a:cs typeface="Times New Roman" panose="02020603050405020304" pitchFamily="18" charset="0"/>
              </a:rPr>
              <a:t>cũng được lưu trữ dưới dạng </a:t>
            </a:r>
            <a:r>
              <a:rPr lang="vi-VN" dirty="0">
                <a:solidFill>
                  <a:srgbClr val="FF0000"/>
                </a:solidFill>
                <a:latin typeface="UTM Avo" panose="02040603050506020204" pitchFamily="18" charset="0"/>
                <a:cs typeface="Times New Roman" panose="02020603050405020304" pitchFamily="18" charset="0"/>
              </a:rPr>
              <a:t>tệp</a:t>
            </a:r>
            <a:r>
              <a:rPr lang="vi-VN" dirty="0">
                <a:solidFill>
                  <a:srgbClr val="ED3376"/>
                </a:solidFill>
                <a:latin typeface="UTM Avo" panose="02040603050506020204" pitchFamily="18" charset="0"/>
                <a:cs typeface="Times New Roman" panose="02020603050405020304" pitchFamily="18" charset="0"/>
              </a:rPr>
              <a:t> giống như tệp dữ</a:t>
            </a:r>
            <a:r>
              <a:rPr lang="en-US" dirty="0">
                <a:solidFill>
                  <a:srgbClr val="ED3376"/>
                </a:solidFill>
                <a:latin typeface="UTM Avo" panose="02040603050506020204" pitchFamily="18" charset="0"/>
                <a:cs typeface="Times New Roman" panose="02020603050405020304" pitchFamily="18" charset="0"/>
              </a:rPr>
              <a:t> </a:t>
            </a:r>
            <a:r>
              <a:rPr lang="vi-VN" dirty="0">
                <a:solidFill>
                  <a:srgbClr val="ED3376"/>
                </a:solidFill>
                <a:latin typeface="UTM Avo" panose="02040603050506020204" pitchFamily="18" charset="0"/>
                <a:cs typeface="Times New Roman" panose="02020603050405020304" pitchFamily="18" charset="0"/>
              </a:rPr>
              <a:t>liệu.</a:t>
            </a:r>
            <a:r>
              <a:rPr lang="vi-VN" dirty="0">
                <a:latin typeface="UTM Avo" panose="02040603050506020204" pitchFamily="18" charset="0"/>
                <a:cs typeface="Times New Roman" panose="02020603050405020304" pitchFamily="18" charset="0"/>
              </a:rPr>
              <a:t> Trong hệ điều hành Windows, chúng thường có phần mở rộng .exe, .com, bat, msi. Không nên xoá hay di chuyển những tệp này nếu không có lí do xác đáng vì chúng có thể cần thiết với một số hoạt động của máy tính.</a:t>
            </a:r>
          </a:p>
        </p:txBody>
      </p:sp>
      <p:pic>
        <p:nvPicPr>
          <p:cNvPr id="6" name="Picture 5">
            <a:extLst>
              <a:ext uri="{FF2B5EF4-FFF2-40B4-BE49-F238E27FC236}">
                <a16:creationId xmlns:a16="http://schemas.microsoft.com/office/drawing/2014/main" xmlns="" id="{CC55F6CD-ED5B-4A44-8E7D-CB85EE40BC50}"/>
              </a:ext>
            </a:extLst>
          </p:cNvPr>
          <p:cNvPicPr>
            <a:picLocks noChangeAspect="1"/>
          </p:cNvPicPr>
          <p:nvPr/>
        </p:nvPicPr>
        <p:blipFill>
          <a:blip r:embed="rId3"/>
          <a:stretch>
            <a:fillRect/>
          </a:stretch>
        </p:blipFill>
        <p:spPr>
          <a:xfrm>
            <a:off x="6096000" y="1010855"/>
            <a:ext cx="5526018" cy="3206731"/>
          </a:xfrm>
          <a:prstGeom prst="rect">
            <a:avLst/>
          </a:prstGeom>
        </p:spPr>
      </p:pic>
      <p:pic>
        <p:nvPicPr>
          <p:cNvPr id="8" name="Picture 7">
            <a:extLst>
              <a:ext uri="{FF2B5EF4-FFF2-40B4-BE49-F238E27FC236}">
                <a16:creationId xmlns:a16="http://schemas.microsoft.com/office/drawing/2014/main" xmlns="" id="{EB783FCE-7C4E-41DA-BD35-D4E3E5E925B2}"/>
              </a:ext>
            </a:extLst>
          </p:cNvPr>
          <p:cNvPicPr>
            <a:picLocks noChangeAspect="1"/>
          </p:cNvPicPr>
          <p:nvPr/>
        </p:nvPicPr>
        <p:blipFill>
          <a:blip r:embed="rId4"/>
          <a:stretch>
            <a:fillRect/>
          </a:stretch>
        </p:blipFill>
        <p:spPr>
          <a:xfrm>
            <a:off x="992332" y="4430816"/>
            <a:ext cx="10207336" cy="1990713"/>
          </a:xfrm>
          <a:prstGeom prst="rect">
            <a:avLst/>
          </a:prstGeom>
        </p:spPr>
      </p:pic>
      <p:pic>
        <p:nvPicPr>
          <p:cNvPr id="7" name="Picture 2" descr="Tổng hợp 5000 ảnh động tuyển chọn cực đẹp cho Powerpoint | CTU - Cộng đồng  Sinh viên Đại học Cần Thơ"/>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95617" y="3430691"/>
            <a:ext cx="1066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6" action="ppaction://hlinkfile"/>
          </p:cNvPr>
          <p:cNvSpPr/>
          <p:nvPr/>
        </p:nvSpPr>
        <p:spPr>
          <a:xfrm>
            <a:off x="7809683" y="4072490"/>
            <a:ext cx="2098651"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VD </a:t>
            </a:r>
            <a:r>
              <a:rPr lang="en-US" sz="2800" b="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trên</a:t>
            </a:r>
            <a:r>
              <a:rPr lang="en-US" sz="2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MT</a:t>
            </a:r>
            <a:endParaRPr lang="en-US" sz="2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7907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3"/>
                                        </p:tgtEl>
                                      </p:cBhvr>
                                    </p:animEffect>
                                    <p:anim calcmode="lin" valueType="num">
                                      <p:cBhvr>
                                        <p:cTn id="29" dur="1000"/>
                                        <p:tgtEl>
                                          <p:spTgt spid="3"/>
                                        </p:tgtEl>
                                        <p:attrNameLst>
                                          <p:attrName>ppt_x</p:attrName>
                                        </p:attrNameLst>
                                      </p:cBhvr>
                                      <p:tavLst>
                                        <p:tav tm="0">
                                          <p:val>
                                            <p:strVal val="ppt_x"/>
                                          </p:val>
                                        </p:tav>
                                        <p:tav tm="100000">
                                          <p:val>
                                            <p:strVal val="ppt_x"/>
                                          </p:val>
                                        </p:tav>
                                      </p:tavLst>
                                    </p:anim>
                                    <p:anim calcmode="lin" valueType="num">
                                      <p:cBhvr>
                                        <p:cTn id="30" dur="1000"/>
                                        <p:tgtEl>
                                          <p:spTgt spid="3"/>
                                        </p:tgtEl>
                                        <p:attrNameLst>
                                          <p:attrName>ppt_y</p:attrName>
                                        </p:attrNameLst>
                                      </p:cBhvr>
                                      <p:tavLst>
                                        <p:tav tm="0">
                                          <p:val>
                                            <p:strVal val="ppt_y"/>
                                          </p:val>
                                        </p:tav>
                                        <p:tav tm="100000">
                                          <p:val>
                                            <p:strVal val="ppt_y+.1"/>
                                          </p:val>
                                        </p:tav>
                                      </p:tavLst>
                                    </p:anim>
                                    <p:set>
                                      <p:cBhvr>
                                        <p:cTn id="31" dur="1" fill="hold">
                                          <p:stCondLst>
                                            <p:cond delay="9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 calcmode="lin" valueType="num">
                                      <p:cBhvr>
                                        <p:cTn id="38" dur="500" fill="hold"/>
                                        <p:tgtEl>
                                          <p:spTgt spid="8"/>
                                        </p:tgtEl>
                                        <p:attrNameLst>
                                          <p:attrName>style.rotation</p:attrName>
                                        </p:attrNameLst>
                                      </p:cBhvr>
                                      <p:tavLst>
                                        <p:tav tm="0">
                                          <p:val>
                                            <p:fltVal val="360"/>
                                          </p:val>
                                        </p:tav>
                                        <p:tav tm="100000">
                                          <p:val>
                                            <p:fltVal val="0"/>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F1F1C1B5-6351-4753-8249-F093E13E86EA}"/>
              </a:ext>
            </a:extLst>
          </p:cNvPr>
          <p:cNvGrpSpPr/>
          <p:nvPr/>
        </p:nvGrpSpPr>
        <p:grpSpPr>
          <a:xfrm>
            <a:off x="601971" y="435707"/>
            <a:ext cx="10501714" cy="5604369"/>
            <a:chOff x="601971" y="435707"/>
            <a:chExt cx="10501714" cy="5604369"/>
          </a:xfrm>
        </p:grpSpPr>
        <p:grpSp>
          <p:nvGrpSpPr>
            <p:cNvPr id="13" name="Group 12">
              <a:extLst>
                <a:ext uri="{FF2B5EF4-FFF2-40B4-BE49-F238E27FC236}">
                  <a16:creationId xmlns:a16="http://schemas.microsoft.com/office/drawing/2014/main" xmlns="" id="{73AD56F0-21AA-4416-A56D-33413AC0381C}"/>
                </a:ext>
              </a:extLst>
            </p:cNvPr>
            <p:cNvGrpSpPr/>
            <p:nvPr/>
          </p:nvGrpSpPr>
          <p:grpSpPr>
            <a:xfrm>
              <a:off x="1181969" y="716235"/>
              <a:ext cx="9921716" cy="5323841"/>
              <a:chOff x="1190601" y="4542474"/>
              <a:chExt cx="9921716" cy="5323841"/>
            </a:xfrm>
          </p:grpSpPr>
          <p:sp>
            <p:nvSpPr>
              <p:cNvPr id="17" name="Rectangle: Rounded Corners 16">
                <a:extLst>
                  <a:ext uri="{FF2B5EF4-FFF2-40B4-BE49-F238E27FC236}">
                    <a16:creationId xmlns:a16="http://schemas.microsoft.com/office/drawing/2014/main" xmlns="" id="{ECDBD66C-8C27-4CDD-8C98-B3D12CAA0C84}"/>
                  </a:ext>
                </a:extLst>
              </p:cNvPr>
              <p:cNvSpPr/>
              <p:nvPr/>
            </p:nvSpPr>
            <p:spPr>
              <a:xfrm>
                <a:off x="1190601" y="4542474"/>
                <a:ext cx="9900933" cy="5323841"/>
              </a:xfrm>
              <a:prstGeom prst="roundRect">
                <a:avLst>
                  <a:gd name="adj" fmla="val 725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B7DA1AC4-55ED-43FF-830F-7BD957063B87}"/>
                  </a:ext>
                </a:extLst>
              </p:cNvPr>
              <p:cNvSpPr/>
              <p:nvPr/>
            </p:nvSpPr>
            <p:spPr>
              <a:xfrm>
                <a:off x="1440466" y="4684258"/>
                <a:ext cx="8013502" cy="510530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Để việc tìm kiếm dữ liệu trong máy tính được dễ dàng và nhanh chóng, khi đặt tên thư mục và tệp em nên: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A. Đặt tên theo ý thích như tên người thân hay tên thú cưng.</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B. Đặt tên sao cho dễ nhớ và để biết trong đó chứa gì.</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C. Đặt tên giống như trong ví dụ của sách giáo khoa.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D. Đặt tên tuỳ ý, không cần theo quy tắc gì. </a:t>
                </a:r>
                <a:endParaRPr lang="en-US" sz="2000" dirty="0">
                  <a:latin typeface="UTM Avo" panose="02040603050506020204" pitchFamily="18" charset="0"/>
                  <a:cs typeface="Times New Roman" panose="02020603050405020304" pitchFamily="18" charset="0"/>
                </a:endParaRPr>
              </a:p>
              <a:p>
                <a:pPr algn="just" defTabSz="342900">
                  <a:lnSpc>
                    <a:spcPct val="150000"/>
                  </a:lnSpc>
                </a:pPr>
                <a:r>
                  <a:rPr lang="vi-VN"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Tệp có phần mở rộng .exe thuộc loại tệp gì?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A. Không có loại tệp này.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B. Tệp chương trình máy tính.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C. Tập dữ liệu của phần mềm Microsoft Word. </a:t>
                </a:r>
                <a:endParaRPr lang="en-US" sz="2000" dirty="0">
                  <a:latin typeface="UTM Avo" panose="02040603050506020204" pitchFamily="18" charset="0"/>
                  <a:cs typeface="Times New Roman" panose="02020603050405020304" pitchFamily="18" charset="0"/>
                </a:endParaRPr>
              </a:p>
              <a:p>
                <a:pPr indent="342900" algn="just" defTabSz="342900">
                  <a:lnSpc>
                    <a:spcPct val="150000"/>
                  </a:lnSpc>
                </a:pPr>
                <a:r>
                  <a:rPr lang="vi-VN" sz="2000" dirty="0">
                    <a:latin typeface="UTM Avo" panose="02040603050506020204" pitchFamily="18" charset="0"/>
                    <a:cs typeface="Times New Roman" panose="02020603050405020304" pitchFamily="18" charset="0"/>
                  </a:rPr>
                  <a:t>D. Tệp dữ liệu video.</a:t>
                </a:r>
              </a:p>
            </p:txBody>
          </p:sp>
        </p:grpSp>
        <p:pic>
          <p:nvPicPr>
            <p:cNvPr id="24" name="Picture 23">
              <a:extLst>
                <a:ext uri="{FF2B5EF4-FFF2-40B4-BE49-F238E27FC236}">
                  <a16:creationId xmlns:a16="http://schemas.microsoft.com/office/drawing/2014/main" xmlns="" id="{72C86AA5-E876-4CB4-92C2-B434D3E9FBC4}"/>
                </a:ext>
              </a:extLst>
            </p:cNvPr>
            <p:cNvPicPr>
              <a:picLocks noChangeAspect="1"/>
            </p:cNvPicPr>
            <p:nvPr/>
          </p:nvPicPr>
          <p:blipFill>
            <a:blip r:embed="rId2"/>
            <a:stretch>
              <a:fillRect/>
            </a:stretch>
          </p:blipFill>
          <p:spPr>
            <a:xfrm>
              <a:off x="601971" y="435707"/>
              <a:ext cx="903656" cy="885726"/>
            </a:xfrm>
            <a:prstGeom prst="rect">
              <a:avLst/>
            </a:prstGeom>
          </p:spPr>
        </p:pic>
        <p:pic>
          <p:nvPicPr>
            <p:cNvPr id="26" name="Picture 25">
              <a:extLst>
                <a:ext uri="{FF2B5EF4-FFF2-40B4-BE49-F238E27FC236}">
                  <a16:creationId xmlns:a16="http://schemas.microsoft.com/office/drawing/2014/main" xmlns="" id="{60259513-3A3B-487C-851C-62A8883ED233}"/>
                </a:ext>
              </a:extLst>
            </p:cNvPr>
            <p:cNvPicPr>
              <a:picLocks noChangeAspect="1"/>
            </p:cNvPicPr>
            <p:nvPr/>
          </p:nvPicPr>
          <p:blipFill>
            <a:blip r:embed="rId3"/>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xmlns="" id="{E50F9F1B-CCDC-467B-B02E-188E1AB6A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553084" y="4623955"/>
            <a:ext cx="2295438" cy="1835530"/>
          </a:xfrm>
          <a:prstGeom prst="rect">
            <a:avLst/>
          </a:prstGeom>
        </p:spPr>
      </p:pic>
      <p:sp>
        <p:nvSpPr>
          <p:cNvPr id="2" name="Oval 1"/>
          <p:cNvSpPr/>
          <p:nvPr/>
        </p:nvSpPr>
        <p:spPr>
          <a:xfrm>
            <a:off x="1784839" y="4623955"/>
            <a:ext cx="360485" cy="3868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80443" y="2280138"/>
            <a:ext cx="360485" cy="3868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F05CACA-FC86-4A09-99C8-53DEEE45480F}"/>
              </a:ext>
            </a:extLst>
          </p:cNvPr>
          <p:cNvSpPr/>
          <p:nvPr/>
        </p:nvSpPr>
        <p:spPr>
          <a:xfrm>
            <a:off x="614526" y="292955"/>
            <a:ext cx="8211146"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CÁC BIỆN PHÁP BẢO VỆ DỮ LIỆU</a:t>
            </a:r>
          </a:p>
        </p:txBody>
      </p:sp>
      <p:grpSp>
        <p:nvGrpSpPr>
          <p:cNvPr id="11" name="Group 10">
            <a:extLst>
              <a:ext uri="{FF2B5EF4-FFF2-40B4-BE49-F238E27FC236}">
                <a16:creationId xmlns:a16="http://schemas.microsoft.com/office/drawing/2014/main" xmlns="" id="{0E75C4E2-4627-4ABD-ACA9-9CF878685F42}"/>
              </a:ext>
            </a:extLst>
          </p:cNvPr>
          <p:cNvGrpSpPr/>
          <p:nvPr/>
        </p:nvGrpSpPr>
        <p:grpSpPr>
          <a:xfrm>
            <a:off x="712506" y="1191358"/>
            <a:ext cx="10503748" cy="2500060"/>
            <a:chOff x="1117600" y="3507248"/>
            <a:chExt cx="10503748" cy="2500060"/>
          </a:xfrm>
        </p:grpSpPr>
        <p:grpSp>
          <p:nvGrpSpPr>
            <p:cNvPr id="10" name="Group 9">
              <a:extLst>
                <a:ext uri="{FF2B5EF4-FFF2-40B4-BE49-F238E27FC236}">
                  <a16:creationId xmlns:a16="http://schemas.microsoft.com/office/drawing/2014/main" xmlns="" id="{47129611-B319-4F9F-BD09-C4B96DED013B}"/>
                </a:ext>
              </a:extLst>
            </p:cNvPr>
            <p:cNvGrpSpPr/>
            <p:nvPr/>
          </p:nvGrpSpPr>
          <p:grpSpPr>
            <a:xfrm>
              <a:off x="1117600" y="3507248"/>
              <a:ext cx="10503748" cy="2500060"/>
              <a:chOff x="1493520" y="3870260"/>
              <a:chExt cx="10503748" cy="2500060"/>
            </a:xfrm>
          </p:grpSpPr>
          <p:sp>
            <p:nvSpPr>
              <p:cNvPr id="12" name="Rectangle: Rounded Corners 11">
                <a:extLst>
                  <a:ext uri="{FF2B5EF4-FFF2-40B4-BE49-F238E27FC236}">
                    <a16:creationId xmlns:a16="http://schemas.microsoft.com/office/drawing/2014/main" xmlns="" id="{BED920E5-FB13-4F3D-8C0F-0595AF26514E}"/>
                  </a:ext>
                </a:extLst>
              </p:cNvPr>
              <p:cNvSpPr/>
              <p:nvPr/>
            </p:nvSpPr>
            <p:spPr>
              <a:xfrm>
                <a:off x="1493520" y="3870260"/>
                <a:ext cx="3712350" cy="673735"/>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Rounded Corners 1">
                <a:extLst>
                  <a:ext uri="{FF2B5EF4-FFF2-40B4-BE49-F238E27FC236}">
                    <a16:creationId xmlns:a16="http://schemas.microsoft.com/office/drawing/2014/main" xmlns="" id="{3FDCD77D-0C47-4653-9492-55C0E3681AF2}"/>
                  </a:ext>
                </a:extLst>
              </p:cNvPr>
              <p:cNvSpPr/>
              <p:nvPr/>
            </p:nvSpPr>
            <p:spPr>
              <a:xfrm>
                <a:off x="1493520" y="4460240"/>
                <a:ext cx="10503748" cy="1910080"/>
              </a:xfrm>
              <a:prstGeom prst="roundRect">
                <a:avLst>
                  <a:gd name="adj" fmla="val 9680"/>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dirty="0" err="1">
                    <a:latin typeface="UTM Avo" panose="02040603050506020204" pitchFamily="18" charset="0"/>
                    <a:cs typeface="Times New Roman" panose="02020603050405020304" pitchFamily="18" charset="0"/>
                  </a:rPr>
                  <a:t>Hoạt</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động</a:t>
                </a:r>
                <a:r>
                  <a:rPr lang="en-US" sz="2000" b="1" dirty="0">
                    <a:latin typeface="UTM Avo" panose="02040603050506020204" pitchFamily="18" charset="0"/>
                    <a:cs typeface="Times New Roman" panose="02020603050405020304" pitchFamily="18" charset="0"/>
                  </a:rPr>
                  <a:t> 2</a:t>
                </a:r>
                <a:endParaRPr lang="vi-VN" sz="2000" b="1" dirty="0">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74A0C4B0-C454-4065-BB02-6BB3F9D116A9}"/>
                  </a:ext>
                </a:extLst>
              </p:cNvPr>
              <p:cNvSpPr/>
              <p:nvPr/>
            </p:nvSpPr>
            <p:spPr>
              <a:xfrm>
                <a:off x="3405981" y="3936428"/>
                <a:ext cx="1726316" cy="628587"/>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Rectangle 16">
              <a:extLst>
                <a:ext uri="{FF2B5EF4-FFF2-40B4-BE49-F238E27FC236}">
                  <a16:creationId xmlns:a16="http://schemas.microsoft.com/office/drawing/2014/main" xmlns="" id="{07F1CCD9-F314-4575-AF33-A180B788177B}"/>
                </a:ext>
              </a:extLst>
            </p:cNvPr>
            <p:cNvSpPr/>
            <p:nvPr/>
          </p:nvSpPr>
          <p:spPr>
            <a:xfrm>
              <a:off x="3040457" y="3578627"/>
              <a:ext cx="2200406" cy="507831"/>
            </a:xfrm>
            <a:prstGeom prst="rect">
              <a:avLst/>
            </a:prstGeom>
          </p:spPr>
          <p:txBody>
            <a:bodyPr wrap="square">
              <a:spAutoFit/>
            </a:bodyPr>
            <a:lstStyle/>
            <a:p>
              <a:pPr algn="just" defTabSz="342900">
                <a:lnSpc>
                  <a:spcPct val="135000"/>
                </a:lnSpc>
              </a:pPr>
              <a:r>
                <a:rPr lang="en-US" sz="2000" b="1" dirty="0" err="1">
                  <a:latin typeface="UTM Avo" panose="02040603050506020204" pitchFamily="18" charset="0"/>
                  <a:cs typeface="Times New Roman" panose="02020603050405020304" pitchFamily="18" charset="0"/>
                </a:rPr>
                <a:t>Bảo</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vệ</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dữ</a:t>
              </a:r>
              <a:r>
                <a:rPr lang="en-US" sz="2000" b="1" dirty="0">
                  <a:latin typeface="UTM Avo" panose="02040603050506020204" pitchFamily="18" charset="0"/>
                  <a:cs typeface="Times New Roman" panose="02020603050405020304" pitchFamily="18" charset="0"/>
                </a:rPr>
                <a:t> </a:t>
              </a:r>
              <a:r>
                <a:rPr lang="en-US" sz="2000" b="1" dirty="0" err="1">
                  <a:latin typeface="UTM Avo" panose="02040603050506020204" pitchFamily="18" charset="0"/>
                  <a:cs typeface="Times New Roman" panose="02020603050405020304" pitchFamily="18" charset="0"/>
                </a:rPr>
                <a:t>liệu</a:t>
              </a:r>
              <a:endParaRPr lang="vi-VN" sz="2000" b="1" dirty="0">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xmlns="" id="{398E869B-F65A-4254-A3E0-2B78A1C9C21C}"/>
              </a:ext>
            </a:extLst>
          </p:cNvPr>
          <p:cNvSpPr/>
          <p:nvPr/>
        </p:nvSpPr>
        <p:spPr>
          <a:xfrm>
            <a:off x="893616" y="1886113"/>
            <a:ext cx="10141527" cy="1828193"/>
          </a:xfrm>
          <a:prstGeom prst="rect">
            <a:avLst/>
          </a:prstGeom>
        </p:spPr>
        <p:txBody>
          <a:bodyPr wrap="square">
            <a:spAutoFit/>
          </a:bodyPr>
          <a:lstStyle/>
          <a:p>
            <a:pPr algn="just" defTabSz="342900"/>
            <a:r>
              <a:rPr lang="vi-VN" sz="2400" dirty="0">
                <a:latin typeface="UTM Avo" panose="02040603050506020204" pitchFamily="18" charset="0"/>
                <a:cs typeface="Times New Roman" panose="02020603050405020304" pitchFamily="18" charset="0"/>
              </a:rPr>
              <a:t> Máy tính của em có nhiều dữ liệu quan trọng. Em muốn bảo vệ dữ liệu trong máy tính của mình thì: </a:t>
            </a:r>
            <a:endParaRPr lang="en-US" sz="2400" dirty="0">
              <a:latin typeface="UTM Avo" panose="02040603050506020204" pitchFamily="18" charset="0"/>
              <a:cs typeface="Times New Roman" panose="02020603050405020304" pitchFamily="18" charset="0"/>
            </a:endParaRPr>
          </a:p>
          <a:p>
            <a:pPr algn="just" defTabSz="342900">
              <a:lnSpc>
                <a:spcPct val="135000"/>
              </a:lnSpc>
            </a:pPr>
            <a:r>
              <a:rPr lang="vi-VN" sz="2400" dirty="0">
                <a:latin typeface="UTM Avo" panose="02040603050506020204" pitchFamily="18" charset="0"/>
                <a:cs typeface="Times New Roman" panose="02020603050405020304" pitchFamily="18" charset="0"/>
              </a:rPr>
              <a:t>a) Em sẽ chọn cách bảo vệ dữ liệu nào? </a:t>
            </a:r>
            <a:endParaRPr lang="en-US" sz="2400" dirty="0">
              <a:latin typeface="UTM Avo" panose="02040603050506020204" pitchFamily="18" charset="0"/>
              <a:cs typeface="Times New Roman" panose="02020603050405020304" pitchFamily="18" charset="0"/>
            </a:endParaRPr>
          </a:p>
          <a:p>
            <a:pPr algn="just" defTabSz="342900">
              <a:lnSpc>
                <a:spcPct val="135000"/>
              </a:lnSpc>
            </a:pPr>
            <a:r>
              <a:rPr lang="vi-VN" sz="2400" dirty="0">
                <a:latin typeface="UTM Avo" panose="02040603050506020204" pitchFamily="18" charset="0"/>
                <a:cs typeface="Times New Roman" panose="02020603050405020304" pitchFamily="18" charset="0"/>
              </a:rPr>
              <a:t>b) Tại sao em chọn cách đó?</a:t>
            </a:r>
          </a:p>
        </p:txBody>
      </p:sp>
      <p:pic>
        <p:nvPicPr>
          <p:cNvPr id="16" name="Picture 15" descr="A computer monitor and keyboard&#10;&#10;Description automatically generated with low confidence">
            <a:extLst>
              <a:ext uri="{FF2B5EF4-FFF2-40B4-BE49-F238E27FC236}">
                <a16:creationId xmlns:a16="http://schemas.microsoft.com/office/drawing/2014/main" xmlns="" id="{6C65DF27-85CB-4D62-914E-EFE971C07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980" y="2940734"/>
            <a:ext cx="3534514" cy="3534514"/>
          </a:xfrm>
          <a:prstGeom prst="rect">
            <a:avLst/>
          </a:prstGeom>
        </p:spPr>
      </p:pic>
    </p:spTree>
    <p:extLst>
      <p:ext uri="{BB962C8B-B14F-4D97-AF65-F5344CB8AC3E}">
        <p14:creationId xmlns:p14="http://schemas.microsoft.com/office/powerpoint/2010/main" val="185504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9768</TotalTime>
  <Words>2085</Words>
  <Application>Microsoft Office PowerPoint</Application>
  <PresentationFormat>Custom</PresentationFormat>
  <Paragraphs>140</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Hong Lien</cp:lastModifiedBy>
  <cp:revision>555</cp:revision>
  <dcterms:created xsi:type="dcterms:W3CDTF">2021-11-14T08:33:55Z</dcterms:created>
  <dcterms:modified xsi:type="dcterms:W3CDTF">2024-09-16T08:53:54Z</dcterms:modified>
</cp:coreProperties>
</file>