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9"/>
  </p:notesMasterIdLst>
  <p:sldIdLst>
    <p:sldId id="3127" r:id="rId2"/>
    <p:sldId id="3117" r:id="rId3"/>
    <p:sldId id="3128" r:id="rId4"/>
    <p:sldId id="3115" r:id="rId5"/>
    <p:sldId id="3124" r:id="rId6"/>
    <p:sldId id="3129" r:id="rId7"/>
    <p:sldId id="3130" r:id="rId8"/>
    <p:sldId id="3109" r:id="rId9"/>
    <p:sldId id="3125" r:id="rId10"/>
    <p:sldId id="3116" r:id="rId11"/>
    <p:sldId id="3131" r:id="rId12"/>
    <p:sldId id="3132" r:id="rId13"/>
    <p:sldId id="3126" r:id="rId14"/>
    <p:sldId id="3118" r:id="rId15"/>
    <p:sldId id="3120" r:id="rId16"/>
    <p:sldId id="3122"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77C"/>
    <a:srgbClr val="FF3399"/>
    <a:srgbClr val="0998D7"/>
    <a:srgbClr val="F18105"/>
    <a:srgbClr val="0000FF"/>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p:scale>
          <a:sx n="66" d="100"/>
          <a:sy n="66" d="100"/>
        </p:scale>
        <p:origin x="-576" y="-5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23/09/2024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6</a:t>
            </a:fld>
            <a:endParaRPr lang="en-US"/>
          </a:p>
        </p:txBody>
      </p:sp>
    </p:spTree>
    <p:extLst>
      <p:ext uri="{BB962C8B-B14F-4D97-AF65-F5344CB8AC3E}">
        <p14:creationId xmlns:p14="http://schemas.microsoft.com/office/powerpoint/2010/main" val="388601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le 1"/>
          <p:cNvSpPr>
            <a:spLocks noGrp="1"/>
          </p:cNvSpPr>
          <p:nvPr>
            <p:ph type="ctrTitle"/>
          </p:nvPr>
        </p:nvSpPr>
        <p:spPr>
          <a:xfrm>
            <a:off x="838200" y="533400"/>
            <a:ext cx="8458200" cy="1828800"/>
          </a:xfrm>
          <a:prstGeom prst="rect">
            <a:avLst/>
          </a:prstGeom>
        </p:spPr>
        <p:txBody>
          <a:bodyPr anchor="b">
            <a:norm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838200" y="2438400"/>
            <a:ext cx="7086600" cy="914400"/>
          </a:xfrm>
          <a:prstGeom prst="rect">
            <a:avLst/>
          </a:prstGeom>
        </p:spPr>
        <p:txBody>
          <a:bodyPr>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8741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829800" cy="1082674"/>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a:xfrm>
            <a:off x="2209800" y="6416675"/>
            <a:ext cx="4572000" cy="365125"/>
          </a:xfrm>
          <a:prstGeom prst="rect">
            <a:avLst/>
          </a:prstGeom>
        </p:spPr>
        <p:txBody>
          <a:bodyPr/>
          <a:lstStyle/>
          <a:p>
            <a:r>
              <a:rPr lang="en-US" dirty="0"/>
              <a:t>Add a footer</a:t>
            </a:r>
          </a:p>
        </p:txBody>
      </p:sp>
      <p:sp>
        <p:nvSpPr>
          <p:cNvPr id="3" name="Date Placeholder 2"/>
          <p:cNvSpPr>
            <a:spLocks noGrp="1"/>
          </p:cNvSpPr>
          <p:nvPr>
            <p:ph type="dt" sz="half" idx="10"/>
          </p:nvPr>
        </p:nvSpPr>
        <p:spPr>
          <a:xfrm>
            <a:off x="7010400" y="6416675"/>
            <a:ext cx="1371600" cy="365125"/>
          </a:xfrm>
          <a:prstGeom prst="rect">
            <a:avLst/>
          </a:prstGeom>
        </p:spPr>
        <p:txBody>
          <a:bodyPr/>
          <a:lstStyle/>
          <a:p>
            <a:fld id="{7FC8593D-7C47-471E-A8DF-97AC4FFD13F5}" type="datetimeFigureOut">
              <a:rPr lang="en-US" smtClean="0"/>
              <a:t>9/23/2024</a:t>
            </a:fld>
            <a:endParaRPr lang="en-US"/>
          </a:p>
        </p:txBody>
      </p:sp>
      <p:sp>
        <p:nvSpPr>
          <p:cNvPr id="5" name="Slide Number Placeholder 4"/>
          <p:cNvSpPr>
            <a:spLocks noGrp="1"/>
          </p:cNvSpPr>
          <p:nvPr>
            <p:ph type="sldNum" sz="quarter" idx="12"/>
          </p:nvPr>
        </p:nvSpPr>
        <p:spPr>
          <a:xfrm>
            <a:off x="8610600" y="6416675"/>
            <a:ext cx="838200" cy="365125"/>
          </a:xfrm>
          <a:prstGeom prst="rect">
            <a:avLst/>
          </a:prstGeom>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407875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8" name="Freeform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838200" y="365126"/>
            <a:ext cx="9829800" cy="1082674"/>
          </a:xfrm>
          <a:prstGeom prst="rect">
            <a:avLst/>
          </a:prstGeom>
        </p:spPr>
        <p:txBody>
          <a:bodyPr anchor="b"/>
          <a:lstStyle>
            <a:lvl1pPr>
              <a:defRPr sz="3200"/>
            </a:lvl1pPr>
          </a:lstStyle>
          <a:p>
            <a:r>
              <a:rPr lang="en-US"/>
              <a:t>Click to edit Master title style</a:t>
            </a:r>
          </a:p>
        </p:txBody>
      </p:sp>
      <p:sp>
        <p:nvSpPr>
          <p:cNvPr id="12" name="Picture Placeholder 11" descr="An empty placeholder to add an image. Click on the placeholder and select the image that you wish to add"/>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010400" y="2245995"/>
            <a:ext cx="3657600" cy="2194560"/>
          </a:xfrm>
          <a:prstGeom prst="rect">
            <a:avLst/>
          </a:prstGeo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2209800" y="6416675"/>
            <a:ext cx="4572000" cy="365125"/>
          </a:xfrm>
          <a:prstGeom prst="rect">
            <a:avLst/>
          </a:prstGeom>
        </p:spPr>
        <p:txBody>
          <a:bodyPr/>
          <a:lstStyle/>
          <a:p>
            <a:r>
              <a:rPr lang="en-US" dirty="0"/>
              <a:t>Add a footer</a:t>
            </a:r>
          </a:p>
        </p:txBody>
      </p:sp>
      <p:sp>
        <p:nvSpPr>
          <p:cNvPr id="5" name="Date Placeholder 4"/>
          <p:cNvSpPr>
            <a:spLocks noGrp="1"/>
          </p:cNvSpPr>
          <p:nvPr>
            <p:ph type="dt" sz="half" idx="10"/>
          </p:nvPr>
        </p:nvSpPr>
        <p:spPr>
          <a:xfrm>
            <a:off x="7010400" y="6416675"/>
            <a:ext cx="1371600" cy="365125"/>
          </a:xfrm>
          <a:prstGeom prst="rect">
            <a:avLst/>
          </a:prstGeom>
        </p:spPr>
        <p:txBody>
          <a:bodyPr/>
          <a:lstStyle/>
          <a:p>
            <a:fld id="{7FC8593D-7C47-471E-A8DF-97AC4FFD13F5}" type="datetimeFigureOut">
              <a:rPr lang="en-US" smtClean="0"/>
              <a:t>9/23/2024</a:t>
            </a:fld>
            <a:endParaRPr lang="en-US"/>
          </a:p>
        </p:txBody>
      </p:sp>
      <p:sp>
        <p:nvSpPr>
          <p:cNvPr id="7" name="Slide Number Placeholder 6"/>
          <p:cNvSpPr>
            <a:spLocks noGrp="1"/>
          </p:cNvSpPr>
          <p:nvPr>
            <p:ph type="sldNum" sz="quarter" idx="12"/>
          </p:nvPr>
        </p:nvSpPr>
        <p:spPr>
          <a:xfrm>
            <a:off x="8610600" y="6416675"/>
            <a:ext cx="838200" cy="365125"/>
          </a:xfrm>
          <a:prstGeom prst="rect">
            <a:avLst/>
          </a:prstGeom>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58798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0" r:id="rId7"/>
    <p:sldLayoutId id="2147483761" r:id="rId8"/>
    <p:sldLayoutId id="2147483762"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6778" y="215767"/>
            <a:ext cx="9982200" cy="1670785"/>
          </a:xfrm>
        </p:spPr>
        <p:txBody>
          <a:bodyPr>
            <a:normAutofit/>
          </a:bodyPr>
          <a:lstStyle/>
          <a:p>
            <a:pPr algn="ctr">
              <a:lnSpc>
                <a:spcPct val="100000"/>
              </a:lnSpc>
              <a:spcBef>
                <a:spcPts val="600"/>
              </a:spcBef>
              <a:spcAft>
                <a:spcPts val="600"/>
              </a:spcAft>
            </a:pPr>
            <a:r>
              <a:rPr lang="en-US" b="1" dirty="0">
                <a:solidFill>
                  <a:srgbClr val="E88C2C"/>
                </a:solidFill>
              </a:rPr>
              <a:t>BÀI 2: </a:t>
            </a:r>
            <a:br>
              <a:rPr lang="en-US" b="1" dirty="0">
                <a:solidFill>
                  <a:srgbClr val="E88C2C"/>
                </a:solidFill>
              </a:rPr>
            </a:br>
            <a:r>
              <a:rPr lang="nl-NL" b="1" dirty="0" smtClean="0">
                <a:solidFill>
                  <a:srgbClr val="E88C2C"/>
                </a:solidFill>
              </a:rPr>
              <a:t>PHẦN MỀM MÁY TÍNH</a:t>
            </a:r>
            <a:endParaRPr lang="en-US" b="1" dirty="0">
              <a:solidFill>
                <a:srgbClr val="E88C2C"/>
              </a:solidFill>
            </a:endParaRPr>
          </a:p>
        </p:txBody>
      </p:sp>
      <p:pic>
        <p:nvPicPr>
          <p:cNvPr id="4" name="Picture 3" descr="Graphical user interface, application&#10;&#10;Description automatically generated">
            <a:extLst>
              <a:ext uri="{FF2B5EF4-FFF2-40B4-BE49-F238E27FC236}">
                <a16:creationId xmlns=""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92" y="1843751"/>
            <a:ext cx="4494657" cy="4481175"/>
          </a:xfrm>
          <a:prstGeom prst="rect">
            <a:avLst/>
          </a:prstGeom>
        </p:spPr>
      </p:pic>
      <p:pic>
        <p:nvPicPr>
          <p:cNvPr id="5" name="Picture 4" descr="different types of software coderus branded image">
            <a:extLst>
              <a:ext uri="{FF2B5EF4-FFF2-40B4-BE49-F238E27FC236}">
                <a16:creationId xmlns="" xmlns:a16="http://schemas.microsoft.com/office/drawing/2014/main" id="{212F2CEE-E2FC-4ADC-8484-98116140134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35726" y="1817526"/>
            <a:ext cx="6761099" cy="4507400"/>
          </a:xfrm>
          <a:prstGeom prst="rect">
            <a:avLst/>
          </a:prstGeom>
          <a:solidFill>
            <a:schemeClr val="accent3">
              <a:lumMod val="40000"/>
              <a:lumOff val="60000"/>
            </a:schemeClr>
          </a:solidFill>
          <a:ln>
            <a:noFill/>
          </a:ln>
        </p:spPr>
      </p:pic>
    </p:spTree>
    <p:extLst>
      <p:ext uri="{BB962C8B-B14F-4D97-AF65-F5344CB8AC3E}">
        <p14:creationId xmlns:p14="http://schemas.microsoft.com/office/powerpoint/2010/main" val="147175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BF05CACA-FC86-4A09-99C8-53DEEE45480F}"/>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dirty="0">
                <a:solidFill>
                  <a:srgbClr val="F03C69"/>
                </a:solidFill>
                <a:latin typeface="SVN-SAF" panose="02040603050506020204" pitchFamily="18" charset="0"/>
                <a:cs typeface="Times New Roman" panose="02020603050405020304" pitchFamily="18" charset="0"/>
              </a:rPr>
              <a:t>2. PHẦN MỀM ỨNG DỤNG</a:t>
            </a:r>
            <a:endParaRPr lang="vi-VN" sz="2800" b="1" dirty="0">
              <a:solidFill>
                <a:srgbClr val="F03C69"/>
              </a:solidFill>
              <a:cs typeface="Times New Roman" panose="02020603050405020304" pitchFamily="18" charset="0"/>
            </a:endParaRPr>
          </a:p>
        </p:txBody>
      </p:sp>
      <p:grpSp>
        <p:nvGrpSpPr>
          <p:cNvPr id="11" name="Group 10">
            <a:extLst>
              <a:ext uri="{FF2B5EF4-FFF2-40B4-BE49-F238E27FC236}">
                <a16:creationId xmlns="" xmlns:a16="http://schemas.microsoft.com/office/drawing/2014/main" id="{0E75C4E2-4627-4ABD-ACA9-9CF878685F42}"/>
              </a:ext>
            </a:extLst>
          </p:cNvPr>
          <p:cNvGrpSpPr/>
          <p:nvPr/>
        </p:nvGrpSpPr>
        <p:grpSpPr>
          <a:xfrm>
            <a:off x="614525" y="1172483"/>
            <a:ext cx="10824275" cy="3922031"/>
            <a:chOff x="1117599" y="3528268"/>
            <a:chExt cx="10824275" cy="3922031"/>
          </a:xfrm>
        </p:grpSpPr>
        <p:grpSp>
          <p:nvGrpSpPr>
            <p:cNvPr id="10" name="Group 9">
              <a:extLst>
                <a:ext uri="{FF2B5EF4-FFF2-40B4-BE49-F238E27FC236}">
                  <a16:creationId xmlns="" xmlns:a16="http://schemas.microsoft.com/office/drawing/2014/main" id="{47129611-B319-4F9F-BD09-C4B96DED013B}"/>
                </a:ext>
              </a:extLst>
            </p:cNvPr>
            <p:cNvGrpSpPr/>
            <p:nvPr/>
          </p:nvGrpSpPr>
          <p:grpSpPr>
            <a:xfrm>
              <a:off x="1117599" y="3528268"/>
              <a:ext cx="10824275" cy="3922031"/>
              <a:chOff x="1493519" y="3891280"/>
              <a:chExt cx="10824275" cy="3922031"/>
            </a:xfrm>
          </p:grpSpPr>
          <p:sp>
            <p:nvSpPr>
              <p:cNvPr id="12" name="Rectangle: Rounded Corners 11">
                <a:extLst>
                  <a:ext uri="{FF2B5EF4-FFF2-40B4-BE49-F238E27FC236}">
                    <a16:creationId xmlns="" xmlns:a16="http://schemas.microsoft.com/office/drawing/2014/main" id="{BED920E5-FB13-4F3D-8C0F-0595AF26514E}"/>
                  </a:ext>
                </a:extLst>
              </p:cNvPr>
              <p:cNvSpPr/>
              <p:nvPr/>
            </p:nvSpPr>
            <p:spPr>
              <a:xfrm>
                <a:off x="1493520" y="3891280"/>
                <a:ext cx="5921356"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 xmlns:a16="http://schemas.microsoft.com/office/drawing/2014/main" id="{3FDCD77D-0C47-4653-9492-55C0E3681AF2}"/>
                  </a:ext>
                </a:extLst>
              </p:cNvPr>
              <p:cNvSpPr/>
              <p:nvPr/>
            </p:nvSpPr>
            <p:spPr>
              <a:xfrm>
                <a:off x="1493519" y="4460239"/>
                <a:ext cx="10824275" cy="3353072"/>
              </a:xfrm>
              <a:prstGeom prst="roundRect">
                <a:avLst>
                  <a:gd name="adj" fmla="val 65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ABAD6ABD-A150-4770-8560-5FDA0E832454}"/>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2</a:t>
                </a:r>
                <a:endParaRPr lang="vi-VN" sz="2000" b="1">
                  <a:latin typeface="UTM Avo" panose="02040603050506020204" pitchFamily="18" charset="0"/>
                  <a:cs typeface="Times New Roman" panose="02020603050405020304" pitchFamily="18" charset="0"/>
                </a:endParaRPr>
              </a:p>
            </p:txBody>
          </p:sp>
          <p:sp>
            <p:nvSpPr>
              <p:cNvPr id="15" name="Rectangle: Rounded Corners 14">
                <a:extLst>
                  <a:ext uri="{FF2B5EF4-FFF2-40B4-BE49-F238E27FC236}">
                    <a16:creationId xmlns="" xmlns:a16="http://schemas.microsoft.com/office/drawing/2014/main" id="{74A0C4B0-C454-4065-BB02-6BB3F9D116A9}"/>
                  </a:ext>
                </a:extLst>
              </p:cNvPr>
              <p:cNvSpPr/>
              <p:nvPr/>
            </p:nvSpPr>
            <p:spPr>
              <a:xfrm>
                <a:off x="3469640" y="3936428"/>
                <a:ext cx="3886564"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 xmlns:a16="http://schemas.microsoft.com/office/drawing/2014/main" id="{07F1CCD9-F314-4575-AF33-A180B788177B}"/>
                </a:ext>
              </a:extLst>
            </p:cNvPr>
            <p:cNvSpPr/>
            <p:nvPr/>
          </p:nvSpPr>
          <p:spPr>
            <a:xfrm>
              <a:off x="3093721" y="3578627"/>
              <a:ext cx="3747890" cy="459485"/>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Loại tệp và phần mở rộng</a:t>
              </a:r>
              <a:endParaRPr lang="vi-VN" sz="2000" b="1">
                <a:latin typeface="UTM Avo" panose="02040603050506020204" pitchFamily="18" charset="0"/>
                <a:cs typeface="Times New Roman" panose="02020603050405020304" pitchFamily="18" charset="0"/>
              </a:endParaRPr>
            </a:p>
          </p:txBody>
        </p:sp>
      </p:grpSp>
      <p:sp>
        <p:nvSpPr>
          <p:cNvPr id="20" name="Rectangle 19">
            <a:extLst>
              <a:ext uri="{FF2B5EF4-FFF2-40B4-BE49-F238E27FC236}">
                <a16:creationId xmlns="" xmlns:a16="http://schemas.microsoft.com/office/drawing/2014/main" id="{398E869B-F65A-4254-A3E0-2B78A1C9C21C}"/>
              </a:ext>
            </a:extLst>
          </p:cNvPr>
          <p:cNvSpPr/>
          <p:nvPr/>
        </p:nvSpPr>
        <p:spPr>
          <a:xfrm>
            <a:off x="753199" y="1846218"/>
            <a:ext cx="10427419" cy="417871"/>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Em hãy ghép mỗi loại tệp ở cột bên trái với một phần mở rộng tệp phù hợp ở cột bên phải. </a:t>
            </a:r>
          </a:p>
        </p:txBody>
      </p:sp>
      <p:pic>
        <p:nvPicPr>
          <p:cNvPr id="6" name="Picture 5">
            <a:extLst>
              <a:ext uri="{FF2B5EF4-FFF2-40B4-BE49-F238E27FC236}">
                <a16:creationId xmlns="" xmlns:a16="http://schemas.microsoft.com/office/drawing/2014/main" id="{FC2BC946-218F-49DF-8838-D2BE232302ED}"/>
              </a:ext>
            </a:extLst>
          </p:cNvPr>
          <p:cNvPicPr>
            <a:picLocks noChangeAspect="1"/>
          </p:cNvPicPr>
          <p:nvPr/>
        </p:nvPicPr>
        <p:blipFill>
          <a:blip r:embed="rId2"/>
          <a:stretch>
            <a:fillRect/>
          </a:stretch>
        </p:blipFill>
        <p:spPr>
          <a:xfrm>
            <a:off x="2024742" y="2368865"/>
            <a:ext cx="8402198" cy="2542142"/>
          </a:xfrm>
          <a:prstGeom prst="rect">
            <a:avLst/>
          </a:prstGeom>
        </p:spPr>
      </p:pic>
      <p:sp>
        <p:nvSpPr>
          <p:cNvPr id="14" name="Rectangle 13"/>
          <p:cNvSpPr/>
          <p:nvPr/>
        </p:nvSpPr>
        <p:spPr>
          <a:xfrm>
            <a:off x="2963061" y="5456241"/>
            <a:ext cx="6221426" cy="58785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nSpc>
                <a:spcPct val="115000"/>
              </a:lnSpc>
              <a:spcBef>
                <a:spcPts val="600"/>
              </a:spcBef>
              <a:spcAft>
                <a:spcPts val="600"/>
              </a:spcAft>
            </a:pPr>
            <a:r>
              <a:rPr lang="en-US" sz="2800" dirty="0" err="1">
                <a:solidFill>
                  <a:srgbClr val="000000"/>
                </a:solidFill>
                <a:latin typeface="Times New Roman" panose="02020603050405020304" pitchFamily="18" charset="0"/>
                <a:ea typeface="Times New Roman" panose="02020603050405020304" pitchFamily="18" charset="0"/>
              </a:rPr>
              <a:t>Đáp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án</a:t>
            </a:r>
            <a:r>
              <a:rPr lang="en-US" sz="2800" dirty="0" smtClean="0">
                <a:solidFill>
                  <a:srgbClr val="000000"/>
                </a:solidFill>
                <a:latin typeface="Times New Roman" panose="02020603050405020304" pitchFamily="18" charset="0"/>
                <a:ea typeface="Times New Roman" panose="02020603050405020304" pitchFamily="18" charset="0"/>
              </a:rPr>
              <a:t>:  1-f; 2-c; 3-a; 4-b; 5-e; 6-d</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57289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1371600"/>
            <a:ext cx="10439400" cy="4518160"/>
          </a:xfrm>
          <a:prstGeom prst="rect">
            <a:avLst/>
          </a:prstGeom>
        </p:spPr>
        <p:txBody>
          <a:bodyPr wrap="square">
            <a:spAutoFit/>
          </a:bodyPr>
          <a:lstStyle/>
          <a:p>
            <a:pPr algn="just">
              <a:lnSpc>
                <a:spcPct val="115000"/>
              </a:lnSpc>
              <a:spcBef>
                <a:spcPts val="600"/>
              </a:spcBef>
              <a:spcAft>
                <a:spcPts val="600"/>
              </a:spcAf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máy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Một</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thảo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Scratch,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duyệt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rPr>
              <a:t>…</a:t>
            </a:r>
          </a:p>
          <a:p>
            <a:pPr algn="just">
              <a:lnSpc>
                <a:spcPct val="115000"/>
              </a:lnSpc>
              <a:spcBef>
                <a:spcPts val="600"/>
              </a:spcBef>
              <a:spcAft>
                <a:spcPts val="600"/>
              </a:spcAft>
            </a:pPr>
            <a:r>
              <a:rPr lang="en-US" sz="2800" dirty="0" smtClean="0">
                <a:latin typeface="Times New Roman" panose="02020603050405020304" pitchFamily="18" charset="0"/>
                <a:ea typeface="Times New Roman" panose="02020603050405020304" pitchFamily="18" charset="0"/>
              </a:rPr>
              <a:t>- </a:t>
            </a:r>
            <a:r>
              <a:rPr lang="vi-VN" sz="2800" dirty="0">
                <a:latin typeface="UTM Avo" panose="02040603050506020204" pitchFamily="18" charset="0"/>
                <a:cs typeface="Times New Roman" panose="02020603050405020304" pitchFamily="18" charset="0"/>
              </a:rPr>
              <a:t>Có những phần </a:t>
            </a:r>
            <a:r>
              <a:rPr lang="en-US" sz="2800" dirty="0" err="1">
                <a:latin typeface="UTM Avo" panose="02040603050506020204" pitchFamily="18" charset="0"/>
                <a:cs typeface="Times New Roman" panose="02020603050405020304" pitchFamily="18" charset="0"/>
              </a:rPr>
              <a:t>mềm</a:t>
            </a:r>
            <a:r>
              <a:rPr lang="en-US" sz="2800" dirty="0">
                <a:latin typeface="UTM Avo" panose="02040603050506020204" pitchFamily="18" charset="0"/>
                <a:cs typeface="Times New Roman" panose="02020603050405020304" pitchFamily="18" charset="0"/>
              </a:rPr>
              <a:t> </a:t>
            </a:r>
            <a:r>
              <a:rPr lang="vi-VN" sz="2800" dirty="0">
                <a:latin typeface="UTM Avo" panose="02040603050506020204" pitchFamily="18" charset="0"/>
                <a:cs typeface="Times New Roman" panose="02020603050405020304" pitchFamily="18" charset="0"/>
              </a:rPr>
              <a:t>được chạy trực tuyến từ Internet nhưng cũng có phần mềm cần phải cài đặt lên đĩa cứng mới có thể dùng được. </a:t>
            </a:r>
          </a:p>
          <a:p>
            <a:pPr algn="just">
              <a:lnSpc>
                <a:spcPct val="115000"/>
              </a:lnSpc>
              <a:spcBef>
                <a:spcPts val="600"/>
              </a:spcBef>
              <a:spcAft>
                <a:spcPts val="600"/>
              </a:spcAf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hỗ</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tệp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riêng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nhờ</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4" name="Rectangle 3"/>
          <p:cNvSpPr/>
          <p:nvPr/>
        </p:nvSpPr>
        <p:spPr>
          <a:xfrm>
            <a:off x="1053152" y="304800"/>
            <a:ext cx="5471370" cy="613245"/>
          </a:xfrm>
          <a:prstGeom prst="rect">
            <a:avLst/>
          </a:prstGeom>
        </p:spPr>
        <p:txBody>
          <a:bodyPr wrap="none">
            <a:spAutoFit/>
          </a:bodyPr>
          <a:lstStyle/>
          <a:p>
            <a:pPr algn="just">
              <a:lnSpc>
                <a:spcPct val="115000"/>
              </a:lnSpc>
              <a:spcBef>
                <a:spcPts val="600"/>
              </a:spcBef>
              <a:spcAft>
                <a:spcPts val="600"/>
              </a:spcAft>
            </a:pPr>
            <a:r>
              <a:rPr lang="en-US" sz="3200" b="1">
                <a:solidFill>
                  <a:srgbClr val="0070C0"/>
                </a:solidFill>
                <a:latin typeface="Times New Roman" panose="02020603050405020304" pitchFamily="18" charset="0"/>
                <a:ea typeface="Times New Roman" panose="02020603050405020304" pitchFamily="18" charset="0"/>
              </a:rPr>
              <a:t>2. PHẦN MỀM ỨNG DỤNG  </a:t>
            </a:r>
            <a:endParaRPr lang="en-US" sz="3200">
              <a:solidFill>
                <a:srgbClr val="0070C0"/>
              </a:solidFill>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 xmlns:a16="http://schemas.microsoft.com/office/drawing/2014/main" id="{E3A6C416-E5FE-404D-B28B-EEBF4F9DA57E}"/>
              </a:ext>
            </a:extLst>
          </p:cNvPr>
          <p:cNvSpPr/>
          <p:nvPr/>
        </p:nvSpPr>
        <p:spPr>
          <a:xfrm>
            <a:off x="683067" y="1414120"/>
            <a:ext cx="10825865" cy="498663"/>
          </a:xfrm>
          <a:prstGeom prst="rect">
            <a:avLst/>
          </a:prstGeom>
        </p:spPr>
        <p:txBody>
          <a:bodyPr wrap="square">
            <a:spAutoFit/>
          </a:bodyPr>
          <a:lstStyle/>
          <a:p>
            <a:pPr algn="just" defTabSz="342900">
              <a:lnSpc>
                <a:spcPct val="150000"/>
              </a:lnSpc>
            </a:pPr>
            <a:endParaRPr lang="vi-VN" sz="20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58544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nodePh="1">
                                  <p:stCondLst>
                                    <p:cond delay="0"/>
                                  </p:stCondLst>
                                  <p:endCondLst>
                                    <p:cond evt="begin" delay="0">
                                      <p:tn val="25"/>
                                    </p:cond>
                                  </p:end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1066800"/>
            <a:ext cx="10439400" cy="3487365"/>
          </a:xfrm>
          <a:prstGeom prst="rect">
            <a:avLst/>
          </a:prstGeom>
        </p:spPr>
        <p:txBody>
          <a:bodyPr wrap="square">
            <a:spAutoFit/>
          </a:bodyPr>
          <a:lstStyle/>
          <a:p>
            <a:pPr algn="just">
              <a:lnSpc>
                <a:spcPct val="115000"/>
              </a:lnSpc>
              <a:spcBef>
                <a:spcPts val="600"/>
              </a:spcBef>
              <a:spcAft>
                <a:spcPts val="600"/>
              </a:spcAf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Phần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gồm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tệp</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a:t>
            </a:r>
            <a:r>
              <a:rPr lang="en-US" sz="2800" dirty="0">
                <a:solidFill>
                  <a:srgbClr val="000000"/>
                </a:solidFill>
                <a:latin typeface="Times New Roman" panose="02020603050405020304" pitchFamily="18" charset="0"/>
                <a:ea typeface="Times New Roman" panose="02020603050405020304" pitchFamily="18" charset="0"/>
              </a:rPr>
              <a:t>: TapLamVan.docx</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b="1" i="1" dirty="0" err="1">
                <a:solidFill>
                  <a:srgbClr val="C00000"/>
                </a:solidFill>
                <a:latin typeface="Times New Roman" panose="02020603050405020304" pitchFamily="18" charset="0"/>
                <a:ea typeface="Times New Roman" panose="02020603050405020304" pitchFamily="18" charset="0"/>
              </a:rPr>
              <a:t>Chú</a:t>
            </a:r>
            <a:r>
              <a:rPr lang="en-US" sz="2800" b="1" i="1" dirty="0">
                <a:solidFill>
                  <a:srgbClr val="C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tệp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phép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smtClean="0">
              <a:solidFill>
                <a:srgbClr val="000000"/>
              </a:solidFill>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dirty="0" err="1" smtClean="0">
                <a:solidFill>
                  <a:srgbClr val="000000"/>
                </a:solidFill>
                <a:latin typeface="Times New Roman" panose="02020603050405020304" pitchFamily="18" charset="0"/>
                <a:ea typeface="Times New Roman" panose="02020603050405020304" pitchFamily="18" charset="0"/>
              </a:rPr>
              <a:t>Ví</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docx</a:t>
            </a:r>
            <a:r>
              <a:rPr lang="en-US" sz="2800" dirty="0">
                <a:solidFill>
                  <a:srgbClr val="000000"/>
                </a:solidFill>
                <a:latin typeface="Times New Roman" panose="02020603050405020304" pitchFamily="18" charset="0"/>
                <a:ea typeface="Times New Roman" panose="02020603050405020304" pitchFamily="18" charset="0"/>
              </a:rPr>
              <a:t>”, “.html”</a:t>
            </a:r>
            <a:endParaRPr lang="en-US" sz="2800" dirty="0">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 xmlns:a16="http://schemas.microsoft.com/office/drawing/2014/main" id="{EA560D27-EB13-422B-BDBF-1D0588F8A406}"/>
              </a:ext>
            </a:extLst>
          </p:cNvPr>
          <p:cNvPicPr>
            <a:picLocks noChangeAspect="1"/>
          </p:cNvPicPr>
          <p:nvPr/>
        </p:nvPicPr>
        <p:blipFill>
          <a:blip r:embed="rId2"/>
          <a:stretch>
            <a:fillRect/>
          </a:stretch>
        </p:blipFill>
        <p:spPr>
          <a:xfrm>
            <a:off x="8713924" y="3383038"/>
            <a:ext cx="3100337" cy="3248856"/>
          </a:xfrm>
          <a:prstGeom prst="rect">
            <a:avLst/>
          </a:prstGeom>
        </p:spPr>
      </p:pic>
    </p:spTree>
    <p:extLst>
      <p:ext uri="{BB962C8B-B14F-4D97-AF65-F5344CB8AC3E}">
        <p14:creationId xmlns:p14="http://schemas.microsoft.com/office/powerpoint/2010/main" val="93650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47"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725" y="1841500"/>
            <a:ext cx="8718550"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1821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45377CB-9E9B-4323-A1C4-A53607260B83}"/>
              </a:ext>
            </a:extLst>
          </p:cNvPr>
          <p:cNvPicPr>
            <a:picLocks noChangeAspect="1"/>
          </p:cNvPicPr>
          <p:nvPr/>
        </p:nvPicPr>
        <p:blipFill rotWithShape="1">
          <a:blip r:embed="rId2"/>
          <a:srcRect b="51909"/>
          <a:stretch/>
        </p:blipFill>
        <p:spPr>
          <a:xfrm>
            <a:off x="446809" y="548523"/>
            <a:ext cx="10861964" cy="2135252"/>
          </a:xfrm>
          <a:prstGeom prst="rect">
            <a:avLst/>
          </a:prstGeom>
        </p:spPr>
      </p:pic>
      <p:pic>
        <p:nvPicPr>
          <p:cNvPr id="4" name="Picture 3">
            <a:extLst>
              <a:ext uri="{FF2B5EF4-FFF2-40B4-BE49-F238E27FC236}">
                <a16:creationId xmlns="" xmlns:a16="http://schemas.microsoft.com/office/drawing/2014/main" id="{DD155619-4DE1-41E2-9234-9B79EEBE7168}"/>
              </a:ext>
            </a:extLst>
          </p:cNvPr>
          <p:cNvPicPr>
            <a:picLocks noChangeAspect="1"/>
          </p:cNvPicPr>
          <p:nvPr/>
        </p:nvPicPr>
        <p:blipFill rotWithShape="1">
          <a:blip r:embed="rId2"/>
          <a:srcRect t="47415" b="238"/>
          <a:stretch/>
        </p:blipFill>
        <p:spPr>
          <a:xfrm>
            <a:off x="665018" y="2683775"/>
            <a:ext cx="10861964" cy="2324220"/>
          </a:xfrm>
          <a:prstGeom prst="rect">
            <a:avLst/>
          </a:prstGeom>
        </p:spPr>
      </p:pic>
      <p:pic>
        <p:nvPicPr>
          <p:cNvPr id="2050" name="Picture 2" descr="Windows Media Player | Logopedia | Fandom">
            <a:extLst>
              <a:ext uri="{FF2B5EF4-FFF2-40B4-BE49-F238E27FC236}">
                <a16:creationId xmlns="" xmlns:a16="http://schemas.microsoft.com/office/drawing/2014/main" id="{A13C5F8E-8E73-4ED5-AF5E-F1D127B94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69" y="5007995"/>
            <a:ext cx="1492469" cy="149246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1435096" y="4493394"/>
            <a:ext cx="375386" cy="346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47213" y="3382955"/>
            <a:ext cx="375386" cy="346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847213" y="3790120"/>
            <a:ext cx="375386" cy="346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428367" y="3382955"/>
            <a:ext cx="375386" cy="346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425787" y="3788799"/>
            <a:ext cx="375386" cy="346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858788" y="4481819"/>
            <a:ext cx="375386" cy="346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560266" y="4493394"/>
            <a:ext cx="375386" cy="346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06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 xmlns:a16="http://schemas.microsoft.com/office/drawing/2014/main" id="{71FA5B9A-C622-4103-870F-FB52B2A83D92}"/>
              </a:ext>
            </a:extLst>
          </p:cNvPr>
          <p:cNvSpPr/>
          <p:nvPr/>
        </p:nvSpPr>
        <p:spPr>
          <a:xfrm>
            <a:off x="1533659" y="467639"/>
            <a:ext cx="9642764" cy="2287614"/>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Mặc dù cùng là phần mềm, nhưng </a:t>
            </a:r>
            <a:r>
              <a:rPr lang="vi-VN">
                <a:solidFill>
                  <a:srgbClr val="ED3376"/>
                </a:solidFill>
                <a:latin typeface="UTM Avo" panose="02040603050506020204" pitchFamily="18" charset="0"/>
                <a:cs typeface="Times New Roman" panose="02020603050405020304" pitchFamily="18" charset="0"/>
              </a:rPr>
              <a:t>hệ điều hành </a:t>
            </a:r>
            <a:r>
              <a:rPr lang="vi-VN">
                <a:latin typeface="UTM Avo" panose="02040603050506020204" pitchFamily="18" charset="0"/>
                <a:cs typeface="Times New Roman" panose="02020603050405020304" pitchFamily="18" charset="0"/>
              </a:rPr>
              <a:t>và </a:t>
            </a:r>
            <a:r>
              <a:rPr lang="vi-VN">
                <a:solidFill>
                  <a:srgbClr val="ED3376"/>
                </a:solidFill>
                <a:latin typeface="UTM Avo" panose="02040603050506020204" pitchFamily="18" charset="0"/>
                <a:cs typeface="Times New Roman" panose="02020603050405020304" pitchFamily="18" charset="0"/>
              </a:rPr>
              <a:t>phần mềm ứng dụng </a:t>
            </a:r>
            <a:r>
              <a:rPr lang="vi-VN">
                <a:latin typeface="UTM Avo" panose="02040603050506020204" pitchFamily="18" charset="0"/>
                <a:cs typeface="Times New Roman" panose="02020603050405020304" pitchFamily="18" charset="0"/>
              </a:rPr>
              <a:t>có vai trò khác nhau đối với sự vận hành của máy tính.</a:t>
            </a:r>
          </a:p>
          <a:p>
            <a:pPr algn="just" defTabSz="342900">
              <a:lnSpc>
                <a:spcPct val="135000"/>
              </a:lnSpc>
            </a:pPr>
            <a:r>
              <a:rPr lang="vi-VN">
                <a:latin typeface="UTM Avo" panose="02040603050506020204" pitchFamily="18" charset="0"/>
                <a:cs typeface="Times New Roman" panose="02020603050405020304" pitchFamily="18" charset="0"/>
              </a:rPr>
              <a:t>• Hệ điều hành là phần mềm được sử dụng để quản lí các thành phần của máy tính và điều khiển máy tính hoạt động.</a:t>
            </a:r>
          </a:p>
          <a:p>
            <a:pPr algn="just" defTabSz="342900">
              <a:lnSpc>
                <a:spcPct val="135000"/>
              </a:lnSpc>
            </a:pPr>
            <a:r>
              <a:rPr lang="vi-VN">
                <a:latin typeface="UTM Avo" panose="02040603050506020204" pitchFamily="18" charset="0"/>
                <a:cs typeface="Times New Roman" panose="02020603050405020304" pitchFamily="18" charset="0"/>
              </a:rPr>
              <a:t>• Phần mềm ứng dụng được dùng để thực hiện yêu cầu xử lí thông tin cụ thể của người sử dụng. </a:t>
            </a:r>
            <a:endParaRPr lang="en-US">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 xmlns:a16="http://schemas.microsoft.com/office/drawing/2014/main" id="{238A6757-1EC0-43BB-8960-203534ABABE1}"/>
              </a:ext>
            </a:extLst>
          </p:cNvPr>
          <p:cNvPicPr>
            <a:picLocks noChangeAspect="1"/>
          </p:cNvPicPr>
          <p:nvPr/>
        </p:nvPicPr>
        <p:blipFill>
          <a:blip r:embed="rId2"/>
          <a:stretch>
            <a:fillRect/>
          </a:stretch>
        </p:blipFill>
        <p:spPr>
          <a:xfrm>
            <a:off x="497785" y="499938"/>
            <a:ext cx="888648" cy="885725"/>
          </a:xfrm>
          <a:prstGeom prst="rect">
            <a:avLst/>
          </a:prstGeom>
        </p:spPr>
      </p:pic>
      <p:pic>
        <p:nvPicPr>
          <p:cNvPr id="3" name="Picture 2">
            <a:extLst>
              <a:ext uri="{FF2B5EF4-FFF2-40B4-BE49-F238E27FC236}">
                <a16:creationId xmlns="" xmlns:a16="http://schemas.microsoft.com/office/drawing/2014/main" id="{161FCC63-9C98-430E-B0F9-288578E396D0}"/>
              </a:ext>
            </a:extLst>
          </p:cNvPr>
          <p:cNvPicPr>
            <a:picLocks noChangeAspect="1"/>
          </p:cNvPicPr>
          <p:nvPr/>
        </p:nvPicPr>
        <p:blipFill>
          <a:blip r:embed="rId3"/>
          <a:stretch>
            <a:fillRect/>
          </a:stretch>
        </p:blipFill>
        <p:spPr>
          <a:xfrm>
            <a:off x="1428467" y="2755253"/>
            <a:ext cx="9853147" cy="3704731"/>
          </a:xfrm>
          <a:prstGeom prst="rect">
            <a:avLst/>
          </a:prstGeom>
        </p:spPr>
      </p:pic>
    </p:spTree>
    <p:extLst>
      <p:ext uri="{BB962C8B-B14F-4D97-AF65-F5344CB8AC3E}">
        <p14:creationId xmlns:p14="http://schemas.microsoft.com/office/powerpoint/2010/main" val="288666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0DFF55A-37E0-4629-B4D4-F2EC9CF4345C}"/>
              </a:ext>
            </a:extLst>
          </p:cNvPr>
          <p:cNvPicPr>
            <a:picLocks noChangeAspect="1"/>
          </p:cNvPicPr>
          <p:nvPr/>
        </p:nvPicPr>
        <p:blipFill>
          <a:blip r:embed="rId2"/>
          <a:stretch>
            <a:fillRect/>
          </a:stretch>
        </p:blipFill>
        <p:spPr>
          <a:xfrm>
            <a:off x="510166" y="377154"/>
            <a:ext cx="3490335" cy="936005"/>
          </a:xfrm>
          <a:prstGeom prst="rect">
            <a:avLst/>
          </a:prstGeom>
        </p:spPr>
      </p:pic>
      <p:pic>
        <p:nvPicPr>
          <p:cNvPr id="3" name="Picture 2">
            <a:extLst>
              <a:ext uri="{FF2B5EF4-FFF2-40B4-BE49-F238E27FC236}">
                <a16:creationId xmlns="" xmlns:a16="http://schemas.microsoft.com/office/drawing/2014/main" id="{7A1AA1A4-8B09-405E-9B2B-CCDD8355A5BC}"/>
              </a:ext>
            </a:extLst>
          </p:cNvPr>
          <p:cNvPicPr>
            <a:picLocks noChangeAspect="1"/>
          </p:cNvPicPr>
          <p:nvPr/>
        </p:nvPicPr>
        <p:blipFill>
          <a:blip r:embed="rId3"/>
          <a:stretch>
            <a:fillRect/>
          </a:stretch>
        </p:blipFill>
        <p:spPr>
          <a:xfrm>
            <a:off x="602308" y="4351258"/>
            <a:ext cx="3490335" cy="952468"/>
          </a:xfrm>
          <a:prstGeom prst="rect">
            <a:avLst/>
          </a:prstGeom>
        </p:spPr>
      </p:pic>
      <p:sp>
        <p:nvSpPr>
          <p:cNvPr id="4" name="Rectangle 3">
            <a:extLst>
              <a:ext uri="{FF2B5EF4-FFF2-40B4-BE49-F238E27FC236}">
                <a16:creationId xmlns="" xmlns:a16="http://schemas.microsoft.com/office/drawing/2014/main" id="{BEAC4981-D7B3-4F03-9777-ECF4EFED3D8B}"/>
              </a:ext>
            </a:extLst>
          </p:cNvPr>
          <p:cNvSpPr/>
          <p:nvPr/>
        </p:nvSpPr>
        <p:spPr>
          <a:xfrm>
            <a:off x="602308" y="5303726"/>
            <a:ext cx="9113193"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Khi tải Scratch để cài đặt lên máy tính, tại sao cần phải chọn phiên bản phù hợp với hệ điều hành trên máy tính của em?</a:t>
            </a:r>
          </a:p>
        </p:txBody>
      </p:sp>
      <p:sp>
        <p:nvSpPr>
          <p:cNvPr id="5" name="Rectangle 4">
            <a:extLst>
              <a:ext uri="{FF2B5EF4-FFF2-40B4-BE49-F238E27FC236}">
                <a16:creationId xmlns="" xmlns:a16="http://schemas.microsoft.com/office/drawing/2014/main" id="{8EF931B1-9B8E-476C-82DE-6D27FBB84BE5}"/>
              </a:ext>
            </a:extLst>
          </p:cNvPr>
          <p:cNvSpPr/>
          <p:nvPr/>
        </p:nvSpPr>
        <p:spPr>
          <a:xfrm>
            <a:off x="602308" y="1433716"/>
            <a:ext cx="11004337" cy="2796984"/>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1. </a:t>
            </a:r>
            <a:r>
              <a:rPr lang="vi-VN" sz="2000" dirty="0">
                <a:latin typeface="UTM Avo" panose="02040603050506020204" pitchFamily="18" charset="0"/>
                <a:cs typeface="Times New Roman" panose="02020603050405020304" pitchFamily="18" charset="0"/>
              </a:rPr>
              <a:t>Em hãy nêu các chức năng của hệ điều hành.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b="1" dirty="0">
                <a:latin typeface="UTM Avo" panose="02040603050506020204" pitchFamily="18" charset="0"/>
                <a:cs typeface="Times New Roman" panose="02020603050405020304" pitchFamily="18" charset="0"/>
              </a:rPr>
              <a:t>2. </a:t>
            </a:r>
            <a:r>
              <a:rPr lang="vi-VN" sz="2000" dirty="0">
                <a:latin typeface="UTM Avo" panose="02040603050506020204" pitchFamily="18" charset="0"/>
                <a:cs typeface="Times New Roman" panose="02020603050405020304" pitchFamily="18" charset="0"/>
              </a:rPr>
              <a:t>Phát biểu nào sau đây là sai?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dirty="0">
                <a:latin typeface="UTM Avo" panose="02040603050506020204" pitchFamily="18" charset="0"/>
                <a:cs typeface="Times New Roman" panose="02020603050405020304" pitchFamily="18" charset="0"/>
              </a:rPr>
              <a:t>A. Người sử dụng xử lí những yêu cầu cụ thể bằng phần mềm ứng dụng.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dirty="0">
                <a:latin typeface="UTM Avo" panose="02040603050506020204" pitchFamily="18" charset="0"/>
                <a:cs typeface="Times New Roman" panose="02020603050405020304" pitchFamily="18" charset="0"/>
              </a:rPr>
              <a:t>B. Để phần mềm ứng dụng chạy được trên máy tính phải có hệ điều hành.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dirty="0">
                <a:latin typeface="UTM Avo" panose="02040603050506020204" pitchFamily="18" charset="0"/>
                <a:cs typeface="Times New Roman" panose="02020603050405020304" pitchFamily="18" charset="0"/>
              </a:rPr>
              <a:t>C. Để máy tính hoạt động được phải có phần mềm ứng dụng.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dirty="0">
                <a:latin typeface="UTM Avo" panose="02040603050506020204" pitchFamily="18" charset="0"/>
                <a:cs typeface="Times New Roman" panose="02020603050405020304" pitchFamily="18" charset="0"/>
              </a:rPr>
              <a:t>D. Để máy tính hoạt động được phải có hệ điều hành.</a:t>
            </a:r>
          </a:p>
        </p:txBody>
      </p:sp>
      <p:sp>
        <p:nvSpPr>
          <p:cNvPr id="6" name="Oval 5"/>
          <p:cNvSpPr/>
          <p:nvPr/>
        </p:nvSpPr>
        <p:spPr>
          <a:xfrm>
            <a:off x="602308" y="3405373"/>
            <a:ext cx="375386" cy="346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8887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0"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5">
                                            <p:txEl>
                                              <p:pRg st="2" end="2"/>
                                            </p:txEl>
                                          </p:spTgt>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25"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5">
                                            <p:txEl>
                                              <p:pRg st="3" end="3"/>
                                            </p:txEl>
                                          </p:spTgt>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p:cTn id="29" dur="1000" fill="hold"/>
                                        <p:tgtEl>
                                          <p:spTgt spid="5">
                                            <p:txEl>
                                              <p:pRg st="4" end="4"/>
                                            </p:txEl>
                                          </p:spTgt>
                                        </p:tgtEl>
                                        <p:attrNameLst>
                                          <p:attrName>ppt_w</p:attrName>
                                        </p:attrNameLst>
                                      </p:cBhvr>
                                      <p:tavLst>
                                        <p:tav tm="0">
                                          <p:val>
                                            <p:strVal val="#ppt_w+.3"/>
                                          </p:val>
                                        </p:tav>
                                        <p:tav tm="100000">
                                          <p:val>
                                            <p:strVal val="#ppt_w"/>
                                          </p:val>
                                        </p:tav>
                                      </p:tavLst>
                                    </p:anim>
                                    <p:anim calcmode="lin" valueType="num">
                                      <p:cBhvr>
                                        <p:cTn id="30"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5">
                                            <p:txEl>
                                              <p:pRg st="4" end="4"/>
                                            </p:txEl>
                                          </p:spTgt>
                                        </p:tgtEl>
                                      </p:cBhvr>
                                    </p:animEffect>
                                  </p:childTnLst>
                                </p:cTn>
                              </p:par>
                              <p:par>
                                <p:cTn id="32" presetID="50" presetClass="entr" presetSubtype="0" decel="100000"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 calcmode="lin" valueType="num">
                                      <p:cBhvr>
                                        <p:cTn id="34" dur="1000" fill="hold"/>
                                        <p:tgtEl>
                                          <p:spTgt spid="5">
                                            <p:txEl>
                                              <p:pRg st="5" end="5"/>
                                            </p:txEl>
                                          </p:spTgt>
                                        </p:tgtEl>
                                        <p:attrNameLst>
                                          <p:attrName>ppt_w</p:attrName>
                                        </p:attrNameLst>
                                      </p:cBhvr>
                                      <p:tavLst>
                                        <p:tav tm="0">
                                          <p:val>
                                            <p:strVal val="#ppt_w+.3"/>
                                          </p:val>
                                        </p:tav>
                                        <p:tav tm="100000">
                                          <p:val>
                                            <p:strVal val="#ppt_w"/>
                                          </p:val>
                                        </p:tav>
                                      </p:tavLst>
                                    </p:anim>
                                    <p:anim calcmode="lin" valueType="num">
                                      <p:cBhvr>
                                        <p:cTn id="35"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5">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oy, doll&#10;&#10;Description automatically generated">
            <a:extLst>
              <a:ext uri="{FF2B5EF4-FFF2-40B4-BE49-F238E27FC236}">
                <a16:creationId xmlns="" xmlns:a16="http://schemas.microsoft.com/office/drawing/2014/main" id="{5E8E7870-1D89-4B2E-A6C5-34B21E9164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319749" y="3429000"/>
            <a:ext cx="3422732" cy="3422732"/>
          </a:xfrm>
          <a:prstGeom prst="rect">
            <a:avLst/>
          </a:prstGeom>
        </p:spPr>
      </p:pic>
      <p:pic>
        <p:nvPicPr>
          <p:cNvPr id="1028" name="Picture 4" descr="Máy tính để bàn dell có tốt kh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531" y="1228014"/>
            <a:ext cx="7620000" cy="53244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21660" y="1434164"/>
            <a:ext cx="5986377"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ahoma" pitchFamily="34" charset="0"/>
                <a:ea typeface="Tahoma" pitchFamily="34" charset="0"/>
                <a:cs typeface="Tahoma" pitchFamily="34" charset="0"/>
              </a:rPr>
              <a:t>Phần</a:t>
            </a: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ahoma" pitchFamily="34" charset="0"/>
                <a:ea typeface="Tahoma" pitchFamily="34" charset="0"/>
                <a:cs typeface="Tahoma" pitchFamily="34" charset="0"/>
              </a:rPr>
              <a:t> </a:t>
            </a:r>
            <a:r>
              <a:rPr lang="en-US" sz="54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ahoma" pitchFamily="34" charset="0"/>
                <a:ea typeface="Tahoma" pitchFamily="34" charset="0"/>
                <a:cs typeface="Tahoma" pitchFamily="34" charset="0"/>
              </a:rPr>
              <a:t>cứng</a:t>
            </a: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ahoma" pitchFamily="34" charset="0"/>
                <a:ea typeface="Tahoma" pitchFamily="34" charset="0"/>
                <a:cs typeface="Tahoma" pitchFamily="34" charset="0"/>
              </a:rPr>
              <a:t> </a:t>
            </a:r>
            <a:r>
              <a:rPr lang="en-US" sz="54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ahoma" pitchFamily="34" charset="0"/>
                <a:ea typeface="Tahoma" pitchFamily="34" charset="0"/>
                <a:cs typeface="Tahoma" pitchFamily="34" charset="0"/>
              </a:rPr>
              <a:t>máy</a:t>
            </a: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ahoma" pitchFamily="34" charset="0"/>
                <a:ea typeface="Tahoma" pitchFamily="34" charset="0"/>
                <a:cs typeface="Tahoma" pitchFamily="34" charset="0"/>
              </a:rPr>
              <a:t> </a:t>
            </a:r>
            <a:r>
              <a:rPr lang="en-US" sz="54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ahoma" pitchFamily="34" charset="0"/>
                <a:ea typeface="Tahoma" pitchFamily="34" charset="0"/>
                <a:cs typeface="Tahoma" pitchFamily="34" charset="0"/>
              </a:rPr>
              <a:t>tính</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8921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4221" y="1278050"/>
            <a:ext cx="11734800" cy="509416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15000"/>
              </a:lnSpc>
            </a:pPr>
            <a:r>
              <a:rPr lang="en-US" sz="3200" dirty="0" err="1">
                <a:latin typeface="+mj-lt"/>
              </a:rPr>
              <a:t>Sau</a:t>
            </a:r>
            <a:r>
              <a:rPr lang="en-US" sz="3200" dirty="0">
                <a:latin typeface="+mj-lt"/>
              </a:rPr>
              <a:t> </a:t>
            </a:r>
            <a:r>
              <a:rPr lang="en-US" sz="3200" dirty="0" err="1">
                <a:latin typeface="+mj-lt"/>
              </a:rPr>
              <a:t>khi</a:t>
            </a:r>
            <a:r>
              <a:rPr lang="en-US" sz="3200" dirty="0">
                <a:latin typeface="+mj-lt"/>
              </a:rPr>
              <a:t> </a:t>
            </a:r>
            <a:r>
              <a:rPr lang="en-US" sz="3200" dirty="0" err="1">
                <a:latin typeface="+mj-lt"/>
              </a:rPr>
              <a:t>kết</a:t>
            </a:r>
            <a:r>
              <a:rPr lang="en-US" sz="3200" dirty="0">
                <a:latin typeface="+mj-lt"/>
              </a:rPr>
              <a:t> </a:t>
            </a:r>
            <a:r>
              <a:rPr lang="en-US" sz="3200" dirty="0" err="1">
                <a:latin typeface="+mj-lt"/>
              </a:rPr>
              <a:t>nối</a:t>
            </a:r>
            <a:r>
              <a:rPr lang="en-US" sz="3200" dirty="0">
                <a:latin typeface="+mj-lt"/>
              </a:rPr>
              <a:t> </a:t>
            </a:r>
            <a:r>
              <a:rPr lang="en-US" sz="3200" dirty="0" err="1">
                <a:latin typeface="+mj-lt"/>
              </a:rPr>
              <a:t>các</a:t>
            </a:r>
            <a:r>
              <a:rPr lang="en-US" sz="3200" dirty="0">
                <a:latin typeface="+mj-lt"/>
              </a:rPr>
              <a:t> </a:t>
            </a:r>
            <a:r>
              <a:rPr lang="en-US" sz="3200" dirty="0" err="1">
                <a:latin typeface="+mj-lt"/>
              </a:rPr>
              <a:t>thiết</a:t>
            </a:r>
            <a:r>
              <a:rPr lang="en-US" sz="3200" dirty="0">
                <a:latin typeface="+mj-lt"/>
              </a:rPr>
              <a:t> </a:t>
            </a:r>
            <a:r>
              <a:rPr lang="en-US" sz="3200" dirty="0" err="1">
                <a:latin typeface="+mj-lt"/>
              </a:rPr>
              <a:t>bị</a:t>
            </a:r>
            <a:r>
              <a:rPr lang="en-US" sz="3200" dirty="0">
                <a:latin typeface="+mj-lt"/>
              </a:rPr>
              <a:t> </a:t>
            </a:r>
            <a:r>
              <a:rPr lang="en-US" sz="3200" dirty="0" err="1">
                <a:latin typeface="+mj-lt"/>
              </a:rPr>
              <a:t>phần</a:t>
            </a:r>
            <a:r>
              <a:rPr lang="en-US" sz="3200" dirty="0">
                <a:latin typeface="+mj-lt"/>
              </a:rPr>
              <a:t> </a:t>
            </a:r>
            <a:r>
              <a:rPr lang="en-US" sz="3200" dirty="0" err="1">
                <a:latin typeface="+mj-lt"/>
              </a:rPr>
              <a:t>cứng</a:t>
            </a:r>
            <a:r>
              <a:rPr lang="en-US" sz="3200" dirty="0">
                <a:latin typeface="+mj-lt"/>
              </a:rPr>
              <a:t> </a:t>
            </a:r>
            <a:r>
              <a:rPr lang="en-US" sz="3200" dirty="0" err="1">
                <a:latin typeface="+mj-lt"/>
              </a:rPr>
              <a:t>như</a:t>
            </a:r>
            <a:r>
              <a:rPr lang="en-US" sz="3200" dirty="0">
                <a:latin typeface="+mj-lt"/>
              </a:rPr>
              <a:t> </a:t>
            </a:r>
            <a:r>
              <a:rPr lang="en-US" sz="3200" dirty="0" err="1">
                <a:latin typeface="+mj-lt"/>
              </a:rPr>
              <a:t>bàn</a:t>
            </a:r>
            <a:r>
              <a:rPr lang="en-US" sz="3200" dirty="0">
                <a:latin typeface="+mj-lt"/>
              </a:rPr>
              <a:t> </a:t>
            </a:r>
            <a:r>
              <a:rPr lang="en-US" sz="3200" dirty="0" err="1">
                <a:latin typeface="+mj-lt"/>
              </a:rPr>
              <a:t>phím</a:t>
            </a:r>
            <a:r>
              <a:rPr lang="en-US" sz="3200" dirty="0">
                <a:latin typeface="+mj-lt"/>
              </a:rPr>
              <a:t>, </a:t>
            </a:r>
            <a:r>
              <a:rPr lang="en-US" sz="3200" dirty="0" err="1">
                <a:latin typeface="+mj-lt"/>
              </a:rPr>
              <a:t>màn</a:t>
            </a:r>
            <a:r>
              <a:rPr lang="en-US" sz="3200" dirty="0">
                <a:latin typeface="+mj-lt"/>
              </a:rPr>
              <a:t> </a:t>
            </a:r>
            <a:r>
              <a:rPr lang="en-US" sz="3200" dirty="0" err="1">
                <a:latin typeface="+mj-lt"/>
              </a:rPr>
              <a:t>hình</a:t>
            </a:r>
            <a:r>
              <a:rPr lang="en-US" sz="3200" dirty="0">
                <a:latin typeface="+mj-lt"/>
              </a:rPr>
              <a:t>, </a:t>
            </a:r>
            <a:r>
              <a:rPr lang="en-US" sz="3200" dirty="0" err="1">
                <a:latin typeface="+mj-lt"/>
              </a:rPr>
              <a:t>chuột</a:t>
            </a:r>
            <a:r>
              <a:rPr lang="en-US" sz="3200" dirty="0">
                <a:latin typeface="+mj-lt"/>
              </a:rPr>
              <a:t>,… </a:t>
            </a:r>
            <a:r>
              <a:rPr lang="en-US" sz="3200" dirty="0" err="1">
                <a:latin typeface="+mj-lt"/>
              </a:rPr>
              <a:t>vào</a:t>
            </a:r>
            <a:r>
              <a:rPr lang="en-US" sz="3200" dirty="0">
                <a:latin typeface="+mj-lt"/>
              </a:rPr>
              <a:t> </a:t>
            </a:r>
            <a:r>
              <a:rPr lang="en-US" sz="3200" dirty="0" err="1">
                <a:latin typeface="+mj-lt"/>
              </a:rPr>
              <a:t>thân</a:t>
            </a:r>
            <a:r>
              <a:rPr lang="en-US" sz="3200" dirty="0">
                <a:latin typeface="+mj-lt"/>
              </a:rPr>
              <a:t> </a:t>
            </a:r>
            <a:r>
              <a:rPr lang="en-US" sz="3200" dirty="0" err="1">
                <a:latin typeface="+mj-lt"/>
              </a:rPr>
              <a:t>máy</a:t>
            </a:r>
            <a:r>
              <a:rPr lang="en-US" sz="3200" dirty="0">
                <a:latin typeface="+mj-lt"/>
              </a:rPr>
              <a:t> </a:t>
            </a:r>
            <a:r>
              <a:rPr lang="en-US" sz="3200" dirty="0" err="1">
                <a:latin typeface="+mj-lt"/>
              </a:rPr>
              <a:t>chứa</a:t>
            </a:r>
            <a:r>
              <a:rPr lang="en-US" sz="3200" dirty="0">
                <a:latin typeface="+mj-lt"/>
              </a:rPr>
              <a:t> </a:t>
            </a:r>
            <a:r>
              <a:rPr lang="en-US" sz="3200" dirty="0" err="1">
                <a:latin typeface="+mj-lt"/>
              </a:rPr>
              <a:t>bộ</a:t>
            </a:r>
            <a:r>
              <a:rPr lang="en-US" sz="3200" dirty="0">
                <a:latin typeface="+mj-lt"/>
              </a:rPr>
              <a:t> </a:t>
            </a:r>
            <a:r>
              <a:rPr lang="en-US" sz="3200" dirty="0" err="1">
                <a:latin typeface="+mj-lt"/>
              </a:rPr>
              <a:t>xử</a:t>
            </a:r>
            <a:r>
              <a:rPr lang="en-US" sz="3200" dirty="0">
                <a:latin typeface="+mj-lt"/>
              </a:rPr>
              <a:t> </a:t>
            </a:r>
            <a:r>
              <a:rPr lang="en-US" sz="3200" dirty="0" err="1">
                <a:latin typeface="+mj-lt"/>
              </a:rPr>
              <a:t>lí</a:t>
            </a:r>
            <a:r>
              <a:rPr lang="en-US" sz="3200" dirty="0">
                <a:latin typeface="+mj-lt"/>
              </a:rPr>
              <a:t>, </a:t>
            </a:r>
            <a:r>
              <a:rPr lang="en-US" sz="3200" dirty="0" err="1">
                <a:latin typeface="+mj-lt"/>
              </a:rPr>
              <a:t>máy</a:t>
            </a:r>
            <a:r>
              <a:rPr lang="en-US" sz="3200" dirty="0">
                <a:latin typeface="+mj-lt"/>
              </a:rPr>
              <a:t> </a:t>
            </a:r>
            <a:r>
              <a:rPr lang="en-US" sz="3200" dirty="0" err="1">
                <a:latin typeface="+mj-lt"/>
              </a:rPr>
              <a:t>tính</a:t>
            </a:r>
            <a:r>
              <a:rPr lang="en-US" sz="3200" dirty="0">
                <a:latin typeface="+mj-lt"/>
              </a:rPr>
              <a:t> </a:t>
            </a:r>
            <a:r>
              <a:rPr lang="en-US" sz="3200" dirty="0" err="1">
                <a:latin typeface="+mj-lt"/>
              </a:rPr>
              <a:t>vẫn</a:t>
            </a:r>
            <a:r>
              <a:rPr lang="en-US" sz="3200" dirty="0">
                <a:latin typeface="+mj-lt"/>
              </a:rPr>
              <a:t> </a:t>
            </a:r>
            <a:r>
              <a:rPr lang="en-US" sz="3200" dirty="0" err="1">
                <a:latin typeface="+mj-lt"/>
              </a:rPr>
              <a:t>chưa</a:t>
            </a:r>
            <a:r>
              <a:rPr lang="en-US" sz="3200" dirty="0">
                <a:latin typeface="+mj-lt"/>
              </a:rPr>
              <a:t> </a:t>
            </a:r>
            <a:r>
              <a:rPr lang="en-US" sz="3200" dirty="0" err="1">
                <a:latin typeface="+mj-lt"/>
              </a:rPr>
              <a:t>hoạt</a:t>
            </a:r>
            <a:r>
              <a:rPr lang="en-US" sz="3200" dirty="0">
                <a:latin typeface="+mj-lt"/>
              </a:rPr>
              <a:t> </a:t>
            </a:r>
            <a:r>
              <a:rPr lang="en-US" sz="3200" dirty="0" err="1">
                <a:latin typeface="+mj-lt"/>
              </a:rPr>
              <a:t>động</a:t>
            </a:r>
            <a:r>
              <a:rPr lang="en-US" sz="3200" dirty="0">
                <a:latin typeface="+mj-lt"/>
              </a:rPr>
              <a:t> </a:t>
            </a:r>
            <a:r>
              <a:rPr lang="en-US" sz="3200" dirty="0" err="1">
                <a:latin typeface="+mj-lt"/>
              </a:rPr>
              <a:t>được</a:t>
            </a:r>
            <a:r>
              <a:rPr lang="en-US" sz="3200" dirty="0">
                <a:latin typeface="+mj-lt"/>
              </a:rPr>
              <a:t>. </a:t>
            </a:r>
            <a:r>
              <a:rPr lang="en-US" sz="3200" dirty="0" err="1">
                <a:latin typeface="+mj-lt"/>
              </a:rPr>
              <a:t>Máy</a:t>
            </a:r>
            <a:r>
              <a:rPr lang="en-US" sz="3200" dirty="0">
                <a:latin typeface="+mj-lt"/>
              </a:rPr>
              <a:t> </a:t>
            </a:r>
            <a:r>
              <a:rPr lang="en-US" sz="3200" dirty="0" err="1">
                <a:latin typeface="+mj-lt"/>
              </a:rPr>
              <a:t>tính</a:t>
            </a:r>
            <a:r>
              <a:rPr lang="en-US" sz="3200" dirty="0">
                <a:latin typeface="+mj-lt"/>
              </a:rPr>
              <a:t> </a:t>
            </a:r>
            <a:r>
              <a:rPr lang="en-US" sz="3200" dirty="0" err="1">
                <a:latin typeface="+mj-lt"/>
              </a:rPr>
              <a:t>còn</a:t>
            </a:r>
            <a:r>
              <a:rPr lang="en-US" sz="3200" dirty="0">
                <a:latin typeface="+mj-lt"/>
              </a:rPr>
              <a:t> </a:t>
            </a:r>
            <a:r>
              <a:rPr lang="en-US" sz="3200" dirty="0" err="1">
                <a:latin typeface="+mj-lt"/>
              </a:rPr>
              <a:t>cần</a:t>
            </a:r>
            <a:r>
              <a:rPr lang="en-US" sz="3200" dirty="0">
                <a:latin typeface="+mj-lt"/>
              </a:rPr>
              <a:t> </a:t>
            </a:r>
            <a:r>
              <a:rPr lang="en-US" sz="3200" dirty="0" err="1">
                <a:latin typeface="+mj-lt"/>
              </a:rPr>
              <a:t>phải</a:t>
            </a:r>
            <a:r>
              <a:rPr lang="en-US" sz="3200" dirty="0">
                <a:latin typeface="+mj-lt"/>
              </a:rPr>
              <a:t> </a:t>
            </a:r>
            <a:r>
              <a:rPr lang="en-US" sz="3200" dirty="0" err="1">
                <a:latin typeface="+mj-lt"/>
              </a:rPr>
              <a:t>có</a:t>
            </a:r>
            <a:r>
              <a:rPr lang="en-US" sz="3200" dirty="0">
                <a:latin typeface="+mj-lt"/>
              </a:rPr>
              <a:t> </a:t>
            </a:r>
            <a:r>
              <a:rPr lang="en-US" sz="3200" u="sng" dirty="0" err="1">
                <a:solidFill>
                  <a:srgbClr val="C00000"/>
                </a:solidFill>
                <a:latin typeface="+mj-lt"/>
              </a:rPr>
              <a:t>phần</a:t>
            </a:r>
            <a:r>
              <a:rPr lang="en-US" sz="3200" u="sng" dirty="0">
                <a:solidFill>
                  <a:srgbClr val="C00000"/>
                </a:solidFill>
                <a:latin typeface="+mj-lt"/>
              </a:rPr>
              <a:t> </a:t>
            </a:r>
            <a:r>
              <a:rPr lang="en-US" sz="3200" u="sng" dirty="0" err="1">
                <a:solidFill>
                  <a:srgbClr val="C00000"/>
                </a:solidFill>
                <a:latin typeface="+mj-lt"/>
              </a:rPr>
              <a:t>mềm</a:t>
            </a:r>
            <a:r>
              <a:rPr lang="en-US" sz="3200" u="sng" dirty="0">
                <a:solidFill>
                  <a:srgbClr val="C00000"/>
                </a:solidFill>
                <a:latin typeface="+mj-lt"/>
              </a:rPr>
              <a:t> </a:t>
            </a:r>
            <a:r>
              <a:rPr lang="en-US" sz="3200" dirty="0" err="1">
                <a:latin typeface="+mj-lt"/>
              </a:rPr>
              <a:t>để</a:t>
            </a:r>
            <a:r>
              <a:rPr lang="en-US" sz="3200" dirty="0">
                <a:latin typeface="+mj-lt"/>
              </a:rPr>
              <a:t> </a:t>
            </a:r>
            <a:r>
              <a:rPr lang="en-US" sz="3200" dirty="0" err="1">
                <a:latin typeface="+mj-lt"/>
              </a:rPr>
              <a:t>hoạt</a:t>
            </a:r>
            <a:r>
              <a:rPr lang="en-US" sz="3200" dirty="0">
                <a:latin typeface="+mj-lt"/>
              </a:rPr>
              <a:t> </a:t>
            </a:r>
            <a:r>
              <a:rPr lang="en-US" sz="3200" dirty="0" err="1">
                <a:latin typeface="+mj-lt"/>
              </a:rPr>
              <a:t>động</a:t>
            </a:r>
            <a:r>
              <a:rPr lang="en-US" sz="3200" dirty="0">
                <a:latin typeface="+mj-lt"/>
              </a:rPr>
              <a:t>. </a:t>
            </a:r>
            <a:r>
              <a:rPr lang="en-US" sz="3200" dirty="0" err="1">
                <a:latin typeface="+mj-lt"/>
              </a:rPr>
              <a:t>Phần</a:t>
            </a:r>
            <a:r>
              <a:rPr lang="en-US" sz="3200" dirty="0">
                <a:latin typeface="+mj-lt"/>
              </a:rPr>
              <a:t> </a:t>
            </a:r>
            <a:r>
              <a:rPr lang="en-US" sz="3200" dirty="0" err="1">
                <a:latin typeface="+mj-lt"/>
              </a:rPr>
              <a:t>mềm</a:t>
            </a:r>
            <a:r>
              <a:rPr lang="en-US" sz="3200" dirty="0">
                <a:latin typeface="+mj-lt"/>
              </a:rPr>
              <a:t> </a:t>
            </a:r>
            <a:r>
              <a:rPr lang="en-US" sz="3200" dirty="0" err="1">
                <a:latin typeface="+mj-lt"/>
              </a:rPr>
              <a:t>quản</a:t>
            </a:r>
            <a:r>
              <a:rPr lang="en-US" sz="3200" dirty="0">
                <a:latin typeface="+mj-lt"/>
              </a:rPr>
              <a:t> </a:t>
            </a:r>
            <a:r>
              <a:rPr lang="en-US" sz="3200" dirty="0" err="1">
                <a:latin typeface="+mj-lt"/>
              </a:rPr>
              <a:t>lí</a:t>
            </a:r>
            <a:r>
              <a:rPr lang="en-US" sz="3200" dirty="0">
                <a:latin typeface="+mj-lt"/>
              </a:rPr>
              <a:t> </a:t>
            </a:r>
            <a:r>
              <a:rPr lang="en-US" sz="3200" dirty="0" err="1" smtClean="0">
                <a:latin typeface="+mj-lt"/>
              </a:rPr>
              <a:t>và</a:t>
            </a:r>
            <a:r>
              <a:rPr lang="en-US" sz="3200" dirty="0" smtClean="0">
                <a:latin typeface="+mj-lt"/>
              </a:rPr>
              <a:t> </a:t>
            </a:r>
            <a:r>
              <a:rPr lang="en-US" sz="3200" dirty="0" err="1">
                <a:latin typeface="+mj-lt"/>
              </a:rPr>
              <a:t>điều</a:t>
            </a:r>
            <a:r>
              <a:rPr lang="en-US" sz="3200" dirty="0">
                <a:latin typeface="+mj-lt"/>
              </a:rPr>
              <a:t> </a:t>
            </a:r>
            <a:r>
              <a:rPr lang="en-US" sz="3200" dirty="0" err="1">
                <a:latin typeface="+mj-lt"/>
              </a:rPr>
              <a:t>khiển</a:t>
            </a:r>
            <a:r>
              <a:rPr lang="en-US" sz="3200" dirty="0">
                <a:latin typeface="+mj-lt"/>
              </a:rPr>
              <a:t> </a:t>
            </a:r>
            <a:r>
              <a:rPr lang="en-US" sz="3200" dirty="0" err="1">
                <a:latin typeface="+mj-lt"/>
              </a:rPr>
              <a:t>máy</a:t>
            </a:r>
            <a:r>
              <a:rPr lang="en-US" sz="3200" dirty="0">
                <a:latin typeface="+mj-lt"/>
              </a:rPr>
              <a:t> </a:t>
            </a:r>
            <a:r>
              <a:rPr lang="en-US" sz="3200" dirty="0" err="1">
                <a:latin typeface="+mj-lt"/>
              </a:rPr>
              <a:t>tính</a:t>
            </a:r>
            <a:r>
              <a:rPr lang="en-US" sz="3200" dirty="0">
                <a:latin typeface="+mj-lt"/>
              </a:rPr>
              <a:t> </a:t>
            </a:r>
            <a:r>
              <a:rPr lang="en-US" sz="3200" dirty="0" err="1">
                <a:latin typeface="+mj-lt"/>
              </a:rPr>
              <a:t>là</a:t>
            </a:r>
            <a:r>
              <a:rPr lang="en-US" sz="3200" dirty="0">
                <a:latin typeface="+mj-lt"/>
              </a:rPr>
              <a:t> </a:t>
            </a:r>
            <a:r>
              <a:rPr lang="en-US" sz="3200" u="sng" dirty="0" err="1">
                <a:solidFill>
                  <a:srgbClr val="C00000"/>
                </a:solidFill>
                <a:latin typeface="+mj-lt"/>
              </a:rPr>
              <a:t>hệ</a:t>
            </a:r>
            <a:r>
              <a:rPr lang="en-US" sz="3200" u="sng" dirty="0">
                <a:solidFill>
                  <a:srgbClr val="C00000"/>
                </a:solidFill>
                <a:latin typeface="+mj-lt"/>
              </a:rPr>
              <a:t> </a:t>
            </a:r>
            <a:r>
              <a:rPr lang="en-US" sz="3200" u="sng" dirty="0" err="1">
                <a:solidFill>
                  <a:srgbClr val="C00000"/>
                </a:solidFill>
                <a:latin typeface="+mj-lt"/>
              </a:rPr>
              <a:t>điều</a:t>
            </a:r>
            <a:r>
              <a:rPr lang="en-US" sz="3200" u="sng" dirty="0">
                <a:solidFill>
                  <a:srgbClr val="C00000"/>
                </a:solidFill>
                <a:latin typeface="+mj-lt"/>
              </a:rPr>
              <a:t> </a:t>
            </a:r>
            <a:r>
              <a:rPr lang="en-US" sz="3200" u="sng" dirty="0" err="1">
                <a:solidFill>
                  <a:srgbClr val="C00000"/>
                </a:solidFill>
                <a:latin typeface="+mj-lt"/>
              </a:rPr>
              <a:t>hành</a:t>
            </a:r>
            <a:r>
              <a:rPr lang="en-US" sz="3200" dirty="0">
                <a:latin typeface="+mj-lt"/>
              </a:rPr>
              <a:t>. </a:t>
            </a:r>
            <a:r>
              <a:rPr lang="en-US" sz="3200" dirty="0" err="1">
                <a:latin typeface="+mj-lt"/>
              </a:rPr>
              <a:t>Các</a:t>
            </a:r>
            <a:r>
              <a:rPr lang="en-US" sz="3200" dirty="0">
                <a:latin typeface="+mj-lt"/>
              </a:rPr>
              <a:t> </a:t>
            </a:r>
            <a:r>
              <a:rPr lang="en-US" sz="3200" dirty="0" err="1">
                <a:latin typeface="+mj-lt"/>
              </a:rPr>
              <a:t>phần</a:t>
            </a:r>
            <a:r>
              <a:rPr lang="en-US" sz="3200" dirty="0">
                <a:latin typeface="+mj-lt"/>
              </a:rPr>
              <a:t> </a:t>
            </a:r>
            <a:r>
              <a:rPr lang="en-US" sz="3200" dirty="0" err="1">
                <a:latin typeface="+mj-lt"/>
              </a:rPr>
              <a:t>mềm</a:t>
            </a:r>
            <a:r>
              <a:rPr lang="en-US" sz="3200" dirty="0">
                <a:latin typeface="+mj-lt"/>
              </a:rPr>
              <a:t> </a:t>
            </a:r>
            <a:r>
              <a:rPr lang="en-US" sz="3200" dirty="0" err="1">
                <a:latin typeface="+mj-lt"/>
              </a:rPr>
              <a:t>giúp</a:t>
            </a:r>
            <a:r>
              <a:rPr lang="en-US" sz="3200" dirty="0">
                <a:latin typeface="+mj-lt"/>
              </a:rPr>
              <a:t> ta </a:t>
            </a:r>
            <a:r>
              <a:rPr lang="en-US" sz="3200" dirty="0" err="1">
                <a:latin typeface="+mj-lt"/>
              </a:rPr>
              <a:t>xử</a:t>
            </a:r>
            <a:r>
              <a:rPr lang="en-US" sz="3200" dirty="0">
                <a:latin typeface="+mj-lt"/>
              </a:rPr>
              <a:t> </a:t>
            </a:r>
            <a:r>
              <a:rPr lang="en-US" sz="3200" dirty="0" err="1">
                <a:latin typeface="+mj-lt"/>
              </a:rPr>
              <a:t>lí</a:t>
            </a:r>
            <a:r>
              <a:rPr lang="en-US" sz="3200" dirty="0">
                <a:latin typeface="+mj-lt"/>
              </a:rPr>
              <a:t> </a:t>
            </a:r>
            <a:r>
              <a:rPr lang="en-US" sz="3200" dirty="0" err="1">
                <a:latin typeface="+mj-lt"/>
              </a:rPr>
              <a:t>những</a:t>
            </a:r>
            <a:r>
              <a:rPr lang="en-US" sz="3200" dirty="0">
                <a:latin typeface="+mj-lt"/>
              </a:rPr>
              <a:t> </a:t>
            </a:r>
            <a:r>
              <a:rPr lang="en-US" sz="3200" dirty="0" err="1">
                <a:latin typeface="+mj-lt"/>
              </a:rPr>
              <a:t>loại</a:t>
            </a:r>
            <a:r>
              <a:rPr lang="en-US" sz="3200" dirty="0">
                <a:latin typeface="+mj-lt"/>
              </a:rPr>
              <a:t> </a:t>
            </a:r>
            <a:r>
              <a:rPr lang="en-US" sz="3200" dirty="0" err="1">
                <a:latin typeface="+mj-lt"/>
              </a:rPr>
              <a:t>dữ</a:t>
            </a:r>
            <a:r>
              <a:rPr lang="en-US" sz="3200" dirty="0">
                <a:latin typeface="+mj-lt"/>
              </a:rPr>
              <a:t> </a:t>
            </a:r>
            <a:r>
              <a:rPr lang="en-US" sz="3200" dirty="0" err="1">
                <a:latin typeface="+mj-lt"/>
              </a:rPr>
              <a:t>liệu</a:t>
            </a:r>
            <a:r>
              <a:rPr lang="en-US" sz="3200" dirty="0">
                <a:latin typeface="+mj-lt"/>
              </a:rPr>
              <a:t> </a:t>
            </a:r>
            <a:r>
              <a:rPr lang="en-US" sz="3200" dirty="0" err="1">
                <a:latin typeface="+mj-lt"/>
              </a:rPr>
              <a:t>cụ</a:t>
            </a:r>
            <a:r>
              <a:rPr lang="en-US" sz="3200" dirty="0">
                <a:latin typeface="+mj-lt"/>
              </a:rPr>
              <a:t> </a:t>
            </a:r>
            <a:r>
              <a:rPr lang="en-US" sz="3200" dirty="0" err="1">
                <a:latin typeface="+mj-lt"/>
              </a:rPr>
              <a:t>thể</a:t>
            </a:r>
            <a:r>
              <a:rPr lang="en-US" sz="3200" dirty="0">
                <a:latin typeface="+mj-lt"/>
              </a:rPr>
              <a:t> </a:t>
            </a:r>
            <a:r>
              <a:rPr lang="en-US" sz="3200" dirty="0" err="1">
                <a:latin typeface="+mj-lt"/>
              </a:rPr>
              <a:t>như</a:t>
            </a:r>
            <a:r>
              <a:rPr lang="en-US" sz="3200" dirty="0">
                <a:latin typeface="+mj-lt"/>
              </a:rPr>
              <a:t> </a:t>
            </a:r>
            <a:r>
              <a:rPr lang="en-US" sz="3200" dirty="0" err="1">
                <a:latin typeface="+mj-lt"/>
              </a:rPr>
              <a:t>văn</a:t>
            </a:r>
            <a:r>
              <a:rPr lang="en-US" sz="3200" dirty="0">
                <a:latin typeface="+mj-lt"/>
              </a:rPr>
              <a:t> </a:t>
            </a:r>
            <a:r>
              <a:rPr lang="en-US" sz="3200" dirty="0" err="1">
                <a:latin typeface="+mj-lt"/>
              </a:rPr>
              <a:t>bản</a:t>
            </a:r>
            <a:r>
              <a:rPr lang="en-US" sz="3200" dirty="0">
                <a:latin typeface="+mj-lt"/>
              </a:rPr>
              <a:t>, </a:t>
            </a:r>
            <a:r>
              <a:rPr lang="en-US" sz="3200" dirty="0" err="1">
                <a:latin typeface="+mj-lt"/>
              </a:rPr>
              <a:t>âm</a:t>
            </a:r>
            <a:r>
              <a:rPr lang="en-US" sz="3200" dirty="0">
                <a:latin typeface="+mj-lt"/>
              </a:rPr>
              <a:t> </a:t>
            </a:r>
            <a:r>
              <a:rPr lang="en-US" sz="3200" dirty="0" err="1">
                <a:latin typeface="+mj-lt"/>
              </a:rPr>
              <a:t>thanh</a:t>
            </a:r>
            <a:r>
              <a:rPr lang="en-US" sz="3200" dirty="0">
                <a:latin typeface="+mj-lt"/>
              </a:rPr>
              <a:t>, </a:t>
            </a:r>
            <a:r>
              <a:rPr lang="en-US" sz="3200" dirty="0" err="1">
                <a:latin typeface="+mj-lt"/>
              </a:rPr>
              <a:t>hình</a:t>
            </a:r>
            <a:r>
              <a:rPr lang="en-US" sz="3200" dirty="0">
                <a:latin typeface="+mj-lt"/>
              </a:rPr>
              <a:t> </a:t>
            </a:r>
            <a:r>
              <a:rPr lang="en-US" sz="3200" dirty="0" err="1">
                <a:latin typeface="+mj-lt"/>
              </a:rPr>
              <a:t>ảnh</a:t>
            </a:r>
            <a:r>
              <a:rPr lang="en-US" sz="3200" dirty="0">
                <a:latin typeface="+mj-lt"/>
              </a:rPr>
              <a:t>,… </a:t>
            </a:r>
            <a:r>
              <a:rPr lang="en-US" sz="3200" dirty="0" err="1">
                <a:latin typeface="+mj-lt"/>
              </a:rPr>
              <a:t>được</a:t>
            </a:r>
            <a:r>
              <a:rPr lang="en-US" sz="3200" dirty="0">
                <a:latin typeface="+mj-lt"/>
              </a:rPr>
              <a:t> </a:t>
            </a:r>
            <a:r>
              <a:rPr lang="en-US" sz="3200" dirty="0" err="1">
                <a:latin typeface="+mj-lt"/>
              </a:rPr>
              <a:t>gọi</a:t>
            </a:r>
            <a:r>
              <a:rPr lang="en-US" sz="3200" dirty="0">
                <a:latin typeface="+mj-lt"/>
              </a:rPr>
              <a:t> </a:t>
            </a:r>
            <a:r>
              <a:rPr lang="en-US" sz="3200" dirty="0" err="1">
                <a:latin typeface="+mj-lt"/>
              </a:rPr>
              <a:t>chung</a:t>
            </a:r>
            <a:r>
              <a:rPr lang="en-US" sz="3200" dirty="0">
                <a:latin typeface="+mj-lt"/>
              </a:rPr>
              <a:t> </a:t>
            </a:r>
            <a:r>
              <a:rPr lang="en-US" sz="3200" dirty="0" err="1">
                <a:latin typeface="+mj-lt"/>
              </a:rPr>
              <a:t>là</a:t>
            </a:r>
            <a:r>
              <a:rPr lang="en-US" sz="3200" dirty="0">
                <a:latin typeface="+mj-lt"/>
              </a:rPr>
              <a:t> </a:t>
            </a:r>
            <a:r>
              <a:rPr lang="en-US" sz="3200" u="sng" dirty="0" err="1">
                <a:solidFill>
                  <a:srgbClr val="C00000"/>
                </a:solidFill>
                <a:latin typeface="+mj-lt"/>
              </a:rPr>
              <a:t>phần</a:t>
            </a:r>
            <a:r>
              <a:rPr lang="en-US" sz="3200" u="sng" dirty="0">
                <a:solidFill>
                  <a:srgbClr val="C00000"/>
                </a:solidFill>
                <a:latin typeface="+mj-lt"/>
              </a:rPr>
              <a:t> </a:t>
            </a:r>
            <a:r>
              <a:rPr lang="en-US" sz="3200" u="sng" dirty="0" err="1">
                <a:solidFill>
                  <a:srgbClr val="C00000"/>
                </a:solidFill>
                <a:latin typeface="+mj-lt"/>
              </a:rPr>
              <a:t>mềm</a:t>
            </a:r>
            <a:r>
              <a:rPr lang="en-US" sz="3200" u="sng" dirty="0">
                <a:solidFill>
                  <a:srgbClr val="C00000"/>
                </a:solidFill>
                <a:latin typeface="+mj-lt"/>
              </a:rPr>
              <a:t> </a:t>
            </a:r>
            <a:r>
              <a:rPr lang="en-US" sz="3200" u="sng" dirty="0" err="1">
                <a:solidFill>
                  <a:srgbClr val="C00000"/>
                </a:solidFill>
                <a:latin typeface="+mj-lt"/>
              </a:rPr>
              <a:t>ứng</a:t>
            </a:r>
            <a:r>
              <a:rPr lang="en-US" sz="3200" u="sng" dirty="0">
                <a:solidFill>
                  <a:srgbClr val="C00000"/>
                </a:solidFill>
                <a:latin typeface="+mj-lt"/>
              </a:rPr>
              <a:t> </a:t>
            </a:r>
            <a:r>
              <a:rPr lang="en-US" sz="3200" u="sng" dirty="0" err="1">
                <a:solidFill>
                  <a:srgbClr val="C00000"/>
                </a:solidFill>
                <a:latin typeface="+mj-lt"/>
              </a:rPr>
              <a:t>dụng</a:t>
            </a:r>
            <a:r>
              <a:rPr lang="en-US" sz="3200" u="sng" dirty="0">
                <a:solidFill>
                  <a:srgbClr val="C00000"/>
                </a:solidFill>
                <a:latin typeface="+mj-lt"/>
              </a:rPr>
              <a:t>.</a:t>
            </a:r>
          </a:p>
        </p:txBody>
      </p:sp>
      <p:pic>
        <p:nvPicPr>
          <p:cNvPr id="3" name="Content Placeholder 7">
            <a:extLst>
              <a:ext uri="{FF2B5EF4-FFF2-40B4-BE49-F238E27FC236}">
                <a16:creationId xmlns="" xmlns:a16="http://schemas.microsoft.com/office/drawing/2014/main" id="{E1FE57D9-2BFD-43CC-B154-7EA17E56A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03" y="-102733"/>
            <a:ext cx="4774603" cy="1396825"/>
          </a:xfrm>
          <a:prstGeom prst="rect">
            <a:avLst/>
          </a:prstGeom>
        </p:spPr>
      </p:pic>
    </p:spTree>
    <p:extLst>
      <p:ext uri="{BB962C8B-B14F-4D97-AF65-F5344CB8AC3E}">
        <p14:creationId xmlns:p14="http://schemas.microsoft.com/office/powerpoint/2010/main" val="141875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D489BC4-BA63-4FE9-A096-AA66745FADD0}"/>
              </a:ext>
            </a:extLst>
          </p:cNvPr>
          <p:cNvPicPr>
            <a:picLocks noChangeAspect="1"/>
          </p:cNvPicPr>
          <p:nvPr/>
        </p:nvPicPr>
        <p:blipFill>
          <a:blip r:embed="rId2"/>
          <a:stretch>
            <a:fillRect/>
          </a:stretch>
        </p:blipFill>
        <p:spPr>
          <a:xfrm>
            <a:off x="519675" y="416383"/>
            <a:ext cx="888648" cy="903074"/>
          </a:xfrm>
          <a:prstGeom prst="rect">
            <a:avLst/>
          </a:prstGeom>
        </p:spPr>
      </p:pic>
      <p:grpSp>
        <p:nvGrpSpPr>
          <p:cNvPr id="3" name="Group 2">
            <a:extLst>
              <a:ext uri="{FF2B5EF4-FFF2-40B4-BE49-F238E27FC236}">
                <a16:creationId xmlns="" xmlns:a16="http://schemas.microsoft.com/office/drawing/2014/main" id="{BFBF9232-DD59-4AEF-BC52-11CF8B9E4346}"/>
              </a:ext>
            </a:extLst>
          </p:cNvPr>
          <p:cNvGrpSpPr/>
          <p:nvPr/>
        </p:nvGrpSpPr>
        <p:grpSpPr>
          <a:xfrm>
            <a:off x="1563141" y="487503"/>
            <a:ext cx="10181820" cy="4158570"/>
            <a:chOff x="1117600" y="3528268"/>
            <a:chExt cx="10181820" cy="4158570"/>
          </a:xfrm>
        </p:grpSpPr>
        <p:grpSp>
          <p:nvGrpSpPr>
            <p:cNvPr id="4" name="Group 3">
              <a:extLst>
                <a:ext uri="{FF2B5EF4-FFF2-40B4-BE49-F238E27FC236}">
                  <a16:creationId xmlns="" xmlns:a16="http://schemas.microsoft.com/office/drawing/2014/main" id="{A7136F2C-381B-4B92-9227-FCBB506EAF72}"/>
                </a:ext>
              </a:extLst>
            </p:cNvPr>
            <p:cNvGrpSpPr/>
            <p:nvPr/>
          </p:nvGrpSpPr>
          <p:grpSpPr>
            <a:xfrm>
              <a:off x="1117600" y="3528268"/>
              <a:ext cx="10181820" cy="4158570"/>
              <a:chOff x="1493520" y="3891280"/>
              <a:chExt cx="10181820" cy="4158570"/>
            </a:xfrm>
          </p:grpSpPr>
          <p:sp>
            <p:nvSpPr>
              <p:cNvPr id="6" name="Rectangle: Rounded Corners 5">
                <a:extLst>
                  <a:ext uri="{FF2B5EF4-FFF2-40B4-BE49-F238E27FC236}">
                    <a16:creationId xmlns="" xmlns:a16="http://schemas.microsoft.com/office/drawing/2014/main" id="{97268AAA-441C-4417-85DD-E9798CFC5C1C}"/>
                  </a:ext>
                </a:extLst>
              </p:cNvPr>
              <p:cNvSpPr/>
              <p:nvPr/>
            </p:nvSpPr>
            <p:spPr>
              <a:xfrm>
                <a:off x="1493520" y="3891280"/>
                <a:ext cx="3889767"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 xmlns:a16="http://schemas.microsoft.com/office/drawing/2014/main" id="{F981BC95-6F98-4264-A394-BD13B3CB484B}"/>
                  </a:ext>
                </a:extLst>
              </p:cNvPr>
              <p:cNvSpPr/>
              <p:nvPr/>
            </p:nvSpPr>
            <p:spPr>
              <a:xfrm>
                <a:off x="1493520" y="4460239"/>
                <a:ext cx="10181820" cy="3589611"/>
              </a:xfrm>
              <a:prstGeom prst="roundRect">
                <a:avLst>
                  <a:gd name="adj" fmla="val 6968"/>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7BBD6F26-094C-4A6C-8C1F-774C18B9890A}"/>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1</a:t>
                </a:r>
                <a:endParaRPr lang="vi-VN" sz="2000" b="1">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14269D04-BD30-408E-9050-D90C93E4A96B}"/>
                  </a:ext>
                </a:extLst>
              </p:cNvPr>
              <p:cNvSpPr/>
              <p:nvPr/>
            </p:nvSpPr>
            <p:spPr>
              <a:xfrm>
                <a:off x="3469640" y="3936428"/>
                <a:ext cx="1846447"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 xmlns:a16="http://schemas.microsoft.com/office/drawing/2014/main" id="{1AE9CCA0-5574-4D13-8F11-BE695925C07E}"/>
                </a:ext>
              </a:extLst>
            </p:cNvPr>
            <p:cNvSpPr/>
            <p:nvPr/>
          </p:nvSpPr>
          <p:spPr>
            <a:xfrm>
              <a:off x="3093721" y="3578627"/>
              <a:ext cx="1846446" cy="463140"/>
            </a:xfrm>
            <a:prstGeom prst="rect">
              <a:avLst/>
            </a:prstGeom>
          </p:spPr>
          <p:txBody>
            <a:bodyPr wrap="square">
              <a:spAutoFit/>
            </a:bodyPr>
            <a:lstStyle/>
            <a:p>
              <a:pPr algn="ctr" defTabSz="342900">
                <a:lnSpc>
                  <a:spcPct val="135000"/>
                </a:lnSpc>
              </a:pPr>
              <a:r>
                <a:rPr lang="vi-VN" sz="2000" b="1">
                  <a:latin typeface="UTM Avo" panose="02040603050506020204" pitchFamily="18" charset="0"/>
                  <a:cs typeface="Times New Roman" panose="02020603050405020304" pitchFamily="18" charset="0"/>
                </a:rPr>
                <a:t>Đ</a:t>
              </a:r>
              <a:r>
                <a:rPr lang="en-US" sz="2000" b="1">
                  <a:latin typeface="UTM Avo" panose="02040603050506020204" pitchFamily="18" charset="0"/>
                  <a:cs typeface="Times New Roman" panose="02020603050405020304" pitchFamily="18" charset="0"/>
                </a:rPr>
                <a:t>iều hành</a:t>
              </a:r>
              <a:endParaRPr lang="vi-VN" sz="2000" b="1">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 xmlns:a16="http://schemas.microsoft.com/office/drawing/2014/main" id="{5A8E6DE7-095F-471F-B5AF-8F3520EA241B}"/>
              </a:ext>
            </a:extLst>
          </p:cNvPr>
          <p:cNvSpPr/>
          <p:nvPr/>
        </p:nvSpPr>
        <p:spPr>
          <a:xfrm>
            <a:off x="1729150" y="1198454"/>
            <a:ext cx="9943176" cy="335752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Trong dự án </a:t>
            </a:r>
            <a:r>
              <a:rPr lang="vi-VN" b="1">
                <a:latin typeface="UTM Avo" panose="02040603050506020204" pitchFamily="18" charset="0"/>
                <a:cs typeface="Times New Roman" panose="02020603050405020304" pitchFamily="18" charset="0"/>
              </a:rPr>
              <a:t>Sổ lưu niệm</a:t>
            </a:r>
            <a:r>
              <a:rPr lang="vi-VN">
                <a:latin typeface="UTM Avo" panose="02040603050506020204" pitchFamily="18" charset="0"/>
                <a:cs typeface="Times New Roman" panose="02020603050405020304" pitchFamily="18" charset="0"/>
              </a:rPr>
              <a:t>, bạn An đóng vai trò trưởng nhóm. Em hãy chọn ba công việc thể hiện chức năng điều hành nhóm của bạn An trong những công việc sau đây: </a:t>
            </a:r>
            <a:endParaRPr lang="en-US">
              <a:latin typeface="UTM Avo" panose="02040603050506020204" pitchFamily="18" charset="0"/>
              <a:cs typeface="Times New Roman" panose="02020603050405020304" pitchFamily="18" charset="0"/>
            </a:endParaRPr>
          </a:p>
          <a:p>
            <a:pPr indent="457200" algn="just" defTabSz="342900">
              <a:lnSpc>
                <a:spcPct val="150000"/>
              </a:lnSpc>
            </a:pPr>
            <a:r>
              <a:rPr lang="vi-VN">
                <a:latin typeface="UTM Avo" panose="02040603050506020204" pitchFamily="18" charset="0"/>
                <a:cs typeface="Times New Roman" panose="02020603050405020304" pitchFamily="18" charset="0"/>
              </a:rPr>
              <a:t>a) Mô tả nội dung sổ lưu niệm bằng phần mềm sơ đồ tư duy. </a:t>
            </a:r>
            <a:endParaRPr lang="en-US">
              <a:latin typeface="UTM Avo" panose="02040603050506020204" pitchFamily="18" charset="0"/>
              <a:cs typeface="Times New Roman" panose="02020603050405020304" pitchFamily="18" charset="0"/>
            </a:endParaRPr>
          </a:p>
          <a:p>
            <a:pPr indent="457200" algn="just" defTabSz="342900">
              <a:lnSpc>
                <a:spcPct val="150000"/>
              </a:lnSpc>
            </a:pPr>
            <a:r>
              <a:rPr lang="vi-VN">
                <a:latin typeface="UTM Avo" panose="02040603050506020204" pitchFamily="18" charset="0"/>
                <a:cs typeface="Times New Roman" panose="02020603050405020304" pitchFamily="18" charset="0"/>
              </a:rPr>
              <a:t>b) Quản lí công việc của cả nhóm, theo dõi thời gian thực hiện. </a:t>
            </a:r>
            <a:endParaRPr lang="en-US">
              <a:latin typeface="UTM Avo" panose="02040603050506020204" pitchFamily="18" charset="0"/>
              <a:cs typeface="Times New Roman" panose="02020603050405020304" pitchFamily="18" charset="0"/>
            </a:endParaRPr>
          </a:p>
          <a:p>
            <a:pPr indent="457200" algn="just" defTabSz="342900">
              <a:lnSpc>
                <a:spcPct val="150000"/>
              </a:lnSpc>
            </a:pPr>
            <a:r>
              <a:rPr lang="vi-VN">
                <a:latin typeface="UTM Avo" panose="02040603050506020204" pitchFamily="18" charset="0"/>
                <a:cs typeface="Times New Roman" panose="02020603050405020304" pitchFamily="18" charset="0"/>
              </a:rPr>
              <a:t>c) Định dạng và sắp xếp các đoạn văn bản trong sổ lưu niệm. </a:t>
            </a:r>
            <a:endParaRPr lang="en-US">
              <a:latin typeface="UTM Avo" panose="02040603050506020204" pitchFamily="18" charset="0"/>
              <a:cs typeface="Times New Roman" panose="02020603050405020304" pitchFamily="18" charset="0"/>
            </a:endParaRPr>
          </a:p>
          <a:p>
            <a:pPr indent="457200" algn="just" defTabSz="342900">
              <a:lnSpc>
                <a:spcPct val="150000"/>
              </a:lnSpc>
            </a:pPr>
            <a:r>
              <a:rPr lang="vi-VN">
                <a:latin typeface="UTM Avo" panose="02040603050506020204" pitchFamily="18" charset="0"/>
                <a:cs typeface="Times New Roman" panose="02020603050405020304" pitchFamily="18" charset="0"/>
              </a:rPr>
              <a:t>d) Phân công nhiệm vụ và kết nối các hoạt động của các thành viên.</a:t>
            </a:r>
          </a:p>
          <a:p>
            <a:pPr indent="457200" algn="just" defTabSz="342900">
              <a:lnSpc>
                <a:spcPct val="150000"/>
              </a:lnSpc>
            </a:pPr>
            <a:r>
              <a:rPr lang="vi-VN">
                <a:latin typeface="UTM Avo" panose="02040603050506020204" pitchFamily="18" charset="0"/>
                <a:cs typeface="Times New Roman" panose="02020603050405020304" pitchFamily="18" charset="0"/>
              </a:rPr>
              <a:t>e) Thiết kế bài giới thiệu sản phẩm bằng phần mềm trình chiếu</a:t>
            </a:r>
            <a:r>
              <a:rPr lang="en-US">
                <a:latin typeface="UTM Avo" panose="02040603050506020204" pitchFamily="18" charset="0"/>
                <a:cs typeface="Times New Roman" panose="02020603050405020304" pitchFamily="18" charset="0"/>
              </a:rPr>
              <a:t>.</a:t>
            </a:r>
          </a:p>
          <a:p>
            <a:pPr indent="457200" algn="just" defTabSz="342900">
              <a:lnSpc>
                <a:spcPct val="150000"/>
              </a:lnSpc>
            </a:pPr>
            <a:r>
              <a:rPr lang="vi-VN">
                <a:latin typeface="UTM Avo" panose="02040603050506020204" pitchFamily="18" charset="0"/>
                <a:cs typeface="Times New Roman" panose="02020603050405020304" pitchFamily="18" charset="0"/>
              </a:rPr>
              <a:t>f) Thay mặt cả nhóm, trao đổi thông tin với cô giáo và các nhóm khác.</a:t>
            </a:r>
          </a:p>
        </p:txBody>
      </p:sp>
      <p:pic>
        <p:nvPicPr>
          <p:cNvPr id="15" name="Picture 14" descr="A picture containing toy, doll&#10;&#10;Description automatically generated">
            <a:extLst>
              <a:ext uri="{FF2B5EF4-FFF2-40B4-BE49-F238E27FC236}">
                <a16:creationId xmlns="" xmlns:a16="http://schemas.microsoft.com/office/drawing/2014/main" id="{BC87D872-2B15-4E05-BA2E-31A8052B5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89" y="1450038"/>
            <a:ext cx="1408278" cy="3384701"/>
          </a:xfrm>
          <a:prstGeom prst="rect">
            <a:avLst/>
          </a:prstGeom>
        </p:spPr>
      </p:pic>
      <p:pic>
        <p:nvPicPr>
          <p:cNvPr id="17" name="Picture 16" descr="Shape, arrow&#10;&#10;Description automatically generated">
            <a:extLst>
              <a:ext uri="{FF2B5EF4-FFF2-40B4-BE49-F238E27FC236}">
                <a16:creationId xmlns="" xmlns:a16="http://schemas.microsoft.com/office/drawing/2014/main" id="{7CD24208-AB49-4015-B516-9EE9CA85C1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58" t="22781" r="28493" b="34760"/>
          <a:stretch/>
        </p:blipFill>
        <p:spPr>
          <a:xfrm>
            <a:off x="1816671" y="2516132"/>
            <a:ext cx="455252" cy="438740"/>
          </a:xfrm>
          <a:prstGeom prst="rect">
            <a:avLst/>
          </a:prstGeom>
        </p:spPr>
      </p:pic>
      <p:pic>
        <p:nvPicPr>
          <p:cNvPr id="18" name="Picture 17" descr="Shape, arrow&#10;&#10;Description automatically generated">
            <a:extLst>
              <a:ext uri="{FF2B5EF4-FFF2-40B4-BE49-F238E27FC236}">
                <a16:creationId xmlns="" xmlns:a16="http://schemas.microsoft.com/office/drawing/2014/main" id="{0C80EA89-3F7C-4B17-815B-9B96E1CFC0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58" t="22781" r="28493" b="34760"/>
          <a:stretch/>
        </p:blipFill>
        <p:spPr>
          <a:xfrm>
            <a:off x="1816671" y="3304461"/>
            <a:ext cx="455252" cy="438740"/>
          </a:xfrm>
          <a:prstGeom prst="rect">
            <a:avLst/>
          </a:prstGeom>
        </p:spPr>
      </p:pic>
      <p:pic>
        <p:nvPicPr>
          <p:cNvPr id="19" name="Picture 18" descr="Shape, arrow&#10;&#10;Description automatically generated">
            <a:extLst>
              <a:ext uri="{FF2B5EF4-FFF2-40B4-BE49-F238E27FC236}">
                <a16:creationId xmlns="" xmlns:a16="http://schemas.microsoft.com/office/drawing/2014/main" id="{2ADA17C5-E1D8-48E9-8F13-7F4E65A63D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58" t="22781" r="28493" b="34760"/>
          <a:stretch/>
        </p:blipFill>
        <p:spPr>
          <a:xfrm>
            <a:off x="1816671" y="4135634"/>
            <a:ext cx="455252" cy="438740"/>
          </a:xfrm>
          <a:prstGeom prst="rect">
            <a:avLst/>
          </a:prstGeom>
        </p:spPr>
      </p:pic>
      <p:sp>
        <p:nvSpPr>
          <p:cNvPr id="20" name="Rectangle 19">
            <a:extLst>
              <a:ext uri="{FF2B5EF4-FFF2-40B4-BE49-F238E27FC236}">
                <a16:creationId xmlns="" xmlns:a16="http://schemas.microsoft.com/office/drawing/2014/main" id="{9825E457-6DA1-4DF3-943D-163B975F05AD}"/>
              </a:ext>
            </a:extLst>
          </p:cNvPr>
          <p:cNvSpPr/>
          <p:nvPr/>
        </p:nvSpPr>
        <p:spPr>
          <a:xfrm>
            <a:off x="2044297" y="4830780"/>
            <a:ext cx="9537098" cy="1539717"/>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Trong dự án </a:t>
            </a:r>
            <a:r>
              <a:rPr lang="vi-VN" b="1">
                <a:latin typeface="UTM Avo" panose="02040603050506020204" pitchFamily="18" charset="0"/>
                <a:cs typeface="Times New Roman" panose="02020603050405020304" pitchFamily="18" charset="0"/>
              </a:rPr>
              <a:t>Sổ lưu niệm</a:t>
            </a:r>
            <a:r>
              <a:rPr lang="vi-VN">
                <a:latin typeface="UTM Avo" panose="02040603050506020204" pitchFamily="18" charset="0"/>
                <a:cs typeface="Times New Roman" panose="02020603050405020304" pitchFamily="18" charset="0"/>
              </a:rPr>
              <a:t>, mỗi bạn được phân công một việc cụ thể. Riêng bạn An, tuy không tham gia một việc cụ thể nào nhưng qua các hoạt động b, d và f, đã thực hiện chức năng điều phối công việc và con người, kết nối giữa nhóm dự án với bên ngoài. </a:t>
            </a:r>
          </a:p>
        </p:txBody>
      </p:sp>
      <p:pic>
        <p:nvPicPr>
          <p:cNvPr id="21" name="Picture 20">
            <a:extLst>
              <a:ext uri="{FF2B5EF4-FFF2-40B4-BE49-F238E27FC236}">
                <a16:creationId xmlns="" xmlns:a16="http://schemas.microsoft.com/office/drawing/2014/main" id="{2D2C46F0-0328-4D3E-98E3-3CD2CC14A429}"/>
              </a:ext>
            </a:extLst>
          </p:cNvPr>
          <p:cNvPicPr>
            <a:picLocks noChangeAspect="1"/>
          </p:cNvPicPr>
          <p:nvPr/>
        </p:nvPicPr>
        <p:blipFill>
          <a:blip r:embed="rId5"/>
          <a:stretch>
            <a:fillRect/>
          </a:stretch>
        </p:blipFill>
        <p:spPr>
          <a:xfrm>
            <a:off x="994077" y="5157775"/>
            <a:ext cx="888648" cy="885725"/>
          </a:xfrm>
          <a:prstGeom prst="rect">
            <a:avLst/>
          </a:prstGeom>
        </p:spPr>
      </p:pic>
    </p:spTree>
    <p:extLst>
      <p:ext uri="{BB962C8B-B14F-4D97-AF65-F5344CB8AC3E}">
        <p14:creationId xmlns:p14="http://schemas.microsoft.com/office/powerpoint/2010/main" val="77444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8" fill="hold" nodeType="withEffect" p14:presetBounceEnd="66000">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14:bounceEnd="66000">
                                          <p:cBhvr additive="base">
                                            <p:cTn id="10" dur="750" fill="hold"/>
                                            <p:tgtEl>
                                              <p:spTgt spid="15"/>
                                            </p:tgtEl>
                                            <p:attrNameLst>
                                              <p:attrName>ppt_x</p:attrName>
                                            </p:attrNameLst>
                                          </p:cBhvr>
                                          <p:tavLst>
                                            <p:tav tm="0">
                                              <p:val>
                                                <p:strVal val="0-#ppt_w/2"/>
                                              </p:val>
                                            </p:tav>
                                            <p:tav tm="100000">
                                              <p:val>
                                                <p:strVal val="#ppt_x"/>
                                              </p:val>
                                            </p:tav>
                                          </p:tavLst>
                                        </p:anim>
                                        <p:anim calcmode="lin" valueType="num" p14:bounceEnd="66000">
                                          <p:cBhvr additive="base">
                                            <p:cTn id="11" dur="75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750"/>
                                </p:stCondLst>
                                <p:childTnLst>
                                  <p:par>
                                    <p:cTn id="13" presetID="14"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0-#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750"/>
                                </p:stCondLst>
                                <p:childTnLst>
                                  <p:par>
                                    <p:cTn id="13" presetID="14"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21" y="866274"/>
            <a:ext cx="11041734" cy="512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 xmlns:a16="http://schemas.microsoft.com/office/drawing/2014/main" id="{56075770-759D-4C7A-92EB-6CBDC1074D3D}"/>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dirty="0">
                <a:solidFill>
                  <a:srgbClr val="F03C69"/>
                </a:solidFill>
                <a:latin typeface="SVN-SAF" panose="02040603050506020204" pitchFamily="18" charset="0"/>
                <a:cs typeface="Times New Roman" panose="02020603050405020304" pitchFamily="18" charset="0"/>
              </a:rPr>
              <a:t>1. HỆ ĐIỀU HÀNH</a:t>
            </a:r>
            <a:endParaRPr lang="vi-VN" sz="2800" b="1" dirty="0">
              <a:solidFill>
                <a:srgbClr val="F03C69"/>
              </a:solidFill>
              <a:cs typeface="Times New Roman" panose="02020603050405020304" pitchFamily="18" charset="0"/>
            </a:endParaRPr>
          </a:p>
        </p:txBody>
      </p:sp>
    </p:spTree>
    <p:extLst>
      <p:ext uri="{BB962C8B-B14F-4D97-AF65-F5344CB8AC3E}">
        <p14:creationId xmlns:p14="http://schemas.microsoft.com/office/powerpoint/2010/main" val="397570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6621682" y="209309"/>
            <a:ext cx="5230793" cy="6430222"/>
          </a:xfrm>
          <a:prstGeom prst="rect">
            <a:avLst/>
          </a:prstGeom>
        </p:spPr>
        <p:txBody>
          <a:bodyPr wrap="square">
            <a:spAutoFit/>
          </a:bodyPr>
          <a:lstStyle/>
          <a:p>
            <a:pPr marL="457200" indent="-457200" algn="just">
              <a:lnSpc>
                <a:spcPct val="115000"/>
              </a:lnSpc>
              <a:spcBef>
                <a:spcPts val="600"/>
              </a:spcBef>
              <a:spcAft>
                <a:spcPts val="600"/>
              </a:spcAft>
              <a:buFontTx/>
              <a:buChar char="-"/>
            </a:pPr>
            <a:r>
              <a:rPr lang="en-US" sz="3200" b="1" dirty="0" err="1" smtClean="0">
                <a:latin typeface="Times New Roman" panose="02020603050405020304" pitchFamily="18" charset="0"/>
                <a:ea typeface="Times New Roman" panose="02020603050405020304" pitchFamily="18" charset="0"/>
              </a:rPr>
              <a:t>Hệ</a:t>
            </a:r>
            <a:r>
              <a:rPr lang="en-US" sz="3200" b="1" dirty="0" smtClean="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điều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phần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mềm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đóng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trò</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giúp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máy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tính</a:t>
            </a:r>
            <a:r>
              <a:rPr lang="en-US" sz="3200" dirty="0" smtClean="0">
                <a:latin typeface="Times New Roman" panose="02020603050405020304" pitchFamily="18" charset="0"/>
                <a:ea typeface="Times New Roman" panose="02020603050405020304" pitchFamily="18" charset="0"/>
              </a:rPr>
              <a:t>.</a:t>
            </a:r>
          </a:p>
          <a:p>
            <a:pPr marL="457200" indent="-457200" algn="just">
              <a:lnSpc>
                <a:spcPct val="115000"/>
              </a:lnSpc>
              <a:spcBef>
                <a:spcPts val="600"/>
              </a:spcBef>
              <a:spcAft>
                <a:spcPts val="600"/>
              </a:spcAft>
              <a:buFontTx/>
              <a:buChar char="-"/>
            </a:pPr>
            <a:r>
              <a:rPr lang="vi-VN" sz="3200" dirty="0">
                <a:latin typeface="UTM Avo" panose="02040603050506020204" pitchFamily="18" charset="0"/>
                <a:cs typeface="Times New Roman" panose="02020603050405020304" pitchFamily="18" charset="0"/>
              </a:rPr>
              <a:t>Máy tính cần có hệ điều hành để hoạt động</a:t>
            </a:r>
            <a:r>
              <a:rPr lang="en-US" sz="3200" dirty="0">
                <a:latin typeface="UTM Avo" panose="02040603050506020204" pitchFamily="18" charset="0"/>
                <a:cs typeface="Times New Roman" panose="02020603050405020304" pitchFamily="18" charset="0"/>
              </a:rPr>
              <a:t>. </a:t>
            </a:r>
            <a:r>
              <a:rPr lang="vi-VN" sz="3200" dirty="0">
                <a:latin typeface="UTM Avo" panose="02040603050506020204" pitchFamily="18" charset="0"/>
                <a:cs typeface="Times New Roman" panose="02020603050405020304" pitchFamily="18" charset="0"/>
              </a:rPr>
              <a:t>Nếu không có hệ điều hành, máy tính chỉ là một khối kim loại và dây dẫn, chẳng hoạt động gì. </a:t>
            </a:r>
          </a:p>
        </p:txBody>
      </p:sp>
      <p:pic>
        <p:nvPicPr>
          <p:cNvPr id="8" name="Picture 7"/>
          <p:cNvPicPr>
            <a:picLocks noChangeAspect="1"/>
          </p:cNvPicPr>
          <p:nvPr/>
        </p:nvPicPr>
        <p:blipFill>
          <a:blip r:embed="rId3"/>
          <a:stretch>
            <a:fillRect/>
          </a:stretch>
        </p:blipFill>
        <p:spPr>
          <a:xfrm>
            <a:off x="614526" y="1576570"/>
            <a:ext cx="5562600" cy="3695700"/>
          </a:xfrm>
          <a:prstGeom prst="rect">
            <a:avLst/>
          </a:prstGeom>
        </p:spPr>
      </p:pic>
      <p:sp>
        <p:nvSpPr>
          <p:cNvPr id="6" name="Rectangle 5">
            <a:extLst>
              <a:ext uri="{FF2B5EF4-FFF2-40B4-BE49-F238E27FC236}">
                <a16:creationId xmlns="" xmlns:a16="http://schemas.microsoft.com/office/drawing/2014/main" id="{56075770-759D-4C7A-92EB-6CBDC1074D3D}"/>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dirty="0">
                <a:solidFill>
                  <a:srgbClr val="FF0000"/>
                </a:solidFill>
                <a:latin typeface="SVN-SAF" panose="02040603050506020204" pitchFamily="18" charset="0"/>
                <a:cs typeface="Times New Roman" panose="02020603050405020304" pitchFamily="18" charset="0"/>
              </a:rPr>
              <a:t>1. HỆ ĐIỀU HÀNH</a:t>
            </a:r>
            <a:endParaRPr lang="vi-VN" sz="2800" b="1" dirty="0">
              <a:solidFill>
                <a:srgbClr val="FF0000"/>
              </a:solidFill>
              <a:cs typeface="Times New Roman" panose="02020603050405020304" pitchFamily="18" charset="0"/>
            </a:endParaRPr>
          </a:p>
        </p:txBody>
      </p:sp>
      <p:pic>
        <p:nvPicPr>
          <p:cNvPr id="7" name="Picture 6">
            <a:extLst>
              <a:ext uri="{FF2B5EF4-FFF2-40B4-BE49-F238E27FC236}">
                <a16:creationId xmlns="" xmlns:a16="http://schemas.microsoft.com/office/drawing/2014/main" id="{238A6757-1EC0-43BB-8960-203534ABABE1}"/>
              </a:ext>
            </a:extLst>
          </p:cNvPr>
          <p:cNvPicPr>
            <a:picLocks noChangeAspect="1"/>
          </p:cNvPicPr>
          <p:nvPr/>
        </p:nvPicPr>
        <p:blipFill>
          <a:blip r:embed="rId4"/>
          <a:stretch>
            <a:fillRect/>
          </a:stretch>
        </p:blipFill>
        <p:spPr>
          <a:xfrm>
            <a:off x="5606019" y="292955"/>
            <a:ext cx="888648" cy="885725"/>
          </a:xfrm>
          <a:prstGeom prst="rect">
            <a:avLst/>
          </a:prstGeom>
        </p:spPr>
      </p:pic>
    </p:spTree>
    <p:extLst>
      <p:ext uri="{BB962C8B-B14F-4D97-AF65-F5344CB8AC3E}">
        <p14:creationId xmlns:p14="http://schemas.microsoft.com/office/powerpoint/2010/main" val="368709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p:cTn id="11"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6329" y="629856"/>
            <a:ext cx="10515600" cy="4022640"/>
          </a:xfrm>
          <a:prstGeom prst="rect">
            <a:avLst/>
          </a:prstGeom>
        </p:spPr>
        <p:txBody>
          <a:bodyPr wrap="square">
            <a:spAutoFit/>
          </a:bodyPr>
          <a:lstStyle/>
          <a:p>
            <a:pPr algn="just">
              <a:spcBef>
                <a:spcPts val="1200"/>
              </a:spcBef>
              <a:spcAft>
                <a:spcPts val="1200"/>
              </a:spcAft>
            </a:pPr>
            <a:r>
              <a:rPr lang="en-US" sz="2800" b="1" dirty="0">
                <a:solidFill>
                  <a:schemeClr val="accent6">
                    <a:lumMod val="75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Times New Roman" panose="02020603050405020304" pitchFamily="18" charset="0"/>
              </a:rPr>
              <a:t>Những</a:t>
            </a:r>
            <a:r>
              <a:rPr lang="en-US" sz="2800" b="1" dirty="0">
                <a:solidFill>
                  <a:schemeClr val="accent6">
                    <a:lumMod val="75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Times New Roman" panose="02020603050405020304" pitchFamily="18" charset="0"/>
              </a:rPr>
              <a:t>chức</a:t>
            </a:r>
            <a:r>
              <a:rPr lang="en-US" sz="2800" b="1" dirty="0">
                <a:solidFill>
                  <a:schemeClr val="accent6">
                    <a:lumMod val="75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Times New Roman" panose="02020603050405020304" pitchFamily="18" charset="0"/>
              </a:rPr>
              <a:t>năng</a:t>
            </a:r>
            <a:r>
              <a:rPr lang="en-US" sz="2800" b="1" dirty="0">
                <a:solidFill>
                  <a:schemeClr val="accent6">
                    <a:lumMod val="75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Times New Roman" panose="02020603050405020304" pitchFamily="18" charset="0"/>
              </a:rPr>
              <a:t>cơ</a:t>
            </a:r>
            <a:r>
              <a:rPr lang="en-US" sz="2800" b="1" dirty="0">
                <a:solidFill>
                  <a:schemeClr val="accent6">
                    <a:lumMod val="75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Times New Roman" panose="02020603050405020304" pitchFamily="18" charset="0"/>
              </a:rPr>
              <a:t>bản</a:t>
            </a:r>
            <a:r>
              <a:rPr lang="en-US" sz="2800" b="1" dirty="0">
                <a:solidFill>
                  <a:schemeClr val="accent6">
                    <a:lumMod val="75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Times New Roman" panose="02020603050405020304" pitchFamily="18" charset="0"/>
              </a:rPr>
              <a:t>hệ</a:t>
            </a:r>
            <a:r>
              <a:rPr lang="en-US" sz="2800" b="1" dirty="0">
                <a:solidFill>
                  <a:schemeClr val="accent6">
                    <a:lumMod val="75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Times New Roman" panose="02020603050405020304" pitchFamily="18" charset="0"/>
              </a:rPr>
              <a:t>điều</a:t>
            </a:r>
            <a:r>
              <a:rPr lang="en-US" sz="2800" b="1" dirty="0">
                <a:solidFill>
                  <a:schemeClr val="accent6">
                    <a:lumMod val="75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Times New Roman" panose="02020603050405020304" pitchFamily="18" charset="0"/>
              </a:rPr>
              <a:t>hành</a:t>
            </a:r>
            <a:r>
              <a:rPr lang="en-US" sz="2800" b="1" dirty="0">
                <a:solidFill>
                  <a:schemeClr val="accent6">
                    <a:lumMod val="75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Times New Roman" panose="02020603050405020304" pitchFamily="18" charset="0"/>
              </a:rPr>
              <a:t>là</a:t>
            </a:r>
            <a:r>
              <a:rPr lang="en-US" sz="2800" b="1" dirty="0">
                <a:solidFill>
                  <a:schemeClr val="accent6">
                    <a:lumMod val="75000"/>
                  </a:schemeClr>
                </a:solidFill>
                <a:latin typeface="Times New Roman" panose="02020603050405020304" pitchFamily="18" charset="0"/>
                <a:ea typeface="Times New Roman" panose="02020603050405020304" pitchFamily="18" charset="0"/>
              </a:rPr>
              <a:t>:</a:t>
            </a:r>
          </a:p>
          <a:p>
            <a:pPr algn="just">
              <a:spcBef>
                <a:spcPts val="1200"/>
              </a:spcBef>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máy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nhịp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endParaRPr lang="en-US" sz="2800" dirty="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giao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máy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a:t>
            </a:r>
          </a:p>
          <a:p>
            <a:pPr algn="just">
              <a:spcBef>
                <a:spcPts val="1200"/>
              </a:spcBef>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phép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chạy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mềm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máy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a:t>
            </a:r>
          </a:p>
        </p:txBody>
      </p:sp>
      <p:sp>
        <p:nvSpPr>
          <p:cNvPr id="3" name="Rectangle 2">
            <a:extLst>
              <a:ext uri="{FF2B5EF4-FFF2-40B4-BE49-F238E27FC236}">
                <a16:creationId xmlns="" xmlns:a16="http://schemas.microsoft.com/office/drawing/2014/main" id="{C4276145-06B2-4E38-9153-F3BE3F6470BC}"/>
              </a:ext>
            </a:extLst>
          </p:cNvPr>
          <p:cNvSpPr/>
          <p:nvPr/>
        </p:nvSpPr>
        <p:spPr>
          <a:xfrm>
            <a:off x="395466" y="4699934"/>
            <a:ext cx="11445434" cy="2031325"/>
          </a:xfrm>
          <a:prstGeom prst="rect">
            <a:avLst/>
          </a:prstGeom>
          <a:solidFill>
            <a:schemeClr val="accent6">
              <a:lumMod val="40000"/>
              <a:lumOff val="60000"/>
            </a:schemeClr>
          </a:solidFill>
        </p:spPr>
        <p:txBody>
          <a:bodyPr wrap="square">
            <a:spAutoFit/>
          </a:bodyPr>
          <a:lstStyle/>
          <a:p>
            <a:pPr algn="just" defTabSz="342900">
              <a:lnSpc>
                <a:spcPct val="150000"/>
              </a:lnSpc>
            </a:pPr>
            <a:r>
              <a:rPr lang="vi-VN" sz="2800" dirty="0" smtClean="0">
                <a:solidFill>
                  <a:schemeClr val="accent6">
                    <a:lumMod val="75000"/>
                  </a:schemeClr>
                </a:solidFill>
                <a:latin typeface="Times New Roman" pitchFamily="18" charset="0"/>
                <a:cs typeface="Times New Roman" pitchFamily="18" charset="0"/>
                <a:sym typeface="Wingdings"/>
              </a:rPr>
              <a:t></a:t>
            </a:r>
            <a:r>
              <a:rPr lang="en-US" sz="2800" dirty="0" smtClean="0">
                <a:solidFill>
                  <a:srgbClr val="FF0000"/>
                </a:solidFill>
                <a:latin typeface="Times New Roman" pitchFamily="18" charset="0"/>
                <a:cs typeface="Times New Roman" pitchFamily="18" charset="0"/>
                <a:sym typeface="Wingdings"/>
              </a:rPr>
              <a:t> </a:t>
            </a:r>
            <a:r>
              <a:rPr lang="vi-VN" sz="2800" dirty="0" smtClean="0">
                <a:latin typeface="Times New Roman" pitchFamily="18" charset="0"/>
                <a:cs typeface="Times New Roman" pitchFamily="18" charset="0"/>
              </a:rPr>
              <a:t>Không </a:t>
            </a:r>
            <a:r>
              <a:rPr lang="vi-VN" sz="2800" dirty="0">
                <a:latin typeface="Times New Roman" pitchFamily="18" charset="0"/>
                <a:cs typeface="Times New Roman" pitchFamily="18" charset="0"/>
              </a:rPr>
              <a:t>chỉ máy tính cần phải có hệ điều hành mà điện thoại thông minh hay máy tính bảng cũng cần phải cài đặt hệ điều hành để có thể cài đặt và chạy những ứng dụng khác.</a:t>
            </a:r>
          </a:p>
        </p:txBody>
      </p:sp>
    </p:spTree>
    <p:extLst>
      <p:ext uri="{BB962C8B-B14F-4D97-AF65-F5344CB8AC3E}">
        <p14:creationId xmlns:p14="http://schemas.microsoft.com/office/powerpoint/2010/main" val="92366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D25FB96-CEEF-4FB0-967D-B01CDD550B35}"/>
              </a:ext>
            </a:extLst>
          </p:cNvPr>
          <p:cNvPicPr>
            <a:picLocks noChangeAspect="1"/>
          </p:cNvPicPr>
          <p:nvPr/>
        </p:nvPicPr>
        <p:blipFill rotWithShape="1">
          <a:blip r:embed="rId2"/>
          <a:srcRect b="58547"/>
          <a:stretch/>
        </p:blipFill>
        <p:spPr>
          <a:xfrm>
            <a:off x="458061" y="546363"/>
            <a:ext cx="10854862" cy="2389877"/>
          </a:xfrm>
          <a:prstGeom prst="rect">
            <a:avLst/>
          </a:prstGeom>
        </p:spPr>
      </p:pic>
      <p:pic>
        <p:nvPicPr>
          <p:cNvPr id="8" name="Picture 7">
            <a:extLst>
              <a:ext uri="{FF2B5EF4-FFF2-40B4-BE49-F238E27FC236}">
                <a16:creationId xmlns="" xmlns:a16="http://schemas.microsoft.com/office/drawing/2014/main" id="{DA75E009-9C9E-4AD6-9455-5B959E18FC91}"/>
              </a:ext>
            </a:extLst>
          </p:cNvPr>
          <p:cNvPicPr>
            <a:picLocks noChangeAspect="1"/>
          </p:cNvPicPr>
          <p:nvPr/>
        </p:nvPicPr>
        <p:blipFill rotWithShape="1">
          <a:blip r:embed="rId2"/>
          <a:srcRect t="41452" b="1"/>
          <a:stretch/>
        </p:blipFill>
        <p:spPr>
          <a:xfrm>
            <a:off x="573564" y="3051743"/>
            <a:ext cx="10854862" cy="3375397"/>
          </a:xfrm>
          <a:prstGeom prst="rect">
            <a:avLst/>
          </a:prstGeom>
        </p:spPr>
      </p:pic>
      <p:sp>
        <p:nvSpPr>
          <p:cNvPr id="2" name="Oval 1"/>
          <p:cNvSpPr/>
          <p:nvPr/>
        </p:nvSpPr>
        <p:spPr>
          <a:xfrm>
            <a:off x="1328508" y="5195691"/>
            <a:ext cx="375386" cy="346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340083" y="4135309"/>
            <a:ext cx="375386" cy="346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Canvas 131"/>
          <p:cNvGrpSpPr/>
          <p:nvPr/>
        </p:nvGrpSpPr>
        <p:grpSpPr>
          <a:xfrm>
            <a:off x="3419855" y="2936240"/>
            <a:ext cx="5897441" cy="9735820"/>
            <a:chOff x="35999" y="0"/>
            <a:chExt cx="5897441" cy="9735820"/>
          </a:xfrm>
        </p:grpSpPr>
        <p:sp>
          <p:nvSpPr>
            <p:cNvPr id="19" name="Rectangle 18"/>
            <p:cNvSpPr/>
            <p:nvPr/>
          </p:nvSpPr>
          <p:spPr>
            <a:xfrm>
              <a:off x="2087880" y="8227695"/>
              <a:ext cx="3845560" cy="1508125"/>
            </a:xfrm>
            <a:prstGeom prst="rect">
              <a:avLst/>
            </a:prstGeom>
            <a:solidFill>
              <a:prstClr val="white"/>
            </a:solidFill>
          </p:spPr>
        </p:sp>
        <p:pic>
          <p:nvPicPr>
            <p:cNvPr id="20" name="Picture 19"/>
            <p:cNvPicPr>
              <a:picLocks noChangeAspect="1"/>
            </p:cNvPicPr>
            <p:nvPr/>
          </p:nvPicPr>
          <p:blipFill>
            <a:blip r:embed="rId3"/>
            <a:stretch>
              <a:fillRect/>
            </a:stretch>
          </p:blipFill>
          <p:spPr>
            <a:xfrm>
              <a:off x="935516" y="446901"/>
              <a:ext cx="1467730" cy="274558"/>
            </a:xfrm>
            <a:prstGeom prst="rect">
              <a:avLst/>
            </a:prstGeom>
          </p:spPr>
        </p:pic>
        <p:pic>
          <p:nvPicPr>
            <p:cNvPr id="21" name="Picture 20"/>
            <p:cNvPicPr>
              <a:picLocks noChangeAspect="1"/>
            </p:cNvPicPr>
            <p:nvPr/>
          </p:nvPicPr>
          <p:blipFill>
            <a:blip r:embed="rId4"/>
            <a:stretch>
              <a:fillRect/>
            </a:stretch>
          </p:blipFill>
          <p:spPr>
            <a:xfrm>
              <a:off x="2620226" y="49874"/>
              <a:ext cx="1135181" cy="360025"/>
            </a:xfrm>
            <a:prstGeom prst="rect">
              <a:avLst/>
            </a:prstGeom>
          </p:spPr>
        </p:pic>
        <p:pic>
          <p:nvPicPr>
            <p:cNvPr id="22" name="Picture 21"/>
            <p:cNvPicPr>
              <a:picLocks noChangeAspect="1"/>
            </p:cNvPicPr>
            <p:nvPr/>
          </p:nvPicPr>
          <p:blipFill>
            <a:blip r:embed="rId5"/>
            <a:stretch>
              <a:fillRect/>
            </a:stretch>
          </p:blipFill>
          <p:spPr>
            <a:xfrm>
              <a:off x="57241" y="0"/>
              <a:ext cx="733666" cy="684457"/>
            </a:xfrm>
            <a:prstGeom prst="rect">
              <a:avLst/>
            </a:prstGeom>
          </p:spPr>
        </p:pic>
        <p:pic>
          <p:nvPicPr>
            <p:cNvPr id="23" name="Picture 22"/>
            <p:cNvPicPr>
              <a:picLocks noChangeAspect="1"/>
            </p:cNvPicPr>
            <p:nvPr/>
          </p:nvPicPr>
          <p:blipFill>
            <a:blip r:embed="rId6"/>
            <a:stretch>
              <a:fillRect/>
            </a:stretch>
          </p:blipFill>
          <p:spPr>
            <a:xfrm>
              <a:off x="1192754" y="59976"/>
              <a:ext cx="1102257" cy="349923"/>
            </a:xfrm>
            <a:prstGeom prst="rect">
              <a:avLst/>
            </a:prstGeom>
          </p:spPr>
        </p:pic>
        <p:pic>
          <p:nvPicPr>
            <p:cNvPr id="24" name="Picture 23"/>
            <p:cNvPicPr>
              <a:picLocks noChangeAspect="1"/>
            </p:cNvPicPr>
            <p:nvPr/>
          </p:nvPicPr>
          <p:blipFill>
            <a:blip r:embed="rId7"/>
            <a:stretch>
              <a:fillRect/>
            </a:stretch>
          </p:blipFill>
          <p:spPr>
            <a:xfrm>
              <a:off x="35999" y="761090"/>
              <a:ext cx="754908" cy="711096"/>
            </a:xfrm>
            <a:prstGeom prst="rect">
              <a:avLst/>
            </a:prstGeom>
          </p:spPr>
        </p:pic>
        <p:pic>
          <p:nvPicPr>
            <p:cNvPr id="25" name="Picture 24"/>
            <p:cNvPicPr>
              <a:picLocks noChangeAspect="1"/>
            </p:cNvPicPr>
            <p:nvPr/>
          </p:nvPicPr>
          <p:blipFill>
            <a:blip r:embed="rId8"/>
            <a:stretch>
              <a:fillRect/>
            </a:stretch>
          </p:blipFill>
          <p:spPr>
            <a:xfrm>
              <a:off x="2921505" y="995067"/>
              <a:ext cx="671581" cy="425072"/>
            </a:xfrm>
            <a:prstGeom prst="rect">
              <a:avLst/>
            </a:prstGeom>
          </p:spPr>
        </p:pic>
        <p:pic>
          <p:nvPicPr>
            <p:cNvPr id="26" name="Picture 25"/>
            <p:cNvPicPr>
              <a:picLocks noChangeAspect="1"/>
            </p:cNvPicPr>
            <p:nvPr/>
          </p:nvPicPr>
          <p:blipFill>
            <a:blip r:embed="rId9"/>
            <a:stretch>
              <a:fillRect/>
            </a:stretch>
          </p:blipFill>
          <p:spPr>
            <a:xfrm>
              <a:off x="1230633" y="840380"/>
              <a:ext cx="1030682" cy="579759"/>
            </a:xfrm>
            <a:prstGeom prst="rect">
              <a:avLst/>
            </a:prstGeom>
          </p:spPr>
        </p:pic>
        <p:pic>
          <p:nvPicPr>
            <p:cNvPr id="27" name="Picture 26"/>
            <p:cNvPicPr>
              <a:picLocks noChangeAspect="1"/>
            </p:cNvPicPr>
            <p:nvPr/>
          </p:nvPicPr>
          <p:blipFill>
            <a:blip r:embed="rId10"/>
            <a:stretch>
              <a:fillRect/>
            </a:stretch>
          </p:blipFill>
          <p:spPr>
            <a:xfrm>
              <a:off x="2620226" y="523687"/>
              <a:ext cx="1225589" cy="471380"/>
            </a:xfrm>
            <a:prstGeom prst="rect">
              <a:avLst/>
            </a:prstGeom>
          </p:spPr>
        </p:pic>
      </p:grpSp>
    </p:spTree>
    <p:extLst>
      <p:ext uri="{BB962C8B-B14F-4D97-AF65-F5344CB8AC3E}">
        <p14:creationId xmlns:p14="http://schemas.microsoft.com/office/powerpoint/2010/main" val="68176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8"/>
                                        </p:tgtEl>
                                      </p:cBhvr>
                                    </p:animEffect>
                                    <p:anim calcmode="lin" valueType="num">
                                      <p:cBhvr>
                                        <p:cTn id="21" dur="1000"/>
                                        <p:tgtEl>
                                          <p:spTgt spid="18"/>
                                        </p:tgtEl>
                                        <p:attrNameLst>
                                          <p:attrName>ppt_x</p:attrName>
                                        </p:attrNameLst>
                                      </p:cBhvr>
                                      <p:tavLst>
                                        <p:tav tm="0">
                                          <p:val>
                                            <p:strVal val="ppt_x"/>
                                          </p:val>
                                        </p:tav>
                                        <p:tav tm="100000">
                                          <p:val>
                                            <p:strVal val="ppt_x"/>
                                          </p:val>
                                        </p:tav>
                                      </p:tavLst>
                                    </p:anim>
                                    <p:anim calcmode="lin" valueType="num">
                                      <p:cBhvr>
                                        <p:cTn id="22" dur="1000"/>
                                        <p:tgtEl>
                                          <p:spTgt spid="18"/>
                                        </p:tgtEl>
                                        <p:attrNameLst>
                                          <p:attrName>ppt_y</p:attrName>
                                        </p:attrNameLst>
                                      </p:cBhvr>
                                      <p:tavLst>
                                        <p:tav tm="0">
                                          <p:val>
                                            <p:strVal val="ppt_y"/>
                                          </p:val>
                                        </p:tav>
                                        <p:tav tm="100000">
                                          <p:val>
                                            <p:strVal val="ppt_y+.1"/>
                                          </p:val>
                                        </p:tav>
                                      </p:tavLst>
                                    </p:anim>
                                    <p:set>
                                      <p:cBhvr>
                                        <p:cTn id="23" dur="1" fill="hold">
                                          <p:stCondLst>
                                            <p:cond delay="999"/>
                                          </p:stCondLst>
                                        </p:cTn>
                                        <p:tgtEl>
                                          <p:spTgt spid="1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2164"/>
          <a:stretch/>
        </p:blipFill>
        <p:spPr bwMode="auto">
          <a:xfrm>
            <a:off x="1081087" y="977758"/>
            <a:ext cx="10029825" cy="544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3" name="Rectangle 2">
            <a:extLst>
              <a:ext uri="{FF2B5EF4-FFF2-40B4-BE49-F238E27FC236}">
                <a16:creationId xmlns="" xmlns:a16="http://schemas.microsoft.com/office/drawing/2014/main" id="{BF05CACA-FC86-4A09-99C8-53DEEE45480F}"/>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dirty="0">
                <a:solidFill>
                  <a:srgbClr val="F03C69"/>
                </a:solidFill>
                <a:latin typeface="SVN-SAF" panose="02040603050506020204" pitchFamily="18" charset="0"/>
                <a:cs typeface="Times New Roman" panose="02020603050405020304" pitchFamily="18" charset="0"/>
              </a:rPr>
              <a:t>2. PHẦN MỀM ỨNG DỤNG</a:t>
            </a:r>
            <a:endParaRPr lang="vi-VN" sz="2800" b="1" dirty="0">
              <a:solidFill>
                <a:srgbClr val="F03C69"/>
              </a:solidFill>
              <a:cs typeface="Times New Roman" panose="02020603050405020304" pitchFamily="18" charset="0"/>
            </a:endParaRPr>
          </a:p>
        </p:txBody>
      </p:sp>
    </p:spTree>
    <p:extLst>
      <p:ext uri="{BB962C8B-B14F-4D97-AF65-F5344CB8AC3E}">
        <p14:creationId xmlns:p14="http://schemas.microsoft.com/office/powerpoint/2010/main" val="3454151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9477</TotalTime>
  <Words>1001</Words>
  <Application>Microsoft Office PowerPoint</Application>
  <PresentationFormat>Custom</PresentationFormat>
  <Paragraphs>61</Paragraphs>
  <Slides>17</Slides>
  <Notes>2</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1_Office 主题</vt:lpstr>
      <vt:lpstr>BÀI 2:  PHẦN MỀM MÁY TÍNH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Hong Lien</cp:lastModifiedBy>
  <cp:revision>511</cp:revision>
  <dcterms:created xsi:type="dcterms:W3CDTF">2021-11-14T08:33:55Z</dcterms:created>
  <dcterms:modified xsi:type="dcterms:W3CDTF">2024-09-23T01:35:45Z</dcterms:modified>
</cp:coreProperties>
</file>