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00" r:id="rId2"/>
    <p:sldId id="3263" r:id="rId3"/>
    <p:sldId id="3314" r:id="rId4"/>
    <p:sldId id="3234" r:id="rId5"/>
    <p:sldId id="3235" r:id="rId6"/>
    <p:sldId id="3315" r:id="rId7"/>
    <p:sldId id="3236" r:id="rId8"/>
    <p:sldId id="3143" r:id="rId9"/>
    <p:sldId id="3316" r:id="rId10"/>
    <p:sldId id="3288"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90" d="100"/>
          <a:sy n="90" d="100"/>
        </p:scale>
        <p:origin x="26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ieuung.ppt" TargetMode="External"/><Relationship Id="rId2" Type="http://schemas.openxmlformats.org/officeDocument/2006/relationships/hyperlink" Target="kohieuung.p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IEUUNGDONG.ppt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dirty="0">
                    <a:ln w="19050">
                      <a:solidFill>
                        <a:schemeClr val="bg1"/>
                      </a:solidFill>
                    </a:ln>
                    <a:latin typeface="UTM Kabel KT" panose="02040603050506020204" pitchFamily="18" charset="0"/>
                    <a:cs typeface="Times New Roman" panose="02020603050405020304" pitchFamily="18" charset="0"/>
                  </a:rPr>
                  <a:t>BÀI</a:t>
                </a:r>
                <a:r>
                  <a:rPr lang="en-US" sz="4000" b="1" dirty="0">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dirty="0">
                    <a:ln w="19050">
                      <a:solidFill>
                        <a:schemeClr val="bg1"/>
                      </a:solidFill>
                    </a:ln>
                    <a:latin typeface="UTM Kabel KT" panose="02040603050506020204" pitchFamily="18" charset="0"/>
                    <a:cs typeface="Times New Roman" panose="02020603050405020304" pitchFamily="18" charset="0"/>
                  </a:rPr>
                  <a:t>13</a:t>
                </a:r>
                <a:endParaRPr lang="vi-VN" sz="4000" b="1" dirty="0">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 xmlns:a16="http://schemas.microsoft.com/office/drawing/2014/main" id="{FFD728AD-C32F-4275-928E-9B8C93FEF06F}"/>
              </a:ext>
            </a:extLst>
          </p:cNvPr>
          <p:cNvPicPr>
            <a:picLocks noChangeAspect="1"/>
          </p:cNvPicPr>
          <p:nvPr/>
        </p:nvPicPr>
        <p:blipFill>
          <a:blip r:embed="rId3"/>
          <a:stretch>
            <a:fillRect/>
          </a:stretch>
        </p:blipFill>
        <p:spPr>
          <a:xfrm>
            <a:off x="3958814" y="1080143"/>
            <a:ext cx="7999506" cy="1467626"/>
          </a:xfrm>
          <a:prstGeom prst="rect">
            <a:avLst/>
          </a:prstGeom>
        </p:spPr>
      </p:pic>
      <p:pic>
        <p:nvPicPr>
          <p:cNvPr id="14" name="Picture 13">
            <a:extLst>
              <a:ext uri="{FF2B5EF4-FFF2-40B4-BE49-F238E27FC236}">
                <a16:creationId xmlns="" xmlns:a16="http://schemas.microsoft.com/office/drawing/2014/main" id="{6CFD84C0-EE80-4227-AFD9-92664F656628}"/>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 xmlns:a16="http://schemas.microsoft.com/office/drawing/2014/main" id="{AA95CAC3-E750-4D56-B24D-F7CF40B2F6F6}"/>
              </a:ext>
            </a:extLst>
          </p:cNvPr>
          <p:cNvSpPr/>
          <p:nvPr/>
        </p:nvSpPr>
        <p:spPr>
          <a:xfrm>
            <a:off x="5346551" y="2974026"/>
            <a:ext cx="6147109" cy="3078535"/>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Bài trình chiếu báo cáo dự án </a:t>
            </a:r>
            <a:r>
              <a:rPr lang="vi-VN" sz="2200" b="1" dirty="0">
                <a:latin typeface="UTM Avo" panose="02040603050506020204" pitchFamily="18" charset="0"/>
                <a:cs typeface="Times New Roman" panose="02020603050405020304" pitchFamily="18" charset="0"/>
              </a:rPr>
              <a:t>Trường học xanh</a:t>
            </a:r>
            <a:r>
              <a:rPr lang="vi-VN" sz="2200" dirty="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spTree>
    <p:extLst>
      <p:ext uri="{BB962C8B-B14F-4D97-AF65-F5344CB8AC3E}">
        <p14:creationId xmlns:p14="http://schemas.microsoft.com/office/powerpoint/2010/main" val="253497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 xmlns:a16="http://schemas.microsoft.com/office/drawing/2014/main" id="{6984EAA8-CC77-473C-A62D-7499485E0DBB}"/>
              </a:ext>
            </a:extLst>
          </p:cNvPr>
          <p:cNvPicPr>
            <a:picLocks noChangeAspect="1"/>
          </p:cNvPicPr>
          <p:nvPr/>
        </p:nvPicPr>
        <p:blipFill>
          <a:blip r:embed="rId3"/>
          <a:stretch>
            <a:fillRect/>
          </a:stretch>
        </p:blipFill>
        <p:spPr>
          <a:xfrm>
            <a:off x="510166" y="2356628"/>
            <a:ext cx="3490335" cy="952468"/>
          </a:xfrm>
          <a:prstGeom prst="rect">
            <a:avLst/>
          </a:prstGeom>
        </p:spPr>
      </p:pic>
      <p:pic>
        <p:nvPicPr>
          <p:cNvPr id="8" name="Picture 7">
            <a:extLst>
              <a:ext uri="{FF2B5EF4-FFF2-40B4-BE49-F238E27FC236}">
                <a16:creationId xmlns="" xmlns:a16="http://schemas.microsoft.com/office/drawing/2014/main" id="{95D708D4-87AD-45F3-8A2D-CF9F042A8F7F}"/>
              </a:ext>
            </a:extLst>
          </p:cNvPr>
          <p:cNvPicPr>
            <a:picLocks noChangeAspect="1"/>
          </p:cNvPicPr>
          <p:nvPr/>
        </p:nvPicPr>
        <p:blipFill rotWithShape="1">
          <a:blip r:embed="rId4"/>
          <a:srcRect t="24597" b="54888"/>
          <a:stretch/>
        </p:blipFill>
        <p:spPr>
          <a:xfrm>
            <a:off x="510166" y="1436479"/>
            <a:ext cx="11250553" cy="683579"/>
          </a:xfrm>
          <a:prstGeom prst="rect">
            <a:avLst/>
          </a:prstGeom>
        </p:spPr>
      </p:pic>
      <p:pic>
        <p:nvPicPr>
          <p:cNvPr id="9" name="Picture 8">
            <a:extLst>
              <a:ext uri="{FF2B5EF4-FFF2-40B4-BE49-F238E27FC236}">
                <a16:creationId xmlns="" xmlns:a16="http://schemas.microsoft.com/office/drawing/2014/main" id="{81CF23F1-C0E8-4FD4-8E71-DB383273F6EA}"/>
              </a:ext>
            </a:extLst>
          </p:cNvPr>
          <p:cNvPicPr>
            <a:picLocks noChangeAspect="1"/>
          </p:cNvPicPr>
          <p:nvPr/>
        </p:nvPicPr>
        <p:blipFill rotWithShape="1">
          <a:blip r:embed="rId4"/>
          <a:srcRect t="77745" b="1740"/>
          <a:stretch/>
        </p:blipFill>
        <p:spPr>
          <a:xfrm>
            <a:off x="510166" y="3429000"/>
            <a:ext cx="11250553" cy="683579"/>
          </a:xfrm>
          <a:prstGeom prst="rect">
            <a:avLst/>
          </a:prstGeom>
        </p:spPr>
      </p:pic>
    </p:spTree>
    <p:extLst>
      <p:ext uri="{BB962C8B-B14F-4D97-AF65-F5344CB8AC3E}">
        <p14:creationId xmlns:p14="http://schemas.microsoft.com/office/powerpoint/2010/main" val="254168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F3C0341-F282-4BFA-8F14-7B2D684A010D}"/>
              </a:ext>
            </a:extLst>
          </p:cNvPr>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
        <p:nvSpPr>
          <p:cNvPr id="2" name="Rectangle 1"/>
          <p:cNvSpPr/>
          <p:nvPr/>
        </p:nvSpPr>
        <p:spPr>
          <a:xfrm>
            <a:off x="729916" y="1028343"/>
            <a:ext cx="10988842" cy="3539430"/>
          </a:xfrm>
          <a:prstGeom prst="rect">
            <a:avLst/>
          </a:prstGeom>
        </p:spPr>
        <p:txBody>
          <a:bodyPr wrap="square">
            <a:spAutoFit/>
          </a:bodyPr>
          <a:lstStyle/>
          <a:p>
            <a:r>
              <a:rPr lang="vi-VN" sz="2800" dirty="0">
                <a:latin typeface="Times New Roman" pitchFamily="18" charset="0"/>
                <a:cs typeface="Times New Roman" pitchFamily="18" charset="0"/>
              </a:rPr>
              <a:t>Câu 1: Em có muốn sử dụng các hiệu ứng động trong bài trình chiếu của mình không? Tại sao?</a:t>
            </a:r>
          </a:p>
          <a:p>
            <a:r>
              <a:rPr lang="vi-VN" sz="2800" dirty="0" smtClean="0">
                <a:latin typeface="Times New Roman" pitchFamily="18" charset="0"/>
                <a:cs typeface="Times New Roman" pitchFamily="18" charset="0"/>
              </a:rPr>
              <a:t>Câu </a:t>
            </a:r>
            <a:r>
              <a:rPr lang="vi-VN" sz="2800" dirty="0">
                <a:latin typeface="Times New Roman" pitchFamily="18" charset="0"/>
                <a:cs typeface="Times New Roman" pitchFamily="18" charset="0"/>
              </a:rPr>
              <a:t>2: Hiệu ứng động là gì? Có mấy loại hiệu ứng động? Chúng khác nhau thế nào?</a:t>
            </a:r>
          </a:p>
          <a:p>
            <a:r>
              <a:rPr lang="vi-VN" sz="2800" dirty="0" smtClean="0">
                <a:latin typeface="Times New Roman" pitchFamily="18" charset="0"/>
                <a:cs typeface="Times New Roman" pitchFamily="18" charset="0"/>
              </a:rPr>
              <a:t>Câu </a:t>
            </a:r>
            <a:r>
              <a:rPr lang="vi-VN" sz="2800" dirty="0">
                <a:latin typeface="Times New Roman" pitchFamily="18" charset="0"/>
                <a:cs typeface="Times New Roman" pitchFamily="18" charset="0"/>
              </a:rPr>
              <a:t>3: Sử dụng hiệu ứng động cần lưu ý những điều gì? Tại sao?</a:t>
            </a:r>
          </a:p>
          <a:p>
            <a:r>
              <a:rPr lang="vi-VN" sz="2800" dirty="0">
                <a:latin typeface="Times New Roman" pitchFamily="18" charset="0"/>
                <a:cs typeface="Times New Roman" pitchFamily="18" charset="0"/>
              </a:rPr>
              <a:t>	</a:t>
            </a:r>
          </a:p>
          <a:p>
            <a:r>
              <a:rPr lang="vi-VN" sz="2800" dirty="0">
                <a:latin typeface="Times New Roman" pitchFamily="18" charset="0"/>
                <a:cs typeface="Times New Roman" pitchFamily="18" charset="0"/>
              </a:rPr>
              <a:t>	</a:t>
            </a:r>
          </a:p>
          <a:p>
            <a:r>
              <a:rPr lang="vi-VN" sz="2800" dirty="0">
                <a:latin typeface="Times New Roman" pitchFamily="18" charset="0"/>
                <a:cs typeface="Times New Roman" pitchFamily="18" charset="0"/>
              </a:rPr>
              <a:t>	</a:t>
            </a:r>
          </a:p>
        </p:txBody>
      </p:sp>
      <p:sp>
        <p:nvSpPr>
          <p:cNvPr id="3" name="Rectangle 2">
            <a:hlinkClick r:id="rId2" action="ppaction://hlinkpres?slideindex=1&amp;slidetitle="/>
          </p:cNvPr>
          <p:cNvSpPr/>
          <p:nvPr/>
        </p:nvSpPr>
        <p:spPr>
          <a:xfrm>
            <a:off x="1230960" y="4275385"/>
            <a:ext cx="3954929"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KHÔNG HIỆU ỨNG</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Rectangle 4">
            <a:hlinkClick r:id="rId3" action="ppaction://hlinkpres?slideindex=1&amp;slidetitle="/>
          </p:cNvPr>
          <p:cNvSpPr/>
          <p:nvPr/>
        </p:nvSpPr>
        <p:spPr>
          <a:xfrm>
            <a:off x="6850952" y="4275385"/>
            <a:ext cx="2997937" cy="584775"/>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CÓ</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HIỆU ỨNG</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88424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1F5AE6C-252D-4CAF-860E-12843A5476E2}"/>
              </a:ext>
            </a:extLst>
          </p:cNvPr>
          <p:cNvPicPr>
            <a:picLocks noChangeAspect="1"/>
          </p:cNvPicPr>
          <p:nvPr/>
        </p:nvPicPr>
        <p:blipFill>
          <a:blip r:embed="rId2"/>
          <a:stretch>
            <a:fillRect/>
          </a:stretch>
        </p:blipFill>
        <p:spPr>
          <a:xfrm>
            <a:off x="575756" y="758433"/>
            <a:ext cx="756220" cy="753733"/>
          </a:xfrm>
          <a:prstGeom prst="rect">
            <a:avLst/>
          </a:prstGeom>
        </p:spPr>
      </p:pic>
      <p:sp>
        <p:nvSpPr>
          <p:cNvPr id="3" name="Rectangle 2">
            <a:extLst>
              <a:ext uri="{FF2B5EF4-FFF2-40B4-BE49-F238E27FC236}">
                <a16:creationId xmlns="" xmlns:a16="http://schemas.microsoft.com/office/drawing/2014/main" id="{8F0F2543-EFD8-4538-B173-63EFF9BF99DB}"/>
              </a:ext>
            </a:extLst>
          </p:cNvPr>
          <p:cNvSpPr/>
          <p:nvPr/>
        </p:nvSpPr>
        <p:spPr>
          <a:xfrm>
            <a:off x="1459298" y="471625"/>
            <a:ext cx="9548226" cy="1461939"/>
          </a:xfrm>
          <a:prstGeom prst="rect">
            <a:avLst/>
          </a:prstGeom>
        </p:spPr>
        <p:txBody>
          <a:bodyPr wrap="square">
            <a:spAutoFit/>
          </a:bodyPr>
          <a:lstStyle/>
          <a:p>
            <a:pPr algn="just" defTabSz="342900">
              <a:lnSpc>
                <a:spcPct val="140000"/>
              </a:lnSpc>
            </a:pPr>
            <a:r>
              <a:rPr lang="vi-VN" sz="2200" dirty="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p>
        </p:txBody>
      </p:sp>
      <p:sp>
        <p:nvSpPr>
          <p:cNvPr id="6" name="Rectangle 5">
            <a:extLst>
              <a:ext uri="{FF2B5EF4-FFF2-40B4-BE49-F238E27FC236}">
                <a16:creationId xmlns="" xmlns:a16="http://schemas.microsoft.com/office/drawing/2014/main" id="{12FA1796-DE40-4F33-9D06-0E4E50E8C447}"/>
              </a:ext>
            </a:extLst>
          </p:cNvPr>
          <p:cNvSpPr/>
          <p:nvPr/>
        </p:nvSpPr>
        <p:spPr>
          <a:xfrm>
            <a:off x="575756" y="1723537"/>
            <a:ext cx="11171151" cy="1461939"/>
          </a:xfrm>
          <a:prstGeom prst="rect">
            <a:avLst/>
          </a:prstGeom>
        </p:spPr>
        <p:txBody>
          <a:bodyPr wrap="square">
            <a:spAutoFit/>
          </a:bodyPr>
          <a:lstStyle/>
          <a:p>
            <a:pPr algn="just" defTabSz="342900">
              <a:lnSpc>
                <a:spcPct val="140000"/>
              </a:lnSpc>
            </a:pPr>
            <a:r>
              <a:rPr lang="vi-VN" sz="2200" dirty="0">
                <a:latin typeface="UTM Avo" panose="02040603050506020204" pitchFamily="18" charset="0"/>
                <a:cs typeface="Times New Roman" panose="02020603050405020304" pitchFamily="18" charset="0"/>
              </a:rPr>
              <a:t>Có hai loại hiệu ứng động:</a:t>
            </a:r>
          </a:p>
          <a:p>
            <a:pPr algn="just" defTabSz="342900">
              <a:lnSpc>
                <a:spcPct val="140000"/>
              </a:lnSpc>
            </a:pPr>
            <a:r>
              <a:rPr lang="vi-VN" sz="2200" dirty="0">
                <a:latin typeface="UTM Avo" panose="02040603050506020204" pitchFamily="18" charset="0"/>
                <a:cs typeface="Times New Roman" panose="02020603050405020304" pitchFamily="18" charset="0"/>
              </a:rPr>
              <a:t>• Hiệu ứng cho các đối tượng trên trang chiếu, gọi là hiệu ứng cho đối tượng.</a:t>
            </a:r>
          </a:p>
          <a:p>
            <a:pPr algn="just" defTabSz="342900">
              <a:lnSpc>
                <a:spcPct val="140000"/>
              </a:lnSpc>
            </a:pPr>
            <a:r>
              <a:rPr lang="vi-VN" sz="2200" dirty="0">
                <a:latin typeface="UTM Avo" panose="02040603050506020204" pitchFamily="18" charset="0"/>
                <a:cs typeface="Times New Roman" panose="02020603050405020304" pitchFamily="18" charset="0"/>
              </a:rPr>
              <a:t>• Hiệu ứng cho các trang chiếu, gọi là hiệu</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ứng chuyển trang chiếu.</a:t>
            </a:r>
          </a:p>
        </p:txBody>
      </p:sp>
      <p:sp>
        <p:nvSpPr>
          <p:cNvPr id="7" name="Rectangle 6">
            <a:extLst>
              <a:ext uri="{FF2B5EF4-FFF2-40B4-BE49-F238E27FC236}">
                <a16:creationId xmlns="" xmlns:a16="http://schemas.microsoft.com/office/drawing/2014/main" id="{7DA60A36-A2C1-416F-B854-E09E54F9C935}"/>
              </a:ext>
            </a:extLst>
          </p:cNvPr>
          <p:cNvSpPr/>
          <p:nvPr/>
        </p:nvSpPr>
        <p:spPr>
          <a:xfrm>
            <a:off x="575755" y="3185476"/>
            <a:ext cx="11171151" cy="1040285"/>
          </a:xfrm>
          <a:prstGeom prst="rect">
            <a:avLst/>
          </a:prstGeom>
        </p:spPr>
        <p:txBody>
          <a:bodyPr wrap="square">
            <a:spAutoFit/>
          </a:bodyPr>
          <a:lstStyle/>
          <a:p>
            <a:pPr algn="just" defTabSz="342900">
              <a:lnSpc>
                <a:spcPct val="140000"/>
              </a:lnSpc>
            </a:pPr>
            <a:r>
              <a:rPr lang="en-US" sz="2200" dirty="0" smtClean="0">
                <a:latin typeface="UTM Avo" panose="02040603050506020204" pitchFamily="18" charset="0"/>
                <a:cs typeface="Times New Roman" panose="02020603050405020304" pitchFamily="18" charset="0"/>
              </a:rPr>
              <a:t>      </a:t>
            </a:r>
            <a:r>
              <a:rPr lang="vi-VN" sz="2200" dirty="0" smtClean="0">
                <a:latin typeface="UTM Avo" panose="02040603050506020204" pitchFamily="18" charset="0"/>
                <a:cs typeface="Times New Roman" panose="02020603050405020304" pitchFamily="18" charset="0"/>
              </a:rPr>
              <a:t>Việc </a:t>
            </a:r>
            <a:r>
              <a:rPr lang="vi-VN" sz="2200" dirty="0">
                <a:latin typeface="UTM Avo" panose="02040603050506020204" pitchFamily="18" charset="0"/>
                <a:cs typeface="Times New Roman" panose="02020603050405020304" pitchFamily="18" charset="0"/>
              </a:rPr>
              <a:t>sử dụng hiệu ứng động giúp cho bài trình chiếu trở nên sinh động và hấp dẫn</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tin. </a:t>
            </a:r>
            <a:endParaRPr lang="en-US"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75757C99-435E-47FD-82C5-A7F730284924}"/>
              </a:ext>
            </a:extLst>
          </p:cNvPr>
          <p:cNvSpPr/>
          <p:nvPr/>
        </p:nvSpPr>
        <p:spPr>
          <a:xfrm>
            <a:off x="575755" y="4201186"/>
            <a:ext cx="9838245" cy="1988237"/>
          </a:xfrm>
          <a:prstGeom prst="rect">
            <a:avLst/>
          </a:prstGeom>
        </p:spPr>
        <p:txBody>
          <a:bodyPr wrap="square">
            <a:spAutoFit/>
          </a:bodyPr>
          <a:lstStyle/>
          <a:p>
            <a:pPr algn="just" defTabSz="342900">
              <a:lnSpc>
                <a:spcPct val="140000"/>
              </a:lnSpc>
            </a:pPr>
            <a:r>
              <a:rPr lang="en-US" sz="2200" dirty="0" smtClean="0">
                <a:latin typeface="UTM Avo" panose="02040603050506020204" pitchFamily="18" charset="0"/>
                <a:cs typeface="Times New Roman" panose="02020603050405020304" pitchFamily="18" charset="0"/>
              </a:rPr>
              <a:t>     </a:t>
            </a:r>
            <a:r>
              <a:rPr lang="vi-VN" sz="2200" dirty="0" smtClean="0">
                <a:latin typeface="UTM Avo" panose="02040603050506020204" pitchFamily="18" charset="0"/>
                <a:cs typeface="Times New Roman" panose="02020603050405020304" pitchFamily="18" charset="0"/>
              </a:rPr>
              <a:t>Tuy </a:t>
            </a:r>
            <a:r>
              <a:rPr lang="vi-VN" sz="2200" dirty="0">
                <a:latin typeface="UTM Avo" panose="02040603050506020204" pitchFamily="18" charset="0"/>
                <a:cs typeface="Times New Roman" panose="02020603050405020304" pitchFamily="18" charset="0"/>
              </a:rPr>
              <a:t>nhiên việc sử dụng quá nhiều hoặc không phù hợp có thể gây hiệu ứng ngược,</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làm cho người nghe mất tập trung vào nội </a:t>
            </a:r>
            <a:r>
              <a:rPr lang="en-US" sz="2200" dirty="0">
                <a:latin typeface="UTM Avo" panose="02040603050506020204" pitchFamily="18" charset="0"/>
                <a:cs typeface="Times New Roman" panose="02020603050405020304" pitchFamily="18" charset="0"/>
              </a:rPr>
              <a:t>d</a:t>
            </a:r>
            <a:r>
              <a:rPr lang="vi-VN" sz="2200" dirty="0">
                <a:latin typeface="UTM Avo" panose="02040603050506020204" pitchFamily="18" charset="0"/>
                <a:cs typeface="Times New Roman" panose="02020603050405020304" pitchFamily="18" charset="0"/>
              </a:rPr>
              <a:t>ung chính. </a:t>
            </a:r>
            <a:endParaRPr lang="en-US" sz="2200" dirty="0">
              <a:latin typeface="UTM Avo" panose="02040603050506020204" pitchFamily="18" charset="0"/>
              <a:cs typeface="Times New Roman" panose="02020603050405020304" pitchFamily="18" charset="0"/>
            </a:endParaRPr>
          </a:p>
          <a:p>
            <a:pPr algn="just" defTabSz="342900">
              <a:lnSpc>
                <a:spcPct val="140000"/>
              </a:lnSpc>
            </a:pPr>
            <a:r>
              <a:rPr lang="en-US" sz="2200" dirty="0" smtClean="0">
                <a:latin typeface="UTM Avo" panose="02040603050506020204" pitchFamily="18" charset="0"/>
                <a:cs typeface="Times New Roman" panose="02020603050405020304" pitchFamily="18" charset="0"/>
              </a:rPr>
              <a:t>     </a:t>
            </a:r>
            <a:r>
              <a:rPr lang="vi-VN" sz="2200" dirty="0" smtClean="0">
                <a:latin typeface="UTM Avo" panose="02040603050506020204" pitchFamily="18" charset="0"/>
                <a:cs typeface="Times New Roman" panose="02020603050405020304" pitchFamily="18" charset="0"/>
              </a:rPr>
              <a:t>Bởi </a:t>
            </a:r>
            <a:r>
              <a:rPr lang="vi-VN" sz="2200" dirty="0">
                <a:latin typeface="UTM Avo" panose="02040603050506020204" pitchFamily="18" charset="0"/>
                <a:cs typeface="Times New Roman" panose="02020603050405020304" pitchFamily="18" charset="0"/>
              </a:rPr>
              <a:t>vậy, cần cân nhắc sử dụng hiệu ứng cho hợp lí để tăng hiệu quả, hỗ trợ cho việc trình bày nội dung.</a:t>
            </a:r>
            <a:endParaRPr lang="en-US" sz="2200" dirty="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a:extLst>
              <a:ext uri="{FF2B5EF4-FFF2-40B4-BE49-F238E27FC236}">
                <a16:creationId xmlns="" xmlns:a16="http://schemas.microsoft.com/office/drawing/2014/main" id="{BB08C5BE-2D09-416D-84D3-157741A8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98079" y="4858786"/>
            <a:ext cx="2099187" cy="1950476"/>
          </a:xfrm>
          <a:prstGeom prst="rect">
            <a:avLst/>
          </a:prstGeom>
        </p:spPr>
      </p:pic>
      <p:sp>
        <p:nvSpPr>
          <p:cNvPr id="4" name="TextBox 3">
            <a:hlinkClick r:id="rId4" action="ppaction://hlinkpres?slideindex=1&amp;slidetitle="/>
          </p:cNvPr>
          <p:cNvSpPr txBox="1"/>
          <p:nvPr/>
        </p:nvSpPr>
        <p:spPr>
          <a:xfrm>
            <a:off x="10309328" y="4238095"/>
            <a:ext cx="1687938" cy="646331"/>
          </a:xfrm>
          <a:prstGeom prst="rect">
            <a:avLst/>
          </a:prstGeom>
          <a:noFill/>
        </p:spPr>
        <p:txBody>
          <a:bodyPr wrap="square" rtlCol="0">
            <a:spAutoFit/>
          </a:bodyPr>
          <a:lstStyle/>
          <a:p>
            <a:pPr algn="ctr"/>
            <a:r>
              <a:rPr lang="en-US" dirty="0" err="1" smtClean="0">
                <a:solidFill>
                  <a:schemeClr val="accent6"/>
                </a:solidFill>
                <a:latin typeface="Times New Roman" pitchFamily="18" charset="0"/>
                <a:cs typeface="Times New Roman" pitchFamily="18" charset="0"/>
              </a:rPr>
              <a:t>Hiệu</a:t>
            </a:r>
            <a:r>
              <a:rPr lang="en-US" dirty="0" smtClean="0">
                <a:solidFill>
                  <a:schemeClr val="accent6"/>
                </a:solidFill>
                <a:latin typeface="Times New Roman" pitchFamily="18" charset="0"/>
                <a:cs typeface="Times New Roman" pitchFamily="18" charset="0"/>
              </a:rPr>
              <a:t> </a:t>
            </a:r>
            <a:r>
              <a:rPr lang="en-US" dirty="0" err="1" smtClean="0">
                <a:solidFill>
                  <a:schemeClr val="accent6"/>
                </a:solidFill>
                <a:latin typeface="Times New Roman" pitchFamily="18" charset="0"/>
                <a:cs typeface="Times New Roman" pitchFamily="18" charset="0"/>
              </a:rPr>
              <a:t>ứng</a:t>
            </a:r>
            <a:r>
              <a:rPr lang="en-US" dirty="0" smtClean="0">
                <a:solidFill>
                  <a:schemeClr val="accent6"/>
                </a:solidFill>
                <a:latin typeface="Times New Roman" pitchFamily="18" charset="0"/>
                <a:cs typeface="Times New Roman" pitchFamily="18" charset="0"/>
              </a:rPr>
              <a:t> </a:t>
            </a:r>
            <a:r>
              <a:rPr lang="en-US" dirty="0" err="1" smtClean="0">
                <a:solidFill>
                  <a:schemeClr val="accent6"/>
                </a:solidFill>
                <a:latin typeface="Times New Roman" pitchFamily="18" charset="0"/>
                <a:cs typeface="Times New Roman" pitchFamily="18" charset="0"/>
              </a:rPr>
              <a:t>động</a:t>
            </a:r>
            <a:r>
              <a:rPr lang="en-US" dirty="0" smtClean="0">
                <a:solidFill>
                  <a:schemeClr val="accent6"/>
                </a:solidFill>
                <a:latin typeface="Times New Roman" pitchFamily="18" charset="0"/>
                <a:cs typeface="Times New Roman" pitchFamily="18" charset="0"/>
              </a:rPr>
              <a:t> </a:t>
            </a:r>
            <a:r>
              <a:rPr lang="en-US" dirty="0" err="1" smtClean="0">
                <a:solidFill>
                  <a:schemeClr val="accent6"/>
                </a:solidFill>
                <a:latin typeface="Times New Roman" pitchFamily="18" charset="0"/>
                <a:cs typeface="Times New Roman" pitchFamily="18" charset="0"/>
              </a:rPr>
              <a:t>chưa</a:t>
            </a:r>
            <a:r>
              <a:rPr lang="en-US" dirty="0" smtClean="0">
                <a:solidFill>
                  <a:schemeClr val="accent6"/>
                </a:solidFill>
                <a:latin typeface="Times New Roman" pitchFamily="18" charset="0"/>
                <a:cs typeface="Times New Roman" pitchFamily="18" charset="0"/>
              </a:rPr>
              <a:t> </a:t>
            </a:r>
            <a:r>
              <a:rPr lang="en-US" dirty="0" err="1" smtClean="0">
                <a:solidFill>
                  <a:schemeClr val="accent6"/>
                </a:solidFill>
                <a:latin typeface="Times New Roman" pitchFamily="18" charset="0"/>
                <a:cs typeface="Times New Roman" pitchFamily="18" charset="0"/>
              </a:rPr>
              <a:t>phù</a:t>
            </a:r>
            <a:r>
              <a:rPr lang="en-US" dirty="0" smtClean="0">
                <a:solidFill>
                  <a:schemeClr val="accent6"/>
                </a:solidFill>
                <a:latin typeface="Times New Roman" pitchFamily="18" charset="0"/>
                <a:cs typeface="Times New Roman" pitchFamily="18" charset="0"/>
              </a:rPr>
              <a:t> </a:t>
            </a:r>
            <a:r>
              <a:rPr lang="en-US" dirty="0" err="1" smtClean="0">
                <a:solidFill>
                  <a:schemeClr val="accent6"/>
                </a:solidFill>
                <a:latin typeface="Times New Roman" pitchFamily="18" charset="0"/>
                <a:cs typeface="Times New Roman" pitchFamily="18" charset="0"/>
              </a:rPr>
              <a:t>hợp</a:t>
            </a:r>
            <a:endParaRPr lang="en-US"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44030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140E951-657F-4E79-AB80-7AE4B2257C57}"/>
              </a:ext>
            </a:extLst>
          </p:cNvPr>
          <p:cNvPicPr>
            <a:picLocks noChangeAspect="1"/>
          </p:cNvPicPr>
          <p:nvPr/>
        </p:nvPicPr>
        <p:blipFill>
          <a:blip r:embed="rId2"/>
          <a:stretch>
            <a:fillRect/>
          </a:stretch>
        </p:blipFill>
        <p:spPr>
          <a:xfrm>
            <a:off x="358815" y="355778"/>
            <a:ext cx="10949651" cy="2609463"/>
          </a:xfrm>
          <a:prstGeom prst="rect">
            <a:avLst/>
          </a:prstGeom>
        </p:spPr>
      </p:pic>
      <p:pic>
        <p:nvPicPr>
          <p:cNvPr id="3" name="Picture 2" descr="Graphical user interface, application&#10;&#10;Description automatically generated">
            <a:extLst>
              <a:ext uri="{FF2B5EF4-FFF2-40B4-BE49-F238E27FC236}">
                <a16:creationId xmlns="" xmlns:a16="http://schemas.microsoft.com/office/drawing/2014/main" id="{F3F5B42B-0E2D-4B82-BADB-DA40AF21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extLst>
      <p:ext uri="{BB962C8B-B14F-4D97-AF65-F5344CB8AC3E}">
        <p14:creationId xmlns:p14="http://schemas.microsoft.com/office/powerpoint/2010/main" val="2036219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398309D-FDE8-47AC-A74A-4D803B92152C}"/>
              </a:ext>
            </a:extLst>
          </p:cNvPr>
          <p:cNvPicPr>
            <a:picLocks noChangeAspect="1"/>
          </p:cNvPicPr>
          <p:nvPr/>
        </p:nvPicPr>
        <p:blipFill>
          <a:blip r:embed="rId2"/>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a:extLst>
              <a:ext uri="{FF2B5EF4-FFF2-40B4-BE49-F238E27FC236}">
                <a16:creationId xmlns="" xmlns:a16="http://schemas.microsoft.com/office/drawing/2014/main" id="{9F804FF5-2432-4D2A-913D-C8BF769E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cxnSp>
        <p:nvCxnSpPr>
          <p:cNvPr id="5" name="Straight Arrow Connector 4"/>
          <p:cNvCxnSpPr/>
          <p:nvPr/>
        </p:nvCxnSpPr>
        <p:spPr>
          <a:xfrm>
            <a:off x="5558589" y="1973179"/>
            <a:ext cx="593558" cy="5694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687433" y="2650483"/>
            <a:ext cx="593558" cy="73440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510463" y="2076977"/>
            <a:ext cx="689810" cy="114701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855368" y="3223988"/>
            <a:ext cx="296779" cy="5321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66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B02E29A-7976-4FE3-982A-F28BB3399CC2}"/>
              </a:ext>
            </a:extLst>
          </p:cNvPr>
          <p:cNvSpPr/>
          <p:nvPr/>
        </p:nvSpPr>
        <p:spPr>
          <a:xfrm>
            <a:off x="493044" y="240182"/>
            <a:ext cx="10754619" cy="674031"/>
          </a:xfrm>
          <a:prstGeom prst="rect">
            <a:avLst/>
          </a:prstGeom>
        </p:spPr>
        <p:txBody>
          <a:bodyPr wrap="square">
            <a:spAutoFit/>
          </a:bodyPr>
          <a:lstStyle/>
          <a:p>
            <a:pPr defTabSz="342900">
              <a:lnSpc>
                <a:spcPct val="135000"/>
              </a:lnSpc>
            </a:pPr>
            <a:r>
              <a:rPr lang="en-US" sz="2800" b="1" dirty="0">
                <a:solidFill>
                  <a:srgbClr val="F03C69"/>
                </a:solidFill>
                <a:latin typeface="Times New Roman" pitchFamily="18" charset="0"/>
                <a:cs typeface="Times New Roman" pitchFamily="18" charset="0"/>
              </a:rPr>
              <a:t>2</a:t>
            </a:r>
            <a:r>
              <a:rPr lang="vi-VN" sz="2800" b="1" dirty="0">
                <a:solidFill>
                  <a:srgbClr val="F03C69"/>
                </a:solidFill>
                <a:latin typeface="Times New Roman" pitchFamily="18" charset="0"/>
                <a:cs typeface="Times New Roman" pitchFamily="18" charset="0"/>
              </a:rPr>
              <a:t>. THỰC HÀNH TỔNG HỢP: HOÀN THIỆN BÀI TRÌNH </a:t>
            </a:r>
            <a:r>
              <a:rPr lang="vi-VN" sz="2800" b="1" dirty="0" smtClean="0">
                <a:solidFill>
                  <a:srgbClr val="F03C69"/>
                </a:solidFill>
                <a:latin typeface="Times New Roman" pitchFamily="18" charset="0"/>
                <a:cs typeface="Times New Roman" pitchFamily="18" charset="0"/>
              </a:rPr>
              <a:t>CHI</a:t>
            </a:r>
            <a:r>
              <a:rPr lang="en-US" sz="2800" b="1" dirty="0" smtClean="0">
                <a:solidFill>
                  <a:srgbClr val="F03C69"/>
                </a:solidFill>
                <a:latin typeface="Times New Roman" pitchFamily="18" charset="0"/>
                <a:cs typeface="Times New Roman" pitchFamily="18" charset="0"/>
              </a:rPr>
              <a:t>Ế</a:t>
            </a:r>
            <a:r>
              <a:rPr lang="vi-VN" sz="2800" b="1" dirty="0" smtClean="0">
                <a:solidFill>
                  <a:srgbClr val="F03C69"/>
                </a:solidFill>
                <a:latin typeface="Times New Roman" pitchFamily="18" charset="0"/>
                <a:cs typeface="Times New Roman" pitchFamily="18" charset="0"/>
              </a:rPr>
              <a:t>U</a:t>
            </a:r>
            <a:endParaRPr lang="en-US" sz="2800" b="1" dirty="0">
              <a:solidFill>
                <a:srgbClr val="F03C69"/>
              </a:solidFill>
              <a:latin typeface="Times New Roman" pitchFamily="18" charset="0"/>
              <a:cs typeface="Times New Roman" pitchFamily="18" charset="0"/>
            </a:endParaRPr>
          </a:p>
        </p:txBody>
      </p:sp>
      <p:sp>
        <p:nvSpPr>
          <p:cNvPr id="3" name="Rectangle 2">
            <a:extLst>
              <a:ext uri="{FF2B5EF4-FFF2-40B4-BE49-F238E27FC236}">
                <a16:creationId xmlns="" xmlns:a16="http://schemas.microsoft.com/office/drawing/2014/main" id="{13F535DB-C7FF-49E3-B2F6-7A5541E0EC93}"/>
              </a:ext>
            </a:extLst>
          </p:cNvPr>
          <p:cNvSpPr/>
          <p:nvPr/>
        </p:nvSpPr>
        <p:spPr>
          <a:xfrm>
            <a:off x="415057" y="1387767"/>
            <a:ext cx="11361883" cy="1107996"/>
          </a:xfrm>
          <a:prstGeom prst="rect">
            <a:avLst/>
          </a:prstGeom>
        </p:spPr>
        <p:txBody>
          <a:bodyPr wrap="square">
            <a:spAutoFit/>
          </a:bodyPr>
          <a:lstStyle/>
          <a:p>
            <a:pPr algn="just" defTabSz="342900"/>
            <a:r>
              <a:rPr lang="vi-VN" sz="2200" b="1" dirty="0">
                <a:latin typeface="UTM Avo" panose="02040603050506020204" pitchFamily="18" charset="0"/>
                <a:cs typeface="Times New Roman" panose="02020603050405020304" pitchFamily="18" charset="0"/>
              </a:rPr>
              <a:t>Nhiệm vụ </a:t>
            </a:r>
            <a:endParaRPr lang="en-US" sz="2200" b="1" dirty="0">
              <a:latin typeface="UTM Avo" panose="02040603050506020204" pitchFamily="18" charset="0"/>
              <a:cs typeface="Times New Roman" panose="02020603050405020304" pitchFamily="18" charset="0"/>
            </a:endParaRPr>
          </a:p>
          <a:p>
            <a:pPr algn="just" defTabSz="342900"/>
            <a:r>
              <a:rPr lang="vi-VN" sz="2200" dirty="0">
                <a:latin typeface="UTM Avo" panose="02040603050506020204" pitchFamily="18" charset="0"/>
                <a:cs typeface="Times New Roman" panose="02020603050405020304" pitchFamily="18" charset="0"/>
              </a:rPr>
              <a:t>-</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Em hãy tạo hiệu ứng cho bài trình chiếu báo cáo dự án </a:t>
            </a:r>
            <a:r>
              <a:rPr lang="vi-VN" sz="2200" b="1" dirty="0">
                <a:latin typeface="UTM Avo" panose="02040603050506020204" pitchFamily="18" charset="0"/>
                <a:cs typeface="Times New Roman" panose="02020603050405020304" pitchFamily="18" charset="0"/>
              </a:rPr>
              <a:t>Trường học xanh</a:t>
            </a:r>
            <a:r>
              <a:rPr lang="vi-VN" sz="2200" dirty="0">
                <a:latin typeface="UTM Avo" panose="02040603050506020204" pitchFamily="18" charset="0"/>
                <a:cs typeface="Times New Roman" panose="02020603050405020304" pitchFamily="18" charset="0"/>
              </a:rPr>
              <a:t>. </a:t>
            </a:r>
            <a:endParaRPr lang="en-US" sz="2200" dirty="0">
              <a:latin typeface="UTM Avo" panose="02040603050506020204" pitchFamily="18" charset="0"/>
              <a:cs typeface="Times New Roman" panose="02020603050405020304" pitchFamily="18" charset="0"/>
            </a:endParaRPr>
          </a:p>
          <a:p>
            <a:pPr algn="just" defTabSz="342900"/>
            <a:r>
              <a:rPr lang="vi-VN" sz="2200" dirty="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dirty="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a:extLst>
              <a:ext uri="{FF2B5EF4-FFF2-40B4-BE49-F238E27FC236}">
                <a16:creationId xmlns=""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extLst>
      <p:ext uri="{BB962C8B-B14F-4D97-AF65-F5344CB8AC3E}">
        <p14:creationId xmlns:p14="http://schemas.microsoft.com/office/powerpoint/2010/main" val="149841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B736BD5-F0C1-440D-982D-9E66434CC08E}"/>
              </a:ext>
            </a:extLst>
          </p:cNvPr>
          <p:cNvPicPr>
            <a:picLocks noChangeAspect="1"/>
          </p:cNvPicPr>
          <p:nvPr/>
        </p:nvPicPr>
        <p:blipFill>
          <a:blip r:embed="rId2"/>
          <a:stretch>
            <a:fillRect/>
          </a:stretch>
        </p:blipFill>
        <p:spPr>
          <a:xfrm>
            <a:off x="742708" y="825608"/>
            <a:ext cx="10706583" cy="5740490"/>
          </a:xfrm>
          <a:prstGeom prst="rect">
            <a:avLst/>
          </a:prstGeom>
        </p:spPr>
      </p:pic>
      <p:sp>
        <p:nvSpPr>
          <p:cNvPr id="4" name="Rectangle 3">
            <a:extLst>
              <a:ext uri="{FF2B5EF4-FFF2-40B4-BE49-F238E27FC236}">
                <a16:creationId xmlns="" xmlns:a16="http://schemas.microsoft.com/office/drawing/2014/main" id="{153E75E9-8F4E-4EA4-8C57-0F90B9D5A515}"/>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hiệu ứng cho đối tượng</a:t>
            </a:r>
            <a:endParaRPr lang="en-US" sz="20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04158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8976DD7-3470-4977-AD27-418B5189444A}"/>
              </a:ext>
            </a:extLst>
          </p:cNvPr>
          <p:cNvPicPr>
            <a:picLocks noChangeAspect="1"/>
          </p:cNvPicPr>
          <p:nvPr/>
        </p:nvPicPr>
        <p:blipFill>
          <a:blip r:embed="rId2"/>
          <a:stretch>
            <a:fillRect/>
          </a:stretch>
        </p:blipFill>
        <p:spPr>
          <a:xfrm>
            <a:off x="1267428" y="859921"/>
            <a:ext cx="9657144" cy="5706177"/>
          </a:xfrm>
          <a:prstGeom prst="rect">
            <a:avLst/>
          </a:prstGeom>
        </p:spPr>
      </p:pic>
      <p:sp>
        <p:nvSpPr>
          <p:cNvPr id="4" name="Rectangle 3">
            <a:extLst>
              <a:ext uri="{FF2B5EF4-FFF2-40B4-BE49-F238E27FC236}">
                <a16:creationId xmlns="" xmlns:a16="http://schemas.microsoft.com/office/drawing/2014/main" id="{5B641966-0221-4183-98FC-2A3BCE117653}"/>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a:t>
            </a:r>
            <a:r>
              <a:rPr lang="vi-VN" sz="2000" b="1">
                <a:solidFill>
                  <a:srgbClr val="0000FF"/>
                </a:solidFill>
                <a:latin typeface="UTM Avo" panose="02040603050506020204" pitchFamily="18" charset="0"/>
                <a:cs typeface="Times New Roman" panose="02020603050405020304" pitchFamily="18" charset="0"/>
              </a:rPr>
              <a:t>Tạo hiệu ứng </a:t>
            </a:r>
            <a:r>
              <a:rPr lang="en-US" sz="2000" b="1">
                <a:solidFill>
                  <a:srgbClr val="0000FF"/>
                </a:solidFill>
                <a:latin typeface="UTM Avo" panose="02040603050506020204" pitchFamily="18" charset="0"/>
                <a:cs typeface="Times New Roman" panose="02020603050405020304" pitchFamily="18" charset="0"/>
              </a:rPr>
              <a:t>chuyển trang chiếu</a:t>
            </a:r>
          </a:p>
        </p:txBody>
      </p:sp>
    </p:spTree>
    <p:extLst>
      <p:ext uri="{BB962C8B-B14F-4D97-AF65-F5344CB8AC3E}">
        <p14:creationId xmlns:p14="http://schemas.microsoft.com/office/powerpoint/2010/main" val="65956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346E905-F803-4BFB-9DCD-DE0A347F521B}"/>
              </a:ext>
            </a:extLst>
          </p:cNvPr>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 Trình bày càng đơn giản, rõ ràng thì càng thuyết phục.</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 Dùng hiệu ứng chuyển trang thống nhất cho tất cả các trang. </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 Chọn lọc hiệu ứng cho các đối tượng. Tự trả lời câu hỏi “</a:t>
            </a:r>
            <a:r>
              <a:rPr lang="vi-VN" sz="2000" b="1" i="1" dirty="0">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 Chỉ dùng âm thanh khi thật cần thiết.</a:t>
            </a:r>
            <a:endParaRPr lang="en-US" sz="2000" dirty="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A8639107-AE69-4E57-9B10-D130A1D7AAC7}"/>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F6416B96-C5F8-4790-BE82-74C1CA470E4E}"/>
              </a:ext>
            </a:extLst>
          </p:cNvPr>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C7E24886-A4E9-45D7-83FB-DFD239B648BE}"/>
              </a:ext>
            </a:extLst>
          </p:cNvPr>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955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9279</TotalTime>
  <Words>579</Words>
  <Application>Microsoft Office PowerPoint</Application>
  <PresentationFormat>Widescreen</PresentationFormat>
  <Paragraphs>48</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微软雅黑</vt:lpstr>
      <vt:lpstr>Arial</vt:lpstr>
      <vt:lpstr>Calibri</vt:lpstr>
      <vt:lpstr>iCiel Cadena</vt:lpstr>
      <vt:lpstr>Segoe Print</vt:lpstr>
      <vt:lpstr>SVN-SAF</vt:lpstr>
      <vt:lpstr>Times New Roman</vt:lpstr>
      <vt:lpstr>UTM Avo</vt:lpstr>
      <vt:lpstr>UTM Kabel KT</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Hong Lien</cp:lastModifiedBy>
  <cp:revision>500</cp:revision>
  <dcterms:created xsi:type="dcterms:W3CDTF">2021-11-14T08:33:55Z</dcterms:created>
  <dcterms:modified xsi:type="dcterms:W3CDTF">2024-03-11T08:32:57Z</dcterms:modified>
</cp:coreProperties>
</file>