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2"/>
  </p:notesMasterIdLst>
  <p:sldIdLst>
    <p:sldId id="3099" r:id="rId2"/>
    <p:sldId id="3312" r:id="rId3"/>
    <p:sldId id="3259" r:id="rId4"/>
    <p:sldId id="3314" r:id="rId5"/>
    <p:sldId id="3228" r:id="rId6"/>
    <p:sldId id="3229" r:id="rId7"/>
    <p:sldId id="3230" r:id="rId8"/>
    <p:sldId id="3315" r:id="rId9"/>
    <p:sldId id="3309" r:id="rId10"/>
    <p:sldId id="3231" r:id="rId11"/>
    <p:sldId id="3232" r:id="rId12"/>
    <p:sldId id="3233" r:id="rId13"/>
    <p:sldId id="3237" r:id="rId14"/>
    <p:sldId id="3313" r:id="rId15"/>
    <p:sldId id="3238" r:id="rId16"/>
    <p:sldId id="3239" r:id="rId17"/>
    <p:sldId id="3260" r:id="rId18"/>
    <p:sldId id="3261" r:id="rId19"/>
    <p:sldId id="3287" r:id="rId20"/>
    <p:sldId id="28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0677C"/>
    <a:srgbClr val="FF3399"/>
    <a:srgbClr val="0998D7"/>
    <a:srgbClr val="F18105"/>
    <a:srgbClr val="FCBB75"/>
    <a:srgbClr val="0C6D39"/>
    <a:srgbClr val="ED3376"/>
    <a:srgbClr val="00918A"/>
    <a:srgbClr val="C2E2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93" autoAdjust="0"/>
    <p:restoredTop sz="94660"/>
  </p:normalViewPr>
  <p:slideViewPr>
    <p:cSldViewPr snapToGrid="0">
      <p:cViewPr varScale="1">
        <p:scale>
          <a:sx n="86" d="100"/>
          <a:sy n="86" d="100"/>
        </p:scale>
        <p:origin x="-269" y="-8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24/02/2025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xmlns=""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xmlns=""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2147494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xmlns=""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xmlns=""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a:extLst>
              <a:ext uri="{FF2B5EF4-FFF2-40B4-BE49-F238E27FC236}">
                <a16:creationId xmlns:a16="http://schemas.microsoft.com/office/drawing/2014/main" xmlns="" id="{98C32674-8B0B-4A16-BA70-6C2CD890B228}"/>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379467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xmlns=""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xmlns=""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descr="A picture containing icon&#10;&#10;Description automatically generated">
            <a:extLst>
              <a:ext uri="{FF2B5EF4-FFF2-40B4-BE49-F238E27FC236}">
                <a16:creationId xmlns:a16="http://schemas.microsoft.com/office/drawing/2014/main" xmlns="" id="{8A9C3291-6F02-4968-972D-98E51A2621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pic>
        <p:nvPicPr>
          <p:cNvPr id="7" name="Picture 6">
            <a:extLst>
              <a:ext uri="{FF2B5EF4-FFF2-40B4-BE49-F238E27FC236}">
                <a16:creationId xmlns:a16="http://schemas.microsoft.com/office/drawing/2014/main" xmlns="" id="{2C754DA5-A8B1-47C6-91BC-8EE486452E58}"/>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30557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xmlns=""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xmlns=""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9" name="Picture 8" descr="A picture containing toy, vector graphics, doll&#10;&#10;Description automatically generated">
            <a:extLst>
              <a:ext uri="{FF2B5EF4-FFF2-40B4-BE49-F238E27FC236}">
                <a16:creationId xmlns:a16="http://schemas.microsoft.com/office/drawing/2014/main" xmlns="" id="{9177DC3B-5747-449F-8020-0C394E86E2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a:extLst>
              <a:ext uri="{FF2B5EF4-FFF2-40B4-BE49-F238E27FC236}">
                <a16:creationId xmlns:a16="http://schemas.microsoft.com/office/drawing/2014/main" xmlns="" id="{0D3D1195-218E-4222-A5DA-70726D4831D9}"/>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711787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xmlns=""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grpSp>
        <p:nvGrpSpPr>
          <p:cNvPr id="6" name="Group 5">
            <a:extLst>
              <a:ext uri="{FF2B5EF4-FFF2-40B4-BE49-F238E27FC236}">
                <a16:creationId xmlns:a16="http://schemas.microsoft.com/office/drawing/2014/main" xmlns="" id="{2C18A811-DE77-4C32-9E2D-64F132EA7AF0}"/>
              </a:ext>
            </a:extLst>
          </p:cNvPr>
          <p:cNvGrpSpPr/>
          <p:nvPr userDrawn="1"/>
        </p:nvGrpSpPr>
        <p:grpSpPr>
          <a:xfrm>
            <a:off x="135255" y="15198"/>
            <a:ext cx="11894186" cy="6825343"/>
            <a:chOff x="217756" y="65357"/>
            <a:chExt cx="11993313" cy="6473286"/>
          </a:xfrm>
          <a:noFill/>
        </p:grpSpPr>
        <p:sp>
          <p:nvSpPr>
            <p:cNvPr id="7" name="Rectangle: Rounded Corners 6">
              <a:extLst>
                <a:ext uri="{FF2B5EF4-FFF2-40B4-BE49-F238E27FC236}">
                  <a16:creationId xmlns:a16="http://schemas.microsoft.com/office/drawing/2014/main" xmlns="" id="{9CB2999E-0BA1-4C89-A59F-8A54F4BE306E}"/>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xmlns="" id="{8B57871C-7653-40D9-881B-8AD5E6D85701}"/>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xmlns="" id="{D411FB22-5166-4936-BC07-4E607039B275}"/>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xmlns="" id="{7E4A763F-F403-4B7C-80F8-8C9FFF0BCBD8}"/>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a:extLst>
                <a:ext uri="{FF2B5EF4-FFF2-40B4-BE49-F238E27FC236}">
                  <a16:creationId xmlns:a16="http://schemas.microsoft.com/office/drawing/2014/main" xmlns="" id="{A230B091-3795-4736-B507-FB3D584C99B5}"/>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a:extLst>
                <a:ext uri="{FF2B5EF4-FFF2-40B4-BE49-F238E27FC236}">
                  <a16:creationId xmlns:a16="http://schemas.microsoft.com/office/drawing/2014/main" xmlns="" id="{155B6E81-4FFA-414A-A5D4-38B9D77F9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xmlns="" id="{E2CA32BB-4998-4F83-9EBB-E2B72CA98F3D}"/>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a:extLst>
                <a:ext uri="{FF2B5EF4-FFF2-40B4-BE49-F238E27FC236}">
                  <a16:creationId xmlns:a16="http://schemas.microsoft.com/office/drawing/2014/main" xmlns="" id="{B2F78BA3-2706-4830-800A-6821A19AC792}"/>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a:extLst>
                <a:ext uri="{FF2B5EF4-FFF2-40B4-BE49-F238E27FC236}">
                  <a16:creationId xmlns:a16="http://schemas.microsoft.com/office/drawing/2014/main" xmlns="" id="{1638BB94-6CDF-4792-B0E7-56C600D94BD2}"/>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7" name="Picture 16">
            <a:extLst>
              <a:ext uri="{FF2B5EF4-FFF2-40B4-BE49-F238E27FC236}">
                <a16:creationId xmlns:a16="http://schemas.microsoft.com/office/drawing/2014/main" xmlns="" id="{EE173351-2319-4C54-A582-6CAD67FEC188}"/>
              </a:ext>
            </a:extLst>
          </p:cNvPr>
          <p:cNvPicPr>
            <a:picLocks noChangeAspect="1"/>
          </p:cNvPicPr>
          <p:nvPr userDrawn="1"/>
        </p:nvPicPr>
        <p:blipFill>
          <a:blip r:embed="rId4"/>
          <a:stretch>
            <a:fillRect/>
          </a:stretch>
        </p:blipFill>
        <p:spPr>
          <a:xfrm>
            <a:off x="10644478" y="657318"/>
            <a:ext cx="932605" cy="823316"/>
          </a:xfrm>
          <a:prstGeom prst="rect">
            <a:avLst/>
          </a:prstGeom>
        </p:spPr>
      </p:pic>
      <p:pic>
        <p:nvPicPr>
          <p:cNvPr id="18" name="Picture 17">
            <a:extLst>
              <a:ext uri="{FF2B5EF4-FFF2-40B4-BE49-F238E27FC236}">
                <a16:creationId xmlns:a16="http://schemas.microsoft.com/office/drawing/2014/main" xmlns="" id="{CA8D1C36-56A8-43C3-B713-18F36105BA39}"/>
              </a:ext>
            </a:extLst>
          </p:cNvPr>
          <p:cNvPicPr>
            <a:picLocks noChangeAspect="1"/>
          </p:cNvPicPr>
          <p:nvPr userDrawn="1"/>
        </p:nvPicPr>
        <p:blipFill>
          <a:blip r:embed="rId5"/>
          <a:stretch>
            <a:fillRect/>
          </a:stretch>
        </p:blipFill>
        <p:spPr>
          <a:xfrm rot="20806844">
            <a:off x="693828" y="5450610"/>
            <a:ext cx="1111380" cy="1090410"/>
          </a:xfrm>
          <a:prstGeom prst="rect">
            <a:avLst/>
          </a:prstGeom>
        </p:spPr>
      </p:pic>
    </p:spTree>
    <p:extLst>
      <p:ext uri="{BB962C8B-B14F-4D97-AF65-F5344CB8AC3E}">
        <p14:creationId xmlns:p14="http://schemas.microsoft.com/office/powerpoint/2010/main" val="2754741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262465" y="6356350"/>
            <a:ext cx="2743200" cy="365125"/>
          </a:xfrm>
          <a:prstGeom prst="rect">
            <a:avLst/>
          </a:prstGeom>
        </p:spPr>
        <p:txBody>
          <a:bodyPr/>
          <a:lstStyle/>
          <a:p>
            <a:fld id="{5586B75A-687E-405C-8A0B-8D00578BA2C3}" type="datetimeFigureOut">
              <a:rPr lang="en-US" smtClean="0"/>
              <a:pPr/>
              <a:t>2/24/2025</a:t>
            </a:fld>
            <a:endParaRPr lang="en-US" dirty="0"/>
          </a:p>
        </p:txBody>
      </p:sp>
      <p:sp>
        <p:nvSpPr>
          <p:cNvPr id="6" name="Footer Placeholder 5"/>
          <p:cNvSpPr>
            <a:spLocks noGrp="1"/>
          </p:cNvSpPr>
          <p:nvPr>
            <p:ph type="ftr" sz="quarter" idx="11"/>
          </p:nvPr>
        </p:nvSpPr>
        <p:spPr>
          <a:xfrm>
            <a:off x="3869268" y="6356350"/>
            <a:ext cx="5911517"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87576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8" r:id="rId2"/>
    <p:sldLayoutId id="2147483759" r:id="rId3"/>
    <p:sldLayoutId id="2147483754" r:id="rId4"/>
    <p:sldLayoutId id="2147483757" r:id="rId5"/>
    <p:sldLayoutId id="2147483756" r:id="rId6"/>
    <p:sldLayoutId id="2147483760"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oa%20phuong%20do.pptx"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hyperlink" Target="moitruong.pptx" TargetMode="Externa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B70600B9-3D3C-4F35-B55B-D4EE87ED381F}"/>
              </a:ext>
            </a:extLst>
          </p:cNvPr>
          <p:cNvGrpSpPr/>
          <p:nvPr/>
        </p:nvGrpSpPr>
        <p:grpSpPr>
          <a:xfrm>
            <a:off x="1767840" y="726932"/>
            <a:ext cx="10190480" cy="1990674"/>
            <a:chOff x="1778000" y="1519412"/>
            <a:chExt cx="10190480" cy="1990674"/>
          </a:xfrm>
        </p:grpSpPr>
        <p:grpSp>
          <p:nvGrpSpPr>
            <p:cNvPr id="8" name="Group 7">
              <a:extLst>
                <a:ext uri="{FF2B5EF4-FFF2-40B4-BE49-F238E27FC236}">
                  <a16:creationId xmlns:a16="http://schemas.microsoft.com/office/drawing/2014/main" xmlns="" id="{0E84F1B7-72F7-4D57-B2AF-C01B5AEE5DBC}"/>
                </a:ext>
              </a:extLst>
            </p:cNvPr>
            <p:cNvGrpSpPr/>
            <p:nvPr/>
          </p:nvGrpSpPr>
          <p:grpSpPr>
            <a:xfrm>
              <a:off x="1778000" y="1519412"/>
              <a:ext cx="10190480" cy="1990674"/>
              <a:chOff x="1442720" y="3140126"/>
              <a:chExt cx="10190480" cy="1990674"/>
            </a:xfrm>
          </p:grpSpPr>
          <p:sp>
            <p:nvSpPr>
              <p:cNvPr id="6" name="Freeform: Shape 5">
                <a:extLst>
                  <a:ext uri="{FF2B5EF4-FFF2-40B4-BE49-F238E27FC236}">
                    <a16:creationId xmlns:a16="http://schemas.microsoft.com/office/drawing/2014/main" xmlns="" id="{43C6DB78-B927-4A90-AB8E-23FF44CE8959}"/>
                  </a:ext>
                </a:extLst>
              </p:cNvPr>
              <p:cNvSpPr/>
              <p:nvPr/>
            </p:nvSpPr>
            <p:spPr>
              <a:xfrm>
                <a:off x="1686560" y="3309963"/>
                <a:ext cx="994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1BB0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Speech Bubble: Rectangle with Corners Rounded 6">
                <a:extLst>
                  <a:ext uri="{FF2B5EF4-FFF2-40B4-BE49-F238E27FC236}">
                    <a16:creationId xmlns:a16="http://schemas.microsoft.com/office/drawing/2014/main" xmlns="" id="{902E86B7-7CA2-4FC5-8F44-27C987D77088}"/>
                  </a:ext>
                </a:extLst>
              </p:cNvPr>
              <p:cNvSpPr/>
              <p:nvPr/>
            </p:nvSpPr>
            <p:spPr>
              <a:xfrm>
                <a:off x="1442720" y="3140126"/>
                <a:ext cx="2042160" cy="1990674"/>
              </a:xfrm>
              <a:prstGeom prst="wedgeRoundRectCallout">
                <a:avLst>
                  <a:gd name="adj1" fmla="val 20461"/>
                  <a:gd name="adj2" fmla="val 65052"/>
                  <a:gd name="adj3" fmla="val 16667"/>
                </a:avLst>
              </a:prstGeom>
              <a:noFill/>
              <a:ln w="57150">
                <a:solidFill>
                  <a:srgbClr val="ED3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xmlns="" id="{C5E2E939-6AA2-4CD2-A5D0-D37A46E6ECB1}"/>
                </a:ext>
              </a:extLst>
            </p:cNvPr>
            <p:cNvGrpSpPr/>
            <p:nvPr/>
          </p:nvGrpSpPr>
          <p:grpSpPr>
            <a:xfrm>
              <a:off x="2285505" y="1773525"/>
              <a:ext cx="1240510" cy="1482448"/>
              <a:chOff x="700050" y="3208754"/>
              <a:chExt cx="935710" cy="1482448"/>
            </a:xfrm>
          </p:grpSpPr>
          <p:sp>
            <p:nvSpPr>
              <p:cNvPr id="11" name="Rectangle 10">
                <a:extLst>
                  <a:ext uri="{FF2B5EF4-FFF2-40B4-BE49-F238E27FC236}">
                    <a16:creationId xmlns:a16="http://schemas.microsoft.com/office/drawing/2014/main" xmlns="" id="{367EC42D-815B-4892-AB46-0F1E09B1F77C}"/>
                  </a:ext>
                </a:extLst>
              </p:cNvPr>
              <p:cNvSpPr/>
              <p:nvPr/>
            </p:nvSpPr>
            <p:spPr>
              <a:xfrm>
                <a:off x="700050" y="3208754"/>
                <a:ext cx="935710" cy="707886"/>
              </a:xfrm>
              <a:prstGeom prst="rect">
                <a:avLst/>
              </a:prstGeom>
            </p:spPr>
            <p:txBody>
              <a:bodyPr wrap="square">
                <a:spAutoFit/>
              </a:bodyPr>
              <a:lstStyle/>
              <a:p>
                <a:pPr algn="ctr" defTabSz="342900"/>
                <a:r>
                  <a:rPr lang="en-US" sz="3600" b="1">
                    <a:ln w="19050">
                      <a:solidFill>
                        <a:schemeClr val="bg1"/>
                      </a:solidFill>
                    </a:ln>
                    <a:latin typeface="UTM Kabel KT" panose="02040603050506020204" pitchFamily="18" charset="0"/>
                    <a:cs typeface="Times New Roman" panose="02020603050405020304" pitchFamily="18" charset="0"/>
                  </a:rPr>
                  <a:t>BÀI</a:t>
                </a:r>
                <a:r>
                  <a:rPr lang="en-US" sz="4000" b="1">
                    <a:ln w="19050">
                      <a:solidFill>
                        <a:schemeClr val="bg1"/>
                      </a:solidFill>
                    </a:ln>
                    <a:latin typeface="UTM Kabel KT"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xmlns="" id="{BB97732D-B6B9-4505-AF9F-CD4014C203E5}"/>
                  </a:ext>
                </a:extLst>
              </p:cNvPr>
              <p:cNvSpPr/>
              <p:nvPr/>
            </p:nvSpPr>
            <p:spPr>
              <a:xfrm>
                <a:off x="700050" y="3583206"/>
                <a:ext cx="935710" cy="1107996"/>
              </a:xfrm>
              <a:prstGeom prst="rect">
                <a:avLst/>
              </a:prstGeom>
            </p:spPr>
            <p:txBody>
              <a:bodyPr wrap="square">
                <a:spAutoFit/>
              </a:bodyPr>
              <a:lstStyle/>
              <a:p>
                <a:pPr algn="ctr" defTabSz="342900"/>
                <a:r>
                  <a:rPr lang="en-US" sz="6600" b="1">
                    <a:ln w="19050">
                      <a:solidFill>
                        <a:schemeClr val="bg1"/>
                      </a:solidFill>
                    </a:ln>
                    <a:latin typeface="UTM Kabel KT" panose="02040603050506020204" pitchFamily="18" charset="0"/>
                    <a:cs typeface="Times New Roman" panose="02020603050405020304" pitchFamily="18" charset="0"/>
                  </a:rPr>
                  <a:t>12</a:t>
                </a:r>
                <a:endParaRPr lang="vi-VN" sz="4000" b="1">
                  <a:ln w="19050">
                    <a:solidFill>
                      <a:schemeClr val="bg1"/>
                    </a:solidFill>
                  </a:ln>
                  <a:latin typeface="SVN-SAF" panose="02040603050506020204" pitchFamily="18" charset="0"/>
                  <a:cs typeface="Times New Roman" panose="02020603050405020304" pitchFamily="18" charset="0"/>
                </a:endParaRPr>
              </a:p>
            </p:txBody>
          </p:sp>
        </p:grpSp>
      </p:grpSp>
      <p:pic>
        <p:nvPicPr>
          <p:cNvPr id="21" name="Picture 20" descr="Graphical user interface, application&#10;&#10;Description automatically generated">
            <a:extLst>
              <a:ext uri="{FF2B5EF4-FFF2-40B4-BE49-F238E27FC236}">
                <a16:creationId xmlns:a16="http://schemas.microsoft.com/office/drawing/2014/main" xmlns="" id="{1652DDDD-4BE5-4248-9D09-2AB7DD2A0F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3354" y="3429000"/>
            <a:ext cx="3160048" cy="3150569"/>
          </a:xfrm>
          <a:prstGeom prst="rect">
            <a:avLst/>
          </a:prstGeom>
        </p:spPr>
      </p:pic>
      <p:pic>
        <p:nvPicPr>
          <p:cNvPr id="4" name="Picture 3">
            <a:extLst>
              <a:ext uri="{FF2B5EF4-FFF2-40B4-BE49-F238E27FC236}">
                <a16:creationId xmlns:a16="http://schemas.microsoft.com/office/drawing/2014/main" xmlns="" id="{D7A882DB-1D26-43DA-AECE-FBEEBAF55DE5}"/>
              </a:ext>
            </a:extLst>
          </p:cNvPr>
          <p:cNvPicPr>
            <a:picLocks noChangeAspect="1"/>
          </p:cNvPicPr>
          <p:nvPr/>
        </p:nvPicPr>
        <p:blipFill>
          <a:blip r:embed="rId3"/>
          <a:stretch>
            <a:fillRect/>
          </a:stretch>
        </p:blipFill>
        <p:spPr>
          <a:xfrm>
            <a:off x="3898723" y="1035604"/>
            <a:ext cx="7970874" cy="1427889"/>
          </a:xfrm>
          <a:prstGeom prst="rect">
            <a:avLst/>
          </a:prstGeom>
        </p:spPr>
      </p:pic>
    </p:spTree>
    <p:extLst>
      <p:ext uri="{BB962C8B-B14F-4D97-AF65-F5344CB8AC3E}">
        <p14:creationId xmlns:p14="http://schemas.microsoft.com/office/powerpoint/2010/main" val="2909760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19D6A81-1AD5-4DA6-A073-A4C5C5F6EFED}"/>
              </a:ext>
            </a:extLst>
          </p:cNvPr>
          <p:cNvPicPr>
            <a:picLocks noChangeAspect="1"/>
          </p:cNvPicPr>
          <p:nvPr/>
        </p:nvPicPr>
        <p:blipFill>
          <a:blip r:embed="rId2"/>
          <a:stretch>
            <a:fillRect/>
          </a:stretch>
        </p:blipFill>
        <p:spPr>
          <a:xfrm>
            <a:off x="6550092" y="883000"/>
            <a:ext cx="5203564" cy="2262419"/>
          </a:xfrm>
          <a:prstGeom prst="rect">
            <a:avLst/>
          </a:prstGeom>
        </p:spPr>
      </p:pic>
      <p:pic>
        <p:nvPicPr>
          <p:cNvPr id="5" name="Picture 4">
            <a:extLst>
              <a:ext uri="{FF2B5EF4-FFF2-40B4-BE49-F238E27FC236}">
                <a16:creationId xmlns:a16="http://schemas.microsoft.com/office/drawing/2014/main" xmlns="" id="{B053AB17-CEED-4BE9-9F11-474C5D054E01}"/>
              </a:ext>
            </a:extLst>
          </p:cNvPr>
          <p:cNvPicPr>
            <a:picLocks noChangeAspect="1"/>
          </p:cNvPicPr>
          <p:nvPr/>
        </p:nvPicPr>
        <p:blipFill>
          <a:blip r:embed="rId3"/>
          <a:stretch>
            <a:fillRect/>
          </a:stretch>
        </p:blipFill>
        <p:spPr>
          <a:xfrm>
            <a:off x="1945313" y="3295890"/>
            <a:ext cx="8301374" cy="3008962"/>
          </a:xfrm>
          <a:prstGeom prst="rect">
            <a:avLst/>
          </a:prstGeom>
        </p:spPr>
      </p:pic>
      <p:sp>
        <p:nvSpPr>
          <p:cNvPr id="4" name="Rectangle 3">
            <a:extLst>
              <a:ext uri="{FF2B5EF4-FFF2-40B4-BE49-F238E27FC236}">
                <a16:creationId xmlns:a16="http://schemas.microsoft.com/office/drawing/2014/main" xmlns="" id="{A700E2EC-3700-4180-AC3C-D7FF0BB1F1F3}"/>
              </a:ext>
            </a:extLst>
          </p:cNvPr>
          <p:cNvSpPr/>
          <p:nvPr/>
        </p:nvSpPr>
        <p:spPr>
          <a:xfrm>
            <a:off x="554091" y="389323"/>
            <a:ext cx="7478740" cy="1878143"/>
          </a:xfrm>
          <a:prstGeom prst="rect">
            <a:avLst/>
          </a:prstGeom>
        </p:spPr>
        <p:txBody>
          <a:bodyPr wrap="square">
            <a:spAutoFit/>
          </a:bodyPr>
          <a:lstStyle/>
          <a:p>
            <a:pPr>
              <a:lnSpc>
                <a:spcPct val="150000"/>
              </a:lnSpc>
            </a:pPr>
            <a:r>
              <a:rPr lang="en-US" sz="2000" b="1">
                <a:solidFill>
                  <a:srgbClr val="0000FF"/>
                </a:solidFill>
                <a:latin typeface="UTM Avo" panose="02040603050506020204" pitchFamily="18" charset="0"/>
                <a:cs typeface="Times New Roman" panose="02020603050405020304" pitchFamily="18" charset="0"/>
              </a:rPr>
              <a:t>a) Sao chép dữ liệu từ tệp văn bản sang tệp trình chiếu</a:t>
            </a: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Mở tệp văn bản </a:t>
            </a:r>
            <a:r>
              <a:rPr lang="vi-VN" sz="2000">
                <a:solidFill>
                  <a:srgbClr val="FF3399"/>
                </a:solidFill>
                <a:latin typeface="UTM Avo" panose="02040603050506020204" pitchFamily="18" charset="0"/>
                <a:cs typeface="Times New Roman" panose="02020603050405020304" pitchFamily="18" charset="0"/>
              </a:rPr>
              <a:t>Truonghocxanh.docx</a:t>
            </a:r>
            <a:endParaRPr lang="en-US" sz="2000">
              <a:solidFill>
                <a:srgbClr val="FF3399"/>
              </a:solidFill>
              <a:latin typeface="UTM Avo" panose="02040603050506020204" pitchFamily="18" charset="0"/>
              <a:cs typeface="Times New Roman" panose="02020603050405020304" pitchFamily="18" charset="0"/>
            </a:endParaRP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a:t>
            </a:r>
            <a:r>
              <a:rPr lang="en-US" sz="2000">
                <a:solidFill>
                  <a:srgbClr val="F0677C"/>
                </a:solidFill>
                <a:latin typeface="UTM Avo" panose="02040603050506020204" pitchFamily="18" charset="0"/>
                <a:cs typeface="Times New Roman" panose="02020603050405020304" pitchFamily="18" charset="0"/>
              </a:rPr>
              <a:t>2</a:t>
            </a:r>
            <a:r>
              <a:rPr lang="vi-VN" sz="2000">
                <a:solidFill>
                  <a:srgbClr val="F0677C"/>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Chọn phần dữ liệu cần sao chép (Hình 12.2) rồi thực hiện lệnh </a:t>
            </a:r>
            <a:r>
              <a:rPr lang="vi-VN" sz="2000" b="1">
                <a:latin typeface="UTM Avo" panose="02040603050506020204" pitchFamily="18" charset="0"/>
                <a:cs typeface="Times New Roman" panose="02020603050405020304" pitchFamily="18" charset="0"/>
              </a:rPr>
              <a:t>Copy</a:t>
            </a:r>
            <a:r>
              <a:rPr lang="en-US" sz="2000">
                <a:latin typeface="UTM Avo" panose="02040603050506020204" pitchFamily="18" charset="0"/>
                <a:cs typeface="Times New Roman" panose="02020603050405020304" pitchFamily="18" charset="0"/>
              </a:rPr>
              <a:t>.</a:t>
            </a:r>
          </a:p>
        </p:txBody>
      </p:sp>
    </p:spTree>
    <p:extLst>
      <p:ext uri="{BB962C8B-B14F-4D97-AF65-F5344CB8AC3E}">
        <p14:creationId xmlns:p14="http://schemas.microsoft.com/office/powerpoint/2010/main" val="2942177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2D3876C-2896-4558-B1BD-1E980D179BCC}"/>
              </a:ext>
            </a:extLst>
          </p:cNvPr>
          <p:cNvPicPr>
            <a:picLocks noChangeAspect="1"/>
          </p:cNvPicPr>
          <p:nvPr/>
        </p:nvPicPr>
        <p:blipFill>
          <a:blip r:embed="rId2"/>
          <a:stretch>
            <a:fillRect/>
          </a:stretch>
        </p:blipFill>
        <p:spPr>
          <a:xfrm>
            <a:off x="2208939" y="1561630"/>
            <a:ext cx="7774122" cy="4792360"/>
          </a:xfrm>
          <a:prstGeom prst="rect">
            <a:avLst/>
          </a:prstGeom>
        </p:spPr>
      </p:pic>
      <p:sp>
        <p:nvSpPr>
          <p:cNvPr id="4" name="Rectangle 3">
            <a:extLst>
              <a:ext uri="{FF2B5EF4-FFF2-40B4-BE49-F238E27FC236}">
                <a16:creationId xmlns:a16="http://schemas.microsoft.com/office/drawing/2014/main" xmlns="" id="{73219218-5F43-412E-9582-A06A344E29D1}"/>
              </a:ext>
            </a:extLst>
          </p:cNvPr>
          <p:cNvSpPr/>
          <p:nvPr/>
        </p:nvSpPr>
        <p:spPr>
          <a:xfrm>
            <a:off x="577240" y="400897"/>
            <a:ext cx="9654780" cy="954813"/>
          </a:xfrm>
          <a:prstGeom prst="rect">
            <a:avLst/>
          </a:prstGeom>
        </p:spPr>
        <p:txBody>
          <a:bodyPr wrap="square">
            <a:spAutoFit/>
          </a:bodyPr>
          <a:lstStyle/>
          <a:p>
            <a:pPr>
              <a:lnSpc>
                <a:spcPct val="150000"/>
              </a:lnSpc>
            </a:pPr>
            <a:r>
              <a:rPr lang="vi-VN" sz="2000">
                <a:solidFill>
                  <a:srgbClr val="F0677C"/>
                </a:solidFill>
                <a:latin typeface="UTM Avo" panose="02040603050506020204" pitchFamily="18" charset="0"/>
                <a:cs typeface="Times New Roman" panose="02020603050405020304" pitchFamily="18" charset="0"/>
              </a:rPr>
              <a:t>Bước </a:t>
            </a:r>
            <a:r>
              <a:rPr lang="en-US" sz="2000">
                <a:solidFill>
                  <a:srgbClr val="F0677C"/>
                </a:solidFill>
                <a:latin typeface="UTM Avo" panose="02040603050506020204" pitchFamily="18" charset="0"/>
                <a:cs typeface="Times New Roman" panose="02020603050405020304" pitchFamily="18" charset="0"/>
              </a:rPr>
              <a:t>3</a:t>
            </a:r>
            <a:r>
              <a:rPr lang="vi-VN" sz="2000">
                <a:solidFill>
                  <a:srgbClr val="F0677C"/>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Mở tập trình chiếu </a:t>
            </a:r>
            <a:r>
              <a:rPr lang="vi-VN" sz="2000">
                <a:solidFill>
                  <a:srgbClr val="FF3399"/>
                </a:solidFill>
                <a:latin typeface="UTM Avo" panose="02040603050506020204" pitchFamily="18" charset="0"/>
                <a:cs typeface="Times New Roman" panose="02020603050405020304" pitchFamily="18" charset="0"/>
              </a:rPr>
              <a:t>Truonghocxanh.pptx</a:t>
            </a:r>
            <a:endParaRPr lang="en-US" sz="2000">
              <a:solidFill>
                <a:srgbClr val="FF3399"/>
              </a:solidFill>
              <a:latin typeface="UTM Avo" panose="02040603050506020204" pitchFamily="18" charset="0"/>
              <a:cs typeface="Times New Roman" panose="02020603050405020304" pitchFamily="18" charset="0"/>
            </a:endParaRP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a:t>
            </a:r>
            <a:r>
              <a:rPr lang="en-US" sz="2000">
                <a:solidFill>
                  <a:srgbClr val="F0677C"/>
                </a:solidFill>
                <a:latin typeface="UTM Avo" panose="02040603050506020204" pitchFamily="18" charset="0"/>
                <a:cs typeface="Times New Roman" panose="02020603050405020304" pitchFamily="18" charset="0"/>
              </a:rPr>
              <a:t>4</a:t>
            </a:r>
            <a:r>
              <a:rPr lang="vi-VN" sz="2000">
                <a:solidFill>
                  <a:srgbClr val="F0677C"/>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Đặt con trỏ tại vị trí cần sao chép đến rồi thực hiện lệnh </a:t>
            </a:r>
            <a:r>
              <a:rPr lang="vi-VN" sz="2000" b="1">
                <a:latin typeface="UTM Avo" panose="02040603050506020204" pitchFamily="18" charset="0"/>
                <a:cs typeface="Times New Roman" panose="02020603050405020304" pitchFamily="18" charset="0"/>
              </a:rPr>
              <a:t>Paste</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24037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B38A5FA-39FD-4FF9-B271-B3CFAA4DA49D}"/>
              </a:ext>
            </a:extLst>
          </p:cNvPr>
          <p:cNvPicPr>
            <a:picLocks noChangeAspect="1"/>
          </p:cNvPicPr>
          <p:nvPr/>
        </p:nvPicPr>
        <p:blipFill>
          <a:blip r:embed="rId2"/>
          <a:stretch>
            <a:fillRect/>
          </a:stretch>
        </p:blipFill>
        <p:spPr>
          <a:xfrm>
            <a:off x="630889" y="1588603"/>
            <a:ext cx="10994316" cy="3247484"/>
          </a:xfrm>
          <a:prstGeom prst="rect">
            <a:avLst/>
          </a:prstGeom>
        </p:spPr>
      </p:pic>
      <p:sp>
        <p:nvSpPr>
          <p:cNvPr id="4" name="Rectangle 3">
            <a:extLst>
              <a:ext uri="{FF2B5EF4-FFF2-40B4-BE49-F238E27FC236}">
                <a16:creationId xmlns:a16="http://schemas.microsoft.com/office/drawing/2014/main" xmlns="" id="{4A10F90A-C38F-44C0-96D3-30C0392964D1}"/>
              </a:ext>
            </a:extLst>
          </p:cNvPr>
          <p:cNvSpPr/>
          <p:nvPr/>
        </p:nvSpPr>
        <p:spPr>
          <a:xfrm>
            <a:off x="554090" y="389323"/>
            <a:ext cx="11147915" cy="950325"/>
          </a:xfrm>
          <a:prstGeom prst="rect">
            <a:avLst/>
          </a:prstGeom>
        </p:spPr>
        <p:txBody>
          <a:bodyPr wrap="square">
            <a:spAutoFit/>
          </a:bodyPr>
          <a:lstStyle/>
          <a:p>
            <a:pPr>
              <a:lnSpc>
                <a:spcPct val="150000"/>
              </a:lnSpc>
            </a:pPr>
            <a:r>
              <a:rPr lang="en-US" sz="2000" b="1" dirty="0">
                <a:solidFill>
                  <a:srgbClr val="0000FF"/>
                </a:solidFill>
                <a:latin typeface="UTM Avo" panose="02040603050506020204" pitchFamily="18" charset="0"/>
                <a:cs typeface="Times New Roman" panose="02020603050405020304" pitchFamily="18" charset="0"/>
              </a:rPr>
              <a:t>b) </a:t>
            </a:r>
            <a:r>
              <a:rPr lang="en-US" sz="2000" b="1" dirty="0" err="1">
                <a:solidFill>
                  <a:srgbClr val="0000FF"/>
                </a:solidFill>
                <a:latin typeface="UTM Avo" panose="02040603050506020204" pitchFamily="18" charset="0"/>
                <a:cs typeface="Times New Roman" panose="02020603050405020304" pitchFamily="18" charset="0"/>
              </a:rPr>
              <a:t>Sử</a:t>
            </a:r>
            <a:r>
              <a:rPr lang="en-US" sz="2000" b="1" dirty="0">
                <a:solidFill>
                  <a:srgbClr val="0000FF"/>
                </a:solidFill>
                <a:latin typeface="UTM Avo" panose="02040603050506020204" pitchFamily="18" charset="0"/>
                <a:cs typeface="Times New Roman" panose="02020603050405020304" pitchFamily="18" charset="0"/>
              </a:rPr>
              <a:t> </a:t>
            </a:r>
            <a:r>
              <a:rPr lang="en-US" sz="2000" b="1" dirty="0" err="1">
                <a:solidFill>
                  <a:srgbClr val="0000FF"/>
                </a:solidFill>
                <a:latin typeface="UTM Avo" panose="02040603050506020204" pitchFamily="18" charset="0"/>
                <a:cs typeface="Times New Roman" panose="02020603050405020304" pitchFamily="18" charset="0"/>
              </a:rPr>
              <a:t>dụng</a:t>
            </a:r>
            <a:r>
              <a:rPr lang="en-US" sz="2000" b="1" dirty="0">
                <a:solidFill>
                  <a:srgbClr val="0000FF"/>
                </a:solidFill>
                <a:latin typeface="UTM Avo" panose="02040603050506020204" pitchFamily="18" charset="0"/>
                <a:cs typeface="Times New Roman" panose="02020603050405020304" pitchFamily="18" charset="0"/>
              </a:rPr>
              <a:t> </a:t>
            </a:r>
            <a:r>
              <a:rPr lang="en-US" sz="2000" b="1" dirty="0" err="1">
                <a:solidFill>
                  <a:srgbClr val="0000FF"/>
                </a:solidFill>
                <a:latin typeface="UTM Avo" panose="02040603050506020204" pitchFamily="18" charset="0"/>
                <a:cs typeface="Times New Roman" panose="02020603050405020304" pitchFamily="18" charset="0"/>
              </a:rPr>
              <a:t>các</a:t>
            </a:r>
            <a:r>
              <a:rPr lang="en-US" sz="2000" b="1" dirty="0">
                <a:solidFill>
                  <a:srgbClr val="0000FF"/>
                </a:solidFill>
                <a:latin typeface="UTM Avo" panose="02040603050506020204" pitchFamily="18" charset="0"/>
                <a:cs typeface="Times New Roman" panose="02020603050405020304" pitchFamily="18" charset="0"/>
              </a:rPr>
              <a:t> </a:t>
            </a:r>
            <a:r>
              <a:rPr lang="en-US" sz="2000" b="1" dirty="0" err="1">
                <a:solidFill>
                  <a:srgbClr val="0000FF"/>
                </a:solidFill>
                <a:latin typeface="UTM Avo" panose="02040603050506020204" pitchFamily="18" charset="0"/>
                <a:cs typeface="Times New Roman" panose="02020603050405020304" pitchFamily="18" charset="0"/>
              </a:rPr>
              <a:t>công</a:t>
            </a:r>
            <a:r>
              <a:rPr lang="en-US" sz="2000" b="1" dirty="0">
                <a:solidFill>
                  <a:srgbClr val="0000FF"/>
                </a:solidFill>
                <a:latin typeface="UTM Avo" panose="02040603050506020204" pitchFamily="18" charset="0"/>
                <a:cs typeface="Times New Roman" panose="02020603050405020304" pitchFamily="18" charset="0"/>
              </a:rPr>
              <a:t> </a:t>
            </a:r>
            <a:r>
              <a:rPr lang="en-US" sz="2000" b="1" dirty="0" err="1">
                <a:solidFill>
                  <a:srgbClr val="0000FF"/>
                </a:solidFill>
                <a:latin typeface="UTM Avo" panose="02040603050506020204" pitchFamily="18" charset="0"/>
                <a:cs typeface="Times New Roman" panose="02020603050405020304" pitchFamily="18" charset="0"/>
              </a:rPr>
              <a:t>cụ</a:t>
            </a:r>
            <a:r>
              <a:rPr lang="en-US" sz="2000" b="1" dirty="0">
                <a:solidFill>
                  <a:srgbClr val="0000FF"/>
                </a:solidFill>
                <a:latin typeface="UTM Avo" panose="02040603050506020204" pitchFamily="18" charset="0"/>
                <a:cs typeface="Times New Roman" panose="02020603050405020304" pitchFamily="18" charset="0"/>
              </a:rPr>
              <a:t> </a:t>
            </a:r>
            <a:r>
              <a:rPr lang="en-US" sz="2000" b="1" dirty="0" err="1">
                <a:solidFill>
                  <a:srgbClr val="0000FF"/>
                </a:solidFill>
                <a:latin typeface="UTM Avo" panose="02040603050506020204" pitchFamily="18" charset="0"/>
                <a:cs typeface="Times New Roman" panose="02020603050405020304" pitchFamily="18" charset="0"/>
              </a:rPr>
              <a:t>định</a:t>
            </a:r>
            <a:r>
              <a:rPr lang="en-US" sz="2000" b="1" dirty="0">
                <a:solidFill>
                  <a:srgbClr val="0000FF"/>
                </a:solidFill>
                <a:latin typeface="UTM Avo" panose="02040603050506020204" pitchFamily="18" charset="0"/>
                <a:cs typeface="Times New Roman" panose="02020603050405020304" pitchFamily="18" charset="0"/>
              </a:rPr>
              <a:t> </a:t>
            </a:r>
            <a:r>
              <a:rPr lang="en-US" sz="2000" b="1" dirty="0" err="1">
                <a:solidFill>
                  <a:srgbClr val="0000FF"/>
                </a:solidFill>
                <a:latin typeface="UTM Avo" panose="02040603050506020204" pitchFamily="18" charset="0"/>
                <a:cs typeface="Times New Roman" panose="02020603050405020304" pitchFamily="18" charset="0"/>
              </a:rPr>
              <a:t>dạng</a:t>
            </a:r>
            <a:r>
              <a:rPr lang="en-US" sz="2000" b="1" dirty="0">
                <a:solidFill>
                  <a:srgbClr val="0000FF"/>
                </a:solidFill>
                <a:latin typeface="UTM Avo" panose="02040603050506020204" pitchFamily="18" charset="0"/>
                <a:cs typeface="Times New Roman" panose="02020603050405020304" pitchFamily="18" charset="0"/>
              </a:rPr>
              <a:t> </a:t>
            </a:r>
            <a:r>
              <a:rPr lang="en-US" sz="2000" b="1" dirty="0" err="1">
                <a:solidFill>
                  <a:srgbClr val="0000FF"/>
                </a:solidFill>
                <a:latin typeface="UTM Avo" panose="02040603050506020204" pitchFamily="18" charset="0"/>
                <a:cs typeface="Times New Roman" panose="02020603050405020304" pitchFamily="18" charset="0"/>
              </a:rPr>
              <a:t>văn</a:t>
            </a:r>
            <a:r>
              <a:rPr lang="en-US" sz="2000" b="1" dirty="0">
                <a:solidFill>
                  <a:srgbClr val="0000FF"/>
                </a:solidFill>
                <a:latin typeface="UTM Avo" panose="02040603050506020204" pitchFamily="18" charset="0"/>
                <a:cs typeface="Times New Roman" panose="02020603050405020304" pitchFamily="18" charset="0"/>
              </a:rPr>
              <a:t> </a:t>
            </a:r>
            <a:r>
              <a:rPr lang="en-US" sz="2000" b="1" dirty="0" err="1" smtClean="0">
                <a:solidFill>
                  <a:srgbClr val="0000FF"/>
                </a:solidFill>
                <a:latin typeface="UTM Avo" panose="02040603050506020204" pitchFamily="18" charset="0"/>
                <a:cs typeface="Times New Roman" panose="02020603050405020304" pitchFamily="18" charset="0"/>
              </a:rPr>
              <a:t>bản</a:t>
            </a:r>
            <a:r>
              <a:rPr lang="en-US" sz="2000" b="1" dirty="0" smtClean="0">
                <a:solidFill>
                  <a:srgbClr val="0000FF"/>
                </a:solidFill>
                <a:latin typeface="UTM Avo" panose="02040603050506020204" pitchFamily="18" charset="0"/>
                <a:cs typeface="Times New Roman" panose="02020603050405020304" pitchFamily="18" charset="0"/>
              </a:rPr>
              <a:t>: </a:t>
            </a:r>
            <a:r>
              <a:rPr lang="en-US" sz="2000" b="1" dirty="0" err="1" smtClean="0">
                <a:solidFill>
                  <a:srgbClr val="0000FF"/>
                </a:solidFill>
                <a:latin typeface="UTM Avo" panose="02040603050506020204" pitchFamily="18" charset="0"/>
                <a:cs typeface="Times New Roman" panose="02020603050405020304" pitchFamily="18" charset="0"/>
              </a:rPr>
              <a:t>Mở</a:t>
            </a:r>
            <a:r>
              <a:rPr lang="en-US" sz="2000" b="1" dirty="0" smtClean="0">
                <a:solidFill>
                  <a:srgbClr val="0000FF"/>
                </a:solidFill>
                <a:latin typeface="UTM Avo" panose="02040603050506020204" pitchFamily="18" charset="0"/>
                <a:cs typeface="Times New Roman" panose="02020603050405020304" pitchFamily="18" charset="0"/>
              </a:rPr>
              <a:t> </a:t>
            </a:r>
            <a:r>
              <a:rPr lang="en-US" sz="2000" b="1" dirty="0" err="1" smtClean="0">
                <a:solidFill>
                  <a:srgbClr val="0000FF"/>
                </a:solidFill>
                <a:latin typeface="UTM Avo" panose="02040603050506020204" pitchFamily="18" charset="0"/>
                <a:cs typeface="Times New Roman" panose="02020603050405020304" pitchFamily="18" charset="0"/>
              </a:rPr>
              <a:t>thẻ</a:t>
            </a:r>
            <a:r>
              <a:rPr lang="en-US" sz="2000" b="1" dirty="0" smtClean="0">
                <a:solidFill>
                  <a:srgbClr val="0000FF"/>
                </a:solidFill>
                <a:latin typeface="UTM Avo" panose="02040603050506020204" pitchFamily="18" charset="0"/>
                <a:cs typeface="Times New Roman" panose="02020603050405020304" pitchFamily="18" charset="0"/>
              </a:rPr>
              <a:t> Home</a:t>
            </a:r>
            <a:endParaRPr lang="en-US" sz="2000" b="1" dirty="0">
              <a:solidFill>
                <a:srgbClr val="0000FF"/>
              </a:solidFill>
              <a:latin typeface="UTM Avo" panose="02040603050506020204" pitchFamily="18" charset="0"/>
              <a:cs typeface="Times New Roman" panose="02020603050405020304" pitchFamily="18" charset="0"/>
            </a:endParaRPr>
          </a:p>
          <a:p>
            <a:pPr>
              <a:lnSpc>
                <a:spcPct val="150000"/>
              </a:lnSpc>
            </a:pPr>
            <a:r>
              <a:rPr lang="vi-VN" sz="2000" dirty="0">
                <a:latin typeface="UTM Avo" panose="02040603050506020204" pitchFamily="18" charset="0"/>
                <a:cs typeface="Times New Roman" panose="02020603050405020304" pitchFamily="18" charset="0"/>
              </a:rPr>
              <a:t>Các công cụ định dạng văn bản của phần mềm trình chiếu nằm trong thẻ Home</a:t>
            </a:r>
          </a:p>
        </p:txBody>
      </p:sp>
      <p:sp>
        <p:nvSpPr>
          <p:cNvPr id="5" name="Rectangle 4">
            <a:extLst>
              <a:ext uri="{FF2B5EF4-FFF2-40B4-BE49-F238E27FC236}">
                <a16:creationId xmlns:a16="http://schemas.microsoft.com/office/drawing/2014/main" xmlns="" id="{9DDE6594-6C48-4789-870E-A4502E5FCDC6}"/>
              </a:ext>
            </a:extLst>
          </p:cNvPr>
          <p:cNvSpPr/>
          <p:nvPr/>
        </p:nvSpPr>
        <p:spPr>
          <a:xfrm>
            <a:off x="554089" y="4836087"/>
            <a:ext cx="11147915" cy="1411990"/>
          </a:xfrm>
          <a:prstGeom prst="rect">
            <a:avLst/>
          </a:prstGeom>
        </p:spPr>
        <p:txBody>
          <a:bodyPr wrap="square">
            <a:spAutoFit/>
          </a:bodyPr>
          <a:lstStyle/>
          <a:p>
            <a:pPr algn="just">
              <a:lnSpc>
                <a:spcPct val="150000"/>
              </a:lnSpc>
            </a:pPr>
            <a:r>
              <a:rPr lang="vi-VN" sz="2000">
                <a:latin typeface="UTM Avo" panose="02040603050506020204" pitchFamily="18" charset="0"/>
                <a:cs typeface="Times New Roman" panose="02020603050405020304" pitchFamily="18" charset="0"/>
              </a:rPr>
              <a:t>Em hãy sử dụng các công cụ định dạng văn bản, thêm kí hiệu đầu dòng,... để định dạng, đồng thời biên tập lại nội dung văn bản trong trang chiếu, chọn lọc từ ngữ, làm nổi bật ý chính,... để nội dung ngắn gọn, cô đọng. </a:t>
            </a:r>
          </a:p>
        </p:txBody>
      </p:sp>
    </p:spTree>
    <p:extLst>
      <p:ext uri="{BB962C8B-B14F-4D97-AF65-F5344CB8AC3E}">
        <p14:creationId xmlns:p14="http://schemas.microsoft.com/office/powerpoint/2010/main" val="1156443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19B190C-055B-4BC2-8078-931A88B2F5DC}"/>
              </a:ext>
            </a:extLst>
          </p:cNvPr>
          <p:cNvPicPr>
            <a:picLocks noChangeAspect="1"/>
          </p:cNvPicPr>
          <p:nvPr/>
        </p:nvPicPr>
        <p:blipFill>
          <a:blip r:embed="rId2"/>
          <a:stretch>
            <a:fillRect/>
          </a:stretch>
        </p:blipFill>
        <p:spPr>
          <a:xfrm>
            <a:off x="1822022" y="1062109"/>
            <a:ext cx="8612047" cy="5405113"/>
          </a:xfrm>
          <a:prstGeom prst="rect">
            <a:avLst/>
          </a:prstGeom>
        </p:spPr>
      </p:pic>
      <p:sp>
        <p:nvSpPr>
          <p:cNvPr id="4" name="Rectangle 3">
            <a:extLst>
              <a:ext uri="{FF2B5EF4-FFF2-40B4-BE49-F238E27FC236}">
                <a16:creationId xmlns:a16="http://schemas.microsoft.com/office/drawing/2014/main" xmlns="" id="{3F28E75D-FB99-4DBF-9012-CB54939333E7}"/>
              </a:ext>
            </a:extLst>
          </p:cNvPr>
          <p:cNvSpPr/>
          <p:nvPr/>
        </p:nvSpPr>
        <p:spPr>
          <a:xfrm>
            <a:off x="554087" y="390778"/>
            <a:ext cx="11147915" cy="488660"/>
          </a:xfrm>
          <a:prstGeom prst="rect">
            <a:avLst/>
          </a:prstGeom>
        </p:spPr>
        <p:txBody>
          <a:bodyPr wrap="square">
            <a:spAutoFit/>
          </a:bodyPr>
          <a:lstStyle/>
          <a:p>
            <a:pPr algn="ctr">
              <a:lnSpc>
                <a:spcPct val="150000"/>
              </a:lnSpc>
            </a:pPr>
            <a:r>
              <a:rPr lang="vi-VN" sz="2000">
                <a:latin typeface="UTM Avo" panose="02040603050506020204" pitchFamily="18" charset="0"/>
                <a:cs typeface="Times New Roman" panose="02020603050405020304" pitchFamily="18" charset="0"/>
              </a:rPr>
              <a:t>Ví dụ một phương án biên tập và định dạng lại trang chiếu trình bày ý tưởng dự án</a:t>
            </a:r>
          </a:p>
        </p:txBody>
      </p:sp>
    </p:spTree>
    <p:extLst>
      <p:ext uri="{BB962C8B-B14F-4D97-AF65-F5344CB8AC3E}">
        <p14:creationId xmlns:p14="http://schemas.microsoft.com/office/powerpoint/2010/main" val="2902412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A10F90A-C38F-44C0-96D3-30C0392964D1}"/>
              </a:ext>
            </a:extLst>
          </p:cNvPr>
          <p:cNvSpPr/>
          <p:nvPr/>
        </p:nvSpPr>
        <p:spPr>
          <a:xfrm>
            <a:off x="554090" y="389323"/>
            <a:ext cx="11147915" cy="494110"/>
          </a:xfrm>
          <a:prstGeom prst="rect">
            <a:avLst/>
          </a:prstGeom>
        </p:spPr>
        <p:txBody>
          <a:bodyPr wrap="square">
            <a:spAutoFit/>
          </a:bodyPr>
          <a:lstStyle/>
          <a:p>
            <a:pPr>
              <a:lnSpc>
                <a:spcPct val="150000"/>
              </a:lnSpc>
            </a:pPr>
            <a:r>
              <a:rPr lang="en-US" sz="2000" b="1">
                <a:solidFill>
                  <a:srgbClr val="0000FF"/>
                </a:solidFill>
                <a:latin typeface="UTM Avo" panose="02040603050506020204" pitchFamily="18" charset="0"/>
                <a:cs typeface="Times New Roman" panose="02020603050405020304" pitchFamily="18" charset="0"/>
              </a:rPr>
              <a:t>c) Áp dụng các mẫu định dạng</a:t>
            </a:r>
          </a:p>
        </p:txBody>
      </p:sp>
      <p:pic>
        <p:nvPicPr>
          <p:cNvPr id="6" name="Picture 5">
            <a:extLst>
              <a:ext uri="{FF2B5EF4-FFF2-40B4-BE49-F238E27FC236}">
                <a16:creationId xmlns:a16="http://schemas.microsoft.com/office/drawing/2014/main" xmlns="" id="{61613E13-75E1-4856-8ADE-F78034444846}"/>
              </a:ext>
            </a:extLst>
          </p:cNvPr>
          <p:cNvPicPr>
            <a:picLocks noChangeAspect="1"/>
          </p:cNvPicPr>
          <p:nvPr/>
        </p:nvPicPr>
        <p:blipFill rotWithShape="1">
          <a:blip r:embed="rId2"/>
          <a:srcRect b="2049"/>
          <a:stretch/>
        </p:blipFill>
        <p:spPr>
          <a:xfrm>
            <a:off x="3518704" y="1140943"/>
            <a:ext cx="8183301" cy="5327733"/>
          </a:xfrm>
          <a:prstGeom prst="rect">
            <a:avLst/>
          </a:prstGeom>
        </p:spPr>
      </p:pic>
      <p:sp>
        <p:nvSpPr>
          <p:cNvPr id="7" name="Rectangle 6">
            <a:extLst>
              <a:ext uri="{FF2B5EF4-FFF2-40B4-BE49-F238E27FC236}">
                <a16:creationId xmlns:a16="http://schemas.microsoft.com/office/drawing/2014/main" xmlns="" id="{117F7D0C-BF23-4EEC-A42C-7BFAA829C9F5}"/>
              </a:ext>
            </a:extLst>
          </p:cNvPr>
          <p:cNvSpPr/>
          <p:nvPr/>
        </p:nvSpPr>
        <p:spPr>
          <a:xfrm>
            <a:off x="554090" y="883433"/>
            <a:ext cx="3804213" cy="1878143"/>
          </a:xfrm>
          <a:prstGeom prst="rect">
            <a:avLst/>
          </a:prstGeom>
        </p:spPr>
        <p:txBody>
          <a:bodyPr wrap="square">
            <a:spAutoFit/>
          </a:bodyPr>
          <a:lstStyle/>
          <a:p>
            <a:pPr algn="ctr">
              <a:lnSpc>
                <a:spcPct val="150000"/>
              </a:lnSpc>
            </a:pPr>
            <a:r>
              <a:rPr lang="vi-VN" sz="2000">
                <a:latin typeface="UTM Avo" panose="02040603050506020204" pitchFamily="18" charset="0"/>
                <a:cs typeface="Times New Roman" panose="02020603050405020304" pitchFamily="18" charset="0"/>
              </a:rPr>
              <a:t>Các mẫu định dạng (theme) thiết kế sẵn được hiển thị trực quan trong nhóm </a:t>
            </a:r>
            <a:r>
              <a:rPr lang="vi-VN" sz="2000" b="1">
                <a:latin typeface="UTM Avo" panose="02040603050506020204" pitchFamily="18" charset="0"/>
                <a:cs typeface="Times New Roman" panose="02020603050405020304" pitchFamily="18" charset="0"/>
              </a:rPr>
              <a:t>Themes</a:t>
            </a:r>
            <a:r>
              <a:rPr lang="vi-VN" sz="2000">
                <a:latin typeface="UTM Avo" panose="02040603050506020204" pitchFamily="18" charset="0"/>
                <a:cs typeface="Times New Roman" panose="02020603050405020304" pitchFamily="18" charset="0"/>
              </a:rPr>
              <a:t> của thẻ </a:t>
            </a:r>
            <a:r>
              <a:rPr lang="vi-VN" sz="2000" b="1">
                <a:latin typeface="UTM Avo" panose="02040603050506020204" pitchFamily="18" charset="0"/>
                <a:cs typeface="Times New Roman" panose="02020603050405020304" pitchFamily="18" charset="0"/>
              </a:rPr>
              <a:t>Design</a:t>
            </a:r>
            <a:r>
              <a:rPr lang="vi-VN" sz="2000">
                <a:latin typeface="UTM Avo" panose="02040603050506020204" pitchFamily="18" charset="0"/>
                <a:cs typeface="Times New Roman" panose="02020603050405020304" pitchFamily="18" charset="0"/>
              </a:rPr>
              <a:t>.</a:t>
            </a:r>
          </a:p>
        </p:txBody>
      </p:sp>
    </p:spTree>
    <p:extLst>
      <p:ext uri="{BB962C8B-B14F-4D97-AF65-F5344CB8AC3E}">
        <p14:creationId xmlns:p14="http://schemas.microsoft.com/office/powerpoint/2010/main" val="1490441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5A7EDBA-B379-4047-8DD6-DC4E9FE15EEC}"/>
              </a:ext>
            </a:extLst>
          </p:cNvPr>
          <p:cNvSpPr/>
          <p:nvPr/>
        </p:nvSpPr>
        <p:spPr>
          <a:xfrm>
            <a:off x="554091" y="389323"/>
            <a:ext cx="7837555" cy="3323987"/>
          </a:xfrm>
          <a:prstGeom prst="rect">
            <a:avLst/>
          </a:prstGeom>
        </p:spPr>
        <p:txBody>
          <a:bodyPr wrap="square">
            <a:spAutoFit/>
          </a:bodyPr>
          <a:lstStyle/>
          <a:p>
            <a:pPr>
              <a:lnSpc>
                <a:spcPct val="150000"/>
              </a:lnSpc>
            </a:pPr>
            <a:r>
              <a:rPr lang="en-US" sz="2000" b="1" dirty="0">
                <a:solidFill>
                  <a:srgbClr val="0000FF"/>
                </a:solidFill>
                <a:latin typeface="UTM Avo" panose="02040603050506020204" pitchFamily="18" charset="0"/>
                <a:cs typeface="Times New Roman" panose="02020603050405020304" pitchFamily="18" charset="0"/>
              </a:rPr>
              <a:t>d) </a:t>
            </a:r>
            <a:r>
              <a:rPr lang="en-US" sz="2000" b="1" dirty="0" err="1">
                <a:solidFill>
                  <a:srgbClr val="0000FF"/>
                </a:solidFill>
                <a:latin typeface="UTM Avo" panose="02040603050506020204" pitchFamily="18" charset="0"/>
                <a:cs typeface="Times New Roman" panose="02020603050405020304" pitchFamily="18" charset="0"/>
              </a:rPr>
              <a:t>Chèn</a:t>
            </a:r>
            <a:r>
              <a:rPr lang="en-US" sz="2000" b="1" dirty="0">
                <a:solidFill>
                  <a:srgbClr val="0000FF"/>
                </a:solidFill>
                <a:latin typeface="UTM Avo" panose="02040603050506020204" pitchFamily="18" charset="0"/>
                <a:cs typeface="Times New Roman" panose="02020603050405020304" pitchFamily="18" charset="0"/>
              </a:rPr>
              <a:t> </a:t>
            </a:r>
            <a:r>
              <a:rPr lang="en-US" sz="2000" b="1" dirty="0" err="1">
                <a:solidFill>
                  <a:srgbClr val="0000FF"/>
                </a:solidFill>
                <a:latin typeface="UTM Avo" panose="02040603050506020204" pitchFamily="18" charset="0"/>
                <a:cs typeface="Times New Roman" panose="02020603050405020304" pitchFamily="18" charset="0"/>
              </a:rPr>
              <a:t>hình</a:t>
            </a:r>
            <a:r>
              <a:rPr lang="en-US" sz="2000" b="1" dirty="0">
                <a:solidFill>
                  <a:srgbClr val="0000FF"/>
                </a:solidFill>
                <a:latin typeface="UTM Avo" panose="02040603050506020204" pitchFamily="18" charset="0"/>
                <a:cs typeface="Times New Roman" panose="02020603050405020304" pitchFamily="18" charset="0"/>
              </a:rPr>
              <a:t> </a:t>
            </a:r>
            <a:r>
              <a:rPr lang="en-US" sz="2000" b="1" dirty="0" err="1">
                <a:solidFill>
                  <a:srgbClr val="0000FF"/>
                </a:solidFill>
                <a:latin typeface="UTM Avo" panose="02040603050506020204" pitchFamily="18" charset="0"/>
                <a:cs typeface="Times New Roman" panose="02020603050405020304" pitchFamily="18" charset="0"/>
              </a:rPr>
              <a:t>ảnh</a:t>
            </a:r>
            <a:r>
              <a:rPr lang="en-US" sz="2000" b="1" dirty="0">
                <a:solidFill>
                  <a:srgbClr val="0000FF"/>
                </a:solidFill>
                <a:latin typeface="UTM Avo" panose="02040603050506020204" pitchFamily="18" charset="0"/>
                <a:cs typeface="Times New Roman" panose="02020603050405020304" pitchFamily="18" charset="0"/>
              </a:rPr>
              <a:t> </a:t>
            </a:r>
            <a:r>
              <a:rPr lang="en-US" sz="2000" b="1" dirty="0" err="1">
                <a:solidFill>
                  <a:srgbClr val="0000FF"/>
                </a:solidFill>
                <a:latin typeface="UTM Avo" panose="02040603050506020204" pitchFamily="18" charset="0"/>
                <a:cs typeface="Times New Roman" panose="02020603050405020304" pitchFamily="18" charset="0"/>
              </a:rPr>
              <a:t>vào</a:t>
            </a:r>
            <a:r>
              <a:rPr lang="en-US" sz="2000" b="1" dirty="0">
                <a:solidFill>
                  <a:srgbClr val="0000FF"/>
                </a:solidFill>
                <a:latin typeface="UTM Avo" panose="02040603050506020204" pitchFamily="18" charset="0"/>
                <a:cs typeface="Times New Roman" panose="02020603050405020304" pitchFamily="18" charset="0"/>
              </a:rPr>
              <a:t> </a:t>
            </a:r>
            <a:r>
              <a:rPr lang="en-US" sz="2000" b="1" dirty="0" err="1">
                <a:solidFill>
                  <a:srgbClr val="0000FF"/>
                </a:solidFill>
                <a:latin typeface="UTM Avo" panose="02040603050506020204" pitchFamily="18" charset="0"/>
                <a:cs typeface="Times New Roman" panose="02020603050405020304" pitchFamily="18" charset="0"/>
              </a:rPr>
              <a:t>trang</a:t>
            </a:r>
            <a:r>
              <a:rPr lang="en-US" sz="2000" b="1" dirty="0">
                <a:solidFill>
                  <a:srgbClr val="0000FF"/>
                </a:solidFill>
                <a:latin typeface="UTM Avo" panose="02040603050506020204" pitchFamily="18" charset="0"/>
                <a:cs typeface="Times New Roman" panose="02020603050405020304" pitchFamily="18" charset="0"/>
              </a:rPr>
              <a:t> </a:t>
            </a:r>
            <a:r>
              <a:rPr lang="en-US" sz="2000" b="1" dirty="0" err="1">
                <a:solidFill>
                  <a:srgbClr val="0000FF"/>
                </a:solidFill>
                <a:latin typeface="UTM Avo" panose="02040603050506020204" pitchFamily="18" charset="0"/>
                <a:cs typeface="Times New Roman" panose="02020603050405020304" pitchFamily="18" charset="0"/>
              </a:rPr>
              <a:t>chiếu</a:t>
            </a:r>
            <a:endParaRPr lang="en-US" sz="2000" b="1" dirty="0">
              <a:solidFill>
                <a:srgbClr val="0000FF"/>
              </a:solidFill>
              <a:latin typeface="UTM Avo" panose="02040603050506020204" pitchFamily="18" charset="0"/>
              <a:cs typeface="Times New Roman" panose="02020603050405020304" pitchFamily="18" charset="0"/>
            </a:endParaRPr>
          </a:p>
          <a:p>
            <a:pPr>
              <a:lnSpc>
                <a:spcPct val="150000"/>
              </a:lnSpc>
            </a:pPr>
            <a:r>
              <a:rPr lang="vi-VN" sz="2000" dirty="0">
                <a:solidFill>
                  <a:srgbClr val="0000FF"/>
                </a:solidFill>
                <a:latin typeface="UTM Avo" panose="02040603050506020204" pitchFamily="18" charset="0"/>
                <a:cs typeface="Times New Roman" panose="02020603050405020304" pitchFamily="18" charset="0"/>
              </a:rPr>
              <a:t>Bước 1. Chọn trang, vị trí trong trang cần chèn hình ảnh.</a:t>
            </a:r>
          </a:p>
          <a:p>
            <a:pPr>
              <a:lnSpc>
                <a:spcPct val="150000"/>
              </a:lnSpc>
            </a:pPr>
            <a:r>
              <a:rPr lang="vi-VN" sz="2000" dirty="0">
                <a:solidFill>
                  <a:srgbClr val="0000FF"/>
                </a:solidFill>
                <a:latin typeface="UTM Avo" panose="02040603050506020204" pitchFamily="18" charset="0"/>
                <a:cs typeface="Times New Roman" panose="02020603050405020304" pitchFamily="18" charset="0"/>
              </a:rPr>
              <a:t>Bước 2. Chọn </a:t>
            </a:r>
            <a:r>
              <a:rPr lang="vi-VN" sz="2000" b="1" dirty="0">
                <a:solidFill>
                  <a:srgbClr val="0000FF"/>
                </a:solidFill>
                <a:latin typeface="UTM Avo" panose="02040603050506020204" pitchFamily="18" charset="0"/>
                <a:cs typeface="Times New Roman" panose="02020603050405020304" pitchFamily="18" charset="0"/>
              </a:rPr>
              <a:t>Insert/Pictures </a:t>
            </a:r>
            <a:r>
              <a:rPr lang="vi-VN" sz="2000" dirty="0">
                <a:solidFill>
                  <a:srgbClr val="0000FF"/>
                </a:solidFill>
                <a:latin typeface="UTM Avo" panose="02040603050506020204" pitchFamily="18" charset="0"/>
                <a:cs typeface="Times New Roman" panose="02020603050405020304" pitchFamily="18" charset="0"/>
              </a:rPr>
              <a:t>để mở hộp thoại </a:t>
            </a:r>
            <a:r>
              <a:rPr lang="vi-VN" sz="2000" b="1" dirty="0">
                <a:solidFill>
                  <a:srgbClr val="0000FF"/>
                </a:solidFill>
                <a:latin typeface="UTM Avo" panose="02040603050506020204" pitchFamily="18" charset="0"/>
                <a:cs typeface="Times New Roman" panose="02020603050405020304" pitchFamily="18" charset="0"/>
              </a:rPr>
              <a:t>Insert Picture.</a:t>
            </a:r>
          </a:p>
          <a:p>
            <a:pPr>
              <a:lnSpc>
                <a:spcPct val="150000"/>
              </a:lnSpc>
            </a:pPr>
            <a:r>
              <a:rPr lang="vi-VN" sz="2000" dirty="0">
                <a:solidFill>
                  <a:srgbClr val="0000FF"/>
                </a:solidFill>
                <a:latin typeface="UTM Avo" panose="02040603050506020204" pitchFamily="18" charset="0"/>
                <a:cs typeface="Times New Roman" panose="02020603050405020304" pitchFamily="18" charset="0"/>
              </a:rPr>
              <a:t>Bước 3. Chọn tệp ảnh, nháy chuột chọn nút </a:t>
            </a:r>
            <a:r>
              <a:rPr lang="vi-VN" sz="2000" b="1" dirty="0">
                <a:solidFill>
                  <a:srgbClr val="0000FF"/>
                </a:solidFill>
                <a:latin typeface="UTM Avo" panose="02040603050506020204" pitchFamily="18" charset="0"/>
                <a:cs typeface="Times New Roman" panose="02020603050405020304" pitchFamily="18" charset="0"/>
              </a:rPr>
              <a:t>Insert</a:t>
            </a:r>
            <a:r>
              <a:rPr lang="vi-VN" sz="2000" dirty="0">
                <a:solidFill>
                  <a:srgbClr val="0000FF"/>
                </a:solidFill>
                <a:latin typeface="UTM Avo" panose="02040603050506020204" pitchFamily="18" charset="0"/>
                <a:cs typeface="Times New Roman" panose="02020603050405020304" pitchFamily="18" charset="0"/>
              </a:rPr>
              <a:t>. </a:t>
            </a:r>
            <a:endParaRPr lang="en-US" sz="2000" dirty="0">
              <a:solidFill>
                <a:srgbClr val="0000FF"/>
              </a:solidFill>
              <a:latin typeface="UTM Avo" panose="02040603050506020204" pitchFamily="18" charset="0"/>
              <a:cs typeface="Times New Roman" panose="02020603050405020304" pitchFamily="18" charset="0"/>
            </a:endParaRPr>
          </a:p>
          <a:p>
            <a:pPr>
              <a:lnSpc>
                <a:spcPct val="150000"/>
              </a:lnSpc>
            </a:pPr>
            <a:r>
              <a:rPr lang="vi-VN" sz="2000" dirty="0">
                <a:latin typeface="UTM Avo" panose="02040603050506020204" pitchFamily="18" charset="0"/>
                <a:cs typeface="Times New Roman" panose="02020603050405020304" pitchFamily="18" charset="0"/>
              </a:rPr>
              <a:t>Hình ảnh đã chọn được chèn vào trang chiếu.</a:t>
            </a:r>
          </a:p>
          <a:p>
            <a:pPr>
              <a:lnSpc>
                <a:spcPct val="150000"/>
              </a:lnSpc>
            </a:pPr>
            <a:r>
              <a:rPr lang="vi-VN" sz="2000" b="1" dirty="0">
                <a:solidFill>
                  <a:srgbClr val="0000FF"/>
                </a:solidFill>
                <a:latin typeface="UTM Avo" panose="02040603050506020204" pitchFamily="18" charset="0"/>
                <a:cs typeface="Times New Roman" panose="02020603050405020304" pitchFamily="18" charset="0"/>
              </a:rPr>
              <a:t>Lưu ý: </a:t>
            </a:r>
            <a:r>
              <a:rPr lang="vi-VN" sz="2000" dirty="0">
                <a:latin typeface="UTM Avo" panose="02040603050506020204" pitchFamily="18" charset="0"/>
                <a:cs typeface="Times New Roman" panose="02020603050405020304" pitchFamily="18" charset="0"/>
              </a:rPr>
              <a:t>Em có thể chèn hình ảnh vào trang chiếu bằng cách</a:t>
            </a:r>
            <a:r>
              <a:rPr lang="vi-VN" sz="2000" dirty="0">
                <a:solidFill>
                  <a:srgbClr val="0000FF"/>
                </a:solidFill>
                <a:latin typeface="UTM Avo" panose="02040603050506020204" pitchFamily="18" charset="0"/>
                <a:cs typeface="Times New Roman" panose="02020603050405020304" pitchFamily="18" charset="0"/>
              </a:rPr>
              <a:t> sử dụng lệnh </a:t>
            </a:r>
            <a:r>
              <a:rPr lang="vi-VN" sz="2000" b="1" dirty="0">
                <a:solidFill>
                  <a:srgbClr val="0000FF"/>
                </a:solidFill>
                <a:latin typeface="UTM Avo" panose="02040603050506020204" pitchFamily="18" charset="0"/>
                <a:cs typeface="Times New Roman" panose="02020603050405020304" pitchFamily="18" charset="0"/>
              </a:rPr>
              <a:t>Copy</a:t>
            </a:r>
            <a:r>
              <a:rPr lang="vi-VN" sz="2000" dirty="0">
                <a:solidFill>
                  <a:srgbClr val="0000FF"/>
                </a:solidFill>
                <a:latin typeface="UTM Avo" panose="02040603050506020204" pitchFamily="18" charset="0"/>
                <a:cs typeface="Times New Roman" panose="02020603050405020304" pitchFamily="18" charset="0"/>
              </a:rPr>
              <a:t> và </a:t>
            </a:r>
            <a:r>
              <a:rPr lang="vi-VN" sz="2000" b="1" dirty="0">
                <a:solidFill>
                  <a:srgbClr val="0000FF"/>
                </a:solidFill>
                <a:latin typeface="UTM Avo" panose="02040603050506020204" pitchFamily="18" charset="0"/>
                <a:cs typeface="Times New Roman" panose="02020603050405020304" pitchFamily="18" charset="0"/>
              </a:rPr>
              <a:t>Paste</a:t>
            </a:r>
            <a:r>
              <a:rPr lang="vi-VN" sz="2000" dirty="0">
                <a:solidFill>
                  <a:srgbClr val="0000FF"/>
                </a:solidFill>
                <a:latin typeface="UTM Avo" panose="020406030505060202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xmlns="" id="{1F07E6C8-CA79-467B-B9DC-224153DA1B23}"/>
              </a:ext>
            </a:extLst>
          </p:cNvPr>
          <p:cNvPicPr>
            <a:picLocks noChangeAspect="1"/>
          </p:cNvPicPr>
          <p:nvPr/>
        </p:nvPicPr>
        <p:blipFill>
          <a:blip r:embed="rId2"/>
          <a:stretch>
            <a:fillRect/>
          </a:stretch>
        </p:blipFill>
        <p:spPr>
          <a:xfrm>
            <a:off x="8719329" y="757375"/>
            <a:ext cx="3129348" cy="2890597"/>
          </a:xfrm>
          <a:prstGeom prst="rect">
            <a:avLst/>
          </a:prstGeom>
        </p:spPr>
      </p:pic>
    </p:spTree>
    <p:extLst>
      <p:ext uri="{BB962C8B-B14F-4D97-AF65-F5344CB8AC3E}">
        <p14:creationId xmlns:p14="http://schemas.microsoft.com/office/powerpoint/2010/main" val="2265080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000"/>
                                        <p:tgtEl>
                                          <p:spTgt spid="4">
                                            <p:txEl>
                                              <p:pRg st="3" end="3"/>
                                            </p:txEl>
                                          </p:spTgt>
                                        </p:tgtEl>
                                      </p:cBhvr>
                                    </p:animEffect>
                                    <p:anim calcmode="lin" valueType="num">
                                      <p:cBhvr>
                                        <p:cTn id="2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fade">
                                      <p:cBhvr>
                                        <p:cTn id="33" dur="1000"/>
                                        <p:tgtEl>
                                          <p:spTgt spid="4">
                                            <p:txEl>
                                              <p:pRg st="4" end="4"/>
                                            </p:txEl>
                                          </p:spTgt>
                                        </p:tgtEl>
                                      </p:cBhvr>
                                    </p:animEffect>
                                    <p:anim calcmode="lin" valueType="num">
                                      <p:cBhvr>
                                        <p:cTn id="34"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fade">
                                      <p:cBhvr>
                                        <p:cTn id="40" dur="1000"/>
                                        <p:tgtEl>
                                          <p:spTgt spid="4">
                                            <p:txEl>
                                              <p:pRg st="5" end="5"/>
                                            </p:txEl>
                                          </p:spTgt>
                                        </p:tgtEl>
                                      </p:cBhvr>
                                    </p:animEffect>
                                    <p:anim calcmode="lin" valueType="num">
                                      <p:cBhvr>
                                        <p:cTn id="41"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052CE56-CB5D-48AA-8C4E-5DE7302C13B5}"/>
              </a:ext>
            </a:extLst>
          </p:cNvPr>
          <p:cNvPicPr>
            <a:picLocks noChangeAspect="1"/>
          </p:cNvPicPr>
          <p:nvPr/>
        </p:nvPicPr>
        <p:blipFill rotWithShape="1">
          <a:blip r:embed="rId2"/>
          <a:srcRect r="51978" b="10117"/>
          <a:stretch/>
        </p:blipFill>
        <p:spPr>
          <a:xfrm>
            <a:off x="1087646" y="3429000"/>
            <a:ext cx="4537276" cy="2923676"/>
          </a:xfrm>
          <a:prstGeom prst="rect">
            <a:avLst/>
          </a:prstGeom>
        </p:spPr>
      </p:pic>
      <p:sp>
        <p:nvSpPr>
          <p:cNvPr id="4" name="Rectangle 3">
            <a:extLst>
              <a:ext uri="{FF2B5EF4-FFF2-40B4-BE49-F238E27FC236}">
                <a16:creationId xmlns:a16="http://schemas.microsoft.com/office/drawing/2014/main" xmlns="" id="{3964C357-E974-441B-83A9-4BD979B97C56}"/>
              </a:ext>
            </a:extLst>
          </p:cNvPr>
          <p:cNvSpPr/>
          <p:nvPr/>
        </p:nvSpPr>
        <p:spPr>
          <a:xfrm>
            <a:off x="555211" y="340101"/>
            <a:ext cx="10950024" cy="2942024"/>
          </a:xfrm>
          <a:prstGeom prst="rect">
            <a:avLst/>
          </a:prstGeom>
        </p:spPr>
        <p:txBody>
          <a:bodyPr wrap="square">
            <a:spAutoFit/>
          </a:bodyPr>
          <a:lstStyle/>
          <a:p>
            <a:pPr>
              <a:lnSpc>
                <a:spcPct val="150000"/>
              </a:lnSpc>
            </a:pPr>
            <a:r>
              <a:rPr lang="en-US" b="1">
                <a:solidFill>
                  <a:srgbClr val="0000FF"/>
                </a:solidFill>
                <a:latin typeface="UTM Avo" panose="02040603050506020204" pitchFamily="18" charset="0"/>
                <a:cs typeface="Times New Roman" panose="02020603050405020304" pitchFamily="18" charset="0"/>
              </a:rPr>
              <a:t>e) Sử dụng các công cụ định dạng cho hình ảnh</a:t>
            </a:r>
          </a:p>
          <a:p>
            <a:pPr algn="just">
              <a:lnSpc>
                <a:spcPct val="150000"/>
              </a:lnSpc>
            </a:pPr>
            <a:r>
              <a:rPr lang="vi-VN">
                <a:latin typeface="UTM Avo" panose="02040603050506020204" pitchFamily="18" charset="0"/>
                <a:cs typeface="Times New Roman" panose="02020603050405020304" pitchFamily="18" charset="0"/>
              </a:rPr>
              <a:t>Sau khi chèn hình ảnh vào trang chiếu, em có thể sử dụng các công cụ để: thay đổi vị trí và kích thước, thêm đường viền tạo khung, thay đổi lớp, cắt hình, quay hình,... </a:t>
            </a:r>
            <a:endParaRPr lang="en-US">
              <a:latin typeface="UTM Avo" panose="02040603050506020204" pitchFamily="18" charset="0"/>
              <a:cs typeface="Times New Roman" panose="02020603050405020304" pitchFamily="18" charset="0"/>
            </a:endParaRPr>
          </a:p>
          <a:p>
            <a:pPr algn="just">
              <a:lnSpc>
                <a:spcPct val="150000"/>
              </a:lnSpc>
            </a:pPr>
            <a:r>
              <a:rPr lang="vi-VN">
                <a:latin typeface="UTM Avo" panose="02040603050506020204" pitchFamily="18" charset="0"/>
                <a:cs typeface="Times New Roman" panose="02020603050405020304" pitchFamily="18" charset="0"/>
              </a:rPr>
              <a:t>Giả sử em chèn hình ảnh vào trang chiếu tiêu đề để minh hoạ. </a:t>
            </a:r>
            <a:endParaRPr lang="en-US">
              <a:latin typeface="UTM Avo" panose="02040603050506020204" pitchFamily="18" charset="0"/>
              <a:cs typeface="Times New Roman" panose="02020603050405020304" pitchFamily="18" charset="0"/>
            </a:endParaRPr>
          </a:p>
          <a:p>
            <a:pPr algn="just">
              <a:lnSpc>
                <a:spcPct val="150000"/>
              </a:lnSpc>
            </a:pPr>
            <a:r>
              <a:rPr lang="vi-VN">
                <a:latin typeface="UTM Avo" panose="02040603050506020204" pitchFamily="18" charset="0"/>
                <a:cs typeface="Times New Roman" panose="02020603050405020304" pitchFamily="18" charset="0"/>
              </a:rPr>
              <a:t>Sau khi chèn, hình ảnh xuất hiện trong trang chiếu như Hình 12.7. Em cần thay đổi lớp để hình ảnh nằm bên dưới văn bản (không che mất văn bản) và thay đổi vị trí, kích thước hình ảnh cho phù hợp với mục đích minh hoạ.</a:t>
            </a:r>
          </a:p>
        </p:txBody>
      </p:sp>
      <p:pic>
        <p:nvPicPr>
          <p:cNvPr id="6" name="Picture 5">
            <a:extLst>
              <a:ext uri="{FF2B5EF4-FFF2-40B4-BE49-F238E27FC236}">
                <a16:creationId xmlns:a16="http://schemas.microsoft.com/office/drawing/2014/main" xmlns="" id="{9D93F4A7-8FA3-4503-B1B9-7605D408D1FF}"/>
              </a:ext>
            </a:extLst>
          </p:cNvPr>
          <p:cNvPicPr>
            <a:picLocks noChangeAspect="1"/>
          </p:cNvPicPr>
          <p:nvPr/>
        </p:nvPicPr>
        <p:blipFill rotWithShape="1">
          <a:blip r:embed="rId2"/>
          <a:srcRect l="52108" t="183" r="-130" b="2923"/>
          <a:stretch/>
        </p:blipFill>
        <p:spPr>
          <a:xfrm>
            <a:off x="6567078" y="3429000"/>
            <a:ext cx="4537276" cy="3151790"/>
          </a:xfrm>
          <a:prstGeom prst="rect">
            <a:avLst/>
          </a:prstGeom>
        </p:spPr>
      </p:pic>
      <p:sp>
        <p:nvSpPr>
          <p:cNvPr id="2" name="Arrow: Right 1">
            <a:extLst>
              <a:ext uri="{FF2B5EF4-FFF2-40B4-BE49-F238E27FC236}">
                <a16:creationId xmlns:a16="http://schemas.microsoft.com/office/drawing/2014/main" xmlns="" id="{608BFACA-7AE5-41B4-98EE-268604348525}"/>
              </a:ext>
            </a:extLst>
          </p:cNvPr>
          <p:cNvSpPr/>
          <p:nvPr/>
        </p:nvSpPr>
        <p:spPr>
          <a:xfrm>
            <a:off x="5891514" y="4363656"/>
            <a:ext cx="486137" cy="59030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19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 calcmode="lin" valueType="num">
                                      <p:cBhvr>
                                        <p:cTn id="24" dur="1000" fill="hold"/>
                                        <p:tgtEl>
                                          <p:spTgt spid="4">
                                            <p:txEl>
                                              <p:pRg st="3" end="3"/>
                                            </p:txEl>
                                          </p:spTgt>
                                        </p:tgtEl>
                                        <p:attrNameLst>
                                          <p:attrName>ppt_w</p:attrName>
                                        </p:attrNameLst>
                                      </p:cBhvr>
                                      <p:tavLst>
                                        <p:tav tm="0">
                                          <p:val>
                                            <p:strVal val="#ppt_w+.3"/>
                                          </p:val>
                                        </p:tav>
                                        <p:tav tm="100000">
                                          <p:val>
                                            <p:strVal val="#ppt_w"/>
                                          </p:val>
                                        </p:tav>
                                      </p:tavLst>
                                    </p:anim>
                                    <p:anim calcmode="lin" valueType="num">
                                      <p:cBhvr>
                                        <p:cTn id="25"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828C25D-D95F-4D39-B326-1194D55DCE51}"/>
              </a:ext>
            </a:extLst>
          </p:cNvPr>
          <p:cNvPicPr>
            <a:picLocks noChangeAspect="1"/>
          </p:cNvPicPr>
          <p:nvPr/>
        </p:nvPicPr>
        <p:blipFill>
          <a:blip r:embed="rId2"/>
          <a:stretch>
            <a:fillRect/>
          </a:stretch>
        </p:blipFill>
        <p:spPr>
          <a:xfrm>
            <a:off x="4280079" y="1329903"/>
            <a:ext cx="7556881" cy="4978300"/>
          </a:xfrm>
          <a:prstGeom prst="rect">
            <a:avLst/>
          </a:prstGeom>
        </p:spPr>
      </p:pic>
      <p:sp>
        <p:nvSpPr>
          <p:cNvPr id="4" name="Rectangle 3">
            <a:extLst>
              <a:ext uri="{FF2B5EF4-FFF2-40B4-BE49-F238E27FC236}">
                <a16:creationId xmlns:a16="http://schemas.microsoft.com/office/drawing/2014/main" xmlns="" id="{9D6600CB-A564-4BAF-91AF-3A2DDAABDD10}"/>
              </a:ext>
            </a:extLst>
          </p:cNvPr>
          <p:cNvSpPr/>
          <p:nvPr/>
        </p:nvSpPr>
        <p:spPr>
          <a:xfrm>
            <a:off x="504681" y="389323"/>
            <a:ext cx="4518732" cy="2400657"/>
          </a:xfrm>
          <a:prstGeom prst="rect">
            <a:avLst/>
          </a:prstGeom>
        </p:spPr>
        <p:txBody>
          <a:bodyPr wrap="square">
            <a:spAutoFit/>
          </a:bodyPr>
          <a:lstStyle/>
          <a:p>
            <a:pPr>
              <a:lnSpc>
                <a:spcPct val="150000"/>
              </a:lnSpc>
            </a:pPr>
            <a:r>
              <a:rPr lang="en-US" sz="2000" dirty="0">
                <a:solidFill>
                  <a:srgbClr val="0000FF"/>
                </a:solidFill>
                <a:latin typeface="UTM Avo" panose="02040603050506020204" pitchFamily="18" charset="0"/>
                <a:cs typeface="Times New Roman" panose="02020603050405020304" pitchFamily="18" charset="0"/>
              </a:rPr>
              <a:t>- </a:t>
            </a:r>
            <a:r>
              <a:rPr lang="en-US" sz="2000" dirty="0" err="1">
                <a:solidFill>
                  <a:srgbClr val="0000FF"/>
                </a:solidFill>
                <a:latin typeface="UTM Avo" panose="02040603050506020204" pitchFamily="18" charset="0"/>
                <a:cs typeface="Times New Roman" panose="02020603050405020304" pitchFamily="18" charset="0"/>
              </a:rPr>
              <a:t>Cách</a:t>
            </a:r>
            <a:r>
              <a:rPr lang="en-US" sz="2000" dirty="0">
                <a:solidFill>
                  <a:srgbClr val="0000FF"/>
                </a:solidFill>
                <a:latin typeface="UTM Avo" panose="02040603050506020204" pitchFamily="18" charset="0"/>
                <a:cs typeface="Times New Roman" panose="02020603050405020304" pitchFamily="18" charset="0"/>
              </a:rPr>
              <a:t> </a:t>
            </a:r>
            <a:r>
              <a:rPr lang="en-US" sz="2000" dirty="0" err="1">
                <a:solidFill>
                  <a:srgbClr val="0000FF"/>
                </a:solidFill>
                <a:latin typeface="UTM Avo" panose="02040603050506020204" pitchFamily="18" charset="0"/>
                <a:cs typeface="Times New Roman" panose="02020603050405020304" pitchFamily="18" charset="0"/>
              </a:rPr>
              <a:t>thay</a:t>
            </a:r>
            <a:r>
              <a:rPr lang="en-US" sz="2000" dirty="0">
                <a:solidFill>
                  <a:srgbClr val="0000FF"/>
                </a:solidFill>
                <a:latin typeface="UTM Avo" panose="02040603050506020204" pitchFamily="18" charset="0"/>
                <a:cs typeface="Times New Roman" panose="02020603050405020304" pitchFamily="18" charset="0"/>
              </a:rPr>
              <a:t> </a:t>
            </a:r>
            <a:r>
              <a:rPr lang="en-US" sz="2000" dirty="0" err="1">
                <a:solidFill>
                  <a:srgbClr val="0000FF"/>
                </a:solidFill>
                <a:latin typeface="UTM Avo" panose="02040603050506020204" pitchFamily="18" charset="0"/>
                <a:cs typeface="Times New Roman" panose="02020603050405020304" pitchFamily="18" charset="0"/>
              </a:rPr>
              <a:t>đổi</a:t>
            </a:r>
            <a:r>
              <a:rPr lang="en-US" sz="2000" dirty="0">
                <a:solidFill>
                  <a:srgbClr val="0000FF"/>
                </a:solidFill>
                <a:latin typeface="UTM Avo" panose="02040603050506020204" pitchFamily="18" charset="0"/>
                <a:cs typeface="Times New Roman" panose="02020603050405020304" pitchFamily="18" charset="0"/>
              </a:rPr>
              <a:t> </a:t>
            </a:r>
            <a:r>
              <a:rPr lang="en-US" sz="2000" dirty="0" err="1" smtClean="0">
                <a:solidFill>
                  <a:srgbClr val="0000FF"/>
                </a:solidFill>
                <a:latin typeface="UTM Avo" panose="02040603050506020204" pitchFamily="18" charset="0"/>
                <a:cs typeface="Times New Roman" panose="02020603050405020304" pitchFamily="18" charset="0"/>
              </a:rPr>
              <a:t>lớp</a:t>
            </a:r>
            <a:r>
              <a:rPr lang="en-US" sz="2000" dirty="0" smtClean="0">
                <a:solidFill>
                  <a:srgbClr val="0000FF"/>
                </a:solidFill>
                <a:latin typeface="UTM Avo" panose="02040603050506020204" pitchFamily="18" charset="0"/>
                <a:cs typeface="Times New Roman" panose="02020603050405020304" pitchFamily="18" charset="0"/>
              </a:rPr>
              <a:t> </a:t>
            </a:r>
            <a:r>
              <a:rPr lang="en-US" sz="2000" dirty="0" err="1">
                <a:solidFill>
                  <a:srgbClr val="0000FF"/>
                </a:solidFill>
                <a:latin typeface="UTM Avo" panose="02040603050506020204" pitchFamily="18" charset="0"/>
                <a:cs typeface="Times New Roman" panose="02020603050405020304" pitchFamily="18" charset="0"/>
              </a:rPr>
              <a:t>cho</a:t>
            </a:r>
            <a:r>
              <a:rPr lang="en-US" sz="2000" dirty="0">
                <a:solidFill>
                  <a:srgbClr val="0000FF"/>
                </a:solidFill>
                <a:latin typeface="UTM Avo" panose="02040603050506020204" pitchFamily="18" charset="0"/>
                <a:cs typeface="Times New Roman" panose="02020603050405020304" pitchFamily="18" charset="0"/>
              </a:rPr>
              <a:t> </a:t>
            </a:r>
            <a:r>
              <a:rPr lang="en-US" sz="2000" dirty="0" err="1">
                <a:solidFill>
                  <a:srgbClr val="0000FF"/>
                </a:solidFill>
                <a:latin typeface="UTM Avo" panose="02040603050506020204" pitchFamily="18" charset="0"/>
                <a:cs typeface="Times New Roman" panose="02020603050405020304" pitchFamily="18" charset="0"/>
              </a:rPr>
              <a:t>hình</a:t>
            </a:r>
            <a:r>
              <a:rPr lang="en-US" sz="2000" dirty="0">
                <a:solidFill>
                  <a:srgbClr val="0000FF"/>
                </a:solidFill>
                <a:latin typeface="UTM Avo" panose="02040603050506020204" pitchFamily="18" charset="0"/>
                <a:cs typeface="Times New Roman" panose="02020603050405020304" pitchFamily="18" charset="0"/>
              </a:rPr>
              <a:t> </a:t>
            </a:r>
            <a:r>
              <a:rPr lang="en-US" sz="2000" dirty="0" err="1">
                <a:solidFill>
                  <a:srgbClr val="0000FF"/>
                </a:solidFill>
                <a:latin typeface="UTM Avo" panose="02040603050506020204" pitchFamily="18" charset="0"/>
                <a:cs typeface="Times New Roman" panose="02020603050405020304" pitchFamily="18" charset="0"/>
              </a:rPr>
              <a:t>ảnh</a:t>
            </a:r>
            <a:r>
              <a:rPr lang="en-US" sz="2000" dirty="0">
                <a:solidFill>
                  <a:srgbClr val="0000FF"/>
                </a:solidFill>
                <a:latin typeface="UTM Avo" panose="02040603050506020204" pitchFamily="18" charset="0"/>
                <a:cs typeface="Times New Roman" panose="02020603050405020304" pitchFamily="18" charset="0"/>
              </a:rPr>
              <a:t>: </a:t>
            </a:r>
            <a:r>
              <a:rPr lang="en-US" sz="2000" dirty="0" smtClean="0">
                <a:solidFill>
                  <a:srgbClr val="0000FF"/>
                </a:solidFill>
                <a:latin typeface="UTM Avo" panose="02040603050506020204" pitchFamily="18" charset="0"/>
                <a:cs typeface="Times New Roman" panose="02020603050405020304" pitchFamily="18" charset="0"/>
              </a:rPr>
              <a:t>(SGK)</a:t>
            </a:r>
            <a:endParaRPr lang="en-US" sz="2000" dirty="0">
              <a:solidFill>
                <a:srgbClr val="0000FF"/>
              </a:solidFill>
              <a:latin typeface="UTM Avo" panose="02040603050506020204" pitchFamily="18" charset="0"/>
              <a:cs typeface="Times New Roman" panose="02020603050405020304" pitchFamily="18" charset="0"/>
            </a:endParaRPr>
          </a:p>
          <a:p>
            <a:pPr>
              <a:lnSpc>
                <a:spcPct val="150000"/>
              </a:lnSpc>
            </a:pPr>
            <a:r>
              <a:rPr lang="vi-VN" sz="2000" dirty="0">
                <a:solidFill>
                  <a:srgbClr val="F0677C"/>
                </a:solidFill>
                <a:latin typeface="UTM Avo" panose="02040603050506020204" pitchFamily="18" charset="0"/>
                <a:cs typeface="Times New Roman" panose="02020603050405020304" pitchFamily="18" charset="0"/>
              </a:rPr>
              <a:t>Bước 1. </a:t>
            </a:r>
            <a:r>
              <a:rPr lang="vi-VN" sz="2000" dirty="0">
                <a:latin typeface="UTM Avo" panose="02040603050506020204" pitchFamily="18" charset="0"/>
                <a:cs typeface="Times New Roman" panose="02020603050405020304" pitchFamily="18" charset="0"/>
              </a:rPr>
              <a:t>Chọn hình ảnh.</a:t>
            </a:r>
          </a:p>
          <a:p>
            <a:pPr>
              <a:lnSpc>
                <a:spcPct val="150000"/>
              </a:lnSpc>
            </a:pPr>
            <a:r>
              <a:rPr lang="vi-VN" sz="2000" dirty="0">
                <a:solidFill>
                  <a:srgbClr val="F0677C"/>
                </a:solidFill>
                <a:latin typeface="UTM Avo" panose="02040603050506020204" pitchFamily="18" charset="0"/>
                <a:cs typeface="Times New Roman" panose="02020603050405020304" pitchFamily="18" charset="0"/>
              </a:rPr>
              <a:t>Bước 2. </a:t>
            </a:r>
            <a:r>
              <a:rPr lang="vi-VN" sz="2000" dirty="0">
                <a:latin typeface="UTM Avo" panose="02040603050506020204" pitchFamily="18" charset="0"/>
                <a:cs typeface="Times New Roman" panose="02020603050405020304" pitchFamily="18" charset="0"/>
              </a:rPr>
              <a:t>Chọn </a:t>
            </a:r>
            <a:r>
              <a:rPr lang="vi-VN" sz="2000" b="1" dirty="0">
                <a:latin typeface="UTM Avo" panose="02040603050506020204" pitchFamily="18" charset="0"/>
                <a:cs typeface="Times New Roman" panose="02020603050405020304" pitchFamily="18" charset="0"/>
              </a:rPr>
              <a:t>Format/Arrange/Send Backward </a:t>
            </a:r>
            <a:r>
              <a:rPr lang="vi-VN" sz="2000" dirty="0">
                <a:latin typeface="UTM Avo" panose="02040603050506020204" pitchFamily="18" charset="0"/>
                <a:cs typeface="Times New Roman" panose="02020603050405020304" pitchFamily="18" charset="0"/>
              </a:rPr>
              <a:t>(nếu muốn đưa hình ảnh lên lại lớp trên</a:t>
            </a:r>
            <a:r>
              <a:rPr lang="en-US" sz="2000" dirty="0">
                <a:latin typeface="UTM Avo" panose="02040603050506020204" pitchFamily="18" charset="0"/>
                <a:cs typeface="Times New Roman" panose="02020603050405020304" pitchFamily="18" charset="0"/>
              </a:rPr>
              <a:t> </a:t>
            </a:r>
            <a:r>
              <a:rPr lang="vi-VN" sz="2000" dirty="0">
                <a:latin typeface="UTM Avo" panose="02040603050506020204" pitchFamily="18" charset="0"/>
                <a:cs typeface="Times New Roman" panose="02020603050405020304" pitchFamily="18" charset="0"/>
              </a:rPr>
              <a:t>thì chọn </a:t>
            </a:r>
            <a:r>
              <a:rPr lang="vi-VN" sz="2000" b="1" dirty="0">
                <a:latin typeface="UTM Avo" panose="02040603050506020204" pitchFamily="18" charset="0"/>
                <a:cs typeface="Times New Roman" panose="02020603050405020304" pitchFamily="18" charset="0"/>
              </a:rPr>
              <a:t>Bring Forward).</a:t>
            </a:r>
          </a:p>
        </p:txBody>
      </p:sp>
    </p:spTree>
    <p:extLst>
      <p:ext uri="{BB962C8B-B14F-4D97-AF65-F5344CB8AC3E}">
        <p14:creationId xmlns:p14="http://schemas.microsoft.com/office/powerpoint/2010/main" val="345100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4219A1E-4949-46F0-BD26-8D668BA0BBBB}"/>
              </a:ext>
            </a:extLst>
          </p:cNvPr>
          <p:cNvPicPr>
            <a:picLocks noChangeAspect="1"/>
          </p:cNvPicPr>
          <p:nvPr/>
        </p:nvPicPr>
        <p:blipFill>
          <a:blip r:embed="rId2"/>
          <a:stretch>
            <a:fillRect/>
          </a:stretch>
        </p:blipFill>
        <p:spPr>
          <a:xfrm>
            <a:off x="4224759" y="1922892"/>
            <a:ext cx="7462560" cy="4542428"/>
          </a:xfrm>
          <a:prstGeom prst="rect">
            <a:avLst/>
          </a:prstGeom>
        </p:spPr>
      </p:pic>
      <p:sp>
        <p:nvSpPr>
          <p:cNvPr id="4" name="Rectangle 3">
            <a:extLst>
              <a:ext uri="{FF2B5EF4-FFF2-40B4-BE49-F238E27FC236}">
                <a16:creationId xmlns:a16="http://schemas.microsoft.com/office/drawing/2014/main" xmlns="" id="{02904758-D45A-45AA-A3F1-75A5595114D0}"/>
              </a:ext>
            </a:extLst>
          </p:cNvPr>
          <p:cNvSpPr/>
          <p:nvPr/>
        </p:nvSpPr>
        <p:spPr>
          <a:xfrm>
            <a:off x="504680" y="389323"/>
            <a:ext cx="11138459" cy="1873654"/>
          </a:xfrm>
          <a:prstGeom prst="rect">
            <a:avLst/>
          </a:prstGeom>
        </p:spPr>
        <p:txBody>
          <a:bodyPr wrap="square">
            <a:spAutoFit/>
          </a:bodyPr>
          <a:lstStyle/>
          <a:p>
            <a:pPr>
              <a:lnSpc>
                <a:spcPct val="150000"/>
              </a:lnSpc>
            </a:pPr>
            <a:r>
              <a:rPr lang="en-US" sz="2000" dirty="0">
                <a:solidFill>
                  <a:srgbClr val="0000FF"/>
                </a:solidFill>
                <a:latin typeface="UTM Avo" panose="02040603050506020204" pitchFamily="18" charset="0"/>
                <a:cs typeface="Times New Roman" panose="02020603050405020304" pitchFamily="18" charset="0"/>
              </a:rPr>
              <a:t>- T</a:t>
            </a:r>
            <a:r>
              <a:rPr lang="vi-VN" sz="2000" dirty="0">
                <a:solidFill>
                  <a:srgbClr val="0000FF"/>
                </a:solidFill>
                <a:latin typeface="UTM Avo" panose="02040603050506020204" pitchFamily="18" charset="0"/>
                <a:cs typeface="Times New Roman" panose="02020603050405020304" pitchFamily="18" charset="0"/>
              </a:rPr>
              <a:t>hêm đường viền cho hình ảnh</a:t>
            </a:r>
            <a:r>
              <a:rPr lang="vi-VN" sz="2000" dirty="0" smtClean="0">
                <a:solidFill>
                  <a:srgbClr val="0000FF"/>
                </a:solidFill>
                <a:latin typeface="UTM Avo" panose="02040603050506020204" pitchFamily="18" charset="0"/>
                <a:cs typeface="Times New Roman" panose="02020603050405020304" pitchFamily="18" charset="0"/>
              </a:rPr>
              <a:t>:</a:t>
            </a:r>
            <a:r>
              <a:rPr lang="en-US" sz="2000" dirty="0" smtClean="0">
                <a:solidFill>
                  <a:srgbClr val="0000FF"/>
                </a:solidFill>
                <a:latin typeface="UTM Avo" panose="02040603050506020204" pitchFamily="18" charset="0"/>
                <a:cs typeface="Times New Roman" panose="02020603050405020304" pitchFamily="18" charset="0"/>
              </a:rPr>
              <a:t> (SGK)</a:t>
            </a:r>
            <a:endParaRPr lang="en-US" sz="2000" dirty="0">
              <a:solidFill>
                <a:srgbClr val="0000FF"/>
              </a:solidFill>
              <a:latin typeface="UTM Avo" panose="02040603050506020204" pitchFamily="18" charset="0"/>
              <a:cs typeface="Times New Roman" panose="02020603050405020304" pitchFamily="18" charset="0"/>
            </a:endParaRPr>
          </a:p>
          <a:p>
            <a:pPr>
              <a:lnSpc>
                <a:spcPct val="150000"/>
              </a:lnSpc>
            </a:pPr>
            <a:r>
              <a:rPr lang="vi-VN" sz="2000" dirty="0">
                <a:solidFill>
                  <a:srgbClr val="F0677C"/>
                </a:solidFill>
                <a:latin typeface="UTM Avo" panose="02040603050506020204" pitchFamily="18" charset="0"/>
                <a:cs typeface="Times New Roman" panose="02020603050405020304" pitchFamily="18" charset="0"/>
              </a:rPr>
              <a:t>Bước 1. </a:t>
            </a:r>
            <a:r>
              <a:rPr lang="vi-VN" sz="2000" dirty="0">
                <a:latin typeface="UTM Avo" panose="02040603050506020204" pitchFamily="18" charset="0"/>
                <a:cs typeface="Times New Roman" panose="02020603050405020304" pitchFamily="18" charset="0"/>
              </a:rPr>
              <a:t>Chọn hình ảnh.</a:t>
            </a:r>
          </a:p>
          <a:p>
            <a:pPr>
              <a:lnSpc>
                <a:spcPct val="150000"/>
              </a:lnSpc>
            </a:pPr>
            <a:r>
              <a:rPr lang="vi-VN" sz="2000" dirty="0">
                <a:solidFill>
                  <a:srgbClr val="F0677C"/>
                </a:solidFill>
                <a:latin typeface="UTM Avo" panose="02040603050506020204" pitchFamily="18" charset="0"/>
                <a:cs typeface="Times New Roman" panose="02020603050405020304" pitchFamily="18" charset="0"/>
              </a:rPr>
              <a:t>Bước 2. </a:t>
            </a:r>
            <a:r>
              <a:rPr lang="vi-VN" sz="2000" dirty="0">
                <a:latin typeface="UTM Avo" panose="02040603050506020204" pitchFamily="18" charset="0"/>
                <a:cs typeface="Times New Roman" panose="02020603050405020304" pitchFamily="18" charset="0"/>
              </a:rPr>
              <a:t>Chọn </a:t>
            </a:r>
            <a:r>
              <a:rPr lang="vi-VN" sz="2000" b="1" dirty="0">
                <a:latin typeface="UTM Avo" panose="02040603050506020204" pitchFamily="18" charset="0"/>
                <a:cs typeface="Times New Roman" panose="02020603050405020304" pitchFamily="18" charset="0"/>
              </a:rPr>
              <a:t>Format/Picture Styles/Picture Border </a:t>
            </a:r>
            <a:r>
              <a:rPr lang="vi-VN" sz="2000" dirty="0">
                <a:latin typeface="UTM Avo" panose="02040603050506020204" pitchFamily="18" charset="0"/>
                <a:cs typeface="Times New Roman" panose="02020603050405020304" pitchFamily="18" charset="0"/>
              </a:rPr>
              <a:t>rồi chọn màu đường viền, kiểu</a:t>
            </a:r>
          </a:p>
          <a:p>
            <a:pPr>
              <a:lnSpc>
                <a:spcPct val="150000"/>
              </a:lnSpc>
            </a:pPr>
            <a:r>
              <a:rPr lang="vi-VN" sz="2000" dirty="0">
                <a:latin typeface="UTM Avo" panose="02040603050506020204" pitchFamily="18" charset="0"/>
                <a:cs typeface="Times New Roman" panose="02020603050405020304" pitchFamily="18" charset="0"/>
              </a:rPr>
              <a:t>đường viền. </a:t>
            </a:r>
          </a:p>
        </p:txBody>
      </p:sp>
      <p:sp>
        <p:nvSpPr>
          <p:cNvPr id="5" name="Rectangle 4">
            <a:extLst>
              <a:ext uri="{FF2B5EF4-FFF2-40B4-BE49-F238E27FC236}">
                <a16:creationId xmlns:a16="http://schemas.microsoft.com/office/drawing/2014/main" xmlns="" id="{0C47FA66-316B-4A83-8D3D-1F3FE5C78823}"/>
              </a:ext>
            </a:extLst>
          </p:cNvPr>
          <p:cNvSpPr/>
          <p:nvPr/>
        </p:nvSpPr>
        <p:spPr>
          <a:xfrm>
            <a:off x="504680" y="2262977"/>
            <a:ext cx="3372839" cy="2335319"/>
          </a:xfrm>
          <a:prstGeom prst="rect">
            <a:avLst/>
          </a:prstGeom>
        </p:spPr>
        <p:txBody>
          <a:bodyPr wrap="square">
            <a:spAutoFit/>
          </a:bodyPr>
          <a:lstStyle/>
          <a:p>
            <a:pPr algn="just">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Em có thể đặt nền màu xanh cho trang chiếu, đổi màu cho văn bản để được kết quả tương</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tự như Hình 12.10.</a:t>
            </a:r>
          </a:p>
        </p:txBody>
      </p:sp>
    </p:spTree>
    <p:extLst>
      <p:ext uri="{BB962C8B-B14F-4D97-AF65-F5344CB8AC3E}">
        <p14:creationId xmlns:p14="http://schemas.microsoft.com/office/powerpoint/2010/main" val="1841997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000"/>
                                        <p:tgtEl>
                                          <p:spTgt spid="4">
                                            <p:txEl>
                                              <p:pRg st="3" end="3"/>
                                            </p:txEl>
                                          </p:spTgt>
                                        </p:tgtEl>
                                      </p:cBhvr>
                                    </p:animEffect>
                                    <p:anim calcmode="lin" valueType="num">
                                      <p:cBhvr>
                                        <p:cTn id="2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par>
                                <p:cTn id="36" presetID="53"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5088B78-654D-4591-A477-41145F1A47F1}"/>
              </a:ext>
            </a:extLst>
          </p:cNvPr>
          <p:cNvPicPr>
            <a:picLocks noChangeAspect="1"/>
          </p:cNvPicPr>
          <p:nvPr/>
        </p:nvPicPr>
        <p:blipFill>
          <a:blip r:embed="rId2"/>
          <a:stretch>
            <a:fillRect/>
          </a:stretch>
        </p:blipFill>
        <p:spPr>
          <a:xfrm>
            <a:off x="510166" y="377154"/>
            <a:ext cx="3490335" cy="936005"/>
          </a:xfrm>
          <a:prstGeom prst="rect">
            <a:avLst/>
          </a:prstGeom>
        </p:spPr>
      </p:pic>
      <p:pic>
        <p:nvPicPr>
          <p:cNvPr id="7" name="Picture 6">
            <a:extLst>
              <a:ext uri="{FF2B5EF4-FFF2-40B4-BE49-F238E27FC236}">
                <a16:creationId xmlns:a16="http://schemas.microsoft.com/office/drawing/2014/main" xmlns="" id="{6984EAA8-CC77-473C-A62D-7499485E0DBB}"/>
              </a:ext>
            </a:extLst>
          </p:cNvPr>
          <p:cNvPicPr>
            <a:picLocks noChangeAspect="1"/>
          </p:cNvPicPr>
          <p:nvPr/>
        </p:nvPicPr>
        <p:blipFill>
          <a:blip r:embed="rId3"/>
          <a:stretch>
            <a:fillRect/>
          </a:stretch>
        </p:blipFill>
        <p:spPr>
          <a:xfrm>
            <a:off x="510166" y="3656590"/>
            <a:ext cx="3490335" cy="952468"/>
          </a:xfrm>
          <a:prstGeom prst="rect">
            <a:avLst/>
          </a:prstGeom>
        </p:spPr>
      </p:pic>
      <p:pic>
        <p:nvPicPr>
          <p:cNvPr id="8" name="Picture 7">
            <a:extLst>
              <a:ext uri="{FF2B5EF4-FFF2-40B4-BE49-F238E27FC236}">
                <a16:creationId xmlns:a16="http://schemas.microsoft.com/office/drawing/2014/main" xmlns="" id="{761F3A0E-16A9-4547-8B08-852E622FC0AB}"/>
              </a:ext>
            </a:extLst>
          </p:cNvPr>
          <p:cNvPicPr>
            <a:picLocks noChangeAspect="1"/>
          </p:cNvPicPr>
          <p:nvPr/>
        </p:nvPicPr>
        <p:blipFill rotWithShape="1">
          <a:blip r:embed="rId4"/>
          <a:srcRect t="14339" b="47181"/>
          <a:stretch/>
        </p:blipFill>
        <p:spPr>
          <a:xfrm>
            <a:off x="510166" y="1438207"/>
            <a:ext cx="11276720" cy="2093335"/>
          </a:xfrm>
          <a:prstGeom prst="rect">
            <a:avLst/>
          </a:prstGeom>
        </p:spPr>
      </p:pic>
      <p:pic>
        <p:nvPicPr>
          <p:cNvPr id="9" name="Picture 8">
            <a:extLst>
              <a:ext uri="{FF2B5EF4-FFF2-40B4-BE49-F238E27FC236}">
                <a16:creationId xmlns:a16="http://schemas.microsoft.com/office/drawing/2014/main" xmlns="" id="{B7FB93AA-76BE-4819-AEF9-BC8C48CA7049}"/>
              </a:ext>
            </a:extLst>
          </p:cNvPr>
          <p:cNvPicPr>
            <a:picLocks noChangeAspect="1"/>
          </p:cNvPicPr>
          <p:nvPr/>
        </p:nvPicPr>
        <p:blipFill rotWithShape="1">
          <a:blip r:embed="rId4"/>
          <a:srcRect t="73276" b="2780"/>
          <a:stretch/>
        </p:blipFill>
        <p:spPr>
          <a:xfrm>
            <a:off x="510166" y="4768509"/>
            <a:ext cx="11276720" cy="1302568"/>
          </a:xfrm>
          <a:prstGeom prst="rect">
            <a:avLst/>
          </a:prstGeom>
        </p:spPr>
      </p:pic>
    </p:spTree>
    <p:extLst>
      <p:ext uri="{BB962C8B-B14F-4D97-AF65-F5344CB8AC3E}">
        <p14:creationId xmlns:p14="http://schemas.microsoft.com/office/powerpoint/2010/main" val="1128014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6D49DDD-5377-4121-829E-1A62AFE8344D}"/>
              </a:ext>
            </a:extLst>
          </p:cNvPr>
          <p:cNvPicPr>
            <a:picLocks noChangeAspect="1"/>
          </p:cNvPicPr>
          <p:nvPr/>
        </p:nvPicPr>
        <p:blipFill>
          <a:blip r:embed="rId2"/>
          <a:stretch>
            <a:fillRect/>
          </a:stretch>
        </p:blipFill>
        <p:spPr>
          <a:xfrm>
            <a:off x="487797" y="440833"/>
            <a:ext cx="888648" cy="903074"/>
          </a:xfrm>
          <a:prstGeom prst="rect">
            <a:avLst/>
          </a:prstGeom>
        </p:spPr>
      </p:pic>
      <p:sp>
        <p:nvSpPr>
          <p:cNvPr id="3" name="Rectangle 2">
            <a:extLst>
              <a:ext uri="{FF2B5EF4-FFF2-40B4-BE49-F238E27FC236}">
                <a16:creationId xmlns:a16="http://schemas.microsoft.com/office/drawing/2014/main" xmlns="" id="{E961265A-599A-42C9-8489-DEC89F266742}"/>
              </a:ext>
            </a:extLst>
          </p:cNvPr>
          <p:cNvSpPr/>
          <p:nvPr/>
        </p:nvSpPr>
        <p:spPr>
          <a:xfrm>
            <a:off x="1480947" y="440833"/>
            <a:ext cx="9585062" cy="950325"/>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Hôm nay An, Minh và Khoa tiếp tục bàn về cách trình bày báo cáo dự án </a:t>
            </a:r>
            <a:r>
              <a:rPr lang="vi-VN" sz="2000" b="1">
                <a:latin typeface="UTM Avo" panose="02040603050506020204" pitchFamily="18" charset="0"/>
                <a:cs typeface="Times New Roman" panose="02020603050405020304" pitchFamily="18" charset="0"/>
              </a:rPr>
              <a:t>Trường học xanh</a:t>
            </a:r>
            <a:r>
              <a:rPr lang="vi-VN" sz="2000">
                <a:latin typeface="UTM Avo" panose="02040603050506020204" pitchFamily="18" charset="0"/>
                <a:cs typeface="Times New Roman" panose="02020603050405020304" pitchFamily="18" charset="0"/>
              </a:rPr>
              <a:t>. </a:t>
            </a:r>
          </a:p>
        </p:txBody>
      </p:sp>
      <p:grpSp>
        <p:nvGrpSpPr>
          <p:cNvPr id="16" name="Group 15">
            <a:extLst>
              <a:ext uri="{FF2B5EF4-FFF2-40B4-BE49-F238E27FC236}">
                <a16:creationId xmlns:a16="http://schemas.microsoft.com/office/drawing/2014/main" xmlns="" id="{9365117B-EA4F-47B5-9463-31645CB2D6BF}"/>
              </a:ext>
            </a:extLst>
          </p:cNvPr>
          <p:cNvGrpSpPr/>
          <p:nvPr/>
        </p:nvGrpSpPr>
        <p:grpSpPr>
          <a:xfrm>
            <a:off x="1778330" y="1569742"/>
            <a:ext cx="4495148" cy="3187453"/>
            <a:chOff x="1778330" y="1569742"/>
            <a:chExt cx="4495148" cy="3187453"/>
          </a:xfrm>
        </p:grpSpPr>
        <p:sp>
          <p:nvSpPr>
            <p:cNvPr id="9" name="Speech Bubble: Rectangle with Corners Rounded 8">
              <a:extLst>
                <a:ext uri="{FF2B5EF4-FFF2-40B4-BE49-F238E27FC236}">
                  <a16:creationId xmlns:a16="http://schemas.microsoft.com/office/drawing/2014/main" xmlns="" id="{5529DA02-53F5-4803-B38F-18B07285A2F0}"/>
                </a:ext>
              </a:extLst>
            </p:cNvPr>
            <p:cNvSpPr/>
            <p:nvPr/>
          </p:nvSpPr>
          <p:spPr>
            <a:xfrm>
              <a:off x="1778330" y="1569742"/>
              <a:ext cx="4495148" cy="3187453"/>
            </a:xfrm>
            <a:prstGeom prst="wedgeRoundRectCallout">
              <a:avLst>
                <a:gd name="adj1" fmla="val -55519"/>
                <a:gd name="adj2" fmla="val 45357"/>
                <a:gd name="adj3" fmla="val 16667"/>
              </a:avLst>
            </a:prstGeom>
            <a:noFill/>
            <a:ln w="57150">
              <a:solidFill>
                <a:schemeClr val="accent3">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672AC80E-932C-484D-AB3D-B540DBBFADDB}"/>
                </a:ext>
              </a:extLst>
            </p:cNvPr>
            <p:cNvSpPr/>
            <p:nvPr/>
          </p:nvSpPr>
          <p:spPr>
            <a:xfrm>
              <a:off x="2068293" y="1692456"/>
              <a:ext cx="4007820" cy="2942024"/>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Chúng ta có thể sao chép dữ liệu về ý tưởng dự án đã có sẵn từ tệp </a:t>
              </a:r>
              <a:r>
                <a:rPr lang="vi-VN">
                  <a:solidFill>
                    <a:srgbClr val="FF3399"/>
                  </a:solidFill>
                  <a:latin typeface="UTM Avo" panose="02040603050506020204" pitchFamily="18" charset="0"/>
                  <a:cs typeface="Times New Roman" panose="02020603050405020304" pitchFamily="18" charset="0"/>
                </a:rPr>
                <a:t>Truonghocxanh.docx</a:t>
              </a:r>
              <a:r>
                <a:rPr lang="vi-VN">
                  <a:latin typeface="UTM Avo" panose="02040603050506020204" pitchFamily="18" charset="0"/>
                  <a:cs typeface="Times New Roman" panose="02020603050405020304" pitchFamily="18" charset="0"/>
                </a:rPr>
                <a:t>, sao chép các kết quả tính toán từ các trang tính trong tệp </a:t>
              </a:r>
              <a:r>
                <a:rPr lang="vi-VN">
                  <a:solidFill>
                    <a:srgbClr val="FF3399"/>
                  </a:solidFill>
                  <a:latin typeface="UTM Avo" panose="02040603050506020204" pitchFamily="18" charset="0"/>
                  <a:cs typeface="Times New Roman" panose="02020603050405020304" pitchFamily="18" charset="0"/>
                </a:rPr>
                <a:t>THXanh.xlsx</a:t>
              </a:r>
              <a:r>
                <a:rPr lang="vi-VN">
                  <a:latin typeface="UTM Avo" panose="02040603050506020204" pitchFamily="18" charset="0"/>
                  <a:cs typeface="Times New Roman" panose="02020603050405020304" pitchFamily="18" charset="0"/>
                </a:rPr>
                <a:t>. Còn hình thức thì nên trình bày sao cho thật ấn tượng. </a:t>
              </a:r>
              <a:endParaRPr lang="en-US">
                <a:latin typeface="UTM Avo" panose="02040603050506020204" pitchFamily="18" charset="0"/>
                <a:cs typeface="Times New Roman" panose="02020603050405020304" pitchFamily="18" charset="0"/>
              </a:endParaRPr>
            </a:p>
          </p:txBody>
        </p:sp>
      </p:grpSp>
      <p:pic>
        <p:nvPicPr>
          <p:cNvPr id="7" name="Picture 6" descr="A picture containing toy, doll&#10;&#10;Description automatically generated">
            <a:extLst>
              <a:ext uri="{FF2B5EF4-FFF2-40B4-BE49-F238E27FC236}">
                <a16:creationId xmlns:a16="http://schemas.microsoft.com/office/drawing/2014/main" xmlns="" id="{48538425-E37D-4FB0-BD27-C7F72EB14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49" y="3291604"/>
            <a:ext cx="1258033" cy="3023598"/>
          </a:xfrm>
          <a:prstGeom prst="rect">
            <a:avLst/>
          </a:prstGeom>
        </p:spPr>
      </p:pic>
      <p:pic>
        <p:nvPicPr>
          <p:cNvPr id="12" name="Picture 11" descr="A picture containing posing&#10;&#10;Description automatically generated">
            <a:extLst>
              <a:ext uri="{FF2B5EF4-FFF2-40B4-BE49-F238E27FC236}">
                <a16:creationId xmlns:a16="http://schemas.microsoft.com/office/drawing/2014/main" xmlns="" id="{94C92DB1-407A-4F7B-89E9-43FDDF53BA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7872" y="3429000"/>
            <a:ext cx="1127250" cy="3071279"/>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xmlns="" id="{11BF863A-E55B-400B-9856-0C05CC4FF2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479478" y="3442063"/>
            <a:ext cx="1258032" cy="3087462"/>
          </a:xfrm>
          <a:prstGeom prst="rect">
            <a:avLst/>
          </a:prstGeom>
        </p:spPr>
      </p:pic>
      <p:grpSp>
        <p:nvGrpSpPr>
          <p:cNvPr id="17" name="Group 16">
            <a:extLst>
              <a:ext uri="{FF2B5EF4-FFF2-40B4-BE49-F238E27FC236}">
                <a16:creationId xmlns:a16="http://schemas.microsoft.com/office/drawing/2014/main" xmlns="" id="{A463EEC4-F3F1-4FAB-9B75-CAC0A34402B9}"/>
              </a:ext>
            </a:extLst>
          </p:cNvPr>
          <p:cNvGrpSpPr/>
          <p:nvPr/>
        </p:nvGrpSpPr>
        <p:grpSpPr>
          <a:xfrm>
            <a:off x="6435026" y="1569742"/>
            <a:ext cx="4495148" cy="1536040"/>
            <a:chOff x="1778330" y="1569743"/>
            <a:chExt cx="4495148" cy="1536040"/>
          </a:xfrm>
        </p:grpSpPr>
        <p:sp>
          <p:nvSpPr>
            <p:cNvPr id="18" name="Speech Bubble: Rectangle with Corners Rounded 17">
              <a:extLst>
                <a:ext uri="{FF2B5EF4-FFF2-40B4-BE49-F238E27FC236}">
                  <a16:creationId xmlns:a16="http://schemas.microsoft.com/office/drawing/2014/main" xmlns="" id="{0A936F05-C84B-45F1-847E-CA11489C9A3E}"/>
                </a:ext>
              </a:extLst>
            </p:cNvPr>
            <p:cNvSpPr/>
            <p:nvPr/>
          </p:nvSpPr>
          <p:spPr>
            <a:xfrm>
              <a:off x="1778330" y="1569743"/>
              <a:ext cx="4495148" cy="1536040"/>
            </a:xfrm>
            <a:prstGeom prst="wedgeRoundRectCallout">
              <a:avLst>
                <a:gd name="adj1" fmla="val 46191"/>
                <a:gd name="adj2" fmla="val 77759"/>
                <a:gd name="adj3" fmla="val 16667"/>
              </a:avLst>
            </a:prstGeom>
            <a:noFill/>
            <a:ln w="57150">
              <a:solidFill>
                <a:schemeClr val="accent3">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F029B32D-6A84-4089-83EC-BF56500BA3F1}"/>
                </a:ext>
              </a:extLst>
            </p:cNvPr>
            <p:cNvSpPr/>
            <p:nvPr/>
          </p:nvSpPr>
          <p:spPr>
            <a:xfrm>
              <a:off x="2068293" y="1692456"/>
              <a:ext cx="4007820" cy="1280030"/>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Minh hoạ bằng hình ảnh là một lựa chọn tốt. Hình ảnh có tính trực quan và rất thuyết phục. </a:t>
              </a:r>
            </a:p>
          </p:txBody>
        </p:sp>
      </p:grpSp>
      <p:grpSp>
        <p:nvGrpSpPr>
          <p:cNvPr id="20" name="Group 19">
            <a:extLst>
              <a:ext uri="{FF2B5EF4-FFF2-40B4-BE49-F238E27FC236}">
                <a16:creationId xmlns:a16="http://schemas.microsoft.com/office/drawing/2014/main" xmlns="" id="{71266AB2-D535-46D4-926D-210089324769}"/>
              </a:ext>
            </a:extLst>
          </p:cNvPr>
          <p:cNvGrpSpPr/>
          <p:nvPr/>
        </p:nvGrpSpPr>
        <p:grpSpPr>
          <a:xfrm>
            <a:off x="2068294" y="5114362"/>
            <a:ext cx="6103433" cy="1101243"/>
            <a:chOff x="1778331" y="1569742"/>
            <a:chExt cx="4283921" cy="1101243"/>
          </a:xfrm>
        </p:grpSpPr>
        <p:sp>
          <p:nvSpPr>
            <p:cNvPr id="21" name="Speech Bubble: Rectangle with Corners Rounded 20">
              <a:extLst>
                <a:ext uri="{FF2B5EF4-FFF2-40B4-BE49-F238E27FC236}">
                  <a16:creationId xmlns:a16="http://schemas.microsoft.com/office/drawing/2014/main" xmlns="" id="{6BB4D0B4-D4FB-4673-B6C0-44BCC02BC4F5}"/>
                </a:ext>
              </a:extLst>
            </p:cNvPr>
            <p:cNvSpPr/>
            <p:nvPr/>
          </p:nvSpPr>
          <p:spPr>
            <a:xfrm>
              <a:off x="1778331" y="1569742"/>
              <a:ext cx="4283921" cy="1101243"/>
            </a:xfrm>
            <a:prstGeom prst="wedgeRoundRectCallout">
              <a:avLst>
                <a:gd name="adj1" fmla="val 46839"/>
                <a:gd name="adj2" fmla="val -78848"/>
                <a:gd name="adj3" fmla="val 16667"/>
              </a:avLst>
            </a:prstGeom>
            <a:noFill/>
            <a:ln w="57150">
              <a:solidFill>
                <a:schemeClr val="accent3">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9B069FB3-5370-4162-AF36-6E29EC3558BF}"/>
                </a:ext>
              </a:extLst>
            </p:cNvPr>
            <p:cNvSpPr/>
            <p:nvPr/>
          </p:nvSpPr>
          <p:spPr>
            <a:xfrm>
              <a:off x="1914365" y="1692456"/>
              <a:ext cx="4070576" cy="864532"/>
            </a:xfrm>
            <a:prstGeom prst="rect">
              <a:avLst/>
            </a:prstGeom>
          </p:spPr>
          <p:txBody>
            <a:bodyPr wrap="square">
              <a:spAutoFit/>
            </a:bodyPr>
            <a:lstStyle/>
            <a:p>
              <a:pPr algn="just" defTabSz="342900">
                <a:lnSpc>
                  <a:spcPct val="150000"/>
                </a:lnSpc>
              </a:pPr>
              <a:r>
                <a:rPr lang="vi-VN" sz="1800">
                  <a:latin typeface="UTM Avo" panose="02040603050506020204" pitchFamily="18" charset="0"/>
                  <a:cs typeface="Times New Roman" panose="02020603050405020304" pitchFamily="18" charset="0"/>
                </a:rPr>
                <a:t>Bài trình bày sẽ hiệu quả hơn nếu sử dụng định dạng văn bản và ảnh minh hoạ một cách hợp lí.</a:t>
              </a:r>
              <a:endParaRPr lang="vi-VN">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1526813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1+#ppt_w/2"/>
                                          </p:val>
                                        </p:tav>
                                        <p:tav tm="100000">
                                          <p:val>
                                            <p:strVal val="#ppt_x"/>
                                          </p:val>
                                        </p:tav>
                                      </p:tavLst>
                                    </p:anim>
                                    <p:anim calcmode="lin" valueType="num">
                                      <p:cBhvr additive="base">
                                        <p:cTn id="1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xmlns=""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xmlns=""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xmlns=""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xmlns=""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xmlns=""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xmlns=""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xmlns=""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xmlns=""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xmlns=""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xmlns=""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xmlns=""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xmlns=""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xmlns=""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xmlns=""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xmlns=""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xmlns=""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xmlns=""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xmlns=""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xmlns=""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xmlns=""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xmlns=""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xmlns=""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xmlns=""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xmlns=""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xmlns=""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xmlns=""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xmlns=""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xmlns=""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xmlns=""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xmlns=""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xmlns=""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xmlns=""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xmlns=""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xmlns=""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xmlns=""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xmlns=""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xmlns=""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xmlns=""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xmlns=""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xmlns=""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xmlns=""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xmlns=""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xmlns=""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xmlns=""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xmlns=""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xmlns=""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xmlns=""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xmlns=""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xmlns=""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xmlns=""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xmlns=""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xmlns=""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xmlns=""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xmlns=""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xmlns=""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xmlns=""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xmlns=""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7270" y="4748311"/>
            <a:ext cx="4084635" cy="204158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0794EE9-F760-456F-AF21-65BDB48BD970}"/>
              </a:ext>
            </a:extLst>
          </p:cNvPr>
          <p:cNvPicPr>
            <a:picLocks noChangeAspect="1"/>
          </p:cNvPicPr>
          <p:nvPr/>
        </p:nvPicPr>
        <p:blipFill>
          <a:blip r:embed="rId2"/>
          <a:stretch>
            <a:fillRect/>
          </a:stretch>
        </p:blipFill>
        <p:spPr>
          <a:xfrm>
            <a:off x="493044" y="1093255"/>
            <a:ext cx="11207675" cy="1714665"/>
          </a:xfrm>
          <a:prstGeom prst="rect">
            <a:avLst/>
          </a:prstGeom>
        </p:spPr>
      </p:pic>
      <p:sp>
        <p:nvSpPr>
          <p:cNvPr id="4" name="Rectangle 3">
            <a:extLst>
              <a:ext uri="{FF2B5EF4-FFF2-40B4-BE49-F238E27FC236}">
                <a16:creationId xmlns:a16="http://schemas.microsoft.com/office/drawing/2014/main" xmlns="" id="{6EDC7076-5884-4340-96C6-35ADBFFAA61E}"/>
              </a:ext>
            </a:extLst>
          </p:cNvPr>
          <p:cNvSpPr/>
          <p:nvPr/>
        </p:nvSpPr>
        <p:spPr>
          <a:xfrm>
            <a:off x="493044" y="283212"/>
            <a:ext cx="10754619" cy="721672"/>
          </a:xfrm>
          <a:prstGeom prst="rect">
            <a:avLst/>
          </a:prstGeom>
        </p:spPr>
        <p:txBody>
          <a:bodyPr wrap="square">
            <a:spAutoFit/>
          </a:bodyPr>
          <a:lstStyle/>
          <a:p>
            <a:pPr defTabSz="342900">
              <a:lnSpc>
                <a:spcPct val="150000"/>
              </a:lnSpc>
            </a:pPr>
            <a:r>
              <a:rPr lang="en-US" sz="3200" b="1">
                <a:solidFill>
                  <a:srgbClr val="F03C69"/>
                </a:solidFill>
                <a:latin typeface="SVN-SAF" panose="02040603050506020204" pitchFamily="18" charset="0"/>
                <a:cs typeface="Times New Roman" panose="02020603050405020304" pitchFamily="18" charset="0"/>
              </a:rPr>
              <a:t>1</a:t>
            </a:r>
            <a:r>
              <a:rPr lang="vi-VN" sz="3200" b="1">
                <a:solidFill>
                  <a:srgbClr val="F03C69"/>
                </a:solidFill>
                <a:latin typeface="SVN-SAF" panose="02040603050506020204" pitchFamily="18" charset="0"/>
                <a:cs typeface="Times New Roman" panose="02020603050405020304" pitchFamily="18" charset="0"/>
              </a:rPr>
              <a:t>. ẢNH</a:t>
            </a:r>
            <a:r>
              <a:rPr lang="en-US" sz="3200" b="1">
                <a:solidFill>
                  <a:srgbClr val="F03C69"/>
                </a:solidFill>
                <a:latin typeface="SVN-SAF" panose="02040603050506020204" pitchFamily="18" charset="0"/>
                <a:cs typeface="Times New Roman" panose="02020603050405020304" pitchFamily="18" charset="0"/>
              </a:rPr>
              <a:t> MINH HỌA</a:t>
            </a:r>
          </a:p>
        </p:txBody>
      </p:sp>
      <p:pic>
        <p:nvPicPr>
          <p:cNvPr id="5" name="Picture 4">
            <a:extLst>
              <a:ext uri="{FF2B5EF4-FFF2-40B4-BE49-F238E27FC236}">
                <a16:creationId xmlns:a16="http://schemas.microsoft.com/office/drawing/2014/main" xmlns="" id="{89377546-3AF0-4EDB-9EBD-7278FA183604}"/>
              </a:ext>
            </a:extLst>
          </p:cNvPr>
          <p:cNvPicPr>
            <a:picLocks noChangeAspect="1"/>
          </p:cNvPicPr>
          <p:nvPr/>
        </p:nvPicPr>
        <p:blipFill>
          <a:blip r:embed="rId3"/>
          <a:stretch>
            <a:fillRect/>
          </a:stretch>
        </p:blipFill>
        <p:spPr>
          <a:xfrm>
            <a:off x="706979" y="3096830"/>
            <a:ext cx="756220" cy="753733"/>
          </a:xfrm>
          <a:prstGeom prst="rect">
            <a:avLst/>
          </a:prstGeom>
        </p:spPr>
      </p:pic>
      <p:sp>
        <p:nvSpPr>
          <p:cNvPr id="6" name="Rectangle 5">
            <a:extLst>
              <a:ext uri="{FF2B5EF4-FFF2-40B4-BE49-F238E27FC236}">
                <a16:creationId xmlns:a16="http://schemas.microsoft.com/office/drawing/2014/main" xmlns="" id="{EDBA06D8-817E-46F0-871D-2E0FCE8FE6D2}"/>
              </a:ext>
            </a:extLst>
          </p:cNvPr>
          <p:cNvSpPr/>
          <p:nvPr/>
        </p:nvSpPr>
        <p:spPr>
          <a:xfrm>
            <a:off x="1572693" y="2896292"/>
            <a:ext cx="10021823" cy="1327351"/>
          </a:xfrm>
          <a:prstGeom prst="rect">
            <a:avLst/>
          </a:prstGeom>
        </p:spPr>
        <p:txBody>
          <a:bodyPr wrap="square">
            <a:spAutoFit/>
          </a:bodyPr>
          <a:lstStyle/>
          <a:p>
            <a:pPr algn="just" defTabSz="342900">
              <a:lnSpc>
                <a:spcPct val="140000"/>
              </a:lnSpc>
            </a:pPr>
            <a:r>
              <a:rPr lang="vi-VN" sz="2000">
                <a:latin typeface="UTM Avo" panose="02040603050506020204" pitchFamily="18" charset="0"/>
                <a:cs typeface="Times New Roman" panose="02020603050405020304" pitchFamily="18" charset="0"/>
              </a:rPr>
              <a:t>Hình ảnh là dạng thông tin trực quan và dễ gây ấn tượng nhất.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rPr>
              <a:t>Sử dụng hình ảnh minh hoạ cho nội dung trình bày sẽ giúp cho bài trình chiếu hấp dẫn và sinh động, thu hút sự chú ý của người nghe.</a:t>
            </a:r>
          </a:p>
        </p:txBody>
      </p:sp>
      <p:sp>
        <p:nvSpPr>
          <p:cNvPr id="7" name="Rectangle 6">
            <a:extLst>
              <a:ext uri="{FF2B5EF4-FFF2-40B4-BE49-F238E27FC236}">
                <a16:creationId xmlns:a16="http://schemas.microsoft.com/office/drawing/2014/main" xmlns="" id="{BF5315CB-A1E5-4F52-8505-93824AD3BE82}"/>
              </a:ext>
            </a:extLst>
          </p:cNvPr>
          <p:cNvSpPr/>
          <p:nvPr/>
        </p:nvSpPr>
        <p:spPr>
          <a:xfrm>
            <a:off x="597484" y="4223643"/>
            <a:ext cx="10997032" cy="1758238"/>
          </a:xfrm>
          <a:prstGeom prst="rect">
            <a:avLst/>
          </a:prstGeom>
        </p:spPr>
        <p:txBody>
          <a:bodyPr wrap="square">
            <a:spAutoFit/>
          </a:bodyPr>
          <a:lstStyle/>
          <a:p>
            <a:pPr algn="just" defTabSz="342900">
              <a:lnSpc>
                <a:spcPct val="140000"/>
              </a:lnSpc>
            </a:pPr>
            <a:r>
              <a:rPr lang="en-US" sz="2000">
                <a:latin typeface="UTM Avo" panose="02040603050506020204" pitchFamily="18" charset="0"/>
                <a:cs typeface="Times New Roman" panose="02020603050405020304" pitchFamily="18" charset="0"/>
              </a:rPr>
              <a:t>K</a:t>
            </a:r>
            <a:r>
              <a:rPr lang="vi-VN" sz="2000">
                <a:latin typeface="UTM Avo" panose="02040603050506020204" pitchFamily="18" charset="0"/>
                <a:cs typeface="Times New Roman" panose="02020603050405020304" pitchFamily="18" charset="0"/>
              </a:rPr>
              <a:t>hi lựa chọn hình ảnh nên căn cứ vào </a:t>
            </a:r>
            <a:r>
              <a:rPr lang="en-US" sz="2000">
                <a:latin typeface="UTM Avo" panose="02040603050506020204" pitchFamily="18" charset="0"/>
                <a:cs typeface="Times New Roman" panose="02020603050405020304" pitchFamily="18" charset="0"/>
              </a:rPr>
              <a:t>2</a:t>
            </a:r>
            <a:r>
              <a:rPr lang="vi-VN" sz="2000">
                <a:latin typeface="UTM Avo" panose="02040603050506020204" pitchFamily="18" charset="0"/>
                <a:cs typeface="Times New Roman" panose="02020603050405020304" pitchFamily="18" charset="0"/>
              </a:rPr>
              <a:t> yếu tố quan trọng sau: </a:t>
            </a:r>
            <a:endParaRPr lang="en-US" sz="2000">
              <a:latin typeface="UTM Avo" panose="02040603050506020204" pitchFamily="18" charset="0"/>
              <a:cs typeface="Times New Roman" panose="02020603050405020304" pitchFamily="18" charset="0"/>
            </a:endParaRPr>
          </a:p>
          <a:p>
            <a:pPr algn="just" defTabSz="342900">
              <a:lnSpc>
                <a:spcPct val="140000"/>
              </a:lnSpc>
            </a:pPr>
            <a:endParaRPr lang="en-US" sz="2000">
              <a:latin typeface="UTM Avo" panose="02040603050506020204" pitchFamily="18" charset="0"/>
              <a:cs typeface="Times New Roman" panose="02020603050405020304" pitchFamily="18" charset="0"/>
              <a:sym typeface="Wingdings 3" panose="05040102010807070707" pitchFamily="18" charset="2"/>
            </a:endParaRPr>
          </a:p>
          <a:p>
            <a:pPr algn="just" defTabSz="342900">
              <a:lnSpc>
                <a:spcPct val="140000"/>
              </a:lnSpc>
            </a:pPr>
            <a:r>
              <a:rPr lang="vi-VN" sz="2000">
                <a:latin typeface="UTM Avo" panose="02040603050506020204" pitchFamily="18" charset="0"/>
                <a:cs typeface="Times New Roman" panose="02020603050405020304" pitchFamily="18" charset="0"/>
                <a:sym typeface="Wingdings 3" panose="05040102010807070707" pitchFamily="18" charset="2"/>
              </a:rPr>
              <a:t></a:t>
            </a:r>
            <a:r>
              <a:rPr lang="en-US" sz="2000">
                <a:latin typeface="UTM Avo" panose="02040603050506020204" pitchFamily="18" charset="0"/>
                <a:cs typeface="Times New Roman" panose="02020603050405020304" pitchFamily="18" charset="0"/>
                <a:sym typeface="Wingdings 3" panose="05040102010807070707" pitchFamily="18" charset="2"/>
              </a:rPr>
              <a:t> </a:t>
            </a:r>
            <a:r>
              <a:rPr lang="vi-VN" sz="2000">
                <a:latin typeface="UTM Avo" panose="02040603050506020204" pitchFamily="18" charset="0"/>
                <a:cs typeface="Times New Roman" panose="02020603050405020304" pitchFamily="18" charset="0"/>
              </a:rPr>
              <a:t>Sẽ ấn tượng hơn nếu các hình ảnh trong trang chiếu có kích thước và vị trí hợp lí, kết hợp với nội dung thành một tổng thể hài hoà.</a:t>
            </a:r>
          </a:p>
        </p:txBody>
      </p:sp>
      <p:sp>
        <p:nvSpPr>
          <p:cNvPr id="8" name="Rectangle 7">
            <a:extLst>
              <a:ext uri="{FF2B5EF4-FFF2-40B4-BE49-F238E27FC236}">
                <a16:creationId xmlns:a16="http://schemas.microsoft.com/office/drawing/2014/main" xmlns="" id="{1BF06EE9-C546-43AD-B655-BE5BE2A1306D}"/>
              </a:ext>
            </a:extLst>
          </p:cNvPr>
          <p:cNvSpPr/>
          <p:nvPr/>
        </p:nvSpPr>
        <p:spPr>
          <a:xfrm>
            <a:off x="8533496" y="4223643"/>
            <a:ext cx="3167223" cy="902106"/>
          </a:xfrm>
          <a:prstGeom prst="rect">
            <a:avLst/>
          </a:prstGeom>
        </p:spPr>
        <p:txBody>
          <a:bodyPr wrap="square">
            <a:spAutoFit/>
          </a:bodyPr>
          <a:lstStyle/>
          <a:p>
            <a:pPr algn="just" defTabSz="342900">
              <a:lnSpc>
                <a:spcPct val="140000"/>
              </a:lnSpc>
            </a:pPr>
            <a:r>
              <a:rPr lang="vi-VN" sz="2000">
                <a:latin typeface="UTM Avo" panose="02040603050506020204" pitchFamily="18" charset="0"/>
                <a:cs typeface="Times New Roman" panose="02020603050405020304" pitchFamily="18" charset="0"/>
                <a:sym typeface="Wingdings 3" panose="05040102010807070707" pitchFamily="18" charset="2"/>
              </a:rPr>
              <a:t></a:t>
            </a:r>
            <a:r>
              <a:rPr lang="en-US" sz="2000">
                <a:latin typeface="UTM Avo" panose="02040603050506020204" pitchFamily="18" charset="0"/>
                <a:cs typeface="Times New Roman" panose="02020603050405020304" pitchFamily="18" charset="0"/>
                <a:sym typeface="Wingdings 3" panose="05040102010807070707" pitchFamily="18" charset="2"/>
              </a:rPr>
              <a:t> </a:t>
            </a:r>
            <a:r>
              <a:rPr lang="vi-VN" sz="2000">
                <a:latin typeface="UTM Avo" panose="02040603050506020204" pitchFamily="18" charset="0"/>
                <a:cs typeface="Times New Roman" panose="02020603050405020304" pitchFamily="18" charset="0"/>
              </a:rPr>
              <a:t>phù hợp với nội dung;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sym typeface="Wingdings 3" panose="05040102010807070707" pitchFamily="18" charset="2"/>
              </a:rPr>
              <a:t></a:t>
            </a:r>
            <a:r>
              <a:rPr lang="en-US" sz="2000">
                <a:latin typeface="UTM Avo" panose="02040603050506020204" pitchFamily="18" charset="0"/>
                <a:cs typeface="Times New Roman" panose="02020603050405020304" pitchFamily="18" charset="0"/>
                <a:sym typeface="Wingdings 3" panose="05040102010807070707" pitchFamily="18" charset="2"/>
              </a:rPr>
              <a:t> </a:t>
            </a:r>
            <a:r>
              <a:rPr lang="vi-VN" sz="2000">
                <a:latin typeface="UTM Avo" panose="02040603050506020204" pitchFamily="18" charset="0"/>
                <a:cs typeface="Times New Roman" panose="02020603050405020304" pitchFamily="18" charset="0"/>
              </a:rPr>
              <a:t>có tính thẩm mĩ. </a:t>
            </a:r>
            <a:endParaRPr lang="en-US"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796996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childTnLst>
                          </p:cTn>
                        </p:par>
                        <p:par>
                          <p:cTn id="12" fill="hold">
                            <p:stCondLst>
                              <p:cond delay="1050"/>
                            </p:stCondLst>
                            <p:childTnLst>
                              <p:par>
                                <p:cTn id="13" presetID="53" presetClass="entr" presetSubtype="16"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1000"/>
                                        <p:tgtEl>
                                          <p:spTgt spid="6">
                                            <p:txEl>
                                              <p:pRg st="0" end="0"/>
                                            </p:txEl>
                                          </p:spTgt>
                                        </p:tgtEl>
                                      </p:cBhvr>
                                    </p:animEffect>
                                    <p:anim calcmode="lin" valueType="num">
                                      <p:cBhvr>
                                        <p:cTn id="2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fade">
                                      <p:cBhvr>
                                        <p:cTn id="34" dur="1000"/>
                                        <p:tgtEl>
                                          <p:spTgt spid="6">
                                            <p:txEl>
                                              <p:pRg st="1" end="1"/>
                                            </p:txEl>
                                          </p:spTgt>
                                        </p:tgtEl>
                                      </p:cBhvr>
                                    </p:animEffect>
                                    <p:anim calcmode="lin" valueType="num">
                                      <p:cBhvr>
                                        <p:cTn id="3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wipe(left)">
                                      <p:cBhvr>
                                        <p:cTn id="41" dur="1750"/>
                                        <p:tgtEl>
                                          <p:spTgt spid="7">
                                            <p:txEl>
                                              <p:pRg st="0" end="0"/>
                                            </p:txEl>
                                          </p:spTgt>
                                        </p:tgtEl>
                                      </p:cBhvr>
                                    </p:animEffect>
                                  </p:childTnLst>
                                </p:cTn>
                              </p:par>
                            </p:childTnLst>
                          </p:cTn>
                        </p:par>
                        <p:par>
                          <p:cTn id="42" fill="hold">
                            <p:stCondLst>
                              <p:cond delay="1750"/>
                            </p:stCondLst>
                            <p:childTnLst>
                              <p:par>
                                <p:cTn id="43" presetID="2" presetClass="entr" presetSubtype="2"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1+#ppt_w/2"/>
                                          </p:val>
                                        </p:tav>
                                        <p:tav tm="100000">
                                          <p:val>
                                            <p:strVal val="#ppt_x"/>
                                          </p:val>
                                        </p:tav>
                                      </p:tavLst>
                                    </p:anim>
                                    <p:anim calcmode="lin" valueType="num">
                                      <p:cBhvr additive="base">
                                        <p:cTn id="4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7">
                                            <p:txEl>
                                              <p:pRg st="2" end="2"/>
                                            </p:txEl>
                                          </p:spTgt>
                                        </p:tgtEl>
                                        <p:attrNameLst>
                                          <p:attrName>style.visibility</p:attrName>
                                        </p:attrNameLst>
                                      </p:cBhvr>
                                      <p:to>
                                        <p:strVal val="visible"/>
                                      </p:to>
                                    </p:set>
                                    <p:anim calcmode="lin" valueType="num">
                                      <p:cBhvr>
                                        <p:cTn id="51"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52"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5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pres?slideindex=1&amp;slidetitle="/>
          </p:cNvPr>
          <p:cNvSpPr/>
          <p:nvPr/>
        </p:nvSpPr>
        <p:spPr>
          <a:xfrm>
            <a:off x="4984157" y="2967335"/>
            <a:ext cx="2223687"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ahoma" pitchFamily="34" charset="0"/>
                <a:ea typeface="Tahoma" pitchFamily="34" charset="0"/>
                <a:cs typeface="Tahoma" pitchFamily="34" charset="0"/>
              </a:rPr>
              <a:t>VÍ DỤ</a:t>
            </a:r>
            <a:endPar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394359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8CFB29D-E428-42EA-A611-28CD2B0112D5}"/>
              </a:ext>
            </a:extLst>
          </p:cNvPr>
          <p:cNvPicPr>
            <a:picLocks noChangeAspect="1"/>
          </p:cNvPicPr>
          <p:nvPr/>
        </p:nvPicPr>
        <p:blipFill>
          <a:blip r:embed="rId2"/>
          <a:stretch>
            <a:fillRect/>
          </a:stretch>
        </p:blipFill>
        <p:spPr>
          <a:xfrm>
            <a:off x="358815" y="423207"/>
            <a:ext cx="10984375" cy="2079107"/>
          </a:xfrm>
          <a:prstGeom prst="rect">
            <a:avLst/>
          </a:prstGeom>
        </p:spPr>
      </p:pic>
      <p:pic>
        <p:nvPicPr>
          <p:cNvPr id="5" name="Picture 4">
            <a:extLst>
              <a:ext uri="{FF2B5EF4-FFF2-40B4-BE49-F238E27FC236}">
                <a16:creationId xmlns:a16="http://schemas.microsoft.com/office/drawing/2014/main" xmlns="" id="{B88BF1AF-501E-4BB6-B9A9-34C8B75B5928}"/>
              </a:ext>
            </a:extLst>
          </p:cNvPr>
          <p:cNvPicPr>
            <a:picLocks noChangeAspect="1"/>
          </p:cNvPicPr>
          <p:nvPr/>
        </p:nvPicPr>
        <p:blipFill>
          <a:blip r:embed="rId3"/>
          <a:stretch>
            <a:fillRect/>
          </a:stretch>
        </p:blipFill>
        <p:spPr>
          <a:xfrm>
            <a:off x="358815" y="2768512"/>
            <a:ext cx="10984375" cy="2645871"/>
          </a:xfrm>
          <a:prstGeom prst="rect">
            <a:avLst/>
          </a:prstGeom>
        </p:spPr>
      </p:pic>
      <p:pic>
        <p:nvPicPr>
          <p:cNvPr id="4" name="Picture 3" descr="Shape, arrow&#10;&#10;Description automatically generated">
            <a:extLst>
              <a:ext uri="{FF2B5EF4-FFF2-40B4-BE49-F238E27FC236}">
                <a16:creationId xmlns="" xmlns:a16="http://schemas.microsoft.com/office/drawing/2014/main" id="{7CD24208-AB49-4015-B516-9EE9CA85C1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558" t="22781" r="28493" b="34760"/>
          <a:stretch/>
        </p:blipFill>
        <p:spPr>
          <a:xfrm>
            <a:off x="730024" y="3583336"/>
            <a:ext cx="455252" cy="438740"/>
          </a:xfrm>
          <a:prstGeom prst="rect">
            <a:avLst/>
          </a:prstGeom>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8092" y="4469157"/>
            <a:ext cx="260354" cy="278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Shape, arrow&#10;&#10;Description automatically generated">
            <a:extLst>
              <a:ext uri="{FF2B5EF4-FFF2-40B4-BE49-F238E27FC236}">
                <a16:creationId xmlns="" xmlns:a16="http://schemas.microsoft.com/office/drawing/2014/main" id="{7CD24208-AB49-4015-B516-9EE9CA85C1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558" t="22781" r="28493" b="34760"/>
          <a:stretch/>
        </p:blipFill>
        <p:spPr>
          <a:xfrm>
            <a:off x="730024" y="4030417"/>
            <a:ext cx="455252" cy="438740"/>
          </a:xfrm>
          <a:prstGeom prst="rect">
            <a:avLst/>
          </a:prstGeom>
        </p:spPr>
      </p:pic>
      <p:pic>
        <p:nvPicPr>
          <p:cNvPr id="8" name="Picture 7" descr="Shape, arrow&#10;&#10;Description automatically generated">
            <a:extLst>
              <a:ext uri="{FF2B5EF4-FFF2-40B4-BE49-F238E27FC236}">
                <a16:creationId xmlns="" xmlns:a16="http://schemas.microsoft.com/office/drawing/2014/main" id="{7CD24208-AB49-4015-B516-9EE9CA85C1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558" t="22781" r="28493" b="34760"/>
          <a:stretch/>
        </p:blipFill>
        <p:spPr>
          <a:xfrm>
            <a:off x="750643" y="4808459"/>
            <a:ext cx="455252" cy="438740"/>
          </a:xfrm>
          <a:prstGeom prst="rect">
            <a:avLst/>
          </a:prstGeom>
        </p:spPr>
      </p:pic>
    </p:spTree>
    <p:extLst>
      <p:ext uri="{BB962C8B-B14F-4D97-AF65-F5344CB8AC3E}">
        <p14:creationId xmlns:p14="http://schemas.microsoft.com/office/powerpoint/2010/main" val="3328809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0079F5E-8DE8-4B54-9A6C-B499404E7504}"/>
              </a:ext>
            </a:extLst>
          </p:cNvPr>
          <p:cNvPicPr>
            <a:picLocks noChangeAspect="1"/>
          </p:cNvPicPr>
          <p:nvPr/>
        </p:nvPicPr>
        <p:blipFill>
          <a:blip r:embed="rId2"/>
          <a:stretch>
            <a:fillRect/>
          </a:stretch>
        </p:blipFill>
        <p:spPr>
          <a:xfrm>
            <a:off x="493044" y="1023444"/>
            <a:ext cx="11255260" cy="2026570"/>
          </a:xfrm>
          <a:prstGeom prst="rect">
            <a:avLst/>
          </a:prstGeom>
        </p:spPr>
      </p:pic>
      <p:sp>
        <p:nvSpPr>
          <p:cNvPr id="4" name="Rectangle 3">
            <a:extLst>
              <a:ext uri="{FF2B5EF4-FFF2-40B4-BE49-F238E27FC236}">
                <a16:creationId xmlns:a16="http://schemas.microsoft.com/office/drawing/2014/main" xmlns="" id="{768C101F-14DF-472C-BB9A-E6258815DBB8}"/>
              </a:ext>
            </a:extLst>
          </p:cNvPr>
          <p:cNvSpPr/>
          <p:nvPr/>
        </p:nvSpPr>
        <p:spPr>
          <a:xfrm>
            <a:off x="493044" y="283212"/>
            <a:ext cx="10754619" cy="721672"/>
          </a:xfrm>
          <a:prstGeom prst="rect">
            <a:avLst/>
          </a:prstGeom>
        </p:spPr>
        <p:txBody>
          <a:bodyPr wrap="square">
            <a:spAutoFit/>
          </a:bodyPr>
          <a:lstStyle/>
          <a:p>
            <a:pPr defTabSz="342900">
              <a:lnSpc>
                <a:spcPct val="150000"/>
              </a:lnSpc>
            </a:pPr>
            <a:r>
              <a:rPr lang="vi-VN" sz="3200" b="1" dirty="0">
                <a:solidFill>
                  <a:srgbClr val="F03C69"/>
                </a:solidFill>
                <a:latin typeface="SVN-SAF" panose="02040603050506020204" pitchFamily="18" charset="0"/>
                <a:cs typeface="Times New Roman" panose="02020603050405020304" pitchFamily="18" charset="0"/>
              </a:rPr>
              <a:t>2. ĐỊNH</a:t>
            </a:r>
            <a:r>
              <a:rPr lang="en-US" sz="3200" b="1" dirty="0">
                <a:solidFill>
                  <a:srgbClr val="F03C69"/>
                </a:solidFill>
                <a:latin typeface="SVN-SAF" panose="02040603050506020204" pitchFamily="18" charset="0"/>
                <a:cs typeface="Times New Roman" panose="02020603050405020304" pitchFamily="18" charset="0"/>
              </a:rPr>
              <a:t> DẠNG VĂN BẢN</a:t>
            </a:r>
          </a:p>
        </p:txBody>
      </p:sp>
      <p:pic>
        <p:nvPicPr>
          <p:cNvPr id="5" name="Picture 4">
            <a:extLst>
              <a:ext uri="{FF2B5EF4-FFF2-40B4-BE49-F238E27FC236}">
                <a16:creationId xmlns:a16="http://schemas.microsoft.com/office/drawing/2014/main" xmlns="" id="{2923B10D-BE62-4727-B8BF-85BC89A797E6}"/>
              </a:ext>
            </a:extLst>
          </p:cNvPr>
          <p:cNvPicPr>
            <a:picLocks noChangeAspect="1"/>
          </p:cNvPicPr>
          <p:nvPr/>
        </p:nvPicPr>
        <p:blipFill>
          <a:blip r:embed="rId3"/>
          <a:stretch>
            <a:fillRect/>
          </a:stretch>
        </p:blipFill>
        <p:spPr>
          <a:xfrm>
            <a:off x="307114" y="3237975"/>
            <a:ext cx="756220" cy="753733"/>
          </a:xfrm>
          <a:prstGeom prst="rect">
            <a:avLst/>
          </a:prstGeom>
        </p:spPr>
      </p:pic>
      <p:sp>
        <p:nvSpPr>
          <p:cNvPr id="6" name="Rectangle 5">
            <a:extLst>
              <a:ext uri="{FF2B5EF4-FFF2-40B4-BE49-F238E27FC236}">
                <a16:creationId xmlns:a16="http://schemas.microsoft.com/office/drawing/2014/main" xmlns="" id="{E91F50B4-EBBF-438C-91EF-F635305407ED}"/>
              </a:ext>
            </a:extLst>
          </p:cNvPr>
          <p:cNvSpPr/>
          <p:nvPr/>
        </p:nvSpPr>
        <p:spPr>
          <a:xfrm>
            <a:off x="1063334" y="3341833"/>
            <a:ext cx="10570618" cy="540148"/>
          </a:xfrm>
          <a:prstGeom prst="rect">
            <a:avLst/>
          </a:prstGeom>
        </p:spPr>
        <p:txBody>
          <a:bodyPr wrap="square">
            <a:spAutoFit/>
          </a:bodyPr>
          <a:lstStyle/>
          <a:p>
            <a:pPr algn="just" defTabSz="342900">
              <a:lnSpc>
                <a:spcPct val="140000"/>
              </a:lnSpc>
            </a:pPr>
            <a:r>
              <a:rPr lang="vi-VN" sz="2400">
                <a:latin typeface="UTM Avo" panose="02040603050506020204" pitchFamily="18" charset="0"/>
                <a:cs typeface="Times New Roman" panose="02020603050405020304" pitchFamily="18" charset="0"/>
              </a:rPr>
              <a:t> Để tạo được bài trình bày hiệu quả và chuyên nghiệp em cần chú ý: </a:t>
            </a:r>
            <a:endParaRPr lang="en-US" sz="2400">
              <a:latin typeface="UTM Avo" panose="020406030505060202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xmlns="" id="{659FB874-DA0E-4257-9525-431C20D117F0}"/>
              </a:ext>
            </a:extLst>
          </p:cNvPr>
          <p:cNvSpPr/>
          <p:nvPr/>
        </p:nvSpPr>
        <p:spPr>
          <a:xfrm>
            <a:off x="1236160" y="4081516"/>
            <a:ext cx="1993177" cy="604390"/>
          </a:xfrm>
          <a:prstGeom prst="roundRect">
            <a:avLst/>
          </a:prstGeom>
          <a:solidFill>
            <a:schemeClr val="accent6">
              <a:alpha val="64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400">
                <a:solidFill>
                  <a:schemeClr val="tx1"/>
                </a:solidFill>
                <a:latin typeface="UTM Avo" panose="02040603050506020204" pitchFamily="18" charset="0"/>
                <a:cs typeface="Times New Roman" panose="02020603050405020304" pitchFamily="18" charset="0"/>
              </a:rPr>
              <a:t>Phông chữ</a:t>
            </a:r>
            <a:endParaRPr lang="en-US" sz="2400">
              <a:solidFill>
                <a:schemeClr val="tx1"/>
              </a:solidFill>
            </a:endParaRPr>
          </a:p>
        </p:txBody>
      </p:sp>
      <p:sp>
        <p:nvSpPr>
          <p:cNvPr id="9" name="Rectangle: Rounded Corners 8">
            <a:extLst>
              <a:ext uri="{FF2B5EF4-FFF2-40B4-BE49-F238E27FC236}">
                <a16:creationId xmlns:a16="http://schemas.microsoft.com/office/drawing/2014/main" xmlns="" id="{5E8E48A0-A29C-4B08-BF9F-36BEB6290979}"/>
              </a:ext>
            </a:extLst>
          </p:cNvPr>
          <p:cNvSpPr/>
          <p:nvPr/>
        </p:nvSpPr>
        <p:spPr>
          <a:xfrm>
            <a:off x="3447329" y="4076649"/>
            <a:ext cx="1703406" cy="604390"/>
          </a:xfrm>
          <a:prstGeom prst="roundRect">
            <a:avLst/>
          </a:prstGeom>
          <a:solidFill>
            <a:schemeClr val="accent6">
              <a:alpha val="64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solidFill>
                  <a:schemeClr val="tx1"/>
                </a:solidFill>
                <a:latin typeface="UTM Avo" panose="02040603050506020204" pitchFamily="18" charset="0"/>
                <a:cs typeface="Times New Roman" panose="02020603050405020304" pitchFamily="18" charset="0"/>
              </a:rPr>
              <a:t>Cỡ</a:t>
            </a:r>
            <a:r>
              <a:rPr lang="vi-VN" sz="2400">
                <a:solidFill>
                  <a:schemeClr val="tx1"/>
                </a:solidFill>
                <a:latin typeface="UTM Avo" panose="02040603050506020204" pitchFamily="18" charset="0"/>
                <a:cs typeface="Times New Roman" panose="02020603050405020304" pitchFamily="18" charset="0"/>
              </a:rPr>
              <a:t> chữ</a:t>
            </a:r>
            <a:endParaRPr lang="en-US" sz="2400">
              <a:solidFill>
                <a:schemeClr val="tx1"/>
              </a:solidFill>
            </a:endParaRPr>
          </a:p>
        </p:txBody>
      </p:sp>
      <p:sp>
        <p:nvSpPr>
          <p:cNvPr id="10" name="Rectangle: Rounded Corners 9">
            <a:extLst>
              <a:ext uri="{FF2B5EF4-FFF2-40B4-BE49-F238E27FC236}">
                <a16:creationId xmlns:a16="http://schemas.microsoft.com/office/drawing/2014/main" xmlns="" id="{B7B996CD-9B7F-49D3-83AC-12A04EA9F5A7}"/>
              </a:ext>
            </a:extLst>
          </p:cNvPr>
          <p:cNvSpPr/>
          <p:nvPr/>
        </p:nvSpPr>
        <p:spPr>
          <a:xfrm>
            <a:off x="5368727" y="4086383"/>
            <a:ext cx="1993177" cy="604390"/>
          </a:xfrm>
          <a:prstGeom prst="roundRect">
            <a:avLst/>
          </a:prstGeom>
          <a:solidFill>
            <a:schemeClr val="accent6">
              <a:alpha val="64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solidFill>
                  <a:schemeClr val="tx1"/>
                </a:solidFill>
                <a:latin typeface="UTM Avo" panose="02040603050506020204" pitchFamily="18" charset="0"/>
                <a:cs typeface="Times New Roman" panose="02020603050405020304" pitchFamily="18" charset="0"/>
              </a:rPr>
              <a:t>Kiểu</a:t>
            </a:r>
            <a:r>
              <a:rPr lang="vi-VN" sz="2400">
                <a:solidFill>
                  <a:schemeClr val="tx1"/>
                </a:solidFill>
                <a:latin typeface="UTM Avo" panose="02040603050506020204" pitchFamily="18" charset="0"/>
                <a:cs typeface="Times New Roman" panose="02020603050405020304" pitchFamily="18" charset="0"/>
              </a:rPr>
              <a:t> chữ</a:t>
            </a:r>
            <a:endParaRPr lang="en-US" sz="2400">
              <a:solidFill>
                <a:schemeClr val="tx1"/>
              </a:solidFill>
            </a:endParaRPr>
          </a:p>
        </p:txBody>
      </p:sp>
      <p:sp>
        <p:nvSpPr>
          <p:cNvPr id="11" name="Rectangle: Rounded Corners 10">
            <a:extLst>
              <a:ext uri="{FF2B5EF4-FFF2-40B4-BE49-F238E27FC236}">
                <a16:creationId xmlns:a16="http://schemas.microsoft.com/office/drawing/2014/main" xmlns="" id="{E0BBE2AF-A6F5-427D-A4D5-6C787C6EF5A6}"/>
              </a:ext>
            </a:extLst>
          </p:cNvPr>
          <p:cNvSpPr/>
          <p:nvPr/>
        </p:nvSpPr>
        <p:spPr>
          <a:xfrm>
            <a:off x="1236161" y="4885441"/>
            <a:ext cx="1993176" cy="604390"/>
          </a:xfrm>
          <a:prstGeom prst="roundRect">
            <a:avLst/>
          </a:prstGeom>
          <a:solidFill>
            <a:schemeClr val="accent6">
              <a:alpha val="64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solidFill>
                  <a:schemeClr val="tx1"/>
                </a:solidFill>
                <a:latin typeface="UTM Avo" panose="02040603050506020204" pitchFamily="18" charset="0"/>
                <a:cs typeface="Times New Roman" panose="02020603050405020304" pitchFamily="18" charset="0"/>
              </a:rPr>
              <a:t>Màu </a:t>
            </a:r>
            <a:r>
              <a:rPr lang="vi-VN" sz="2400">
                <a:solidFill>
                  <a:schemeClr val="tx1"/>
                </a:solidFill>
                <a:latin typeface="UTM Avo" panose="02040603050506020204" pitchFamily="18" charset="0"/>
                <a:cs typeface="Times New Roman" panose="02020603050405020304" pitchFamily="18" charset="0"/>
              </a:rPr>
              <a:t>chữ</a:t>
            </a:r>
            <a:endParaRPr lang="en-US" sz="2400">
              <a:solidFill>
                <a:schemeClr val="tx1"/>
              </a:solidFill>
            </a:endParaRPr>
          </a:p>
        </p:txBody>
      </p:sp>
      <p:sp>
        <p:nvSpPr>
          <p:cNvPr id="12" name="Rectangle: Rounded Corners 11">
            <a:extLst>
              <a:ext uri="{FF2B5EF4-FFF2-40B4-BE49-F238E27FC236}">
                <a16:creationId xmlns:a16="http://schemas.microsoft.com/office/drawing/2014/main" xmlns="" id="{025A750F-20EE-4C87-9B8C-E26C9B13FCE1}"/>
              </a:ext>
            </a:extLst>
          </p:cNvPr>
          <p:cNvSpPr/>
          <p:nvPr/>
        </p:nvSpPr>
        <p:spPr>
          <a:xfrm>
            <a:off x="3447329" y="4885441"/>
            <a:ext cx="3914576" cy="604390"/>
          </a:xfrm>
          <a:prstGeom prst="roundRect">
            <a:avLst/>
          </a:prstGeom>
          <a:solidFill>
            <a:schemeClr val="accent6">
              <a:alpha val="64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400">
                <a:solidFill>
                  <a:schemeClr val="tx1"/>
                </a:solidFill>
                <a:latin typeface="UTM Avo" panose="02040603050506020204" pitchFamily="18" charset="0"/>
                <a:cs typeface="Times New Roman" panose="02020603050405020304" pitchFamily="18" charset="0"/>
              </a:rPr>
              <a:t>Số lượng chữ trên trang</a:t>
            </a:r>
            <a:endParaRPr lang="en-US" sz="2400">
              <a:solidFill>
                <a:schemeClr val="tx1"/>
              </a:solidFill>
            </a:endParaRPr>
          </a:p>
        </p:txBody>
      </p:sp>
      <p:sp>
        <p:nvSpPr>
          <p:cNvPr id="13" name="Rectangle: Rounded Corners 12">
            <a:extLst>
              <a:ext uri="{FF2B5EF4-FFF2-40B4-BE49-F238E27FC236}">
                <a16:creationId xmlns:a16="http://schemas.microsoft.com/office/drawing/2014/main" xmlns="" id="{1B7BFC1A-68FB-444D-9F88-9E3A56A0AFEA}"/>
              </a:ext>
            </a:extLst>
          </p:cNvPr>
          <p:cNvSpPr/>
          <p:nvPr/>
        </p:nvSpPr>
        <p:spPr>
          <a:xfrm>
            <a:off x="1236160" y="5684499"/>
            <a:ext cx="4400310" cy="604390"/>
          </a:xfrm>
          <a:prstGeom prst="roundRect">
            <a:avLst/>
          </a:prstGeom>
          <a:solidFill>
            <a:schemeClr val="accent6">
              <a:alpha val="64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400">
                <a:solidFill>
                  <a:schemeClr val="tx1"/>
                </a:solidFill>
                <a:latin typeface="UTM Avo" panose="02040603050506020204" pitchFamily="18" charset="0"/>
                <a:cs typeface="Times New Roman" panose="02020603050405020304" pitchFamily="18" charset="0"/>
              </a:rPr>
              <a:t>Nội dung trong mỗi trang</a:t>
            </a:r>
            <a:endParaRPr lang="en-US" sz="2400">
              <a:solidFill>
                <a:schemeClr val="tx1"/>
              </a:solidFill>
            </a:endParaRPr>
          </a:p>
        </p:txBody>
      </p:sp>
      <p:pic>
        <p:nvPicPr>
          <p:cNvPr id="15" name="Picture 14">
            <a:extLst>
              <a:ext uri="{FF2B5EF4-FFF2-40B4-BE49-F238E27FC236}">
                <a16:creationId xmlns:a16="http://schemas.microsoft.com/office/drawing/2014/main" xmlns="" id="{9B5C2B15-9A8E-470E-BDB5-8D616DDC5897}"/>
              </a:ext>
            </a:extLst>
          </p:cNvPr>
          <p:cNvPicPr>
            <a:picLocks noChangeAspect="1"/>
          </p:cNvPicPr>
          <p:nvPr/>
        </p:nvPicPr>
        <p:blipFill>
          <a:blip r:embed="rId4"/>
          <a:stretch>
            <a:fillRect/>
          </a:stretch>
        </p:blipFill>
        <p:spPr>
          <a:xfrm>
            <a:off x="7864486" y="3888746"/>
            <a:ext cx="2703273" cy="2669899"/>
          </a:xfrm>
          <a:prstGeom prst="rect">
            <a:avLst/>
          </a:prstGeom>
        </p:spPr>
      </p:pic>
      <p:sp>
        <p:nvSpPr>
          <p:cNvPr id="2" name="Rectangle 1">
            <a:hlinkClick r:id="rId5" action="ppaction://hlinkpres?slideindex=1&amp;slidetitle="/>
          </p:cNvPr>
          <p:cNvSpPr/>
          <p:nvPr/>
        </p:nvSpPr>
        <p:spPr>
          <a:xfrm>
            <a:off x="10130553" y="3050014"/>
            <a:ext cx="1617751" cy="769441"/>
          </a:xfrm>
          <a:prstGeom prst="rect">
            <a:avLst/>
          </a:prstGeom>
          <a:noFill/>
        </p:spPr>
        <p:txBody>
          <a:bodyPr wrap="none" lIns="91440" tIns="45720" rIns="91440" bIns="45720">
            <a:spAutoFit/>
          </a:bodyPr>
          <a:lstStyle/>
          <a:p>
            <a:pPr algn="ctr"/>
            <a:r>
              <a:rPr lang="en-US" sz="4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ahoma" pitchFamily="34" charset="0"/>
                <a:ea typeface="Tahoma" pitchFamily="34" charset="0"/>
                <a:cs typeface="Tahoma" pitchFamily="34" charset="0"/>
              </a:rPr>
              <a:t>Ví</a:t>
            </a:r>
            <a:r>
              <a:rPr lang="en-US" sz="4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ahoma" pitchFamily="34" charset="0"/>
                <a:ea typeface="Tahoma" pitchFamily="34" charset="0"/>
                <a:cs typeface="Tahoma" pitchFamily="34" charset="0"/>
              </a:rPr>
              <a:t> </a:t>
            </a:r>
            <a:r>
              <a:rPr lang="en-US" sz="4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ahoma" pitchFamily="34" charset="0"/>
                <a:ea typeface="Tahoma" pitchFamily="34" charset="0"/>
                <a:cs typeface="Tahoma" pitchFamily="34" charset="0"/>
              </a:rPr>
              <a:t>dụ</a:t>
            </a:r>
            <a:endPar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355806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0-#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1+#ppt_w/2"/>
                                          </p:val>
                                        </p:tav>
                                        <p:tav tm="100000">
                                          <p:val>
                                            <p:strVal val="#ppt_x"/>
                                          </p:val>
                                        </p:tav>
                                      </p:tavLst>
                                    </p:anim>
                                    <p:anim calcmode="lin" valueType="num">
                                      <p:cBhvr additive="base">
                                        <p:cTn id="3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0-#ppt_w/2"/>
                                          </p:val>
                                        </p:tav>
                                        <p:tav tm="100000">
                                          <p:val>
                                            <p:strVal val="#ppt_x"/>
                                          </p:val>
                                        </p:tav>
                                      </p:tavLst>
                                    </p:anim>
                                    <p:anim calcmode="lin" valueType="num">
                                      <p:cBhvr additive="base">
                                        <p:cTn id="4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1+#ppt_w/2"/>
                                          </p:val>
                                        </p:tav>
                                        <p:tav tm="100000">
                                          <p:val>
                                            <p:strVal val="#ppt_x"/>
                                          </p:val>
                                        </p:tav>
                                      </p:tavLst>
                                    </p:anim>
                                    <p:anim calcmode="lin" valueType="num">
                                      <p:cBhvr additive="base">
                                        <p:cTn id="49"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500" fill="hold"/>
                                        <p:tgtEl>
                                          <p:spTgt spid="13"/>
                                        </p:tgtEl>
                                        <p:attrNameLst>
                                          <p:attrName>ppt_x</p:attrName>
                                        </p:attrNameLst>
                                      </p:cBhvr>
                                      <p:tavLst>
                                        <p:tav tm="0">
                                          <p:val>
                                            <p:strVal val="#ppt_x"/>
                                          </p:val>
                                        </p:tav>
                                        <p:tav tm="100000">
                                          <p:val>
                                            <p:strVal val="#ppt_x"/>
                                          </p:val>
                                        </p:tav>
                                      </p:tavLst>
                                    </p:anim>
                                    <p:anim calcmode="lin" valueType="num">
                                      <p:cBhvr additive="base">
                                        <p:cTn id="5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6" presetClass="entr" presetSubtype="32"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circle(out)">
                                      <p:cBhvr>
                                        <p:cTn id="6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11" grpId="0" animBg="1"/>
      <p:bldP spid="12" grpId="0" animBg="1"/>
      <p:bldP spid="13"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B83B004-E1C5-4BF0-A1E5-15C8FAC47EEA}"/>
              </a:ext>
            </a:extLst>
          </p:cNvPr>
          <p:cNvPicPr>
            <a:picLocks noChangeAspect="1"/>
          </p:cNvPicPr>
          <p:nvPr/>
        </p:nvPicPr>
        <p:blipFill>
          <a:blip r:embed="rId2"/>
          <a:stretch>
            <a:fillRect/>
          </a:stretch>
        </p:blipFill>
        <p:spPr>
          <a:xfrm>
            <a:off x="428263" y="411404"/>
            <a:ext cx="10880204" cy="2424976"/>
          </a:xfrm>
          <a:prstGeom prst="rect">
            <a:avLst/>
          </a:prstGeom>
        </p:spPr>
      </p:pic>
      <p:pic>
        <p:nvPicPr>
          <p:cNvPr id="5" name="Picture 4">
            <a:extLst>
              <a:ext uri="{FF2B5EF4-FFF2-40B4-BE49-F238E27FC236}">
                <a16:creationId xmlns:a16="http://schemas.microsoft.com/office/drawing/2014/main" xmlns="" id="{17ECE707-E454-42E1-8014-DB9BEDD9E19C}"/>
              </a:ext>
            </a:extLst>
          </p:cNvPr>
          <p:cNvPicPr>
            <a:picLocks noChangeAspect="1"/>
          </p:cNvPicPr>
          <p:nvPr/>
        </p:nvPicPr>
        <p:blipFill>
          <a:blip r:embed="rId3"/>
          <a:stretch>
            <a:fillRect/>
          </a:stretch>
        </p:blipFill>
        <p:spPr>
          <a:xfrm>
            <a:off x="428263" y="3012764"/>
            <a:ext cx="10880204" cy="3143814"/>
          </a:xfrm>
          <a:prstGeom prst="rect">
            <a:avLst/>
          </a:prstGeom>
        </p:spPr>
      </p:pic>
    </p:spTree>
    <p:extLst>
      <p:ext uri="{BB962C8B-B14F-4D97-AF65-F5344CB8AC3E}">
        <p14:creationId xmlns:p14="http://schemas.microsoft.com/office/powerpoint/2010/main" val="3837640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2584" y="1975545"/>
            <a:ext cx="3442437" cy="954107"/>
          </a:xfrm>
          <a:prstGeom prst="rect">
            <a:avLst/>
          </a:prstGeom>
          <a:solidFill>
            <a:srgbClr val="FFCCFF"/>
          </a:solidFill>
        </p:spPr>
        <p:style>
          <a:lnRef idx="0">
            <a:schemeClr val="accent3"/>
          </a:lnRef>
          <a:fillRef idx="3">
            <a:schemeClr val="accent3"/>
          </a:fillRef>
          <a:effectRef idx="3">
            <a:schemeClr val="accent3"/>
          </a:effectRef>
          <a:fontRef idx="minor">
            <a:schemeClr val="lt1"/>
          </a:fontRef>
        </p:style>
        <p:txBody>
          <a:bodyPr wrap="square">
            <a:spAutoFit/>
          </a:bodyPr>
          <a:lstStyle/>
          <a:p>
            <a:pPr algn="just"/>
            <a:r>
              <a:rPr lang="en-US" sz="2800">
                <a:solidFill>
                  <a:srgbClr val="000000"/>
                </a:solidFill>
                <a:latin typeface="Times New Roman" panose="02020603050405020304" pitchFamily="18" charset="0"/>
                <a:ea typeface="Times New Roman" panose="02020603050405020304" pitchFamily="18" charset="0"/>
              </a:rPr>
              <a:t>1) Định dạng văn bản trong trang chiếu</a:t>
            </a:r>
          </a:p>
        </p:txBody>
      </p:sp>
      <p:sp>
        <p:nvSpPr>
          <p:cNvPr id="4" name="Rounded Rectangle 3"/>
          <p:cNvSpPr/>
          <p:nvPr/>
        </p:nvSpPr>
        <p:spPr>
          <a:xfrm>
            <a:off x="398977" y="3154279"/>
            <a:ext cx="3196941" cy="1055608"/>
          </a:xfrm>
          <a:prstGeom prst="roundRect">
            <a:avLst/>
          </a:prstGeom>
          <a:solidFill>
            <a:srgbClr val="FFCCFF"/>
          </a:solidFill>
        </p:spPr>
        <p:style>
          <a:lnRef idx="0">
            <a:schemeClr val="accent3"/>
          </a:lnRef>
          <a:fillRef idx="3">
            <a:schemeClr val="accent3"/>
          </a:fillRef>
          <a:effectRef idx="3">
            <a:schemeClr val="accent3"/>
          </a:effectRef>
          <a:fontRef idx="minor">
            <a:schemeClr val="lt1"/>
          </a:fontRef>
        </p:style>
        <p:txBody>
          <a:bodyPr wrap="square">
            <a:spAutoFit/>
          </a:bodyPr>
          <a:lstStyle/>
          <a:p>
            <a:pPr algn="just"/>
            <a:r>
              <a:rPr lang="en-US" sz="2800" smtClean="0">
                <a:solidFill>
                  <a:srgbClr val="000000"/>
                </a:solidFill>
                <a:latin typeface="Times New Roman" panose="02020603050405020304" pitchFamily="18" charset="0"/>
                <a:ea typeface="Times New Roman" panose="02020603050405020304" pitchFamily="18" charset="0"/>
              </a:rPr>
              <a:t>2) Định dạng làm nổi bật</a:t>
            </a:r>
            <a:endParaRPr lang="en-US" sz="2800"/>
          </a:p>
        </p:txBody>
      </p:sp>
      <p:sp>
        <p:nvSpPr>
          <p:cNvPr id="5" name="Rounded Rectangle 4"/>
          <p:cNvSpPr/>
          <p:nvPr/>
        </p:nvSpPr>
        <p:spPr>
          <a:xfrm>
            <a:off x="380534" y="4385128"/>
            <a:ext cx="3454487" cy="1055608"/>
          </a:xfrm>
          <a:prstGeom prst="roundRect">
            <a:avLst/>
          </a:prstGeom>
          <a:solidFill>
            <a:srgbClr val="FFCCFF"/>
          </a:solidFill>
        </p:spPr>
        <p:style>
          <a:lnRef idx="0">
            <a:schemeClr val="accent3"/>
          </a:lnRef>
          <a:fillRef idx="3">
            <a:schemeClr val="accent3"/>
          </a:fillRef>
          <a:effectRef idx="3">
            <a:schemeClr val="accent3"/>
          </a:effectRef>
          <a:fontRef idx="minor">
            <a:schemeClr val="lt1"/>
          </a:fontRef>
        </p:style>
        <p:txBody>
          <a:bodyPr wrap="square">
            <a:spAutoFit/>
          </a:bodyPr>
          <a:lstStyle/>
          <a:p>
            <a:pPr algn="just"/>
            <a:r>
              <a:rPr lang="en-US" sz="2800" smtClean="0">
                <a:solidFill>
                  <a:srgbClr val="000000"/>
                </a:solidFill>
                <a:latin typeface="Times New Roman" panose="02020603050405020304" pitchFamily="18" charset="0"/>
                <a:ea typeface="Times New Roman" panose="02020603050405020304" pitchFamily="18" charset="0"/>
              </a:rPr>
              <a:t>3) Nội dung trên mỗi trang chiếu</a:t>
            </a:r>
            <a:endParaRPr lang="en-US" sz="2800"/>
          </a:p>
        </p:txBody>
      </p:sp>
      <p:sp>
        <p:nvSpPr>
          <p:cNvPr id="6" name="Rounded Rectangle 5"/>
          <p:cNvSpPr/>
          <p:nvPr/>
        </p:nvSpPr>
        <p:spPr>
          <a:xfrm>
            <a:off x="392584" y="5665363"/>
            <a:ext cx="3442437" cy="1055608"/>
          </a:xfrm>
          <a:prstGeom prst="roundRect">
            <a:avLst/>
          </a:prstGeom>
          <a:solidFill>
            <a:srgbClr val="FFCCFF"/>
          </a:solidFill>
        </p:spPr>
        <p:style>
          <a:lnRef idx="0">
            <a:schemeClr val="accent3"/>
          </a:lnRef>
          <a:fillRef idx="3">
            <a:schemeClr val="accent3"/>
          </a:fillRef>
          <a:effectRef idx="3">
            <a:schemeClr val="accent3"/>
          </a:effectRef>
          <a:fontRef idx="minor">
            <a:schemeClr val="lt1"/>
          </a:fontRef>
        </p:style>
        <p:txBody>
          <a:bodyPr wrap="square">
            <a:spAutoFit/>
          </a:bodyPr>
          <a:lstStyle/>
          <a:p>
            <a:pPr algn="just"/>
            <a:r>
              <a:rPr lang="en-US" sz="2800" smtClean="0">
                <a:solidFill>
                  <a:srgbClr val="000000"/>
                </a:solidFill>
                <a:latin typeface="Times New Roman" panose="02020603050405020304" pitchFamily="18" charset="0"/>
                <a:ea typeface="Times New Roman" panose="02020603050405020304" pitchFamily="18" charset="0"/>
              </a:rPr>
              <a:t>4) Không nên dùng quá nhiều phông chữ</a:t>
            </a:r>
            <a:endParaRPr lang="en-US" sz="2800"/>
          </a:p>
        </p:txBody>
      </p:sp>
      <p:sp>
        <p:nvSpPr>
          <p:cNvPr id="7" name="Rounded Rectangle 6"/>
          <p:cNvSpPr/>
          <p:nvPr/>
        </p:nvSpPr>
        <p:spPr>
          <a:xfrm>
            <a:off x="7970292" y="1924794"/>
            <a:ext cx="4113909" cy="1055608"/>
          </a:xfrm>
          <a:prstGeom prst="roundRect">
            <a:avLst/>
          </a:prstGeom>
          <a:solidFill>
            <a:srgbClr val="FFFFCC"/>
          </a:solidFill>
        </p:spPr>
        <p:style>
          <a:lnRef idx="0">
            <a:schemeClr val="accent3"/>
          </a:lnRef>
          <a:fillRef idx="3">
            <a:schemeClr val="accent3"/>
          </a:fillRef>
          <a:effectRef idx="3">
            <a:schemeClr val="accent3"/>
          </a:effectRef>
          <a:fontRef idx="minor">
            <a:schemeClr val="lt1"/>
          </a:fontRef>
        </p:style>
        <p:txBody>
          <a:bodyPr wrap="square">
            <a:spAutoFit/>
          </a:bodyPr>
          <a:lstStyle/>
          <a:p>
            <a:pPr algn="just"/>
            <a:r>
              <a:rPr lang="en-US" sz="2800" smtClean="0">
                <a:solidFill>
                  <a:srgbClr val="000000"/>
                </a:solidFill>
                <a:latin typeface="Times New Roman" panose="02020603050405020304" pitchFamily="18" charset="0"/>
                <a:ea typeface="Times New Roman" panose="02020603050405020304" pitchFamily="18" charset="0"/>
              </a:rPr>
              <a:t>a) nội dung chính của trang chiếu</a:t>
            </a:r>
            <a:endParaRPr lang="en-US" sz="2800"/>
          </a:p>
        </p:txBody>
      </p:sp>
      <p:sp>
        <p:nvSpPr>
          <p:cNvPr id="8" name="Rounded Rectangle 7"/>
          <p:cNvSpPr/>
          <p:nvPr/>
        </p:nvSpPr>
        <p:spPr>
          <a:xfrm>
            <a:off x="7970291" y="3401781"/>
            <a:ext cx="2099788" cy="578882"/>
          </a:xfrm>
          <a:prstGeom prst="roundRect">
            <a:avLst/>
          </a:prstGeom>
          <a:solidFill>
            <a:srgbClr val="FFFFCC"/>
          </a:solidFill>
        </p:spPr>
        <p:style>
          <a:lnRef idx="0">
            <a:schemeClr val="accent3"/>
          </a:lnRef>
          <a:fillRef idx="3">
            <a:schemeClr val="accent3"/>
          </a:fillRef>
          <a:effectRef idx="3">
            <a:schemeClr val="accent3"/>
          </a:effectRef>
          <a:fontRef idx="minor">
            <a:schemeClr val="lt1"/>
          </a:fontRef>
        </p:style>
        <p:txBody>
          <a:bodyPr wrap="square">
            <a:spAutoFit/>
          </a:bodyPr>
          <a:lstStyle/>
          <a:p>
            <a:pPr algn="just"/>
            <a:r>
              <a:rPr lang="en-US" sz="2800">
                <a:solidFill>
                  <a:srgbClr val="000000"/>
                </a:solidFill>
                <a:latin typeface="Times New Roman" panose="02020603050405020304" pitchFamily="18" charset="0"/>
                <a:ea typeface="Times New Roman" panose="02020603050405020304" pitchFamily="18" charset="0"/>
              </a:rPr>
              <a:t>b</a:t>
            </a:r>
            <a:r>
              <a:rPr lang="en-US" sz="2800" smtClean="0">
                <a:solidFill>
                  <a:srgbClr val="000000"/>
                </a:solidFill>
                <a:latin typeface="Times New Roman" panose="02020603050405020304" pitchFamily="18" charset="0"/>
                <a:ea typeface="Times New Roman" panose="02020603050405020304" pitchFamily="18" charset="0"/>
              </a:rPr>
              <a:t>) cô đọng</a:t>
            </a:r>
            <a:endParaRPr lang="en-US" sz="2800"/>
          </a:p>
        </p:txBody>
      </p:sp>
      <p:sp>
        <p:nvSpPr>
          <p:cNvPr id="9" name="Rounded Rectangle 8"/>
          <p:cNvSpPr/>
          <p:nvPr/>
        </p:nvSpPr>
        <p:spPr>
          <a:xfrm>
            <a:off x="7970291" y="4402043"/>
            <a:ext cx="4113909" cy="1055608"/>
          </a:xfrm>
          <a:prstGeom prst="roundRect">
            <a:avLst/>
          </a:prstGeom>
          <a:solidFill>
            <a:srgbClr val="FFFFCC"/>
          </a:solidFill>
        </p:spPr>
        <p:style>
          <a:lnRef idx="0">
            <a:schemeClr val="accent3"/>
          </a:lnRef>
          <a:fillRef idx="3">
            <a:schemeClr val="accent3"/>
          </a:fillRef>
          <a:effectRef idx="3">
            <a:schemeClr val="accent3"/>
          </a:effectRef>
          <a:fontRef idx="minor">
            <a:schemeClr val="lt1"/>
          </a:fontRef>
        </p:style>
        <p:txBody>
          <a:bodyPr wrap="square">
            <a:spAutoFit/>
          </a:bodyPr>
          <a:lstStyle/>
          <a:p>
            <a:pPr algn="just"/>
            <a:r>
              <a:rPr lang="en-US" sz="2800" smtClean="0">
                <a:solidFill>
                  <a:srgbClr val="000000"/>
                </a:solidFill>
                <a:latin typeface="Times New Roman" panose="02020603050405020304" pitchFamily="18" charset="0"/>
                <a:ea typeface="Times New Roman" panose="02020603050405020304" pitchFamily="18" charset="0"/>
              </a:rPr>
              <a:t>c) cho văn bản trên một trang chiếu</a:t>
            </a:r>
            <a:endParaRPr lang="en-US" sz="2800"/>
          </a:p>
        </p:txBody>
      </p:sp>
      <p:sp>
        <p:nvSpPr>
          <p:cNvPr id="10" name="Rounded Rectangle 9"/>
          <p:cNvSpPr/>
          <p:nvPr/>
        </p:nvSpPr>
        <p:spPr>
          <a:xfrm>
            <a:off x="7970291" y="5665363"/>
            <a:ext cx="4113909" cy="1055608"/>
          </a:xfrm>
          <a:prstGeom prst="roundRect">
            <a:avLst/>
          </a:prstGeom>
          <a:solidFill>
            <a:srgbClr val="FFFFCC"/>
          </a:solidFill>
        </p:spPr>
        <p:style>
          <a:lnRef idx="0">
            <a:schemeClr val="accent3"/>
          </a:lnRef>
          <a:fillRef idx="3">
            <a:schemeClr val="accent3"/>
          </a:fillRef>
          <a:effectRef idx="3">
            <a:schemeClr val="accent3"/>
          </a:effectRef>
          <a:fontRef idx="minor">
            <a:schemeClr val="lt1"/>
          </a:fontRef>
        </p:style>
        <p:txBody>
          <a:bodyPr wrap="square">
            <a:spAutoFit/>
          </a:bodyPr>
          <a:lstStyle/>
          <a:p>
            <a:pPr algn="just"/>
            <a:r>
              <a:rPr lang="en-US" sz="2800" smtClean="0">
                <a:solidFill>
                  <a:srgbClr val="000000"/>
                </a:solidFill>
                <a:latin typeface="Times New Roman" panose="02020603050405020304" pitchFamily="18" charset="0"/>
                <a:ea typeface="Times New Roman" panose="02020603050405020304" pitchFamily="18" charset="0"/>
              </a:rPr>
              <a:t>d) tương tự như định dạng trong soạn thảo văn bản.</a:t>
            </a:r>
            <a:endParaRPr lang="en-US" sz="2800"/>
          </a:p>
        </p:txBody>
      </p:sp>
      <p:sp>
        <p:nvSpPr>
          <p:cNvPr id="11" name="Rounded Rectangle 10"/>
          <p:cNvSpPr/>
          <p:nvPr/>
        </p:nvSpPr>
        <p:spPr>
          <a:xfrm>
            <a:off x="965133" y="298958"/>
            <a:ext cx="10160602" cy="578882"/>
          </a:xfrm>
          <a:prstGeom prst="roundRect">
            <a:avLst/>
          </a:prstGeom>
          <a:solidFill>
            <a:srgbClr val="92D050"/>
          </a:solidFill>
        </p:spPr>
        <p:style>
          <a:lnRef idx="2">
            <a:schemeClr val="accent1"/>
          </a:lnRef>
          <a:fillRef idx="1">
            <a:schemeClr val="lt1"/>
          </a:fillRef>
          <a:effectRef idx="0">
            <a:schemeClr val="accent1"/>
          </a:effectRef>
          <a:fontRef idx="minor">
            <a:schemeClr val="dk1"/>
          </a:fontRef>
        </p:style>
        <p:txBody>
          <a:bodyPr wrap="none">
            <a:spAutoFit/>
          </a:bodyPr>
          <a:lstStyle/>
          <a:p>
            <a:r>
              <a:rPr lang="en-US" sz="2800" smtClean="0">
                <a:solidFill>
                  <a:srgbClr val="000000"/>
                </a:solidFill>
                <a:latin typeface="Times New Roman" panose="02020603050405020304" pitchFamily="18" charset="0"/>
                <a:ea typeface="Times New Roman" panose="02020603050405020304" pitchFamily="18" charset="0"/>
              </a:rPr>
              <a:t>Em hãy ghép mỗi nội dung ở cột A với một nội dung phù hợp ở cột B</a:t>
            </a:r>
            <a:endParaRPr lang="en-US" sz="2800"/>
          </a:p>
        </p:txBody>
      </p:sp>
      <p:pic>
        <p:nvPicPr>
          <p:cNvPr id="12" name="Picture 11" descr="Bộ sưu tập những hình ảnh dấu chấm hỏi đẹp, sáng tạo nhấ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038" y="169747"/>
            <a:ext cx="735679" cy="714233"/>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1751635" y="1129883"/>
            <a:ext cx="491624" cy="568762"/>
          </a:xfrm>
          <a:prstGeom prst="roundRect">
            <a:avLst/>
          </a:prstGeom>
          <a:solidFill>
            <a:srgbClr val="FF0000"/>
          </a:solidFill>
        </p:spPr>
        <p:style>
          <a:lnRef idx="2">
            <a:schemeClr val="accent1"/>
          </a:lnRef>
          <a:fillRef idx="1">
            <a:schemeClr val="lt1"/>
          </a:fillRef>
          <a:effectRef idx="0">
            <a:schemeClr val="accent1"/>
          </a:effectRef>
          <a:fontRef idx="minor">
            <a:schemeClr val="dk1"/>
          </a:fontRef>
        </p:style>
        <p:txBody>
          <a:bodyPr wrap="none">
            <a:spAutoFit/>
          </a:bodyPr>
          <a:lstStyle/>
          <a:p>
            <a:pPr algn="just"/>
            <a:r>
              <a:rPr lang="en-US" sz="2800" b="1" smtClean="0">
                <a:solidFill>
                  <a:srgbClr val="000000"/>
                </a:solidFill>
                <a:latin typeface="Times New Roman" panose="02020603050405020304" pitchFamily="18" charset="0"/>
                <a:ea typeface="Times New Roman" panose="02020603050405020304" pitchFamily="18" charset="0"/>
              </a:rPr>
              <a:t>A</a:t>
            </a:r>
            <a:endParaRPr lang="en-US" sz="2800" b="1"/>
          </a:p>
        </p:txBody>
      </p:sp>
      <p:sp>
        <p:nvSpPr>
          <p:cNvPr id="14" name="Rounded Rectangle 13"/>
          <p:cNvSpPr/>
          <p:nvPr/>
        </p:nvSpPr>
        <p:spPr>
          <a:xfrm>
            <a:off x="9792960" y="1074065"/>
            <a:ext cx="468569" cy="563701"/>
          </a:xfrm>
          <a:prstGeom prst="roundRect">
            <a:avLst/>
          </a:prstGeom>
          <a:solidFill>
            <a:srgbClr val="FF0000"/>
          </a:solidFill>
        </p:spPr>
        <p:style>
          <a:lnRef idx="2">
            <a:schemeClr val="accent1"/>
          </a:lnRef>
          <a:fillRef idx="1">
            <a:schemeClr val="lt1"/>
          </a:fillRef>
          <a:effectRef idx="0">
            <a:schemeClr val="accent1"/>
          </a:effectRef>
          <a:fontRef idx="minor">
            <a:schemeClr val="dk1"/>
          </a:fontRef>
        </p:style>
        <p:txBody>
          <a:bodyPr wrap="none">
            <a:spAutoFit/>
          </a:bodyPr>
          <a:lstStyle/>
          <a:p>
            <a:pPr algn="just"/>
            <a:r>
              <a:rPr lang="en-US" sz="2800" b="1" smtClean="0">
                <a:solidFill>
                  <a:srgbClr val="000000"/>
                </a:solidFill>
                <a:latin typeface="Times New Roman" panose="02020603050405020304" pitchFamily="18" charset="0"/>
                <a:ea typeface="Times New Roman" panose="02020603050405020304" pitchFamily="18" charset="0"/>
              </a:rPr>
              <a:t>B</a:t>
            </a:r>
            <a:endParaRPr lang="en-US" sz="2800" b="1"/>
          </a:p>
        </p:txBody>
      </p:sp>
    </p:spTree>
    <p:extLst>
      <p:ext uri="{BB962C8B-B14F-4D97-AF65-F5344CB8AC3E}">
        <p14:creationId xmlns:p14="http://schemas.microsoft.com/office/powerpoint/2010/main" val="133959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0833E-6 2.59259E-6 L 0.33372 0.55 " pathEditMode="relative" rAng="0" ptsTypes="AA">
                                      <p:cBhvr>
                                        <p:cTn id="6" dur="2000" fill="hold"/>
                                        <p:tgtEl>
                                          <p:spTgt spid="3"/>
                                        </p:tgtEl>
                                        <p:attrNameLst>
                                          <p:attrName>ppt_x</p:attrName>
                                          <p:attrName>ppt_y</p:attrName>
                                        </p:attrNameLst>
                                      </p:cBhvr>
                                      <p:rCtr x="16680" y="2750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08333E-6 4.44444E-6 L 0.35117 -0.17871 " pathEditMode="relative" rAng="0" ptsTypes="AA">
                                      <p:cBhvr>
                                        <p:cTn id="10" dur="2000" fill="hold"/>
                                        <p:tgtEl>
                                          <p:spTgt spid="4"/>
                                        </p:tgtEl>
                                        <p:attrNameLst>
                                          <p:attrName>ppt_x</p:attrName>
                                          <p:attrName>ppt_y</p:attrName>
                                        </p:attrNameLst>
                                      </p:cBhvr>
                                      <p:rCtr x="17552" y="-8935"/>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3.33333E-6 -3.7037E-6 L 0.33086 -0.17083 " pathEditMode="relative" rAng="0" ptsTypes="AA">
                                      <p:cBhvr>
                                        <p:cTn id="14" dur="2000" fill="hold"/>
                                        <p:tgtEl>
                                          <p:spTgt spid="5"/>
                                        </p:tgtEl>
                                        <p:attrNameLst>
                                          <p:attrName>ppt_x</p:attrName>
                                          <p:attrName>ppt_y</p:attrName>
                                        </p:attrNameLst>
                                      </p:cBhvr>
                                      <p:rCtr x="16536" y="-8542"/>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2.70833E-6 7.40741E-7 L 0.32812 -0.1787 " pathEditMode="relative" rAng="0" ptsTypes="AA">
                                      <p:cBhvr>
                                        <p:cTn id="18" dur="2000" fill="hold"/>
                                        <p:tgtEl>
                                          <p:spTgt spid="6"/>
                                        </p:tgtEl>
                                        <p:attrNameLst>
                                          <p:attrName>ppt_x</p:attrName>
                                          <p:attrName>ppt_y</p:attrName>
                                        </p:attrNameLst>
                                      </p:cBhvr>
                                      <p:rCtr x="16406" y="-8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B02E29A-7976-4FE3-982A-F28BB3399CC2}"/>
              </a:ext>
            </a:extLst>
          </p:cNvPr>
          <p:cNvSpPr/>
          <p:nvPr/>
        </p:nvSpPr>
        <p:spPr>
          <a:xfrm>
            <a:off x="493044" y="240182"/>
            <a:ext cx="10754619" cy="1255728"/>
          </a:xfrm>
          <a:prstGeom prst="rect">
            <a:avLst/>
          </a:prstGeom>
        </p:spPr>
        <p:txBody>
          <a:bodyPr wrap="square">
            <a:spAutoFit/>
          </a:bodyPr>
          <a:lstStyle/>
          <a:p>
            <a:pPr defTabSz="342900">
              <a:lnSpc>
                <a:spcPct val="135000"/>
              </a:lnSpc>
            </a:pPr>
            <a:r>
              <a:rPr lang="en-US" sz="2800" b="1" dirty="0">
                <a:solidFill>
                  <a:srgbClr val="F03C69"/>
                </a:solidFill>
                <a:latin typeface="SVN-SAF" panose="02040603050506020204" pitchFamily="18" charset="0"/>
                <a:cs typeface="Times New Roman" panose="02020603050405020304" pitchFamily="18" charset="0"/>
              </a:rPr>
              <a:t>3</a:t>
            </a:r>
            <a:r>
              <a:rPr lang="vi-VN" sz="2800" b="1" dirty="0">
                <a:solidFill>
                  <a:srgbClr val="F03C69"/>
                </a:solidFill>
                <a:latin typeface="SVN-SAF" panose="02040603050506020204" pitchFamily="18" charset="0"/>
                <a:cs typeface="Times New Roman" panose="02020603050405020304" pitchFamily="18" charset="0"/>
              </a:rPr>
              <a:t>. THỰC HÀNH: SAO CHÉP DỮ LIỆU, CHÈN HÌNH ẢNH, ĐỊNH </a:t>
            </a:r>
            <a:r>
              <a:rPr lang="vi-VN" sz="2800" b="1" dirty="0" smtClean="0">
                <a:solidFill>
                  <a:srgbClr val="F03C69"/>
                </a:solidFill>
                <a:latin typeface="SVN-SAF" panose="02040603050506020204" pitchFamily="18" charset="0"/>
                <a:cs typeface="Times New Roman" panose="02020603050405020304" pitchFamily="18" charset="0"/>
              </a:rPr>
              <a:t>DẠNG</a:t>
            </a:r>
            <a:r>
              <a:rPr lang="en-US" sz="2800" b="1" smtClean="0">
                <a:solidFill>
                  <a:srgbClr val="F03C69"/>
                </a:solidFill>
                <a:latin typeface="SVN-SAF" panose="02040603050506020204" pitchFamily="18" charset="0"/>
                <a:cs typeface="Times New Roman" panose="02020603050405020304" pitchFamily="18" charset="0"/>
              </a:rPr>
              <a:t> </a:t>
            </a:r>
            <a:r>
              <a:rPr lang="vi-VN" sz="2800" b="1" smtClean="0">
                <a:solidFill>
                  <a:srgbClr val="F03C69"/>
                </a:solidFill>
                <a:latin typeface="SVN-SAF" panose="02040603050506020204" pitchFamily="18" charset="0"/>
                <a:cs typeface="Times New Roman" panose="02020603050405020304" pitchFamily="18" charset="0"/>
              </a:rPr>
              <a:t>CHO </a:t>
            </a:r>
            <a:r>
              <a:rPr lang="vi-VN" sz="2800" b="1">
                <a:solidFill>
                  <a:srgbClr val="F03C69"/>
                </a:solidFill>
                <a:latin typeface="SVN-SAF" panose="02040603050506020204" pitchFamily="18" charset="0"/>
                <a:cs typeface="Times New Roman" panose="02020603050405020304" pitchFamily="18" charset="0"/>
              </a:rPr>
              <a:t>VĂN BẢN VÀ HÌNH ẢNH TRONG TRANG CHIếU</a:t>
            </a:r>
            <a:endParaRPr lang="en-US" sz="2800" b="1" dirty="0">
              <a:solidFill>
                <a:srgbClr val="F03C69"/>
              </a:solidFill>
              <a:latin typeface="SVN-SAF" panose="0204060305050602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13F535DB-C7FF-49E3-B2F6-7A5541E0EC93}"/>
              </a:ext>
            </a:extLst>
          </p:cNvPr>
          <p:cNvSpPr/>
          <p:nvPr/>
        </p:nvSpPr>
        <p:spPr>
          <a:xfrm>
            <a:off x="415058" y="1416338"/>
            <a:ext cx="11361883" cy="3050900"/>
          </a:xfrm>
          <a:prstGeom prst="rect">
            <a:avLst/>
          </a:prstGeom>
        </p:spPr>
        <p:txBody>
          <a:bodyPr wrap="square">
            <a:spAutoFit/>
          </a:bodyPr>
          <a:lstStyle/>
          <a:p>
            <a:pPr algn="just" defTabSz="342900">
              <a:lnSpc>
                <a:spcPct val="140000"/>
              </a:lnSpc>
            </a:pPr>
            <a:r>
              <a:rPr lang="vi-VN" sz="2000" b="1" dirty="0">
                <a:latin typeface="UTM Avo" panose="02040603050506020204" pitchFamily="18" charset="0"/>
                <a:cs typeface="Times New Roman" panose="02020603050405020304" pitchFamily="18" charset="0"/>
              </a:rPr>
              <a:t>Nhiệm vụ </a:t>
            </a:r>
            <a:endParaRPr lang="en-US" sz="2000" b="1" dirty="0">
              <a:latin typeface="UTM Avo" panose="02040603050506020204" pitchFamily="18" charset="0"/>
              <a:cs typeface="Times New Roman" panose="02020603050405020304" pitchFamily="18" charset="0"/>
            </a:endParaRPr>
          </a:p>
          <a:p>
            <a:pPr algn="just" defTabSz="342900">
              <a:lnSpc>
                <a:spcPct val="140000"/>
              </a:lnSpc>
            </a:pPr>
            <a:r>
              <a:rPr lang="vi-VN" sz="2000" dirty="0">
                <a:latin typeface="UTM Avo" panose="02040603050506020204" pitchFamily="18" charset="0"/>
                <a:cs typeface="Times New Roman" panose="02020603050405020304" pitchFamily="18" charset="0"/>
              </a:rPr>
              <a:t>Tiếp tục hoàn thiện bài trình chiếu báo cáo dự án </a:t>
            </a:r>
            <a:r>
              <a:rPr lang="vi-VN" sz="2000" b="1" dirty="0">
                <a:latin typeface="UTM Avo" panose="02040603050506020204" pitchFamily="18" charset="0"/>
                <a:cs typeface="Times New Roman" panose="02020603050405020304" pitchFamily="18" charset="0"/>
              </a:rPr>
              <a:t>Trường học xanh</a:t>
            </a:r>
            <a:r>
              <a:rPr lang="vi-VN" sz="2000" dirty="0">
                <a:latin typeface="UTM Avo" panose="02040603050506020204" pitchFamily="18" charset="0"/>
                <a:cs typeface="Times New Roman" panose="02020603050405020304" pitchFamily="18" charset="0"/>
              </a:rPr>
              <a:t>. </a:t>
            </a:r>
            <a:endParaRPr lang="en-US" sz="2000" dirty="0">
              <a:latin typeface="UTM Avo" panose="02040603050506020204" pitchFamily="18" charset="0"/>
              <a:cs typeface="Times New Roman" panose="02020603050405020304" pitchFamily="18" charset="0"/>
            </a:endParaRPr>
          </a:p>
          <a:p>
            <a:pPr algn="just" defTabSz="342900">
              <a:lnSpc>
                <a:spcPct val="140000"/>
              </a:lnSpc>
            </a:pPr>
            <a:r>
              <a:rPr lang="vi-VN" sz="2000" dirty="0">
                <a:latin typeface="UTM Avo" panose="02040603050506020204" pitchFamily="18" charset="0"/>
                <a:cs typeface="Times New Roman" panose="02020603050405020304" pitchFamily="18" charset="0"/>
              </a:rPr>
              <a:t>-</a:t>
            </a:r>
            <a:r>
              <a:rPr lang="en-US" sz="2000" dirty="0">
                <a:latin typeface="UTM Avo" panose="02040603050506020204" pitchFamily="18" charset="0"/>
                <a:cs typeface="Times New Roman" panose="02020603050405020304" pitchFamily="18" charset="0"/>
              </a:rPr>
              <a:t> </a:t>
            </a:r>
            <a:r>
              <a:rPr lang="vi-VN" sz="2000" dirty="0">
                <a:latin typeface="UTM Avo" panose="02040603050506020204" pitchFamily="18" charset="0"/>
                <a:cs typeface="Times New Roman" panose="02020603050405020304" pitchFamily="18" charset="0"/>
              </a:rPr>
              <a:t>Sao chép dữ liệu từ </a:t>
            </a:r>
            <a:r>
              <a:rPr lang="en-US" sz="2000" smtClean="0">
                <a:latin typeface="UTM Avo" panose="02040603050506020204" pitchFamily="18" charset="0"/>
                <a:cs typeface="Times New Roman" panose="02020603050405020304" pitchFamily="18" charset="0"/>
              </a:rPr>
              <a:t>t</a:t>
            </a:r>
            <a:r>
              <a:rPr lang="vi-VN" sz="2000" smtClean="0">
                <a:latin typeface="UTM Avo" panose="02040603050506020204" pitchFamily="18" charset="0"/>
                <a:cs typeface="Times New Roman" panose="02020603050405020304" pitchFamily="18" charset="0"/>
              </a:rPr>
              <a:t>ệp </a:t>
            </a:r>
            <a:r>
              <a:rPr lang="vi-VN" sz="2000" dirty="0">
                <a:latin typeface="UTM Avo" panose="02040603050506020204" pitchFamily="18" charset="0"/>
                <a:cs typeface="Times New Roman" panose="02020603050405020304" pitchFamily="18" charset="0"/>
              </a:rPr>
              <a:t>văn bản </a:t>
            </a:r>
            <a:r>
              <a:rPr lang="vi-VN" sz="2000" dirty="0">
                <a:solidFill>
                  <a:srgbClr val="FF3399"/>
                </a:solidFill>
                <a:latin typeface="UTM Avo" panose="02040603050506020204" pitchFamily="18" charset="0"/>
                <a:cs typeface="Times New Roman" panose="02020603050405020304" pitchFamily="18" charset="0"/>
              </a:rPr>
              <a:t>Truonghocxanh.docx </a:t>
            </a:r>
            <a:endParaRPr lang="en-US" sz="2000" dirty="0">
              <a:latin typeface="UTM Avo" panose="02040603050506020204" pitchFamily="18" charset="0"/>
              <a:cs typeface="Times New Roman" panose="02020603050405020304" pitchFamily="18" charset="0"/>
            </a:endParaRPr>
          </a:p>
          <a:p>
            <a:pPr indent="3206750" algn="just" defTabSz="342900">
              <a:lnSpc>
                <a:spcPct val="140000"/>
              </a:lnSpc>
            </a:pPr>
            <a:r>
              <a:rPr lang="en-US" sz="2000" dirty="0">
                <a:latin typeface="UTM Avo" panose="02040603050506020204" pitchFamily="18" charset="0"/>
                <a:cs typeface="Times New Roman" panose="02020603050405020304" pitchFamily="18" charset="0"/>
                <a:sym typeface="Wingdings 3" panose="05040102010807070707" pitchFamily="18" charset="2"/>
              </a:rPr>
              <a:t> </a:t>
            </a:r>
            <a:r>
              <a:rPr lang="vi-VN" sz="2000" dirty="0">
                <a:latin typeface="UTM Avo" panose="02040603050506020204" pitchFamily="18" charset="0"/>
                <a:cs typeface="Times New Roman" panose="02020603050405020304" pitchFamily="18" charset="0"/>
              </a:rPr>
              <a:t>tệp</a:t>
            </a:r>
            <a:r>
              <a:rPr lang="en-US" sz="2000" dirty="0">
                <a:latin typeface="UTM Avo" panose="02040603050506020204" pitchFamily="18" charset="0"/>
                <a:cs typeface="Times New Roman" panose="02020603050405020304" pitchFamily="18" charset="0"/>
              </a:rPr>
              <a:t> </a:t>
            </a:r>
            <a:r>
              <a:rPr lang="vi-VN" sz="2000" dirty="0">
                <a:latin typeface="UTM Avo" panose="02040603050506020204" pitchFamily="18" charset="0"/>
                <a:cs typeface="Times New Roman" panose="02020603050405020304" pitchFamily="18" charset="0"/>
              </a:rPr>
              <a:t>trình chiếu </a:t>
            </a:r>
            <a:r>
              <a:rPr lang="vi-VN" sz="2000" dirty="0">
                <a:solidFill>
                  <a:srgbClr val="FF3399"/>
                </a:solidFill>
                <a:latin typeface="UTM Avo" panose="02040603050506020204" pitchFamily="18" charset="0"/>
                <a:cs typeface="Times New Roman" panose="02020603050405020304" pitchFamily="18" charset="0"/>
              </a:rPr>
              <a:t>Truonghocxanh.pptx</a:t>
            </a:r>
            <a:r>
              <a:rPr lang="vi-VN" sz="2000" dirty="0">
                <a:latin typeface="UTM Avo" panose="02040603050506020204" pitchFamily="18" charset="0"/>
                <a:cs typeface="Times New Roman" panose="02020603050405020304" pitchFamily="18" charset="0"/>
              </a:rPr>
              <a:t>. </a:t>
            </a:r>
            <a:endParaRPr lang="en-US" sz="2000" dirty="0">
              <a:latin typeface="UTM Avo" panose="02040603050506020204" pitchFamily="18" charset="0"/>
              <a:cs typeface="Times New Roman" panose="02020603050405020304" pitchFamily="18" charset="0"/>
            </a:endParaRPr>
          </a:p>
          <a:p>
            <a:pPr algn="just" defTabSz="342900">
              <a:lnSpc>
                <a:spcPct val="140000"/>
              </a:lnSpc>
            </a:pPr>
            <a:r>
              <a:rPr lang="vi-VN" sz="2000" dirty="0">
                <a:latin typeface="UTM Avo" panose="02040603050506020204" pitchFamily="18" charset="0"/>
                <a:cs typeface="Times New Roman" panose="02020603050405020304" pitchFamily="18" charset="0"/>
              </a:rPr>
              <a:t>- Định dạng cho văn bản trên trang chiếu. </a:t>
            </a:r>
            <a:endParaRPr lang="en-US" sz="2000" dirty="0">
              <a:latin typeface="UTM Avo" panose="02040603050506020204" pitchFamily="18" charset="0"/>
              <a:cs typeface="Times New Roman" panose="02020603050405020304" pitchFamily="18" charset="0"/>
            </a:endParaRPr>
          </a:p>
          <a:p>
            <a:pPr algn="just" defTabSz="342900">
              <a:lnSpc>
                <a:spcPct val="140000"/>
              </a:lnSpc>
            </a:pPr>
            <a:r>
              <a:rPr lang="vi-VN" sz="2000" dirty="0">
                <a:latin typeface="UTM Avo" panose="02040603050506020204" pitchFamily="18" charset="0"/>
                <a:cs typeface="Times New Roman" panose="02020603050405020304" pitchFamily="18" charset="0"/>
              </a:rPr>
              <a:t>- Chèn hình ảnh minh hoạ vào trang chiếu. </a:t>
            </a:r>
            <a:endParaRPr lang="en-US" sz="2000" dirty="0">
              <a:latin typeface="UTM Avo" panose="02040603050506020204" pitchFamily="18" charset="0"/>
              <a:cs typeface="Times New Roman" panose="02020603050405020304" pitchFamily="18" charset="0"/>
            </a:endParaRPr>
          </a:p>
          <a:p>
            <a:pPr algn="just" defTabSz="342900">
              <a:lnSpc>
                <a:spcPct val="140000"/>
              </a:lnSpc>
            </a:pPr>
            <a:r>
              <a:rPr lang="vi-VN" sz="2000" dirty="0">
                <a:latin typeface="UTM Avo" panose="02040603050506020204" pitchFamily="18" charset="0"/>
                <a:cs typeface="Times New Roman" panose="02020603050405020304" pitchFamily="18" charset="0"/>
              </a:rPr>
              <a:t>- Định dạng cho hình ảnh trên trang chiếu. </a:t>
            </a:r>
            <a:endParaRPr lang="en-US" sz="2000" dirty="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250140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p:cTn id="16"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1000"/>
                                        <p:tgtEl>
                                          <p:spTgt spid="3">
                                            <p:txEl>
                                              <p:pRg st="2" end="2"/>
                                            </p:txEl>
                                          </p:spTgt>
                                        </p:tgtEl>
                                      </p:cBhvr>
                                    </p:animEffect>
                                    <p:anim calcmode="lin" valueType="num">
                                      <p:cBhvr>
                                        <p:cTn id="3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22" presetClass="entr" presetSubtype="8" fill="hold" nodeType="after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wipe(left)">
                                      <p:cBhvr>
                                        <p:cTn id="36" dur="1500"/>
                                        <p:tgtEl>
                                          <p:spTgt spid="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1000"/>
                                        <p:tgtEl>
                                          <p:spTgt spid="3">
                                            <p:txEl>
                                              <p:pRg st="4" end="4"/>
                                            </p:txEl>
                                          </p:spTgt>
                                        </p:tgtEl>
                                      </p:cBhvr>
                                    </p:animEffect>
                                    <p:anim calcmode="lin" valueType="num">
                                      <p:cBhvr>
                                        <p:cTn id="4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fade">
                                      <p:cBhvr>
                                        <p:cTn id="48" dur="1000"/>
                                        <p:tgtEl>
                                          <p:spTgt spid="3">
                                            <p:txEl>
                                              <p:pRg st="5" end="5"/>
                                            </p:txEl>
                                          </p:spTgt>
                                        </p:tgtEl>
                                      </p:cBhvr>
                                    </p:animEffect>
                                    <p:anim calcmode="lin" valueType="num">
                                      <p:cBhvr>
                                        <p:cTn id="4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9543</TotalTime>
  <Words>980</Words>
  <Application>Microsoft Office PowerPoint</Application>
  <PresentationFormat>Custom</PresentationFormat>
  <Paragraphs>84</Paragraphs>
  <Slides>20</Slides>
  <Notes>1</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Hong Lien</cp:lastModifiedBy>
  <cp:revision>502</cp:revision>
  <dcterms:created xsi:type="dcterms:W3CDTF">2021-11-14T08:33:55Z</dcterms:created>
  <dcterms:modified xsi:type="dcterms:W3CDTF">2025-02-24T02:00:09Z</dcterms:modified>
</cp:coreProperties>
</file>