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8"/>
  </p:notesMasterIdLst>
  <p:handoutMasterIdLst>
    <p:handoutMasterId r:id="rId19"/>
  </p:handoutMasterIdLst>
  <p:sldIdLst>
    <p:sldId id="257" r:id="rId2"/>
    <p:sldId id="258" r:id="rId3"/>
    <p:sldId id="315" r:id="rId4"/>
    <p:sldId id="316" r:id="rId5"/>
    <p:sldId id="303" r:id="rId6"/>
    <p:sldId id="300" r:id="rId7"/>
    <p:sldId id="304" r:id="rId8"/>
    <p:sldId id="317" r:id="rId9"/>
    <p:sldId id="301" r:id="rId10"/>
    <p:sldId id="305" r:id="rId11"/>
    <p:sldId id="318" r:id="rId12"/>
    <p:sldId id="320" r:id="rId13"/>
    <p:sldId id="319" r:id="rId14"/>
    <p:sldId id="306" r:id="rId15"/>
    <p:sldId id="307"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F7920"/>
    <a:srgbClr val="685853"/>
    <a:srgbClr val="EED7AB"/>
    <a:srgbClr val="00011F"/>
    <a:srgbClr val="1CAFB7"/>
    <a:srgbClr val="1D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90" d="100"/>
          <a:sy n="90" d="100"/>
        </p:scale>
        <p:origin x="-398"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4/7/2024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7254A4-B123-47E6-815B-29D38EF25CCE}"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133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4/7/2024</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78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4/7/2024</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6798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688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4/7/2024</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6682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7254A4-B123-47E6-815B-29D38EF25CCE}"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161274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4/7/2024</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27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A3335-6331-4872-A8B7-ECD55539F4D0}" type="datetimeFigureOut">
              <a:rPr lang="en-US" smtClean="0"/>
              <a:t>4/7/2024</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7518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4/7/2024</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42466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4/7/2024</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1061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4/7/2024</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57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4/7/2024</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5032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335-6331-4872-A8B7-ECD55539F4D0}" type="datetimeFigureOut">
              <a:rPr lang="en-US" smtClean="0"/>
              <a:pPr/>
              <a:t>4/7/2024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E3F6-DE14-48B2-B2BC-6FABA9630FB8}" type="slidenum">
              <a:rPr lang="en-US" smtClean="0"/>
              <a:pPr/>
              <a:t>‹#›</a:t>
            </a:fld>
            <a:endParaRPr lang="en-US"/>
          </a:p>
        </p:txBody>
      </p:sp>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1341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32764"/>
            <a:ext cx="7388662" cy="4375009"/>
          </a:xfrm>
        </p:spPr>
        <p:txBody>
          <a:bodyPr>
            <a:noAutofit/>
          </a:bodyPr>
          <a:lstStyle/>
          <a:p>
            <a:pPr marL="0" marR="0" algn="ctr">
              <a:lnSpc>
                <a:spcPct val="115000"/>
              </a:lnSpc>
              <a:spcBef>
                <a:spcPts val="0"/>
              </a:spcBef>
              <a:spcAft>
                <a:spcPts val="0"/>
              </a:spcAft>
            </a:pPr>
            <a:r>
              <a:rPr lang="nl-NL" b="1" kern="0" dirty="0" smtClean="0">
                <a:solidFill>
                  <a:srgbClr val="00011F"/>
                </a:solidFill>
                <a:effectLst/>
                <a:latin typeface="Times New Roman" panose="02020603050405020304" pitchFamily="18" charset="0"/>
                <a:ea typeface="Calibri Light" panose="020F0302020204030204" pitchFamily="34" charset="0"/>
                <a:cs typeface="Times New Roman" panose="02020603050405020304" pitchFamily="18" charset="0"/>
              </a:rPr>
              <a:t>CHỦ ĐỀ 5</a:t>
            </a:r>
            <a:br>
              <a:rPr lang="nl-NL" b="1" kern="0" dirty="0" smtClean="0">
                <a:solidFill>
                  <a:srgbClr val="00011F"/>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b="1" kern="0" dirty="0" smtClean="0">
                <a:solidFill>
                  <a:srgbClr val="00011F"/>
                </a:solidFill>
                <a:latin typeface="Times New Roman" panose="02020603050405020304" pitchFamily="18" charset="0"/>
                <a:ea typeface="Calibri Light" panose="020F0302020204030204" pitchFamily="34" charset="0"/>
                <a:cs typeface="Times New Roman" panose="02020603050405020304" pitchFamily="18" charset="0"/>
              </a:rPr>
              <a:t>GIẢI QUYẾT VẤN ĐỀ VỚI SỰ TRỢ GIÚP CỦA MÁY TÍNH</a:t>
            </a:r>
            <a:br>
              <a:rPr lang="nl-NL" b="1" kern="0" dirty="0" smtClean="0">
                <a:solidFill>
                  <a:srgbClr val="00011F"/>
                </a:solidFill>
                <a:latin typeface="Times New Roman" panose="02020603050405020304" pitchFamily="18" charset="0"/>
                <a:ea typeface="Calibri Light" panose="020F0302020204030204" pitchFamily="34" charset="0"/>
                <a:cs typeface="Times New Roman" panose="02020603050405020304" pitchFamily="18" charset="0"/>
              </a:rPr>
            </a:br>
            <a:r>
              <a:rPr lang="nl-NL" b="1" kern="0" dirty="0" smtClea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BÀI 14</a:t>
            </a:r>
            <a:r>
              <a:rPr lang="nl-NL" b="1" kern="0" dirty="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b="1" kern="0" dirty="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b="1" kern="0" dirty="0" smtClea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THUẬT TOÁN TÌM KIẾM TUẦN TỰ</a:t>
            </a:r>
            <a:endParaRPr lang="en-US" b="1" kern="0" dirty="0">
              <a:solidFill>
                <a:srgbClr val="EF792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3" name="Subtitle 2"/>
          <p:cNvSpPr>
            <a:spLocks noGrp="1"/>
          </p:cNvSpPr>
          <p:nvPr>
            <p:ph type="subTitle" idx="1"/>
          </p:nvPr>
        </p:nvSpPr>
        <p:spPr>
          <a:xfrm>
            <a:off x="1019350" y="5780728"/>
            <a:ext cx="5120640" cy="560310"/>
          </a:xfrm>
        </p:spPr>
        <p:txBody>
          <a:bodyPr/>
          <a:lstStyle/>
          <a:p>
            <a:pPr algn="ctr"/>
            <a:r>
              <a:rPr lang="en-US" dirty="0"/>
              <a:t>GV. </a:t>
            </a:r>
            <a:r>
              <a:rPr lang="en-US" dirty="0" err="1" smtClean="0"/>
              <a:t>Nguyễn</a:t>
            </a:r>
            <a:r>
              <a:rPr lang="en-US" dirty="0" smtClean="0"/>
              <a:t> </a:t>
            </a:r>
            <a:r>
              <a:rPr lang="en-US" dirty="0" err="1" smtClean="0"/>
              <a:t>Thị</a:t>
            </a:r>
            <a:r>
              <a:rPr lang="en-US" dirty="0" smtClean="0"/>
              <a:t> </a:t>
            </a:r>
            <a:r>
              <a:rPr lang="en-US" dirty="0" err="1" smtClean="0"/>
              <a:t>Hồng</a:t>
            </a:r>
            <a:r>
              <a:rPr lang="en-US" dirty="0" smtClean="0"/>
              <a:t> </a:t>
            </a:r>
            <a:r>
              <a:rPr lang="en-US" dirty="0" err="1" smtClean="0"/>
              <a:t>Liên</a:t>
            </a:r>
            <a:endParaRPr lang="en-US" dirty="0"/>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347" y="460548"/>
            <a:ext cx="10292316" cy="5816977"/>
          </a:xfrm>
          <a:prstGeom prst="rect">
            <a:avLst/>
          </a:prstGeom>
        </p:spPr>
        <p:txBody>
          <a:bodyPr wrap="square">
            <a:spAutoFit/>
          </a:bodyPr>
          <a:lstStyle/>
          <a:p>
            <a:pPr algn="ctr">
              <a:lnSpc>
                <a:spcPct val="115000"/>
              </a:lnSpc>
              <a:spcBef>
                <a:spcPts val="600"/>
              </a:spcBef>
              <a:spcAft>
                <a:spcPts val="600"/>
              </a:spcAft>
            </a:pPr>
            <a:r>
              <a:rPr lang="en-US" sz="2800" b="1" i="1" dirty="0" err="1" smtClean="0">
                <a:latin typeface="Times New Roman" panose="02020603050405020304" pitchFamily="18" charset="0"/>
                <a:ea typeface="Times New Roman" panose="02020603050405020304" pitchFamily="18" charset="0"/>
              </a:rPr>
              <a:t>Mô</a:t>
            </a:r>
            <a:r>
              <a:rPr lang="en-US" sz="2800" b="1" i="1" dirty="0" smtClean="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thuật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toán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tìm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kiếm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tuần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bằng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ngôn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ngữ</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nhiên</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rPr>
              <a:t>Bước</a:t>
            </a:r>
            <a:r>
              <a:rPr lang="en-US" sz="2800" i="1" dirty="0">
                <a:solidFill>
                  <a:srgbClr val="0070C0"/>
                </a:solidFill>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vị</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trí</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đầu</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sách</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rPr>
              <a:t>Bước</a:t>
            </a:r>
            <a:r>
              <a:rPr lang="en-US" sz="2800" i="1" dirty="0">
                <a:solidFill>
                  <a:srgbClr val="0070C0"/>
                </a:solidFill>
                <a:latin typeface="Times New Roman" panose="02020603050405020304" pitchFamily="18" charset="0"/>
                <a:ea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sang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4,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sang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3)</a:t>
            </a:r>
          </a:p>
          <a:p>
            <a:pPr algn="just">
              <a:lnSpc>
                <a:spcPct val="11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rPr>
              <a:t>Bước</a:t>
            </a:r>
            <a:r>
              <a:rPr lang="en-US" sz="2800" i="1" dirty="0">
                <a:solidFill>
                  <a:srgbClr val="0070C0"/>
                </a:solidFill>
                <a:latin typeface="Times New Roman" panose="02020603050405020304" pitchFamily="18" charset="0"/>
                <a:ea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rPr>
              <a:t>Kiểm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sang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2.</a:t>
            </a:r>
          </a:p>
          <a:p>
            <a:pPr algn="just">
              <a:lnSpc>
                <a:spcPct val="11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rPr>
              <a:t>Bước</a:t>
            </a:r>
            <a:r>
              <a:rPr lang="en-US" sz="2800" i="1" dirty="0">
                <a:solidFill>
                  <a:srgbClr val="0070C0"/>
                </a:solidFill>
                <a:latin typeface="Times New Roman" panose="02020603050405020304" pitchFamily="18" charset="0"/>
                <a:ea typeface="Times New Roman" panose="02020603050405020304" pitchFamily="18" charset="0"/>
              </a:rPr>
              <a:t> 4. </a:t>
            </a:r>
            <a:r>
              <a:rPr lang="en-US" sz="2800" dirty="0" err="1">
                <a:latin typeface="Times New Roman" panose="02020603050405020304" pitchFamily="18" charset="0"/>
                <a:ea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thúc</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rPr>
              <a:t>Bước</a:t>
            </a:r>
            <a:r>
              <a:rPr lang="en-US" sz="2800" i="1" dirty="0">
                <a:solidFill>
                  <a:srgbClr val="0070C0"/>
                </a:solidFill>
                <a:latin typeface="Times New Roman" panose="02020603050405020304" pitchFamily="18" charset="0"/>
                <a:ea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thúc</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pic>
        <p:nvPicPr>
          <p:cNvPr id="3" name="Picture 2" descr="Text&#10;&#10;Description automatically generated"/>
          <p:cNvPicPr/>
          <p:nvPr/>
        </p:nvPicPr>
        <p:blipFill rotWithShape="1">
          <a:blip r:embed="rId2"/>
          <a:srcRect r="92930" b="74412"/>
          <a:stretch/>
        </p:blipFill>
        <p:spPr>
          <a:xfrm>
            <a:off x="1197401" y="304800"/>
            <a:ext cx="563666" cy="608231"/>
          </a:xfrm>
          <a:prstGeom prst="rect">
            <a:avLst/>
          </a:prstGeom>
        </p:spPr>
      </p:pic>
    </p:spTree>
    <p:extLst>
      <p:ext uri="{BB962C8B-B14F-4D97-AF65-F5344CB8AC3E}">
        <p14:creationId xmlns:p14="http://schemas.microsoft.com/office/powerpoint/2010/main" val="142189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40405" y="1702493"/>
            <a:ext cx="10292316" cy="2961013"/>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b="1" dirty="0" err="1" smtClean="0">
                <a:latin typeface="Times New Roman" panose="02020603050405020304" pitchFamily="18" charset="0"/>
                <a:ea typeface="Times New Roman" panose="02020603050405020304" pitchFamily="18" charset="0"/>
              </a:rPr>
              <a:t>Ghi</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nhớ</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Thuật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toán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tìm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kiếm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tuần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a:t>
            </a:r>
            <a:r>
              <a:rPr lang="vi-VN" sz="2800" dirty="0" smtClean="0">
                <a:latin typeface="Times New Roman" panose="02020603050405020304" pitchFamily="18" charset="0"/>
                <a:ea typeface="Times New Roman" panose="02020603050405020304" pitchFamily="18" charset="0"/>
              </a:rPr>
              <a:t>ưa</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815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2023" y="1934506"/>
            <a:ext cx="9340148" cy="352436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Thuật toán tìm kiếm tuần tự thực hiện công việc gì</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Lưu trữ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Sắp xếp dữ liệu theo chiều tăng dần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Xử lí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 Tìm kiếm dữ liệu cho trước trong một danh sách đã </a:t>
            </a:r>
            <a:r>
              <a:rPr lang="en-US" sz="2800" smtClean="0">
                <a:latin typeface="Times New Roman" panose="02020603050405020304" pitchFamily="18" charset="0"/>
                <a:ea typeface="Times New Roman" panose="02020603050405020304" pitchFamily="18" charset="0"/>
              </a:rPr>
              <a:t>cho</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9796" l="10000" r="90000">
                        <a14:foregroundMark x1="52000" y1="81531" x2="52000" y2="81531"/>
                      </a14:backgroundRemoval>
                    </a14:imgEffect>
                  </a14:imgLayer>
                </a14:imgProps>
              </a:ext>
            </a:extLst>
          </a:blip>
          <a:stretch>
            <a:fillRect/>
          </a:stretch>
        </p:blipFill>
        <p:spPr>
          <a:xfrm>
            <a:off x="5057494" y="186213"/>
            <a:ext cx="1224603" cy="1333457"/>
          </a:xfrm>
          <a:prstGeom prst="rect">
            <a:avLst/>
          </a:prstGeom>
        </p:spPr>
      </p:pic>
      <p:pic>
        <p:nvPicPr>
          <p:cNvPr id="4" name="Picture 3"/>
          <p:cNvPicPr>
            <a:picLocks noChangeAspect="1"/>
          </p:cNvPicPr>
          <p:nvPr/>
        </p:nvPicPr>
        <p:blipFill>
          <a:blip r:embed="rId4"/>
          <a:stretch>
            <a:fillRect/>
          </a:stretch>
        </p:blipFill>
        <p:spPr>
          <a:xfrm>
            <a:off x="1451581" y="4438446"/>
            <a:ext cx="527344" cy="668622"/>
          </a:xfrm>
          <a:prstGeom prst="rect">
            <a:avLst/>
          </a:prstGeom>
        </p:spPr>
      </p:pic>
    </p:spTree>
    <p:extLst>
      <p:ext uri="{BB962C8B-B14F-4D97-AF65-F5344CB8AC3E}">
        <p14:creationId xmlns:p14="http://schemas.microsoft.com/office/powerpoint/2010/main" val="325028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2416" y="1579665"/>
            <a:ext cx="10292316" cy="446420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Thuật toán tìm kiếm tuần tự thực hiện công việc như thế nào</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Sắp xếp lại dữ liệu theo thứ tự của bảng chữ cái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Xem xét mục dữ liệu đầu tiên, sau đó xem xét lần lượt từng mục dữ liệu tiếp theo cho đến khi tìm thấy mục dữ liệu được yêu cầu hoặc đến khi hết danh sách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Chia nhỏ dữ liệu thành từng phần để tìm kiếm</a:t>
            </a:r>
          </a:p>
          <a:p>
            <a:r>
              <a:rPr lang="en-US" sz="2800">
                <a:latin typeface="Times New Roman" panose="02020603050405020304" pitchFamily="18" charset="0"/>
                <a:ea typeface="Times New Roman" panose="02020603050405020304" pitchFamily="18" charset="0"/>
              </a:rPr>
              <a:t>D. Bắt đầu tìm vị trí bất kì của danh sách</a:t>
            </a:r>
            <a:endParaRPr lang="en-US" sz="280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9796" l="10000" r="90000">
                        <a14:foregroundMark x1="52000" y1="81531" x2="52000" y2="81531"/>
                      </a14:backgroundRemoval>
                    </a14:imgEffect>
                  </a14:imgLayer>
                </a14:imgProps>
              </a:ext>
            </a:extLst>
          </a:blip>
          <a:stretch>
            <a:fillRect/>
          </a:stretch>
        </p:blipFill>
        <p:spPr>
          <a:xfrm>
            <a:off x="5057494" y="186213"/>
            <a:ext cx="1224603" cy="1333457"/>
          </a:xfrm>
          <a:prstGeom prst="rect">
            <a:avLst/>
          </a:prstGeom>
        </p:spPr>
      </p:pic>
      <p:pic>
        <p:nvPicPr>
          <p:cNvPr id="4" name="Picture 3"/>
          <p:cNvPicPr>
            <a:picLocks noChangeAspect="1"/>
          </p:cNvPicPr>
          <p:nvPr/>
        </p:nvPicPr>
        <p:blipFill>
          <a:blip r:embed="rId4"/>
          <a:stretch>
            <a:fillRect/>
          </a:stretch>
        </p:blipFill>
        <p:spPr>
          <a:xfrm>
            <a:off x="1272416" y="2822142"/>
            <a:ext cx="542736" cy="688138"/>
          </a:xfrm>
          <a:prstGeom prst="rect">
            <a:avLst/>
          </a:prstGeom>
        </p:spPr>
      </p:pic>
    </p:spTree>
    <p:extLst>
      <p:ext uri="{BB962C8B-B14F-4D97-AF65-F5344CB8AC3E}">
        <p14:creationId xmlns:p14="http://schemas.microsoft.com/office/powerpoint/2010/main" val="396463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072" y="2114025"/>
            <a:ext cx="9949218" cy="2723823"/>
          </a:xfrm>
          <a:prstGeom prst="rect">
            <a:avLst/>
          </a:prstGeom>
        </p:spPr>
        <p:txBody>
          <a:bodyPr wrap="square">
            <a:spAutoFit/>
          </a:bodyPr>
          <a:lstStyle/>
          <a:p>
            <a:pPr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Bài </a:t>
            </a:r>
            <a:r>
              <a:rPr lang="en-US" sz="2800" b="1" i="1">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Cho danh sách tên các nước sau đây: Bolivia, Albania, Scotland, Canada, Vietnam, Iceland, Portugal, Greenland, Germany.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Em hãy kẻ bảng 14.3 vào vở và điền các bước thực hiện thuật toán tìm kiếm tuần tự để tìm tên nước Iceland trong danh sách trên (dòng 1 là ví dụ minh họa)</a:t>
            </a:r>
          </a:p>
        </p:txBody>
      </p:sp>
      <p:pic>
        <p:nvPicPr>
          <p:cNvPr id="3" name="Content Placeholder 6">
            <a:extLst>
              <a:ext uri="{FF2B5EF4-FFF2-40B4-BE49-F238E27FC236}">
                <a16:creationId xmlns=""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157324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342" t="37756" r="6146" b="45254"/>
          <a:stretch/>
        </p:blipFill>
        <p:spPr bwMode="auto">
          <a:xfrm>
            <a:off x="1915696" y="195148"/>
            <a:ext cx="8605378" cy="2532158"/>
          </a:xfrm>
          <a:prstGeom prst="rect">
            <a:avLst/>
          </a:prstGeom>
          <a:ln>
            <a:noFill/>
          </a:ln>
          <a:extLst>
            <a:ext uri="{53640926-AAD7-44D8-BBD7-CCE9431645EC}">
              <a14:shadowObscured xmlns:a14="http://schemas.microsoft.com/office/drawing/2010/main"/>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23" y="2813428"/>
            <a:ext cx="10562924" cy="384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4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787" y="2222623"/>
            <a:ext cx="9416955" cy="1578894"/>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lập danh sách những cuốn sách mà em có. Sau đó sử dụng thuật toán tìm kiếm tuần tự để tìm một cuốn sách trong danh sách đó?</a:t>
            </a:r>
          </a:p>
        </p:txBody>
      </p:sp>
      <p:pic>
        <p:nvPicPr>
          <p:cNvPr id="3" name="Content Placeholder 5">
            <a:extLst>
              <a:ext uri="{FF2B5EF4-FFF2-40B4-BE49-F238E27FC236}">
                <a16:creationId xmlns=""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381034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37953" y="914399"/>
            <a:ext cx="6172280" cy="5827595"/>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0" algn="just">
              <a:lnSpc>
                <a:spcPct val="115000"/>
              </a:lnSpc>
              <a:spcBef>
                <a:spcPts val="0"/>
              </a:spcBef>
              <a:spcAft>
                <a:spcPts val="0"/>
              </a:spcAft>
              <a:buNone/>
            </a:pPr>
            <a:r>
              <a:rPr lang="nl-NL" sz="2800" smtClean="0">
                <a:solidFill>
                  <a:schemeClr val="tx1"/>
                </a:solidFill>
                <a:latin typeface="Times New Roman" panose="02020603050405020304" pitchFamily="18" charset="0"/>
                <a:cs typeface="Times New Roman" panose="02020603050405020304" pitchFamily="18" charset="0"/>
              </a:rPr>
              <a:t>	Gia đình bạn An bán giống cây trồng cho bà con nông dân trong vùng. Hôm nay có một khách hàng gọi điện đến mua cây giống và nhờ mẹ An chở cây giống đến nhà. Thông tin khách hàng được mẹ An ghi trong cuốn sổ lưu danh sách khách hàng gồm họ tên, địa chỉ, số điện thoại. </a:t>
            </a:r>
          </a:p>
          <a:p>
            <a:pPr marL="0" marR="0" indent="0" algn="just">
              <a:lnSpc>
                <a:spcPct val="115000"/>
              </a:lnSpc>
              <a:spcBef>
                <a:spcPts val="0"/>
              </a:spcBef>
              <a:spcAft>
                <a:spcPts val="0"/>
              </a:spcAft>
              <a:buNone/>
            </a:pPr>
            <a:r>
              <a:rPr lang="nl-NL" sz="2800">
                <a:solidFill>
                  <a:schemeClr val="tx1"/>
                </a:solidFill>
                <a:latin typeface="Times New Roman" panose="02020603050405020304" pitchFamily="18" charset="0"/>
                <a:cs typeface="Times New Roman" panose="02020603050405020304" pitchFamily="18" charset="0"/>
              </a:rPr>
              <a:t>	</a:t>
            </a:r>
            <a:r>
              <a:rPr lang="nl-NL" sz="2800" smtClean="0">
                <a:solidFill>
                  <a:schemeClr val="tx1"/>
                </a:solidFill>
                <a:latin typeface="Times New Roman" panose="02020603050405020304" pitchFamily="18" charset="0"/>
                <a:cs typeface="Times New Roman" panose="02020603050405020304" pitchFamily="18" charset="0"/>
              </a:rPr>
              <a:t>Em hãy cùng An giúp mẹ tìm địa chỉ từ danh sách khách hàng để chuyển cây giống nhé.</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Content Placeholder 7">
            <a:extLst>
              <a:ext uri="{FF2B5EF4-FFF2-40B4-BE49-F238E27FC236}">
                <a16:creationId xmlns=""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733800" cy="1052736"/>
          </a:xfrm>
          <a:prstGeom prst="rect">
            <a:avLst/>
          </a:prstGeom>
        </p:spPr>
      </p:pic>
      <p:pic>
        <p:nvPicPr>
          <p:cNvPr id="1026" name="Picture 2" descr="Tổng hợp Cây Hoạt Hình giá rẻ, bán chạy tháng 6/2022 - BeeC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269494"/>
            <a:ext cx="4258101" cy="35587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13431" b="95479" l="10000" r="90000">
                        <a14:foregroundMark x1="45444" y1="30718" x2="45444" y2="30718"/>
                        <a14:foregroundMark x1="29222" y1="58910" x2="29222" y2="58910"/>
                        <a14:foregroundMark x1="65778" y1="57580" x2="65778" y2="57580"/>
                        <a14:foregroundMark x1="55444" y1="58511" x2="55444" y2="58511"/>
                      </a14:backgroundRemoval>
                    </a14:imgEffect>
                  </a14:imgLayer>
                </a14:imgProps>
              </a:ext>
            </a:extLst>
          </a:blip>
          <a:srcRect l="21595" t="15015" r="20842" b="6379"/>
          <a:stretch/>
        </p:blipFill>
        <p:spPr>
          <a:xfrm>
            <a:off x="7438027" y="4217157"/>
            <a:ext cx="4135273" cy="2033516"/>
          </a:xfrm>
          <a:prstGeom prst="rect">
            <a:avLst/>
          </a:prstGeom>
        </p:spPr>
      </p:pic>
      <p:pic>
        <p:nvPicPr>
          <p:cNvPr id="6" name="Picture 5" descr="Text&#10;&#10;Description automatically generated"/>
          <p:cNvPicPr/>
          <p:nvPr/>
        </p:nvPicPr>
        <p:blipFill rotWithShape="1">
          <a:blip r:embed="rId6"/>
          <a:srcRect r="91502" b="62808"/>
          <a:stretch/>
        </p:blipFill>
        <p:spPr>
          <a:xfrm>
            <a:off x="164359" y="125517"/>
            <a:ext cx="1020974" cy="746549"/>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7854" y="409320"/>
            <a:ext cx="10043059" cy="587853"/>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Ví dụ: Danh </a:t>
            </a:r>
            <a:r>
              <a:rPr lang="en-US" sz="2800">
                <a:latin typeface="Times New Roman" panose="02020603050405020304" pitchFamily="18" charset="0"/>
                <a:ea typeface="Times New Roman" panose="02020603050405020304" pitchFamily="18" charset="0"/>
              </a:rPr>
              <a:t>sách khách hàng được mẹ An ghi trong Bảng </a:t>
            </a:r>
            <a:r>
              <a:rPr lang="en-US" sz="2800" smtClean="0">
                <a:latin typeface="Times New Roman" panose="02020603050405020304" pitchFamily="18" charset="0"/>
                <a:ea typeface="Times New Roman" panose="02020603050405020304" pitchFamily="18" charset="0"/>
              </a:rPr>
              <a:t>như </a:t>
            </a:r>
            <a:r>
              <a:rPr lang="en-US" sz="2800">
                <a:latin typeface="Times New Roman" panose="02020603050405020304" pitchFamily="18" charset="0"/>
                <a:ea typeface="Times New Roman" panose="02020603050405020304" pitchFamily="18" charset="0"/>
              </a:rPr>
              <a:t>sau:</a:t>
            </a:r>
          </a:p>
        </p:txBody>
      </p:sp>
      <p:graphicFrame>
        <p:nvGraphicFramePr>
          <p:cNvPr id="6" name="Table 5"/>
          <p:cNvGraphicFramePr>
            <a:graphicFrameLocks noGrp="1"/>
          </p:cNvGraphicFramePr>
          <p:nvPr>
            <p:extLst>
              <p:ext uri="{D42A27DB-BD31-4B8C-83A1-F6EECF244321}">
                <p14:modId xmlns:p14="http://schemas.microsoft.com/office/powerpoint/2010/main" val="1506684523"/>
              </p:ext>
            </p:extLst>
          </p:nvPr>
        </p:nvGraphicFramePr>
        <p:xfrm>
          <a:off x="1900627" y="1275227"/>
          <a:ext cx="8840161" cy="3679275"/>
        </p:xfrm>
        <a:graphic>
          <a:graphicData uri="http://schemas.openxmlformats.org/drawingml/2006/table">
            <a:tbl>
              <a:tblPr firstRow="1" firstCol="1" bandRow="1">
                <a:tableStyleId>{C4B1156A-380E-4F78-BDF5-A606A8083BF9}</a:tableStyleId>
              </a:tblPr>
              <a:tblGrid>
                <a:gridCol w="1352024">
                  <a:extLst>
                    <a:ext uri="{9D8B030D-6E8A-4147-A177-3AD203B41FA5}">
                      <a16:colId xmlns="" xmlns:a16="http://schemas.microsoft.com/office/drawing/2014/main" val="4103278810"/>
                    </a:ext>
                  </a:extLst>
                </a:gridCol>
                <a:gridCol w="2179158">
                  <a:extLst>
                    <a:ext uri="{9D8B030D-6E8A-4147-A177-3AD203B41FA5}">
                      <a16:colId xmlns="" xmlns:a16="http://schemas.microsoft.com/office/drawing/2014/main" val="117054643"/>
                    </a:ext>
                  </a:extLst>
                </a:gridCol>
                <a:gridCol w="5308979">
                  <a:extLst>
                    <a:ext uri="{9D8B030D-6E8A-4147-A177-3AD203B41FA5}">
                      <a16:colId xmlns="" xmlns:a16="http://schemas.microsoft.com/office/drawing/2014/main" val="3560638119"/>
                    </a:ext>
                  </a:extLst>
                </a:gridCol>
              </a:tblGrid>
              <a:tr h="245232">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Họ 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Địa chỉ</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70637503"/>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Nguyễn An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1, Nghĩa lộ, Võng Xuyên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5058725"/>
                  </a:ext>
                </a:extLst>
              </a:tr>
              <a:tr h="49046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Trần Bình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3, Thư Trai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57002312"/>
                  </a:ext>
                </a:extLst>
              </a:tr>
              <a:tr h="49046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Hoàng Mai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Số 3, tổ 7, Phúc Hòa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51009729"/>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Trúc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2, Lục Xuân, Hòa Hưng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52365614"/>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Nguyễn Hòa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69 </a:t>
                      </a:r>
                      <a:r>
                        <a:rPr lang="en-US" sz="2800" dirty="0" err="1">
                          <a:effectLst/>
                          <a:latin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Quyền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21686807"/>
                  </a:ext>
                </a:extLst>
              </a:tr>
            </a:tbl>
          </a:graphicData>
        </a:graphic>
      </p:graphicFrame>
    </p:spTree>
    <p:extLst>
      <p:ext uri="{BB962C8B-B14F-4D97-AF65-F5344CB8AC3E}">
        <p14:creationId xmlns:p14="http://schemas.microsoft.com/office/powerpoint/2010/main" val="292474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77422" y="1746317"/>
            <a:ext cx="1146412" cy="873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62254" y="1893604"/>
            <a:ext cx="9469854"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An tìm lần lượt từ </a:t>
            </a:r>
            <a:r>
              <a:rPr lang="en-US" sz="2800">
                <a:latin typeface="Times New Roman" panose="02020603050405020304" pitchFamily="18" charset="0"/>
                <a:ea typeface="Times New Roman" panose="02020603050405020304" pitchFamily="18" charset="0"/>
              </a:rPr>
              <a:t>đầu đến cuối danh sách.</a:t>
            </a:r>
          </a:p>
        </p:txBody>
      </p:sp>
      <p:sp>
        <p:nvSpPr>
          <p:cNvPr id="8" name="Rectangle 7"/>
          <p:cNvSpPr/>
          <p:nvPr/>
        </p:nvSpPr>
        <p:spPr>
          <a:xfrm>
            <a:off x="1462002" y="3501013"/>
            <a:ext cx="9865640" cy="1083374"/>
          </a:xfrm>
          <a:prstGeom prst="rect">
            <a:avLst/>
          </a:prstGeom>
        </p:spPr>
        <p:txBody>
          <a:bodyPr wrap="square">
            <a:spAutoFit/>
          </a:bodyPr>
          <a:lstStyle/>
          <a:p>
            <a:pPr marL="457200" indent="-457200" algn="just">
              <a:lnSpc>
                <a:spcPct val="115000"/>
              </a:lnSpc>
              <a:spcBef>
                <a:spcPts val="600"/>
              </a:spcBef>
              <a:spcAft>
                <a:spcPts val="600"/>
              </a:spcAft>
              <a:buFont typeface="Symbol" panose="05050102010706020507" pitchFamily="18" charset="2"/>
              <a:buChar char="Þ"/>
            </a:pPr>
            <a:r>
              <a:rPr lang="en-US" sz="2800" i="1" dirty="0" err="1" smtClean="0">
                <a:solidFill>
                  <a:srgbClr val="FF0066"/>
                </a:solidFill>
                <a:latin typeface="Times New Roman" panose="02020603050405020304" pitchFamily="18" charset="0"/>
                <a:ea typeface="Times New Roman" panose="02020603050405020304" pitchFamily="18" charset="0"/>
              </a:rPr>
              <a:t>Tìm</a:t>
            </a:r>
            <a:r>
              <a:rPr lang="en-US" sz="2800" i="1" dirty="0" smtClean="0">
                <a:solidFill>
                  <a:srgbClr val="FF0066"/>
                </a:solidFill>
                <a:latin typeface="Times New Roman" panose="02020603050405020304" pitchFamily="18" charset="0"/>
                <a:ea typeface="Times New Roman" panose="02020603050405020304" pitchFamily="18" charset="0"/>
              </a:rPr>
              <a:t> </a:t>
            </a:r>
            <a:r>
              <a:rPr lang="en-US" sz="2800" i="1" dirty="0" err="1">
                <a:solidFill>
                  <a:srgbClr val="FF0066"/>
                </a:solidFill>
                <a:latin typeface="Times New Roman" panose="02020603050405020304" pitchFamily="18" charset="0"/>
                <a:ea typeface="Times New Roman" panose="02020603050405020304" pitchFamily="18" charset="0"/>
              </a:rPr>
              <a:t>kiếm</a:t>
            </a:r>
            <a:r>
              <a:rPr lang="en-US" sz="2800" i="1" dirty="0">
                <a:solidFill>
                  <a:srgbClr val="FF0066"/>
                </a:solidFill>
                <a:latin typeface="Times New Roman" panose="02020603050405020304" pitchFamily="18" charset="0"/>
                <a:ea typeface="Times New Roman" panose="02020603050405020304" pitchFamily="18" charset="0"/>
              </a:rPr>
              <a:t> </a:t>
            </a:r>
            <a:r>
              <a:rPr lang="en-US" sz="2800" i="1" dirty="0" err="1">
                <a:solidFill>
                  <a:srgbClr val="FF0066"/>
                </a:solidFill>
                <a:latin typeface="Times New Roman" panose="02020603050405020304" pitchFamily="18" charset="0"/>
                <a:ea typeface="Times New Roman" panose="02020603050405020304" pitchFamily="18" charset="0"/>
              </a:rPr>
              <a:t>tuần</a:t>
            </a:r>
            <a:r>
              <a:rPr lang="en-US" sz="2800" i="1" dirty="0">
                <a:solidFill>
                  <a:srgbClr val="FF0066"/>
                </a:solidFill>
                <a:latin typeface="Times New Roman" panose="02020603050405020304" pitchFamily="18" charset="0"/>
                <a:ea typeface="Times New Roman" panose="02020603050405020304" pitchFamily="18" charset="0"/>
              </a:rPr>
              <a:t> </a:t>
            </a:r>
            <a:r>
              <a:rPr lang="en-US" sz="2800" i="1" dirty="0" err="1">
                <a:solidFill>
                  <a:srgbClr val="FF0066"/>
                </a:solidFill>
                <a:latin typeface="Times New Roman" panose="02020603050405020304" pitchFamily="18" charset="0"/>
                <a:ea typeface="Times New Roman" panose="02020603050405020304" pitchFamily="18" charset="0"/>
              </a:rPr>
              <a:t>tự</a:t>
            </a:r>
            <a:r>
              <a:rPr lang="en-US" sz="2800" i="1" dirty="0">
                <a:solidFill>
                  <a:srgbClr val="FF0066"/>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khách</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hàng</a:t>
            </a:r>
            <a:endParaRPr lang="en-US" sz="28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92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4838" y="217715"/>
            <a:ext cx="8765028" cy="587853"/>
          </a:xfrm>
          <a:prstGeom prst="rect">
            <a:avLst/>
          </a:prstGeom>
        </p:spPr>
        <p:txBody>
          <a:bodyPr wrap="none">
            <a:spAutoFit/>
          </a:bodyPr>
          <a:lstStyle/>
          <a:p>
            <a:pPr algn="just">
              <a:lnSpc>
                <a:spcPct val="115000"/>
              </a:lnSpc>
              <a:spcBef>
                <a:spcPts val="600"/>
              </a:spcBef>
              <a:spcAft>
                <a:spcPts val="600"/>
              </a:spcAft>
            </a:pPr>
            <a:r>
              <a:rPr lang="en-US" sz="2800" b="1" i="1" dirty="0">
                <a:solidFill>
                  <a:srgbClr val="FF0066"/>
                </a:solidFill>
                <a:latin typeface="Times New Roman" panose="02020603050405020304" pitchFamily="18" charset="0"/>
                <a:ea typeface="Times New Roman" panose="02020603050405020304" pitchFamily="18" charset="0"/>
              </a:rPr>
              <a:t>- </a:t>
            </a:r>
            <a:r>
              <a:rPr lang="vi-VN" sz="2800" b="1" i="1" dirty="0" smtClean="0">
                <a:solidFill>
                  <a:srgbClr val="FF0066"/>
                </a:solidFill>
                <a:latin typeface="Times New Roman" panose="02020603050405020304" pitchFamily="18" charset="0"/>
                <a:ea typeface="Times New Roman" panose="02020603050405020304" pitchFamily="18" charset="0"/>
              </a:rPr>
              <a:t>Các bước tìm kiếm của An được mô tả trong </a:t>
            </a:r>
            <a:r>
              <a:rPr lang="en-US" sz="2800" b="1" i="1" dirty="0" err="1" smtClean="0">
                <a:solidFill>
                  <a:srgbClr val="FF0066"/>
                </a:solidFill>
                <a:latin typeface="Times New Roman" panose="02020603050405020304" pitchFamily="18" charset="0"/>
                <a:ea typeface="Times New Roman" panose="02020603050405020304" pitchFamily="18" charset="0"/>
              </a:rPr>
              <a:t>Sơ</a:t>
            </a:r>
            <a:r>
              <a:rPr lang="en-US" sz="2800" b="1" i="1" dirty="0" smtClean="0">
                <a:solidFill>
                  <a:srgbClr val="FF0066"/>
                </a:solidFill>
                <a:latin typeface="Times New Roman" panose="02020603050405020304" pitchFamily="18" charset="0"/>
                <a:ea typeface="Times New Roman" panose="02020603050405020304" pitchFamily="18" charset="0"/>
              </a:rPr>
              <a:t> </a:t>
            </a:r>
            <a:r>
              <a:rPr lang="en-US" sz="2800" b="1" i="1" dirty="0" err="1">
                <a:solidFill>
                  <a:srgbClr val="FF0066"/>
                </a:solidFill>
                <a:latin typeface="Times New Roman" panose="02020603050405020304" pitchFamily="18" charset="0"/>
                <a:ea typeface="Times New Roman" panose="02020603050405020304" pitchFamily="18" charset="0"/>
              </a:rPr>
              <a:t>đồ</a:t>
            </a:r>
            <a:r>
              <a:rPr lang="en-US" sz="2800" b="1" i="1" dirty="0">
                <a:solidFill>
                  <a:srgbClr val="FF0066"/>
                </a:solidFill>
                <a:latin typeface="Times New Roman" panose="02020603050405020304" pitchFamily="18" charset="0"/>
                <a:ea typeface="Times New Roman" panose="02020603050405020304" pitchFamily="18" charset="0"/>
              </a:rPr>
              <a:t> </a:t>
            </a:r>
            <a:r>
              <a:rPr lang="en-US" sz="2800" b="1" i="1" dirty="0" err="1">
                <a:solidFill>
                  <a:srgbClr val="FF0066"/>
                </a:solidFill>
                <a:latin typeface="Times New Roman" panose="02020603050405020304" pitchFamily="18" charset="0"/>
                <a:ea typeface="Times New Roman" panose="02020603050405020304" pitchFamily="18" charset="0"/>
              </a:rPr>
              <a:t>khối</a:t>
            </a:r>
            <a:r>
              <a:rPr lang="en-US" sz="2800" b="1" i="1" dirty="0">
                <a:solidFill>
                  <a:srgbClr val="FF0066"/>
                </a:solidFill>
                <a:latin typeface="Times New Roman" panose="02020603050405020304" pitchFamily="18" charset="0"/>
                <a:ea typeface="Times New Roman" panose="02020603050405020304" pitchFamily="18" charset="0"/>
              </a:rPr>
              <a:t>:</a:t>
            </a:r>
            <a:endParaRPr lang="en-US" sz="2800" dirty="0">
              <a:solidFill>
                <a:srgbClr val="FF0066"/>
              </a:solidFill>
              <a:latin typeface="Times New Roman" panose="02020603050405020304" pitchFamily="18" charset="0"/>
              <a:ea typeface="Times New Roman" panose="02020603050405020304" pitchFamily="18" charset="0"/>
            </a:endParaRPr>
          </a:p>
        </p:txBody>
      </p:sp>
      <p:pic>
        <p:nvPicPr>
          <p:cNvPr id="1027" name="Picture 188"/>
          <p:cNvPicPr>
            <a:picLocks noChangeAspect="1" noChangeArrowheads="1"/>
          </p:cNvPicPr>
          <p:nvPr/>
        </p:nvPicPr>
        <p:blipFill>
          <a:blip r:embed="rId2">
            <a:extLst>
              <a:ext uri="{28A0092B-C50C-407E-A947-70E740481C1C}">
                <a14:useLocalDpi xmlns:a14="http://schemas.microsoft.com/office/drawing/2010/main" val="0"/>
              </a:ext>
            </a:extLst>
          </a:blip>
          <a:srcRect l="56268" t="26222" r="5215" b="19194"/>
          <a:stretch>
            <a:fillRect/>
          </a:stretch>
        </p:blipFill>
        <p:spPr bwMode="auto">
          <a:xfrm>
            <a:off x="1898245" y="892962"/>
            <a:ext cx="7847637" cy="552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3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118" y="1592305"/>
            <a:ext cx="10043059" cy="587853"/>
          </a:xfrm>
          <a:prstGeom prst="rect">
            <a:avLst/>
          </a:prstGeom>
        </p:spPr>
        <p:txBody>
          <a:bodyPr wrap="square">
            <a:spAutoFit/>
          </a:bodyPr>
          <a:lstStyle/>
          <a:p>
            <a:pPr algn="just">
              <a:lnSpc>
                <a:spcPct val="115000"/>
              </a:lnSpc>
              <a:spcBef>
                <a:spcPts val="600"/>
              </a:spcBef>
              <a:spcAft>
                <a:spcPts val="600"/>
              </a:spcAft>
            </a:pP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rPr>
              <a:t>ghi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14.1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4117432415"/>
              </p:ext>
            </p:extLst>
          </p:nvPr>
        </p:nvGraphicFramePr>
        <p:xfrm>
          <a:off x="1998340" y="2560256"/>
          <a:ext cx="8303129" cy="2548731"/>
        </p:xfrm>
        <a:graphic>
          <a:graphicData uri="http://schemas.openxmlformats.org/drawingml/2006/table">
            <a:tbl>
              <a:tblPr firstRow="1" firstCol="1" bandRow="1">
                <a:tableStyleId>{C4B1156A-380E-4F78-BDF5-A606A8083BF9}</a:tableStyleId>
              </a:tblPr>
              <a:tblGrid>
                <a:gridCol w="1269889">
                  <a:extLst>
                    <a:ext uri="{9D8B030D-6E8A-4147-A177-3AD203B41FA5}">
                      <a16:colId xmlns="" xmlns:a16="http://schemas.microsoft.com/office/drawing/2014/main" val="4103278810"/>
                    </a:ext>
                  </a:extLst>
                </a:gridCol>
                <a:gridCol w="1780527">
                  <a:extLst>
                    <a:ext uri="{9D8B030D-6E8A-4147-A177-3AD203B41FA5}">
                      <a16:colId xmlns="" xmlns:a16="http://schemas.microsoft.com/office/drawing/2014/main" val="117054643"/>
                    </a:ext>
                  </a:extLst>
                </a:gridCol>
                <a:gridCol w="5252713">
                  <a:extLst>
                    <a:ext uri="{9D8B030D-6E8A-4147-A177-3AD203B41FA5}">
                      <a16:colId xmlns="" xmlns:a16="http://schemas.microsoft.com/office/drawing/2014/main" val="3560638119"/>
                    </a:ext>
                  </a:extLst>
                </a:gridCol>
              </a:tblGrid>
              <a:tr h="240535">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Họ tên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Địa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70637503"/>
                  </a:ext>
                </a:extLst>
              </a:tr>
              <a:tr h="483817">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Nguyễn</a:t>
                      </a:r>
                      <a:r>
                        <a:rPr lang="en-US" sz="2400" dirty="0">
                          <a:effectLst/>
                          <a:latin typeface="Times New Roman" panose="02020603050405020304" pitchFamily="18" charset="0"/>
                          <a:cs typeface="Times New Roman" panose="02020603050405020304" pitchFamily="18" charset="0"/>
                        </a:rPr>
                        <a:t> 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Xóm 1, Nghĩa lộ, Võng Xuyên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5058725"/>
                  </a:ext>
                </a:extLst>
              </a:tr>
              <a:tr h="322544">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Trần Bình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Xóm 3, Thư Trai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57002312"/>
                  </a:ext>
                </a:extLst>
              </a:tr>
              <a:tr h="322544">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Hoàng</a:t>
                      </a:r>
                      <a:r>
                        <a:rPr lang="en-US" sz="2400" dirty="0">
                          <a:effectLst/>
                          <a:latin typeface="Times New Roman" panose="02020603050405020304" pitchFamily="18" charset="0"/>
                          <a:cs typeface="Times New Roman" panose="02020603050405020304" pitchFamily="18" charset="0"/>
                        </a:rPr>
                        <a:t> Mai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Số 3, tổ 7, Phúc Hòa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51009729"/>
                  </a:ext>
                </a:extLst>
              </a:tr>
              <a:tr h="483817">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Thanh Trúc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Xóm</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Lục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Hòa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52365614"/>
                  </a:ext>
                </a:extLst>
              </a:tr>
              <a:tr h="483817">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Nguyễn Hòa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69 </a:t>
                      </a:r>
                      <a:r>
                        <a:rPr lang="en-US" sz="2400" dirty="0" err="1">
                          <a:effectLst/>
                          <a:latin typeface="Times New Roman" panose="02020603050405020304" pitchFamily="18" charset="0"/>
                          <a:cs typeface="Times New Roman" panose="02020603050405020304" pitchFamily="18" charset="0"/>
                        </a:rPr>
                        <a:t>đường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Quyền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21686807"/>
                  </a:ext>
                </a:extLst>
              </a:tr>
            </a:tbl>
          </a:graphicData>
        </a:graphic>
      </p:graphicFrame>
      <p:sp>
        <p:nvSpPr>
          <p:cNvPr id="8" name="Rectangle 17">
            <a:extLst>
              <a:ext uri="{FF2B5EF4-FFF2-40B4-BE49-F238E27FC236}">
                <a16:creationId xmlns="" xmlns:a16="http://schemas.microsoft.com/office/drawing/2014/main" id="{2AA78359-2C06-4ED2-898D-6D662CD3D14A}"/>
              </a:ext>
            </a:extLst>
          </p:cNvPr>
          <p:cNvSpPr txBox="1">
            <a:spLocks noChangeArrowheads="1"/>
          </p:cNvSpPr>
          <p:nvPr/>
        </p:nvSpPr>
        <p:spPr>
          <a:xfrm>
            <a:off x="442348" y="348060"/>
            <a:ext cx="10896600" cy="977845"/>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altLang="en-US" sz="3600" b="1" smtClean="0">
                <a:solidFill>
                  <a:srgbClr val="FF0066"/>
                </a:solidFill>
                <a:latin typeface="Times New Roman" panose="02020603050405020304" pitchFamily="18" charset="0"/>
                <a:cs typeface="Times New Roman" panose="02020603050405020304" pitchFamily="18" charset="0"/>
              </a:rPr>
              <a:t>HOẠT ĐỘNG 1</a:t>
            </a:r>
            <a:br>
              <a:rPr lang="en-US" altLang="en-US" sz="3600" b="1" smtClean="0">
                <a:solidFill>
                  <a:srgbClr val="FF0066"/>
                </a:solidFill>
                <a:latin typeface="Times New Roman" panose="02020603050405020304" pitchFamily="18" charset="0"/>
                <a:cs typeface="Times New Roman" panose="02020603050405020304" pitchFamily="18" charset="0"/>
              </a:rPr>
            </a:br>
            <a:r>
              <a:rPr lang="vi-VN" altLang="en-US" sz="3200" b="1" smtClean="0">
                <a:solidFill>
                  <a:srgbClr val="FF0066"/>
                </a:solidFill>
                <a:latin typeface="Times New Roman" panose="02020603050405020304" pitchFamily="18" charset="0"/>
                <a:cs typeface="Times New Roman" panose="02020603050405020304" pitchFamily="18" charset="0"/>
              </a:rPr>
              <a:t>Tìm địa chỉ</a:t>
            </a:r>
            <a:endParaRPr lang="en-AU" altLang="en-US" sz="3200" b="1">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76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6616917"/>
              </p:ext>
            </p:extLst>
          </p:nvPr>
        </p:nvGraphicFramePr>
        <p:xfrm>
          <a:off x="996287" y="3398290"/>
          <a:ext cx="10331353" cy="2841439"/>
        </p:xfrm>
        <a:graphic>
          <a:graphicData uri="http://schemas.openxmlformats.org/drawingml/2006/table">
            <a:tbl>
              <a:tblPr firstRow="1" firstCol="1" bandRow="1">
                <a:tableStyleId>{C4B1156A-380E-4F78-BDF5-A606A8083BF9}</a:tableStyleId>
              </a:tblPr>
              <a:tblGrid>
                <a:gridCol w="1704673">
                  <a:extLst>
                    <a:ext uri="{9D8B030D-6E8A-4147-A177-3AD203B41FA5}">
                      <a16:colId xmlns="" xmlns:a16="http://schemas.microsoft.com/office/drawing/2014/main" val="497398158"/>
                    </a:ext>
                  </a:extLst>
                </a:gridCol>
                <a:gridCol w="2610186">
                  <a:extLst>
                    <a:ext uri="{9D8B030D-6E8A-4147-A177-3AD203B41FA5}">
                      <a16:colId xmlns="" xmlns:a16="http://schemas.microsoft.com/office/drawing/2014/main" val="861720322"/>
                    </a:ext>
                  </a:extLst>
                </a:gridCol>
                <a:gridCol w="3008247">
                  <a:extLst>
                    <a:ext uri="{9D8B030D-6E8A-4147-A177-3AD203B41FA5}">
                      <a16:colId xmlns="" xmlns:a16="http://schemas.microsoft.com/office/drawing/2014/main" val="2830402608"/>
                    </a:ext>
                  </a:extLst>
                </a:gridCol>
                <a:gridCol w="3008247">
                  <a:extLst>
                    <a:ext uri="{9D8B030D-6E8A-4147-A177-3AD203B41FA5}">
                      <a16:colId xmlns="" xmlns:a16="http://schemas.microsoft.com/office/drawing/2014/main" val="3223997466"/>
                    </a:ext>
                  </a:extLst>
                </a:gridCol>
              </a:tblGrid>
              <a:tr h="1432008">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Lần lặp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Tên khách hàng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Có đúng khách hàng cần tìm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Có đúng là đã hết danh sách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4665022"/>
                  </a:ext>
                </a:extLst>
              </a:tr>
              <a:tr h="568183">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Nguyễn An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Sai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sai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94261970"/>
                  </a:ext>
                </a:extLst>
              </a:tr>
              <a:tr h="280241">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84084024"/>
                  </a:ext>
                </a:extLst>
              </a:tr>
              <a:tr h="280241">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66482230"/>
                  </a:ext>
                </a:extLst>
              </a:tr>
            </a:tbl>
          </a:graphicData>
        </a:graphic>
      </p:graphicFrame>
      <p:sp>
        <p:nvSpPr>
          <p:cNvPr id="4" name="Rounded Rectangle 3"/>
          <p:cNvSpPr/>
          <p:nvPr/>
        </p:nvSpPr>
        <p:spPr>
          <a:xfrm>
            <a:off x="996287" y="1421439"/>
            <a:ext cx="10331353" cy="174686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vi-VN"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Em</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14.2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Trúc</a:t>
            </a:r>
            <a:r>
              <a:rPr lang="en-US" sz="2800" dirty="0">
                <a:latin typeface="Times New Roman" panose="02020603050405020304" pitchFamily="18" charset="0"/>
                <a:ea typeface="Times New Roman" panose="02020603050405020304" pitchFamily="18" charset="0"/>
              </a:rPr>
              <a:t>”</a:t>
            </a:r>
          </a:p>
        </p:txBody>
      </p:sp>
      <p:pic>
        <p:nvPicPr>
          <p:cNvPr id="5"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933524" y="0"/>
            <a:ext cx="1228439" cy="125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6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13344560"/>
              </p:ext>
            </p:extLst>
          </p:nvPr>
        </p:nvGraphicFramePr>
        <p:xfrm>
          <a:off x="4859832" y="957948"/>
          <a:ext cx="7378468" cy="4177640"/>
        </p:xfrm>
        <a:graphic>
          <a:graphicData uri="http://schemas.openxmlformats.org/drawingml/2006/table">
            <a:tbl>
              <a:tblPr/>
              <a:tblGrid>
                <a:gridCol w="896645">
                  <a:extLst>
                    <a:ext uri="{9D8B030D-6E8A-4147-A177-3AD203B41FA5}">
                      <a16:colId xmlns="" xmlns:a16="http://schemas.microsoft.com/office/drawing/2014/main" val="2732913863"/>
                    </a:ext>
                  </a:extLst>
                </a:gridCol>
                <a:gridCol w="1794076">
                  <a:extLst>
                    <a:ext uri="{9D8B030D-6E8A-4147-A177-3AD203B41FA5}">
                      <a16:colId xmlns="" xmlns:a16="http://schemas.microsoft.com/office/drawing/2014/main" val="3093038251"/>
                    </a:ext>
                  </a:extLst>
                </a:gridCol>
                <a:gridCol w="2465408">
                  <a:extLst>
                    <a:ext uri="{9D8B030D-6E8A-4147-A177-3AD203B41FA5}">
                      <a16:colId xmlns="" xmlns:a16="http://schemas.microsoft.com/office/drawing/2014/main" val="60022932"/>
                    </a:ext>
                  </a:extLst>
                </a:gridCol>
                <a:gridCol w="2222339">
                  <a:extLst>
                    <a:ext uri="{9D8B030D-6E8A-4147-A177-3AD203B41FA5}">
                      <a16:colId xmlns="" xmlns:a16="http://schemas.microsoft.com/office/drawing/2014/main" val="1201039315"/>
                    </a:ext>
                  </a:extLst>
                </a:gridCol>
              </a:tblGrid>
              <a:tr h="547167">
                <a:tc gridSpan="4">
                  <a:txBody>
                    <a:bodyPr/>
                    <a:lstStyle/>
                    <a:p>
                      <a:pPr algn="ctr" fontAlgn="t"/>
                      <a:r>
                        <a:rPr lang="vi-VN" sz="2800" b="1" dirty="0">
                          <a:effectLst/>
                          <a:latin typeface="+mj-lt"/>
                        </a:rPr>
                        <a:t>Bảng 14.2. Các bước tìm địa chỉ khác hàng</a:t>
                      </a:r>
                      <a:endParaRPr lang="vi-VN" sz="2800" dirty="0">
                        <a:effectLst/>
                        <a:latin typeface="+mj-lt"/>
                      </a:endParaRP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60C7"/>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103206903"/>
                  </a:ext>
                </a:extLst>
              </a:tr>
              <a:tr h="1441805">
                <a:tc>
                  <a:txBody>
                    <a:bodyPr/>
                    <a:lstStyle/>
                    <a:p>
                      <a:pPr algn="ctr" fontAlgn="t"/>
                      <a:r>
                        <a:rPr lang="en-US" sz="2800" b="1">
                          <a:effectLst/>
                          <a:latin typeface="Times New Roman" panose="02020603050405020304" pitchFamily="18" charset="0"/>
                          <a:cs typeface="Times New Roman" panose="02020603050405020304" pitchFamily="18" charset="0"/>
                        </a:rPr>
                        <a:t>Lần lặp</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a:effectLst/>
                          <a:latin typeface="Times New Roman" panose="02020603050405020304" pitchFamily="18" charset="0"/>
                          <a:cs typeface="Times New Roman" panose="02020603050405020304" pitchFamily="18" charset="0"/>
                        </a:rPr>
                        <a:t>Tên khách hàng</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dirty="0" err="1">
                          <a:effectLst/>
                          <a:latin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đúng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cần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tìm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a:effectLst/>
                          <a:latin typeface="Times New Roman" panose="02020603050405020304" pitchFamily="18" charset="0"/>
                          <a:cs typeface="Times New Roman" panose="02020603050405020304" pitchFamily="18" charset="0"/>
                        </a:rPr>
                        <a:t>Có đúng là đã hết danh sách không?</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extLst>
                  <a:ext uri="{0D108BD9-81ED-4DB2-BD59-A6C34878D82A}">
                    <a16:rowId xmlns="" xmlns:a16="http://schemas.microsoft.com/office/drawing/2014/main" val="1467267801"/>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Nguyễn An</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extLst>
                  <a:ext uri="{0D108BD9-81ED-4DB2-BD59-A6C34878D82A}">
                    <a16:rowId xmlns="" xmlns:a16="http://schemas.microsoft.com/office/drawing/2014/main" val="3028759869"/>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2</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extLst>
                  <a:ext uri="{0D108BD9-81ED-4DB2-BD59-A6C34878D82A}">
                    <a16:rowId xmlns="" xmlns:a16="http://schemas.microsoft.com/office/drawing/2014/main" val="4065129154"/>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3</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Hoàng Mai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extLst>
                  <a:ext uri="{0D108BD9-81ED-4DB2-BD59-A6C34878D82A}">
                    <a16:rowId xmlns="" xmlns:a16="http://schemas.microsoft.com/office/drawing/2014/main" val="3346865435"/>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4</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Thanh Trúc</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Đúng</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Sai</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extLst>
                  <a:ext uri="{0D108BD9-81ED-4DB2-BD59-A6C34878D82A}">
                    <a16:rowId xmlns="" xmlns:a16="http://schemas.microsoft.com/office/drawing/2014/main" val="1324855128"/>
                  </a:ext>
                </a:extLst>
              </a:tr>
            </a:tbl>
          </a:graphicData>
        </a:graphic>
      </p:graphicFrame>
      <p:sp>
        <p:nvSpPr>
          <p:cNvPr id="6" name="Rectangle 1"/>
          <p:cNvSpPr>
            <a:spLocks noChangeArrowheads="1"/>
          </p:cNvSpPr>
          <p:nvPr/>
        </p:nvSpPr>
        <p:spPr bwMode="auto">
          <a:xfrm>
            <a:off x="353421" y="279941"/>
            <a:ext cx="1951519"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T</a:t>
            </a:r>
            <a:r>
              <a:rPr kumimoji="0" lang="en-US"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rả lời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188"/>
          <p:cNvPicPr>
            <a:picLocks noChangeAspect="1" noChangeArrowheads="1"/>
          </p:cNvPicPr>
          <p:nvPr/>
        </p:nvPicPr>
        <p:blipFill>
          <a:blip r:embed="rId2">
            <a:extLst>
              <a:ext uri="{28A0092B-C50C-407E-A947-70E740481C1C}">
                <a14:useLocalDpi xmlns:a14="http://schemas.microsoft.com/office/drawing/2010/main" val="0"/>
              </a:ext>
            </a:extLst>
          </a:blip>
          <a:srcRect l="56268" t="26222" r="5215" b="19194"/>
          <a:stretch>
            <a:fillRect/>
          </a:stretch>
        </p:blipFill>
        <p:spPr bwMode="auto">
          <a:xfrm>
            <a:off x="162046" y="953062"/>
            <a:ext cx="4566607" cy="4209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1598" y="945987"/>
            <a:ext cx="10435989" cy="3185487"/>
          </a:xfrm>
          <a:prstGeom prst="rect">
            <a:avLst/>
          </a:prstGeom>
        </p:spPr>
        <p:txBody>
          <a:bodyPr wrap="square">
            <a:spAutoFit/>
          </a:bodyPr>
          <a:lstStyle/>
          <a:p>
            <a:pPr algn="ctr">
              <a:lnSpc>
                <a:spcPct val="115000"/>
              </a:lnSpc>
              <a:spcBef>
                <a:spcPts val="600"/>
              </a:spcBef>
              <a:spcAft>
                <a:spcPts val="600"/>
              </a:spcAft>
            </a:pPr>
            <a:r>
              <a:rPr lang="en-US" sz="2800" b="1" dirty="0">
                <a:solidFill>
                  <a:srgbClr val="FF0066"/>
                </a:solidFill>
                <a:latin typeface="Tahoma" panose="020B0604030504040204" pitchFamily="34" charset="0"/>
                <a:ea typeface="Tahoma" panose="020B0604030504040204" pitchFamily="34" charset="0"/>
                <a:cs typeface="Tahoma" panose="020B0604030504040204" pitchFamily="34" charset="0"/>
              </a:rPr>
              <a:t>THUẬT TOÁN TÌM KIẾM TUẦN TỰ </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khởi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dirty="0">
                <a:solidFill>
                  <a:srgbClr val="FF0066"/>
                </a:solidFill>
                <a:latin typeface="Times New Roman" panose="02020603050405020304" pitchFamily="18" charset="0"/>
                <a:ea typeface="Times New Roman" panose="02020603050405020304" pitchFamily="18" charset="0"/>
              </a:rPr>
              <a:t>- </a:t>
            </a:r>
            <a:r>
              <a:rPr lang="en-US" sz="2800" i="1" dirty="0" err="1">
                <a:solidFill>
                  <a:srgbClr val="FF0066"/>
                </a:solidFill>
                <a:latin typeface="Times New Roman" panose="02020603050405020304" pitchFamily="18" charset="0"/>
                <a:ea typeface="Times New Roman" panose="02020603050405020304" pitchFamily="18" charset="0"/>
              </a:rPr>
              <a:t>Tìm</a:t>
            </a:r>
            <a:r>
              <a:rPr lang="en-US" sz="2800" i="1" dirty="0">
                <a:solidFill>
                  <a:srgbClr val="FF0066"/>
                </a:solidFill>
                <a:latin typeface="Times New Roman" panose="02020603050405020304" pitchFamily="18" charset="0"/>
                <a:ea typeface="Times New Roman" panose="02020603050405020304" pitchFamily="18" charset="0"/>
              </a:rPr>
              <a:t> </a:t>
            </a:r>
            <a:r>
              <a:rPr lang="en-US" sz="2800" i="1" dirty="0" err="1">
                <a:solidFill>
                  <a:srgbClr val="FF0066"/>
                </a:solidFill>
                <a:latin typeface="Times New Roman" panose="02020603050405020304" pitchFamily="18" charset="0"/>
                <a:ea typeface="Times New Roman" panose="02020603050405020304" pitchFamily="18" charset="0"/>
              </a:rPr>
              <a:t>kiếm</a:t>
            </a:r>
            <a:r>
              <a:rPr lang="en-US" sz="2800" i="1" dirty="0">
                <a:solidFill>
                  <a:srgbClr val="FF0066"/>
                </a:solidFill>
                <a:latin typeface="Times New Roman" panose="02020603050405020304" pitchFamily="18" charset="0"/>
                <a:ea typeface="Times New Roman" panose="02020603050405020304" pitchFamily="18" charset="0"/>
              </a:rPr>
              <a:t> </a:t>
            </a:r>
            <a:r>
              <a:rPr lang="en-US" sz="2800" i="1" dirty="0" err="1">
                <a:solidFill>
                  <a:srgbClr val="FF0066"/>
                </a:solidFill>
                <a:latin typeface="Times New Roman" panose="02020603050405020304" pitchFamily="18" charset="0"/>
                <a:ea typeface="Times New Roman" panose="02020603050405020304" pitchFamily="18" charset="0"/>
              </a:rPr>
              <a:t>tuần</a:t>
            </a:r>
            <a:r>
              <a:rPr lang="en-US" sz="2800" i="1" dirty="0">
                <a:solidFill>
                  <a:srgbClr val="FF0066"/>
                </a:solidFill>
                <a:latin typeface="Times New Roman" panose="02020603050405020304" pitchFamily="18" charset="0"/>
                <a:ea typeface="Times New Roman" panose="02020603050405020304" pitchFamily="18" charset="0"/>
              </a:rPr>
              <a:t> </a:t>
            </a:r>
            <a:r>
              <a:rPr lang="en-US" sz="2800" i="1" dirty="0" err="1">
                <a:solidFill>
                  <a:srgbClr val="FF0066"/>
                </a:solidFill>
                <a:latin typeface="Times New Roman" panose="02020603050405020304" pitchFamily="18" charset="0"/>
                <a:ea typeface="Times New Roman" panose="02020603050405020304" pitchFamily="18" charset="0"/>
              </a:rPr>
              <a:t>tự</a:t>
            </a:r>
            <a:r>
              <a:rPr lang="en-US" sz="2800" i="1" dirty="0">
                <a:solidFill>
                  <a:srgbClr val="FF0066"/>
                </a:solidFill>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tìm</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khách</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hàng</a:t>
            </a:r>
            <a:endParaRPr lang="en-US" sz="2800" dirty="0">
              <a:latin typeface="Times New Roman" panose="02020603050405020304" pitchFamily="18" charset="0"/>
              <a:ea typeface="Times New Roman" panose="02020603050405020304" pitchFamily="18" charset="0"/>
            </a:endParaRPr>
          </a:p>
        </p:txBody>
      </p:sp>
      <p:pic>
        <p:nvPicPr>
          <p:cNvPr id="3" name="Picture 2" descr="Text&#10;&#10;Description automatically generated"/>
          <p:cNvPicPr/>
          <p:nvPr/>
        </p:nvPicPr>
        <p:blipFill rotWithShape="1">
          <a:blip r:embed="rId2"/>
          <a:srcRect r="92930" b="74412"/>
          <a:stretch/>
        </p:blipFill>
        <p:spPr>
          <a:xfrm>
            <a:off x="2560534" y="838200"/>
            <a:ext cx="563666" cy="608231"/>
          </a:xfrm>
          <a:prstGeom prst="rect">
            <a:avLst/>
          </a:prstGeom>
        </p:spPr>
      </p:pic>
    </p:spTree>
    <p:extLst>
      <p:ext uri="{BB962C8B-B14F-4D97-AF65-F5344CB8AC3E}">
        <p14:creationId xmlns:p14="http://schemas.microsoft.com/office/powerpoint/2010/main" val="247349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TotalTime>
  <Words>736</Words>
  <Application>Microsoft Office PowerPoint</Application>
  <PresentationFormat>Custom</PresentationFormat>
  <Paragraphs>113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CHỦ ĐỀ 5 GIẢI QUYẾT VẤN ĐỀ VỚI SỰ TRỢ GIÚP CỦA MÁY TÍNH BÀI 14 THUẬT TOÁN TÌM KIẾM TUẦN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Hong Lien</cp:lastModifiedBy>
  <cp:revision>39</cp:revision>
  <dcterms:created xsi:type="dcterms:W3CDTF">2022-02-17T15:32:27Z</dcterms:created>
  <dcterms:modified xsi:type="dcterms:W3CDTF">2024-04-07T12:49:34Z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