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9" r:id="rId2"/>
    <p:sldId id="290" r:id="rId3"/>
    <p:sldId id="295" r:id="rId4"/>
    <p:sldId id="297" r:id="rId5"/>
    <p:sldId id="263" r:id="rId6"/>
    <p:sldId id="300" r:id="rId7"/>
    <p:sldId id="299" r:id="rId8"/>
    <p:sldId id="301" r:id="rId9"/>
    <p:sldId id="264" r:id="rId10"/>
    <p:sldId id="311" r:id="rId11"/>
    <p:sldId id="265" r:id="rId12"/>
    <p:sldId id="313" r:id="rId13"/>
    <p:sldId id="312" r:id="rId14"/>
    <p:sldId id="315" r:id="rId15"/>
    <p:sldId id="309" r:id="rId16"/>
    <p:sldId id="269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-102" y="-9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265B-DF8D-488C-8E16-AD3DCAD18D5A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9D587-1E6C-4D53-B4CE-86C7FA06C7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218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265B-DF8D-488C-8E16-AD3DCAD18D5A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9D587-1E6C-4D53-B4CE-86C7FA06C7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449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265B-DF8D-488C-8E16-AD3DCAD18D5A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9D587-1E6C-4D53-B4CE-86C7FA06C7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840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265B-DF8D-488C-8E16-AD3DCAD18D5A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9D587-1E6C-4D53-B4CE-86C7FA06C7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908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265B-DF8D-488C-8E16-AD3DCAD18D5A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9D587-1E6C-4D53-B4CE-86C7FA06C7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25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265B-DF8D-488C-8E16-AD3DCAD18D5A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9D587-1E6C-4D53-B4CE-86C7FA06C7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30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265B-DF8D-488C-8E16-AD3DCAD18D5A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9D587-1E6C-4D53-B4CE-86C7FA06C7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736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265B-DF8D-488C-8E16-AD3DCAD18D5A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9D587-1E6C-4D53-B4CE-86C7FA06C7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64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265B-DF8D-488C-8E16-AD3DCAD18D5A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9D587-1E6C-4D53-B4CE-86C7FA06C7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749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265B-DF8D-488C-8E16-AD3DCAD18D5A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9D587-1E6C-4D53-B4CE-86C7FA06C7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62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265B-DF8D-488C-8E16-AD3DCAD18D5A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9D587-1E6C-4D53-B4CE-86C7FA06C7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74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F265B-DF8D-488C-8E16-AD3DCAD18D5A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9D587-1E6C-4D53-B4CE-86C7FA06C7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8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1634" y="347310"/>
            <a:ext cx="31630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NHẮC LẠI BÀI </a:t>
            </a:r>
            <a:endParaRPr lang="en-US" sz="32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16808" y="1238930"/>
            <a:ext cx="5324030" cy="19124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800" b="1" u="sng" dirty="0" smtClean="0">
                <a:solidFill>
                  <a:srgbClr val="002060"/>
                </a:solidFill>
              </a:rPr>
              <a:t>Câu1</a:t>
            </a:r>
            <a:r>
              <a:rPr lang="en-US" sz="2800" dirty="0" smtClean="0">
                <a:solidFill>
                  <a:prstClr val="black"/>
                </a:solidFill>
              </a:rPr>
              <a:t>: NÊU  VAI TRÒ CỦA NHÀ Ở </a:t>
            </a:r>
            <a:r>
              <a:rPr lang="vi-VN" sz="2800" dirty="0" smtClean="0">
                <a:solidFill>
                  <a:prstClr val="black"/>
                </a:solidFill>
              </a:rPr>
              <a:t>?</a:t>
            </a:r>
            <a:endParaRPr lang="vi-VN" sz="2800" dirty="0">
              <a:solidFill>
                <a:prstClr val="black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38842" y="3645295"/>
            <a:ext cx="1121772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buFontTx/>
              <a:buChar char="-"/>
            </a:pPr>
            <a:r>
              <a:rPr lang="pt-BR" sz="3200" b="1" dirty="0" smtClean="0">
                <a:cs typeface="Times New Roman" pitchFamily="18" charset="0"/>
              </a:rPr>
              <a:t> </a:t>
            </a:r>
            <a:r>
              <a:rPr lang="pt-BR" sz="3200" b="1" dirty="0" smtClean="0">
                <a:solidFill>
                  <a:srgbClr val="FF0000"/>
                </a:solidFill>
                <a:cs typeface="Times New Roman" pitchFamily="18" charset="0"/>
              </a:rPr>
              <a:t>Xây dựng với mục đích để ở</a:t>
            </a:r>
          </a:p>
          <a:p>
            <a:pPr eaLnBrk="0" hangingPunct="0">
              <a:buFontTx/>
              <a:buChar char="-"/>
            </a:pPr>
            <a:r>
              <a:rPr lang="pt-B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Bảo vệ con người trước những tác động xấu của thiên nhiên và xã hội.</a:t>
            </a:r>
          </a:p>
          <a:p>
            <a:pPr eaLnBrk="0" hangingPunct="0"/>
            <a:r>
              <a:rPr lang="pt-B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Phục </a:t>
            </a:r>
            <a:r>
              <a:rPr lang="pt-B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 các nhu cầu sinh hoạt của cá nhân hoặc hộ gia đình</a:t>
            </a:r>
            <a:r>
              <a:rPr lang="pt-B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hangingPunct="0"/>
            <a:r>
              <a:rPr lang="pt-B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Mang lại cảm giác thân thuộc và riêng tư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63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9" grpId="1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Admin\Desktop\huyendayy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6115" y="3821526"/>
            <a:ext cx="3095896" cy="1797095"/>
          </a:xfrm>
          <a:prstGeom prst="rect">
            <a:avLst/>
          </a:prstGeom>
          <a:noFill/>
        </p:spPr>
      </p:pic>
      <p:pic>
        <p:nvPicPr>
          <p:cNvPr id="1028" name="Picture 4" descr="D:\Users\Admin\Desktop\huyendayy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9177" y="850678"/>
            <a:ext cx="3187337" cy="2207623"/>
          </a:xfrm>
          <a:prstGeom prst="rect">
            <a:avLst/>
          </a:prstGeom>
          <a:noFill/>
        </p:spPr>
      </p:pic>
      <p:pic>
        <p:nvPicPr>
          <p:cNvPr id="1030" name="Picture 6" descr="D:\Users\Admin\Desktop\huyendayy\tải xuống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27117"/>
            <a:ext cx="3304903" cy="1724025"/>
          </a:xfrm>
          <a:prstGeom prst="rect">
            <a:avLst/>
          </a:prstGeom>
          <a:noFill/>
        </p:spPr>
      </p:pic>
      <p:pic>
        <p:nvPicPr>
          <p:cNvPr id="1031" name="Picture 7" descr="D:\Users\Admin\Desktop\huyendayy\tải xuống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0293" y="847822"/>
            <a:ext cx="3045822" cy="2197416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589221" y="3074517"/>
            <a:ext cx="2611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Mường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632869" y="3179019"/>
            <a:ext cx="2268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Ê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endParaRPr lang="en-US" dirty="0"/>
          </a:p>
        </p:txBody>
      </p:sp>
      <p:pic>
        <p:nvPicPr>
          <p:cNvPr id="1032" name="Picture 8" descr="D:\Users\Admin\Desktop\huyendayy\tải xuống (4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154" y="3799891"/>
            <a:ext cx="3108959" cy="1847850"/>
          </a:xfrm>
          <a:prstGeom prst="rect">
            <a:avLst/>
          </a:prstGeom>
          <a:noFill/>
        </p:spPr>
      </p:pic>
      <p:pic>
        <p:nvPicPr>
          <p:cNvPr id="1033" name="Picture 9" descr="D:\Users\Admin\Desktop\huyendayy\tải xuống (3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808633"/>
            <a:ext cx="3409405" cy="22496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32219" y="3109352"/>
            <a:ext cx="2614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Khơ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</a:t>
            </a:r>
            <a:endParaRPr lang="en-US" dirty="0"/>
          </a:p>
        </p:txBody>
      </p:sp>
      <p:pic>
        <p:nvPicPr>
          <p:cNvPr id="1034" name="Picture 10" descr="D:\Users\Admin\Desktop\huyendayy\tải xuống (5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525000" y="3801251"/>
            <a:ext cx="2667000" cy="1843496"/>
          </a:xfrm>
          <a:prstGeom prst="rect">
            <a:avLst/>
          </a:prstGeom>
          <a:noFill/>
        </p:spPr>
      </p:pic>
      <p:pic>
        <p:nvPicPr>
          <p:cNvPr id="1035" name="Picture 11" descr="D:\Users\Admin\Desktop\huyendayy\tải xuống (6)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679577" y="691067"/>
            <a:ext cx="2512423" cy="2328046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9698287" y="3148539"/>
            <a:ext cx="2396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496697" y="5665317"/>
            <a:ext cx="26953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685016" y="5665318"/>
            <a:ext cx="2428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41222" y="5682733"/>
            <a:ext cx="2283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6785269" y="5682734"/>
            <a:ext cx="2206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398179" y="-31390"/>
            <a:ext cx="7328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Nam: 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553385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9570720" y="516021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6522720" y="3745077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9849394" y="84236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3378926" y="3814745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61109" y="3771202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9431383" y="679268"/>
            <a:ext cx="2220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3483429" y="74497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981200" y="6273225"/>
            <a:ext cx="94722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Nam? 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63886" y="2883642"/>
            <a:ext cx="72281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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-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dựng trên bè hoặc trên thuyền</a:t>
            </a:r>
          </a:p>
          <a:p>
            <a:pPr marL="285750" indent="-285750">
              <a:buFontTx/>
              <a:buChar char="-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 nổi theo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Kiểu nhà này chủ yếu ở vùng Sông nước miền Tây Nam Bộ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5895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b.Nhà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bè ( nhà nổi, nhà thuyền):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D:\Users\Admin\Desktop\huyendayy\tải xuống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70710"/>
            <a:ext cx="4833257" cy="2534194"/>
          </a:xfrm>
          <a:prstGeom prst="rect">
            <a:avLst/>
          </a:prstGeom>
          <a:noFill/>
        </p:spPr>
      </p:pic>
      <p:pic>
        <p:nvPicPr>
          <p:cNvPr id="26625" name="Picture 1" descr="D:\Users\Admin\Desktop\huyendayy\tải xuống (9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03541"/>
            <a:ext cx="4846320" cy="335851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610234" y="840769"/>
            <a:ext cx="11689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8354" y="5621780"/>
            <a:ext cx="22206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endParaRPr lang="en-US" dirty="0"/>
          </a:p>
        </p:txBody>
      </p:sp>
      <p:sp>
        <p:nvSpPr>
          <p:cNvPr id="9" name="Cloud Callout 8"/>
          <p:cNvSpPr/>
          <p:nvPr/>
        </p:nvSpPr>
        <p:spPr>
          <a:xfrm>
            <a:off x="5893675" y="-3248"/>
            <a:ext cx="6298324" cy="2886890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54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7" grpId="0"/>
      <p:bldP spid="8" grpId="0"/>
      <p:bldP spid="9" grpId="0" animBg="1"/>
      <p:bldP spid="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0104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nha-noi--1440x95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2192001" cy="5062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5196468"/>
            <a:ext cx="1219199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phao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sàn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34211" y="1883885"/>
            <a:ext cx="74788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NỔI MIỀN TÂY  NAM BỘ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s\Admin\Desktop\huyendayy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154" y="467269"/>
            <a:ext cx="6548845" cy="2602501"/>
          </a:xfrm>
          <a:prstGeom prst="rect">
            <a:avLst/>
          </a:prstGeom>
          <a:noFill/>
        </p:spPr>
      </p:pic>
      <p:pic>
        <p:nvPicPr>
          <p:cNvPr id="2051" name="Picture 3" descr="D:\Users\Admin\Desktop\huyendayy\tải xuống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2516" y="3590693"/>
            <a:ext cx="6549483" cy="2765502"/>
          </a:xfrm>
          <a:prstGeom prst="rect">
            <a:avLst/>
          </a:prstGeom>
          <a:noFill/>
        </p:spPr>
      </p:pic>
      <p:pic>
        <p:nvPicPr>
          <p:cNvPr id="2052" name="Picture 4" descr="D:\Users\Admin\Desktop\huyendayy\tải xuống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3514725"/>
            <a:ext cx="5620215" cy="2886074"/>
          </a:xfrm>
          <a:prstGeom prst="rect">
            <a:avLst/>
          </a:prstGeom>
          <a:noFill/>
        </p:spPr>
      </p:pic>
      <p:pic>
        <p:nvPicPr>
          <p:cNvPr id="2053" name="Picture 5" descr="D:\Users\Admin\Desktop\huyendayy\tải xuốn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767853"/>
            <a:ext cx="5575609" cy="2332186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663463" y="3088535"/>
            <a:ext cx="25210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7659314" y="3074517"/>
            <a:ext cx="26280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1480583" y="6421762"/>
            <a:ext cx="24240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Mau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7998948" y="6373364"/>
            <a:ext cx="27414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 ở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3"/>
          <p:cNvSpPr txBox="1">
            <a:spLocks noChangeArrowheads="1"/>
          </p:cNvSpPr>
          <p:nvPr/>
        </p:nvSpPr>
        <p:spPr bwMode="auto">
          <a:xfrm>
            <a:off x="1625600" y="1752600"/>
            <a:ext cx="92456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TRÒ CHƠI AI NHANH HƠN AI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 </a:t>
            </a:r>
            <a:r>
              <a:rPr lang="en-US" sz="3200" dirty="0" err="1">
                <a:solidFill>
                  <a:srgbClr val="FF0000"/>
                </a:solidFill>
              </a:rPr>
              <a:t>Hãy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quan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sát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hình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ảnh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cho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biết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tên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những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kiểu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kiến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trúc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nhà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ở </a:t>
            </a:r>
            <a:r>
              <a:rPr lang="en-US" sz="3200" dirty="0" err="1" smtClean="0">
                <a:solidFill>
                  <a:srgbClr val="FF0000"/>
                </a:solidFill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Việt</a:t>
            </a:r>
            <a:r>
              <a:rPr lang="en-US" sz="3200" dirty="0" smtClean="0">
                <a:solidFill>
                  <a:srgbClr val="FF0000"/>
                </a:solidFill>
              </a:rPr>
              <a:t> Nam </a:t>
            </a:r>
            <a:r>
              <a:rPr lang="en-US" sz="3200" dirty="0" err="1" smtClean="0">
                <a:solidFill>
                  <a:srgbClr val="FF0000"/>
                </a:solidFill>
              </a:rPr>
              <a:t>trong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các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hình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sau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05213" y="174563"/>
            <a:ext cx="23631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3" grpId="0"/>
      <p:bldP spid="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s (13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57770"/>
            <a:ext cx="3860800" cy="1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images (27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2157770"/>
            <a:ext cx="4064000" cy="154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tải xuống (11)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28000" y="0"/>
            <a:ext cx="4064000" cy="1650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tải xuống (18)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194725"/>
            <a:ext cx="3708400" cy="1715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tải xuống (17)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"/>
            <a:ext cx="3860800" cy="169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images (24)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62400" y="0"/>
            <a:ext cx="4064000" cy="165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tải xuống (12)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28000" y="2157770"/>
            <a:ext cx="4064000" cy="1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tải xuống (21)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118084" y="4150118"/>
            <a:ext cx="3962400" cy="1760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0" name="Oval 37"/>
          <p:cNvSpPr>
            <a:spLocks noChangeArrowheads="1"/>
          </p:cNvSpPr>
          <p:nvPr/>
        </p:nvSpPr>
        <p:spPr bwMode="auto">
          <a:xfrm>
            <a:off x="2540001" y="1"/>
            <a:ext cx="622300" cy="4111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15371" name="Oval 37"/>
          <p:cNvSpPr>
            <a:spLocks noChangeArrowheads="1"/>
          </p:cNvSpPr>
          <p:nvPr/>
        </p:nvSpPr>
        <p:spPr bwMode="auto">
          <a:xfrm>
            <a:off x="3048001" y="2233969"/>
            <a:ext cx="622300" cy="4111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15372" name="Oval 37"/>
          <p:cNvSpPr>
            <a:spLocks noChangeArrowheads="1"/>
          </p:cNvSpPr>
          <p:nvPr/>
        </p:nvSpPr>
        <p:spPr bwMode="auto">
          <a:xfrm>
            <a:off x="5791201" y="2157769"/>
            <a:ext cx="622300" cy="4111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15373" name="Oval 37"/>
          <p:cNvSpPr>
            <a:spLocks noChangeArrowheads="1"/>
          </p:cNvSpPr>
          <p:nvPr/>
        </p:nvSpPr>
        <p:spPr bwMode="auto">
          <a:xfrm>
            <a:off x="7213601" y="1137425"/>
            <a:ext cx="622300" cy="33453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5374" name="Oval 37"/>
          <p:cNvSpPr>
            <a:spLocks noChangeArrowheads="1"/>
          </p:cNvSpPr>
          <p:nvPr/>
        </p:nvSpPr>
        <p:spPr bwMode="auto">
          <a:xfrm>
            <a:off x="10261601" y="1"/>
            <a:ext cx="622300" cy="4111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15375" name="Oval 37"/>
          <p:cNvSpPr>
            <a:spLocks noChangeArrowheads="1"/>
          </p:cNvSpPr>
          <p:nvPr/>
        </p:nvSpPr>
        <p:spPr bwMode="auto">
          <a:xfrm>
            <a:off x="11277601" y="2233969"/>
            <a:ext cx="622300" cy="4111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15376" name="Oval 37"/>
          <p:cNvSpPr>
            <a:spLocks noChangeArrowheads="1"/>
          </p:cNvSpPr>
          <p:nvPr/>
        </p:nvSpPr>
        <p:spPr bwMode="auto">
          <a:xfrm>
            <a:off x="10668001" y="4672369"/>
            <a:ext cx="622300" cy="4111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i</a:t>
            </a:r>
          </a:p>
        </p:txBody>
      </p:sp>
      <p:sp>
        <p:nvSpPr>
          <p:cNvPr id="15377" name="Oval 37"/>
          <p:cNvSpPr>
            <a:spLocks noChangeArrowheads="1"/>
          </p:cNvSpPr>
          <p:nvPr/>
        </p:nvSpPr>
        <p:spPr bwMode="auto">
          <a:xfrm>
            <a:off x="3077737" y="5263375"/>
            <a:ext cx="565306" cy="43719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101600" y="1624369"/>
            <a:ext cx="3657600" cy="35877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Nhà mái tranh ở nông thôn</a:t>
            </a:r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4108605" y="1691270"/>
            <a:ext cx="3657600" cy="35877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Nhà mái ngói ở nông thôn</a:t>
            </a:r>
          </a:p>
        </p:txBody>
      </p:sp>
      <p:sp>
        <p:nvSpPr>
          <p:cNvPr id="26" name="Rectangle 20"/>
          <p:cNvSpPr>
            <a:spLocks noChangeArrowheads="1"/>
          </p:cNvSpPr>
          <p:nvPr/>
        </p:nvSpPr>
        <p:spPr bwMode="auto">
          <a:xfrm>
            <a:off x="8861502" y="1668967"/>
            <a:ext cx="2829984" cy="35877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Nhà sàn ở vùng cao</a:t>
            </a:r>
          </a:p>
        </p:txBody>
      </p:sp>
      <p:sp>
        <p:nvSpPr>
          <p:cNvPr id="27" name="Rectangle 20"/>
          <p:cNvSpPr>
            <a:spLocks noChangeArrowheads="1"/>
          </p:cNvSpPr>
          <p:nvPr/>
        </p:nvSpPr>
        <p:spPr bwMode="auto">
          <a:xfrm>
            <a:off x="812800" y="3759750"/>
            <a:ext cx="2235200" cy="35877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Nhà ở thành thị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4832195" y="3692842"/>
            <a:ext cx="2438400" cy="35877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Nhà ở ven sông</a:t>
            </a:r>
          </a:p>
        </p:txBody>
      </p:sp>
      <p:sp>
        <p:nvSpPr>
          <p:cNvPr id="29" name="Rectangle 20"/>
          <p:cNvSpPr>
            <a:spLocks noChangeArrowheads="1"/>
          </p:cNvSpPr>
          <p:nvPr/>
        </p:nvSpPr>
        <p:spPr bwMode="auto">
          <a:xfrm>
            <a:off x="8343590" y="3715145"/>
            <a:ext cx="3454400" cy="35877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Nhà biệt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thự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0" name="Rectangle 20"/>
          <p:cNvSpPr>
            <a:spLocks noChangeArrowheads="1"/>
          </p:cNvSpPr>
          <p:nvPr/>
        </p:nvSpPr>
        <p:spPr bwMode="auto">
          <a:xfrm>
            <a:off x="8854068" y="5941672"/>
            <a:ext cx="2017184" cy="35877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Nhà chung cư</a:t>
            </a:r>
          </a:p>
        </p:txBody>
      </p:sp>
      <p:sp>
        <p:nvSpPr>
          <p:cNvPr id="31" name="Rectangle 20"/>
          <p:cNvSpPr>
            <a:spLocks noChangeArrowheads="1"/>
          </p:cNvSpPr>
          <p:nvPr/>
        </p:nvSpPr>
        <p:spPr bwMode="auto">
          <a:xfrm>
            <a:off x="423746" y="5941672"/>
            <a:ext cx="2438400" cy="35877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Nhà trên ao, đầm</a:t>
            </a:r>
          </a:p>
        </p:txBody>
      </p:sp>
      <p:pic>
        <p:nvPicPr>
          <p:cNvPr id="34" name="Picture 33" descr="bản lác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32664" y="4146396"/>
            <a:ext cx="4096214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Oval 37"/>
          <p:cNvSpPr>
            <a:spLocks noChangeArrowheads="1"/>
          </p:cNvSpPr>
          <p:nvPr/>
        </p:nvSpPr>
        <p:spPr bwMode="auto">
          <a:xfrm>
            <a:off x="4068958" y="4218886"/>
            <a:ext cx="622300" cy="4111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H</a:t>
            </a:r>
          </a:p>
        </p:txBody>
      </p:sp>
      <p:sp>
        <p:nvSpPr>
          <p:cNvPr id="36" name="Rectangle 20"/>
          <p:cNvSpPr>
            <a:spLocks noChangeArrowheads="1"/>
          </p:cNvSpPr>
          <p:nvPr/>
        </p:nvSpPr>
        <p:spPr bwMode="auto">
          <a:xfrm>
            <a:off x="4470400" y="5897067"/>
            <a:ext cx="2743200" cy="35877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sàn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cao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6272780"/>
            <a:ext cx="12191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Hãy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quan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sát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hình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ảnh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cho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biết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tên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những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kiểu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kiến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trúc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nhà</a:t>
            </a:r>
            <a:r>
              <a:rPr lang="en-US" sz="2400" dirty="0" smtClean="0">
                <a:solidFill>
                  <a:srgbClr val="FF0000"/>
                </a:solidFill>
              </a:rPr>
              <a:t> ở </a:t>
            </a:r>
            <a:r>
              <a:rPr lang="en-US" sz="2400" dirty="0" err="1" smtClean="0">
                <a:solidFill>
                  <a:srgbClr val="FF0000"/>
                </a:solidFill>
              </a:rPr>
              <a:t>của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Việt</a:t>
            </a:r>
            <a:r>
              <a:rPr lang="en-US" sz="2400" dirty="0" smtClean="0">
                <a:solidFill>
                  <a:srgbClr val="FF0000"/>
                </a:solidFill>
              </a:rPr>
              <a:t> Nam </a:t>
            </a:r>
            <a:r>
              <a:rPr lang="en-US" sz="2400" dirty="0" err="1" smtClean="0">
                <a:solidFill>
                  <a:srgbClr val="FF0000"/>
                </a:solidFill>
              </a:rPr>
              <a:t>trong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các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hình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sau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 animBg="1"/>
      <p:bldP spid="15371" grpId="0" animBg="1"/>
      <p:bldP spid="15372" grpId="0" animBg="1"/>
      <p:bldP spid="15373" grpId="0" animBg="1"/>
      <p:bldP spid="15374" grpId="0" animBg="1"/>
      <p:bldP spid="15375" grpId="0" animBg="1"/>
      <p:bldP spid="15376" grpId="0" animBg="1"/>
      <p:bldP spid="15377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5" grpId="0" animBg="1"/>
      <p:bldP spid="36" grpId="0" animBg="1"/>
      <p:bldP spid="32" grpId="0"/>
      <p:bldP spid="3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46033" y="948583"/>
            <a:ext cx="10998438" cy="4703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265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Tùy theo điều kiện tự nhiên và tập quán của từng địa phương mà chúng ta có các kiểu kiến trúc nhà ở đặc trưng khác nhau.</a:t>
            </a:r>
          </a:p>
          <a:p>
            <a:pPr indent="342265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endParaRPr lang="en-US" sz="28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28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Nông thôn: </a:t>
            </a:r>
            <a:r>
              <a:rPr lang="en-US" sz="28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 có kiểu nhà ba gian truyền thống; hiện nay phổ biến kiểu nhà riêng lẻ, một hay nhiều tầng, mái ngói hay bê tông.</a:t>
            </a:r>
          </a:p>
          <a:p>
            <a:pPr marL="457200" indent="-45720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endParaRPr lang="en-US" sz="28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28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 thị: </a:t>
            </a:r>
            <a:r>
              <a:rPr lang="en-US" sz="28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 kiểu </a:t>
            </a:r>
            <a:r>
              <a:rPr lang="en-US" sz="2800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8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8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phố</a:t>
            </a:r>
            <a:r>
              <a:rPr lang="en-US" sz="28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nhà chung cư, …</a:t>
            </a:r>
          </a:p>
          <a:p>
            <a:pPr marL="457200" indent="-45720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endParaRPr lang="en-US" sz="28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265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Các khu vực khác: </a:t>
            </a:r>
            <a:r>
              <a:rPr lang="en-US" sz="28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 sàn hay nhà nổi trên sông …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26674" y="126120"/>
            <a:ext cx="9962086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42265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ột số kiến trúc nhà ở đặc trưng của Việt Nam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91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30966" y="80879"/>
            <a:ext cx="6772854" cy="134168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VỀ NHÀ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7469" y="2751635"/>
            <a:ext cx="11613735" cy="1157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265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1: </a:t>
            </a:r>
            <a:r>
              <a:rPr lang="en-US" sz="3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 mô tả các khu vực chính trong ngôi nhà của gia đình em?</a:t>
            </a:r>
          </a:p>
          <a:p>
            <a:pPr indent="342265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2: </a:t>
            </a:r>
            <a:r>
              <a:rPr lang="en-US" sz="3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 xét về các kiểu kiến trúc nhà phổ biến tại nơi em đang ở.</a:t>
            </a:r>
            <a:endParaRPr lang="en-US" sz="3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426" b="62778" l="51458" r="65521">
                        <a14:foregroundMark x1="52344" y1="62778" x2="52344" y2="62778"/>
                        <a14:foregroundMark x1="59948" y1="62778" x2="59948" y2="62778"/>
                        <a14:foregroundMark x1="59010" y1="38704" x2="59010" y2="38704"/>
                        <a14:foregroundMark x1="59115" y1="38426" x2="59115" y2="38426"/>
                        <a14:backgroundMark x1="53750" y1="56481" x2="53750" y2="56481"/>
                      </a14:backgroundRemoval>
                    </a14:imgEffect>
                  </a14:imgLayer>
                </a14:imgProps>
              </a:ext>
            </a:extLst>
          </a:blip>
          <a:srcRect l="49784" t="35652" r="32722" b="34419"/>
          <a:stretch>
            <a:fillRect/>
          </a:stretch>
        </p:blipFill>
        <p:spPr>
          <a:xfrm>
            <a:off x="9917180" y="1158157"/>
            <a:ext cx="1198496" cy="115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2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625554" y="1664233"/>
            <a:ext cx="5324030" cy="225609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n-US" sz="2800" b="1" u="sng" dirty="0" smtClean="0">
              <a:solidFill>
                <a:srgbClr val="002060"/>
              </a:solidFill>
            </a:endParaRPr>
          </a:p>
          <a:p>
            <a:pPr lvl="0"/>
            <a:r>
              <a:rPr lang="en-US" sz="2800" u="sng" dirty="0" smtClean="0">
                <a:solidFill>
                  <a:srgbClr val="002060"/>
                </a:solidFill>
              </a:rPr>
              <a:t>CÂU2:</a:t>
            </a:r>
            <a:r>
              <a:rPr lang="en-US" sz="2800" dirty="0" smtClean="0">
                <a:solidFill>
                  <a:prstClr val="black"/>
                </a:solidFill>
              </a:rPr>
              <a:t> NÊU CÁC KHU VỰC CHÍNH CỦA NGÔI NHÀ MÀ EM ĐANG Ở</a:t>
            </a:r>
            <a:r>
              <a:rPr lang="vi-VN" sz="2800" dirty="0" smtClean="0">
                <a:solidFill>
                  <a:prstClr val="black"/>
                </a:solidFill>
              </a:rPr>
              <a:t>?</a:t>
            </a:r>
            <a:endParaRPr lang="vi-VN" sz="2800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2550" y="5097264"/>
            <a:ext cx="11863027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265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thường có các khu vực chính: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cúng,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nghỉ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ngơi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bếp,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vệ sinh,…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4682"/>
            <a:ext cx="6554648" cy="356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3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bluline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80963"/>
            <a:ext cx="12384617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5" descr="smalborg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745288"/>
            <a:ext cx="121920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117600" y="685800"/>
            <a:ext cx="9956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BÀI 1</a:t>
            </a:r>
          </a:p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KHÁI QUÁT VỀ NHÀ Ở (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5" descr="avt_kpz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05000"/>
            <a:ext cx="12192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7828"/>
            <a:ext cx="3761573" cy="22856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922" y="2879420"/>
            <a:ext cx="34594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 gian truyền thống </a:t>
            </a:r>
            <a:endParaRPr lang="en-US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Users\Admin\Desktop\huyendayy\tải xuống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8978" y="496388"/>
            <a:ext cx="3879122" cy="2338251"/>
          </a:xfrm>
          <a:prstGeom prst="rect">
            <a:avLst/>
          </a:prstGeom>
          <a:noFill/>
        </p:spPr>
      </p:pic>
      <p:pic>
        <p:nvPicPr>
          <p:cNvPr id="1028" name="Picture 4" descr="D:\Users\Admin\Desktop\huyendayy\tải xuống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58100" y="496390"/>
            <a:ext cx="4507777" cy="2338250"/>
          </a:xfrm>
          <a:prstGeom prst="rect">
            <a:avLst/>
          </a:prstGeom>
          <a:noFill/>
        </p:spPr>
      </p:pic>
      <p:pic>
        <p:nvPicPr>
          <p:cNvPr id="1029" name="Picture 5" descr="D:\Users\Admin\Desktop\huyendayy\tải xuống (4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6123" y="3827417"/>
            <a:ext cx="3762103" cy="1743075"/>
          </a:xfrm>
          <a:prstGeom prst="rect">
            <a:avLst/>
          </a:prstGeom>
          <a:noFill/>
        </p:spPr>
      </p:pic>
      <p:pic>
        <p:nvPicPr>
          <p:cNvPr id="1030" name="Picture 6" descr="D:\Users\Admin\Desktop\huyendayy\tải xuốn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94989" y="3709851"/>
            <a:ext cx="2906214" cy="1860641"/>
          </a:xfrm>
          <a:prstGeom prst="rect">
            <a:avLst/>
          </a:prstGeom>
          <a:noFill/>
        </p:spPr>
      </p:pic>
      <p:pic>
        <p:nvPicPr>
          <p:cNvPr id="1031" name="Picture 7" descr="D:\Users\Admin\Desktop\huyendayy\image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52307" y="3814355"/>
            <a:ext cx="2942681" cy="1776888"/>
          </a:xfrm>
          <a:prstGeom prst="rect">
            <a:avLst/>
          </a:prstGeom>
          <a:noFill/>
        </p:spPr>
      </p:pic>
      <p:pic>
        <p:nvPicPr>
          <p:cNvPr id="1033" name="Picture 9" descr="D:\Users\Admin\Desktop\huyendayy\tải xuống (5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614267" y="3680732"/>
            <a:ext cx="2436220" cy="184785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-26123" y="535577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14460" y="3718560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14655" y="3857897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26123" y="3853543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986361" y="535577"/>
            <a:ext cx="278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49042" y="52252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622974" y="3692435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01569" y="6055782"/>
            <a:ext cx="110908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 Ở CỦA VIỆT NAM BAO GỒM NHỮNG NHÓM NÀO?</a:t>
            </a:r>
            <a:endParaRPr lang="en-US" sz="32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995970" y="5532972"/>
            <a:ext cx="18964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endParaRPr lang="en-US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83512" y="5624895"/>
            <a:ext cx="22564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endParaRPr lang="en-US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89003" y="5624895"/>
            <a:ext cx="26391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396397" y="2895044"/>
            <a:ext cx="27660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endParaRPr lang="en-US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93119" y="2878318"/>
            <a:ext cx="28332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endParaRPr lang="en-US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0597" y="5591243"/>
            <a:ext cx="26849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45479" y="4167049"/>
            <a:ext cx="92876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Ở CÁC KHU VỰC ĐẶC THÙ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974804"/>
            <a:ext cx="35792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Ở NÔNG THÔN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60422" y="931261"/>
            <a:ext cx="5408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Ở THÀNH THỊ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-1" y="0"/>
            <a:ext cx="10776857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265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ột số kiến trúc nhà ở đặc trưng của Việt Nam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8" grpId="0"/>
      <p:bldP spid="19" grpId="0"/>
      <p:bldP spid="20" grpId="0"/>
      <p:bldP spid="22" grpId="0"/>
      <p:bldP spid="23" grpId="0"/>
      <p:bldP spid="25" grpId="0"/>
      <p:bldP spid="26" grpId="0"/>
      <p:bldP spid="26" grpId="1"/>
      <p:bldP spid="27" grpId="0"/>
      <p:bldP spid="28" grpId="0"/>
      <p:bldP spid="30" grpId="0"/>
      <p:bldP spid="32" grpId="0"/>
      <p:bldP spid="33" grpId="0"/>
      <p:bldP spid="35" grpId="0"/>
      <p:bldP spid="36" grpId="0"/>
      <p:bldP spid="38" grpId="0"/>
      <p:bldP spid="39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773095" y="3208770"/>
            <a:ext cx="23936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0294" y="3635307"/>
            <a:ext cx="1065589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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+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+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/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en-US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49138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endParaRPr lang="en-US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D:\Users\Admin\Desktop\huyendayy\tải xuống (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00354" y="692331"/>
            <a:ext cx="6091645" cy="251922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72671" y="3245195"/>
            <a:ext cx="34594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 gian truyền thống </a:t>
            </a:r>
            <a:endParaRPr lang="en-US" sz="2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0332" y="5957234"/>
            <a:ext cx="77201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07671" y="1079312"/>
            <a:ext cx="19843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02137" y="1110344"/>
            <a:ext cx="23295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D:\Users\Admin\Desktop\huyendayy\images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05394"/>
            <a:ext cx="6074229" cy="252846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22663" y="1301933"/>
            <a:ext cx="23295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20082" y="1636661"/>
            <a:ext cx="19843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56916" y="5726401"/>
            <a:ext cx="9361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70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0" grpId="1"/>
      <p:bldP spid="11" grpId="0"/>
      <p:bldP spid="12" grpId="0"/>
      <p:bldP spid="13" grpId="0"/>
      <p:bldP spid="16" grpId="0"/>
      <p:bldP spid="17" grpId="0"/>
      <p:bldP spid="1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Admin\Desktop\huyendayy\tải xuống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" y="770708"/>
            <a:ext cx="5372101" cy="4362995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8081555" y="836028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72446" y="0"/>
            <a:ext cx="365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82296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18197" y="6055782"/>
            <a:ext cx="54248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2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85024" y="5315517"/>
            <a:ext cx="24054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endParaRPr lang="en-US" sz="2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8712" y="5298633"/>
            <a:ext cx="28332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endParaRPr lang="en-US" sz="2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0" y="0"/>
            <a:ext cx="3971109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265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D:\Users\Admin\Desktop\huyendayy\tải xuống (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5985" y="787990"/>
            <a:ext cx="5163502" cy="4345713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6505985" y="818227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6" grpId="0"/>
      <p:bldP spid="26" grpId="1"/>
      <p:bldP spid="31" grpId="0"/>
      <p:bldP spid="34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0"/>
            <a:ext cx="5355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D:\Users\Admin\Desktop\huyendayy\tải xuống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" y="862148"/>
            <a:ext cx="5786847" cy="3866606"/>
          </a:xfrm>
          <a:prstGeom prst="rect">
            <a:avLst/>
          </a:prstGeom>
          <a:noFill/>
        </p:spPr>
      </p:pic>
      <p:sp>
        <p:nvSpPr>
          <p:cNvPr id="4098" name="AutoShape 2" descr="Nghịch lý: Nhà trong hẻm tăng mạnh hơn mặt tiền - VietNam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9" name="Picture 3" descr="D:\Users\Admin\Desktop\huyendayy\tải xuống (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2907" y="862148"/>
            <a:ext cx="6148796" cy="386660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414140" y="6016594"/>
            <a:ext cx="73693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2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4990011"/>
            <a:ext cx="121920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-</a:t>
            </a:r>
            <a:r>
              <a:rPr lang="en-US" sz="3200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2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2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endParaRPr lang="en-US" sz="3200" b="1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8" grpId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D:\Users\Admin\Desktop\huyendayy\tải xuống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" y="770708"/>
            <a:ext cx="5502731" cy="355309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5212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62" name="Picture 2" descr="D:\Users\Admin\Desktop\huyendayy\images (3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21086" y="590532"/>
            <a:ext cx="6770914" cy="416108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4417079"/>
            <a:ext cx="120308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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-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...)</a:t>
            </a:r>
          </a:p>
        </p:txBody>
      </p:sp>
      <p:sp>
        <p:nvSpPr>
          <p:cNvPr id="8" name="Rectangle 7"/>
          <p:cNvSpPr/>
          <p:nvPr/>
        </p:nvSpPr>
        <p:spPr>
          <a:xfrm>
            <a:off x="2408300" y="5872902"/>
            <a:ext cx="75264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32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75587" y="2417534"/>
            <a:ext cx="613804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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-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có sàn cao hơn mặt đất</a:t>
            </a:r>
          </a:p>
          <a:p>
            <a:pPr marL="285750" indent="-285750">
              <a:buFontTx/>
              <a:buChar char="-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Dựng trên những cây cột lớn.</a:t>
            </a:r>
          </a:p>
          <a:p>
            <a:pPr>
              <a:buFontTx/>
              <a:buChar char="-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73405"/>
            <a:ext cx="2361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 Nhà sàn: 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55707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D:\Users\Admin\Desktop\huyendayy\tải xuố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38558"/>
            <a:ext cx="5734595" cy="377516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362880" y="6273225"/>
            <a:ext cx="10360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4235488"/>
            <a:ext cx="27093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80565" y="2518746"/>
            <a:ext cx="17908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863" y="6273225"/>
            <a:ext cx="10360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54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8" grpId="1"/>
      <p:bldP spid="9" grpId="0"/>
      <p:bldP spid="10" grpId="0"/>
      <p:bldP spid="11" grpId="0"/>
      <p:bldP spid="11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984</Words>
  <Application>Microsoft Office PowerPoint</Application>
  <PresentationFormat>Custom</PresentationFormat>
  <Paragraphs>137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122</cp:revision>
  <dcterms:created xsi:type="dcterms:W3CDTF">2021-09-01T07:13:53Z</dcterms:created>
  <dcterms:modified xsi:type="dcterms:W3CDTF">2023-09-12T04:58:12Z</dcterms:modified>
</cp:coreProperties>
</file>