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3" r:id="rId3"/>
    <p:sldId id="260" r:id="rId4"/>
    <p:sldId id="278" r:id="rId5"/>
    <p:sldId id="279" r:id="rId6"/>
    <p:sldId id="280" r:id="rId7"/>
    <p:sldId id="281" r:id="rId8"/>
    <p:sldId id="282" r:id="rId9"/>
    <p:sldId id="283" r:id="rId10"/>
    <p:sldId id="294" r:id="rId11"/>
    <p:sldId id="295" r:id="rId12"/>
    <p:sldId id="296" r:id="rId13"/>
    <p:sldId id="297" r:id="rId14"/>
    <p:sldId id="284" r:id="rId15"/>
    <p:sldId id="298" r:id="rId16"/>
    <p:sldId id="299" r:id="rId17"/>
    <p:sldId id="300" r:id="rId18"/>
    <p:sldId id="301" r:id="rId19"/>
    <p:sldId id="288" r:id="rId20"/>
    <p:sldId id="290" r:id="rId21"/>
    <p:sldId id="286" r:id="rId22"/>
  </p:sldIdLst>
  <p:sldSz cx="9144000" cy="5143500" type="screen16x9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0" d="100"/>
          <a:sy n="90" d="100"/>
        </p:scale>
        <p:origin x="816" y="84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EE059-3D8E-4E1C-AFC9-349FBD145CA0}" type="datetimeFigureOut">
              <a:rPr lang="vi-VN" smtClean="0"/>
              <a:pPr/>
              <a:t>19/09/2023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7279C-FB33-4F38-A647-C869C3AD6F79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EE059-3D8E-4E1C-AFC9-349FBD145CA0}" type="datetimeFigureOut">
              <a:rPr lang="vi-VN" smtClean="0"/>
              <a:pPr/>
              <a:t>19/09/2023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7279C-FB33-4F38-A647-C869C3AD6F79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EE059-3D8E-4E1C-AFC9-349FBD145CA0}" type="datetimeFigureOut">
              <a:rPr lang="vi-VN" smtClean="0"/>
              <a:pPr/>
              <a:t>19/09/2023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7279C-FB33-4F38-A647-C869C3AD6F79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EE059-3D8E-4E1C-AFC9-349FBD145CA0}" type="datetimeFigureOut">
              <a:rPr lang="vi-VN" smtClean="0"/>
              <a:pPr/>
              <a:t>19/09/2023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7279C-FB33-4F38-A647-C869C3AD6F79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EE059-3D8E-4E1C-AFC9-349FBD145CA0}" type="datetimeFigureOut">
              <a:rPr lang="vi-VN" smtClean="0"/>
              <a:pPr/>
              <a:t>19/09/2023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7279C-FB33-4F38-A647-C869C3AD6F79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EE059-3D8E-4E1C-AFC9-349FBD145CA0}" type="datetimeFigureOut">
              <a:rPr lang="vi-VN" smtClean="0"/>
              <a:pPr/>
              <a:t>19/09/2023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7279C-FB33-4F38-A647-C869C3AD6F79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EE059-3D8E-4E1C-AFC9-349FBD145CA0}" type="datetimeFigureOut">
              <a:rPr lang="vi-VN" smtClean="0"/>
              <a:pPr/>
              <a:t>19/09/2023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7279C-FB33-4F38-A647-C869C3AD6F79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EE059-3D8E-4E1C-AFC9-349FBD145CA0}" type="datetimeFigureOut">
              <a:rPr lang="vi-VN" smtClean="0"/>
              <a:pPr/>
              <a:t>19/09/2023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7279C-FB33-4F38-A647-C869C3AD6F79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EE059-3D8E-4E1C-AFC9-349FBD145CA0}" type="datetimeFigureOut">
              <a:rPr lang="vi-VN" smtClean="0"/>
              <a:pPr/>
              <a:t>19/09/2023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7279C-FB33-4F38-A647-C869C3AD6F79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EE059-3D8E-4E1C-AFC9-349FBD145CA0}" type="datetimeFigureOut">
              <a:rPr lang="vi-VN" smtClean="0"/>
              <a:pPr/>
              <a:t>19/09/2023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7279C-FB33-4F38-A647-C869C3AD6F79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EE059-3D8E-4E1C-AFC9-349FBD145CA0}" type="datetimeFigureOut">
              <a:rPr lang="vi-VN" smtClean="0"/>
              <a:pPr/>
              <a:t>19/09/2023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7279C-FB33-4F38-A647-C869C3AD6F79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AEE059-3D8E-4E1C-AFC9-349FBD145CA0}" type="datetimeFigureOut">
              <a:rPr lang="vi-VN" smtClean="0"/>
              <a:pPr/>
              <a:t>19/09/2023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A7279C-FB33-4F38-A647-C869C3AD6F79}" type="slidenum">
              <a:rPr lang="vi-VN" smtClean="0"/>
              <a:pPr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0.w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289" y="57150"/>
            <a:ext cx="9087433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8600" y="3943350"/>
            <a:ext cx="86868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phổ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ở.</a:t>
            </a:r>
            <a:endParaRPr lang="vi-VN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8200" y="361950"/>
            <a:ext cx="77724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21681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06188" y="3986419"/>
            <a:ext cx="878541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phổ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ở.</a:t>
            </a:r>
            <a:endParaRPr lang="vi-VN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285750"/>
            <a:ext cx="8153400" cy="3700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92509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2996" y="4019550"/>
            <a:ext cx="886860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phổ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ở.</a:t>
            </a:r>
            <a:endParaRPr lang="vi-VN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33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1" y="285750"/>
            <a:ext cx="8458199" cy="3733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50137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8600" y="4019550"/>
            <a:ext cx="8763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phổ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ở.</a:t>
            </a:r>
            <a:endParaRPr lang="vi-VN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33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285750"/>
            <a:ext cx="83820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37104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Callout 1"/>
          <p:cNvSpPr/>
          <p:nvPr/>
        </p:nvSpPr>
        <p:spPr>
          <a:xfrm>
            <a:off x="3352800" y="1733551"/>
            <a:ext cx="5715000" cy="2971800"/>
          </a:xfrm>
          <a:prstGeom prst="wedgeEllipseCallou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188909" y="790659"/>
            <a:ext cx="8574089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tabLst>
                <a:tab pos="2181225" algn="l"/>
              </a:tabLst>
            </a:pPr>
            <a:r>
              <a:rPr lang="nl-NL" sz="2800" b="1" u="sng" dirty="0" smtClean="0">
                <a:latin typeface="Times New Roman" pitchFamily="18" charset="0"/>
                <a:cs typeface="Times New Roman" pitchFamily="18" charset="0"/>
              </a:rPr>
              <a:t>I.Vật liệu làm nhà ở</a:t>
            </a:r>
            <a:r>
              <a:rPr lang="nl-NL" sz="28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vi-VN" sz="2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nl-NL" sz="2800" b="1" u="sng" dirty="0" smtClean="0">
                <a:latin typeface="Times New Roman" pitchFamily="18" charset="0"/>
                <a:cs typeface="Times New Roman" pitchFamily="18" charset="0"/>
              </a:rPr>
              <a:t>II.Các bước chính xây dựng nhà ở</a:t>
            </a:r>
            <a:r>
              <a:rPr lang="vi-VN" sz="28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r>
              <a:rPr lang="nl-NL" sz="2800" b="1" dirty="0" smtClean="0">
                <a:latin typeface="Times New Roman" pitchFamily="18" charset="0"/>
                <a:cs typeface="Times New Roman" pitchFamily="18" charset="0"/>
              </a:rPr>
              <a:t>Bước 1: Thiết kế</a:t>
            </a:r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167834" y="133349"/>
            <a:ext cx="8305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None/>
            </a:pPr>
            <a:r>
              <a:rPr lang="en-US" altLang="vi-VN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vi-VN" sz="36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2. XÂY DỰNG NHÀ Ở</a:t>
            </a:r>
            <a:endParaRPr lang="en-US" altLang="vi-VN" sz="36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429000" y="2345177"/>
            <a:ext cx="541020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nl-NL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-Thiết kế: </a:t>
            </a:r>
            <a:r>
              <a:rPr lang="vi-VN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là </a:t>
            </a:r>
            <a:r>
              <a:rPr lang="vi-VN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việc tạo ra các bản </a:t>
            </a:r>
            <a:r>
              <a:rPr lang="vi-VN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từ </a:t>
            </a:r>
            <a:r>
              <a:rPr lang="vi-VN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đó triển khai, xây dựng nên các công </a:t>
            </a:r>
            <a:r>
              <a:rPr lang="vi-VN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trình. Đây </a:t>
            </a:r>
            <a:r>
              <a:rPr lang="vi-VN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là bước cơ sở của hoạt động thi công xây </a:t>
            </a:r>
            <a:r>
              <a:rPr lang="vi-VN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dựng.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-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kế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cung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cấp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</a:p>
          <a:p>
            <a:r>
              <a:rPr lang="en-US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phí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nl-NL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Callout 5"/>
          <p:cNvSpPr/>
          <p:nvPr/>
        </p:nvSpPr>
        <p:spPr>
          <a:xfrm>
            <a:off x="3352800" y="1581150"/>
            <a:ext cx="5715000" cy="3124201"/>
          </a:xfrm>
          <a:prstGeom prst="wedgeEllipseCallou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151621" y="769770"/>
            <a:ext cx="8574089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tabLst>
                <a:tab pos="2181225" algn="l"/>
              </a:tabLst>
            </a:pPr>
            <a:r>
              <a:rPr lang="nl-NL" sz="2800" b="1" dirty="0" smtClean="0">
                <a:latin typeface="Times New Roman" pitchFamily="18" charset="0"/>
                <a:cs typeface="Times New Roman" pitchFamily="18" charset="0"/>
              </a:rPr>
              <a:t>I.Vật liệu làm nhà ở:</a:t>
            </a:r>
            <a:endParaRPr lang="vi-VN" sz="2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nl-NL" sz="2800" b="1" dirty="0" smtClean="0">
                <a:latin typeface="Times New Roman" pitchFamily="18" charset="0"/>
                <a:cs typeface="Times New Roman" pitchFamily="18" charset="0"/>
              </a:rPr>
              <a:t>II.Các bước chính xây dựng nhà ở</a:t>
            </a:r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r>
              <a:rPr lang="nl-NL" sz="2800" b="1" dirty="0" smtClean="0">
                <a:latin typeface="Times New Roman" pitchFamily="18" charset="0"/>
                <a:cs typeface="Times New Roman" pitchFamily="18" charset="0"/>
              </a:rPr>
              <a:t>Bước 1: Thiết kế</a:t>
            </a:r>
          </a:p>
          <a:p>
            <a:r>
              <a:rPr lang="nl-NL" sz="2800" b="1" dirty="0" smtClean="0">
                <a:latin typeface="Times New Roman" pitchFamily="18" charset="0"/>
                <a:cs typeface="Times New Roman" pitchFamily="18" charset="0"/>
              </a:rPr>
              <a:t>Bước 2: Thi công thô</a:t>
            </a:r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188911" y="133350"/>
            <a:ext cx="8305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None/>
            </a:pPr>
            <a:r>
              <a:rPr lang="en-US" altLang="vi-VN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vi-VN" sz="36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2. XÂY DỰNG NHÀ Ở</a:t>
            </a:r>
            <a:endParaRPr lang="en-US" altLang="vi-VN" sz="36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962400" y="1989088"/>
            <a:ext cx="46101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nl-NL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-Thi </a:t>
            </a:r>
            <a:r>
              <a:rPr lang="nl-NL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công </a:t>
            </a:r>
            <a:r>
              <a:rPr lang="nl-NL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thô: </a:t>
            </a:r>
            <a:r>
              <a:rPr lang="vi-VN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là </a:t>
            </a:r>
            <a:r>
              <a:rPr lang="vi-VN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thi công kết cấu bê tông cốt thép (Móng, dầm, sàn, cột), tường gạch, cầu thang, mái ngăn, ống nước 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â</a:t>
            </a:r>
            <a:r>
              <a:rPr lang="vi-VN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 tường… </a:t>
            </a:r>
            <a:r>
              <a:rPr lang="vi-VN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có thể hiểu phần thô được xem là khung xương của ngôi nhà</a:t>
            </a:r>
            <a:endParaRPr lang="nl-NL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148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Callout 5"/>
          <p:cNvSpPr/>
          <p:nvPr/>
        </p:nvSpPr>
        <p:spPr>
          <a:xfrm>
            <a:off x="3352800" y="1885949"/>
            <a:ext cx="5715000" cy="2819401"/>
          </a:xfrm>
          <a:prstGeom prst="wedgeEllipseCallou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188910" y="1006815"/>
            <a:ext cx="8574089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tabLst>
                <a:tab pos="2181225" algn="l"/>
              </a:tabLst>
            </a:pPr>
            <a:r>
              <a:rPr lang="nl-NL" sz="2800" b="1" dirty="0" smtClean="0">
                <a:latin typeface="Times New Roman" pitchFamily="18" charset="0"/>
                <a:cs typeface="Times New Roman" pitchFamily="18" charset="0"/>
              </a:rPr>
              <a:t>I.Vật liệu làm nhà ở:</a:t>
            </a:r>
            <a:endParaRPr lang="vi-VN" sz="2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nl-NL" sz="2800" b="1" dirty="0" smtClean="0">
                <a:latin typeface="Times New Roman" pitchFamily="18" charset="0"/>
                <a:cs typeface="Times New Roman" pitchFamily="18" charset="0"/>
              </a:rPr>
              <a:t>II. Các bước chính xây dựng nhà ở</a:t>
            </a:r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r>
              <a:rPr lang="nl-NL" sz="2800" b="1" dirty="0" smtClean="0">
                <a:latin typeface="Times New Roman" pitchFamily="18" charset="0"/>
                <a:cs typeface="Times New Roman" pitchFamily="18" charset="0"/>
              </a:rPr>
              <a:t>Bước 1: Thiết kế</a:t>
            </a:r>
          </a:p>
          <a:p>
            <a:r>
              <a:rPr lang="nl-NL" sz="2800" b="1" dirty="0" smtClean="0">
                <a:latin typeface="Times New Roman" pitchFamily="18" charset="0"/>
                <a:cs typeface="Times New Roman" pitchFamily="18" charset="0"/>
              </a:rPr>
              <a:t>Bước 2: Thi công thô</a:t>
            </a:r>
          </a:p>
          <a:p>
            <a:r>
              <a:rPr lang="nl-NL" sz="2800" b="1" dirty="0" smtClean="0">
                <a:latin typeface="Times New Roman" pitchFamily="18" charset="0"/>
                <a:cs typeface="Times New Roman" pitchFamily="18" charset="0"/>
              </a:rPr>
              <a:t>Bước 3: Hoàn thiện</a:t>
            </a:r>
            <a:endParaRPr lang="vi-VN" sz="28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188911" y="133350"/>
            <a:ext cx="8305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None/>
            </a:pPr>
            <a:r>
              <a:rPr lang="en-US" altLang="vi-VN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vi-VN" sz="36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2. XÂY DỰNG NHÀ Ở</a:t>
            </a:r>
            <a:endParaRPr lang="en-US" altLang="vi-VN" sz="36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906044" y="2284088"/>
            <a:ext cx="4608512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nl-NL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-Hoàn thiện: </a:t>
            </a:r>
            <a:r>
              <a:rPr lang="vi-VN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Trát tường toàn bộ </a:t>
            </a:r>
            <a:r>
              <a:rPr lang="vi-VN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ố</a:t>
            </a:r>
            <a:r>
              <a:rPr lang="vi-VN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 </a:t>
            </a:r>
            <a:r>
              <a:rPr lang="vi-VN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lát </a:t>
            </a:r>
            <a:r>
              <a:rPr lang="vi-VN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gạch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s</a:t>
            </a:r>
            <a:r>
              <a:rPr lang="vi-VN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ơn </a:t>
            </a:r>
            <a:r>
              <a:rPr lang="vi-VN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nước nội ngoại </a:t>
            </a:r>
            <a:r>
              <a:rPr lang="vi-VN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thất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l</a:t>
            </a:r>
            <a:r>
              <a:rPr lang="vi-VN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ắp </a:t>
            </a:r>
            <a:r>
              <a:rPr lang="vi-VN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đặt điện, nước và các hệ thống kỹ </a:t>
            </a:r>
            <a:r>
              <a:rPr lang="vi-VN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thuật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l</a:t>
            </a:r>
            <a:r>
              <a:rPr lang="vi-VN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ắp </a:t>
            </a:r>
            <a:r>
              <a:rPr lang="vi-VN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đặt nội thất 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,…….</a:t>
            </a:r>
            <a:endParaRPr lang="nl-NL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3099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904999" y="438150"/>
            <a:ext cx="5486401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Kỹ</a:t>
            </a:r>
            <a:r>
              <a:rPr lang="en-US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sư</a:t>
            </a:r>
            <a:r>
              <a:rPr lang="en-US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dựng</a:t>
            </a:r>
            <a:endParaRPr lang="en-US" sz="4000" dirty="0" smtClean="0"/>
          </a:p>
          <a:p>
            <a:pPr algn="ctr"/>
            <a:r>
              <a:rPr lang="en-US" sz="2800" dirty="0" smtClean="0"/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Kỹ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sư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chuyên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ngành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94396553"/>
              </p:ext>
            </p:extLst>
          </p:nvPr>
        </p:nvGraphicFramePr>
        <p:xfrm>
          <a:off x="3200400" y="2952750"/>
          <a:ext cx="2506663" cy="1103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7" name="Packager Shell Object" showAsIcon="1" r:id="rId3" imgW="501840" imgH="417600" progId="Package">
                  <p:embed/>
                </p:oleObj>
              </mc:Choice>
              <mc:Fallback>
                <p:oleObj name="Packager Shell Object" showAsIcon="1" r:id="rId3" imgW="501840" imgH="4176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200400" y="2952750"/>
                        <a:ext cx="2506663" cy="11033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77081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ông nghệ lớp 6 Kết nối tri thức Bài 2: Xây dựng nhà ở | Giải Công nghệ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85750"/>
            <a:ext cx="8458200" cy="4501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7391400" y="2647950"/>
            <a:ext cx="381000" cy="228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1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495800" y="438150"/>
            <a:ext cx="381000" cy="228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2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229600" y="438150"/>
            <a:ext cx="381000" cy="228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4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600200" y="2571750"/>
            <a:ext cx="381000" cy="228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3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257800" y="2589989"/>
            <a:ext cx="381000" cy="228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5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742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22792145"/>
              </p:ext>
            </p:extLst>
          </p:nvPr>
        </p:nvGraphicFramePr>
        <p:xfrm>
          <a:off x="344557" y="742950"/>
          <a:ext cx="8514522" cy="4050842"/>
        </p:xfrm>
        <a:graphic>
          <a:graphicData uri="http://schemas.openxmlformats.org/drawingml/2006/table">
            <a:tbl>
              <a:tblPr/>
              <a:tblGrid>
                <a:gridCol w="44447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697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2184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7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Câu</a:t>
                      </a:r>
                      <a:r>
                        <a:rPr kumimoji="0" lang="en-US" altLang="en-US" sz="2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27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hỏi</a:t>
                      </a:r>
                      <a:endParaRPr kumimoji="0" lang="en-US" altLang="en-US" sz="27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SimSun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4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7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Trả</a:t>
                      </a:r>
                      <a:r>
                        <a:rPr kumimoji="0" lang="en-US" altLang="en-US" sz="2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27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lời</a:t>
                      </a:r>
                      <a:endParaRPr kumimoji="0" lang="en-US" altLang="en-US" sz="27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SimSun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4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98312">
                <a:tc>
                  <a:txBody>
                    <a:bodyPr/>
                    <a:lstStyle/>
                    <a:p>
                      <a:pPr marL="0" marR="0" lvl="0" indent="0" algn="just" defTabSz="4572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700" b="1" i="0" u="sng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Câu</a:t>
                      </a:r>
                      <a:r>
                        <a:rPr kumimoji="0" lang="en-US" altLang="en-US" sz="27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1.</a:t>
                      </a:r>
                      <a:r>
                        <a:rPr kumimoji="0" lang="en-US" altLang="en-US" sz="2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27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Những</a:t>
                      </a:r>
                      <a:r>
                        <a:rPr kumimoji="0" lang="en-US" altLang="en-US" sz="2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27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vật</a:t>
                      </a:r>
                      <a:r>
                        <a:rPr kumimoji="0" lang="en-US" altLang="en-US" sz="2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27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liệu</a:t>
                      </a:r>
                      <a:r>
                        <a:rPr kumimoji="0" lang="en-US" altLang="en-US" sz="2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27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nào</a:t>
                      </a:r>
                      <a:r>
                        <a:rPr kumimoji="0" lang="en-US" altLang="en-US" sz="2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27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dùng</a:t>
                      </a:r>
                      <a:r>
                        <a:rPr kumimoji="0" lang="en-US" altLang="en-US" sz="2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27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để</a:t>
                      </a:r>
                      <a:r>
                        <a:rPr kumimoji="0" lang="en-US" altLang="en-US" sz="2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27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xây</a:t>
                      </a:r>
                      <a:r>
                        <a:rPr kumimoji="0" lang="en-US" altLang="en-US" sz="2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27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dựng</a:t>
                      </a:r>
                      <a:r>
                        <a:rPr kumimoji="0" lang="en-US" altLang="en-US" sz="2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27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nền</a:t>
                      </a:r>
                      <a:r>
                        <a:rPr kumimoji="0" lang="en-US" altLang="en-US" sz="2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27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nhà</a:t>
                      </a:r>
                      <a:r>
                        <a:rPr kumimoji="0" lang="en-US" altLang="en-US" sz="2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kumimoji="0" lang="en-US" altLang="en-US" sz="27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tường</a:t>
                      </a:r>
                      <a:r>
                        <a:rPr kumimoji="0" lang="en-US" altLang="en-US" sz="2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27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nhà</a:t>
                      </a:r>
                      <a:r>
                        <a:rPr kumimoji="0" lang="en-US" altLang="en-US" sz="2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?</a:t>
                      </a:r>
                      <a:endParaRPr kumimoji="0" lang="en-US" altLang="en-US" sz="27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SimSun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4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4572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7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SimSun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4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88527">
                <a:tc>
                  <a:txBody>
                    <a:bodyPr/>
                    <a:lstStyle/>
                    <a:p>
                      <a:pPr marL="0" marR="0" lvl="0" indent="0" algn="just" defTabSz="4572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700" b="1" i="0" u="sng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Câu</a:t>
                      </a:r>
                      <a:r>
                        <a:rPr kumimoji="0" lang="en-US" altLang="en-US" sz="27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2.</a:t>
                      </a:r>
                      <a:r>
                        <a:rPr kumimoji="0" lang="en-US" altLang="en-US" sz="2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27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Vật</a:t>
                      </a:r>
                      <a:r>
                        <a:rPr kumimoji="0" lang="en-US" altLang="en-US" sz="2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27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liệu</a:t>
                      </a:r>
                      <a:r>
                        <a:rPr kumimoji="0" lang="en-US" altLang="en-US" sz="2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27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nào</a:t>
                      </a:r>
                      <a:r>
                        <a:rPr kumimoji="0" lang="en-US" altLang="en-US" sz="2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27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có</a:t>
                      </a:r>
                      <a:r>
                        <a:rPr kumimoji="0" lang="en-US" altLang="en-US" sz="2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27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thể</a:t>
                      </a:r>
                      <a:r>
                        <a:rPr kumimoji="0" lang="en-US" altLang="en-US" sz="2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27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xây</a:t>
                      </a:r>
                      <a:r>
                        <a:rPr kumimoji="0" lang="en-US" altLang="en-US" sz="2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27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và</a:t>
                      </a:r>
                      <a:r>
                        <a:rPr kumimoji="0" lang="en-US" altLang="en-US" sz="2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27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lợp</a:t>
                      </a:r>
                      <a:r>
                        <a:rPr kumimoji="0" lang="en-US" altLang="en-US" sz="2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27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mái</a:t>
                      </a:r>
                      <a:r>
                        <a:rPr kumimoji="0" lang="en-US" altLang="en-US" sz="2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27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nhà</a:t>
                      </a:r>
                      <a:r>
                        <a:rPr kumimoji="0" lang="en-US" altLang="en-US" sz="2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?</a:t>
                      </a:r>
                      <a:endParaRPr kumimoji="0" lang="en-US" altLang="en-US" sz="27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SimSun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4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4572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7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SimSun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4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69507">
                <a:tc>
                  <a:txBody>
                    <a:bodyPr/>
                    <a:lstStyle/>
                    <a:p>
                      <a:pPr marL="0" marR="0" lvl="0" indent="0" algn="just" defTabSz="4572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700" b="1" i="0" u="sng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Câu</a:t>
                      </a:r>
                      <a:r>
                        <a:rPr kumimoji="0" lang="en-US" altLang="en-US" sz="27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3</a:t>
                      </a:r>
                      <a:r>
                        <a:rPr kumimoji="0" lang="en-US" altLang="en-US" sz="2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</a:t>
                      </a:r>
                      <a:r>
                        <a:rPr kumimoji="0" lang="en-US" altLang="en-US" sz="27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Gỗ</a:t>
                      </a:r>
                      <a:r>
                        <a:rPr kumimoji="0" lang="en-US" altLang="en-US" sz="2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27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có</a:t>
                      </a:r>
                      <a:r>
                        <a:rPr kumimoji="0" lang="en-US" altLang="en-US" sz="2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27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thể</a:t>
                      </a:r>
                      <a:r>
                        <a:rPr kumimoji="0" lang="en-US" altLang="en-US" sz="2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27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dùng</a:t>
                      </a:r>
                      <a:r>
                        <a:rPr kumimoji="0" lang="en-US" altLang="en-US" sz="2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27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để</a:t>
                      </a:r>
                      <a:r>
                        <a:rPr kumimoji="0" lang="en-US" altLang="en-US" sz="2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27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xây</a:t>
                      </a:r>
                      <a:r>
                        <a:rPr kumimoji="0" lang="en-US" altLang="en-US" sz="2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27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phần</a:t>
                      </a:r>
                      <a:r>
                        <a:rPr kumimoji="0" lang="en-US" altLang="en-US" sz="2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27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nào</a:t>
                      </a:r>
                      <a:r>
                        <a:rPr kumimoji="0" lang="en-US" altLang="en-US" sz="2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27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của</a:t>
                      </a:r>
                      <a:r>
                        <a:rPr kumimoji="0" lang="en-US" altLang="en-US" sz="2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27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ngôi</a:t>
                      </a:r>
                      <a:r>
                        <a:rPr kumimoji="0" lang="en-US" altLang="en-US" sz="2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27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nhà</a:t>
                      </a:r>
                      <a:r>
                        <a:rPr kumimoji="0" lang="en-US" altLang="en-US" sz="2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?</a:t>
                      </a: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4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4572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en-US" altLang="en-US" sz="27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SimSun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4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4908175" y="1428367"/>
            <a:ext cx="3810000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457200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Gỗ</a:t>
            </a:r>
            <a:r>
              <a:rPr lang="en-US" alt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alt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sét</a:t>
            </a:r>
            <a:r>
              <a:rPr lang="en-US" alt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gạch</a:t>
            </a:r>
            <a:r>
              <a:rPr lang="en-US" alt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bông</a:t>
            </a:r>
            <a:r>
              <a:rPr lang="en-US" alt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gạch</a:t>
            </a:r>
            <a:r>
              <a:rPr lang="en-US" alt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ống</a:t>
            </a:r>
            <a:r>
              <a:rPr lang="en-US" alt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tre</a:t>
            </a:r>
            <a:r>
              <a:rPr lang="en-US" alt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,..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ea typeface="SimSun" pitchFamily="2" charset="-122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813852" y="2889458"/>
            <a:ext cx="3810000" cy="4830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457200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Tôn</a:t>
            </a:r>
            <a:r>
              <a:rPr lang="en-US" alt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ngói</a:t>
            </a:r>
            <a:r>
              <a:rPr lang="en-US" alt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alt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,…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ea typeface="SimSun" pitchFamily="2" charset="-122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876799" y="3793781"/>
            <a:ext cx="3982279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457200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Gỗ</a:t>
            </a:r>
            <a:r>
              <a:rPr lang="en-US" alt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alt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alt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alt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cột</a:t>
            </a:r>
            <a:r>
              <a:rPr lang="en-US" alt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alt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  </a:t>
            </a:r>
            <a:r>
              <a:rPr lang="en-US" alt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ốp</a:t>
            </a:r>
            <a:r>
              <a:rPr lang="en-US" alt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tường</a:t>
            </a:r>
            <a:r>
              <a:rPr lang="en-US" alt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ốp</a:t>
            </a:r>
            <a:r>
              <a:rPr lang="en-US" alt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sàn</a:t>
            </a:r>
            <a:r>
              <a:rPr lang="en-US" alt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,…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ea typeface="SimSun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11557" y="16565"/>
            <a:ext cx="297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 TẬP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2" descr="C:\Users\USER\Desktop\1-mau-nha-dep-7x25m-2-tan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57151"/>
            <a:ext cx="8763000" cy="3733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228600" y="4019550"/>
            <a:ext cx="8763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 err="1" smtClean="0">
                <a:solidFill>
                  <a:srgbClr val="C00000"/>
                </a:solidFill>
              </a:rPr>
              <a:t>Đây</a:t>
            </a:r>
            <a:r>
              <a:rPr lang="en-US" sz="2400" b="1" dirty="0" smtClean="0">
                <a:solidFill>
                  <a:srgbClr val="C00000"/>
                </a:solidFill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</a:rPr>
              <a:t>là</a:t>
            </a:r>
            <a:r>
              <a:rPr lang="en-US" sz="2400" b="1" dirty="0" smtClean="0">
                <a:solidFill>
                  <a:srgbClr val="C00000"/>
                </a:solidFill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</a:rPr>
              <a:t>một</a:t>
            </a:r>
            <a:r>
              <a:rPr lang="en-US" sz="2400" b="1" dirty="0" smtClean="0">
                <a:solidFill>
                  <a:srgbClr val="C00000"/>
                </a:solidFill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</a:rPr>
              <a:t>ngôi</a:t>
            </a:r>
            <a:r>
              <a:rPr lang="en-US" sz="2400" b="1" dirty="0" smtClean="0">
                <a:solidFill>
                  <a:srgbClr val="C00000"/>
                </a:solidFill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</a:rPr>
              <a:t>nhà</a:t>
            </a:r>
            <a:r>
              <a:rPr lang="en-US" sz="2400" b="1" dirty="0" smtClean="0">
                <a:solidFill>
                  <a:srgbClr val="C00000"/>
                </a:solidFill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</a:rPr>
              <a:t>đẹp</a:t>
            </a:r>
            <a:r>
              <a:rPr lang="en-US" sz="2400" b="1" dirty="0" smtClean="0">
                <a:solidFill>
                  <a:srgbClr val="C00000"/>
                </a:solidFill>
              </a:rPr>
              <a:t>. </a:t>
            </a:r>
            <a:r>
              <a:rPr lang="en-US" sz="2400" b="1" dirty="0" err="1" smtClean="0">
                <a:solidFill>
                  <a:srgbClr val="C00000"/>
                </a:solidFill>
              </a:rPr>
              <a:t>Điều</a:t>
            </a:r>
            <a:r>
              <a:rPr lang="en-US" sz="2400" b="1" dirty="0" smtClean="0">
                <a:solidFill>
                  <a:srgbClr val="C00000"/>
                </a:solidFill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</a:rPr>
              <a:t>gì</a:t>
            </a:r>
            <a:r>
              <a:rPr lang="en-US" sz="2400" b="1" dirty="0" smtClean="0">
                <a:solidFill>
                  <a:srgbClr val="C00000"/>
                </a:solidFill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</a:rPr>
              <a:t>tạo</a:t>
            </a:r>
            <a:r>
              <a:rPr lang="en-US" sz="2400" b="1" dirty="0" smtClean="0">
                <a:solidFill>
                  <a:srgbClr val="C00000"/>
                </a:solidFill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</a:rPr>
              <a:t>nên</a:t>
            </a:r>
            <a:r>
              <a:rPr lang="en-US" sz="2400" b="1" dirty="0" smtClean="0">
                <a:solidFill>
                  <a:srgbClr val="C00000"/>
                </a:solidFill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</a:rPr>
              <a:t>một</a:t>
            </a:r>
            <a:r>
              <a:rPr lang="en-US" sz="2400" b="1" dirty="0" smtClean="0">
                <a:solidFill>
                  <a:srgbClr val="C00000"/>
                </a:solidFill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</a:rPr>
              <a:t>ngôi</a:t>
            </a:r>
            <a:r>
              <a:rPr lang="en-US" sz="2400" b="1" dirty="0" smtClean="0">
                <a:solidFill>
                  <a:srgbClr val="C00000"/>
                </a:solidFill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</a:rPr>
              <a:t>nhà</a:t>
            </a:r>
            <a:r>
              <a:rPr lang="en-US" sz="2400" b="1" dirty="0" smtClean="0">
                <a:solidFill>
                  <a:srgbClr val="C00000"/>
                </a:solidFill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</a:rPr>
              <a:t>bền</a:t>
            </a:r>
            <a:r>
              <a:rPr lang="en-US" sz="2400" b="1" dirty="0" smtClean="0">
                <a:solidFill>
                  <a:srgbClr val="C00000"/>
                </a:solidFill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</a:rPr>
              <a:t>đẹp</a:t>
            </a:r>
            <a:r>
              <a:rPr lang="en-US" sz="2400" b="1" dirty="0" smtClean="0">
                <a:solidFill>
                  <a:srgbClr val="C00000"/>
                </a:solidFill>
              </a:rPr>
              <a:t>? </a:t>
            </a:r>
            <a:r>
              <a:rPr lang="en-US" sz="2400" b="1" dirty="0" err="1" smtClean="0">
                <a:solidFill>
                  <a:srgbClr val="C00000"/>
                </a:solidFill>
              </a:rPr>
              <a:t>Nhà</a:t>
            </a:r>
            <a:r>
              <a:rPr lang="en-US" sz="2400" b="1" dirty="0" smtClean="0">
                <a:solidFill>
                  <a:srgbClr val="C00000"/>
                </a:solidFill>
              </a:rPr>
              <a:t> ở </a:t>
            </a:r>
            <a:r>
              <a:rPr lang="en-US" sz="2400" b="1" dirty="0" err="1" smtClean="0">
                <a:solidFill>
                  <a:srgbClr val="C00000"/>
                </a:solidFill>
              </a:rPr>
              <a:t>trên</a:t>
            </a:r>
            <a:r>
              <a:rPr lang="en-US" sz="2400" b="1" dirty="0" smtClean="0">
                <a:solidFill>
                  <a:srgbClr val="C00000"/>
                </a:solidFill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</a:rPr>
              <a:t>được</a:t>
            </a:r>
            <a:r>
              <a:rPr lang="en-US" sz="2400" b="1" dirty="0" smtClean="0">
                <a:solidFill>
                  <a:srgbClr val="C00000"/>
                </a:solidFill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</a:rPr>
              <a:t>xây</a:t>
            </a:r>
            <a:r>
              <a:rPr lang="en-US" sz="2400" b="1" dirty="0" smtClean="0">
                <a:solidFill>
                  <a:srgbClr val="C00000"/>
                </a:solidFill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</a:rPr>
              <a:t>dựng</a:t>
            </a:r>
            <a:r>
              <a:rPr lang="en-US" sz="2400" b="1" dirty="0" smtClean="0">
                <a:solidFill>
                  <a:srgbClr val="C00000"/>
                </a:solidFill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</a:rPr>
              <a:t>như</a:t>
            </a:r>
            <a:r>
              <a:rPr lang="en-US" sz="2400" b="1" dirty="0" smtClean="0">
                <a:solidFill>
                  <a:srgbClr val="C00000"/>
                </a:solidFill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</a:rPr>
              <a:t>thế</a:t>
            </a:r>
            <a:r>
              <a:rPr lang="en-US" sz="2400" b="1" dirty="0" smtClean="0">
                <a:solidFill>
                  <a:srgbClr val="C00000"/>
                </a:solidFill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</a:rPr>
              <a:t>nào</a:t>
            </a:r>
            <a:r>
              <a:rPr lang="en-US" sz="2400" b="1" dirty="0" smtClean="0">
                <a:solidFill>
                  <a:srgbClr val="C00000"/>
                </a:solidFill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</a:rPr>
              <a:t>và</a:t>
            </a:r>
            <a:r>
              <a:rPr lang="en-US" sz="2400" b="1" dirty="0" smtClean="0">
                <a:solidFill>
                  <a:srgbClr val="C00000"/>
                </a:solidFill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</a:rPr>
              <a:t>bằng</a:t>
            </a:r>
            <a:r>
              <a:rPr lang="en-US" sz="2400" b="1" dirty="0" smtClean="0">
                <a:solidFill>
                  <a:srgbClr val="C00000"/>
                </a:solidFill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</a:rPr>
              <a:t>vật</a:t>
            </a:r>
            <a:r>
              <a:rPr lang="en-US" sz="2400" b="1" dirty="0" smtClean="0">
                <a:solidFill>
                  <a:srgbClr val="C00000"/>
                </a:solidFill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</a:rPr>
              <a:t>liệu</a:t>
            </a:r>
            <a:r>
              <a:rPr lang="en-US" sz="2400" b="1" dirty="0" smtClean="0">
                <a:solidFill>
                  <a:srgbClr val="C00000"/>
                </a:solidFill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</a:rPr>
              <a:t>nào</a:t>
            </a:r>
            <a:r>
              <a:rPr lang="en-US" sz="2400" b="1" dirty="0" smtClean="0">
                <a:solidFill>
                  <a:srgbClr val="C00000"/>
                </a:solidFill>
              </a:rPr>
              <a:t>?</a:t>
            </a:r>
            <a:endParaRPr lang="vi-VN" sz="24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14644853"/>
              </p:ext>
            </p:extLst>
          </p:nvPr>
        </p:nvGraphicFramePr>
        <p:xfrm>
          <a:off x="152399" y="209550"/>
          <a:ext cx="8839201" cy="4527106"/>
        </p:xfrm>
        <a:graphic>
          <a:graphicData uri="http://schemas.openxmlformats.org/drawingml/2006/table">
            <a:tbl>
              <a:tblPr/>
              <a:tblGrid>
                <a:gridCol w="50729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662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36918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Câu</a:t>
                      </a:r>
                      <a:r>
                        <a:rPr kumimoji="0" lang="en-US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hỏi</a:t>
                      </a:r>
                      <a:endParaRPr kumimoji="0" lang="en-US" alt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4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Trả</a:t>
                      </a:r>
                      <a:r>
                        <a:rPr kumimoji="0" lang="en-US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lời</a:t>
                      </a:r>
                      <a:endParaRPr kumimoji="0" lang="en-US" alt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4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87082">
                <a:tc>
                  <a:txBody>
                    <a:bodyPr/>
                    <a:lstStyle/>
                    <a:p>
                      <a:pPr marL="0" marR="0" lvl="0" indent="0" algn="just" defTabSz="4572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sng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Câu</a:t>
                      </a:r>
                      <a:r>
                        <a:rPr kumimoji="0" lang="en-US" altLang="en-US" sz="24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4.</a:t>
                      </a:r>
                      <a:r>
                        <a:rPr kumimoji="0" lang="en-US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Để</a:t>
                      </a:r>
                      <a:r>
                        <a:rPr kumimoji="0" lang="en-US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liên</a:t>
                      </a:r>
                      <a:r>
                        <a:rPr kumimoji="0" lang="en-US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kết</a:t>
                      </a:r>
                      <a:r>
                        <a:rPr kumimoji="0" lang="en-US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các</a:t>
                      </a:r>
                      <a:r>
                        <a:rPr kumimoji="0" lang="en-US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viên</a:t>
                      </a:r>
                      <a:r>
                        <a:rPr kumimoji="0" lang="en-US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gạch</a:t>
                      </a:r>
                      <a:r>
                        <a:rPr kumimoji="0" lang="en-US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với</a:t>
                      </a:r>
                      <a:r>
                        <a:rPr kumimoji="0" lang="en-US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nhau</a:t>
                      </a:r>
                      <a:r>
                        <a:rPr kumimoji="0" lang="en-US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thành</a:t>
                      </a:r>
                      <a:r>
                        <a:rPr kumimoji="0" lang="en-US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một</a:t>
                      </a:r>
                      <a:r>
                        <a:rPr kumimoji="0" lang="en-US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khối</a:t>
                      </a:r>
                      <a:r>
                        <a:rPr kumimoji="0" lang="en-US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tường</a:t>
                      </a:r>
                      <a:r>
                        <a:rPr kumimoji="0" lang="en-US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kumimoji="0" lang="en-US" alt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người</a:t>
                      </a:r>
                      <a:r>
                        <a:rPr kumimoji="0" lang="en-US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ta </a:t>
                      </a:r>
                      <a:r>
                        <a:rPr kumimoji="0" lang="en-US" alt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làm</a:t>
                      </a:r>
                      <a:r>
                        <a:rPr kumimoji="0" lang="en-US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như</a:t>
                      </a:r>
                      <a:r>
                        <a:rPr kumimoji="0" lang="en-US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thế</a:t>
                      </a:r>
                      <a:r>
                        <a:rPr kumimoji="0" lang="en-US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nào</a:t>
                      </a:r>
                      <a:r>
                        <a:rPr kumimoji="0" lang="en-US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?</a:t>
                      </a:r>
                      <a:endParaRPr kumimoji="0" lang="en-US" alt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SimSun" pitchFamily="2" charset="-122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4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4572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itchFamily="34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4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marL="0" marR="0" lvl="0" indent="0" algn="just" defTabSz="4572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sng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Câu</a:t>
                      </a:r>
                      <a:r>
                        <a:rPr kumimoji="0" lang="en-US" altLang="en-US" sz="24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5.</a:t>
                      </a:r>
                      <a:r>
                        <a:rPr kumimoji="0" lang="en-US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Vữa</a:t>
                      </a:r>
                      <a:r>
                        <a:rPr kumimoji="0" lang="en-US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xây</a:t>
                      </a:r>
                      <a:r>
                        <a:rPr kumimoji="0" lang="en-US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dựng</a:t>
                      </a:r>
                      <a:r>
                        <a:rPr kumimoji="0" lang="en-US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được</a:t>
                      </a:r>
                      <a:r>
                        <a:rPr kumimoji="0" lang="en-US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tạo</a:t>
                      </a:r>
                      <a:r>
                        <a:rPr kumimoji="0" lang="en-US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thành</a:t>
                      </a:r>
                      <a:r>
                        <a:rPr kumimoji="0" lang="en-US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bằng</a:t>
                      </a:r>
                      <a:r>
                        <a:rPr kumimoji="0" lang="en-US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cách</a:t>
                      </a:r>
                      <a:r>
                        <a:rPr kumimoji="0" lang="en-US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nào</a:t>
                      </a:r>
                      <a:r>
                        <a:rPr kumimoji="0" lang="en-US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? </a:t>
                      </a:r>
                      <a:endParaRPr kumimoji="0" lang="en-US" alt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SimSun" pitchFamily="2" charset="-122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4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4572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itchFamily="34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4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33514">
                <a:tc>
                  <a:txBody>
                    <a:bodyPr/>
                    <a:lstStyle/>
                    <a:p>
                      <a:pPr marL="0" marR="0" lvl="0" indent="0" algn="just" defTabSz="4572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sng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Câu</a:t>
                      </a:r>
                      <a:r>
                        <a:rPr kumimoji="0" lang="en-US" altLang="en-US" sz="24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6.</a:t>
                      </a:r>
                      <a:r>
                        <a:rPr kumimoji="0" lang="en-US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Các</a:t>
                      </a:r>
                      <a:r>
                        <a:rPr kumimoji="0" lang="en-US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trụ</a:t>
                      </a:r>
                      <a:r>
                        <a:rPr kumimoji="0" lang="en-US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móng</a:t>
                      </a:r>
                      <a:r>
                        <a:rPr kumimoji="0" lang="en-US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nhà</a:t>
                      </a:r>
                      <a:r>
                        <a:rPr kumimoji="0" lang="en-US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 , </a:t>
                      </a:r>
                      <a:r>
                        <a:rPr kumimoji="0" lang="en-US" alt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khung</a:t>
                      </a:r>
                      <a:r>
                        <a:rPr kumimoji="0" lang="en-US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nhà</a:t>
                      </a:r>
                      <a:r>
                        <a:rPr kumimoji="0" lang="en-US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được</a:t>
                      </a:r>
                      <a:r>
                        <a:rPr kumimoji="0" lang="en-US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làm</a:t>
                      </a:r>
                      <a:r>
                        <a:rPr kumimoji="0" lang="en-US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bằng</a:t>
                      </a:r>
                      <a:r>
                        <a:rPr kumimoji="0" lang="en-US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cách</a:t>
                      </a:r>
                      <a:r>
                        <a:rPr kumimoji="0" lang="en-US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nào</a:t>
                      </a:r>
                      <a:r>
                        <a:rPr kumimoji="0" lang="en-US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 ?</a:t>
                      </a:r>
                      <a:endParaRPr kumimoji="0" lang="en-US" alt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4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4572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itchFamily="34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4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71486">
                <a:tc>
                  <a:txBody>
                    <a:bodyPr/>
                    <a:lstStyle/>
                    <a:p>
                      <a:pPr marL="0" marR="0" lvl="0" indent="0" algn="just" defTabSz="4572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sng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Câu</a:t>
                      </a:r>
                      <a:r>
                        <a:rPr kumimoji="0" lang="en-US" altLang="en-US" sz="24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7.</a:t>
                      </a:r>
                      <a:r>
                        <a:rPr kumimoji="0" lang="en-US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Bê</a:t>
                      </a:r>
                      <a:r>
                        <a:rPr kumimoji="0" lang="en-US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tông</a:t>
                      </a:r>
                      <a:r>
                        <a:rPr kumimoji="0" lang="en-US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được</a:t>
                      </a:r>
                      <a:r>
                        <a:rPr kumimoji="0" lang="en-US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tạo</a:t>
                      </a:r>
                      <a:r>
                        <a:rPr kumimoji="0" lang="en-US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ra</a:t>
                      </a:r>
                      <a:r>
                        <a:rPr kumimoji="0" lang="en-US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như</a:t>
                      </a:r>
                      <a:r>
                        <a:rPr kumimoji="0" lang="en-US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thế</a:t>
                      </a:r>
                      <a:r>
                        <a:rPr kumimoji="0" lang="en-US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nào</a:t>
                      </a:r>
                      <a:r>
                        <a:rPr kumimoji="0" lang="en-US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?</a:t>
                      </a:r>
                      <a:endParaRPr kumimoji="0" lang="en-US" alt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SimSun" pitchFamily="2" charset="-122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4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4572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itchFamily="34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4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260333" y="895350"/>
            <a:ext cx="394252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alt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alt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vữa</a:t>
            </a:r>
            <a:r>
              <a:rPr lang="en-US" alt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alt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dựng</a:t>
            </a:r>
            <a:endParaRPr lang="en-US" altLang="en-US" sz="2400" dirty="0">
              <a:solidFill>
                <a:srgbClr val="FF0000"/>
              </a:solidFill>
              <a:latin typeface="Times New Roman" pitchFamily="18" charset="0"/>
              <a:ea typeface="SimSun" pitchFamily="2" charset="-122"/>
              <a:cs typeface="Times New Roman" pitchFamily="18" charset="0"/>
            </a:endParaRP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410200" y="1885950"/>
            <a:ext cx="3505200" cy="914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457200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Cát</a:t>
            </a:r>
            <a:r>
              <a:rPr lang="en-US" alt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 Xi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măng</a:t>
            </a:r>
            <a:r>
              <a:rPr lang="en-US" alt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alt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Vữa</a:t>
            </a:r>
            <a:r>
              <a:rPr lang="en-US" alt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alt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dựng</a:t>
            </a:r>
            <a:endParaRPr lang="en-US" altLang="en-US" sz="2400" dirty="0">
              <a:solidFill>
                <a:srgbClr val="FF0000"/>
              </a:solidFill>
              <a:latin typeface="Calibri" pitchFamily="34" charset="0"/>
              <a:ea typeface="SimSun" pitchFamily="2" charset="-122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46643" y="2803067"/>
            <a:ext cx="3505200" cy="1218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457200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alt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khung</a:t>
            </a:r>
            <a:r>
              <a:rPr lang="en-US" alt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sắt</a:t>
            </a:r>
            <a:r>
              <a:rPr lang="en-US" alt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đổ</a:t>
            </a:r>
            <a:r>
              <a:rPr lang="en-US" alt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bê</a:t>
            </a:r>
            <a:r>
              <a:rPr lang="en-US" alt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tông</a:t>
            </a:r>
            <a:r>
              <a:rPr lang="en-US" alt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endParaRPr lang="en-US" altLang="en-US" sz="2400" dirty="0" smtClean="0">
              <a:solidFill>
                <a:srgbClr val="FF0000"/>
              </a:solidFill>
              <a:latin typeface="Calibri" pitchFamily="34" charset="0"/>
              <a:ea typeface="SimSun" pitchFamily="2" charset="-122"/>
              <a:cs typeface="Times New Roman" pitchFamily="18" charset="0"/>
            </a:endParaRPr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237921" y="3790950"/>
            <a:ext cx="3505200" cy="914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457200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Cát</a:t>
            </a:r>
            <a:r>
              <a:rPr lang="en-US" alt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 Xi </a:t>
            </a:r>
            <a:r>
              <a:rPr lang="en-US" alt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măng</a:t>
            </a:r>
            <a:r>
              <a:rPr lang="en-US" alt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 </a:t>
            </a:r>
            <a:r>
              <a:rPr lang="en-US" alt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Đá</a:t>
            </a:r>
            <a:r>
              <a:rPr lang="en-US" alt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sỏi</a:t>
            </a:r>
            <a:r>
              <a:rPr lang="en-US" alt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 </a:t>
            </a:r>
            <a:r>
              <a:rPr lang="en-US" alt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alt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en-US" alt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Bê</a:t>
            </a:r>
            <a:r>
              <a:rPr lang="en-US" alt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tông</a:t>
            </a:r>
            <a:endParaRPr lang="en-US" altLang="en-US" sz="2400" dirty="0">
              <a:solidFill>
                <a:srgbClr val="FF0000"/>
              </a:solidFill>
              <a:latin typeface="Calibri" pitchFamily="34" charset="0"/>
              <a:ea typeface="SimSun" pitchFamily="2" charset="-122"/>
              <a:cs typeface="Times New Roman" pitchFamily="18" charset="0"/>
            </a:endParaRPr>
          </a:p>
        </p:txBody>
      </p:sp>
    </p:spTree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381000" y="89542"/>
            <a:ext cx="81534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tabLst>
                <a:tab pos="2181225" algn="l"/>
              </a:tabLst>
            </a:pPr>
            <a:r>
              <a:rPr kumimoji="0" lang="vi-VN" sz="3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Về</a:t>
            </a:r>
            <a:r>
              <a:rPr kumimoji="0" lang="vi-VN" sz="3600" b="1" i="0" u="none" strike="noStrike" cap="none" normalizeH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 nhà tìm hiểu các công việc xây dựng nhà ở</a:t>
            </a:r>
            <a:endParaRPr kumimoji="0" lang="pt-BR" sz="36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1" y="1581150"/>
            <a:ext cx="84582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217250" y="753130"/>
            <a:ext cx="351654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tabLst>
                <a:tab pos="2181225" algn="l"/>
              </a:tabLst>
            </a:pPr>
            <a:r>
              <a:rPr lang="nl-NL" sz="2800" b="1" u="sng" dirty="0" smtClean="0">
                <a:latin typeface="Times New Roman" pitchFamily="18" charset="0"/>
                <a:cs typeface="Times New Roman" pitchFamily="18" charset="0"/>
              </a:rPr>
              <a:t>I.Vật liệu làm nhà ở</a:t>
            </a:r>
            <a:r>
              <a:rPr lang="nl-NL" sz="28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kumimoji="0" lang="pt-BR" sz="2800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4406348" y="1047750"/>
            <a:ext cx="4509052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1.</a:t>
            </a:r>
            <a:r>
              <a:rPr lang="nl-NL" sz="2800" b="1" dirty="0" smtClean="0">
                <a:latin typeface="Times New Roman" pitchFamily="18" charset="0"/>
                <a:cs typeface="Times New Roman" pitchFamily="18" charset="0"/>
              </a:rPr>
              <a:t>Gỗ:</a:t>
            </a:r>
            <a:endParaRPr lang="vi-VN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nl-NL" sz="2800" b="1" dirty="0" smtClean="0">
                <a:latin typeface="Times New Roman" pitchFamily="18" charset="0"/>
                <a:cs typeface="Times New Roman" pitchFamily="18" charset="0"/>
              </a:rPr>
              <a:t>+Tính chất: Có khả năng chịu lực tốt, dễ tạo hình, tuổi thọ cao</a:t>
            </a:r>
            <a:endParaRPr lang="vi-VN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nl-NL" sz="2800" b="1" dirty="0" smtClean="0">
                <a:latin typeface="Times New Roman" pitchFamily="18" charset="0"/>
                <a:cs typeface="Times New Roman" pitchFamily="18" charset="0"/>
              </a:rPr>
              <a:t>+Ứng dụng: Làm khung nhà, mái nhà, sàn nhà, giá đỡ, nội thất, vật liệu cách nhiệt</a:t>
            </a:r>
            <a:endParaRPr lang="vi-VN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33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1" y="1352550"/>
            <a:ext cx="3809999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3105150"/>
            <a:ext cx="3809999" cy="1905000"/>
          </a:xfrm>
          <a:prstGeom prst="rect">
            <a:avLst/>
          </a:prstGeom>
        </p:spPr>
      </p:pic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188911" y="133350"/>
            <a:ext cx="8305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None/>
            </a:pPr>
            <a:r>
              <a:rPr lang="en-US" altLang="vi-VN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vi-VN" sz="36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2. XÂY DỰNG NHÀ Ở</a:t>
            </a:r>
            <a:endParaRPr lang="en-US" altLang="vi-VN" sz="36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" grpId="0"/>
      <p:bldP spid="102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188911" y="666750"/>
            <a:ext cx="6248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tabLst>
                <a:tab pos="2181225" algn="l"/>
              </a:tabLst>
            </a:pPr>
            <a:r>
              <a:rPr lang="nl-NL" sz="2800" b="1" u="sng" dirty="0" smtClean="0">
                <a:latin typeface="Times New Roman" pitchFamily="18" charset="0"/>
                <a:cs typeface="Times New Roman" pitchFamily="18" charset="0"/>
              </a:rPr>
              <a:t>I.Vật liệu làm nhà ở</a:t>
            </a:r>
            <a:r>
              <a:rPr lang="nl-NL" sz="28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kumimoji="0" lang="pt-B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4053468" y="1364664"/>
            <a:ext cx="4557132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nl-NL" sz="2800" b="1" dirty="0" smtClean="0">
                <a:latin typeface="Times New Roman" pitchFamily="18" charset="0"/>
                <a:cs typeface="Times New Roman" pitchFamily="18" charset="0"/>
              </a:rPr>
              <a:t>2.Gạch,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ngói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vi-VN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nl-NL" sz="2800" b="1" dirty="0" smtClean="0">
                <a:latin typeface="Times New Roman" pitchFamily="18" charset="0"/>
                <a:cs typeface="Times New Roman" pitchFamily="18" charset="0"/>
              </a:rPr>
              <a:t>+Tính chất</a:t>
            </a:r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nl-NL" sz="2800" b="1" dirty="0" smtClean="0">
                <a:latin typeface="Times New Roman" pitchFamily="18" charset="0"/>
                <a:cs typeface="Times New Roman" pitchFamily="18" charset="0"/>
              </a:rPr>
              <a:t>: Có khả năng chịu lực và cách nhiệt tốt, tuổi thọ cao</a:t>
            </a:r>
            <a:endParaRPr lang="vi-VN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nl-NL" sz="2800" b="1" dirty="0" smtClean="0">
                <a:latin typeface="Times New Roman" pitchFamily="18" charset="0"/>
                <a:cs typeface="Times New Roman" pitchFamily="18" charset="0"/>
              </a:rPr>
              <a:t>+Ứng dụng</a:t>
            </a:r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nl-NL" sz="2800" b="1" dirty="0" smtClean="0">
                <a:latin typeface="Times New Roman" pitchFamily="18" charset="0"/>
                <a:cs typeface="Times New Roman" pitchFamily="18" charset="0"/>
              </a:rPr>
              <a:t>: Làm mái nhà, làm tường nhà, xây cột trụ</a:t>
            </a:r>
            <a:endParaRPr lang="vi-VN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33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1428750"/>
            <a:ext cx="2590800" cy="1614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188911" y="133350"/>
            <a:ext cx="8305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None/>
            </a:pPr>
            <a:r>
              <a:rPr lang="en-US" altLang="vi-VN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vi-VN" sz="36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2. XÂY DỰNG NHÀ Ở</a:t>
            </a:r>
            <a:endParaRPr lang="en-US" altLang="vi-VN" sz="36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" name="Picture 17" descr="Ngói 10v/m2 Viglacera Hạ Long ngói lợp nhà giá tố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53116"/>
            <a:ext cx="3505200" cy="1957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4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6700" y="2827726"/>
            <a:ext cx="3619499" cy="210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266700" y="649219"/>
            <a:ext cx="62484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tabLst>
                <a:tab pos="2181225" algn="l"/>
              </a:tabLst>
            </a:pPr>
            <a:r>
              <a:rPr lang="nl-NL" sz="3200" b="1" u="sng" dirty="0" smtClean="0">
                <a:latin typeface="Times New Roman" pitchFamily="18" charset="0"/>
                <a:cs typeface="Times New Roman" pitchFamily="18" charset="0"/>
              </a:rPr>
              <a:t>I.Vật liệu làm nhà ở</a:t>
            </a:r>
            <a:r>
              <a:rPr lang="nl-NL" sz="3200" b="1" dirty="0" smtClean="0"/>
              <a:t>:</a:t>
            </a:r>
            <a:endParaRPr kumimoji="0" lang="pt-BR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4191000" y="1357007"/>
            <a:ext cx="4648200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3.</a:t>
            </a:r>
            <a:r>
              <a:rPr lang="nl-NL" sz="2800" b="1" dirty="0" smtClean="0">
                <a:latin typeface="Times New Roman" pitchFamily="18" charset="0"/>
                <a:cs typeface="Times New Roman" pitchFamily="18" charset="0"/>
              </a:rPr>
              <a:t>Đá:</a:t>
            </a:r>
            <a:endParaRPr lang="vi-VN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nl-NL" sz="2800" b="1" dirty="0" smtClean="0">
                <a:latin typeface="Times New Roman" pitchFamily="18" charset="0"/>
                <a:cs typeface="Times New Roman" pitchFamily="18" charset="0"/>
              </a:rPr>
              <a:t>+Tính chất: Có khả năng chịu lực cao và chống ẩm, tuổi thọ rất cao.</a:t>
            </a:r>
            <a:endParaRPr lang="vi-VN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nl-NL" sz="2800" b="1" dirty="0" smtClean="0">
                <a:latin typeface="Times New Roman" pitchFamily="18" charset="0"/>
                <a:cs typeface="Times New Roman" pitchFamily="18" charset="0"/>
              </a:rPr>
              <a:t>+Ứng dụng: Làm tường nhà, xây cột trụ</a:t>
            </a:r>
            <a:endParaRPr lang="vi-VN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" y="1201445"/>
            <a:ext cx="3619500" cy="1625204"/>
          </a:xfrm>
          <a:prstGeom prst="rect">
            <a:avLst/>
          </a:prstGeom>
        </p:spPr>
      </p:pic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188911" y="133350"/>
            <a:ext cx="8305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None/>
            </a:pPr>
            <a:r>
              <a:rPr lang="en-US" altLang="vi-VN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vi-VN" sz="36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2. XÂY DỰNG NHÀ Ở</a:t>
            </a:r>
            <a:endParaRPr lang="en-US" altLang="vi-VN" sz="36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152400" y="619341"/>
            <a:ext cx="62484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tabLst>
                <a:tab pos="2181225" algn="l"/>
              </a:tabLst>
            </a:pPr>
            <a:r>
              <a:rPr lang="nl-NL" sz="2800" b="1" u="sng" dirty="0" smtClean="0">
                <a:latin typeface="Times New Roman" pitchFamily="18" charset="0"/>
                <a:cs typeface="Times New Roman" pitchFamily="18" charset="0"/>
              </a:rPr>
              <a:t>I.Vật liệu làm nhà ở</a:t>
            </a:r>
            <a:r>
              <a:rPr lang="nl-NL" sz="3200" b="1" dirty="0" smtClean="0"/>
              <a:t>:</a:t>
            </a:r>
            <a:endParaRPr kumimoji="0" lang="pt-BR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4648200" y="1263193"/>
            <a:ext cx="4191000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4.</a:t>
            </a:r>
            <a:r>
              <a:rPr lang="nl-NL" sz="2800" b="1" dirty="0" smtClean="0">
                <a:latin typeface="Times New Roman" pitchFamily="18" charset="0"/>
                <a:cs typeface="Times New Roman" pitchFamily="18" charset="0"/>
              </a:rPr>
              <a:t>Thép:</a:t>
            </a:r>
            <a:endParaRPr lang="vi-VN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nl-NL" sz="2800" b="1" dirty="0" smtClean="0">
                <a:latin typeface="Times New Roman" pitchFamily="18" charset="0"/>
                <a:cs typeface="Times New Roman" pitchFamily="18" charset="0"/>
              </a:rPr>
              <a:t>+Tính chất: Chịu lực và chịu nhiệt tốt, không bị nứt, ít bị cong vênh.</a:t>
            </a:r>
            <a:endParaRPr lang="vi-VN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nl-NL" sz="2800" b="1" dirty="0" smtClean="0">
                <a:latin typeface="Times New Roman" pitchFamily="18" charset="0"/>
                <a:cs typeface="Times New Roman" pitchFamily="18" charset="0"/>
              </a:rPr>
              <a:t>+Ứng dụng: Làm khung nhà, cột nhà.</a:t>
            </a:r>
            <a:endParaRPr lang="vi-VN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291548" y="129762"/>
            <a:ext cx="8305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None/>
            </a:pPr>
            <a:r>
              <a:rPr lang="en-US" altLang="vi-VN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vi-VN" sz="36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2. XÂY DỰNG NHÀ Ở</a:t>
            </a:r>
            <a:endParaRPr lang="en-US" altLang="vi-VN" sz="36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050" name="Picture 26" descr="Latest price list of cheap construction steel and steel April 27 2020 -  Cộng đồng vì môi trường - earth observator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133" y="3076986"/>
            <a:ext cx="4170758" cy="1856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Vật liệu xây dự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48" y="1263193"/>
            <a:ext cx="4189343" cy="1839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210809" y="805236"/>
            <a:ext cx="62484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tabLst>
                <a:tab pos="2181225" algn="l"/>
              </a:tabLst>
            </a:pPr>
            <a:r>
              <a:rPr lang="nl-NL" sz="2800" b="1" u="sng" dirty="0" smtClean="0">
                <a:latin typeface="Times New Roman" pitchFamily="18" charset="0"/>
                <a:cs typeface="Times New Roman" pitchFamily="18" charset="0"/>
              </a:rPr>
              <a:t>I.Vật liệu làm nhà ở</a:t>
            </a:r>
            <a:r>
              <a:rPr lang="nl-NL" sz="3200" b="1" dirty="0" smtClean="0"/>
              <a:t>:</a:t>
            </a:r>
            <a:endParaRPr kumimoji="0" lang="pt-BR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4495800" y="1796593"/>
            <a:ext cx="4419600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5.</a:t>
            </a:r>
            <a:r>
              <a:rPr lang="nl-NL" sz="2800" b="1" dirty="0" smtClean="0">
                <a:latin typeface="Times New Roman" pitchFamily="18" charset="0"/>
                <a:cs typeface="Times New Roman" pitchFamily="18" charset="0"/>
              </a:rPr>
              <a:t>Cát:</a:t>
            </a:r>
            <a:endParaRPr lang="vi-VN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nl-NL" sz="2800" b="1" dirty="0" smtClean="0">
                <a:latin typeface="Times New Roman" pitchFamily="18" charset="0"/>
                <a:cs typeface="Times New Roman" pitchFamily="18" charset="0"/>
              </a:rPr>
              <a:t>+Tính chất: Hạt nhỏ, cứng.</a:t>
            </a:r>
            <a:endParaRPr lang="vi-VN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nl-NL" sz="2800" b="1" dirty="0" smtClean="0">
                <a:latin typeface="Times New Roman" pitchFamily="18" charset="0"/>
                <a:cs typeface="Times New Roman" pitchFamily="18" charset="0"/>
              </a:rPr>
              <a:t>+Ứng dụng: Kết hợp với xi măng, nước tạo ra vữa xây dựng.</a:t>
            </a:r>
            <a:endParaRPr lang="vi-VN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188911" y="133350"/>
            <a:ext cx="8305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None/>
            </a:pPr>
            <a:r>
              <a:rPr lang="en-US" altLang="vi-VN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vi-VN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 2. XÂY DỰNG NHÀ Ở</a:t>
            </a:r>
            <a:endParaRPr lang="en-US" alt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552" y="1581150"/>
            <a:ext cx="3995259" cy="3200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4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1" y="3028950"/>
            <a:ext cx="3733799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203779" y="689504"/>
            <a:ext cx="62484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tabLst>
                <a:tab pos="2181225" algn="l"/>
              </a:tabLst>
            </a:pPr>
            <a:r>
              <a:rPr lang="nl-NL" sz="2800" b="1" u="sng" dirty="0" smtClean="0">
                <a:latin typeface="Times New Roman" pitchFamily="18" charset="0"/>
                <a:cs typeface="Times New Roman" pitchFamily="18" charset="0"/>
              </a:rPr>
              <a:t>I.Vật liệu làm nhà ở</a:t>
            </a:r>
            <a:r>
              <a:rPr lang="nl-NL" sz="3200" b="1" dirty="0" smtClean="0"/>
              <a:t>:</a:t>
            </a:r>
            <a:endParaRPr kumimoji="0" lang="pt-BR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188911" y="133350"/>
            <a:ext cx="8305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None/>
            </a:pPr>
            <a:r>
              <a:rPr lang="en-US" altLang="vi-VN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vi-VN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 2. XÂY DỰNG NHÀ Ở</a:t>
            </a:r>
            <a:endParaRPr lang="en-US" alt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334882"/>
            <a:ext cx="3733800" cy="1694067"/>
          </a:xfrm>
          <a:prstGeom prst="rect">
            <a:avLst/>
          </a:prstGeom>
        </p:spPr>
      </p:pic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4267200" y="1696581"/>
            <a:ext cx="4572000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6.</a:t>
            </a:r>
            <a:r>
              <a:rPr lang="nl-NL" sz="2800" b="1" dirty="0" smtClean="0">
                <a:latin typeface="Times New Roman" pitchFamily="18" charset="0"/>
                <a:cs typeface="Times New Roman" pitchFamily="18" charset="0"/>
              </a:rPr>
              <a:t>Xi măng: </a:t>
            </a:r>
            <a:endParaRPr lang="vi-VN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nl-NL" sz="2800" b="1" dirty="0" smtClean="0">
                <a:latin typeface="Times New Roman" pitchFamily="18" charset="0"/>
                <a:cs typeface="Times New Roman" pitchFamily="18" charset="0"/>
              </a:rPr>
              <a:t>+Tính chất: Có khả năng kết dính, tạo độ dẻo</a:t>
            </a:r>
            <a:endParaRPr lang="vi-VN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nl-NL" sz="2800" b="1" dirty="0" smtClean="0">
                <a:latin typeface="Times New Roman" pitchFamily="18" charset="0"/>
                <a:cs typeface="Times New Roman" pitchFamily="18" charset="0"/>
              </a:rPr>
              <a:t>+Ứng dụng: Kết hợp với cát, nước, tạo ra vữa xây dựng.</a:t>
            </a:r>
            <a:endParaRPr lang="vi-VN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188911" y="819150"/>
            <a:ext cx="62484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tabLst>
                <a:tab pos="2181225" algn="l"/>
              </a:tabLst>
            </a:pPr>
            <a:r>
              <a:rPr lang="nl-NL" sz="2800" b="1" u="sng" dirty="0" smtClean="0">
                <a:latin typeface="Times New Roman" pitchFamily="18" charset="0"/>
                <a:cs typeface="Times New Roman" pitchFamily="18" charset="0"/>
              </a:rPr>
              <a:t>I.Vật liệu làm nhà ở</a:t>
            </a:r>
            <a:r>
              <a:rPr lang="nl-NL" sz="3200" b="1" dirty="0" smtClean="0"/>
              <a:t>:</a:t>
            </a:r>
            <a:endParaRPr kumimoji="0" lang="pt-BR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46529" y="1403925"/>
            <a:ext cx="85344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Ngoài </a:t>
            </a:r>
            <a:r>
              <a:rPr lang="vi-VN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các vật liệu trên </a:t>
            </a:r>
            <a:r>
              <a:rPr lang="nl-NL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còn có vật liệu nào khác </a:t>
            </a:r>
            <a:r>
              <a:rPr lang="vi-VN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dùng trong xây dựng nhà ở ?</a:t>
            </a:r>
            <a:endParaRPr lang="vi-VN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188911" y="133350"/>
            <a:ext cx="8305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None/>
            </a:pPr>
            <a:r>
              <a:rPr lang="en-US" altLang="vi-VN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vi-VN" sz="36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2. XÂY DỰNG NHÀ Ở</a:t>
            </a:r>
            <a:endParaRPr lang="en-US" altLang="vi-VN" sz="36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016404" y="4476750"/>
            <a:ext cx="1066800" cy="6667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Các loại kính dùng trong xây dựng và ứng dụng của từng loạ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09" y="2499072"/>
            <a:ext cx="4196791" cy="1977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Top 60 mẫu trần thạch cao hoa văn đẹp mắt và tinh tế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599" y="2499072"/>
            <a:ext cx="3980329" cy="1977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5903910" y="4476750"/>
            <a:ext cx="2401889" cy="6667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Thạch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593</TotalTime>
  <Words>924</Words>
  <Application>Microsoft Office PowerPoint</Application>
  <PresentationFormat>On-screen Show (16:9)</PresentationFormat>
  <Paragraphs>88</Paragraphs>
  <Slides>21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SimSun</vt:lpstr>
      <vt:lpstr>Arial</vt:lpstr>
      <vt:lpstr>Calibri</vt:lpstr>
      <vt:lpstr>Times New Roman</vt:lpstr>
      <vt:lpstr>Wingdings</vt:lpstr>
      <vt:lpstr>Office Theme</vt:lpstr>
      <vt:lpstr>Package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Nguyen Thanh</dc:creator>
  <cp:lastModifiedBy>dell</cp:lastModifiedBy>
  <cp:revision>60</cp:revision>
  <dcterms:created xsi:type="dcterms:W3CDTF">2021-09-06T12:47:10Z</dcterms:created>
  <dcterms:modified xsi:type="dcterms:W3CDTF">2023-09-19T08:30:23Z</dcterms:modified>
</cp:coreProperties>
</file>