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media/audio2.wav" ContentType="audio/x-wav"/>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notesMasterIdLst>
    <p:notesMasterId r:id="rId34"/>
  </p:notesMasterIdLst>
  <p:sldIdLst>
    <p:sldId id="288" r:id="rId2"/>
    <p:sldId id="257" r:id="rId3"/>
    <p:sldId id="258" r:id="rId4"/>
    <p:sldId id="259" r:id="rId5"/>
    <p:sldId id="261" r:id="rId6"/>
    <p:sldId id="265" r:id="rId7"/>
    <p:sldId id="289" r:id="rId8"/>
    <p:sldId id="267" r:id="rId9"/>
    <p:sldId id="263" r:id="rId10"/>
    <p:sldId id="268" r:id="rId11"/>
    <p:sldId id="269" r:id="rId12"/>
    <p:sldId id="270" r:id="rId13"/>
    <p:sldId id="271" r:id="rId14"/>
    <p:sldId id="273" r:id="rId15"/>
    <p:sldId id="274" r:id="rId16"/>
    <p:sldId id="275" r:id="rId17"/>
    <p:sldId id="276" r:id="rId18"/>
    <p:sldId id="293" r:id="rId19"/>
    <p:sldId id="294" r:id="rId20"/>
    <p:sldId id="277" r:id="rId21"/>
    <p:sldId id="285" r:id="rId22"/>
    <p:sldId id="278" r:id="rId23"/>
    <p:sldId id="279" r:id="rId24"/>
    <p:sldId id="280" r:id="rId25"/>
    <p:sldId id="282" r:id="rId26"/>
    <p:sldId id="281" r:id="rId27"/>
    <p:sldId id="283" r:id="rId28"/>
    <p:sldId id="286" r:id="rId29"/>
    <p:sldId id="290" r:id="rId30"/>
    <p:sldId id="287" r:id="rId31"/>
    <p:sldId id="291" r:id="rId32"/>
    <p:sldId id="292"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66CCFF"/>
    <a:srgbClr val="33CCCC"/>
    <a:srgbClr val="F8CFC8"/>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098" y="-8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smtClean="0">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t>
        <a:bodyPr/>
        <a:lstStyle/>
        <a:p>
          <a:endParaRPr lang="en-US"/>
        </a:p>
      </dgm:t>
    </dgm:pt>
    <dgm:pt modelId="{25192298-984D-4753-B791-B57526632F03}" type="pres">
      <dgm:prSet presAssocID="{BC28FE4F-DAB4-4FC9-816E-934AACFB3D6B}" presName="node" presStyleLbl="node1" presStyleIdx="0" presStyleCnt="1" custScaleX="774291">
        <dgm:presLayoutVars>
          <dgm:bulletEnabled val="1"/>
        </dgm:presLayoutVars>
      </dgm:prSet>
      <dgm:spPr/>
      <dgm:t>
        <a:bodyPr/>
        <a:lstStyle/>
        <a:p>
          <a:endParaRPr lang="en-US"/>
        </a:p>
      </dgm:t>
    </dgm:pt>
  </dgm:ptLst>
  <dgm:cxnLst>
    <dgm:cxn modelId="{6F888BFC-86DC-450C-9DED-C012BE495091}" type="presOf" srcId="{BC28FE4F-DAB4-4FC9-816E-934AACFB3D6B}" destId="{25192298-984D-4753-B791-B57526632F03}" srcOrd="0" destOrd="0" presId="urn:microsoft.com/office/officeart/2005/8/layout/cycle2"/>
    <dgm:cxn modelId="{A1CFE0D2-97E7-4E10-B5C1-2664697D9DDD}" type="presOf" srcId="{034C8CCC-1C1A-42E0-8104-2CEAC8B35DA0}" destId="{74B07693-635E-4C50-9A6F-8298377DF7DA}" srcOrd="0" destOrd="0" presId="urn:microsoft.com/office/officeart/2005/8/layout/cycle2"/>
    <dgm:cxn modelId="{3E9943C4-14E4-4E86-B353-151646E2A378}" srcId="{034C8CCC-1C1A-42E0-8104-2CEAC8B35DA0}" destId="{BC28FE4F-DAB4-4FC9-816E-934AACFB3D6B}" srcOrd="0" destOrd="0" parTransId="{EAD6F36F-A3BC-4209-A247-220015E93B5B}" sibTransId="{B856ED60-3AB3-4E9F-87F5-D423821F8D41}"/>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i="1" kern="1200" smtClean="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3C181D-DC3E-420A-83C8-C8F45D702977}" type="datetimeFigureOut">
              <a:rPr lang="en-US"/>
              <a:pPr>
                <a:defRPr/>
              </a:pPr>
              <a:t>4/14/2022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E22251-0A36-4146-B476-536A723BFF58}" type="slidenum">
              <a:rPr lang="en-US"/>
              <a:pPr>
                <a:defRPr/>
              </a:pPr>
              <a:t>‹#›</a:t>
            </a:fld>
            <a:endParaRPr lang="en-US"/>
          </a:p>
        </p:txBody>
      </p:sp>
    </p:spTree>
    <p:extLst>
      <p:ext uri="{BB962C8B-B14F-4D97-AF65-F5344CB8AC3E}">
        <p14:creationId xmlns:p14="http://schemas.microsoft.com/office/powerpoint/2010/main" val="41438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FE578BE-634A-4B31-B583-28035A7C6764}" type="datetimeFigureOut">
              <a:rPr lang="en-US" smtClean="0"/>
              <a:pPr>
                <a:defRPr/>
              </a:pPr>
              <a:t>4/14/2022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D8682-93AD-4FB5-8F09-8D93B90906D0}" type="slidenum">
              <a:rPr lang="en-US" smtClean="0"/>
              <a:pPr>
                <a:defRPr/>
              </a:pPr>
              <a:t>‹#›</a:t>
            </a:fld>
            <a:endParaRPr lang="en-US"/>
          </a:p>
        </p:txBody>
      </p:sp>
    </p:spTree>
    <p:extLst>
      <p:ext uri="{BB962C8B-B14F-4D97-AF65-F5344CB8AC3E}">
        <p14:creationId xmlns:p14="http://schemas.microsoft.com/office/powerpoint/2010/main" val="1132934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98226D1-DFFF-4ABF-A2F6-9BFDD08BC9CF}" type="datetimeFigureOut">
              <a:rPr lang="en-US" smtClean="0"/>
              <a:pPr>
                <a:defRPr/>
              </a:pPr>
              <a:t>4/14/2022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75C67-2919-4537-9484-96DBC6DE7134}" type="slidenum">
              <a:rPr lang="en-US" smtClean="0"/>
              <a:pPr>
                <a:defRPr/>
              </a:pPr>
              <a:t>‹#›</a:t>
            </a:fld>
            <a:endParaRPr lang="en-US"/>
          </a:p>
        </p:txBody>
      </p:sp>
    </p:spTree>
    <p:extLst>
      <p:ext uri="{BB962C8B-B14F-4D97-AF65-F5344CB8AC3E}">
        <p14:creationId xmlns:p14="http://schemas.microsoft.com/office/powerpoint/2010/main" val="222048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8887AE8-06A4-459D-97A9-CAE49F5304D7}" type="datetimeFigureOut">
              <a:rPr lang="en-US" smtClean="0"/>
              <a:pPr>
                <a:defRPr/>
              </a:pPr>
              <a:t>4/14/2022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B69980-14EB-449E-92CA-A56281DD1062}" type="slidenum">
              <a:rPr lang="en-US" smtClean="0"/>
              <a:pPr>
                <a:defRPr/>
              </a:pPr>
              <a:t>‹#›</a:t>
            </a:fld>
            <a:endParaRPr lang="en-US"/>
          </a:p>
        </p:txBody>
      </p:sp>
    </p:spTree>
    <p:extLst>
      <p:ext uri="{BB962C8B-B14F-4D97-AF65-F5344CB8AC3E}">
        <p14:creationId xmlns:p14="http://schemas.microsoft.com/office/powerpoint/2010/main" val="157000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360D731-D3D9-4ED2-B598-3A4261CD0E3A}" type="datetimeFigureOut">
              <a:rPr lang="en-US" smtClean="0"/>
              <a:pPr>
                <a:defRPr/>
              </a:pPr>
              <a:t>4/14/2022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B0657-6C3C-4A00-BFAD-5827704F48F9}" type="slidenum">
              <a:rPr lang="en-US" smtClean="0"/>
              <a:pPr>
                <a:defRPr/>
              </a:pPr>
              <a:t>‹#›</a:t>
            </a:fld>
            <a:endParaRPr lang="en-US"/>
          </a:p>
        </p:txBody>
      </p:sp>
    </p:spTree>
    <p:extLst>
      <p:ext uri="{BB962C8B-B14F-4D97-AF65-F5344CB8AC3E}">
        <p14:creationId xmlns:p14="http://schemas.microsoft.com/office/powerpoint/2010/main" val="265225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17067F5-2BF9-4A13-9FC9-DAD0FD174A6E}" type="datetimeFigureOut">
              <a:rPr lang="en-US" smtClean="0"/>
              <a:pPr>
                <a:defRPr/>
              </a:pPr>
              <a:t>4/14/2022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0E038-71E5-4054-B1D6-4CF395F5E253}" type="slidenum">
              <a:rPr lang="en-US" smtClean="0"/>
              <a:pPr>
                <a:defRPr/>
              </a:pPr>
              <a:t>‹#›</a:t>
            </a:fld>
            <a:endParaRPr lang="en-US"/>
          </a:p>
        </p:txBody>
      </p:sp>
    </p:spTree>
    <p:extLst>
      <p:ext uri="{BB962C8B-B14F-4D97-AF65-F5344CB8AC3E}">
        <p14:creationId xmlns:p14="http://schemas.microsoft.com/office/powerpoint/2010/main" val="391890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E222CEF-47BE-4388-B28C-4174F5F41B8B}" type="datetimeFigureOut">
              <a:rPr lang="en-US" smtClean="0"/>
              <a:pPr>
                <a:defRPr/>
              </a:pPr>
              <a:t>4/14/2022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26EC59-673A-453C-B02B-353DF6FAD9A4}" type="slidenum">
              <a:rPr lang="en-US" smtClean="0"/>
              <a:pPr>
                <a:defRPr/>
              </a:pPr>
              <a:t>‹#›</a:t>
            </a:fld>
            <a:endParaRPr lang="en-US"/>
          </a:p>
        </p:txBody>
      </p:sp>
    </p:spTree>
    <p:extLst>
      <p:ext uri="{BB962C8B-B14F-4D97-AF65-F5344CB8AC3E}">
        <p14:creationId xmlns:p14="http://schemas.microsoft.com/office/powerpoint/2010/main" val="67270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ED5B927-8940-4DA0-9164-55F88BEC9251}" type="datetimeFigureOut">
              <a:rPr lang="en-US" smtClean="0"/>
              <a:pPr>
                <a:defRPr/>
              </a:pPr>
              <a:t>4/14/2022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FC44A-9CC9-4487-BCC3-2B9F6E230673}" type="slidenum">
              <a:rPr lang="en-US" smtClean="0"/>
              <a:pPr>
                <a:defRPr/>
              </a:pPr>
              <a:t>‹#›</a:t>
            </a:fld>
            <a:endParaRPr lang="en-US"/>
          </a:p>
        </p:txBody>
      </p:sp>
    </p:spTree>
    <p:extLst>
      <p:ext uri="{BB962C8B-B14F-4D97-AF65-F5344CB8AC3E}">
        <p14:creationId xmlns:p14="http://schemas.microsoft.com/office/powerpoint/2010/main" val="369269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047A55A-8A48-4C3E-9524-12F3B1CAD6AF}" type="datetimeFigureOut">
              <a:rPr lang="en-US" smtClean="0"/>
              <a:pPr>
                <a:defRPr/>
              </a:pPr>
              <a:t>4/14/2022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9423A7-93EA-423E-8C52-D01C362C5055}" type="slidenum">
              <a:rPr lang="en-US" smtClean="0"/>
              <a:pPr>
                <a:defRPr/>
              </a:pPr>
              <a:t>‹#›</a:t>
            </a:fld>
            <a:endParaRPr lang="en-US"/>
          </a:p>
        </p:txBody>
      </p:sp>
    </p:spTree>
    <p:extLst>
      <p:ext uri="{BB962C8B-B14F-4D97-AF65-F5344CB8AC3E}">
        <p14:creationId xmlns:p14="http://schemas.microsoft.com/office/powerpoint/2010/main" val="263765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532B4C-EF00-4086-8197-EFDD4375BB3C}" type="datetimeFigureOut">
              <a:rPr lang="en-US" smtClean="0"/>
              <a:pPr>
                <a:defRPr/>
              </a:pPr>
              <a:t>4/14/2022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0A66BC-C461-459F-853E-7277B41FA2A6}" type="slidenum">
              <a:rPr lang="en-US" smtClean="0"/>
              <a:pPr>
                <a:defRPr/>
              </a:pPr>
              <a:t>‹#›</a:t>
            </a:fld>
            <a:endParaRPr lang="en-US"/>
          </a:p>
        </p:txBody>
      </p:sp>
    </p:spTree>
    <p:extLst>
      <p:ext uri="{BB962C8B-B14F-4D97-AF65-F5344CB8AC3E}">
        <p14:creationId xmlns:p14="http://schemas.microsoft.com/office/powerpoint/2010/main" val="10497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08B0F81-A295-48BC-94B1-60360CAF139B}" type="datetimeFigureOut">
              <a:rPr lang="en-US" smtClean="0"/>
              <a:pPr>
                <a:defRPr/>
              </a:pPr>
              <a:t>4/14/2022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B1BBE-3C30-4EA1-8248-16DCE2CC13E4}" type="slidenum">
              <a:rPr lang="en-US" smtClean="0"/>
              <a:pPr>
                <a:defRPr/>
              </a:pPr>
              <a:t>‹#›</a:t>
            </a:fld>
            <a:endParaRPr lang="en-US"/>
          </a:p>
        </p:txBody>
      </p:sp>
    </p:spTree>
    <p:extLst>
      <p:ext uri="{BB962C8B-B14F-4D97-AF65-F5344CB8AC3E}">
        <p14:creationId xmlns:p14="http://schemas.microsoft.com/office/powerpoint/2010/main" val="141317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878798-0B69-4900-B9A9-FE6203655908}" type="datetimeFigureOut">
              <a:rPr lang="en-US" smtClean="0"/>
              <a:pPr>
                <a:defRPr/>
              </a:pPr>
              <a:t>4/14/2022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CFAE8-EB8C-4DE8-B597-2BA324F5BA06}" type="slidenum">
              <a:rPr lang="en-US" smtClean="0"/>
              <a:pPr>
                <a:defRPr/>
              </a:pPr>
              <a:t>‹#›</a:t>
            </a:fld>
            <a:endParaRPr lang="en-US"/>
          </a:p>
        </p:txBody>
      </p:sp>
    </p:spTree>
    <p:extLst>
      <p:ext uri="{BB962C8B-B14F-4D97-AF65-F5344CB8AC3E}">
        <p14:creationId xmlns:p14="http://schemas.microsoft.com/office/powerpoint/2010/main" val="4088157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B341A9-C722-41E8-A178-2442DA73DCFD}" type="datetimeFigureOut">
              <a:rPr lang="en-US" smtClean="0"/>
              <a:pPr>
                <a:defRPr/>
              </a:pPr>
              <a:t>4/14/2022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DF385-5483-42FD-A8A4-0F5D3067CC09}" type="slidenum">
              <a:rPr lang="en-US" smtClean="0"/>
              <a:pPr>
                <a:defRPr/>
              </a:pPr>
              <a:t>‹#›</a:t>
            </a:fld>
            <a:endParaRPr lang="en-US"/>
          </a:p>
        </p:txBody>
      </p:sp>
    </p:spTree>
    <p:extLst>
      <p:ext uri="{BB962C8B-B14F-4D97-AF65-F5344CB8AC3E}">
        <p14:creationId xmlns:p14="http://schemas.microsoft.com/office/powerpoint/2010/main" val="1153844491"/>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6.emf"/><Relationship Id="rId18" Type="http://schemas.openxmlformats.org/officeDocument/2006/relationships/image" Target="../media/image11.gif"/><Relationship Id="rId3" Type="http://schemas.openxmlformats.org/officeDocument/2006/relationships/audio" Target="file:///C:\WINDOWS\Help\Tours\WindowsMediaPlayer\Audio\Wav\wmpaud1.wav" TargetMode="External"/><Relationship Id="rId21" Type="http://schemas.openxmlformats.org/officeDocument/2006/relationships/image" Target="../media/image14.png"/><Relationship Id="rId7" Type="http://schemas.openxmlformats.org/officeDocument/2006/relationships/oleObject" Target="../embeddings/oleObject1.bin"/><Relationship Id="rId12" Type="http://schemas.openxmlformats.org/officeDocument/2006/relationships/image" Target="../media/image5.gif"/><Relationship Id="rId17" Type="http://schemas.openxmlformats.org/officeDocument/2006/relationships/image" Target="../media/image10.gif"/><Relationship Id="rId2" Type="http://schemas.openxmlformats.org/officeDocument/2006/relationships/audio" Target="../media/audio1.wav"/><Relationship Id="rId16" Type="http://schemas.openxmlformats.org/officeDocument/2006/relationships/image" Target="../media/image9.emf"/><Relationship Id="rId20" Type="http://schemas.openxmlformats.org/officeDocument/2006/relationships/image" Target="../media/image13.gif"/><Relationship Id="rId1" Type="http://schemas.openxmlformats.org/officeDocument/2006/relationships/vmlDrawing" Target="../drawings/vmlDrawing1.vml"/><Relationship Id="rId6" Type="http://schemas.openxmlformats.org/officeDocument/2006/relationships/hyperlink" Target="../BIEN_NHO.MID" TargetMode="External"/><Relationship Id="rId11" Type="http://schemas.openxmlformats.org/officeDocument/2006/relationships/image" Target="../media/image4.gif"/><Relationship Id="rId5" Type="http://schemas.openxmlformats.org/officeDocument/2006/relationships/notesSlide" Target="../notesSlides/notesSlide1.xml"/><Relationship Id="rId15" Type="http://schemas.openxmlformats.org/officeDocument/2006/relationships/image" Target="../media/image8.emf"/><Relationship Id="rId10" Type="http://schemas.openxmlformats.org/officeDocument/2006/relationships/image" Target="../media/image3.jpeg"/><Relationship Id="rId19" Type="http://schemas.openxmlformats.org/officeDocument/2006/relationships/image" Target="../media/image12.gif"/><Relationship Id="rId4" Type="http://schemas.openxmlformats.org/officeDocument/2006/relationships/slideLayout" Target="../slideLayouts/slideLayout7.xml"/><Relationship Id="rId9" Type="http://schemas.openxmlformats.org/officeDocument/2006/relationships/image" Target="../media/image2.png"/><Relationship Id="rId14" Type="http://schemas.openxmlformats.org/officeDocument/2006/relationships/image" Target="../media/image7.emf"/><Relationship Id="rId22"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3.xml"/><Relationship Id="rId7" Type="http://schemas.openxmlformats.org/officeDocument/2006/relationships/slide" Target="slide27.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image" Target="../media/image33.gif"/><Relationship Id="rId5" Type="http://schemas.openxmlformats.org/officeDocument/2006/relationships/slide" Target="slide25.xml"/><Relationship Id="rId10" Type="http://schemas.openxmlformats.org/officeDocument/2006/relationships/slide" Target="slide29.xml"/><Relationship Id="rId4" Type="http://schemas.openxmlformats.org/officeDocument/2006/relationships/slide" Target="slide24.xml"/><Relationship Id="rId9" Type="http://schemas.openxmlformats.org/officeDocument/2006/relationships/image" Target="../media/image32.gif"/></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2" Type="http://schemas.openxmlformats.org/officeDocument/2006/relationships/hyperlink" Target="C&#225;ch%20G&#7845;p%20Tr&#242;%20Ch&#417;i%20&#272;&#244;ng%20T&#226;y%20Nam%20B&#7855;c%20-%20L&#224;m%20&#272;&#7891;%20Ch&#417;i%20B&#7857;ng%20Gi&#7845;y.web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wmf"/><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pPr>
              <a:defRPr/>
            </a:pPr>
            <a:fld id="{D7BE28D7-7F56-4F1C-A291-36D4F422562A}" type="slidenum">
              <a:rPr lang="en-US"/>
              <a:pPr>
                <a:defRPr/>
              </a:pPr>
              <a:t>1</a:t>
            </a:fld>
            <a:endParaRPr lang="en-US"/>
          </a:p>
        </p:txBody>
      </p:sp>
      <p:graphicFrame>
        <p:nvGraphicFramePr>
          <p:cNvPr id="1026" name="Object 3">
            <a:hlinkClick r:id="rId6" action="ppaction://hlinkfile"/>
          </p:cNvPr>
          <p:cNvGraphicFramePr>
            <a:graphicFrameLocks noChangeAspect="1"/>
          </p:cNvGraphicFramePr>
          <p:nvPr/>
        </p:nvGraphicFramePr>
        <p:xfrm>
          <a:off x="0" y="2209800"/>
          <a:ext cx="2462213" cy="4648200"/>
        </p:xfrm>
        <a:graphic>
          <a:graphicData uri="http://schemas.openxmlformats.org/presentationml/2006/ole">
            <mc:AlternateContent xmlns:mc="http://schemas.openxmlformats.org/markup-compatibility/2006">
              <mc:Choice xmlns:v="urn:schemas-microsoft-com:vml" Requires="v">
                <p:oleObj spid="_x0000_s1112" name="Clip" r:id="rId7" imgW="1060704" imgH="1335024" progId="MS_ClipArt_Gallery.2">
                  <p:embed/>
                </p:oleObj>
              </mc:Choice>
              <mc:Fallback>
                <p:oleObj name="Clip" r:id="rId7" imgW="1060704" imgH="1335024" progId="MS_ClipArt_Gallery.2">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2462213" cy="4648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10"/>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200">
              <a:effectLst>
                <a:outerShdw blurRad="38100" dist="38100" dir="2700000" algn="tl">
                  <a:srgbClr val="000000">
                    <a:alpha val="43137"/>
                  </a:srgbClr>
                </a:outerShdw>
              </a:effectLst>
              <a:latin typeface="Arial" pitchFamily="34" charset="0"/>
            </a:endParaRPr>
          </a:p>
        </p:txBody>
      </p:sp>
      <p:grpSp>
        <p:nvGrpSpPr>
          <p:cNvPr id="2" name="Group 23"/>
          <p:cNvGrpSpPr>
            <a:grpSpLocks/>
          </p:cNvGrpSpPr>
          <p:nvPr/>
        </p:nvGrpSpPr>
        <p:grpSpPr bwMode="auto">
          <a:xfrm>
            <a:off x="4092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2860312" y="2743538"/>
            <a:ext cx="1494812"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1858963"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2878953"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1428728" y="3617903"/>
            <a:ext cx="572114"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C200"/>
                </a:solidFill>
              </a:rPr>
              <a:t>T</a:t>
            </a:r>
            <a:endParaRPr lang="vi-VN" sz="4400" b="1">
              <a:solidFill>
                <a:srgbClr val="00C200"/>
              </a:solidFill>
            </a:endParaRPr>
          </a:p>
        </p:txBody>
      </p:sp>
      <p:sp>
        <p:nvSpPr>
          <p:cNvPr id="32" name="TextBox 31"/>
          <p:cNvSpPr txBox="1"/>
          <p:nvPr/>
        </p:nvSpPr>
        <p:spPr>
          <a:xfrm>
            <a:off x="2031764" y="3617903"/>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I</a:t>
            </a:r>
            <a:endParaRPr lang="vi-VN" sz="4400" b="1">
              <a:solidFill>
                <a:srgbClr val="FF0000"/>
              </a:solidFill>
            </a:endParaRPr>
          </a:p>
        </p:txBody>
      </p:sp>
      <p:sp>
        <p:nvSpPr>
          <p:cNvPr id="33" name="TextBox 32"/>
          <p:cNvSpPr txBox="1"/>
          <p:nvPr/>
        </p:nvSpPr>
        <p:spPr>
          <a:xfrm>
            <a:off x="2643174" y="3614728"/>
            <a:ext cx="56863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24602E"/>
                </a:solidFill>
              </a:rPr>
              <a:t>N</a:t>
            </a:r>
            <a:endParaRPr lang="vi-VN" sz="4400" b="1">
              <a:solidFill>
                <a:srgbClr val="24602E"/>
              </a:solidFill>
            </a:endParaRPr>
          </a:p>
        </p:txBody>
      </p:sp>
      <p:sp>
        <p:nvSpPr>
          <p:cNvPr id="34" name="TextBox 33"/>
          <p:cNvSpPr txBox="1"/>
          <p:nvPr/>
        </p:nvSpPr>
        <p:spPr>
          <a:xfrm>
            <a:off x="3643306"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5B34DA"/>
                </a:solidFill>
              </a:rPr>
              <a:t>H</a:t>
            </a:r>
            <a:endParaRPr lang="vi-VN" sz="4400" b="1">
              <a:solidFill>
                <a:srgbClr val="5B34DA"/>
              </a:solidFill>
            </a:endParaRPr>
          </a:p>
        </p:txBody>
      </p:sp>
      <p:sp>
        <p:nvSpPr>
          <p:cNvPr id="35" name="TextBox 34"/>
          <p:cNvSpPr txBox="1"/>
          <p:nvPr/>
        </p:nvSpPr>
        <p:spPr>
          <a:xfrm>
            <a:off x="4286248"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333300"/>
                </a:solidFill>
                <a:cs typeface="Arial" charset="0"/>
              </a:rPr>
              <a:t>Ọ</a:t>
            </a:r>
            <a:endParaRPr lang="vi-VN" sz="4400" b="1">
              <a:solidFill>
                <a:srgbClr val="333300"/>
              </a:solidFill>
              <a:cs typeface="Arial" charset="0"/>
            </a:endParaRPr>
          </a:p>
        </p:txBody>
      </p:sp>
      <p:sp>
        <p:nvSpPr>
          <p:cNvPr id="36" name="TextBox 35"/>
          <p:cNvSpPr txBox="1"/>
          <p:nvPr/>
        </p:nvSpPr>
        <p:spPr>
          <a:xfrm>
            <a:off x="5576461" y="3614728"/>
            <a:ext cx="56717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66FF"/>
                </a:solidFill>
              </a:rPr>
              <a:t>6</a:t>
            </a:r>
            <a:endParaRPr lang="vi-VN" sz="4400" b="1">
              <a:solidFill>
                <a:srgbClr val="0066FF"/>
              </a:solidFill>
            </a:endParaRPr>
          </a:p>
        </p:txBody>
      </p:sp>
      <p:pic>
        <p:nvPicPr>
          <p:cNvPr id="1052" name="Picture 36" descr="hoa van trang tr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50" y="754063"/>
            <a:ext cx="1597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7" descr="Logo-BG&amp;DD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 y="103188"/>
            <a:ext cx="15970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8" descr="atom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948613"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9" descr="butterflies_flowers_sm_nw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71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7" name="Picture 41" descr="Firewrk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12954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2"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77125" y="1219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3" descr="Firewrk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94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44" descr="Firewrk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750" y="3867150"/>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45" descr="_DK8_1LA"/>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3810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Oval 49"/>
          <p:cNvSpPr>
            <a:spLocks noChangeArrowheads="1"/>
          </p:cNvSpPr>
          <p:nvPr/>
        </p:nvSpPr>
        <p:spPr bwMode="auto">
          <a:xfrm>
            <a:off x="7143750" y="4095750"/>
            <a:ext cx="1538288" cy="1524000"/>
          </a:xfrm>
          <a:prstGeom prst="ellipse">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065" name="Freeform 50"/>
          <p:cNvSpPr>
            <a:spLocks/>
          </p:cNvSpPr>
          <p:nvPr/>
        </p:nvSpPr>
        <p:spPr bwMode="auto">
          <a:xfrm>
            <a:off x="7372350" y="4349750"/>
            <a:ext cx="1123950"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 name="Freeform 51"/>
          <p:cNvSpPr>
            <a:spLocks/>
          </p:cNvSpPr>
          <p:nvPr/>
        </p:nvSpPr>
        <p:spPr bwMode="auto">
          <a:xfrm rot="10800000">
            <a:off x="7375525" y="5262563"/>
            <a:ext cx="1127125"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7" name="Line 52"/>
          <p:cNvSpPr>
            <a:spLocks noChangeShapeType="1"/>
          </p:cNvSpPr>
          <p:nvPr/>
        </p:nvSpPr>
        <p:spPr bwMode="auto">
          <a:xfrm>
            <a:off x="7170738"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Line 53"/>
          <p:cNvSpPr>
            <a:spLocks noChangeShapeType="1"/>
          </p:cNvSpPr>
          <p:nvPr/>
        </p:nvSpPr>
        <p:spPr bwMode="auto">
          <a:xfrm>
            <a:off x="7945438" y="4110038"/>
            <a:ext cx="1587"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69" name="Picture 54" descr="BOOKANI2"/>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7599363"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55" descr="TORCH"/>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753350" y="4171950"/>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60" descr="dandilionbutterfly"/>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8231188" y="6096000"/>
            <a:ext cx="855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 name="AutoShape 61">
            <a:hlinkClick r:id="" action="ppaction://hlinkshowjump?jump=previousslide" highlightClick="1"/>
          </p:cNvPr>
          <p:cNvSpPr>
            <a:spLocks noChangeArrowheads="1"/>
          </p:cNvSpPr>
          <p:nvPr/>
        </p:nvSpPr>
        <p:spPr bwMode="auto">
          <a:xfrm>
            <a:off x="6324600" y="990600"/>
            <a:ext cx="76200" cy="76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03" name="TOUR2509.WAV">
            <a:hlinkClick r:id="" action="ppaction://media"/>
          </p:cNvPr>
          <p:cNvPicPr>
            <a:picLocks noRot="1" noChangeAspect="1" noChangeArrowheads="1"/>
          </p:cNvPicPr>
          <p:nvPr>
            <a:wavAudioFile r:embed="rId2" name="TOUR_AAA.WAV"/>
          </p:nvPr>
        </p:nvPicPr>
        <p:blipFill>
          <a:blip r:embed="rId21">
            <a:extLst>
              <a:ext uri="{28A0092B-C50C-407E-A947-70E740481C1C}">
                <a14:useLocalDpi xmlns:a14="http://schemas.microsoft.com/office/drawing/2010/main" val="0"/>
              </a:ext>
            </a:extLst>
          </a:blip>
          <a:srcRect/>
          <a:stretch>
            <a:fillRect/>
          </a:stretch>
        </p:blipFill>
        <p:spPr bwMode="auto">
          <a:xfrm>
            <a:off x="1066800" y="632460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wmpaud1.wav">
            <a:hlinkClick r:id="" action="ppaction://media"/>
          </p:cNvPr>
          <p:cNvPicPr>
            <a:picLocks noRot="1" noChangeAspect="1" noChangeArrowheads="1"/>
          </p:cNvPicPr>
          <p:nvPr>
            <a:audioFile r:link="rId3"/>
          </p:nvPr>
        </p:nvPicPr>
        <p:blipFill>
          <a:blip r:embed="rId21">
            <a:extLst>
              <a:ext uri="{28A0092B-C50C-407E-A947-70E740481C1C}">
                <a14:useLocalDpi xmlns:a14="http://schemas.microsoft.com/office/drawing/2010/main" val="0"/>
              </a:ext>
            </a:extLst>
          </a:blip>
          <a:srcRect/>
          <a:stretch>
            <a:fillRect/>
          </a:stretch>
        </p:blipFill>
        <p:spPr bwMode="auto">
          <a:xfrm>
            <a:off x="7631113"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6" name="WordArt 66" descr="Green marble"/>
          <p:cNvSpPr>
            <a:spLocks noChangeArrowheads="1" noChangeShapeType="1" noTextEdit="1"/>
          </p:cNvSpPr>
          <p:nvPr/>
        </p:nvSpPr>
        <p:spPr bwMode="auto">
          <a:xfrm>
            <a:off x="457200" y="1219200"/>
            <a:ext cx="5345113" cy="97155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blipFill dpi="0" rotWithShape="0">
                  <a:blip r:embed="rId2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BÀI GIẢNG</a:t>
            </a:r>
          </a:p>
        </p:txBody>
      </p:sp>
      <p:sp>
        <p:nvSpPr>
          <p:cNvPr id="10307" name="Rectangle 67"/>
          <p:cNvSpPr>
            <a:spLocks noChangeArrowheads="1"/>
          </p:cNvSpPr>
          <p:nvPr/>
        </p:nvSpPr>
        <p:spPr bwMode="auto">
          <a:xfrm>
            <a:off x="-3314700" y="55626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4000" b="1" i="1">
              <a:solidFill>
                <a:srgbClr val="FFFF00"/>
              </a:solidFill>
              <a:latin typeface="Times New Roman" pitchFamily="18" charset="0"/>
            </a:endParaRPr>
          </a:p>
        </p:txBody>
      </p:sp>
      <p:sp>
        <p:nvSpPr>
          <p:cNvPr id="55" name="TextBox 54"/>
          <p:cNvSpPr txBox="1"/>
          <p:nvPr/>
        </p:nvSpPr>
        <p:spPr>
          <a:xfrm>
            <a:off x="4932788" y="3643314"/>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C</a:t>
            </a:r>
            <a:endParaRPr lang="vi-VN" sz="4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12" dur="5000" spd="-100000" fill="hold"/>
                                        <p:tgtEl>
                                          <p:spTgt spid="31"/>
                                        </p:tgtEl>
                                        <p:attrNameLst>
                                          <p:attrName>ppt_x</p:attrName>
                                          <p:attrName>ppt_y</p:attrName>
                                        </p:attrNameLst>
                                      </p:cBhvr>
                                      <p:rCtr x="100" y="-9800"/>
                                    </p:animMotion>
                                  </p:childTnLst>
                                </p:cTn>
                              </p:par>
                              <p:par>
                                <p:cTn id="1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14" dur="5000" spd="-100000" fill="hold"/>
                                        <p:tgtEl>
                                          <p:spTgt spid="32"/>
                                        </p:tgtEl>
                                        <p:attrNameLst>
                                          <p:attrName>ppt_x</p:attrName>
                                          <p:attrName>ppt_y</p:attrName>
                                        </p:attrNameLst>
                                      </p:cBhvr>
                                      <p:rCtr x="-100" y="-13100"/>
                                    </p:animMotion>
                                  </p:childTnLst>
                                </p:cTn>
                              </p:par>
                              <p:par>
                                <p:cTn id="1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16" dur="5000" spd="-100000" fill="hold"/>
                                        <p:tgtEl>
                                          <p:spTgt spid="33"/>
                                        </p:tgtEl>
                                        <p:attrNameLst>
                                          <p:attrName>ppt_x</p:attrName>
                                          <p:attrName>ppt_y</p:attrName>
                                        </p:attrNameLst>
                                      </p:cBhvr>
                                      <p:rCtr x="0" y="-12100"/>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34"/>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0.00017 0.1794 L 3.61111E-6 -0.11597 " pathEditMode="relative" rAng="0" ptsTypes="AA">
                                      <p:cBhvr>
                                        <p:cTn id="20" dur="3000" fill="hold"/>
                                        <p:tgtEl>
                                          <p:spTgt spid="35"/>
                                        </p:tgtEl>
                                        <p:attrNameLst>
                                          <p:attrName>ppt_x</p:attrName>
                                          <p:attrName>ppt_y</p:attrName>
                                        </p:attrNameLst>
                                      </p:cBhvr>
                                      <p:rCtr x="-17" y="-14769"/>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36"/>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2"/>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10282"/>
                                        </p:tgtEl>
                                        <p:attrNameLst>
                                          <p:attrName>style.visibility</p:attrName>
                                        </p:attrNameLst>
                                      </p:cBhvr>
                                      <p:to>
                                        <p:strVal val="visible"/>
                                      </p:to>
                                    </p:set>
                                    <p:anim calcmode="lin" valueType="num">
                                      <p:cBhvr>
                                        <p:cTn id="27" dur="3000" fill="hold"/>
                                        <p:tgtEl>
                                          <p:spTgt spid="10282"/>
                                        </p:tgtEl>
                                        <p:attrNameLst>
                                          <p:attrName>ppt_w</p:attrName>
                                        </p:attrNameLst>
                                      </p:cBhvr>
                                      <p:tavLst>
                                        <p:tav tm="0">
                                          <p:val>
                                            <p:fltVal val="0"/>
                                          </p:val>
                                        </p:tav>
                                        <p:tav tm="100000">
                                          <p:val>
                                            <p:strVal val="#ppt_w"/>
                                          </p:val>
                                        </p:tav>
                                      </p:tavLst>
                                    </p:anim>
                                    <p:anim calcmode="lin" valueType="num">
                                      <p:cBhvr>
                                        <p:cTn id="28" dur="3000" fill="hold"/>
                                        <p:tgtEl>
                                          <p:spTgt spid="10282"/>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10283"/>
                                        </p:tgtEl>
                                        <p:attrNameLst>
                                          <p:attrName>style.visibility</p:attrName>
                                        </p:attrNameLst>
                                      </p:cBhvr>
                                      <p:to>
                                        <p:strVal val="visible"/>
                                      </p:to>
                                    </p:set>
                                    <p:anim calcmode="lin" valueType="num">
                                      <p:cBhvr>
                                        <p:cTn id="31" dur="3000" fill="hold"/>
                                        <p:tgtEl>
                                          <p:spTgt spid="10283"/>
                                        </p:tgtEl>
                                        <p:attrNameLst>
                                          <p:attrName>ppt_w</p:attrName>
                                        </p:attrNameLst>
                                      </p:cBhvr>
                                      <p:tavLst>
                                        <p:tav tm="0">
                                          <p:val>
                                            <p:fltVal val="0"/>
                                          </p:val>
                                        </p:tav>
                                        <p:tav tm="100000">
                                          <p:val>
                                            <p:strVal val="#ppt_w"/>
                                          </p:val>
                                        </p:tav>
                                      </p:tavLst>
                                    </p:anim>
                                    <p:anim calcmode="lin" valueType="num">
                                      <p:cBhvr>
                                        <p:cTn id="32" dur="3000" fill="hold"/>
                                        <p:tgtEl>
                                          <p:spTgt spid="10283"/>
                                        </p:tgtEl>
                                        <p:attrNameLst>
                                          <p:attrName>ppt_h</p:attrName>
                                        </p:attrNameLst>
                                      </p:cBhvr>
                                      <p:tavLst>
                                        <p:tav tm="0">
                                          <p:val>
                                            <p:fltVal val="0"/>
                                          </p:val>
                                        </p:tav>
                                        <p:tav tm="100000">
                                          <p:val>
                                            <p:strVal val="#ppt_h"/>
                                          </p:val>
                                        </p:tav>
                                      </p:tavLst>
                                    </p:anim>
                                    <p:anim calcmode="lin" valueType="num">
                                      <p:cBhvr>
                                        <p:cTn id="33" dur="3000" fill="hold"/>
                                        <p:tgtEl>
                                          <p:spTgt spid="10283"/>
                                        </p:tgtEl>
                                        <p:attrNameLst>
                                          <p:attrName>style.rotation</p:attrName>
                                        </p:attrNameLst>
                                      </p:cBhvr>
                                      <p:tavLst>
                                        <p:tav tm="0">
                                          <p:val>
                                            <p:fltVal val="360"/>
                                          </p:val>
                                        </p:tav>
                                        <p:tav tm="100000">
                                          <p:val>
                                            <p:fltVal val="0"/>
                                          </p:val>
                                        </p:tav>
                                      </p:tavLst>
                                    </p:anim>
                                    <p:animEffect transition="in" filter="fade">
                                      <p:cBhvr>
                                        <p:cTn id="34" dur="3000"/>
                                        <p:tgtEl>
                                          <p:spTgt spid="10283"/>
                                        </p:tgtEl>
                                      </p:cBhvr>
                                    </p:animEffect>
                                  </p:childTnLst>
                                </p:cTn>
                              </p:par>
                              <p:par>
                                <p:cTn id="35" presetID="23" presetClass="entr" presetSubtype="16" repeatCount="indefinite" fill="hold" nodeType="withEffect">
                                  <p:stCondLst>
                                    <p:cond delay="500"/>
                                  </p:stCondLst>
                                  <p:endCondLst>
                                    <p:cond evt="onNext" delay="0">
                                      <p:tgtEl>
                                        <p:sldTgt/>
                                      </p:tgtEl>
                                    </p:cond>
                                  </p:endCondLst>
                                  <p:childTnLst>
                                    <p:set>
                                      <p:cBhvr>
                                        <p:cTn id="36" dur="1" fill="hold">
                                          <p:stCondLst>
                                            <p:cond delay="0"/>
                                          </p:stCondLst>
                                        </p:cTn>
                                        <p:tgtEl>
                                          <p:spTgt spid="10284"/>
                                        </p:tgtEl>
                                        <p:attrNameLst>
                                          <p:attrName>style.visibility</p:attrName>
                                        </p:attrNameLst>
                                      </p:cBhvr>
                                      <p:to>
                                        <p:strVal val="visible"/>
                                      </p:to>
                                    </p:set>
                                    <p:anim calcmode="lin" valueType="num">
                                      <p:cBhvr>
                                        <p:cTn id="37" dur="3000" fill="hold"/>
                                        <p:tgtEl>
                                          <p:spTgt spid="10284"/>
                                        </p:tgtEl>
                                        <p:attrNameLst>
                                          <p:attrName>ppt_w</p:attrName>
                                        </p:attrNameLst>
                                      </p:cBhvr>
                                      <p:tavLst>
                                        <p:tav tm="0">
                                          <p:val>
                                            <p:fltVal val="0"/>
                                          </p:val>
                                        </p:tav>
                                        <p:tav tm="100000">
                                          <p:val>
                                            <p:strVal val="#ppt_w"/>
                                          </p:val>
                                        </p:tav>
                                      </p:tavLst>
                                    </p:anim>
                                    <p:anim calcmode="lin" valueType="num">
                                      <p:cBhvr>
                                        <p:cTn id="38" dur="3000" fill="hold"/>
                                        <p:tgtEl>
                                          <p:spTgt spid="10284"/>
                                        </p:tgtEl>
                                        <p:attrNameLst>
                                          <p:attrName>ppt_h</p:attrName>
                                        </p:attrNameLst>
                                      </p:cBhvr>
                                      <p:tavLst>
                                        <p:tav tm="0">
                                          <p:val>
                                            <p:fltVal val="0"/>
                                          </p:val>
                                        </p:tav>
                                        <p:tav tm="100000">
                                          <p:val>
                                            <p:strVal val="#ppt_h"/>
                                          </p:val>
                                        </p:tav>
                                      </p:tavLst>
                                    </p:anim>
                                  </p:childTnLst>
                                </p:cTn>
                              </p:par>
                              <p:par>
                                <p:cTn id="39" presetID="53" presetClass="entr" presetSubtype="0" repeatCount="indefinite" fill="hold" nodeType="withEffect">
                                  <p:stCondLst>
                                    <p:cond delay="0"/>
                                  </p:stCondLst>
                                  <p:endCondLst>
                                    <p:cond evt="onNext" delay="0">
                                      <p:tgtEl>
                                        <p:sldTgt/>
                                      </p:tgtEl>
                                    </p:cond>
                                  </p:endCondLst>
                                  <p:childTnLst>
                                    <p:set>
                                      <p:cBhvr>
                                        <p:cTn id="40" dur="1" fill="hold">
                                          <p:stCondLst>
                                            <p:cond delay="0"/>
                                          </p:stCondLst>
                                        </p:cTn>
                                        <p:tgtEl>
                                          <p:spTgt spid="10285"/>
                                        </p:tgtEl>
                                        <p:attrNameLst>
                                          <p:attrName>style.visibility</p:attrName>
                                        </p:attrNameLst>
                                      </p:cBhvr>
                                      <p:to>
                                        <p:strVal val="visible"/>
                                      </p:to>
                                    </p:set>
                                    <p:anim calcmode="lin" valueType="num">
                                      <p:cBhvr>
                                        <p:cTn id="41" dur="1000" fill="hold"/>
                                        <p:tgtEl>
                                          <p:spTgt spid="10285"/>
                                        </p:tgtEl>
                                        <p:attrNameLst>
                                          <p:attrName>ppt_w</p:attrName>
                                        </p:attrNameLst>
                                      </p:cBhvr>
                                      <p:tavLst>
                                        <p:tav tm="0">
                                          <p:val>
                                            <p:fltVal val="0"/>
                                          </p:val>
                                        </p:tav>
                                        <p:tav tm="100000">
                                          <p:val>
                                            <p:strVal val="#ppt_w"/>
                                          </p:val>
                                        </p:tav>
                                      </p:tavLst>
                                    </p:anim>
                                    <p:anim calcmode="lin" valueType="num">
                                      <p:cBhvr>
                                        <p:cTn id="42" dur="1000" fill="hold"/>
                                        <p:tgtEl>
                                          <p:spTgt spid="10285"/>
                                        </p:tgtEl>
                                        <p:attrNameLst>
                                          <p:attrName>ppt_h</p:attrName>
                                        </p:attrNameLst>
                                      </p:cBhvr>
                                      <p:tavLst>
                                        <p:tav tm="0">
                                          <p:val>
                                            <p:fltVal val="0"/>
                                          </p:val>
                                        </p:tav>
                                        <p:tav tm="100000">
                                          <p:val>
                                            <p:strVal val="#ppt_h"/>
                                          </p:val>
                                        </p:tav>
                                      </p:tavLst>
                                    </p:anim>
                                    <p:animEffect transition="in" filter="fade">
                                      <p:cBhvr>
                                        <p:cTn id="43" dur="1000"/>
                                        <p:tgtEl>
                                          <p:spTgt spid="10285"/>
                                        </p:tgtEl>
                                      </p:cBhvr>
                                    </p:animEffect>
                                  </p:childTnLst>
                                </p:cTn>
                              </p:par>
                              <p:par>
                                <p:cTn id="44" presetID="13" presetClass="exit" presetSubtype="16" repeatCount="indefinite" fill="hold" nodeType="withEffect">
                                  <p:stCondLst>
                                    <p:cond delay="500"/>
                                  </p:stCondLst>
                                  <p:endCondLst>
                                    <p:cond evt="onNext" delay="0">
                                      <p:tgtEl>
                                        <p:sldTgt/>
                                      </p:tgtEl>
                                    </p:cond>
                                  </p:endCondLst>
                                  <p:childTnLst>
                                    <p:animEffect transition="out" filter="plus(in)">
                                      <p:cBhvr>
                                        <p:cTn id="45" dur="2000"/>
                                        <p:tgtEl>
                                          <p:spTgt spid="10295"/>
                                        </p:tgtEl>
                                      </p:cBhvr>
                                    </p:animEffect>
                                    <p:set>
                                      <p:cBhvr>
                                        <p:cTn id="46" dur="1" fill="hold">
                                          <p:stCondLst>
                                            <p:cond delay="1999"/>
                                          </p:stCondLst>
                                        </p:cTn>
                                        <p:tgtEl>
                                          <p:spTgt spid="10295"/>
                                        </p:tgtEl>
                                        <p:attrNameLst>
                                          <p:attrName>style.visibility</p:attrName>
                                        </p:attrNameLst>
                                      </p:cBhvr>
                                      <p:to>
                                        <p:strVal val="hidden"/>
                                      </p:to>
                                    </p:set>
                                  </p:childTnLst>
                                </p:cTn>
                              </p:par>
                              <p:par>
                                <p:cTn id="47" presetID="2" presetClass="entr" presetSubtype="2" repeatCount="indefinite" fill="hold" grpId="0" nodeType="withEffect" nodePh="1">
                                  <p:stCondLst>
                                    <p:cond delay="0"/>
                                  </p:stCondLst>
                                  <p:endCondLst>
                                    <p:cond evt="begin" delay="0">
                                      <p:tn val="47"/>
                                    </p:cond>
                                  </p:endCondLst>
                                  <p:childTnLst>
                                    <p:set>
                                      <p:cBhvr>
                                        <p:cTn id="48" dur="1" fill="hold">
                                          <p:stCondLst>
                                            <p:cond delay="0"/>
                                          </p:stCondLst>
                                        </p:cTn>
                                        <p:tgtEl>
                                          <p:spTgt spid="10307"/>
                                        </p:tgtEl>
                                        <p:attrNameLst>
                                          <p:attrName>style.visibility</p:attrName>
                                        </p:attrNameLst>
                                      </p:cBhvr>
                                      <p:to>
                                        <p:strVal val="visible"/>
                                      </p:to>
                                    </p:set>
                                    <p:anim calcmode="lin" valueType="num">
                                      <p:cBhvr additive="base">
                                        <p:cTn id="49" dur="5000" fill="hold"/>
                                        <p:tgtEl>
                                          <p:spTgt spid="10307"/>
                                        </p:tgtEl>
                                        <p:attrNameLst>
                                          <p:attrName>ppt_x</p:attrName>
                                        </p:attrNameLst>
                                      </p:cBhvr>
                                      <p:tavLst>
                                        <p:tav tm="0">
                                          <p:val>
                                            <p:strVal val="1+#ppt_w/2"/>
                                          </p:val>
                                        </p:tav>
                                        <p:tav tm="100000">
                                          <p:val>
                                            <p:strVal val="#ppt_x"/>
                                          </p:val>
                                        </p:tav>
                                      </p:tavLst>
                                    </p:anim>
                                    <p:anim calcmode="lin" valueType="num">
                                      <p:cBhvr additive="base">
                                        <p:cTn id="50" dur="5000" fill="hold"/>
                                        <p:tgtEl>
                                          <p:spTgt spid="10307"/>
                                        </p:tgtEl>
                                        <p:attrNameLst>
                                          <p:attrName>ppt_y</p:attrName>
                                        </p:attrNameLst>
                                      </p:cBhvr>
                                      <p:tavLst>
                                        <p:tav tm="0">
                                          <p:val>
                                            <p:strVal val="#ppt_y"/>
                                          </p:val>
                                        </p:tav>
                                        <p:tav tm="100000">
                                          <p:val>
                                            <p:strVal val="#ppt_y"/>
                                          </p:val>
                                        </p:tav>
                                      </p:tavLst>
                                    </p:anim>
                                  </p:childTnLst>
                                </p:cTn>
                              </p:par>
                              <p:par>
                                <p:cTn id="51" presetID="2" presetClass="entr" presetSubtype="2" repeatCount="indefinite" fill="hold" grpId="0" nodeType="withEffect">
                                  <p:stCondLst>
                                    <p:cond delay="0"/>
                                  </p:stCondLst>
                                  <p:childTnLst>
                                    <p:set>
                                      <p:cBhvr>
                                        <p:cTn id="52" dur="1" fill="hold">
                                          <p:stCondLst>
                                            <p:cond delay="0"/>
                                          </p:stCondLst>
                                        </p:cTn>
                                        <p:tgtEl>
                                          <p:spTgt spid="10306"/>
                                        </p:tgtEl>
                                        <p:attrNameLst>
                                          <p:attrName>style.visibility</p:attrName>
                                        </p:attrNameLst>
                                      </p:cBhvr>
                                      <p:to>
                                        <p:strVal val="visible"/>
                                      </p:to>
                                    </p:set>
                                    <p:anim calcmode="lin" valueType="num">
                                      <p:cBhvr additive="base">
                                        <p:cTn id="53" dur="5000" fill="hold"/>
                                        <p:tgtEl>
                                          <p:spTgt spid="10306"/>
                                        </p:tgtEl>
                                        <p:attrNameLst>
                                          <p:attrName>ppt_x</p:attrName>
                                        </p:attrNameLst>
                                      </p:cBhvr>
                                      <p:tavLst>
                                        <p:tav tm="0">
                                          <p:val>
                                            <p:strVal val="1+#ppt_w/2"/>
                                          </p:val>
                                        </p:tav>
                                        <p:tav tm="100000">
                                          <p:val>
                                            <p:strVal val="#ppt_x"/>
                                          </p:val>
                                        </p:tav>
                                      </p:tavLst>
                                    </p:anim>
                                    <p:anim calcmode="lin" valueType="num">
                                      <p:cBhvr additive="base">
                                        <p:cTn id="54" dur="5000" fill="hold"/>
                                        <p:tgtEl>
                                          <p:spTgt spid="10306"/>
                                        </p:tgtEl>
                                        <p:attrNameLst>
                                          <p:attrName>ppt_y</p:attrName>
                                        </p:attrNameLst>
                                      </p:cBhvr>
                                      <p:tavLst>
                                        <p:tav tm="0">
                                          <p:val>
                                            <p:strVal val="#ppt_y"/>
                                          </p:val>
                                        </p:tav>
                                        <p:tav tm="100000">
                                          <p:val>
                                            <p:strVal val="#ppt_y"/>
                                          </p:val>
                                        </p:tav>
                                      </p:tavLst>
                                    </p:anim>
                                  </p:childTnLst>
                                </p:cTn>
                              </p:par>
                              <p:par>
                                <p:cTn id="55"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56" dur="5000" fill="hold"/>
                                        <p:tgtEl>
                                          <p:spTgt spid="55"/>
                                        </p:tgtEl>
                                        <p:attrNameLst>
                                          <p:attrName>ppt_x</p:attrName>
                                          <p:attrName>ppt_y</p:attrName>
                                        </p:attrNameLst>
                                      </p:cBhvr>
                                      <p:rCtr x="0" y="-110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030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
                                      <p:cBhvr>
                                        <p:cTn id="61" dur="338" fill="hold"/>
                                        <p:tgtEl>
                                          <p:spTgt spid="10303"/>
                                        </p:tgtEl>
                                      </p:cBhvr>
                                    </p:cmd>
                                  </p:childTnLst>
                                </p:cTn>
                              </p:par>
                            </p:childTnLst>
                          </p:cTn>
                        </p:par>
                      </p:childTnLst>
                    </p:cTn>
                  </p:par>
                </p:childTnLst>
              </p:cTn>
              <p:nextCondLst>
                <p:cond evt="onClick" delay="0">
                  <p:tgtEl>
                    <p:spTgt spid="10303"/>
                  </p:tgtEl>
                </p:cond>
              </p:nextCondLst>
            </p:seq>
            <p:audio>
              <p:cMediaNode vol="100000" showWhenStopped="0">
                <p:cTn id="6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3"/>
                </p:tgtEl>
              </p:cMediaNode>
            </p:audio>
            <p:audio>
              <p:cMediaNode showWhenStopped="0">
                <p:cTn id="6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4"/>
                </p:tgtEl>
              </p:cMediaNode>
            </p:audio>
          </p:childTnLst>
        </p:cTn>
      </p:par>
    </p:tnLst>
    <p:bldLst>
      <p:bldP spid="10306" grpId="0" animBg="1"/>
      <p:bldP spid="103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7413"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8" name="Lưu đồ: Đầu kết nối 2"/>
          <p:cNvSpPr/>
          <p:nvPr/>
        </p:nvSpPr>
        <p:spPr>
          <a:xfrm>
            <a:off x="555974" y="3398004"/>
            <a:ext cx="2444390" cy="1334379"/>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800" dirty="0">
              <a:latin typeface="Times New Roman" pitchFamily="18" charset="0"/>
              <a:cs typeface="Times New Roman" pitchFamily="18" charset="0"/>
            </a:endParaRPr>
          </a:p>
        </p:txBody>
      </p:sp>
      <p:sp>
        <p:nvSpPr>
          <p:cNvPr id="9" name="Lưu đồ: Đầu kết nối 3"/>
          <p:cNvSpPr/>
          <p:nvPr/>
        </p:nvSpPr>
        <p:spPr>
          <a:xfrm>
            <a:off x="785786" y="5072074"/>
            <a:ext cx="2357454" cy="121444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0" name="Đường nối Thẳng 5"/>
          <p:cNvCxnSpPr/>
          <p:nvPr/>
        </p:nvCxnSpPr>
        <p:spPr>
          <a:xfrm rot="16200000" flipH="1">
            <a:off x="-617537" y="4811713"/>
            <a:ext cx="1792287" cy="1428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1" name="Đường nối Thẳng 7"/>
          <p:cNvCxnSpPr/>
          <p:nvPr/>
        </p:nvCxnSpPr>
        <p:spPr>
          <a:xfrm flipV="1">
            <a:off x="285750" y="3984625"/>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3" name="Đường nối Thẳng 8"/>
          <p:cNvCxnSpPr/>
          <p:nvPr/>
        </p:nvCxnSpPr>
        <p:spPr>
          <a:xfrm flipV="1">
            <a:off x="285750" y="5707063"/>
            <a:ext cx="500063" cy="793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4" name="Lưu đồ: Dữ liệu được Lưu 14"/>
          <p:cNvSpPr/>
          <p:nvPr/>
        </p:nvSpPr>
        <p:spPr>
          <a:xfrm rot="10800000">
            <a:off x="2000250" y="3429000"/>
            <a:ext cx="6215063" cy="1287463"/>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ưu đồ: Dữ liệu được Lưu 15"/>
          <p:cNvSpPr/>
          <p:nvPr/>
        </p:nvSpPr>
        <p:spPr>
          <a:xfrm rot="10800000">
            <a:off x="1982788" y="5065713"/>
            <a:ext cx="6297612" cy="1276350"/>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ộp Văn bản 16"/>
          <p:cNvSpPr txBox="1">
            <a:spLocks noChangeArrowheads="1"/>
          </p:cNvSpPr>
          <p:nvPr/>
        </p:nvSpPr>
        <p:spPr bwMode="auto">
          <a:xfrm>
            <a:off x="3313113" y="3797300"/>
            <a:ext cx="454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vào</a:t>
            </a:r>
          </a:p>
        </p:txBody>
      </p:sp>
      <p:sp>
        <p:nvSpPr>
          <p:cNvPr id="17" name="Hộp Văn bản 17"/>
          <p:cNvSpPr txBox="1">
            <a:spLocks noChangeArrowheads="1"/>
          </p:cNvSpPr>
          <p:nvPr/>
        </p:nvSpPr>
        <p:spPr bwMode="auto">
          <a:xfrm>
            <a:off x="3429000" y="5478463"/>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57188" y="85725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1: Thuật toán là gì?</a:t>
            </a:r>
          </a:p>
          <a:p>
            <a:pPr eaLnBrk="1" hangingPunct="1"/>
            <a:r>
              <a:rPr lang="en-US" sz="2400">
                <a:latin typeface="Times New Roman" pitchFamily="18" charset="0"/>
                <a:cs typeface="Times New Roman" pitchFamily="18" charset="0"/>
              </a:rPr>
              <a:t>A. Một dãy các cách giải quyết một nhiệm vụ.</a:t>
            </a:r>
          </a:p>
          <a:p>
            <a:pPr eaLnBrk="1" hangingPunct="1"/>
            <a:r>
              <a:rPr lang="en-US" sz="2400">
                <a:latin typeface="Times New Roman" pitchFamily="18" charset="0"/>
                <a:cs typeface="Times New Roman" pitchFamily="18" charset="0"/>
              </a:rPr>
              <a:t>B. Một dãy các kết quả  nhận được khi giải quyết một nhiệm vụ</a:t>
            </a:r>
          </a:p>
          <a:p>
            <a:pPr eaLnBrk="1" hangingPunct="1"/>
            <a:r>
              <a:rPr lang="en-US" sz="2400">
                <a:latin typeface="Times New Roman" pitchFamily="18" charset="0"/>
                <a:cs typeface="Times New Roman" pitchFamily="18" charset="0"/>
              </a:rPr>
              <a:t>C. Một dãy các chỉ dẫn rõ ràng, có trình tự sao cho khi thực hiện những chỉ dẫn này người ta giải quyết được vấn đề hoặc nhiệm vụ đã cho.</a:t>
            </a:r>
          </a:p>
          <a:p>
            <a:pPr eaLnBrk="1" hangingPunct="1"/>
            <a:r>
              <a:rPr lang="en-US" sz="2400">
                <a:latin typeface="Times New Roman" pitchFamily="18" charset="0"/>
                <a:cs typeface="Times New Roman" pitchFamily="18" charset="0"/>
              </a:rPr>
              <a:t>D. Một dãy các dữ liệu đầu vào để giải quyết một nhiệm vụ.</a:t>
            </a:r>
          </a:p>
        </p:txBody>
      </p:sp>
      <p:sp>
        <p:nvSpPr>
          <p:cNvPr id="6" name="Rectangle 5"/>
          <p:cNvSpPr/>
          <p:nvPr/>
        </p:nvSpPr>
        <p:spPr>
          <a:xfrm>
            <a:off x="1142976" y="214290"/>
            <a:ext cx="6173485" cy="646331"/>
          </a:xfrm>
          <a:prstGeom prst="rect">
            <a:avLst/>
          </a:prstGeom>
          <a:noFill/>
        </p:spPr>
        <p:txBody>
          <a:bodyPr>
            <a:spAutoFit/>
          </a:bodyPr>
          <a:lstStyle/>
          <a:p>
            <a:pPr algn="ctr">
              <a:defRPr/>
            </a:pPr>
            <a:r>
              <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Bài tập trắc nghiệm</a:t>
            </a:r>
            <a:endPar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7" name="Oval 6"/>
          <p:cNvSpPr/>
          <p:nvPr/>
        </p:nvSpPr>
        <p:spPr>
          <a:xfrm>
            <a:off x="285750" y="2000250"/>
            <a:ext cx="500063"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85750" y="3571875"/>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2: Em hãy chọn các câu đúng?</a:t>
            </a:r>
          </a:p>
          <a:p>
            <a:pPr eaLnBrk="1" hangingPunct="1"/>
            <a:r>
              <a:rPr lang="en-US" sz="2400">
                <a:latin typeface="Times New Roman" pitchFamily="18" charset="0"/>
                <a:cs typeface="Times New Roman" pitchFamily="18" charset="0"/>
              </a:rPr>
              <a:t>A. Thuật toán có đầu ra là kết quả nhận được sau khi thực hiện các bước của thuật toán.</a:t>
            </a:r>
          </a:p>
          <a:p>
            <a:pPr eaLnBrk="1" hangingPunct="1"/>
            <a:r>
              <a:rPr lang="en-US" sz="2400">
                <a:latin typeface="Times New Roman" pitchFamily="18" charset="0"/>
                <a:cs typeface="Times New Roman" pitchFamily="18" charset="0"/>
              </a:rPr>
              <a:t>B. Thuật toán có đầu vào là các dữ liệu ban đầu.</a:t>
            </a:r>
          </a:p>
          <a:p>
            <a:pPr eaLnBrk="1" hangingPunct="1"/>
            <a:r>
              <a:rPr lang="en-US" sz="2400">
                <a:latin typeface="Times New Roman" pitchFamily="18" charset="0"/>
                <a:cs typeface="Times New Roman" pitchFamily="18" charset="0"/>
              </a:rPr>
              <a:t>C. Thuật toán có đầu vào là kết quả nhận được sau khi thực hiện các bước của thuật toán.</a:t>
            </a:r>
          </a:p>
          <a:p>
            <a:pPr eaLnBrk="1" hangingPunct="1"/>
            <a:r>
              <a:rPr lang="en-US" sz="2400">
                <a:latin typeface="Times New Roman" pitchFamily="18" charset="0"/>
                <a:cs typeface="Times New Roman" pitchFamily="18" charset="0"/>
              </a:rPr>
              <a:t>D. Thuật toán có đầu ra là các dữ liệu ban đầu.</a:t>
            </a:r>
          </a:p>
        </p:txBody>
      </p:sp>
      <p:sp>
        <p:nvSpPr>
          <p:cNvPr id="9" name="Oval 8"/>
          <p:cNvSpPr/>
          <p:nvPr/>
        </p:nvSpPr>
        <p:spPr>
          <a:xfrm>
            <a:off x="214313" y="4000500"/>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14313" y="4714875"/>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5564024"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9461"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3189288"/>
            <a:ext cx="528637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II. Mô tả thuật toán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000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1643063" y="571500"/>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285720" y="77490"/>
            <a:ext cx="8829598"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Thuật toán - Cách gấp trò chơi Đông – Tây – Nam – Bắc</a:t>
            </a:r>
          </a:p>
        </p:txBody>
      </p:sp>
      <p:sp>
        <p:nvSpPr>
          <p:cNvPr id="20485" name="TextBox 9"/>
          <p:cNvSpPr txBox="1">
            <a:spLocks noChangeArrowheads="1"/>
          </p:cNvSpPr>
          <p:nvPr/>
        </p:nvSpPr>
        <p:spPr bwMode="auto">
          <a:xfrm>
            <a:off x="1643063" y="1214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2: Gấp bốn góc của tờ giấy vào tâm.</a:t>
            </a: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14438"/>
            <a:ext cx="1214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1"/>
          <p:cNvSpPr txBox="1">
            <a:spLocks noChangeArrowheads="1"/>
          </p:cNvSpPr>
          <p:nvPr/>
        </p:nvSpPr>
        <p:spPr bwMode="auto">
          <a:xfrm>
            <a:off x="1643063" y="17145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3: Lật mặt bên kia.</a:t>
            </a:r>
          </a:p>
        </p:txBody>
      </p:sp>
      <p:pic>
        <p:nvPicPr>
          <p:cNvPr id="204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857375"/>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286000"/>
            <a:ext cx="12144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786063"/>
            <a:ext cx="1143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3429000"/>
            <a:ext cx="9286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6"/>
          <p:cNvSpPr txBox="1">
            <a:spLocks noChangeArrowheads="1"/>
          </p:cNvSpPr>
          <p:nvPr/>
        </p:nvSpPr>
        <p:spPr bwMode="auto">
          <a:xfrm>
            <a:off x="1643063" y="221456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4: Tiếp tục gấp bốn góc vào tâm.</a:t>
            </a:r>
          </a:p>
        </p:txBody>
      </p:sp>
      <p:sp>
        <p:nvSpPr>
          <p:cNvPr id="20493" name="TextBox 17"/>
          <p:cNvSpPr txBox="1">
            <a:spLocks noChangeArrowheads="1"/>
          </p:cNvSpPr>
          <p:nvPr/>
        </p:nvSpPr>
        <p:spPr bwMode="auto">
          <a:xfrm>
            <a:off x="1643063" y="2714625"/>
            <a:ext cx="750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20494" name="TextBox 18"/>
          <p:cNvSpPr txBox="1">
            <a:spLocks noChangeArrowheads="1"/>
          </p:cNvSpPr>
          <p:nvPr/>
        </p:nvSpPr>
        <p:spPr bwMode="auto">
          <a:xfrm>
            <a:off x="1643063" y="3500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6: Chỉnh sửa các nếp gấp.</a:t>
            </a:r>
          </a:p>
        </p:txBody>
      </p:sp>
      <p:sp>
        <p:nvSpPr>
          <p:cNvPr id="20495" name="TextBox 15"/>
          <p:cNvSpPr txBox="1">
            <a:spLocks noChangeArrowheads="1"/>
          </p:cNvSpPr>
          <p:nvPr/>
        </p:nvSpPr>
        <p:spPr bwMode="auto">
          <a:xfrm>
            <a:off x="714375" y="6215063"/>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0496" name="TextBox 16"/>
          <p:cNvSpPr txBox="1">
            <a:spLocks noChangeArrowheads="1"/>
          </p:cNvSpPr>
          <p:nvPr/>
        </p:nvSpPr>
        <p:spPr bwMode="auto">
          <a:xfrm>
            <a:off x="214313" y="4787900"/>
            <a:ext cx="892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sz="2400">
                <a:latin typeface="Times New Roman" pitchFamily="18" charset="0"/>
                <a:cs typeface="Times New Roman" pitchFamily="18" charset="0"/>
              </a:rPr>
              <a:t>Câu 1: Ngoài cách trình bày thuật toán bằng ngôn ngữ tự nhiên trên, em còn biết cách nào khác không? Cách đó có hiệu quả không? Vì sao?</a:t>
            </a:r>
          </a:p>
          <a:p>
            <a:pPr eaLnBrk="1" hangingPunct="1">
              <a:spcBef>
                <a:spcPts val="600"/>
              </a:spcBef>
              <a:spcAft>
                <a:spcPts val="600"/>
              </a:spcAft>
            </a:pPr>
            <a:r>
              <a:rPr lang="en-US" sz="2400">
                <a:latin typeface="Times New Roman" pitchFamily="18" charset="0"/>
                <a:cs typeface="Times New Roman" pitchFamily="18" charset="0"/>
              </a:rPr>
              <a:t>Câu 2: Em hãy mô tả lại cách gấp hình trò chơi Đông – Tây – Nam – Bắc theo cách đó?</a:t>
            </a:r>
          </a:p>
        </p:txBody>
      </p:sp>
      <p:sp>
        <p:nvSpPr>
          <p:cNvPr id="17" name="Rectangle 16"/>
          <p:cNvSpPr/>
          <p:nvPr/>
        </p:nvSpPr>
        <p:spPr>
          <a:xfrm>
            <a:off x="928662" y="4002463"/>
            <a:ext cx="757242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i="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2400" b="1" i="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i="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động</a:t>
            </a:r>
            <a:r>
              <a:rPr lang="en-US" sz="2400" b="1" i="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i="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nhóm</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dirty="0" smtClean="0">
                <a:ln w="11430"/>
                <a:effectLst>
                  <a:outerShdw blurRad="50800" dist="39000" dir="5460000" algn="tl">
                    <a:srgbClr val="000000">
                      <a:alpha val="38000"/>
                    </a:srgbClr>
                  </a:outerShdw>
                </a:effectLst>
                <a:latin typeface="Times New Roman" pitchFamily="18" charset="0"/>
                <a:cs typeface="Times New Roman" pitchFamily="18" charset="0"/>
              </a:rPr>
              <a:t>(</a:t>
            </a:r>
            <a:r>
              <a:rPr lang="en-US" sz="2400" dirty="0" err="1" smtClean="0">
                <a:ln w="11430"/>
                <a:effectLst>
                  <a:outerShdw blurRad="50800" dist="39000" dir="5460000" algn="tl">
                    <a:srgbClr val="000000">
                      <a:alpha val="38000"/>
                    </a:srgbClr>
                  </a:outerShdw>
                </a:effectLst>
                <a:latin typeface="Times New Roman" pitchFamily="18" charset="0"/>
                <a:cs typeface="Times New Roman" pitchFamily="18" charset="0"/>
              </a:rPr>
              <a:t>thời</a:t>
            </a:r>
            <a:r>
              <a:rPr lang="en-US" sz="2400" dirty="0" smtClean="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dirty="0" err="1">
                <a:ln w="11430"/>
                <a:effectLst>
                  <a:outerShdw blurRad="50800" dist="39000" dir="5460000" algn="tl">
                    <a:srgbClr val="000000">
                      <a:alpha val="38000"/>
                    </a:srgbClr>
                  </a:outerShdw>
                </a:effectLst>
                <a:latin typeface="Times New Roman" pitchFamily="18" charset="0"/>
                <a:cs typeface="Times New Roman" pitchFamily="18" charset="0"/>
              </a:rPr>
              <a:t>gian</a:t>
            </a:r>
            <a:r>
              <a:rPr lang="en-US" sz="2400" dirty="0">
                <a:ln w="11430"/>
                <a:effectLst>
                  <a:outerShdw blurRad="50800" dist="39000" dir="5460000" algn="tl">
                    <a:srgbClr val="000000">
                      <a:alpha val="38000"/>
                    </a:srgbClr>
                  </a:outerShdw>
                </a:effectLst>
                <a:latin typeface="Times New Roman" pitchFamily="18" charset="0"/>
                <a:cs typeface="Times New Roman" pitchFamily="18" charset="0"/>
              </a:rPr>
              <a:t>: 10 </a:t>
            </a:r>
            <a:r>
              <a:rPr lang="en-US" sz="2400" dirty="0" err="1">
                <a:ln w="11430"/>
                <a:effectLst>
                  <a:outerShdw blurRad="50800" dist="39000" dir="5460000" algn="tl">
                    <a:srgbClr val="000000">
                      <a:alpha val="38000"/>
                    </a:srgbClr>
                  </a:outerShdw>
                </a:effectLst>
                <a:latin typeface="Times New Roman" pitchFamily="18" charset="0"/>
                <a:cs typeface="Times New Roman" pitchFamily="18" charset="0"/>
              </a:rPr>
              <a:t>phút</a:t>
            </a:r>
            <a:r>
              <a:rPr lang="en-US" sz="2400" dirty="0">
                <a:ln w="11430"/>
                <a:effectLst>
                  <a:outerShdw blurRad="50800" dist="39000" dir="5460000" algn="tl">
                    <a:srgbClr val="000000">
                      <a:alpha val="38000"/>
                    </a:srgbClr>
                  </a:outerShdw>
                </a:effectLst>
                <a:latin typeface="Times New Roman" pitchFamily="18" charset="0"/>
                <a:cs typeface="Times New Roman" pitchFamily="18" charset="0"/>
              </a:rPr>
              <a:t>)</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51450" y="1487066"/>
            <a:ext cx="2643188" cy="285750"/>
          </a:xfrm>
          <a:prstGeom prst="ellipse">
            <a:avLst/>
          </a:prstGeom>
          <a:solidFill>
            <a:schemeClr val="accent3">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25" name="Parallelogram 24"/>
          <p:cNvSpPr/>
          <p:nvPr/>
        </p:nvSpPr>
        <p:spPr>
          <a:xfrm>
            <a:off x="4500563" y="2063700"/>
            <a:ext cx="4143375" cy="357188"/>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Tờ giấy hình vuông</a:t>
            </a:r>
          </a:p>
        </p:txBody>
      </p:sp>
      <p:sp>
        <p:nvSpPr>
          <p:cNvPr id="27" name="Rectangle 26"/>
          <p:cNvSpPr/>
          <p:nvPr/>
        </p:nvSpPr>
        <p:spPr>
          <a:xfrm>
            <a:off x="4214813" y="2786063"/>
            <a:ext cx="4714875" cy="525462"/>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err="1">
                <a:solidFill>
                  <a:schemeClr val="tx1"/>
                </a:solidFill>
                <a:latin typeface="Times New Roman" pitchFamily="18" charset="0"/>
                <a:cs typeface="Times New Roman" pitchFamily="18" charset="0"/>
              </a:rPr>
              <a:t>Gấp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hai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đường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chéo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của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hình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vuông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để</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tạo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nếp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gấp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mở</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tờ</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giấy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ra.</a:t>
            </a:r>
            <a:endParaRPr lang="en-US" sz="1600" dirty="0">
              <a:solidFill>
                <a:schemeClr val="tx1"/>
              </a:solidFill>
              <a:latin typeface="Times New Roman" pitchFamily="18" charset="0"/>
              <a:cs typeface="Times New Roman" pitchFamily="18" charset="0"/>
            </a:endParaRPr>
          </a:p>
        </p:txBody>
      </p:sp>
      <p:sp>
        <p:nvSpPr>
          <p:cNvPr id="29" name="Rectangle 28"/>
          <p:cNvSpPr/>
          <p:nvPr/>
        </p:nvSpPr>
        <p:spPr>
          <a:xfrm>
            <a:off x="4233863" y="3579813"/>
            <a:ext cx="4676775" cy="369887"/>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err="1">
                <a:solidFill>
                  <a:schemeClr val="tx1"/>
                </a:solidFill>
                <a:latin typeface="Times New Roman" pitchFamily="18" charset="0"/>
                <a:cs typeface="Times New Roman" pitchFamily="18" charset="0"/>
              </a:rPr>
              <a:t>Gấp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bốn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gốc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của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tờ</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giấy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tâm</a:t>
            </a:r>
            <a:r>
              <a:rPr lang="en-US" sz="1600" dirty="0">
                <a:solidFill>
                  <a:schemeClr val="tx1"/>
                </a:solidFill>
                <a:latin typeface="Times New Roman" pitchFamily="18" charset="0"/>
                <a:cs typeface="Times New Roman" pitchFamily="18" charset="0"/>
              </a:rPr>
              <a:t>.</a:t>
            </a:r>
          </a:p>
        </p:txBody>
      </p:sp>
      <p:sp>
        <p:nvSpPr>
          <p:cNvPr id="30" name="Rectangle 29"/>
          <p:cNvSpPr/>
          <p:nvPr/>
        </p:nvSpPr>
        <p:spPr>
          <a:xfrm>
            <a:off x="4214813" y="4214813"/>
            <a:ext cx="4714875" cy="28575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Lật mặt bên kia.</a:t>
            </a:r>
          </a:p>
        </p:txBody>
      </p:sp>
      <p:sp>
        <p:nvSpPr>
          <p:cNvPr id="31" name="Rectangle 30"/>
          <p:cNvSpPr/>
          <p:nvPr/>
        </p:nvSpPr>
        <p:spPr>
          <a:xfrm>
            <a:off x="4214813" y="4722813"/>
            <a:ext cx="4714875" cy="492125"/>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dirty="0" err="1">
                <a:solidFill>
                  <a:schemeClr val="tx1"/>
                </a:solidFill>
                <a:latin typeface="Times New Roman" pitchFamily="18" charset="0"/>
                <a:cs typeface="Times New Roman" pitchFamily="18" charset="0"/>
              </a:rPr>
              <a:t>Đặt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tờ</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giấy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đã</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gấp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nằm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ngang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luồn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ngón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ngón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trỏ</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của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hai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tay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bốn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góc</a:t>
            </a:r>
            <a:r>
              <a:rPr lang="en-US" sz="1600" dirty="0">
                <a:solidFill>
                  <a:schemeClr val="tx1"/>
                </a:solidFill>
                <a:latin typeface="Times New Roman" pitchFamily="18" charset="0"/>
                <a:cs typeface="Times New Roman" pitchFamily="18" charset="0"/>
              </a:rPr>
              <a:t> ở </a:t>
            </a:r>
            <a:r>
              <a:rPr lang="en-US" sz="1600" dirty="0" err="1">
                <a:solidFill>
                  <a:schemeClr val="tx1"/>
                </a:solidFill>
                <a:latin typeface="Times New Roman" pitchFamily="18" charset="0"/>
                <a:cs typeface="Times New Roman" pitchFamily="18" charset="0"/>
              </a:rPr>
              <a:t>mặt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dưới</a:t>
            </a:r>
            <a:r>
              <a:rPr lang="en-US" sz="1600" dirty="0">
                <a:solidFill>
                  <a:schemeClr val="tx1"/>
                </a:solidFill>
                <a:latin typeface="Times New Roman" pitchFamily="18" charset="0"/>
                <a:cs typeface="Times New Roman" pitchFamily="18" charset="0"/>
              </a:rPr>
              <a:t>.</a:t>
            </a:r>
          </a:p>
        </p:txBody>
      </p:sp>
      <p:cxnSp>
        <p:nvCxnSpPr>
          <p:cNvPr id="35" name="Straight Arrow Connector 34"/>
          <p:cNvCxnSpPr/>
          <p:nvPr/>
        </p:nvCxnSpPr>
        <p:spPr>
          <a:xfrm rot="5400000">
            <a:off x="6504781" y="6277346"/>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219575" y="5397500"/>
            <a:ext cx="4705350" cy="31750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Chỉnh sửa các nếp gấp</a:t>
            </a:r>
          </a:p>
        </p:txBody>
      </p:sp>
      <p:sp>
        <p:nvSpPr>
          <p:cNvPr id="37" name="Oval 36"/>
          <p:cNvSpPr/>
          <p:nvPr/>
        </p:nvSpPr>
        <p:spPr>
          <a:xfrm>
            <a:off x="5108575" y="6384181"/>
            <a:ext cx="2928938" cy="357187"/>
          </a:xfrm>
          <a:prstGeom prst="ellipse">
            <a:avLst/>
          </a:pr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err="1">
                <a:solidFill>
                  <a:schemeClr val="tx1"/>
                </a:solidFill>
                <a:latin typeface="Times New Roman" pitchFamily="18" charset="0"/>
                <a:cs typeface="Times New Roman" pitchFamily="18" charset="0"/>
              </a:rPr>
              <a:t>Kết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thúc</a:t>
            </a:r>
            <a:endParaRPr lang="en-US" sz="1600" dirty="0">
              <a:solidFill>
                <a:schemeClr val="tx1"/>
              </a:solidFill>
              <a:latin typeface="Times New Roman" pitchFamily="18" charset="0"/>
              <a:cs typeface="Times New Roman" pitchFamily="18" charset="0"/>
            </a:endParaRPr>
          </a:p>
        </p:txBody>
      </p:sp>
      <p:sp>
        <p:nvSpPr>
          <p:cNvPr id="18" name="Parallelogram 17"/>
          <p:cNvSpPr/>
          <p:nvPr/>
        </p:nvSpPr>
        <p:spPr>
          <a:xfrm>
            <a:off x="4357688" y="5823992"/>
            <a:ext cx="4429125" cy="341312"/>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err="1">
                <a:solidFill>
                  <a:schemeClr val="tx1"/>
                </a:solidFill>
                <a:latin typeface="Times New Roman" pitchFamily="18" charset="0"/>
                <a:cs typeface="Times New Roman" pitchFamily="18" charset="0"/>
              </a:rPr>
              <a:t>Hình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trò</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chơi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Đông</a:t>
            </a:r>
            <a:r>
              <a:rPr lang="en-US" sz="1600" dirty="0">
                <a:solidFill>
                  <a:schemeClr val="tx1"/>
                </a:solidFill>
                <a:latin typeface="Times New Roman" pitchFamily="18" charset="0"/>
                <a:cs typeface="Times New Roman" pitchFamily="18" charset="0"/>
              </a:rPr>
              <a:t> – </a:t>
            </a:r>
            <a:r>
              <a:rPr lang="en-US" sz="1600" dirty="0" err="1">
                <a:solidFill>
                  <a:schemeClr val="tx1"/>
                </a:solidFill>
                <a:latin typeface="Times New Roman" pitchFamily="18" charset="0"/>
                <a:cs typeface="Times New Roman" pitchFamily="18" charset="0"/>
              </a:rPr>
              <a:t>Tây</a:t>
            </a:r>
            <a:r>
              <a:rPr lang="en-US" sz="1600" dirty="0">
                <a:solidFill>
                  <a:schemeClr val="tx1"/>
                </a:solidFill>
                <a:latin typeface="Times New Roman" pitchFamily="18" charset="0"/>
                <a:cs typeface="Times New Roman" pitchFamily="18" charset="0"/>
              </a:rPr>
              <a:t> – Nam – </a:t>
            </a:r>
            <a:r>
              <a:rPr lang="en-US" sz="1600" dirty="0" err="1">
                <a:solidFill>
                  <a:schemeClr val="tx1"/>
                </a:solidFill>
                <a:latin typeface="Times New Roman" pitchFamily="18" charset="0"/>
                <a:cs typeface="Times New Roman" pitchFamily="18" charset="0"/>
              </a:rPr>
              <a:t>Bắc</a:t>
            </a:r>
            <a:r>
              <a:rPr lang="en-US" sz="1600" dirty="0">
                <a:solidFill>
                  <a:schemeClr val="tx1"/>
                </a:solidFill>
                <a:latin typeface="Times New Roman" pitchFamily="18" charset="0"/>
                <a:cs typeface="Times New Roman" pitchFamily="18" charset="0"/>
              </a:rPr>
              <a:t> </a:t>
            </a:r>
          </a:p>
        </p:txBody>
      </p:sp>
      <p:pic>
        <p:nvPicPr>
          <p:cNvPr id="20" name="Picture 19" descr="C:\Users\Administrator\Documents\Lightshot\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571750"/>
            <a:ext cx="3143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20"/>
          <p:cNvSpPr txBox="1">
            <a:spLocks noChangeArrowheads="1"/>
          </p:cNvSpPr>
          <p:nvPr/>
        </p:nvSpPr>
        <p:spPr bwMode="auto">
          <a:xfrm>
            <a:off x="142875" y="150018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Sơ đồ khối mô tả cách gấp hình trò chơi Đông – Tây – Nam – Bắc.</a:t>
            </a:r>
          </a:p>
        </p:txBody>
      </p:sp>
      <p:cxnSp>
        <p:nvCxnSpPr>
          <p:cNvPr id="22" name="Straight Arrow Connector 21"/>
          <p:cNvCxnSpPr/>
          <p:nvPr/>
        </p:nvCxnSpPr>
        <p:spPr>
          <a:xfrm rot="5400000">
            <a:off x="6504781" y="5773290"/>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03194" y="5341243"/>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503194" y="4621163"/>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503194" y="404509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503194" y="3397027"/>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503194" y="260493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539706" y="1884858"/>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19"/>
          <p:cNvSpPr txBox="1">
            <a:spLocks noChangeArrowheads="1"/>
          </p:cNvSpPr>
          <p:nvPr/>
        </p:nvSpPr>
        <p:spPr bwMode="auto">
          <a:xfrm>
            <a:off x="142875" y="7938"/>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1:</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toán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in)">
                                      <p:cBhvr>
                                        <p:cTn id="12" dur="5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childTnLst>
                    </p:cTn>
                  </p:par>
                  <p:par>
                    <p:cTn id="28" fill="hold">
                      <p:stCondLst>
                        <p:cond delay="indefinite"/>
                      </p:stCondLst>
                      <p:childTnLst>
                        <p:par>
                          <p:cTn id="29" fill="hold" nodeType="after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par>
                          <p:cTn id="33" fill="hold" nodeType="afterGroup">
                            <p:stCondLst>
                              <p:cond delay="500"/>
                            </p:stCondLst>
                            <p:childTnLst>
                              <p:par>
                                <p:cTn id="34" presetID="22" presetClass="entr" presetSubtype="1"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up)">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nodeType="afterGroup">
                            <p:stCondLst>
                              <p:cond delay="500"/>
                            </p:stCondLst>
                            <p:childTnLst>
                              <p:par>
                                <p:cTn id="43" presetID="22" presetClass="entr" presetSubtype="1"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up)">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childTnLst>
                          </p:cTn>
                        </p:par>
                        <p:par>
                          <p:cTn id="51" fill="hold" nodeType="afterGroup">
                            <p:stCondLst>
                              <p:cond delay="500"/>
                            </p:stCondLst>
                            <p:childTnLst>
                              <p:par>
                                <p:cTn id="52" presetID="22" presetClass="entr" presetSubtype="1"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500"/>
                                        <p:tgtEl>
                                          <p:spTgt spid="30"/>
                                        </p:tgtEl>
                                      </p:cBhvr>
                                    </p:animEffect>
                                  </p:childTnLst>
                                </p:cTn>
                              </p:par>
                            </p:childTnLst>
                          </p:cTn>
                        </p:par>
                        <p:par>
                          <p:cTn id="60" fill="hold" nodeType="afterGroup">
                            <p:stCondLst>
                              <p:cond delay="500"/>
                            </p:stCondLst>
                            <p:childTnLst>
                              <p:par>
                                <p:cTn id="61" presetID="22" presetClass="entr" presetSubtype="1"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up)">
                                      <p:cBhvr>
                                        <p:cTn id="68" dur="500"/>
                                        <p:tgtEl>
                                          <p:spTgt spid="31"/>
                                        </p:tgtEl>
                                      </p:cBhvr>
                                    </p:animEffect>
                                  </p:childTnLst>
                                </p:cTn>
                              </p:par>
                            </p:childTnLst>
                          </p:cTn>
                        </p:par>
                        <p:par>
                          <p:cTn id="69" fill="hold" nodeType="afterGroup">
                            <p:stCondLst>
                              <p:cond delay="500"/>
                            </p:stCondLst>
                            <p:childTnLst>
                              <p:par>
                                <p:cTn id="70" presetID="22" presetClass="entr" presetSubtype="1"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up)">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up)">
                                      <p:cBhvr>
                                        <p:cTn id="77" dur="500"/>
                                        <p:tgtEl>
                                          <p:spTgt spid="36"/>
                                        </p:tgtEl>
                                      </p:cBhvr>
                                    </p:animEffect>
                                  </p:childTnLst>
                                </p:cTn>
                              </p:par>
                            </p:childTnLst>
                          </p:cTn>
                        </p:par>
                        <p:par>
                          <p:cTn id="78" fill="hold" nodeType="afterGroup">
                            <p:stCondLst>
                              <p:cond delay="500"/>
                            </p:stCondLst>
                            <p:childTnLst>
                              <p:par>
                                <p:cTn id="79" presetID="22" presetClass="entr" presetSubtype="1"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up)">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up)">
                                      <p:cBhvr>
                                        <p:cTn id="86" dur="500"/>
                                        <p:tgtEl>
                                          <p:spTgt spid="18"/>
                                        </p:tgtEl>
                                      </p:cBhvr>
                                    </p:animEffect>
                                  </p:childTnLst>
                                </p:cTn>
                              </p:par>
                            </p:childTnLst>
                          </p:cTn>
                        </p:par>
                        <p:par>
                          <p:cTn id="87" fill="hold" nodeType="afterGroup">
                            <p:stCondLst>
                              <p:cond delay="500"/>
                            </p:stCondLst>
                            <p:childTnLst>
                              <p:par>
                                <p:cTn id="88" presetID="22" presetClass="entr" presetSubtype="1"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ipe(up)">
                                      <p:cBhvr>
                                        <p:cTn id="90" dur="500"/>
                                        <p:tgtEl>
                                          <p:spTgt spid="3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up)">
                                      <p:cBhvr>
                                        <p:cTn id="9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7" grpId="0" animBg="1"/>
      <p:bldP spid="29" grpId="0" animBg="1"/>
      <p:bldP spid="30" grpId="0" animBg="1"/>
      <p:bldP spid="31" grpId="0" animBg="1"/>
      <p:bldP spid="36" grpId="0" animBg="1"/>
      <p:bldP spid="37" grpId="0" animBg="1"/>
      <p:bldP spid="18" grpId="0" animBg="1"/>
      <p:bldP spid="2254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ocuments\Lightshot\Screenshot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214313"/>
            <a:ext cx="40179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786313"/>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857250" y="5429250"/>
            <a:ext cx="7143750" cy="71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rPr>
              <a:t>Theo em có mấy cách để mô tả một thuật toán?</a:t>
            </a:r>
          </a:p>
          <a:p>
            <a:pPr>
              <a:defRPr/>
            </a:pPr>
            <a:r>
              <a:rPr lang="en-US" sz="2400">
                <a:solidFill>
                  <a:schemeClr val="tx1"/>
                </a:solidFill>
              </a:rPr>
              <a:t>Sơ đồ khối của thuật toán là gì?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8302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 Thuật toán</a:t>
            </a:r>
          </a:p>
          <a:p>
            <a:pPr marL="457200" indent="-457200">
              <a:defRPr/>
            </a:pPr>
            <a:r>
              <a:rPr lang="en-US" sz="24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217180" cy="461665"/>
          </a:xfrm>
          <a:prstGeom prst="rect">
            <a:avLst/>
          </a:prstGeom>
          <a:noFill/>
        </p:spPr>
        <p:txBody>
          <a:bodyPr wrap="none">
            <a:spAutoFit/>
          </a:bodyPr>
          <a:lstStyle/>
          <a:p>
            <a:pPr algn="ctr">
              <a:defRPr/>
            </a:pPr>
            <a:r>
              <a:rPr lang="en-US" sz="24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23557" name="TextBox 6"/>
          <p:cNvSpPr txBox="1">
            <a:spLocks noChangeArrowheads="1"/>
          </p:cNvSpPr>
          <p:nvPr/>
        </p:nvSpPr>
        <p:spPr bwMode="auto">
          <a:xfrm>
            <a:off x="71438" y="1143000"/>
            <a:ext cx="8858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357438"/>
            <a:ext cx="6715125" cy="4619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2714625"/>
            <a:ext cx="5286375" cy="461963"/>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II. Mô tả thuật toán </a:t>
            </a:r>
          </a:p>
        </p:txBody>
      </p:sp>
      <p:sp>
        <p:nvSpPr>
          <p:cNvPr id="9" name="TextBox 8"/>
          <p:cNvSpPr txBox="1">
            <a:spLocks noChangeArrowheads="1"/>
          </p:cNvSpPr>
          <p:nvPr/>
        </p:nvSpPr>
        <p:spPr bwMode="auto">
          <a:xfrm>
            <a:off x="142875" y="3143250"/>
            <a:ext cx="87868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1pPr>
            <a:lvl2pPr marL="742950" indent="-28575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2pPr>
            <a:lvl3pPr marL="11430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3pPr>
            <a:lvl4pPr marL="16002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4pPr>
            <a:lvl5pPr marL="20574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9p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p>
          <a:p>
            <a:pPr algn="just">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mũi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110163"/>
            <a:ext cx="407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00438" y="471487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latin typeface="Times New Roman" pitchFamily="18" charset="0"/>
                <a:cs typeface="Times New Roman" pitchFamily="18" charset="0"/>
              </a:rPr>
              <a:t>Quy ước</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5253038"/>
            <a:ext cx="4095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wipe(left)">
                                      <p:cBhvr>
                                        <p:cTn id="16" dur="500"/>
                                        <p:tgtEl>
                                          <p:spTgt spid="35842"/>
                                        </p:tgtEl>
                                      </p:cBhvr>
                                    </p:animEffect>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ocuments\Lightshot\Screenshot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214313" y="1631950"/>
            <a:ext cx="4643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Bạn An đã sửa công thức làm kem sữa chua dưa hấu thành công thức làm kem sữa chua xoài như hình 6.5.</a:t>
            </a:r>
          </a:p>
          <a:p>
            <a:pPr algn="just" eaLnBrk="1" hangingPunct="1"/>
            <a:r>
              <a:rPr lang="en-US" sz="2400">
                <a:latin typeface="Times New Roman" pitchFamily="18" charset="0"/>
                <a:cs typeface="Times New Roman" pitchFamily="18" charset="0"/>
              </a:rPr>
              <a:t>a. Phần hướng dẫn làm kem sữa chua xoài gồm 7 bước là 1 thuật toán. Em hãy xác định đầu vào và đầu ra của thuật toán làm kem sữa chua xoài.</a:t>
            </a:r>
          </a:p>
          <a:p>
            <a:pPr algn="just" eaLnBrk="1" hangingPunct="1"/>
            <a:r>
              <a:rPr lang="en-US" sz="2400">
                <a:latin typeface="Times New Roman" pitchFamily="18" charset="0"/>
                <a:cs typeface="Times New Roman" pitchFamily="18" charset="0"/>
              </a:rPr>
              <a:t>b. Em hãy dùng sơ đồ khối để thể hiện thuật toán đó</a:t>
            </a:r>
          </a:p>
        </p:txBody>
      </p:sp>
      <p:sp>
        <p:nvSpPr>
          <p:cNvPr id="7" name="Rectangle 6"/>
          <p:cNvSpPr/>
          <p:nvPr/>
        </p:nvSpPr>
        <p:spPr>
          <a:xfrm>
            <a:off x="2214546" y="214290"/>
            <a:ext cx="3786214" cy="1077218"/>
          </a:xfrm>
          <a:prstGeom prst="rect">
            <a:avLst/>
          </a:prstGeom>
          <a:noFill/>
        </p:spPr>
        <p:txBody>
          <a:bodyPr>
            <a:spAutoFit/>
          </a:bodyPr>
          <a:lstStyle/>
          <a:p>
            <a:pPr algn="ctr">
              <a:defRPr/>
            </a:pP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Hoạt</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động</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nhóm</a:t>
            </a:r>
            <a:endPar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a:t>
            </a:r>
            <a:r>
              <a:rPr lang="en-US" sz="32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thời</a:t>
            </a: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gian</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10 </a:t>
            </a: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phút</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134000" y="185859"/>
            <a:ext cx="1977629"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134000" y="185859"/>
            <a:ext cx="1977629" cy="79996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1176728"/>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1991916" y="1741879"/>
            <a:ext cx="102394"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1991916" y="1741879"/>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1991916" y="1741878"/>
            <a:ext cx="102394"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1991916" y="1741878"/>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1874044" y="1633929"/>
            <a:ext cx="345281"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2644379" y="1881579"/>
            <a:ext cx="683419"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770335" y="1860941"/>
            <a:ext cx="682229"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928688" y="2167329"/>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928688" y="2167329"/>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928688" y="2167329"/>
            <a:ext cx="203597"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3149204" y="2343541"/>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2969419" y="2189553"/>
            <a:ext cx="200025"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342900" y="1349766"/>
            <a:ext cx="1170385"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504825" y="2553092"/>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454819" y="1589478"/>
            <a:ext cx="273844"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801292" y="5628078"/>
            <a:ext cx="573881"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003697" y="5901129"/>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003697" y="5901129"/>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003697" y="5901129"/>
            <a:ext cx="248841"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2725342" y="5628078"/>
            <a:ext cx="573881"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3070622" y="5899542"/>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3070622" y="5899542"/>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2846785" y="5899542"/>
            <a:ext cx="251222"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 xmlns:a16="http://schemas.microsoft.com/office/drawing/2014/main" id="{BB0445D5-A6E5-40E7-BBDD-5E3EFA13BDED}"/>
              </a:ext>
            </a:extLst>
          </p:cNvPr>
          <p:cNvGrpSpPr/>
          <p:nvPr/>
        </p:nvGrpSpPr>
        <p:grpSpPr>
          <a:xfrm rot="1786145">
            <a:off x="613172" y="2264166"/>
            <a:ext cx="2871788"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403622" y="1986354"/>
            <a:ext cx="3290888"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533401" y="2157804"/>
            <a:ext cx="3032522"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465535" y="2067316"/>
            <a:ext cx="3165872"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 xmlns:a16="http://schemas.microsoft.com/office/drawing/2014/main" id="{9ADC1153-2F43-486F-96A6-AB4ADCB780F8}"/>
              </a:ext>
            </a:extLst>
          </p:cNvPr>
          <p:cNvGrpSpPr/>
          <p:nvPr/>
        </p:nvGrpSpPr>
        <p:grpSpPr>
          <a:xfrm>
            <a:off x="1841897" y="2411803"/>
            <a:ext cx="425054"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2433637" y="2851541"/>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2839641" y="3272229"/>
            <a:ext cx="34529"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 xmlns:a16="http://schemas.microsoft.com/office/drawing/2014/main" id="{FAFBB084-0936-4099-AE98-E909E5283190}"/>
              </a:ext>
            </a:extLst>
          </p:cNvPr>
          <p:cNvGrpSpPr/>
          <p:nvPr/>
        </p:nvGrpSpPr>
        <p:grpSpPr>
          <a:xfrm>
            <a:off x="2963606" y="3437374"/>
            <a:ext cx="439341"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77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2857500" y="4732728"/>
            <a:ext cx="33338"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 xmlns:a16="http://schemas.microsoft.com/office/drawing/2014/main" id="{9904C281-CCA8-4FD4-A293-FE67ED6D76E0}"/>
              </a:ext>
            </a:extLst>
          </p:cNvPr>
          <p:cNvGrpSpPr/>
          <p:nvPr/>
        </p:nvGrpSpPr>
        <p:grpSpPr>
          <a:xfrm>
            <a:off x="2461022" y="5157861"/>
            <a:ext cx="471965"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2030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322785" y="2859479"/>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759619" y="4132653"/>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913210" y="4827979"/>
            <a:ext cx="13097"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1916907" y="5548703"/>
            <a:ext cx="7144"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 xmlns:a16="http://schemas.microsoft.com/office/drawing/2014/main" id="{18D2C52C-52FC-4FC3-B1F3-CE6A5B70BDB0}"/>
              </a:ext>
            </a:extLst>
          </p:cNvPr>
          <p:cNvGrpSpPr/>
          <p:nvPr/>
        </p:nvGrpSpPr>
        <p:grpSpPr>
          <a:xfrm>
            <a:off x="698816" y="3389704"/>
            <a:ext cx="428625"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2051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 xmlns:a16="http://schemas.microsoft.com/office/drawing/2014/main" id="{B54EFDBC-7861-49C1-81C9-9A16A96B193B}"/>
              </a:ext>
            </a:extLst>
          </p:cNvPr>
          <p:cNvGrpSpPr/>
          <p:nvPr/>
        </p:nvGrpSpPr>
        <p:grpSpPr>
          <a:xfrm>
            <a:off x="1122709" y="5157862"/>
            <a:ext cx="427435"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20090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1950244" y="4042167"/>
            <a:ext cx="204788"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1994298" y="4104078"/>
            <a:ext cx="116681"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356123" y="1302141"/>
            <a:ext cx="283369"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472804" y="1218003"/>
            <a:ext cx="284560"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22622" y="2205428"/>
            <a:ext cx="258366"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78581" y="2321316"/>
            <a:ext cx="258366"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2505075" y="1259278"/>
            <a:ext cx="284560"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2388394" y="1176728"/>
            <a:ext cx="284560"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2584848" y="1371992"/>
            <a:ext cx="1169194"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3580210" y="2661042"/>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3371850" y="1611703"/>
            <a:ext cx="272654"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a:extLst>
              <a:ext uri="{FF2B5EF4-FFF2-40B4-BE49-F238E27FC236}">
                <a16:creationId xmlns="" xmlns:a16="http://schemas.microsoft.com/office/drawing/2014/main" id="{0ABB9975-98A3-4E5C-83F0-F5DB5A76FAFE}"/>
              </a:ext>
            </a:extLst>
          </p:cNvPr>
          <p:cNvSpPr txBox="1"/>
          <p:nvPr/>
        </p:nvSpPr>
        <p:spPr>
          <a:xfrm>
            <a:off x="5593871"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spTree>
    <p:custDataLst>
      <p:tags r:id="rId1"/>
    </p:custDataLst>
    <p:extLst>
      <p:ext uri="{BB962C8B-B14F-4D97-AF65-F5344CB8AC3E}">
        <p14:creationId xmlns:p14="http://schemas.microsoft.com/office/powerpoint/2010/main" val="1072530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134000" y="185859"/>
            <a:ext cx="1977629"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134000" y="185859"/>
            <a:ext cx="1977629" cy="79996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1176728"/>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1991916" y="1741879"/>
            <a:ext cx="102394"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1991916" y="1741879"/>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1991916" y="1741878"/>
            <a:ext cx="102394"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1991916" y="1741878"/>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1874044" y="1633929"/>
            <a:ext cx="345281"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2644379" y="1881579"/>
            <a:ext cx="683419"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770335" y="1860941"/>
            <a:ext cx="682229"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928688" y="2167329"/>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928688" y="2167329"/>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928688" y="2167329"/>
            <a:ext cx="203597"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3149204" y="2343541"/>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2969419" y="2189553"/>
            <a:ext cx="200025"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342900" y="1349766"/>
            <a:ext cx="1170385"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504825" y="2553092"/>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454819" y="1589478"/>
            <a:ext cx="273844"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801292" y="5628078"/>
            <a:ext cx="573881"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003697" y="5901129"/>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003697" y="5901129"/>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003697" y="5901129"/>
            <a:ext cx="248841"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2725342" y="5628078"/>
            <a:ext cx="573881"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3070622" y="5899542"/>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3070622" y="5899542"/>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2846785" y="5899542"/>
            <a:ext cx="251222"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 xmlns:a16="http://schemas.microsoft.com/office/drawing/2014/main" id="{BB0445D5-A6E5-40E7-BBDD-5E3EFA13BDED}"/>
              </a:ext>
            </a:extLst>
          </p:cNvPr>
          <p:cNvGrpSpPr/>
          <p:nvPr/>
        </p:nvGrpSpPr>
        <p:grpSpPr>
          <a:xfrm rot="1786145">
            <a:off x="613172" y="2264166"/>
            <a:ext cx="2871788"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403622" y="1986354"/>
            <a:ext cx="3290888"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533401" y="2157804"/>
            <a:ext cx="3032522"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465535" y="2067316"/>
            <a:ext cx="3165872"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 xmlns:a16="http://schemas.microsoft.com/office/drawing/2014/main" id="{9ADC1153-2F43-486F-96A6-AB4ADCB780F8}"/>
              </a:ext>
            </a:extLst>
          </p:cNvPr>
          <p:cNvGrpSpPr/>
          <p:nvPr/>
        </p:nvGrpSpPr>
        <p:grpSpPr>
          <a:xfrm>
            <a:off x="1841897" y="2411803"/>
            <a:ext cx="425054"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2433637" y="2851541"/>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2839641" y="3272229"/>
            <a:ext cx="34529"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 xmlns:a16="http://schemas.microsoft.com/office/drawing/2014/main" id="{FAFBB084-0936-4099-AE98-E909E5283190}"/>
              </a:ext>
            </a:extLst>
          </p:cNvPr>
          <p:cNvGrpSpPr/>
          <p:nvPr/>
        </p:nvGrpSpPr>
        <p:grpSpPr>
          <a:xfrm>
            <a:off x="2963606" y="3437374"/>
            <a:ext cx="439341"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77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2857500" y="4732728"/>
            <a:ext cx="33338"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 xmlns:a16="http://schemas.microsoft.com/office/drawing/2014/main" id="{9904C281-CCA8-4FD4-A293-FE67ED6D76E0}"/>
              </a:ext>
            </a:extLst>
          </p:cNvPr>
          <p:cNvGrpSpPr/>
          <p:nvPr/>
        </p:nvGrpSpPr>
        <p:grpSpPr>
          <a:xfrm>
            <a:off x="2461022" y="5157861"/>
            <a:ext cx="471965"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2030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322785" y="2859479"/>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759619" y="4132653"/>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913210" y="4827979"/>
            <a:ext cx="13097"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1916907" y="5548703"/>
            <a:ext cx="7144"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 xmlns:a16="http://schemas.microsoft.com/office/drawing/2014/main" id="{18D2C52C-52FC-4FC3-B1F3-CE6A5B70BDB0}"/>
              </a:ext>
            </a:extLst>
          </p:cNvPr>
          <p:cNvGrpSpPr/>
          <p:nvPr/>
        </p:nvGrpSpPr>
        <p:grpSpPr>
          <a:xfrm>
            <a:off x="698816" y="3389704"/>
            <a:ext cx="428625"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2051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 xmlns:a16="http://schemas.microsoft.com/office/drawing/2014/main" id="{B54EFDBC-7861-49C1-81C9-9A16A96B193B}"/>
              </a:ext>
            </a:extLst>
          </p:cNvPr>
          <p:cNvGrpSpPr/>
          <p:nvPr/>
        </p:nvGrpSpPr>
        <p:grpSpPr>
          <a:xfrm>
            <a:off x="1122709" y="5157862"/>
            <a:ext cx="427435"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20090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1950244" y="4042167"/>
            <a:ext cx="204788"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1994298" y="4104078"/>
            <a:ext cx="116681"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356123" y="1302141"/>
            <a:ext cx="283369"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472804" y="1218003"/>
            <a:ext cx="284560"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22622" y="2205428"/>
            <a:ext cx="258366"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78581" y="2321316"/>
            <a:ext cx="258366"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2505075" y="1259278"/>
            <a:ext cx="284560"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2388394" y="1176728"/>
            <a:ext cx="284560"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2584848" y="1371992"/>
            <a:ext cx="1169194"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3580210" y="2661042"/>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3371850" y="1611703"/>
            <a:ext cx="272654"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a:extLst>
              <a:ext uri="{FF2B5EF4-FFF2-40B4-BE49-F238E27FC236}">
                <a16:creationId xmlns="" xmlns:a16="http://schemas.microsoft.com/office/drawing/2014/main" id="{0ABB9975-98A3-4E5C-83F0-F5DB5A76FAFE}"/>
              </a:ext>
            </a:extLst>
          </p:cNvPr>
          <p:cNvSpPr txBox="1"/>
          <p:nvPr/>
        </p:nvSpPr>
        <p:spPr>
          <a:xfrm>
            <a:off x="5593871"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spTree>
    <p:custDataLst>
      <p:tags r:id="rId1"/>
    </p:custDataLst>
    <p:extLst>
      <p:ext uri="{BB962C8B-B14F-4D97-AF65-F5344CB8AC3E}">
        <p14:creationId xmlns:p14="http://schemas.microsoft.com/office/powerpoint/2010/main" val="1072530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7467600" cy="868362"/>
          </a:xfrm>
        </p:spPr>
        <p:txBody>
          <a:bodyPr>
            <a:normAutofit fontScale="90000"/>
          </a:bodyPr>
          <a:lstStyle/>
          <a:p>
            <a:pPr algn="ctr" eaLnBrk="1" fontAlgn="auto" hangingPunct="1">
              <a:spcAft>
                <a:spcPts val="0"/>
              </a:spcAft>
              <a:defRPr/>
            </a:pPr>
            <a:r>
              <a:rPr lang="en-US" b="1" smtClean="0">
                <a:solidFill>
                  <a:srgbClr val="FF0000"/>
                </a:solidFill>
                <a:latin typeface="Times New Roman" pitchFamily="18" charset="0"/>
                <a:cs typeface="Times New Roman" pitchFamily="18" charset="0"/>
              </a:rPr>
              <a:t>TRÒ CHƠI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ĐÔNG – TÂY – NAM – BẮC</a:t>
            </a:r>
            <a:endParaRPr lang="en-US" b="1">
              <a:solidFill>
                <a:srgbClr val="FF0000"/>
              </a:solidFill>
              <a:latin typeface="Times New Roman" pitchFamily="18" charset="0"/>
              <a:cs typeface="Times New Roman" pitchFamily="18" charset="0"/>
            </a:endParaRPr>
          </a:p>
        </p:txBody>
      </p:sp>
      <p:sp>
        <p:nvSpPr>
          <p:cNvPr id="10243" name="TextBox 4"/>
          <p:cNvSpPr txBox="1">
            <a:spLocks noChangeArrowheads="1"/>
          </p:cNvSpPr>
          <p:nvPr/>
        </p:nvSpPr>
        <p:spPr bwMode="auto">
          <a:xfrm>
            <a:off x="214313" y="2428875"/>
            <a:ext cx="8572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Em hãy gấp hình trò chơi Đông – Tây – Nam – Bắc. Sau khi hoàn thành sản phẩm thống nhất cách làm sau đó ghi ra giấy hoạt động nhóm. Nhóm nào nhanh nhất sẽ lên trình bày còn các nhóm khác sẽ nhận xét bổ sung cho nhóm bạn.</a:t>
            </a:r>
          </a:p>
          <a:p>
            <a:pPr algn="ctr" eaLnBrk="1" hangingPunct="1"/>
            <a:r>
              <a:rPr lang="en-US" sz="2800">
                <a:latin typeface="Times New Roman" pitchFamily="18" charset="0"/>
                <a:cs typeface="Times New Roman" pitchFamily="18" charset="0"/>
              </a:rPr>
              <a:t>Thời gian hoạt động nhóm là 5 phút.</a:t>
            </a:r>
          </a:p>
        </p:txBody>
      </p:sp>
      <p:sp>
        <p:nvSpPr>
          <p:cNvPr id="10244" name="TextBox 6"/>
          <p:cNvSpPr txBox="1">
            <a:spLocks noChangeArrowheads="1"/>
          </p:cNvSpPr>
          <p:nvPr/>
        </p:nvSpPr>
        <p:spPr bwMode="auto">
          <a:xfrm>
            <a:off x="571500" y="104775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Chia lớp thành 4 nhóm mỗi nhóm tương ứng với 1 tổ</a:t>
            </a:r>
          </a:p>
        </p:txBody>
      </p:sp>
      <p:sp>
        <p:nvSpPr>
          <p:cNvPr id="8" name="Rectangle 7"/>
          <p:cNvSpPr/>
          <p:nvPr/>
        </p:nvSpPr>
        <p:spPr>
          <a:xfrm>
            <a:off x="1571604" y="1643050"/>
            <a:ext cx="5572164" cy="584775"/>
          </a:xfrm>
          <a:prstGeom prst="rect">
            <a:avLst/>
          </a:prstGeom>
          <a:noFill/>
        </p:spPr>
        <p:txBody>
          <a:bodyPr>
            <a:spAutoFit/>
          </a:bodyPr>
          <a:lstStyle/>
          <a:p>
            <a:pPr algn="ctr" fontAlgn="auto">
              <a:spcBef>
                <a:spcPts val="0"/>
              </a:spcBef>
              <a:spcAft>
                <a:spcPts val="0"/>
              </a:spcAft>
              <a:defRPr/>
            </a:pPr>
            <a:r>
              <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Quy tắc trò chơi như sau</a:t>
            </a:r>
            <a:endPar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85750" y="7938"/>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 Đầu vào: xoài, sữa chua, mật ong</a:t>
            </a:r>
          </a:p>
          <a:p>
            <a:pPr algn="just" eaLnBrk="1" hangingPunct="1"/>
            <a:r>
              <a:rPr lang="en-US" sz="2400">
                <a:latin typeface="Times New Roman" pitchFamily="18" charset="0"/>
                <a:cs typeface="Times New Roman" pitchFamily="18" charset="0"/>
              </a:rPr>
              <a:t>     Đầu ra: kem sữa chua xoài</a:t>
            </a:r>
          </a:p>
        </p:txBody>
      </p:sp>
      <p:sp>
        <p:nvSpPr>
          <p:cNvPr id="5" name="Oval 4"/>
          <p:cNvSpPr/>
          <p:nvPr/>
        </p:nvSpPr>
        <p:spPr>
          <a:xfrm>
            <a:off x="2884488" y="1243013"/>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cxnSp>
        <p:nvCxnSpPr>
          <p:cNvPr id="7" name="Straight Arrow Connector 6"/>
          <p:cNvCxnSpPr/>
          <p:nvPr/>
        </p:nvCxnSpPr>
        <p:spPr>
          <a:xfrm rot="5400000">
            <a:off x="3875087" y="16779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1690688" y="1797050"/>
            <a:ext cx="4500562" cy="469900"/>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Lấy 250g xoài, 100g sữa chua, 1 thìa cà phê mật ong</a:t>
            </a:r>
          </a:p>
        </p:txBody>
      </p:sp>
      <p:sp>
        <p:nvSpPr>
          <p:cNvPr id="11" name="Rectangle 10"/>
          <p:cNvSpPr/>
          <p:nvPr/>
        </p:nvSpPr>
        <p:spPr>
          <a:xfrm>
            <a:off x="1541463" y="2533650"/>
            <a:ext cx="4857750" cy="25241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xoài vào tô</a:t>
            </a:r>
          </a:p>
        </p:txBody>
      </p:sp>
      <p:sp>
        <p:nvSpPr>
          <p:cNvPr id="12" name="Rectangle 11"/>
          <p:cNvSpPr/>
          <p:nvPr/>
        </p:nvSpPr>
        <p:spPr>
          <a:xfrm>
            <a:off x="1541463" y="305752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Nghiền nát xoài</a:t>
            </a:r>
          </a:p>
        </p:txBody>
      </p:sp>
      <p:cxnSp>
        <p:nvCxnSpPr>
          <p:cNvPr id="14" name="Straight Arrow Connector 13"/>
          <p:cNvCxnSpPr/>
          <p:nvPr/>
        </p:nvCxnSpPr>
        <p:spPr>
          <a:xfrm rot="5400000">
            <a:off x="3875088" y="241617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875087" y="29352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875088" y="50546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41463" y="360997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sữa chua và mật ong vào tô.</a:t>
            </a:r>
          </a:p>
        </p:txBody>
      </p:sp>
      <p:sp>
        <p:nvSpPr>
          <p:cNvPr id="17" name="Rectangle 16"/>
          <p:cNvSpPr/>
          <p:nvPr/>
        </p:nvSpPr>
        <p:spPr>
          <a:xfrm>
            <a:off x="1541463" y="413861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Trộn đều hỗn hợp.</a:t>
            </a:r>
          </a:p>
        </p:txBody>
      </p:sp>
      <p:sp>
        <p:nvSpPr>
          <p:cNvPr id="18" name="Rectangle 17"/>
          <p:cNvSpPr/>
          <p:nvPr/>
        </p:nvSpPr>
        <p:spPr>
          <a:xfrm>
            <a:off x="1541463" y="465296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hỗn hơp vào khuôn làm kem.</a:t>
            </a:r>
          </a:p>
        </p:txBody>
      </p:sp>
      <p:sp>
        <p:nvSpPr>
          <p:cNvPr id="19" name="Rectangle 18"/>
          <p:cNvSpPr/>
          <p:nvPr/>
        </p:nvSpPr>
        <p:spPr>
          <a:xfrm>
            <a:off x="1541463" y="5172075"/>
            <a:ext cx="4857750" cy="42386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Đặt khuôn kem vào ngăn đá tủ lạnh trong thời gian ít nhất 4 tiếng.</a:t>
            </a:r>
          </a:p>
        </p:txBody>
      </p:sp>
      <p:sp>
        <p:nvSpPr>
          <p:cNvPr id="21" name="Parallelogram 20"/>
          <p:cNvSpPr/>
          <p:nvPr/>
        </p:nvSpPr>
        <p:spPr>
          <a:xfrm>
            <a:off x="1704975" y="5807075"/>
            <a:ext cx="4500563" cy="255588"/>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Kem sữa chua xoài</a:t>
            </a:r>
          </a:p>
        </p:txBody>
      </p:sp>
      <p:sp>
        <p:nvSpPr>
          <p:cNvPr id="22" name="Oval 21"/>
          <p:cNvSpPr/>
          <p:nvPr/>
        </p:nvSpPr>
        <p:spPr>
          <a:xfrm>
            <a:off x="2884488" y="6286500"/>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cxnSp>
        <p:nvCxnSpPr>
          <p:cNvPr id="23" name="Straight Arrow Connector 22"/>
          <p:cNvCxnSpPr/>
          <p:nvPr/>
        </p:nvCxnSpPr>
        <p:spPr>
          <a:xfrm rot="5400000">
            <a:off x="3875088" y="61785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875088" y="57023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875088" y="45402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875088" y="403542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875088" y="34734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Box 3"/>
          <p:cNvSpPr txBox="1">
            <a:spLocks noChangeArrowheads="1"/>
          </p:cNvSpPr>
          <p:nvPr/>
        </p:nvSpPr>
        <p:spPr bwMode="auto">
          <a:xfrm>
            <a:off x="285750" y="720725"/>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 Thuật toán kem sữa chua xoài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box(in)">
                                      <p:cBhvr>
                                        <p:cTn id="12" dur="500"/>
                                        <p:tgtEl>
                                          <p:spTgt spid="26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nodeType="afterGroup">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nodeType="afterGroup">
                            <p:stCondLst>
                              <p:cond delay="500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animBg="1"/>
      <p:bldP spid="9" grpId="0" animBg="1"/>
      <p:bldP spid="11" grpId="0" animBg="1"/>
      <p:bldP spid="12" grpId="0" animBg="1"/>
      <p:bldP spid="13" grpId="0" animBg="1"/>
      <p:bldP spid="17" grpId="0" animBg="1"/>
      <p:bldP spid="18" grpId="0" animBg="1"/>
      <p:bldP spid="19" grpId="0" animBg="1"/>
      <p:bldP spid="21" grpId="0" animBg="1"/>
      <p:bldP spid="22" grpId="0" animBg="1"/>
      <p:bldP spid="266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4850" y="285729"/>
            <a:ext cx="7734300" cy="1754326"/>
          </a:xfrm>
          <a:prstGeom prst="rect">
            <a:avLst/>
          </a:prstGeom>
          <a:noFill/>
        </p:spPr>
        <p:txBody>
          <a:bodyPr>
            <a:spAutoFit/>
          </a:bodyPr>
          <a:lstStyle/>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CHÀO MỪNG CÁC EM ĐẾN VỚI  </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14" name="TextBox 3"/>
          <p:cNvSpPr txBox="1">
            <a:spLocks noChangeArrowheads="1"/>
          </p:cNvSpPr>
          <p:nvPr/>
        </p:nvSpPr>
        <p:spPr bwMode="auto">
          <a:xfrm>
            <a:off x="357188" y="3071813"/>
            <a:ext cx="8429625"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6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10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4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100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dung </a:t>
            </a:r>
            <a:r>
              <a:rPr lang="en-US" sz="2400" dirty="0" err="1" smtClean="0">
                <a:latin typeface="Times New Roman" pitchFamily="18" charset="0"/>
                <a:cs typeface="Times New Roman" pitchFamily="18" charset="0"/>
              </a:rPr>
              <a:t>bức</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p>
          <a:p>
            <a:pPr algn="just" eaLnBrk="1" hangingPunct="1"/>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tuỳ</a:t>
            </a:r>
            <a:r>
              <a:rPr lang="en-US" sz="2400" i="1"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thuộc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từng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câu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hỏi</a:t>
            </a:r>
            <a:r>
              <a:rPr lang="en-US" sz="2400" dirty="0">
                <a:latin typeface="Times New Roman" pitchFamily="18" charset="0"/>
                <a:cs typeface="Times New Roman" pitchFamily="18" charset="0"/>
              </a:rPr>
              <a:t>)</a:t>
            </a:r>
          </a:p>
          <a:p>
            <a:pPr eaLnBrk="1" hangingPunct="1"/>
            <a:endParaRPr lang="en-US" sz="2400" dirty="0">
              <a:latin typeface="Times New Roman" pitchFamily="18" charset="0"/>
              <a:cs typeface="Times New Roman" pitchFamily="18" charset="0"/>
            </a:endParaRPr>
          </a:p>
        </p:txBody>
      </p:sp>
      <p:sp>
        <p:nvSpPr>
          <p:cNvPr id="15" name="Rectangle 14"/>
          <p:cNvSpPr/>
          <p:nvPr/>
        </p:nvSpPr>
        <p:spPr>
          <a:xfrm>
            <a:off x="2857488" y="2354041"/>
            <a:ext cx="3254417" cy="646331"/>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n-US" sz="3600">
                <a:ln w="10160">
                  <a:solidFill>
                    <a:schemeClr val="accent1"/>
                  </a:solidFill>
                  <a:prstDash val="solid"/>
                </a:ln>
                <a:solidFill>
                  <a:schemeClr val="tx1"/>
                </a:solidFill>
                <a:effectLst>
                  <a:outerShdw blurRad="38100" dist="32000" dir="5400000" algn="tl">
                    <a:srgbClr val="000000">
                      <a:alpha val="30000"/>
                    </a:srgbClr>
                  </a:outerShdw>
                </a:effectLst>
                <a:latin typeface="Times New Roman" pitchFamily="18" charset="0"/>
                <a:cs typeface="Times New Roman" pitchFamily="18" charset="0"/>
              </a:rPr>
              <a:t>Luật chơi </a:t>
            </a:r>
          </a:p>
        </p:txBody>
      </p:sp>
      <p:grpSp>
        <p:nvGrpSpPr>
          <p:cNvPr id="2" name="Group 8"/>
          <p:cNvGrpSpPr/>
          <p:nvPr/>
        </p:nvGrpSpPr>
        <p:grpSpPr>
          <a:xfrm>
            <a:off x="0" y="0"/>
            <a:ext cx="4572000" cy="6858000"/>
            <a:chOff x="1125" y="-32657"/>
            <a:chExt cx="4572000" cy="6858000"/>
          </a:xfrm>
          <a:solidFill>
            <a:srgbClr val="92D050"/>
          </a:solidFill>
        </p:grpSpPr>
        <p:sp>
          <p:nvSpPr>
            <p:cNvPr id="7" name="Flowchart: Process 6"/>
            <p:cNvSpPr/>
            <p:nvPr/>
          </p:nvSpPr>
          <p:spPr>
            <a:xfrm>
              <a:off x="1125"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 name="Rectangle 3">
            <a:hlinkClick r:id="rId3" action="ppaction://hlinksldjump"/>
          </p:cNvPr>
          <p:cNvSpPr/>
          <p:nvPr/>
        </p:nvSpPr>
        <p:spPr>
          <a:xfrm>
            <a:off x="5270689" y="6093296"/>
            <a:ext cx="2186817"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i="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Bắt</a:t>
            </a:r>
            <a:r>
              <a:rPr lang="en-US" sz="48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i="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đầu</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 name="Group 9"/>
          <p:cNvGrpSpPr/>
          <p:nvPr/>
        </p:nvGrpSpPr>
        <p:grpSpPr>
          <a:xfrm rot="10800000">
            <a:off x="4595192" y="0"/>
            <a:ext cx="4572000" cy="6858000"/>
            <a:chOff x="32657" y="-32657"/>
            <a:chExt cx="4572000" cy="6858000"/>
          </a:xfrm>
          <a:solidFill>
            <a:srgbClr val="92D050"/>
          </a:solidFill>
        </p:grpSpPr>
        <p:sp>
          <p:nvSpPr>
            <p:cNvPr id="11" name="Flowchart: Process 10"/>
            <p:cNvSpPr/>
            <p:nvPr/>
          </p:nvSpPr>
          <p:spPr>
            <a:xfrm>
              <a:off x="32657"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3908425" y="3074988"/>
            <a:ext cx="1295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53" presetClass="exit" presetSubtype="32" fill="hold" grpId="0" nodeType="clickEffect">
                                  <p:stCondLst>
                                    <p:cond delay="0"/>
                                  </p:stCondLst>
                                  <p:childTnLst>
                                    <p:anim calcmode="lin" valueType="num">
                                      <p:cBhvr>
                                        <p:cTn id="24" dur="500"/>
                                        <p:tgtEl>
                                          <p:spTgt spid="13"/>
                                        </p:tgtEl>
                                        <p:attrNameLst>
                                          <p:attrName>ppt_w</p:attrName>
                                        </p:attrNameLst>
                                      </p:cBhvr>
                                      <p:tavLst>
                                        <p:tav tm="0">
                                          <p:val>
                                            <p:strVal val="ppt_w"/>
                                          </p:val>
                                        </p:tav>
                                        <p:tav tm="100000">
                                          <p:val>
                                            <p:fltVal val="0"/>
                                          </p:val>
                                        </p:tav>
                                      </p:tavLst>
                                    </p:anim>
                                    <p:anim calcmode="lin" valueType="num">
                                      <p:cBhvr>
                                        <p:cTn id="25" dur="500"/>
                                        <p:tgtEl>
                                          <p:spTgt spid="13"/>
                                        </p:tgtEl>
                                        <p:attrNameLst>
                                          <p:attrName>ppt_h</p:attrName>
                                        </p:attrNameLst>
                                      </p:cBhvr>
                                      <p:tavLst>
                                        <p:tav tm="0">
                                          <p:val>
                                            <p:strVal val="ppt_h"/>
                                          </p:val>
                                        </p:tav>
                                        <p:tav tm="100000">
                                          <p:val>
                                            <p:fltVal val="0"/>
                                          </p:val>
                                        </p:tav>
                                      </p:tavLst>
                                    </p:anim>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35" presetClass="path" presetSubtype="0" accel="50000" decel="50000" fill="hold" nodeType="withEffect">
                                  <p:stCondLst>
                                    <p:cond delay="0"/>
                                  </p:stCondLst>
                                  <p:childTnLst>
                                    <p:animMotion origin="layout" path="M 2.77778E-6 -1.96532E-6 L -0.51493 -1.96532E-6 " pathEditMode="relative" rAng="0" ptsTypes="AA">
                                      <p:cBhvr>
                                        <p:cTn id="29" dur="2000" fill="hold"/>
                                        <p:tgtEl>
                                          <p:spTgt spid="2"/>
                                        </p:tgtEl>
                                        <p:attrNameLst>
                                          <p:attrName>ppt_x</p:attrName>
                                          <p:attrName>ppt_y</p:attrName>
                                        </p:attrNameLst>
                                      </p:cBhvr>
                                      <p:rCtr x="-2574700" y="0"/>
                                    </p:animMotion>
                                  </p:childTnLst>
                                </p:cTn>
                              </p:par>
                              <p:par>
                                <p:cTn id="30" presetID="63" presetClass="path" presetSubtype="0" accel="50000" decel="50000" fill="hold" nodeType="withEffect">
                                  <p:stCondLst>
                                    <p:cond delay="0"/>
                                  </p:stCondLst>
                                  <p:childTnLst>
                                    <p:animMotion origin="layout" path="M -3.88889E-6 -1.96532E-6 L 0.50174 -1.96532E-6 " pathEditMode="relative" rAng="0" ptsTypes="AA">
                                      <p:cBhvr>
                                        <p:cTn id="31" dur="2000" fill="hold"/>
                                        <p:tgtEl>
                                          <p:spTgt spid="3"/>
                                        </p:tgtEl>
                                        <p:attrNameLst>
                                          <p:attrName>ppt_x</p:attrName>
                                          <p:attrName>ppt_y</p:attrName>
                                        </p:attrNameLst>
                                      </p:cBhvr>
                                      <p:rCtr x="2508700" y="0"/>
                                    </p:animMotion>
                                  </p:childTnLst>
                                </p:cTn>
                              </p:par>
                            </p:childTnLst>
                          </p:cTn>
                        </p:par>
                        <p:par>
                          <p:cTn id="32" fill="hold" nodeType="afterGroup">
                            <p:stCondLst>
                              <p:cond delay="2000"/>
                            </p:stCondLst>
                            <p:childTnLst>
                              <p:par>
                                <p:cTn id="33" presetID="16" presetClass="entr" presetSubtype="21"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nextCondLst>
                <p:cond evt="onClick" delay="0">
                  <p:tgtEl>
                    <p:spTgt spid="13"/>
                  </p:tgtEl>
                </p:cond>
              </p:nextCondLst>
            </p:seq>
          </p:childTnLst>
        </p:cTn>
      </p:par>
    </p:tnLst>
    <p:bldLst>
      <p:bldP spid="14" grpId="0" animBg="1"/>
      <p:bldP spid="4"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214438"/>
            <a:ext cx="7429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571875" y="121443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000125"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071563" y="121443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500438" y="378618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6000750" y="1238250"/>
            <a:ext cx="2500313" cy="25638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6000750"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14414" y="18887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4" name="Rectangle 3">
            <a:hlinkClick r:id="rId3" action="ppaction://hlinksldjump"/>
          </p:cNvPr>
          <p:cNvSpPr/>
          <p:nvPr/>
        </p:nvSpPr>
        <p:spPr>
          <a:xfrm>
            <a:off x="1000125" y="1214438"/>
            <a:ext cx="2500313"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1</a:t>
            </a:r>
            <a:endParaRPr lang="en-US" sz="1100"/>
          </a:p>
        </p:txBody>
      </p:sp>
      <p:sp>
        <p:nvSpPr>
          <p:cNvPr id="6" name="Rectangle 5">
            <a:hlinkClick r:id="rId4" action="ppaction://hlinksldjump"/>
          </p:cNvPr>
          <p:cNvSpPr/>
          <p:nvPr/>
        </p:nvSpPr>
        <p:spPr>
          <a:xfrm>
            <a:off x="3500438" y="1214438"/>
            <a:ext cx="2500312" cy="25638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2</a:t>
            </a:r>
          </a:p>
        </p:txBody>
      </p:sp>
      <p:sp>
        <p:nvSpPr>
          <p:cNvPr id="8" name="Rectangle 7">
            <a:hlinkClick r:id="rId5" action="ppaction://hlinksldjump"/>
          </p:cNvPr>
          <p:cNvSpPr/>
          <p:nvPr/>
        </p:nvSpPr>
        <p:spPr>
          <a:xfrm>
            <a:off x="6000750" y="1254125"/>
            <a:ext cx="2500313" cy="25717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3</a:t>
            </a:r>
            <a:endParaRPr lang="en-US"/>
          </a:p>
        </p:txBody>
      </p:sp>
      <p:sp>
        <p:nvSpPr>
          <p:cNvPr id="10" name="Rectangle 9">
            <a:hlinkClick r:id="rId6" action="ppaction://hlinksldjump"/>
          </p:cNvPr>
          <p:cNvSpPr/>
          <p:nvPr/>
        </p:nvSpPr>
        <p:spPr>
          <a:xfrm>
            <a:off x="6040438" y="3786188"/>
            <a:ext cx="2500312" cy="25717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6</a:t>
            </a:r>
            <a:endParaRPr lang="en-US"/>
          </a:p>
        </p:txBody>
      </p:sp>
      <p:sp>
        <p:nvSpPr>
          <p:cNvPr id="11" name="Rectangle 10">
            <a:hlinkClick r:id="rId7" action="ppaction://hlinksldjump"/>
          </p:cNvPr>
          <p:cNvSpPr/>
          <p:nvPr/>
        </p:nvSpPr>
        <p:spPr>
          <a:xfrm>
            <a:off x="3500438" y="3786188"/>
            <a:ext cx="2500312" cy="25717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5</a:t>
            </a:r>
            <a:endParaRPr lang="en-US"/>
          </a:p>
        </p:txBody>
      </p:sp>
      <p:sp>
        <p:nvSpPr>
          <p:cNvPr id="12" name="Rectangle 11">
            <a:hlinkClick r:id="rId8" action="ppaction://hlinksldjump"/>
          </p:cNvPr>
          <p:cNvSpPr/>
          <p:nvPr/>
        </p:nvSpPr>
        <p:spPr>
          <a:xfrm>
            <a:off x="1000125" y="3786188"/>
            <a:ext cx="2500313" cy="2571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4</a:t>
            </a:r>
            <a:endParaRPr lang="en-US"/>
          </a:p>
        </p:txBody>
      </p:sp>
      <p:pic>
        <p:nvPicPr>
          <p:cNvPr id="27664" name="Picture 4" descr="Picture1bupbe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descr="Picture1bupbe8">
            <a:hlinkClick r:id="rId10"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xit" presetSubtype="16" fill="hold" grpId="0" nodeType="clickEffect">
                                  <p:stCondLst>
                                    <p:cond delay="0"/>
                                  </p:stCondLst>
                                  <p:childTnLst>
                                    <p:animEffect transition="out" filter="box(i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P spid="4" grpId="0" animBg="1"/>
      <p:bldP spid="6" grpId="0" animBg="1"/>
      <p:bldP spid="8"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85750" y="2857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u="sng">
                <a:latin typeface="Times New Roman" pitchFamily="18" charset="0"/>
                <a:cs typeface="Times New Roman" pitchFamily="18" charset="0"/>
              </a:rPr>
              <a:t>Câu 1:</a:t>
            </a:r>
            <a:r>
              <a:rPr lang="en-US" sz="2800">
                <a:latin typeface="Times New Roman" pitchFamily="18" charset="0"/>
                <a:cs typeface="Times New Roman" pitchFamily="18" charset="0"/>
              </a:rPr>
              <a:t> Câu nào sau đây sai khi nói về vai trò của mũi tên trong sơ đồ khối của thuật toán?</a:t>
            </a:r>
          </a:p>
        </p:txBody>
      </p:sp>
      <p:sp>
        <p:nvSpPr>
          <p:cNvPr id="28675" name="TextBox 4"/>
          <p:cNvSpPr txBox="1">
            <a:spLocks noChangeArrowheads="1"/>
          </p:cNvSpPr>
          <p:nvPr/>
        </p:nvSpPr>
        <p:spPr bwMode="auto">
          <a:xfrm>
            <a:off x="285750" y="1643063"/>
            <a:ext cx="8358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en-US" sz="2800">
                <a:latin typeface="Times New Roman" pitchFamily="18" charset="0"/>
                <a:cs typeface="Times New Roman" pitchFamily="18" charset="0"/>
              </a:rPr>
              <a:t>A. Hướng mũi tên cho thấy hướng đi trong sơ đồ khối.</a:t>
            </a:r>
          </a:p>
          <a:p>
            <a:pPr algn="just" eaLnBrk="1" hangingPunct="1">
              <a:spcBef>
                <a:spcPts val="600"/>
              </a:spcBef>
              <a:spcAft>
                <a:spcPts val="600"/>
              </a:spcAft>
            </a:pPr>
            <a:r>
              <a:rPr lang="en-US" sz="2800">
                <a:latin typeface="Times New Roman" pitchFamily="18" charset="0"/>
                <a:cs typeface="Times New Roman" pitchFamily="18" charset="0"/>
              </a:rPr>
              <a:t>B. Mũi tên được sử dụng để chỉ hướng thực hiện tiếp theo.</a:t>
            </a:r>
          </a:p>
          <a:p>
            <a:pPr algn="just" eaLnBrk="1" hangingPunct="1">
              <a:spcBef>
                <a:spcPts val="600"/>
              </a:spcBef>
              <a:spcAft>
                <a:spcPts val="600"/>
              </a:spcAft>
            </a:pPr>
            <a:r>
              <a:rPr lang="en-US" sz="2800">
                <a:latin typeface="Times New Roman" pitchFamily="18" charset="0"/>
                <a:cs typeface="Times New Roman" pitchFamily="18" charset="0"/>
              </a:rPr>
              <a:t>C. Mũi tên được sử dụng chỉ để kết nối các hình khối trong sơ đồ</a:t>
            </a: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0052" b="11201"/>
          <a:stretch>
            <a:fillRect/>
          </a:stretch>
        </p:blipFill>
        <p:spPr bwMode="auto">
          <a:xfrm rot="-10619749">
            <a:off x="7443788" y="6261100"/>
            <a:ext cx="1504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5750" y="3214688"/>
            <a:ext cx="500063"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857250" y="1500188"/>
          <a:ext cx="7286625" cy="3246438"/>
        </p:xfrm>
        <a:graphic>
          <a:graphicData uri="http://schemas.openxmlformats.org/drawingml/2006/table">
            <a:tbl>
              <a:tblPr firstRow="1" bandRow="1">
                <a:tableStyleId>{D7AC3CCA-C797-4891-BE02-D94E43425B78}</a:tableStyleId>
              </a:tblPr>
              <a:tblGrid>
                <a:gridCol w="2428875"/>
                <a:gridCol w="4857750"/>
              </a:tblGrid>
              <a:tr h="706438">
                <a:tc>
                  <a:txBody>
                    <a:bodyPr/>
                    <a:lstStyle/>
                    <a:p>
                      <a:pPr algn="ctr">
                        <a:spcBef>
                          <a:spcPts val="600"/>
                        </a:spcBef>
                      </a:pPr>
                      <a:endParaRPr lang="en-US" sz="1800" dirty="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tr>
              <a:tr h="635000">
                <a:tc>
                  <a:txBody>
                    <a:bodyPr/>
                    <a:lstStyle/>
                    <a:p>
                      <a:pPr algn="ctr"/>
                      <a:endParaRPr lang="en-US" sz="1800" dirty="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bl>
          </a:graphicData>
        </a:graphic>
      </p:graphicFrame>
      <p:sp>
        <p:nvSpPr>
          <p:cNvPr id="29718"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2: Em hãy ghép mỗi mục ở cột phải với một mục phù hợp ở cột trái khi nói về sơ đồ khối của thuật toán.</a:t>
            </a:r>
          </a:p>
        </p:txBody>
      </p:sp>
      <p:sp>
        <p:nvSpPr>
          <p:cNvPr id="8" name="Parallelogram 7"/>
          <p:cNvSpPr/>
          <p:nvPr/>
        </p:nvSpPr>
        <p:spPr>
          <a:xfrm>
            <a:off x="1571625" y="2992438"/>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1500188" y="3643313"/>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1508125" y="2373313"/>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1965325" y="4479925"/>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3286125" y="235743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a) Bắt đầu hoặc Kết thúc</a:t>
            </a:r>
          </a:p>
        </p:txBody>
      </p:sp>
      <p:sp>
        <p:nvSpPr>
          <p:cNvPr id="29724" name="TextBox 16"/>
          <p:cNvSpPr txBox="1">
            <a:spLocks noChangeArrowheads="1"/>
          </p:cNvSpPr>
          <p:nvPr/>
        </p:nvSpPr>
        <p:spPr bwMode="auto">
          <a:xfrm>
            <a:off x="3286125" y="2863850"/>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3286125" y="357187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 Đầu vào hoặc Đầu ra</a:t>
            </a:r>
          </a:p>
        </p:txBody>
      </p:sp>
      <p:sp>
        <p:nvSpPr>
          <p:cNvPr id="29726" name="TextBox 18"/>
          <p:cNvSpPr txBox="1">
            <a:spLocks noChangeArrowheads="1"/>
          </p:cNvSpPr>
          <p:nvPr/>
        </p:nvSpPr>
        <p:spPr bwMode="auto">
          <a:xfrm>
            <a:off x="3286125" y="4181475"/>
            <a:ext cx="472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d) Bước xử lí</a:t>
            </a:r>
          </a:p>
        </p:txBody>
      </p:sp>
      <p:sp>
        <p:nvSpPr>
          <p:cNvPr id="29727" name="TextBox 20"/>
          <p:cNvSpPr txBox="1">
            <a:spLocks noChangeArrowheads="1"/>
          </p:cNvSpPr>
          <p:nvPr/>
        </p:nvSpPr>
        <p:spPr bwMode="auto">
          <a:xfrm>
            <a:off x="4581525" y="1643063"/>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1214438" y="1643063"/>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1500188" y="5572125"/>
            <a:ext cx="421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Times New Roman" pitchFamily="18" charset="0"/>
                <a:cs typeface="Times New Roman" pitchFamily="18" charset="0"/>
              </a:rPr>
              <a:t>1 - a ; 2 - </a:t>
            </a:r>
            <a:r>
              <a:rPr lang="en-US" sz="2800" dirty="0" smtClean="0">
                <a:latin typeface="Times New Roman" pitchFamily="18" charset="0"/>
                <a:cs typeface="Times New Roman" pitchFamily="18" charset="0"/>
              </a:rPr>
              <a:t>c </a:t>
            </a:r>
            <a:r>
              <a:rPr lang="en-US" sz="2800" dirty="0">
                <a:latin typeface="Times New Roman" pitchFamily="18" charset="0"/>
                <a:cs typeface="Times New Roman" pitchFamily="18" charset="0"/>
              </a:rPr>
              <a:t>; 3 - d ; 4 - b </a:t>
            </a:r>
          </a:p>
        </p:txBody>
      </p:sp>
      <p:sp>
        <p:nvSpPr>
          <p:cNvPr id="29730" name="TextBox 24"/>
          <p:cNvSpPr txBox="1">
            <a:spLocks noChangeArrowheads="1"/>
          </p:cNvSpPr>
          <p:nvPr/>
        </p:nvSpPr>
        <p:spPr bwMode="auto">
          <a:xfrm>
            <a:off x="857250" y="228758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857250" y="29289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857250" y="35385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857250" y="4181475"/>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pic>
        <p:nvPicPr>
          <p:cNvPr id="19" name="Picture 1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3580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643188" y="485775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1777"/>
                                        </p:tgtEl>
                                        <p:attrNameLst>
                                          <p:attrName>style.visibility</p:attrName>
                                        </p:attrNameLst>
                                      </p:cBhvr>
                                      <p:to>
                                        <p:strVal val="visible"/>
                                      </p:to>
                                    </p:set>
                                    <p:anim calcmode="lin" valueType="num">
                                      <p:cBhvr>
                                        <p:cTn id="21" dur="1000" fill="hold"/>
                                        <p:tgtEl>
                                          <p:spTgt spid="31777"/>
                                        </p:tgtEl>
                                        <p:attrNameLst>
                                          <p:attrName>ppt_w</p:attrName>
                                        </p:attrNameLst>
                                      </p:cBhvr>
                                      <p:tavLst>
                                        <p:tav tm="0">
                                          <p:val>
                                            <p:fltVal val="0"/>
                                          </p:val>
                                        </p:tav>
                                        <p:tav tm="100000">
                                          <p:val>
                                            <p:strVal val="#ppt_w"/>
                                          </p:val>
                                        </p:tav>
                                      </p:tavLst>
                                    </p:anim>
                                    <p:anim calcmode="lin" valueType="num">
                                      <p:cBhvr>
                                        <p:cTn id="22" dur="1000" fill="hold"/>
                                        <p:tgtEl>
                                          <p:spTgt spid="31777"/>
                                        </p:tgtEl>
                                        <p:attrNameLst>
                                          <p:attrName>ppt_h</p:attrName>
                                        </p:attrNameLst>
                                      </p:cBhvr>
                                      <p:tavLst>
                                        <p:tav tm="0">
                                          <p:val>
                                            <p:fltVal val="0"/>
                                          </p:val>
                                        </p:tav>
                                        <p:tav tm="100000">
                                          <p:val>
                                            <p:strVal val="#ppt_h"/>
                                          </p:val>
                                        </p:tav>
                                      </p:tavLst>
                                    </p:anim>
                                    <p:anim calcmode="lin" valueType="num">
                                      <p:cBhvr>
                                        <p:cTn id="23" dur="1000" fill="hold"/>
                                        <p:tgtEl>
                                          <p:spTgt spid="31777"/>
                                        </p:tgtEl>
                                        <p:attrNameLst>
                                          <p:attrName>style.rotation</p:attrName>
                                        </p:attrNameLst>
                                      </p:cBhvr>
                                      <p:tavLst>
                                        <p:tav tm="0">
                                          <p:val>
                                            <p:fltVal val="90"/>
                                          </p:val>
                                        </p:tav>
                                        <p:tav tm="100000">
                                          <p:val>
                                            <p:fltVal val="0"/>
                                          </p:val>
                                        </p:tav>
                                      </p:tavLst>
                                    </p:anim>
                                    <p:animEffect transition="in" filter="fade">
                                      <p:cBhvr>
                                        <p:cTn id="24"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a:t>
            </a:r>
          </a:p>
        </p:txBody>
      </p:sp>
      <p:sp>
        <p:nvSpPr>
          <p:cNvPr id="32771" name="TextBox 4"/>
          <p:cNvSpPr txBox="1">
            <a:spLocks noChangeArrowheads="1"/>
          </p:cNvSpPr>
          <p:nvPr/>
        </p:nvSpPr>
        <p:spPr bwMode="auto">
          <a:xfrm>
            <a:off x="357188" y="25463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a:t>
            </a:r>
          </a:p>
          <a:p>
            <a:pPr eaLnBrk="1" hangingPunct="1">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a:t>
            </a:r>
          </a:p>
        </p:txBody>
      </p:sp>
      <p:sp>
        <p:nvSpPr>
          <p:cNvPr id="32772" name="TextBox 5"/>
          <p:cNvSpPr txBox="1">
            <a:spLocks noChangeArrowheads="1"/>
          </p:cNvSpPr>
          <p:nvPr/>
        </p:nvSpPr>
        <p:spPr bwMode="auto">
          <a:xfrm>
            <a:off x="3090863" y="1681163"/>
            <a:ext cx="226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randombar(horizontal)">
                                      <p:cBhvr>
                                        <p:cTn id="18"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57188" y="142875"/>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Câu 4: Em hãy sắp xếp các phần được đánh số trong các hình sau để được thuật toán tính trung bình cộng của 2 số a và b</a:t>
            </a:r>
          </a:p>
        </p:txBody>
      </p:sp>
      <p:grpSp>
        <p:nvGrpSpPr>
          <p:cNvPr id="2" name="Group 19"/>
          <p:cNvGrpSpPr>
            <a:grpSpLocks/>
          </p:cNvGrpSpPr>
          <p:nvPr/>
        </p:nvGrpSpPr>
        <p:grpSpPr bwMode="auto">
          <a:xfrm>
            <a:off x="500063" y="4514850"/>
            <a:ext cx="1500187" cy="771525"/>
            <a:chOff x="571472" y="1428736"/>
            <a:chExt cx="1500198" cy="771530"/>
          </a:xfrm>
        </p:grpSpPr>
        <p:cxnSp>
          <p:nvCxnSpPr>
            <p:cNvPr id="12" name="Straight Arrow Connector 11"/>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3" name="Oval 12"/>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3" name="Group 44"/>
          <p:cNvGrpSpPr>
            <a:grpSpLocks/>
          </p:cNvGrpSpPr>
          <p:nvPr/>
        </p:nvGrpSpPr>
        <p:grpSpPr bwMode="auto">
          <a:xfrm>
            <a:off x="357188" y="5786438"/>
            <a:ext cx="2571750" cy="785812"/>
            <a:chOff x="357158" y="2714620"/>
            <a:chExt cx="2571768" cy="785818"/>
          </a:xfrm>
        </p:grpSpPr>
        <p:sp>
          <p:nvSpPr>
            <p:cNvPr id="16" name="Oval 15"/>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22" name="Rectangle 21"/>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26" name="Straight Arrow Connector 25"/>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3714750" y="4410075"/>
            <a:ext cx="1714500" cy="733425"/>
            <a:chOff x="2357422" y="1428736"/>
            <a:chExt cx="1714512" cy="733430"/>
          </a:xfrm>
        </p:grpSpPr>
        <p:cxnSp>
          <p:nvCxnSpPr>
            <p:cNvPr id="19" name="Straight Arrow Connector 18"/>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latin typeface="Times New Roman" pitchFamily="18" charset="0"/>
                  <a:cs typeface="Times New Roman" pitchFamily="18" charset="0"/>
                </a:rPr>
                <a:t>2</a:t>
              </a:r>
            </a:p>
          </p:txBody>
        </p:sp>
        <p:sp>
          <p:nvSpPr>
            <p:cNvPr id="32" name="Rectangle 31"/>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err="1">
                  <a:solidFill>
                    <a:schemeClr val="tx1"/>
                  </a:solidFill>
                  <a:latin typeface="Times New Roman" pitchFamily="18" charset="0"/>
                  <a:cs typeface="Times New Roman" pitchFamily="18" charset="0"/>
                </a:rPr>
                <a:t>Tổng</a:t>
              </a:r>
              <a:r>
                <a:rPr lang="en-US" sz="1400" dirty="0">
                  <a:solidFill>
                    <a:schemeClr val="tx1"/>
                  </a:solidFill>
                  <a:latin typeface="Times New Roman" pitchFamily="18" charset="0"/>
                  <a:cs typeface="Times New Roman" pitchFamily="18" charset="0"/>
                </a:rPr>
                <a:t>             a + b</a:t>
              </a:r>
            </a:p>
          </p:txBody>
        </p:sp>
        <p:cxnSp>
          <p:nvCxnSpPr>
            <p:cNvPr id="34" name="Straight Arrow Connector 33"/>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3714750" y="5786438"/>
            <a:ext cx="1500188" cy="785812"/>
            <a:chOff x="4214810" y="2643182"/>
            <a:chExt cx="1500198" cy="785818"/>
          </a:xfrm>
        </p:grpSpPr>
        <p:sp>
          <p:nvSpPr>
            <p:cNvPr id="17" name="Oval 16"/>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37" name="Oval 36"/>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chemeClr val="tx1"/>
                  </a:solidFill>
                  <a:latin typeface="Times New Roman" pitchFamily="18" charset="0"/>
                  <a:cs typeface="Times New Roman" pitchFamily="18" charset="0"/>
                </a:rPr>
                <a:t>Kết</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thúc</a:t>
              </a:r>
              <a:endParaRPr lang="en-US" sz="1400" dirty="0">
                <a:solidFill>
                  <a:schemeClr val="tx1"/>
                </a:solidFill>
                <a:latin typeface="Times New Roman" pitchFamily="18" charset="0"/>
                <a:cs typeface="Times New Roman" pitchFamily="18" charset="0"/>
              </a:endParaRPr>
            </a:p>
          </p:txBody>
        </p:sp>
      </p:grpSp>
      <p:grpSp>
        <p:nvGrpSpPr>
          <p:cNvPr id="7" name="Group 41"/>
          <p:cNvGrpSpPr>
            <a:grpSpLocks/>
          </p:cNvGrpSpPr>
          <p:nvPr/>
        </p:nvGrpSpPr>
        <p:grpSpPr bwMode="auto">
          <a:xfrm>
            <a:off x="6215063" y="4529138"/>
            <a:ext cx="1928812" cy="685800"/>
            <a:chOff x="6643702" y="1357298"/>
            <a:chExt cx="1928826" cy="685805"/>
          </a:xfrm>
        </p:grpSpPr>
        <p:sp>
          <p:nvSpPr>
            <p:cNvPr id="15" name="Oval 14"/>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31" name="Straight Arrow Connector 30"/>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Parallelogram 38"/>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chemeClr val="tx1"/>
                  </a:solidFill>
                  <a:latin typeface="Times New Roman" pitchFamily="18" charset="0"/>
                  <a:cs typeface="Times New Roman" pitchFamily="18" charset="0"/>
                </a:rPr>
                <a:t>Giá</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trị</a:t>
              </a:r>
              <a:r>
                <a:rPr lang="en-US" sz="1400" dirty="0">
                  <a:solidFill>
                    <a:schemeClr val="tx1"/>
                  </a:solidFill>
                  <a:latin typeface="Times New Roman" pitchFamily="18" charset="0"/>
                  <a:cs typeface="Times New Roman" pitchFamily="18" charset="0"/>
                </a:rPr>
                <a:t> a, </a:t>
              </a:r>
              <a:r>
                <a:rPr lang="en-US" sz="1400" dirty="0" err="1">
                  <a:solidFill>
                    <a:schemeClr val="tx1"/>
                  </a:solidFill>
                  <a:latin typeface="Times New Roman" pitchFamily="18" charset="0"/>
                  <a:cs typeface="Times New Roman" pitchFamily="18" charset="0"/>
                </a:rPr>
                <a:t>giá</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trị</a:t>
              </a:r>
              <a:r>
                <a:rPr lang="en-US" sz="1400" dirty="0">
                  <a:solidFill>
                    <a:schemeClr val="tx1"/>
                  </a:solidFill>
                  <a:latin typeface="Times New Roman" pitchFamily="18" charset="0"/>
                  <a:cs typeface="Times New Roman" pitchFamily="18" charset="0"/>
                </a:rPr>
                <a:t> b</a:t>
              </a:r>
            </a:p>
          </p:txBody>
        </p:sp>
      </p:grpSp>
      <p:grpSp>
        <p:nvGrpSpPr>
          <p:cNvPr id="8" name="Group 42"/>
          <p:cNvGrpSpPr>
            <a:grpSpLocks/>
          </p:cNvGrpSpPr>
          <p:nvPr/>
        </p:nvGrpSpPr>
        <p:grpSpPr bwMode="auto">
          <a:xfrm>
            <a:off x="6000750" y="5781675"/>
            <a:ext cx="2071688" cy="790575"/>
            <a:chOff x="6572264" y="2571744"/>
            <a:chExt cx="2071702" cy="790581"/>
          </a:xfrm>
        </p:grpSpPr>
        <p:sp>
          <p:nvSpPr>
            <p:cNvPr id="18" name="Oval 17"/>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28" name="Straight Arrow Connector 27"/>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grpSp>
        <p:nvGrpSpPr>
          <p:cNvPr id="9" name="Group 97"/>
          <p:cNvGrpSpPr>
            <a:grpSpLocks/>
          </p:cNvGrpSpPr>
          <p:nvPr/>
        </p:nvGrpSpPr>
        <p:grpSpPr bwMode="auto">
          <a:xfrm>
            <a:off x="652463" y="1390650"/>
            <a:ext cx="1500187" cy="771525"/>
            <a:chOff x="571472" y="1428736"/>
            <a:chExt cx="1500198" cy="771530"/>
          </a:xfrm>
        </p:grpSpPr>
        <p:cxnSp>
          <p:nvCxnSpPr>
            <p:cNvPr id="99" name="Straight Arrow Connector 98"/>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01" name="Oval 100"/>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10" name="Group 101"/>
          <p:cNvGrpSpPr>
            <a:grpSpLocks/>
          </p:cNvGrpSpPr>
          <p:nvPr/>
        </p:nvGrpSpPr>
        <p:grpSpPr bwMode="auto">
          <a:xfrm>
            <a:off x="509588" y="2662238"/>
            <a:ext cx="2571750" cy="785812"/>
            <a:chOff x="357158" y="2714620"/>
            <a:chExt cx="2571768" cy="785818"/>
          </a:xfrm>
        </p:grpSpPr>
        <p:sp>
          <p:nvSpPr>
            <p:cNvPr id="103" name="Oval 102"/>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04" name="Rectangle 103"/>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105" name="Straight Arrow Connector 104"/>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6"/>
          <p:cNvGrpSpPr>
            <a:grpSpLocks/>
          </p:cNvGrpSpPr>
          <p:nvPr/>
        </p:nvGrpSpPr>
        <p:grpSpPr bwMode="auto">
          <a:xfrm>
            <a:off x="3867150" y="1285875"/>
            <a:ext cx="1714500" cy="733425"/>
            <a:chOff x="2357422" y="1428736"/>
            <a:chExt cx="1714512" cy="733430"/>
          </a:xfrm>
        </p:grpSpPr>
        <p:cxnSp>
          <p:nvCxnSpPr>
            <p:cNvPr id="108" name="Straight Arrow Connector 107"/>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110" name="Rectangle 109"/>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err="1">
                  <a:solidFill>
                    <a:schemeClr val="tx1"/>
                  </a:solidFill>
                  <a:latin typeface="Times New Roman" pitchFamily="18" charset="0"/>
                  <a:cs typeface="Times New Roman" pitchFamily="18" charset="0"/>
                </a:rPr>
                <a:t>Tổng</a:t>
              </a:r>
              <a:r>
                <a:rPr lang="en-US" sz="1400" dirty="0">
                  <a:solidFill>
                    <a:schemeClr val="tx1"/>
                  </a:solidFill>
                  <a:latin typeface="Times New Roman" pitchFamily="18" charset="0"/>
                  <a:cs typeface="Times New Roman" pitchFamily="18" charset="0"/>
                </a:rPr>
                <a:t>             a + b</a:t>
              </a:r>
            </a:p>
          </p:txBody>
        </p:sp>
        <p:cxnSp>
          <p:nvCxnSpPr>
            <p:cNvPr id="111" name="Straight Arrow Connector 110"/>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11"/>
          <p:cNvGrpSpPr>
            <a:grpSpLocks/>
          </p:cNvGrpSpPr>
          <p:nvPr/>
        </p:nvGrpSpPr>
        <p:grpSpPr bwMode="auto">
          <a:xfrm>
            <a:off x="3867150" y="2662238"/>
            <a:ext cx="1500188" cy="785812"/>
            <a:chOff x="4214810" y="2643182"/>
            <a:chExt cx="1500198" cy="785818"/>
          </a:xfrm>
        </p:grpSpPr>
        <p:sp>
          <p:nvSpPr>
            <p:cNvPr id="113" name="Oval 112"/>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114" name="Oval 113"/>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21" name="Group 114"/>
          <p:cNvGrpSpPr>
            <a:grpSpLocks/>
          </p:cNvGrpSpPr>
          <p:nvPr/>
        </p:nvGrpSpPr>
        <p:grpSpPr bwMode="auto">
          <a:xfrm>
            <a:off x="6367463" y="1404938"/>
            <a:ext cx="1928812" cy="685800"/>
            <a:chOff x="6643702" y="1357298"/>
            <a:chExt cx="1928826" cy="685805"/>
          </a:xfrm>
        </p:grpSpPr>
        <p:sp>
          <p:nvSpPr>
            <p:cNvPr id="116" name="Oval 115"/>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117" name="Straight Arrow Connector 116"/>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Parallelogram 117"/>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23" name="Group 118"/>
          <p:cNvGrpSpPr>
            <a:grpSpLocks/>
          </p:cNvGrpSpPr>
          <p:nvPr/>
        </p:nvGrpSpPr>
        <p:grpSpPr bwMode="auto">
          <a:xfrm>
            <a:off x="6153150" y="2657475"/>
            <a:ext cx="2071688" cy="790575"/>
            <a:chOff x="6572264" y="2571744"/>
            <a:chExt cx="2071702" cy="790581"/>
          </a:xfrm>
        </p:grpSpPr>
        <p:sp>
          <p:nvSpPr>
            <p:cNvPr id="120" name="Oval 119"/>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121" name="Straight Arrow Connector 120"/>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xit" presetSubtype="16" fill="hold" nodeType="with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1.94444E-6 -3.33333E-6 L 0.33195 -0.4875 " pathEditMode="relative" rAng="0" ptsTypes="AA">
                                      <p:cBhvr>
                                        <p:cTn id="44" dur="2000" fill="hold"/>
                                        <p:tgtEl>
                                          <p:spTgt spid="2"/>
                                        </p:tgtEl>
                                        <p:attrNameLst>
                                          <p:attrName>ppt_x</p:attrName>
                                          <p:attrName>ppt_y</p:attrName>
                                        </p:attrNameLst>
                                      </p:cBhvr>
                                      <p:rCtr x="16597" y="-2437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path" presetSubtype="0" accel="50000" decel="50000" fill="hold" nodeType="clickEffect">
                                  <p:stCondLst>
                                    <p:cond delay="0"/>
                                  </p:stCondLst>
                                  <p:childTnLst>
                                    <p:animMotion origin="layout" path="M -0.12031 0.08264 L -0.03281 -0.14236 C -0.01215 -0.19098 -0.0125 -0.24213 -0.02917 -0.28403 C -0.04844 -0.33218 -0.08056 -0.35695 -0.12153 -0.36273 L -0.31285 -0.39028 " pathEditMode="relative" rAng="14507902" ptsTypes="FffFF">
                                      <p:cBhvr>
                                        <p:cTn id="48" dur="2000" fill="hold"/>
                                        <p:tgtEl>
                                          <p:spTgt spid="7"/>
                                        </p:tgtEl>
                                        <p:attrNameLst>
                                          <p:attrName>ppt_x</p:attrName>
                                          <p:attrName>ppt_y</p:attrName>
                                        </p:attrNameLst>
                                      </p:cBhvr>
                                      <p:rCtr x="-347" y="-30278"/>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0 2.22222E-6 L -0.02361 -0.28056 " pathEditMode="relative" rAng="0" ptsTypes="AA">
                                      <p:cBhvr>
                                        <p:cTn id="52" dur="2000" fill="hold"/>
                                        <p:tgtEl>
                                          <p:spTgt spid="4"/>
                                        </p:tgtEl>
                                        <p:attrNameLst>
                                          <p:attrName>ppt_x</p:attrName>
                                          <p:attrName>ppt_y</p:attrName>
                                        </p:attrNameLst>
                                      </p:cBhvr>
                                      <p:rCtr x="-1181" y="-14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06041 -0.05718 L 0.28889 -0.34838 " pathEditMode="relative" rAng="0" ptsTypes="AA">
                                      <p:cBhvr>
                                        <p:cTn id="56" dur="2000" fill="hold"/>
                                        <p:tgtEl>
                                          <p:spTgt spid="3"/>
                                        </p:tgtEl>
                                        <p:attrNameLst>
                                          <p:attrName>ppt_x</p:attrName>
                                          <p:attrName>ppt_y</p:attrName>
                                        </p:attrNameLst>
                                      </p:cBhvr>
                                      <p:rCtr x="11424" y="-14560"/>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3.05556E-6 -4.81481E-6 L -0.26163 -0.24027 " pathEditMode="relative" rAng="0" ptsTypes="AA">
                                      <p:cBhvr>
                                        <p:cTn id="60" dur="2000" fill="hold"/>
                                        <p:tgtEl>
                                          <p:spTgt spid="8"/>
                                        </p:tgtEl>
                                        <p:attrNameLst>
                                          <p:attrName>ppt_x</p:attrName>
                                          <p:attrName>ppt_y</p:attrName>
                                        </p:attrNameLst>
                                      </p:cBhvr>
                                      <p:rCtr x="-13090" y="-12014"/>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2.5E-6 -4.07407E-6 L 2.5E-6 -0.09838 " pathEditMode="relative" rAng="0" ptsTypes="AA">
                                      <p:cBhvr>
                                        <p:cTn id="64" dur="2000" fill="hold"/>
                                        <p:tgtEl>
                                          <p:spTgt spid="5"/>
                                        </p:tgtEl>
                                        <p:attrNameLst>
                                          <p:attrName>ppt_x</p:attrName>
                                          <p:attrName>ppt_y</p:attrName>
                                        </p:attrNameLst>
                                      </p:cBhvr>
                                      <p:rCtr x="0" y="-4931"/>
                                    </p:animMotion>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3"/>
                                        </p:tgtEl>
                                        <p:attrNameLst>
                                          <p:attrName>r</p:attrName>
                                        </p:attrNameLst>
                                      </p:cBhvr>
                                    </p:animRot>
                                    <p:animRot by="-240000">
                                      <p:cBhvr>
                                        <p:cTn id="67" dur="200" fill="hold">
                                          <p:stCondLst>
                                            <p:cond delay="200"/>
                                          </p:stCondLst>
                                        </p:cTn>
                                        <p:tgtEl>
                                          <p:spTgt spid="53"/>
                                        </p:tgtEl>
                                        <p:attrNameLst>
                                          <p:attrName>r</p:attrName>
                                        </p:attrNameLst>
                                      </p:cBhvr>
                                    </p:animRot>
                                    <p:animRot by="240000">
                                      <p:cBhvr>
                                        <p:cTn id="68" dur="200" fill="hold">
                                          <p:stCondLst>
                                            <p:cond delay="400"/>
                                          </p:stCondLst>
                                        </p:cTn>
                                        <p:tgtEl>
                                          <p:spTgt spid="53"/>
                                        </p:tgtEl>
                                        <p:attrNameLst>
                                          <p:attrName>r</p:attrName>
                                        </p:attrNameLst>
                                      </p:cBhvr>
                                    </p:animRot>
                                    <p:animRot by="-240000">
                                      <p:cBhvr>
                                        <p:cTn id="69" dur="200" fill="hold">
                                          <p:stCondLst>
                                            <p:cond delay="600"/>
                                          </p:stCondLst>
                                        </p:cTn>
                                        <p:tgtEl>
                                          <p:spTgt spid="53"/>
                                        </p:tgtEl>
                                        <p:attrNameLst>
                                          <p:attrName>r</p:attrName>
                                        </p:attrNameLst>
                                      </p:cBhvr>
                                    </p:animRot>
                                    <p:animRot by="120000">
                                      <p:cBhvr>
                                        <p:cTn id="7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571500" y="28575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5: Em hãy quan sát sơ đồ khối Hình 6.3 và cho biết sơ đồ khối mô tả thuật toán gì? Xác định đầu vào và đầu ra của thuật toán. </a:t>
            </a:r>
          </a:p>
          <a:p>
            <a:pPr eaLnBrk="1" hangingPunct="1"/>
            <a:endParaRPr lang="en-US" sz="2800">
              <a:latin typeface="Times New Roman" pitchFamily="18" charset="0"/>
              <a:cs typeface="Times New Roman" pitchFamily="18" charset="0"/>
            </a:endParaRPr>
          </a:p>
        </p:txBody>
      </p:sp>
      <p:pic>
        <p:nvPicPr>
          <p:cNvPr id="32771" name="Picture 4" descr="C:\Users\Administrator\Documents\Lightshot\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857375"/>
            <a:ext cx="35004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285750" y="2754313"/>
            <a:ext cx="520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 </a:t>
            </a:r>
          </a:p>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cho hai số a, b</a:t>
            </a:r>
            <a:endParaRPr lang="en-US" sz="2800" dirty="0">
              <a:latin typeface="Times New Roman" pitchFamily="18" charset="0"/>
              <a:cs typeface="Times New Roman" pitchFamily="18" charset="0"/>
            </a:endParaRPr>
          </a:p>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 </a:t>
            </a:r>
          </a:p>
        </p:txBody>
      </p:sp>
      <p:sp>
        <p:nvSpPr>
          <p:cNvPr id="34821" name="TextBox 7"/>
          <p:cNvSpPr txBox="1">
            <a:spLocks noChangeArrowheads="1"/>
          </p:cNvSpPr>
          <p:nvPr/>
        </p:nvSpPr>
        <p:spPr bwMode="auto">
          <a:xfrm>
            <a:off x="1581150" y="1976438"/>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randombar(horizontal)">
                                      <p:cBhvr>
                                        <p:cTn id="15" dur="500"/>
                                        <p:tgtEl>
                                          <p:spTgt spid="348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randombar(horizontal)">
                                      <p:cBhvr>
                                        <p:cTn id="1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85750" y="474663"/>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6: Lợi thế của việc sử dụng sơ đồ khối so với ngôn ngữ tự nhiên để mô tả thuật toán là gì? </a:t>
            </a:r>
          </a:p>
        </p:txBody>
      </p:sp>
      <p:sp>
        <p:nvSpPr>
          <p:cNvPr id="33795" name="TextBox 6"/>
          <p:cNvSpPr txBox="1">
            <a:spLocks noChangeArrowheads="1"/>
          </p:cNvSpPr>
          <p:nvPr/>
        </p:nvSpPr>
        <p:spPr bwMode="auto">
          <a:xfrm>
            <a:off x="214313" y="1857375"/>
            <a:ext cx="85010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A. Sơ đồ khối tuân theo một tiêu chuẩn quốc tế nên con người dù ở bất kể quốc gia nào cũng có thể hiểu.</a:t>
            </a:r>
          </a:p>
          <a:p>
            <a:pPr algn="just" eaLnBrk="1" hangingPunct="1"/>
            <a:r>
              <a:rPr lang="en-US" sz="2800">
                <a:latin typeface="Times New Roman" pitchFamily="18" charset="0"/>
                <a:cs typeface="Times New Roman" pitchFamily="18" charset="0"/>
              </a:rPr>
              <a:t>B. Sơ đồ khối dễ vẽ.</a:t>
            </a:r>
          </a:p>
          <a:p>
            <a:pPr algn="just" eaLnBrk="1" hangingPunct="1"/>
            <a:r>
              <a:rPr lang="en-US" sz="2800">
                <a:latin typeface="Times New Roman" pitchFamily="18" charset="0"/>
                <a:cs typeface="Times New Roman" pitchFamily="18" charset="0"/>
              </a:rPr>
              <a:t>C. Sơ đồ khối dễ thay đổi.</a:t>
            </a:r>
          </a:p>
          <a:p>
            <a:pPr algn="just" eaLnBrk="1" hangingPunct="1"/>
            <a:r>
              <a:rPr lang="en-US" sz="2800">
                <a:latin typeface="Times New Roman" pitchFamily="18" charset="0"/>
                <a:cs typeface="Times New Roman" pitchFamily="18" charset="0"/>
              </a:rPr>
              <a:t>D. Vẽ sơ đồ khối không ton thời gian.</a:t>
            </a:r>
          </a:p>
        </p:txBody>
      </p:sp>
      <p:sp>
        <p:nvSpPr>
          <p:cNvPr id="6" name="Oval 5"/>
          <p:cNvSpPr/>
          <p:nvPr/>
        </p:nvSpPr>
        <p:spPr>
          <a:xfrm>
            <a:off x="214313" y="1928813"/>
            <a:ext cx="50006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14438"/>
            <a:ext cx="60721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14414" y="-2543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pic>
        <p:nvPicPr>
          <p:cNvPr id="34820" name="Picture 4" descr="Picture1bupbe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Picture1bupbe8">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9"/>
          <p:cNvSpPr txBox="1">
            <a:spLocks noChangeArrowheads="1"/>
          </p:cNvSpPr>
          <p:nvPr/>
        </p:nvSpPr>
        <p:spPr bwMode="auto">
          <a:xfrm>
            <a:off x="2357438" y="568166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Alan Mathison Turing</a:t>
            </a:r>
            <a:r>
              <a:rPr lang="en-US" sz="2400">
                <a:latin typeface="Times New Roman" pitchFamily="18" charset="0"/>
                <a:cs typeface="Times New Roman" pitchFamily="18" charset="0"/>
              </a:rPr>
              <a:t> OBE FRS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0" y="285750"/>
            <a:ext cx="8929688" cy="1428750"/>
          </a:xfrm>
        </p:spPr>
        <p:txBody>
          <a:bodyPr/>
          <a:lstStyle/>
          <a:p>
            <a:pPr algn="ctr" eaLnBrk="1" hangingPunct="1">
              <a:buFont typeface="Wingdings" pitchFamily="2" charset="2"/>
              <a:buNone/>
            </a:pPr>
            <a:r>
              <a:rPr lang="en-US" dirty="0" smtClean="0">
                <a:hlinkClick r:id="rId2" action="ppaction://hlinkfile"/>
              </a:rPr>
              <a:t>Video </a:t>
            </a:r>
            <a:r>
              <a:rPr lang="en-US" dirty="0" err="1" smtClean="0">
                <a:hlinkClick r:id="rId2" action="ppaction://hlinkfile"/>
              </a:rPr>
              <a:t>hướng</a:t>
            </a:r>
            <a:r>
              <a:rPr lang="en-US" dirty="0" smtClean="0">
                <a:hlinkClick r:id="rId2" action="ppaction://hlinkfile"/>
              </a:rPr>
              <a:t> </a:t>
            </a:r>
            <a:r>
              <a:rPr lang="en-US" dirty="0" err="1" smtClean="0">
                <a:hlinkClick r:id="rId2" action="ppaction://hlinkfile"/>
              </a:rPr>
              <a:t>dẫn</a:t>
            </a:r>
            <a:r>
              <a:rPr lang="en-US" dirty="0" smtClean="0">
                <a:hlinkClick r:id="rId2" action="ppaction://hlinkfile"/>
              </a:rPr>
              <a:t> </a:t>
            </a:r>
            <a:r>
              <a:rPr lang="en-US" dirty="0" err="1" smtClean="0">
                <a:hlinkClick r:id="rId2" action="ppaction://hlinkfile"/>
              </a:rPr>
              <a:t>cách</a:t>
            </a:r>
            <a:r>
              <a:rPr lang="en-US" dirty="0" smtClean="0">
                <a:hlinkClick r:id="rId2" action="ppaction://hlinkfile"/>
              </a:rPr>
              <a:t> </a:t>
            </a:r>
            <a:r>
              <a:rPr lang="en-US" dirty="0" err="1" smtClean="0">
                <a:hlinkClick r:id="rId2" action="ppaction://hlinkfile"/>
              </a:rPr>
              <a:t>gấp</a:t>
            </a:r>
            <a:r>
              <a:rPr lang="en-US" dirty="0" smtClean="0">
                <a:hlinkClick r:id="rId2" action="ppaction://hlinkfile"/>
              </a:rPr>
              <a:t> </a:t>
            </a:r>
            <a:r>
              <a:rPr lang="en-US" dirty="0" err="1" smtClean="0">
                <a:hlinkClick r:id="rId2" action="ppaction://hlinkfile"/>
              </a:rPr>
              <a:t>trò</a:t>
            </a:r>
            <a:r>
              <a:rPr lang="en-US" dirty="0" smtClean="0">
                <a:hlinkClick r:id="rId2" action="ppaction://hlinkfile"/>
              </a:rPr>
              <a:t> </a:t>
            </a:r>
            <a:r>
              <a:rPr lang="en-US" dirty="0" err="1" smtClean="0">
                <a:hlinkClick r:id="rId2" action="ppaction://hlinkfile"/>
              </a:rPr>
              <a:t>chơi</a:t>
            </a:r>
            <a:r>
              <a:rPr lang="en-US" dirty="0" smtClean="0">
                <a:hlinkClick r:id="rId2" action="ppaction://hlinkfile"/>
              </a:rPr>
              <a:t> </a:t>
            </a:r>
            <a:r>
              <a:rPr lang="en-US" dirty="0" err="1" smtClean="0">
                <a:hlinkClick r:id="rId2" action="ppaction://hlinkfile"/>
              </a:rPr>
              <a:t>Đông</a:t>
            </a:r>
            <a:r>
              <a:rPr lang="en-US" dirty="0" smtClean="0">
                <a:hlinkClick r:id="rId2" action="ppaction://hlinkfile"/>
              </a:rPr>
              <a:t> – </a:t>
            </a:r>
            <a:r>
              <a:rPr lang="en-US" dirty="0" err="1" smtClean="0">
                <a:hlinkClick r:id="rId2" action="ppaction://hlinkfile"/>
              </a:rPr>
              <a:t>Tây</a:t>
            </a:r>
            <a:r>
              <a:rPr lang="en-US" dirty="0" smtClean="0">
                <a:hlinkClick r:id="rId2" action="ppaction://hlinkfile"/>
              </a:rPr>
              <a:t> – Nam – </a:t>
            </a:r>
            <a:r>
              <a:rPr lang="en-US" dirty="0" err="1" smtClean="0">
                <a:hlinkClick r:id="rId2" action="ppaction://hlinkfile"/>
              </a:rPr>
              <a:t>Bắc</a:t>
            </a:r>
            <a:endParaRPr lang="en-US" dirty="0" smtClean="0">
              <a:hlinkClick r:id="rId2" action="ppaction://hlinkfile"/>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214438"/>
            <a:ext cx="3200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5643563" y="5715000"/>
            <a:ext cx="329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Times New Roman" pitchFamily="18" charset="0"/>
                <a:cs typeface="Times New Roman" pitchFamily="18" charset="0"/>
              </a:rPr>
              <a:t>Alan Mathison Turing</a:t>
            </a:r>
            <a:endParaRPr lang="en-US" sz="2000">
              <a:latin typeface="Times New Roman" pitchFamily="18" charset="0"/>
              <a:cs typeface="Times New Roman" pitchFamily="18" charset="0"/>
            </a:endParaRPr>
          </a:p>
        </p:txBody>
      </p:sp>
      <p:sp>
        <p:nvSpPr>
          <p:cNvPr id="6" name="TextBox 5"/>
          <p:cNvSpPr txBox="1"/>
          <p:nvPr/>
        </p:nvSpPr>
        <p:spPr>
          <a:xfrm>
            <a:off x="214313" y="976313"/>
            <a:ext cx="5286375" cy="4524375"/>
          </a:xfrm>
          <a:prstGeom prst="rect">
            <a:avLst/>
          </a:prstGeom>
          <a:noFill/>
        </p:spPr>
        <p:txBody>
          <a:bodyPr>
            <a:spAutoFit/>
          </a:bodyPr>
          <a:lstStyle/>
          <a:p>
            <a:pPr algn="just">
              <a:defRPr/>
            </a:pPr>
            <a:r>
              <a:rPr lang="vi-VN" sz="2400" b="1" dirty="0">
                <a:latin typeface="+mj-lt"/>
              </a:rPr>
              <a:t>Alan Mathison Turing</a:t>
            </a:r>
            <a:r>
              <a:rPr lang="vi-VN" sz="2400" dirty="0">
                <a:latin typeface="+mj-lt"/>
              </a:rPr>
              <a:t> </a:t>
            </a:r>
            <a:r>
              <a:rPr lang="en-US" sz="2400" dirty="0">
                <a:latin typeface="+mj-lt"/>
              </a:rPr>
              <a:t>( 23/6/1912 – 7/6/1954) </a:t>
            </a:r>
            <a:r>
              <a:rPr lang="en-US" sz="2400" dirty="0" err="1">
                <a:latin typeface="+mj-lt"/>
              </a:rPr>
              <a:t>là</a:t>
            </a:r>
            <a:r>
              <a:rPr lang="en-US" sz="2400" dirty="0">
                <a:latin typeface="+mj-lt"/>
              </a:rPr>
              <a:t> </a:t>
            </a:r>
            <a:r>
              <a:rPr lang="en-US" sz="2400" dirty="0" err="1">
                <a:latin typeface="+mj-lt"/>
              </a:rPr>
              <a:t>một</a:t>
            </a:r>
            <a:r>
              <a:rPr lang="en-US" sz="2400" dirty="0">
                <a:latin typeface="+mj-lt"/>
              </a:rPr>
              <a:t> </a:t>
            </a:r>
            <a:r>
              <a:rPr lang="en-US" sz="2400" dirty="0" err="1">
                <a:latin typeface="+mj-lt"/>
              </a:rPr>
              <a:t>nhà</a:t>
            </a:r>
            <a:r>
              <a:rPr lang="en-US" sz="2400" dirty="0">
                <a:latin typeface="+mj-lt"/>
              </a:rPr>
              <a:t> </a:t>
            </a:r>
            <a:r>
              <a:rPr lang="en-US" sz="2400" dirty="0" err="1">
                <a:latin typeface="+mj-lt"/>
              </a:rPr>
              <a:t>toán</a:t>
            </a:r>
            <a:r>
              <a:rPr lang="en-US" sz="2400" dirty="0">
                <a:latin typeface="+mj-lt"/>
              </a:rPr>
              <a:t> </a:t>
            </a:r>
            <a:r>
              <a:rPr lang="en-US" sz="2400" dirty="0" err="1">
                <a:latin typeface="+mj-lt"/>
              </a:rPr>
              <a:t>học</a:t>
            </a:r>
            <a:r>
              <a:rPr lang="en-US" sz="2400" dirty="0">
                <a:latin typeface="+mj-lt"/>
              </a:rPr>
              <a:t>, logic </a:t>
            </a:r>
            <a:r>
              <a:rPr lang="en-US" sz="2400" dirty="0" err="1">
                <a:latin typeface="+mj-lt"/>
              </a:rPr>
              <a:t>học</a:t>
            </a:r>
            <a:r>
              <a:rPr lang="en-US" sz="2400" dirty="0">
                <a:latin typeface="+mj-lt"/>
              </a:rPr>
              <a:t> </a:t>
            </a:r>
            <a:r>
              <a:rPr lang="en-US" sz="2400" dirty="0" err="1">
                <a:latin typeface="+mj-lt"/>
              </a:rPr>
              <a:t>và</a:t>
            </a:r>
            <a:r>
              <a:rPr lang="en-US" sz="2400" dirty="0">
                <a:latin typeface="+mj-lt"/>
              </a:rPr>
              <a:t> </a:t>
            </a:r>
            <a:r>
              <a:rPr lang="en-US" sz="2400" dirty="0" err="1">
                <a:latin typeface="+mj-lt"/>
              </a:rPr>
              <a:t>mật</a:t>
            </a:r>
            <a:r>
              <a:rPr lang="en-US" sz="2400" dirty="0">
                <a:latin typeface="+mj-lt"/>
              </a:rPr>
              <a:t> </a:t>
            </a:r>
            <a:r>
              <a:rPr lang="en-US" sz="2400" dirty="0" err="1">
                <a:latin typeface="+mj-lt"/>
              </a:rPr>
              <a:t>mã</a:t>
            </a:r>
            <a:r>
              <a:rPr lang="en-US" sz="2400" dirty="0">
                <a:latin typeface="+mj-lt"/>
              </a:rPr>
              <a:t> </a:t>
            </a:r>
            <a:r>
              <a:rPr lang="en-US" sz="2400" dirty="0" err="1">
                <a:latin typeface="+mj-lt"/>
              </a:rPr>
              <a:t>học</a:t>
            </a:r>
            <a:r>
              <a:rPr lang="en-US" sz="2400" dirty="0">
                <a:latin typeface="+mj-lt"/>
              </a:rPr>
              <a:t> </a:t>
            </a:r>
            <a:r>
              <a:rPr lang="en-US" sz="2400" dirty="0" err="1">
                <a:latin typeface="+mj-lt"/>
              </a:rPr>
              <a:t>người</a:t>
            </a:r>
            <a:r>
              <a:rPr lang="en-US" sz="2400" dirty="0">
                <a:latin typeface="+mj-lt"/>
              </a:rPr>
              <a:t> </a:t>
            </a:r>
            <a:r>
              <a:rPr lang="en-US" sz="2400" dirty="0" err="1">
                <a:latin typeface="+mj-lt"/>
              </a:rPr>
              <a:t>Anh</a:t>
            </a:r>
            <a:r>
              <a:rPr lang="en-US" sz="2400" dirty="0">
                <a:latin typeface="+mj-lt"/>
              </a:rPr>
              <a:t>, </a:t>
            </a:r>
            <a:r>
              <a:rPr lang="en-US" sz="2400" dirty="0" err="1">
                <a:latin typeface="+mj-lt"/>
              </a:rPr>
              <a:t>được</a:t>
            </a:r>
            <a:r>
              <a:rPr lang="en-US" sz="2400" dirty="0">
                <a:latin typeface="+mj-lt"/>
              </a:rPr>
              <a:t> </a:t>
            </a:r>
            <a:r>
              <a:rPr lang="en-US" sz="2400" dirty="0" err="1">
                <a:latin typeface="+mj-lt"/>
              </a:rPr>
              <a:t>coi</a:t>
            </a:r>
            <a:r>
              <a:rPr lang="en-US" sz="2400" dirty="0">
                <a:latin typeface="+mj-lt"/>
              </a:rPr>
              <a:t> </a:t>
            </a:r>
            <a:r>
              <a:rPr lang="en-US" sz="2400" dirty="0" err="1">
                <a:latin typeface="+mj-lt"/>
              </a:rPr>
              <a:t>là</a:t>
            </a:r>
            <a:r>
              <a:rPr lang="en-US" sz="2400" dirty="0">
                <a:latin typeface="+mj-lt"/>
              </a:rPr>
              <a:t> cha </a:t>
            </a:r>
            <a:r>
              <a:rPr lang="en-US" sz="2400" dirty="0" err="1">
                <a:latin typeface="+mj-lt"/>
              </a:rPr>
              <a:t>đẻ</a:t>
            </a:r>
            <a:r>
              <a:rPr lang="en-US" sz="2400" dirty="0">
                <a:latin typeface="+mj-lt"/>
              </a:rPr>
              <a:t> </a:t>
            </a:r>
            <a:r>
              <a:rPr lang="en-US" sz="2400" dirty="0" err="1">
                <a:latin typeface="+mj-lt"/>
              </a:rPr>
              <a:t>của</a:t>
            </a:r>
            <a:r>
              <a:rPr lang="en-US" sz="2400" dirty="0">
                <a:latin typeface="+mj-lt"/>
              </a:rPr>
              <a:t> </a:t>
            </a:r>
            <a:r>
              <a:rPr lang="en-US" sz="2400" dirty="0" err="1">
                <a:latin typeface="+mj-lt"/>
              </a:rPr>
              <a:t>ngành</a:t>
            </a:r>
            <a:r>
              <a:rPr lang="en-US" sz="2400" dirty="0">
                <a:latin typeface="+mj-lt"/>
              </a:rPr>
              <a:t> </a:t>
            </a:r>
            <a:r>
              <a:rPr lang="en-US" sz="2400" dirty="0" err="1">
                <a:latin typeface="+mj-lt"/>
              </a:rPr>
              <a:t>khoa</a:t>
            </a:r>
            <a:r>
              <a:rPr lang="en-US" sz="2400" dirty="0">
                <a:latin typeface="+mj-lt"/>
              </a:rPr>
              <a:t> </a:t>
            </a:r>
            <a:r>
              <a:rPr lang="en-US" sz="2400" dirty="0" err="1">
                <a:latin typeface="+mj-lt"/>
              </a:rPr>
              <a:t>học</a:t>
            </a:r>
            <a:r>
              <a:rPr lang="en-US" sz="2400" dirty="0">
                <a:latin typeface="+mj-lt"/>
              </a:rPr>
              <a:t> </a:t>
            </a:r>
            <a:r>
              <a:rPr lang="en-US" sz="2400" dirty="0" err="1">
                <a:latin typeface="+mj-lt"/>
              </a:rPr>
              <a:t>máy</a:t>
            </a:r>
            <a:r>
              <a:rPr lang="en-US" sz="2400" dirty="0">
                <a:latin typeface="+mj-lt"/>
              </a:rPr>
              <a:t> </a:t>
            </a:r>
            <a:r>
              <a:rPr lang="en-US" sz="2400" dirty="0" err="1">
                <a:latin typeface="+mj-lt"/>
              </a:rPr>
              <a:t>tính</a:t>
            </a:r>
            <a:r>
              <a:rPr lang="vi-VN" sz="2400" dirty="0">
                <a:latin typeface="+mj-lt"/>
              </a:rPr>
              <a:t>. Ông đã hình thức hóa khái niệm</a:t>
            </a:r>
            <a:r>
              <a:rPr lang="en-US" sz="2400" dirty="0">
                <a:latin typeface="+mj-lt"/>
              </a:rPr>
              <a:t> </a:t>
            </a:r>
            <a:r>
              <a:rPr lang="en-US" sz="2400" dirty="0" err="1">
                <a:latin typeface="+mj-lt"/>
              </a:rPr>
              <a:t>thuật</a:t>
            </a:r>
            <a:r>
              <a:rPr lang="en-US" sz="2400" dirty="0">
                <a:latin typeface="+mj-lt"/>
              </a:rPr>
              <a:t> </a:t>
            </a:r>
            <a:r>
              <a:rPr lang="en-US" sz="2400" dirty="0" err="1">
                <a:latin typeface="+mj-lt"/>
              </a:rPr>
              <a:t>toán</a:t>
            </a:r>
            <a:r>
              <a:rPr lang="vi-VN" sz="2400" dirty="0">
                <a:latin typeface="+mj-lt"/>
              </a:rPr>
              <a:t> và tính toán với</a:t>
            </a:r>
            <a:r>
              <a:rPr lang="en-US" sz="2400" dirty="0">
                <a:latin typeface="+mj-lt"/>
              </a:rPr>
              <a:t> </a:t>
            </a:r>
            <a:r>
              <a:rPr lang="en-US" sz="2400" dirty="0" err="1">
                <a:latin typeface="+mj-lt"/>
              </a:rPr>
              <a:t>máy</a:t>
            </a:r>
            <a:r>
              <a:rPr lang="en-US" sz="2400" dirty="0">
                <a:latin typeface="+mj-lt"/>
              </a:rPr>
              <a:t> Turing</a:t>
            </a:r>
            <a:r>
              <a:rPr lang="vi-VN" sz="2400" dirty="0">
                <a:latin typeface="+mj-lt"/>
              </a:rPr>
              <a:t>, đồng thời đưa ra phiên bản của "Turing", mà ngày nay được đông đảo công chúng chấp nhận, về</a:t>
            </a:r>
            <a:r>
              <a:rPr lang="en-US" sz="2400" dirty="0">
                <a:latin typeface="+mj-lt"/>
              </a:rPr>
              <a:t> </a:t>
            </a:r>
            <a:r>
              <a:rPr lang="en-US" sz="2400" dirty="0" err="1">
                <a:latin typeface="+mj-lt"/>
              </a:rPr>
              <a:t>luận</a:t>
            </a:r>
            <a:r>
              <a:rPr lang="en-US" sz="2400" dirty="0">
                <a:latin typeface="+mj-lt"/>
              </a:rPr>
              <a:t> </a:t>
            </a:r>
            <a:r>
              <a:rPr lang="en-US" sz="2400" dirty="0" err="1">
                <a:latin typeface="+mj-lt"/>
              </a:rPr>
              <a:t>đề</a:t>
            </a:r>
            <a:r>
              <a:rPr lang="en-US" sz="2400" dirty="0">
                <a:latin typeface="+mj-lt"/>
              </a:rPr>
              <a:t> Church – Turing</a:t>
            </a:r>
            <a:r>
              <a:rPr lang="vi-VN" sz="2400" dirty="0">
                <a:latin typeface="+mj-lt"/>
              </a:rPr>
              <a:t>, một luận đề nói rằng tất cả những gì tính được bằng thuật toán đều có thể tính được bằng</a:t>
            </a:r>
            <a:r>
              <a:rPr lang="en-US" sz="2400" dirty="0">
                <a:latin typeface="+mj-lt"/>
              </a:rPr>
              <a:t> </a:t>
            </a:r>
            <a:r>
              <a:rPr lang="en-US" sz="2400" dirty="0" err="1">
                <a:latin typeface="+mj-lt"/>
              </a:rPr>
              <a:t>máy</a:t>
            </a:r>
            <a:r>
              <a:rPr lang="en-US" sz="2400" dirty="0">
                <a:latin typeface="+mj-lt"/>
              </a:rPr>
              <a:t> Turing.</a:t>
            </a:r>
            <a:endParaRPr lang="en-US" sz="2400" dirty="0">
              <a:latin typeface="+mj-lt"/>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1214438" y="500063"/>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Hướng dẫn về nhà</a:t>
            </a:r>
          </a:p>
        </p:txBody>
      </p:sp>
      <p:sp>
        <p:nvSpPr>
          <p:cNvPr id="36867" name="TextBox 4"/>
          <p:cNvSpPr txBox="1">
            <a:spLocks noChangeArrowheads="1"/>
          </p:cNvSpPr>
          <p:nvPr/>
        </p:nvSpPr>
        <p:spPr bwMode="auto">
          <a:xfrm>
            <a:off x="357188" y="190500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Làm những bài tập còn lại trong SGK Tin học 6 và SBT Tin học 6.</a:t>
            </a:r>
          </a:p>
          <a:p>
            <a:pPr eaLnBrk="1" hangingPunct="1">
              <a:buFontTx/>
              <a:buChar char="-"/>
            </a:pPr>
            <a:r>
              <a:rPr lang="en-US" sz="2800">
                <a:latin typeface="Times New Roman" pitchFamily="18" charset="0"/>
                <a:cs typeface="Times New Roman" pitchFamily="18" charset="0"/>
              </a:rPr>
              <a:t> Ôn lại kiến thức thuật toán là gì? Các cách mô tả thuật toán và sơ đồ khối của thuật toán.</a:t>
            </a:r>
          </a:p>
          <a:p>
            <a:pPr eaLnBrk="1" hangingPunct="1">
              <a:buFontTx/>
              <a:buChar char="-"/>
            </a:pPr>
            <a:r>
              <a:rPr lang="en-US" sz="2800">
                <a:latin typeface="Times New Roman" pitchFamily="18" charset="0"/>
                <a:cs typeface="Times New Roman" pitchFamily="18" charset="0"/>
              </a:rPr>
              <a:t> Tìm hiểu trước bài 16: </a:t>
            </a:r>
            <a:r>
              <a:rPr lang="en-US" sz="2800" i="1">
                <a:latin typeface="Times New Roman" pitchFamily="18" charset="0"/>
                <a:cs typeface="Times New Roman" pitchFamily="18" charset="0"/>
              </a:rPr>
              <a:t>Các cấu trúc điều khiển</a:t>
            </a:r>
            <a:r>
              <a:rPr lang="en-US" sz="2800">
                <a:latin typeface="Times New Roman" pitchFamily="18" charset="0"/>
                <a:cs typeface="Times New Roman" pitchFamily="18" charset="0"/>
              </a:rPr>
              <a:t>.</a:t>
            </a:r>
          </a:p>
          <a:p>
            <a:pPr eaLnBrk="1" hangingPunct="1">
              <a:buFontTx/>
              <a:buChar char="-"/>
            </a:pP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p:cNvSpPr txBox="1">
            <a:spLocks noChangeArrowheads="1"/>
          </p:cNvSpPr>
          <p:nvPr/>
        </p:nvSpPr>
        <p:spPr bwMode="auto">
          <a:xfrm rot="-799994">
            <a:off x="1676400" y="1590675"/>
            <a:ext cx="5638800" cy="1755775"/>
          </a:xfrm>
          <a:prstGeom prst="rect">
            <a:avLst/>
          </a:prstGeom>
          <a:solidFill>
            <a:srgbClr val="FFCCFF"/>
          </a:solidFill>
          <a:ln w="9525">
            <a:noFill/>
            <a:miter lim="800000"/>
            <a:headEnd/>
            <a:tailEnd/>
          </a:ln>
          <a:effectLst>
            <a:outerShdw dist="107763" dir="2700000" algn="ctr" rotWithShape="0">
              <a:srgbClr val="FF66FF"/>
            </a:outerShdw>
          </a:effectLst>
        </p:spPr>
        <p:txBody>
          <a:bodyPr>
            <a:spAutoFit/>
          </a:bodyPr>
          <a:lstStyle/>
          <a:p>
            <a:pPr algn="ctr">
              <a:spcBef>
                <a:spcPct val="50000"/>
              </a:spcBef>
              <a:defRPr/>
            </a:pPr>
            <a:r>
              <a:rPr lang="en-US" sz="36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Tiết học đến đây</a:t>
            </a:r>
            <a:r>
              <a:rPr lang="en-US" sz="54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là kết thúc</a:t>
            </a:r>
            <a:r>
              <a:rPr lang="en-US" sz="3600" b="1">
                <a:latin typeface="Times New Roman" pitchFamily="18" charset="0"/>
              </a:rPr>
              <a:t> </a:t>
            </a:r>
          </a:p>
        </p:txBody>
      </p:sp>
      <p:pic>
        <p:nvPicPr>
          <p:cNvPr id="37893" name="Picture 5"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800" y="40386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0600" y="39624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ChangeArrowheads="1"/>
          </p:cNvSpPr>
          <p:nvPr/>
        </p:nvSpPr>
        <p:spPr bwMode="auto">
          <a:xfrm rot="-791616">
            <a:off x="2590800" y="3886200"/>
            <a:ext cx="533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i="1" smtClean="0">
                <a:solidFill>
                  <a:srgbClr val="9900CC"/>
                </a:solidFill>
                <a:latin typeface="Times New Roman" pitchFamily="18" charset="0"/>
                <a:ea typeface="Tahoma" pitchFamily="34" charset="0"/>
                <a:cs typeface="Times New Roman" pitchFamily="18" charset="0"/>
              </a:rPr>
              <a:t>Chúc </a:t>
            </a:r>
            <a:r>
              <a:rPr lang="en-US" sz="2800" b="1" i="1" dirty="0" err="1">
                <a:solidFill>
                  <a:srgbClr val="9900CC"/>
                </a:solidFill>
                <a:latin typeface="Times New Roman" pitchFamily="18" charset="0"/>
                <a:ea typeface="Tahoma" pitchFamily="34" charset="0"/>
                <a:cs typeface="Times New Roman" pitchFamily="18" charset="0"/>
              </a:rPr>
              <a:t>các</a:t>
            </a:r>
            <a:r>
              <a:rPr lang="en-US" sz="2800" b="1" i="1" dirty="0">
                <a:solidFill>
                  <a:srgbClr val="9900CC"/>
                </a:solidFill>
                <a:latin typeface="Times New Roman" pitchFamily="18" charset="0"/>
                <a:ea typeface="Tahoma" pitchFamily="34" charset="0"/>
                <a:cs typeface="Times New Roman" pitchFamily="18" charset="0"/>
              </a:rPr>
              <a:t> </a:t>
            </a:r>
            <a:r>
              <a:rPr lang="en-US" sz="2800" b="1" i="1" dirty="0" err="1">
                <a:solidFill>
                  <a:srgbClr val="9900CC"/>
                </a:solidFill>
                <a:latin typeface="Times New Roman" pitchFamily="18" charset="0"/>
                <a:ea typeface="Tahoma" pitchFamily="34" charset="0"/>
                <a:cs typeface="Times New Roman" pitchFamily="18" charset="0"/>
              </a:rPr>
              <a:t>em</a:t>
            </a:r>
            <a:r>
              <a:rPr lang="en-US" sz="2800" b="1" i="1" dirty="0">
                <a:solidFill>
                  <a:srgbClr val="9900CC"/>
                </a:solidFill>
                <a:latin typeface="Times New Roman" pitchFamily="18" charset="0"/>
                <a:ea typeface="Tahoma" pitchFamily="34" charset="0"/>
                <a:cs typeface="Times New Roman" pitchFamily="18" charset="0"/>
              </a:rPr>
              <a:t> </a:t>
            </a:r>
            <a:r>
              <a:rPr lang="en-US" sz="2800" b="1" i="1" dirty="0" err="1">
                <a:solidFill>
                  <a:srgbClr val="9900CC"/>
                </a:solidFill>
                <a:latin typeface="Times New Roman" pitchFamily="18" charset="0"/>
                <a:ea typeface="Tahoma" pitchFamily="34" charset="0"/>
                <a:cs typeface="Times New Roman" pitchFamily="18" charset="0"/>
              </a:rPr>
              <a:t>học</a:t>
            </a:r>
            <a:r>
              <a:rPr lang="en-US" sz="2800" b="1" i="1" dirty="0">
                <a:solidFill>
                  <a:srgbClr val="9900CC"/>
                </a:solidFill>
                <a:latin typeface="Times New Roman" pitchFamily="18" charset="0"/>
                <a:ea typeface="Tahoma" pitchFamily="34" charset="0"/>
                <a:cs typeface="Times New Roman" pitchFamily="18" charset="0"/>
              </a:rPr>
              <a:t> </a:t>
            </a:r>
            <a:r>
              <a:rPr lang="en-US" sz="2800" b="1" i="1" dirty="0" err="1">
                <a:solidFill>
                  <a:srgbClr val="9900CC"/>
                </a:solidFill>
                <a:latin typeface="Times New Roman" pitchFamily="18" charset="0"/>
                <a:ea typeface="Tahoma" pitchFamily="34" charset="0"/>
                <a:cs typeface="Times New Roman" pitchFamily="18" charset="0"/>
              </a:rPr>
              <a:t>sinh</a:t>
            </a:r>
            <a:r>
              <a:rPr lang="en-US" sz="2800" b="1" i="1" dirty="0">
                <a:solidFill>
                  <a:srgbClr val="9900CC"/>
                </a:solidFill>
                <a:latin typeface="Times New Roman" pitchFamily="18" charset="0"/>
                <a:ea typeface="Tahoma" pitchFamily="34" charset="0"/>
                <a:cs typeface="Times New Roman" pitchFamily="18" charset="0"/>
              </a:rPr>
              <a:t> </a:t>
            </a:r>
            <a:r>
              <a:rPr lang="en-US" sz="2800" b="1" i="1" dirty="0" err="1">
                <a:solidFill>
                  <a:srgbClr val="9900CC"/>
                </a:solidFill>
                <a:latin typeface="Times New Roman" pitchFamily="18" charset="0"/>
                <a:ea typeface="Tahoma" pitchFamily="34" charset="0"/>
                <a:cs typeface="Times New Roman" pitchFamily="18" charset="0"/>
              </a:rPr>
              <a:t>chăm</a:t>
            </a:r>
            <a:r>
              <a:rPr lang="en-US" sz="2800" b="1" i="1" dirty="0">
                <a:solidFill>
                  <a:srgbClr val="9900CC"/>
                </a:solidFill>
                <a:latin typeface="Times New Roman" pitchFamily="18" charset="0"/>
                <a:ea typeface="Tahoma" pitchFamily="34" charset="0"/>
                <a:cs typeface="Times New Roman" pitchFamily="18" charset="0"/>
              </a:rPr>
              <a:t> </a:t>
            </a:r>
            <a:r>
              <a:rPr lang="en-US" sz="2800" b="1" i="1" dirty="0" err="1">
                <a:solidFill>
                  <a:srgbClr val="9900CC"/>
                </a:solidFill>
                <a:latin typeface="Times New Roman" pitchFamily="18" charset="0"/>
                <a:ea typeface="Tahoma" pitchFamily="34" charset="0"/>
                <a:cs typeface="Times New Roman" pitchFamily="18" charset="0"/>
              </a:rPr>
              <a:t>ngoan</a:t>
            </a:r>
            <a:r>
              <a:rPr lang="en-US" sz="2800" b="1" i="1" dirty="0">
                <a:solidFill>
                  <a:srgbClr val="9900CC"/>
                </a:solidFill>
                <a:latin typeface="Times New Roman" pitchFamily="18" charset="0"/>
                <a:ea typeface="Tahoma" pitchFamily="34" charset="0"/>
                <a:cs typeface="Times New Roman" pitchFamily="18" charset="0"/>
              </a:rPr>
              <a:t>, </a:t>
            </a:r>
            <a:r>
              <a:rPr lang="en-US" sz="2800" b="1" i="1" dirty="0" err="1">
                <a:solidFill>
                  <a:srgbClr val="9900CC"/>
                </a:solidFill>
                <a:latin typeface="Times New Roman" pitchFamily="18" charset="0"/>
                <a:ea typeface="Tahoma" pitchFamily="34" charset="0"/>
                <a:cs typeface="Times New Roman" pitchFamily="18" charset="0"/>
              </a:rPr>
              <a:t>học</a:t>
            </a:r>
            <a:r>
              <a:rPr lang="en-US" sz="2800" b="1" i="1" dirty="0">
                <a:solidFill>
                  <a:srgbClr val="9900CC"/>
                </a:solidFill>
                <a:latin typeface="Times New Roman" pitchFamily="18" charset="0"/>
                <a:ea typeface="Tahoma" pitchFamily="34" charset="0"/>
                <a:cs typeface="Times New Roman" pitchFamily="18" charset="0"/>
              </a:rPr>
              <a:t> </a:t>
            </a:r>
            <a:r>
              <a:rPr lang="en-US" sz="2800" b="1" i="1" dirty="0" err="1">
                <a:solidFill>
                  <a:srgbClr val="9900CC"/>
                </a:solidFill>
                <a:latin typeface="Times New Roman" pitchFamily="18" charset="0"/>
                <a:ea typeface="Tahoma" pitchFamily="34" charset="0"/>
                <a:cs typeface="Times New Roman" pitchFamily="18" charset="0"/>
              </a:rPr>
              <a:t>giỏi</a:t>
            </a:r>
            <a:r>
              <a:rPr lang="en-US" sz="2800" b="1" i="1" dirty="0">
                <a:solidFill>
                  <a:srgbClr val="9900CC"/>
                </a:solidFill>
                <a:latin typeface="Times New Roman" pitchFamily="18" charset="0"/>
                <a:ea typeface="Tahoma" pitchFamily="34" charset="0"/>
                <a:cs typeface="Times New Roman" pitchFamily="18" charset="0"/>
              </a:rPr>
              <a:t>.</a:t>
            </a:r>
          </a:p>
        </p:txBody>
      </p:sp>
      <p:pic>
        <p:nvPicPr>
          <p:cNvPr id="37896" name="Picture 8"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92500" y="3141663"/>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2411760" y="741363"/>
            <a:ext cx="6215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1643042" y="77490"/>
            <a:ext cx="6821033"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 gấp trò chơi Đông – Tây – Nam – Bắc</a:t>
            </a:r>
          </a:p>
        </p:txBody>
      </p:sp>
      <p:sp>
        <p:nvSpPr>
          <p:cNvPr id="11269" name="TextBox 9"/>
          <p:cNvSpPr txBox="1">
            <a:spLocks noChangeArrowheads="1"/>
          </p:cNvSpPr>
          <p:nvPr/>
        </p:nvSpPr>
        <p:spPr bwMode="auto">
          <a:xfrm>
            <a:off x="2500313" y="1752600"/>
            <a:ext cx="621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2: Gấp bốn góc của tờ giấy vào tâm.</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71625"/>
            <a:ext cx="1928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2500313" y="2538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3: Lật mặt bên kia.</a:t>
            </a:r>
          </a:p>
        </p:txBody>
      </p:sp>
      <p:pic>
        <p:nvPicPr>
          <p:cNvPr id="112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571750"/>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357563"/>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572000"/>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5572125"/>
            <a:ext cx="1038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6"/>
          <p:cNvSpPr txBox="1">
            <a:spLocks noChangeArrowheads="1"/>
          </p:cNvSpPr>
          <p:nvPr/>
        </p:nvSpPr>
        <p:spPr bwMode="auto">
          <a:xfrm>
            <a:off x="2500313" y="3538538"/>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4: Tiếp tục gấp bốn góc vào tâm.</a:t>
            </a:r>
          </a:p>
        </p:txBody>
      </p:sp>
      <p:sp>
        <p:nvSpPr>
          <p:cNvPr id="11277" name="TextBox 17"/>
          <p:cNvSpPr txBox="1">
            <a:spLocks noChangeArrowheads="1"/>
          </p:cNvSpPr>
          <p:nvPr/>
        </p:nvSpPr>
        <p:spPr bwMode="auto">
          <a:xfrm>
            <a:off x="2500313" y="4572000"/>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luồn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ngón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ngón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góc</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a:t>
            </a:r>
          </a:p>
        </p:txBody>
      </p:sp>
      <p:sp>
        <p:nvSpPr>
          <p:cNvPr id="11278" name="TextBox 18"/>
          <p:cNvSpPr txBox="1">
            <a:spLocks noChangeArrowheads="1"/>
          </p:cNvSpPr>
          <p:nvPr/>
        </p:nvSpPr>
        <p:spPr bwMode="auto">
          <a:xfrm>
            <a:off x="2500313" y="5967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6: Chỉnh sửa các nếp gấp.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strips(downLeft)">
                                      <p:cBhvr>
                                        <p:cTn id="18" dur="5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strips(downLeft)">
                                      <p:cBhvr>
                                        <p:cTn id="26" dur="5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wedge">
                                      <p:cBhvr>
                                        <p:cTn id="34" dur="2000"/>
                                        <p:tgtEl>
                                          <p:spTgt spid="112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wedge">
                                      <p:cBhvr>
                                        <p:cTn id="39" dur="2000"/>
                                        <p:tgtEl>
                                          <p:spTgt spid="1127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wedge">
                                      <p:cBhvr>
                                        <p:cTn id="42" dur="2000"/>
                                        <p:tgtEl>
                                          <p:spTgt spid="11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75"/>
                                        </p:tgtEl>
                                        <p:attrNameLst>
                                          <p:attrName>style.visibility</p:attrName>
                                        </p:attrNameLst>
                                      </p:cBhvr>
                                      <p:to>
                                        <p:strVal val="visible"/>
                                      </p:to>
                                    </p:set>
                                    <p:animEffect transition="in" filter="wedge">
                                      <p:cBhvr>
                                        <p:cTn id="47" dur="2000"/>
                                        <p:tgtEl>
                                          <p:spTgt spid="1127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wedge">
                                      <p:cBhvr>
                                        <p:cTn id="5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1" grpId="0"/>
      <p:bldP spid="11276" grpId="0"/>
      <p:bldP spid="11277" grpId="0"/>
      <p:bldP spid="112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1000100" y="2357430"/>
            <a:ext cx="7830452" cy="584775"/>
          </a:xfrm>
          <a:prstGeom prst="rect">
            <a:avLst/>
          </a:prstGeom>
          <a:noFill/>
        </p:spPr>
        <p:txBody>
          <a:bodyPr>
            <a:spAutoFit/>
          </a:bodyPr>
          <a:lstStyle/>
          <a:p>
            <a:pPr algn="ctr" fontAlgn="auto">
              <a:spcBef>
                <a:spcPts val="0"/>
              </a:spcBef>
              <a:spcAft>
                <a:spcPts val="0"/>
              </a:spcAft>
              <a:defRPr/>
            </a:pPr>
            <a:r>
              <a:rPr lang="en-US" sz="3200" b="1">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 15: THUẬT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642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dirty="0" smtClean="0">
                <a:solidFill>
                  <a:schemeClr val="accent2">
                    <a:lumMod val="75000"/>
                  </a:schemeClr>
                </a:solidFill>
                <a:latin typeface="Times New Roman" pitchFamily="18" charset="0"/>
                <a:cs typeface="Times New Roman" pitchFamily="18" charset="0"/>
              </a:rPr>
              <a:t>I. </a:t>
            </a:r>
            <a:r>
              <a:rPr lang="en-US" sz="2800" b="1" dirty="0" err="1">
                <a:solidFill>
                  <a:schemeClr val="accent2">
                    <a:lumMod val="75000"/>
                  </a:schemeClr>
                </a:solidFill>
                <a:latin typeface="Times New Roman" pitchFamily="18" charset="0"/>
                <a:cs typeface="Times New Roman" pitchFamily="18" charset="0"/>
              </a:rPr>
              <a:t>Thuật</a:t>
            </a:r>
            <a:r>
              <a:rPr lang="en-US" sz="2800" b="1" dirty="0">
                <a:solidFill>
                  <a:schemeClr val="accent2">
                    <a:lumMod val="75000"/>
                  </a:schemeClr>
                </a:solidFill>
                <a:latin typeface="Times New Roman" pitchFamily="18" charset="0"/>
                <a:cs typeface="Times New Roman" pitchFamily="18" charset="0"/>
              </a:rPr>
              <a:t> </a:t>
            </a:r>
            <a:r>
              <a:rPr lang="en-US" sz="2800" b="1" dirty="0" err="1" smtClean="0">
                <a:solidFill>
                  <a:schemeClr val="accent2">
                    <a:lumMod val="75000"/>
                  </a:schemeClr>
                </a:solidFill>
                <a:latin typeface="Times New Roman" pitchFamily="18" charset="0"/>
                <a:cs typeface="Times New Roman" pitchFamily="18" charset="0"/>
              </a:rPr>
              <a:t>toán</a:t>
            </a:r>
          </a:p>
          <a:p>
            <a:pPr marL="457200" indent="-457200">
              <a:defRPr/>
            </a:pPr>
            <a:r>
              <a:rPr lang="en-US" sz="2800" b="1" dirty="0" smtClean="0">
                <a:solidFill>
                  <a:schemeClr val="accent2">
                    <a:lumMod val="75000"/>
                  </a:schemeClr>
                </a:solidFill>
                <a:latin typeface="Times New Roman" pitchFamily="18" charset="0"/>
                <a:cs typeface="Times New Roman" pitchFamily="18" charset="0"/>
              </a:rPr>
              <a:t>1. </a:t>
            </a:r>
            <a:r>
              <a:rPr lang="en-US" sz="2800" b="1" dirty="0" err="1" smtClean="0">
                <a:solidFill>
                  <a:schemeClr val="accent2">
                    <a:lumMod val="75000"/>
                  </a:schemeClr>
                </a:solidFill>
                <a:latin typeface="Times New Roman" pitchFamily="18" charset="0"/>
                <a:cs typeface="Times New Roman" pitchFamily="18" charset="0"/>
              </a:rPr>
              <a:t>Khái</a:t>
            </a:r>
            <a:r>
              <a:rPr lang="en-US" sz="2800" b="1" dirty="0" smtClean="0">
                <a:solidFill>
                  <a:schemeClr val="accent2">
                    <a:lumMod val="75000"/>
                  </a:schemeClr>
                </a:solidFill>
                <a:latin typeface="Times New Roman" pitchFamily="18" charset="0"/>
                <a:cs typeface="Times New Roman" pitchFamily="18" charset="0"/>
              </a:rPr>
              <a:t> </a:t>
            </a:r>
            <a:r>
              <a:rPr lang="en-US" sz="2800" b="1" dirty="0" err="1" smtClean="0">
                <a:solidFill>
                  <a:schemeClr val="accent2">
                    <a:lumMod val="75000"/>
                  </a:schemeClr>
                </a:solidFill>
                <a:latin typeface="Times New Roman" pitchFamily="18" charset="0"/>
                <a:cs typeface="Times New Roman" pitchFamily="18" charset="0"/>
              </a:rPr>
              <a:t>niệm</a:t>
            </a:r>
            <a:r>
              <a:rPr lang="en-US" sz="2800" b="1" dirty="0" smtClean="0">
                <a:solidFill>
                  <a:schemeClr val="accent2">
                    <a:lumMod val="75000"/>
                  </a:schemeClr>
                </a:solidFill>
                <a:latin typeface="Times New Roman" pitchFamily="18" charset="0"/>
                <a:cs typeface="Times New Roman" pitchFamily="18" charset="0"/>
              </a:rPr>
              <a:t> </a:t>
            </a:r>
            <a:r>
              <a:rPr lang="en-US" sz="2800" b="1" dirty="0" err="1" smtClean="0">
                <a:solidFill>
                  <a:schemeClr val="accent2">
                    <a:lumMod val="75000"/>
                  </a:schemeClr>
                </a:solidFill>
                <a:latin typeface="Times New Roman" pitchFamily="18" charset="0"/>
                <a:cs typeface="Times New Roman" pitchFamily="18" charset="0"/>
              </a:rPr>
              <a:t>thuật</a:t>
            </a:r>
            <a:r>
              <a:rPr lang="en-US" sz="2800" b="1" dirty="0" smtClean="0">
                <a:solidFill>
                  <a:schemeClr val="accent2">
                    <a:lumMod val="75000"/>
                  </a:schemeClr>
                </a:solidFill>
                <a:latin typeface="Times New Roman" pitchFamily="18" charset="0"/>
                <a:cs typeface="Times New Roman" pitchFamily="18" charset="0"/>
              </a:rPr>
              <a:t> </a:t>
            </a:r>
            <a:r>
              <a:rPr lang="en-US" sz="2800" b="1" dirty="0" err="1" smtClean="0">
                <a:solidFill>
                  <a:schemeClr val="accent2">
                    <a:lumMod val="75000"/>
                  </a:schemeClr>
                </a:solidFill>
                <a:latin typeface="Times New Roman" pitchFamily="18" charset="0"/>
                <a:cs typeface="Times New Roman" pitchFamily="18" charset="0"/>
              </a:rPr>
              <a:t>toán</a:t>
            </a:r>
            <a:endParaRPr lang="en-US" sz="2800" b="1" dirty="0">
              <a:solidFill>
                <a:schemeClr val="accent2">
                  <a:lumMod val="75000"/>
                </a:schemeClr>
              </a:solidFill>
              <a:latin typeface="Times New Roman" pitchFamily="18" charset="0"/>
              <a:cs typeface="Times New Roman" pitchFamily="18" charset="0"/>
            </a:endParaRP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285750" y="725488"/>
            <a:ext cx="8643938" cy="600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Câu 1: Nếu đảo thứ tự của bước 3 và bước 4 trong hướng dẫn trên thì em có gấp được hình trò chơi Đông - Tây - Nam - Bắc không? Tại sao?</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endParaRPr lang="en-US" sz="2400">
              <a:latin typeface="Times New Roman" pitchFamily="18" charset="0"/>
              <a:cs typeface="Times New Roman" pitchFamily="18" charset="0"/>
            </a:endParaRPr>
          </a:p>
          <a:p>
            <a:pPr algn="just" eaLnBrk="1" hangingPunct="1"/>
            <a:r>
              <a:rPr lang="en-US" sz="2400">
                <a:latin typeface="Times New Roman" pitchFamily="18" charset="0"/>
                <a:cs typeface="Times New Roman" pitchFamily="18" charset="0"/>
              </a:rPr>
              <a:t>Câu 2: Trước khi thực hiện theo hướng dẫn trên, em cần có gì? Sau khi thực hiện lần lượt sáu bước theo hướng dẫn, em nhận được kết quả gì? </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p:txBody>
      </p:sp>
      <p:sp>
        <p:nvSpPr>
          <p:cNvPr id="14340" name="TextBox 7"/>
          <p:cNvSpPr txBox="1">
            <a:spLocks noChangeArrowheads="1"/>
          </p:cNvSpPr>
          <p:nvPr/>
        </p:nvSpPr>
        <p:spPr bwMode="auto">
          <a:xfrm>
            <a:off x="1785938" y="142875"/>
            <a:ext cx="628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FF0000"/>
                </a:solidFill>
                <a:latin typeface="Times New Roman" pitchFamily="18" charset="0"/>
                <a:cs typeface="Times New Roman" pitchFamily="18" charset="0"/>
              </a:rPr>
              <a:t>PHIẾU HỌC TẬP ( hoạt động nhóm)</a:t>
            </a:r>
          </a:p>
        </p:txBody>
      </p:sp>
      <p:sp>
        <p:nvSpPr>
          <p:cNvPr id="8" name="TextBox 15"/>
          <p:cNvSpPr txBox="1">
            <a:spLocks noChangeArrowheads="1"/>
          </p:cNvSpPr>
          <p:nvPr/>
        </p:nvSpPr>
        <p:spPr bwMode="auto">
          <a:xfrm>
            <a:off x="214313" y="5216525"/>
            <a:ext cx="85725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Trước khi thực hiện theo hướng dẫn trên em cần có tờ giấy hình vuông. Sau khi thực hiện lần lượt theo 6 bước như hướng dẫn của phần khởi động, em sẽ có kết quả là hình gấp trò chơi Đông – Tây – Nam – Bắc.</a:t>
            </a:r>
          </a:p>
        </p:txBody>
      </p:sp>
      <p:sp>
        <p:nvSpPr>
          <p:cNvPr id="10" name="TextBox 15"/>
          <p:cNvSpPr txBox="1">
            <a:spLocks noChangeArrowheads="1"/>
          </p:cNvSpPr>
          <p:nvPr/>
        </p:nvSpPr>
        <p:spPr bwMode="auto">
          <a:xfrm>
            <a:off x="214313" y="1990725"/>
            <a:ext cx="8643937"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dirty="0">
                <a:latin typeface="Times New Roman" pitchFamily="18" charset="0"/>
                <a:cs typeface="Times New Roman" pitchFamily="18" charset="0"/>
              </a:rPr>
              <a:t> </a:t>
            </a:r>
            <a:r>
              <a:rPr lang="en-US" sz="2400" i="1" dirty="0" smtClean="0">
                <a:solidFill>
                  <a:srgbClr val="FF0000"/>
                </a:solidFill>
                <a:latin typeface="Times New Roman" pitchFamily="18" charset="0"/>
                <a:cs typeface="Times New Roman" pitchFamily="18" charset="0"/>
              </a:rPr>
              <a:t>(</a:t>
            </a:r>
            <a:r>
              <a:rPr lang="en-US" sz="2400" i="1" dirty="0" err="1" smtClean="0">
                <a:solidFill>
                  <a:srgbClr val="FF0000"/>
                </a:solidFill>
                <a:latin typeface="Times New Roman" pitchFamily="18" charset="0"/>
                <a:cs typeface="Times New Roman" pitchFamily="18" charset="0"/>
              </a:rPr>
              <a:t>Trả</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lời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theo</a:t>
            </a:r>
            <a:r>
              <a:rPr lang="en-US" sz="2400" i="1" dirty="0">
                <a:solidFill>
                  <a:srgbClr val="FF0000"/>
                </a:solidFill>
                <a:latin typeface="Times New Roman" pitchFamily="18" charset="0"/>
                <a:cs typeface="Times New Roman" pitchFamily="18" charset="0"/>
              </a:rPr>
              <a:t> ý </a:t>
            </a:r>
            <a:r>
              <a:rPr lang="en-US" sz="2400" i="1" dirty="0" err="1">
                <a:solidFill>
                  <a:srgbClr val="FF0000"/>
                </a:solidFill>
                <a:latin typeface="Times New Roman" pitchFamily="18" charset="0"/>
                <a:cs typeface="Times New Roman" pitchFamily="18" charset="0"/>
              </a:rPr>
              <a:t>hiểu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của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từng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hs</a:t>
            </a:r>
            <a:r>
              <a:rPr lang="en-US" sz="2400" i="1" dirty="0">
                <a:solidFill>
                  <a:srgbClr val="FF0000"/>
                </a:solidFill>
                <a:latin typeface="Times New Roman" pitchFamily="18" charset="0"/>
                <a:cs typeface="Times New Roman" pitchFamily="18" charset="0"/>
              </a:rPr>
              <a:t>)</a:t>
            </a:r>
          </a:p>
          <a:p>
            <a:pPr algn="just" eaLnBrk="1" hangingPunct="1">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4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a:t>
            </a:r>
          </a:p>
          <a:p>
            <a:pPr algn="just" eaLnBrk="1" hangingPunct="1">
              <a:buFontTx/>
              <a:buChar char="-"/>
            </a:pPr>
            <a:r>
              <a:rPr lang="en-US" sz="24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dirty="0" smtClean="0">
                <a:solidFill>
                  <a:schemeClr val="accent2">
                    <a:lumMod val="75000"/>
                  </a:schemeClr>
                </a:solidFill>
                <a:latin typeface="Times New Roman" pitchFamily="18" charset="0"/>
                <a:cs typeface="Times New Roman" pitchFamily="18" charset="0"/>
              </a:rPr>
              <a:t>I. </a:t>
            </a:r>
            <a:r>
              <a:rPr lang="en-US" sz="2800" b="1" dirty="0" err="1">
                <a:solidFill>
                  <a:schemeClr val="accent2">
                    <a:lumMod val="75000"/>
                  </a:schemeClr>
                </a:solidFill>
                <a:latin typeface="Times New Roman" pitchFamily="18" charset="0"/>
                <a:cs typeface="Times New Roman" pitchFamily="18" charset="0"/>
              </a:rPr>
              <a:t>Thuật</a:t>
            </a:r>
            <a:r>
              <a:rPr lang="en-US" sz="2800" b="1" dirty="0">
                <a:solidFill>
                  <a:schemeClr val="accent2">
                    <a:lumMod val="75000"/>
                  </a:schemeClr>
                </a:solidFill>
                <a:latin typeface="Times New Roman" pitchFamily="18" charset="0"/>
                <a:cs typeface="Times New Roman" pitchFamily="18" charset="0"/>
              </a:rPr>
              <a:t> </a:t>
            </a:r>
            <a:r>
              <a:rPr lang="en-US" sz="2800" b="1" dirty="0" err="1" smtClean="0">
                <a:solidFill>
                  <a:schemeClr val="accent2">
                    <a:lumMod val="75000"/>
                  </a:schemeClr>
                </a:solidFill>
                <a:latin typeface="Times New Roman" pitchFamily="18" charset="0"/>
                <a:cs typeface="Times New Roman" pitchFamily="18" charset="0"/>
              </a:rPr>
              <a:t>toán</a:t>
            </a:r>
          </a:p>
          <a:p>
            <a:pPr marL="457200" indent="-457200">
              <a:defRPr/>
            </a:pPr>
            <a:r>
              <a:rPr lang="en-US" sz="2800" b="1" dirty="0" smtClean="0">
                <a:solidFill>
                  <a:schemeClr val="accent2">
                    <a:lumMod val="75000"/>
                  </a:schemeClr>
                </a:solidFill>
                <a:latin typeface="Times New Roman" pitchFamily="18" charset="0"/>
                <a:cs typeface="Times New Roman" pitchFamily="18" charset="0"/>
              </a:rPr>
              <a:t>1. </a:t>
            </a:r>
            <a:r>
              <a:rPr lang="en-US" sz="2800" b="1" dirty="0" err="1" smtClean="0">
                <a:solidFill>
                  <a:schemeClr val="accent2">
                    <a:lumMod val="75000"/>
                  </a:schemeClr>
                </a:solidFill>
                <a:latin typeface="Times New Roman" pitchFamily="18" charset="0"/>
                <a:cs typeface="Times New Roman" pitchFamily="18" charset="0"/>
              </a:rPr>
              <a:t>Khái</a:t>
            </a:r>
            <a:r>
              <a:rPr lang="en-US" sz="2800" b="1" dirty="0" smtClean="0">
                <a:solidFill>
                  <a:schemeClr val="accent2">
                    <a:lumMod val="75000"/>
                  </a:schemeClr>
                </a:solidFill>
                <a:latin typeface="Times New Roman" pitchFamily="18" charset="0"/>
                <a:cs typeface="Times New Roman" pitchFamily="18" charset="0"/>
              </a:rPr>
              <a:t> </a:t>
            </a:r>
            <a:r>
              <a:rPr lang="en-US" sz="2800" b="1" dirty="0" err="1" smtClean="0">
                <a:solidFill>
                  <a:schemeClr val="accent2">
                    <a:lumMod val="75000"/>
                  </a:schemeClr>
                </a:solidFill>
                <a:latin typeface="Times New Roman" pitchFamily="18" charset="0"/>
                <a:cs typeface="Times New Roman" pitchFamily="18" charset="0"/>
              </a:rPr>
              <a:t>niệm</a:t>
            </a:r>
            <a:r>
              <a:rPr lang="en-US" sz="2800" b="1" dirty="0" smtClean="0">
                <a:solidFill>
                  <a:schemeClr val="accent2">
                    <a:lumMod val="75000"/>
                  </a:schemeClr>
                </a:solidFill>
                <a:latin typeface="Times New Roman" pitchFamily="18" charset="0"/>
                <a:cs typeface="Times New Roman" pitchFamily="18" charset="0"/>
              </a:rPr>
              <a:t> </a:t>
            </a:r>
            <a:r>
              <a:rPr lang="en-US" sz="2800" b="1" dirty="0" err="1" smtClean="0">
                <a:solidFill>
                  <a:schemeClr val="accent2">
                    <a:lumMod val="75000"/>
                  </a:schemeClr>
                </a:solidFill>
                <a:latin typeface="Times New Roman" pitchFamily="18" charset="0"/>
                <a:cs typeface="Times New Roman" pitchFamily="18" charset="0"/>
              </a:rPr>
              <a:t>thuật</a:t>
            </a:r>
            <a:r>
              <a:rPr lang="en-US" sz="2800" b="1" dirty="0" smtClean="0">
                <a:solidFill>
                  <a:schemeClr val="accent2">
                    <a:lumMod val="75000"/>
                  </a:schemeClr>
                </a:solidFill>
                <a:latin typeface="Times New Roman" pitchFamily="18" charset="0"/>
                <a:cs typeface="Times New Roman" pitchFamily="18" charset="0"/>
              </a:rPr>
              <a:t> </a:t>
            </a:r>
            <a:r>
              <a:rPr lang="en-US" sz="2800" b="1" dirty="0" err="1" smtClean="0">
                <a:solidFill>
                  <a:schemeClr val="accent2">
                    <a:lumMod val="75000"/>
                  </a:schemeClr>
                </a:solidFill>
                <a:latin typeface="Times New Roman" pitchFamily="18" charset="0"/>
                <a:cs typeface="Times New Roman" pitchFamily="18" charset="0"/>
              </a:rPr>
              <a:t>toán</a:t>
            </a:r>
            <a:endParaRPr lang="en-US" sz="2800" b="1" dirty="0">
              <a:solidFill>
                <a:schemeClr val="accent2">
                  <a:lumMod val="75000"/>
                </a:schemeClr>
              </a:solidFill>
              <a:latin typeface="Times New Roman" pitchFamily="18" charset="0"/>
              <a:cs typeface="Times New Roman" pitchFamily="18" charset="0"/>
            </a:endParaRP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5" name="Oval 4"/>
          <p:cNvSpPr/>
          <p:nvPr/>
        </p:nvSpPr>
        <p:spPr>
          <a:xfrm>
            <a:off x="2786063" y="1357313"/>
            <a:ext cx="6357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latin typeface="Times New Roman" pitchFamily="18" charset="0"/>
                <a:cs typeface="Times New Roman" pitchFamily="18" charset="0"/>
              </a:rPr>
              <a:t>Theo em thuật toán là gì? </a:t>
            </a:r>
          </a:p>
        </p:txBody>
      </p:sp>
      <p:sp>
        <p:nvSpPr>
          <p:cNvPr id="6" name="TextBox 6"/>
          <p:cNvSpPr txBox="1">
            <a:spLocks noChangeArrowheads="1"/>
          </p:cNvSpPr>
          <p:nvPr/>
        </p:nvSpPr>
        <p:spPr bwMode="auto">
          <a:xfrm>
            <a:off x="142875" y="128587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463550"/>
            <a:ext cx="85725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2800"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Hoạt</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động</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cặp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đôi</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thời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gian</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phút</a:t>
            </a:r>
            <a:r>
              <a:rPr lang="en-US" sz="2800" b="1" dirty="0">
                <a:latin typeface="Times New Roman" pitchFamily="18" charset="0"/>
                <a:cs typeface="Times New Roman" pitchFamily="18" charset="0"/>
              </a:rPr>
              <a:t>)</a:t>
            </a:r>
          </a:p>
          <a:p>
            <a:pPr algn="just">
              <a:spcBef>
                <a:spcPts val="600"/>
              </a:spcBef>
              <a:spcAft>
                <a:spcPts val="600"/>
              </a:spcAft>
            </a:pP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 Nam –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 Nam –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p>
          <a:p>
            <a:pPr algn="just">
              <a:spcBef>
                <a:spcPts val="600"/>
              </a:spcBef>
              <a:spcAft>
                <a:spcPts val="600"/>
              </a:spcAft>
            </a:pP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a:t>
            </a:r>
          </a:p>
        </p:txBody>
      </p:sp>
      <p:sp>
        <p:nvSpPr>
          <p:cNvPr id="13" name="TextBox 12"/>
          <p:cNvSpPr txBox="1">
            <a:spLocks noChangeArrowheads="1"/>
          </p:cNvSpPr>
          <p:nvPr/>
        </p:nvSpPr>
        <p:spPr bwMode="auto">
          <a:xfrm>
            <a:off x="0" y="1103313"/>
            <a:ext cx="8786813"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 Nam –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p>
          <a:p>
            <a:pPr algn="just" eaLnBrk="1" hangingPunct="1">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Tờ</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giấy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vào</a:t>
            </a:r>
            <a:r>
              <a:rPr lang="en-US" sz="2800"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(Input</a:t>
            </a:r>
            <a:r>
              <a:rPr lang="en-US" sz="2800" dirty="0">
                <a:solidFill>
                  <a:srgbClr val="FF0000"/>
                </a:solidFill>
                <a:latin typeface="Times New Roman" pitchFamily="18" charset="0"/>
                <a:cs typeface="Times New Roman" pitchFamily="18" charset="0"/>
              </a:rPr>
              <a:t>)</a:t>
            </a:r>
          </a:p>
          <a:p>
            <a:pPr algn="just" eaLnBrk="1" hangingPunct="1">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 Nam –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(Output</a:t>
            </a:r>
            <a:r>
              <a:rPr lang="en-US" sz="2800" dirty="0">
                <a:solidFill>
                  <a:srgbClr val="FF0000"/>
                </a:solidFill>
                <a:latin typeface="Times New Roman" pitchFamily="18" charset="0"/>
                <a:cs typeface="Times New Roman" pitchFamily="18" charset="0"/>
              </a:rPr>
              <a:t>).</a:t>
            </a:r>
          </a:p>
          <a:p>
            <a:pPr algn="just" eaLnBrk="1" hangingPunct="1"/>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a:t>
            </a:r>
          </a:p>
          <a:p>
            <a:pPr algn="just"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Input)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(Output)</a:t>
            </a:r>
          </a:p>
          <a:p>
            <a:pPr algn="just" eaLnBrk="1" hangingPunct="1"/>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TotalTime>
  <Words>2182</Words>
  <Application>Microsoft Office PowerPoint</Application>
  <PresentationFormat>On-screen Show (4:3)</PresentationFormat>
  <Paragraphs>242</Paragraphs>
  <Slides>32</Slides>
  <Notes>1</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Clip</vt:lpstr>
      <vt:lpstr>PowerPoint Presentation</vt:lpstr>
      <vt:lpstr>TRÒ CHƠI  ĐÔNG – TÂY – NAM – BẮC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ASUS</cp:lastModifiedBy>
  <cp:revision>117</cp:revision>
  <dcterms:created xsi:type="dcterms:W3CDTF">2021-07-15T14:58:57Z</dcterms:created>
  <dcterms:modified xsi:type="dcterms:W3CDTF">2022-04-14T07:22:42Z</dcterms:modified>
</cp:coreProperties>
</file>