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avi" ContentType="video/avi"/>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20" r:id="rId5"/>
    <p:sldMasterId id="2147483723" r:id="rId6"/>
    <p:sldMasterId id="2147483726" r:id="rId7"/>
    <p:sldMasterId id="2147483729" r:id="rId8"/>
  </p:sldMasterIdLst>
  <p:notesMasterIdLst>
    <p:notesMasterId r:id="rId51"/>
  </p:notesMasterIdLst>
  <p:sldIdLst>
    <p:sldId id="256" r:id="rId9"/>
    <p:sldId id="323" r:id="rId10"/>
    <p:sldId id="327" r:id="rId11"/>
    <p:sldId id="330" r:id="rId12"/>
    <p:sldId id="321" r:id="rId13"/>
    <p:sldId id="322" r:id="rId14"/>
    <p:sldId id="311" r:id="rId15"/>
    <p:sldId id="263" r:id="rId16"/>
    <p:sldId id="324" r:id="rId17"/>
    <p:sldId id="326" r:id="rId18"/>
    <p:sldId id="331" r:id="rId19"/>
    <p:sldId id="334" r:id="rId20"/>
    <p:sldId id="333" r:id="rId21"/>
    <p:sldId id="335" r:id="rId22"/>
    <p:sldId id="266" r:id="rId23"/>
    <p:sldId id="314" r:id="rId24"/>
    <p:sldId id="316" r:id="rId25"/>
    <p:sldId id="318" r:id="rId26"/>
    <p:sldId id="275" r:id="rId27"/>
    <p:sldId id="276" r:id="rId28"/>
    <p:sldId id="277" r:id="rId29"/>
    <p:sldId id="336" r:id="rId30"/>
    <p:sldId id="268" r:id="rId31"/>
    <p:sldId id="337" r:id="rId32"/>
    <p:sldId id="338" r:id="rId33"/>
    <p:sldId id="313" r:id="rId34"/>
    <p:sldId id="288" r:id="rId35"/>
    <p:sldId id="292" r:id="rId36"/>
    <p:sldId id="298" r:id="rId37"/>
    <p:sldId id="297" r:id="rId38"/>
    <p:sldId id="296" r:id="rId39"/>
    <p:sldId id="299" r:id="rId40"/>
    <p:sldId id="339" r:id="rId41"/>
    <p:sldId id="342" r:id="rId42"/>
    <p:sldId id="343" r:id="rId43"/>
    <p:sldId id="344" r:id="rId44"/>
    <p:sldId id="304" r:id="rId45"/>
    <p:sldId id="308" r:id="rId46"/>
    <p:sldId id="309" r:id="rId47"/>
    <p:sldId id="329" r:id="rId48"/>
    <p:sldId id="285" r:id="rId49"/>
    <p:sldId id="345" r:id="rId5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p:scale>
          <a:sx n="88" d="100"/>
          <a:sy n="88" d="100"/>
        </p:scale>
        <p:origin x="38"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1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F3908-00D6-475E-BCA2-DCBDFED8F1D8}" type="doc">
      <dgm:prSet loTypeId="urn:microsoft.com/office/officeart/2005/8/layout/process1" loCatId="process" qsTypeId="urn:microsoft.com/office/officeart/2005/8/quickstyle/3d7" qsCatId="3D" csTypeId="urn:microsoft.com/office/officeart/2005/8/colors/colorful2" csCatId="colorful" phldr="1"/>
      <dgm:spPr/>
    </dgm:pt>
    <dgm:pt modelId="{FDA68E76-D240-4A04-9107-3E2BFF071DE4}">
      <dgm:prSet phldrT="[Text]"/>
      <dgm:spPr/>
      <dgm:t>
        <a:bodyPr/>
        <a:lstStyle/>
        <a:p>
          <a:r>
            <a:rPr lang="vi-VN">
              <a:latin typeface="+mj-lt"/>
            </a:rPr>
            <a:t>4</a:t>
          </a:r>
        </a:p>
      </dgm:t>
    </dgm:pt>
    <dgm:pt modelId="{F5E1AE73-DF29-41A2-978E-150419B0228B}" type="parTrans" cxnId="{2168C76B-C80E-4541-8917-51FA45509887}">
      <dgm:prSet/>
      <dgm:spPr/>
      <dgm:t>
        <a:bodyPr/>
        <a:lstStyle/>
        <a:p>
          <a:endParaRPr lang="vi-VN"/>
        </a:p>
      </dgm:t>
    </dgm:pt>
    <dgm:pt modelId="{29D580A4-EDFC-41E9-8261-3B2038D4158F}" type="sibTrans" cxnId="{2168C76B-C80E-4541-8917-51FA45509887}">
      <dgm:prSet/>
      <dgm:spPr/>
      <dgm:t>
        <a:bodyPr/>
        <a:lstStyle/>
        <a:p>
          <a:endParaRPr lang="vi-VN"/>
        </a:p>
      </dgm:t>
    </dgm:pt>
    <dgm:pt modelId="{3351F3BF-0307-442E-9289-957E411A3E47}">
      <dgm:prSet phldrT="[Text]"/>
      <dgm:spPr/>
      <dgm:t>
        <a:bodyPr/>
        <a:lstStyle/>
        <a:p>
          <a:r>
            <a:rPr lang="vi-VN" b="1">
              <a:solidFill>
                <a:srgbClr val="002060"/>
              </a:solidFill>
              <a:latin typeface="+mj-lt"/>
            </a:rPr>
            <a:t>100</a:t>
          </a:r>
        </a:p>
      </dgm:t>
    </dgm:pt>
    <dgm:pt modelId="{7E15146A-1588-4C37-A96D-A722B9799B96}" type="parTrans" cxnId="{6A154C3E-63B2-4CFC-B54C-ACD4CED29392}">
      <dgm:prSet/>
      <dgm:spPr/>
      <dgm:t>
        <a:bodyPr/>
        <a:lstStyle/>
        <a:p>
          <a:endParaRPr lang="vi-VN"/>
        </a:p>
      </dgm:t>
    </dgm:pt>
    <dgm:pt modelId="{EECE91BF-4C0F-4B0A-ACA3-A7BE8351CBBD}" type="sibTrans" cxnId="{6A154C3E-63B2-4CFC-B54C-ACD4CED29392}">
      <dgm:prSet/>
      <dgm:spPr/>
      <dgm:t>
        <a:bodyPr/>
        <a:lstStyle/>
        <a:p>
          <a:endParaRPr lang="vi-VN"/>
        </a:p>
      </dgm:t>
    </dgm:pt>
    <dgm:pt modelId="{A5821E09-9459-4938-9B82-4E1B066E5E53}" type="pres">
      <dgm:prSet presAssocID="{6C1F3908-00D6-475E-BCA2-DCBDFED8F1D8}" presName="Name0" presStyleCnt="0">
        <dgm:presLayoutVars>
          <dgm:dir/>
          <dgm:resizeHandles val="exact"/>
        </dgm:presLayoutVars>
      </dgm:prSet>
      <dgm:spPr/>
    </dgm:pt>
    <dgm:pt modelId="{9B67F81C-C11B-4AEC-8F62-9AEEAE37BC03}" type="pres">
      <dgm:prSet presAssocID="{FDA68E76-D240-4A04-9107-3E2BFF071DE4}" presName="node" presStyleLbl="node1" presStyleIdx="0" presStyleCnt="2" custLinFactNeighborX="4019" custLinFactNeighborY="-28503">
        <dgm:presLayoutVars>
          <dgm:bulletEnabled val="1"/>
        </dgm:presLayoutVars>
      </dgm:prSet>
      <dgm:spPr/>
      <dgm:t>
        <a:bodyPr/>
        <a:lstStyle/>
        <a:p>
          <a:endParaRPr lang="en-US"/>
        </a:p>
      </dgm:t>
    </dgm:pt>
    <dgm:pt modelId="{EB98EA5B-56F5-4C5D-AA95-B4B8B1A94EAE}" type="pres">
      <dgm:prSet presAssocID="{29D580A4-EDFC-41E9-8261-3B2038D4158F}" presName="sibTrans" presStyleLbl="sibTrans2D1" presStyleIdx="0" presStyleCnt="1"/>
      <dgm:spPr/>
      <dgm:t>
        <a:bodyPr/>
        <a:lstStyle/>
        <a:p>
          <a:endParaRPr lang="en-US"/>
        </a:p>
      </dgm:t>
    </dgm:pt>
    <dgm:pt modelId="{F03EF56C-E861-49CD-B31E-E7A878328BB0}" type="pres">
      <dgm:prSet presAssocID="{29D580A4-EDFC-41E9-8261-3B2038D4158F}" presName="connectorText" presStyleLbl="sibTrans2D1" presStyleIdx="0" presStyleCnt="1"/>
      <dgm:spPr/>
      <dgm:t>
        <a:bodyPr/>
        <a:lstStyle/>
        <a:p>
          <a:endParaRPr lang="en-US"/>
        </a:p>
      </dgm:t>
    </dgm:pt>
    <dgm:pt modelId="{678A5C76-CAFA-4FFA-B168-CC0F6DDD15BA}" type="pres">
      <dgm:prSet presAssocID="{3351F3BF-0307-442E-9289-957E411A3E47}" presName="node" presStyleLbl="node1" presStyleIdx="1" presStyleCnt="2" custLinFactNeighborX="243" custLinFactNeighborY="2307">
        <dgm:presLayoutVars>
          <dgm:bulletEnabled val="1"/>
        </dgm:presLayoutVars>
      </dgm:prSet>
      <dgm:spPr/>
      <dgm:t>
        <a:bodyPr/>
        <a:lstStyle/>
        <a:p>
          <a:endParaRPr lang="en-US"/>
        </a:p>
      </dgm:t>
    </dgm:pt>
  </dgm:ptLst>
  <dgm:cxnLst>
    <dgm:cxn modelId="{9746C4A0-6069-4071-8B17-FEEB5E1FD719}" type="presOf" srcId="{FDA68E76-D240-4A04-9107-3E2BFF071DE4}" destId="{9B67F81C-C11B-4AEC-8F62-9AEEAE37BC03}" srcOrd="0" destOrd="0" presId="urn:microsoft.com/office/officeart/2005/8/layout/process1"/>
    <dgm:cxn modelId="{6A154C3E-63B2-4CFC-B54C-ACD4CED29392}" srcId="{6C1F3908-00D6-475E-BCA2-DCBDFED8F1D8}" destId="{3351F3BF-0307-442E-9289-957E411A3E47}" srcOrd="1" destOrd="0" parTransId="{7E15146A-1588-4C37-A96D-A722B9799B96}" sibTransId="{EECE91BF-4C0F-4B0A-ACA3-A7BE8351CBBD}"/>
    <dgm:cxn modelId="{0220C35C-6555-4147-9215-9CF9E7C6040B}" type="presOf" srcId="{6C1F3908-00D6-475E-BCA2-DCBDFED8F1D8}" destId="{A5821E09-9459-4938-9B82-4E1B066E5E53}" srcOrd="0" destOrd="0" presId="urn:microsoft.com/office/officeart/2005/8/layout/process1"/>
    <dgm:cxn modelId="{E05E9897-2927-49AC-ADC7-79EED0CE0743}" type="presOf" srcId="{29D580A4-EDFC-41E9-8261-3B2038D4158F}" destId="{F03EF56C-E861-49CD-B31E-E7A878328BB0}" srcOrd="1" destOrd="0" presId="urn:microsoft.com/office/officeart/2005/8/layout/process1"/>
    <dgm:cxn modelId="{2168C76B-C80E-4541-8917-51FA45509887}" srcId="{6C1F3908-00D6-475E-BCA2-DCBDFED8F1D8}" destId="{FDA68E76-D240-4A04-9107-3E2BFF071DE4}" srcOrd="0" destOrd="0" parTransId="{F5E1AE73-DF29-41A2-978E-150419B0228B}" sibTransId="{29D580A4-EDFC-41E9-8261-3B2038D4158F}"/>
    <dgm:cxn modelId="{287C7D1B-DFD3-4B36-8C2E-3057CE225B9B}" type="presOf" srcId="{29D580A4-EDFC-41E9-8261-3B2038D4158F}" destId="{EB98EA5B-56F5-4C5D-AA95-B4B8B1A94EAE}" srcOrd="0" destOrd="0" presId="urn:microsoft.com/office/officeart/2005/8/layout/process1"/>
    <dgm:cxn modelId="{008D97BB-2FDB-4A21-BE9C-35F7ED897033}" type="presOf" srcId="{3351F3BF-0307-442E-9289-957E411A3E47}" destId="{678A5C76-CAFA-4FFA-B168-CC0F6DDD15BA}" srcOrd="0" destOrd="0" presId="urn:microsoft.com/office/officeart/2005/8/layout/process1"/>
    <dgm:cxn modelId="{361CF34A-2DEC-402A-A699-A55827265B3E}" type="presParOf" srcId="{A5821E09-9459-4938-9B82-4E1B066E5E53}" destId="{9B67F81C-C11B-4AEC-8F62-9AEEAE37BC03}" srcOrd="0" destOrd="0" presId="urn:microsoft.com/office/officeart/2005/8/layout/process1"/>
    <dgm:cxn modelId="{CB4E2E11-D958-4E67-B44B-79C23B97BDC0}" type="presParOf" srcId="{A5821E09-9459-4938-9B82-4E1B066E5E53}" destId="{EB98EA5B-56F5-4C5D-AA95-B4B8B1A94EAE}" srcOrd="1" destOrd="0" presId="urn:microsoft.com/office/officeart/2005/8/layout/process1"/>
    <dgm:cxn modelId="{C4324427-67A3-4D3E-B0D1-F12CA29FF713}" type="presParOf" srcId="{EB98EA5B-56F5-4C5D-AA95-B4B8B1A94EAE}" destId="{F03EF56C-E861-49CD-B31E-E7A878328BB0}" srcOrd="0" destOrd="0" presId="urn:microsoft.com/office/officeart/2005/8/layout/process1"/>
    <dgm:cxn modelId="{9EA82DD9-BAA7-42DF-A1F7-2CBBD5263D6A}" type="presParOf" srcId="{A5821E09-9459-4938-9B82-4E1B066E5E53}" destId="{678A5C76-CAFA-4FFA-B168-CC0F6DDD15BA}"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7F81C-C11B-4AEC-8F62-9AEEAE37BC03}">
      <dsp:nvSpPr>
        <dsp:cNvPr id="0" name=""/>
        <dsp:cNvSpPr/>
      </dsp:nvSpPr>
      <dsp:spPr>
        <a:xfrm>
          <a:off x="19833" y="0"/>
          <a:ext cx="1198744" cy="651932"/>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vi-VN" sz="2900" kern="1200">
              <a:latin typeface="+mj-lt"/>
            </a:rPr>
            <a:t>4</a:t>
          </a:r>
        </a:p>
      </dsp:txBody>
      <dsp:txXfrm>
        <a:off x="38927" y="19094"/>
        <a:ext cx="1160556" cy="613744"/>
      </dsp:txXfrm>
    </dsp:sp>
    <dsp:sp modelId="{EB98EA5B-56F5-4C5D-AA95-B4B8B1A94EAE}">
      <dsp:nvSpPr>
        <dsp:cNvPr id="0" name=""/>
        <dsp:cNvSpPr/>
      </dsp:nvSpPr>
      <dsp:spPr>
        <a:xfrm>
          <a:off x="1333775" y="177321"/>
          <a:ext cx="244218" cy="297288"/>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vi-VN" sz="1300" kern="1200"/>
        </a:p>
      </dsp:txBody>
      <dsp:txXfrm>
        <a:off x="1333775" y="236779"/>
        <a:ext cx="170953" cy="178372"/>
      </dsp:txXfrm>
    </dsp:sp>
    <dsp:sp modelId="{678A5C76-CAFA-4FFA-B168-CC0F6DDD15BA}">
      <dsp:nvSpPr>
        <dsp:cNvPr id="0" name=""/>
        <dsp:cNvSpPr/>
      </dsp:nvSpPr>
      <dsp:spPr>
        <a:xfrm>
          <a:off x="1679367" y="0"/>
          <a:ext cx="1198744" cy="651932"/>
        </a:xfrm>
        <a:prstGeom prst="roundRect">
          <a:avLst>
            <a:gd name="adj" fmla="val 1000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vi-VN" sz="2900" b="1" kern="1200">
              <a:solidFill>
                <a:srgbClr val="002060"/>
              </a:solidFill>
              <a:latin typeface="+mj-lt"/>
            </a:rPr>
            <a:t>100</a:t>
          </a:r>
        </a:p>
      </dsp:txBody>
      <dsp:txXfrm>
        <a:off x="1698461" y="19094"/>
        <a:ext cx="1160556" cy="6137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01452-26A3-43D3-89C0-1F8B4F759154}" type="datetimeFigureOut">
              <a:rPr lang="vi-VN" smtClean="0"/>
              <a:t>29/06/2022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1992F-7B4F-4F14-9D4A-FC1612944A3C}" type="slidenum">
              <a:rPr lang="vi-VN" smtClean="0"/>
              <a:t>‹#›</a:t>
            </a:fld>
            <a:endParaRPr lang="vi-VN"/>
          </a:p>
        </p:txBody>
      </p:sp>
    </p:spTree>
    <p:extLst>
      <p:ext uri="{BB962C8B-B14F-4D97-AF65-F5344CB8AC3E}">
        <p14:creationId xmlns:p14="http://schemas.microsoft.com/office/powerpoint/2010/main" val="129082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0771992F-7B4F-4F14-9D4A-FC1612944A3C}" type="slidenum">
              <a:rPr lang="vi-VN" smtClean="0"/>
              <a:t>2</a:t>
            </a:fld>
            <a:endParaRPr lang="vi-VN"/>
          </a:p>
        </p:txBody>
      </p:sp>
    </p:spTree>
    <p:extLst>
      <p:ext uri="{BB962C8B-B14F-4D97-AF65-F5344CB8AC3E}">
        <p14:creationId xmlns:p14="http://schemas.microsoft.com/office/powerpoint/2010/main" val="295309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smtClean="0"/>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7CD9A64-5732-448E-B7F8-A7EFD8E0CE21}" type="slidenum">
              <a:rPr lang="vi-VN"/>
              <a:pPr/>
              <a:t>13</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smtClean="0"/>
          </a:p>
        </p:txBody>
      </p:sp>
      <p:sp>
        <p:nvSpPr>
          <p:cNvPr id="29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D08BB7E-ED92-483A-B982-9EF9F3480BEC}" type="slidenum">
              <a:rPr lang="vi-VN">
                <a:solidFill>
                  <a:prstClr val="black"/>
                </a:solidFill>
              </a:rPr>
              <a:pPr/>
              <a:t>14</a:t>
            </a:fld>
            <a:endParaRPr lang="vi-VN">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smtClean="0"/>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8067063-3365-4A1B-9821-09769532E7D0}" type="slidenum">
              <a:rPr lang="vi-VN">
                <a:solidFill>
                  <a:prstClr val="black"/>
                </a:solidFill>
              </a:rPr>
              <a:pPr/>
              <a:t>24</a:t>
            </a:fld>
            <a:endParaRPr lang="vi-VN">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smtClean="0"/>
          </a:p>
        </p:txBody>
      </p:sp>
      <p:sp>
        <p:nvSpPr>
          <p:cNvPr id="399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33C6D57-0F8D-4FC4-B400-A08DCCD9519A}" type="slidenum">
              <a:rPr lang="vi-VN">
                <a:solidFill>
                  <a:prstClr val="black"/>
                </a:solidFill>
              </a:rPr>
              <a:pPr/>
              <a:t>25</a:t>
            </a:fld>
            <a:endParaRPr lang="vi-VN">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0771992F-7B4F-4F14-9D4A-FC1612944A3C}" type="slidenum">
              <a:rPr lang="vi-VN" smtClean="0"/>
              <a:t>26</a:t>
            </a:fld>
            <a:endParaRPr lang="vi-VN"/>
          </a:p>
        </p:txBody>
      </p:sp>
    </p:spTree>
    <p:extLst>
      <p:ext uri="{BB962C8B-B14F-4D97-AF65-F5344CB8AC3E}">
        <p14:creationId xmlns:p14="http://schemas.microsoft.com/office/powerpoint/2010/main" val="319272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0771992F-7B4F-4F14-9D4A-FC1612944A3C}" type="slidenum">
              <a:rPr lang="vi-VN" smtClean="0"/>
              <a:t>38</a:t>
            </a:fld>
            <a:endParaRPr lang="vi-VN"/>
          </a:p>
        </p:txBody>
      </p:sp>
    </p:spTree>
    <p:extLst>
      <p:ext uri="{BB962C8B-B14F-4D97-AF65-F5344CB8AC3E}">
        <p14:creationId xmlns:p14="http://schemas.microsoft.com/office/powerpoint/2010/main" val="121211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p>
        </p:txBody>
      </p:sp>
      <p:sp>
        <p:nvSpPr>
          <p:cNvPr id="6" name="Slide Number Placeholder 5"/>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208876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p>
        </p:txBody>
      </p:sp>
      <p:sp>
        <p:nvSpPr>
          <p:cNvPr id="6" name="Slide Number Placeholder 5"/>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48572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4"/>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p>
        </p:txBody>
      </p:sp>
      <p:sp>
        <p:nvSpPr>
          <p:cNvPr id="6" name="Slide Number Placeholder 5"/>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2455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81C43-8C97-4787-9E67-6FEE1D84B47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8585F07-951E-439A-A7DB-15EAAACEFB8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EF62ED7-EB9D-47A9-BF9F-E8FBF1E305B5}"/>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934A0AA-8FD5-4C86-8F31-3D31ABD0CDE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A3F7E8D-06E8-4965-9227-B2B540DF3CF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031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B402C0-5D64-4FA8-B7A1-2DC509FE273B}"/>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A69DC95-C7B6-475F-8785-3B9FAAAC70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8BDFA22-6D49-4339-B627-2EBBCC0B6E3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5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47905-26D5-4AAD-B9AA-0768E6AC4592}"/>
              </a:ext>
            </a:extLst>
          </p:cNvPr>
          <p:cNvSpPr>
            <a:spLocks noGrp="1"/>
          </p:cNvSpPr>
          <p:nvPr>
            <p:ph type="title"/>
          </p:nvPr>
        </p:nvSpPr>
        <p:spPr>
          <a:xfrm>
            <a:off x="623888" y="170977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2004625-889A-4B5E-91DF-886F4BF9A1B3}"/>
              </a:ext>
            </a:extLst>
          </p:cNvPr>
          <p:cNvSpPr>
            <a:spLocks noGrp="1"/>
          </p:cNvSpPr>
          <p:nvPr>
            <p:ph type="body" idx="1"/>
          </p:nvPr>
        </p:nvSpPr>
        <p:spPr>
          <a:xfrm>
            <a:off x="623888" y="458949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02DD92D-CB11-4825-A48A-651A8410EE3A}"/>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2B2DDC4-A3D2-4682-8945-C0DA250DAFE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978F52F-B27B-49CB-A3E9-CD723026A9E5}"/>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852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D51D3-81D0-47D0-AFBB-001ADDD3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CBC757-CD1E-4576-A47C-CB261696FB3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88A03A0-58CF-4752-9C67-37DF396D574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38A83D-B1BD-46AF-9B04-690C8CE8E267}"/>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8369FEE-1515-4398-953A-3B8604E0B6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5AF395-FE11-4E4D-8D74-BFCA29B70917}"/>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91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658389-E235-40B6-936E-696FC894403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14DAA47-EFF5-4C2F-9FDC-F931255CB52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2C21C54-9AE0-411F-9D51-FEFD85BFDA1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0FFB7A6-68BD-4C89-BA50-7D80DB075728}"/>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EDE108A-A856-441A-966E-3E2BB718821D}"/>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E5D45AB-AD0C-43BD-9C71-577057BE2CC5}"/>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1C994C8-55A9-4DE7-A292-E46EFB6164C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A0AFCDF-7718-40FD-9C0C-F867AE621CFA}"/>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792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A30F2-0C34-4AAF-BD4B-54C04629B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E8AC8DE-6E65-40FA-970C-7DD78403A350}"/>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96379B1-A738-45D1-9C4D-7A96F3D6F18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E3EE0E8-8B6F-4941-AE51-E8A78DF2CDB1}"/>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64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7FD9B6-FCA8-493A-8121-06350FF8D4C4}"/>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6BAF242-37ED-4A7C-8CB1-E0E053739C2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7E786D51-30FA-4C5E-AA2C-4F456027D5F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896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A13A2-0F07-409B-831B-72D749F7D2A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75E48B1-9887-47FC-8B33-EFB791754619}"/>
              </a:ext>
            </a:extLst>
          </p:cNvPr>
          <p:cNvSpPr>
            <a:spLocks noGrp="1"/>
          </p:cNvSpPr>
          <p:nvPr>
            <p:ph idx="1"/>
          </p:nvPr>
        </p:nvSpPr>
        <p:spPr>
          <a:xfrm>
            <a:off x="3887391" y="98746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A22928A-5C9B-4E0E-ACA5-DAC8E8FE679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00497BF-46D2-4ED7-92A6-A0DF26DB8C02}"/>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FC497B6-F20A-41CF-BF5E-E84D9A71A7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30B5738-71BB-4769-8CEA-5E666A5EBF21}"/>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24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p>
        </p:txBody>
      </p:sp>
      <p:sp>
        <p:nvSpPr>
          <p:cNvPr id="6" name="Slide Number Placeholder 5"/>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98286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FE272-8DF8-4794-AC33-8E0DC53546E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B5D5AD1-1ACC-41B3-9D01-029208B9BCDB}"/>
              </a:ext>
            </a:extLst>
          </p:cNvPr>
          <p:cNvSpPr>
            <a:spLocks noGrp="1"/>
          </p:cNvSpPr>
          <p:nvPr>
            <p:ph type="pic" idx="1"/>
          </p:nvPr>
        </p:nvSpPr>
        <p:spPr>
          <a:xfrm>
            <a:off x="3887391" y="98746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1274EE8-8D24-4E30-85CE-3EAE8BCBF09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86C8062-9A78-4204-B41B-1281F0529629}"/>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B8CE470-79B5-4EC6-A8D6-3CDD3BC8D0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3023C154-4DC8-4458-89AB-A8E9B3F9139C}"/>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588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62CCB-63AE-4BC5-882D-1818C3CE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1D9169F-AF3E-40B1-BC18-85A4C7B10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11AE00-ACD7-4A15-B185-BC11A1F04849}"/>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A037F78-7CCD-411A-9584-8030271C41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9E8F386-8401-4BD2-A118-F02C56B887F6}"/>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218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4702B4-D98D-4F11-BE96-F1FF275EA9F9}"/>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D53901C-0C8D-4F10-9997-6AE651BBC890}"/>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6520DE-DAA5-40CC-A3CE-E592942F43FB}"/>
              </a:ext>
            </a:extLst>
          </p:cNvPr>
          <p:cNvSpPr>
            <a:spLocks noGrp="1"/>
          </p:cNvSpPr>
          <p:nvPr>
            <p:ph type="dt" sz="half" idx="10"/>
          </p:nvPr>
        </p:nvSpPr>
        <p:spPr/>
        <p:txBody>
          <a:body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67F7B6-A811-4FA8-B655-68D93BFD543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ABD84E9-52C2-4612-8A21-06EFD27EAC46}"/>
              </a:ext>
            </a:extLst>
          </p:cNvPr>
          <p:cNvSpPr>
            <a:spLocks noGrp="1"/>
          </p:cNvSpPr>
          <p:nvPr>
            <p:ph type="sldNum" sz="quarter" idx="12"/>
          </p:nvPr>
        </p:nvSpPr>
        <p:spPr/>
        <p:txBody>
          <a:body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995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223170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526539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7"/>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963834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534747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071247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214394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42576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p>
        </p:txBody>
      </p:sp>
      <p:sp>
        <p:nvSpPr>
          <p:cNvPr id="6" name="Slide Number Placeholder 5"/>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4288863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391" y="9874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980472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391" y="98744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088242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009192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905069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1"/>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6" name="Slide Number Placeholder 5"/>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32324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6" name="Slide Number Placeholder 5"/>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13997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6" name="Slide Number Placeholder 5"/>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4417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6" name="Footer Placeholder 5"/>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7" name="Slide Number Placeholder 6"/>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16259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8" name="Footer Placeholder 7"/>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9" name="Slide Number Placeholder 8"/>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7042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4" name="Footer Placeholder 3"/>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5" name="Slide Number Placeholder 4"/>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2254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6" name="Footer Placeholder 5"/>
          <p:cNvSpPr>
            <a:spLocks noGrp="1"/>
          </p:cNvSpPr>
          <p:nvPr>
            <p:ph type="ftr" sz="quarter" idx="11"/>
          </p:nvPr>
        </p:nvSpPr>
        <p:spPr>
          <a:xfrm>
            <a:off x="3124200" y="6356386"/>
            <a:ext cx="2895600" cy="365125"/>
          </a:xfrm>
          <a:prstGeom prst="rect">
            <a:avLst/>
          </a:prstGeom>
        </p:spPr>
        <p:txBody>
          <a:bodyPr/>
          <a:lstStyle/>
          <a:p>
            <a:endParaRPr lang="vi-VN"/>
          </a:p>
        </p:txBody>
      </p:sp>
      <p:sp>
        <p:nvSpPr>
          <p:cNvPr id="7" name="Slide Number Placeholder 6"/>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2954944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3" name="Footer Placeholder 2"/>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4" name="Slide Number Placeholder 3"/>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58423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6" name="Footer Placeholder 5"/>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7" name="Slide Number Placeholder 6"/>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9737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6" name="Footer Placeholder 5"/>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7" name="Slide Number Placeholder 6"/>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7031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6" name="Slide Number Placeholder 5"/>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42266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4"/>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solidFill>
                  <a:prstClr val="black"/>
                </a:solidFill>
              </a:rPr>
              <a:pPr/>
              <a:t>29/06/2022</a:t>
            </a:fld>
            <a:endParaRPr lang="vi-VN">
              <a:solidFill>
                <a:prstClr val="black"/>
              </a:solidFill>
            </a:endParaRPr>
          </a:p>
        </p:txBody>
      </p:sp>
      <p:sp>
        <p:nvSpPr>
          <p:cNvPr id="5" name="Footer Placeholder 4"/>
          <p:cNvSpPr>
            <a:spLocks noGrp="1"/>
          </p:cNvSpPr>
          <p:nvPr>
            <p:ph type="ftr" sz="quarter" idx="11"/>
          </p:nvPr>
        </p:nvSpPr>
        <p:spPr>
          <a:xfrm>
            <a:off x="3124200" y="6356386"/>
            <a:ext cx="2895600" cy="365125"/>
          </a:xfrm>
          <a:prstGeom prst="rect">
            <a:avLst/>
          </a:prstGeom>
        </p:spPr>
        <p:txBody>
          <a:bodyPr/>
          <a:lstStyle/>
          <a:p>
            <a:endParaRPr lang="vi-VN">
              <a:solidFill>
                <a:prstClr val="black"/>
              </a:solidFill>
            </a:endParaRPr>
          </a:p>
        </p:txBody>
      </p:sp>
      <p:sp>
        <p:nvSpPr>
          <p:cNvPr id="6" name="Slide Number Placeholder 5"/>
          <p:cNvSpPr>
            <a:spLocks noGrp="1"/>
          </p:cNvSpPr>
          <p:nvPr>
            <p:ph type="sldNum" sz="quarter" idx="12"/>
          </p:nvPr>
        </p:nvSpPr>
        <p:spPr/>
        <p:txBody>
          <a:body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38479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18179061"/>
      </p:ext>
    </p:extLst>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ltLang="en-US"/>
              <a:t>Võ Nhật Trường</a:t>
            </a:r>
          </a:p>
        </p:txBody>
      </p:sp>
    </p:spTree>
    <p:extLst>
      <p:ext uri="{BB962C8B-B14F-4D97-AF65-F5344CB8AC3E}">
        <p14:creationId xmlns:p14="http://schemas.microsoft.com/office/powerpoint/2010/main" val="1140504835"/>
      </p:ext>
    </p:extLst>
  </p:cSld>
  <p:clrMapOvr>
    <a:masterClrMapping/>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99556959"/>
      </p:ext>
    </p:extLst>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ltLang="en-US"/>
              <a:t>Võ Nhật Trường</a:t>
            </a:r>
          </a:p>
        </p:txBody>
      </p:sp>
    </p:spTree>
    <p:extLst>
      <p:ext uri="{BB962C8B-B14F-4D97-AF65-F5344CB8AC3E}">
        <p14:creationId xmlns:p14="http://schemas.microsoft.com/office/powerpoint/2010/main" val="1259870603"/>
      </p:ext>
    </p:extLst>
  </p:cSld>
  <p:clrMapOvr>
    <a:masterClrMapping/>
  </p:clrMapOvr>
  <p:transitio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7701979"/>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8" name="Footer Placeholder 7"/>
          <p:cNvSpPr>
            <a:spLocks noGrp="1"/>
          </p:cNvSpPr>
          <p:nvPr>
            <p:ph type="ftr" sz="quarter" idx="11"/>
          </p:nvPr>
        </p:nvSpPr>
        <p:spPr>
          <a:xfrm>
            <a:off x="3124200" y="6356386"/>
            <a:ext cx="2895600" cy="365125"/>
          </a:xfrm>
          <a:prstGeom prst="rect">
            <a:avLst/>
          </a:prstGeom>
        </p:spPr>
        <p:txBody>
          <a:bodyPr/>
          <a:lstStyle/>
          <a:p>
            <a:endParaRPr lang="vi-VN"/>
          </a:p>
        </p:txBody>
      </p:sp>
      <p:sp>
        <p:nvSpPr>
          <p:cNvPr id="9" name="Slide Number Placeholder 8"/>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880629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ltLang="en-US"/>
              <a:t>Võ Nhật Trường</a:t>
            </a:r>
          </a:p>
        </p:txBody>
      </p:sp>
    </p:spTree>
    <p:extLst>
      <p:ext uri="{BB962C8B-B14F-4D97-AF65-F5344CB8AC3E}">
        <p14:creationId xmlns:p14="http://schemas.microsoft.com/office/powerpoint/2010/main" val="1910967130"/>
      </p:ext>
    </p:extLst>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xfrm>
            <a:off x="0" y="0"/>
            <a:ext cx="0" cy="0"/>
          </a:xfrm>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Tree>
    <p:extLst>
      <p:ext uri="{BB962C8B-B14F-4D97-AF65-F5344CB8AC3E}">
        <p14:creationId xmlns:p14="http://schemas.microsoft.com/office/powerpoint/2010/main" val="4270597956"/>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4" name="Footer Placeholder 3"/>
          <p:cNvSpPr>
            <a:spLocks noGrp="1"/>
          </p:cNvSpPr>
          <p:nvPr>
            <p:ph type="ftr" sz="quarter" idx="11"/>
          </p:nvPr>
        </p:nvSpPr>
        <p:spPr>
          <a:xfrm>
            <a:off x="3124200" y="6356386"/>
            <a:ext cx="2895600" cy="365125"/>
          </a:xfrm>
          <a:prstGeom prst="rect">
            <a:avLst/>
          </a:prstGeom>
        </p:spPr>
        <p:txBody>
          <a:bodyPr/>
          <a:lstStyle/>
          <a:p>
            <a:endParaRPr lang="vi-VN"/>
          </a:p>
        </p:txBody>
      </p:sp>
      <p:sp>
        <p:nvSpPr>
          <p:cNvPr id="5" name="Slide Number Placeholder 4"/>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385193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3" name="Footer Placeholder 2"/>
          <p:cNvSpPr>
            <a:spLocks noGrp="1"/>
          </p:cNvSpPr>
          <p:nvPr>
            <p:ph type="ftr" sz="quarter" idx="11"/>
          </p:nvPr>
        </p:nvSpPr>
        <p:spPr>
          <a:xfrm>
            <a:off x="3124200" y="6356386"/>
            <a:ext cx="2895600" cy="365125"/>
          </a:xfrm>
          <a:prstGeom prst="rect">
            <a:avLst/>
          </a:prstGeom>
        </p:spPr>
        <p:txBody>
          <a:bodyPr/>
          <a:lstStyle/>
          <a:p>
            <a:endParaRPr lang="vi-VN"/>
          </a:p>
        </p:txBody>
      </p:sp>
      <p:sp>
        <p:nvSpPr>
          <p:cNvPr id="4" name="Slide Number Placeholder 3"/>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34575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6" name="Footer Placeholder 5"/>
          <p:cNvSpPr>
            <a:spLocks noGrp="1"/>
          </p:cNvSpPr>
          <p:nvPr>
            <p:ph type="ftr" sz="quarter" idx="11"/>
          </p:nvPr>
        </p:nvSpPr>
        <p:spPr>
          <a:xfrm>
            <a:off x="3124200" y="6356386"/>
            <a:ext cx="2895600" cy="365125"/>
          </a:xfrm>
          <a:prstGeom prst="rect">
            <a:avLst/>
          </a:prstGeom>
        </p:spPr>
        <p:txBody>
          <a:bodyPr/>
          <a:lstStyle/>
          <a:p>
            <a:endParaRPr lang="vi-VN"/>
          </a:p>
        </p:txBody>
      </p:sp>
      <p:sp>
        <p:nvSpPr>
          <p:cNvPr id="7" name="Slide Number Placeholder 6"/>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110570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86"/>
            <a:ext cx="2133600" cy="365125"/>
          </a:xfrm>
          <a:prstGeom prst="rect">
            <a:avLst/>
          </a:prstGeom>
        </p:spPr>
        <p:txBody>
          <a:bodyPr/>
          <a:lstStyle/>
          <a:p>
            <a:fld id="{8776EAA2-86A1-4D5A-9D3A-CAEA51727D2A}" type="datetimeFigureOut">
              <a:rPr lang="vi-VN" smtClean="0"/>
              <a:t>29/06/2022</a:t>
            </a:fld>
            <a:endParaRPr lang="vi-VN"/>
          </a:p>
        </p:txBody>
      </p:sp>
      <p:sp>
        <p:nvSpPr>
          <p:cNvPr id="6" name="Footer Placeholder 5"/>
          <p:cNvSpPr>
            <a:spLocks noGrp="1"/>
          </p:cNvSpPr>
          <p:nvPr>
            <p:ph type="ftr" sz="quarter" idx="11"/>
          </p:nvPr>
        </p:nvSpPr>
        <p:spPr>
          <a:xfrm>
            <a:off x="3124200" y="6356386"/>
            <a:ext cx="2895600" cy="365125"/>
          </a:xfrm>
          <a:prstGeom prst="rect">
            <a:avLst/>
          </a:prstGeom>
        </p:spPr>
        <p:txBody>
          <a:bodyPr/>
          <a:lstStyle/>
          <a:p>
            <a:endParaRPr lang="vi-VN"/>
          </a:p>
        </p:txBody>
      </p:sp>
      <p:sp>
        <p:nvSpPr>
          <p:cNvPr id="7" name="Slide Number Placeholder 6"/>
          <p:cNvSpPr>
            <a:spLocks noGrp="1"/>
          </p:cNvSpPr>
          <p:nvPr>
            <p:ph type="sldNum" sz="quarter" idx="12"/>
          </p:nvPr>
        </p:nvSpPr>
        <p:spPr/>
        <p:txBody>
          <a:bodyPr/>
          <a:lstStyle/>
          <a:p>
            <a:fld id="{5B655E3E-F3CF-4192-A728-76519D6DB909}" type="slidenum">
              <a:rPr lang="vi-VN" smtClean="0"/>
              <a:t>‹#›</a:t>
            </a:fld>
            <a:endParaRPr lang="vi-VN"/>
          </a:p>
        </p:txBody>
      </p:sp>
    </p:spTree>
    <p:extLst>
      <p:ext uri="{BB962C8B-B14F-4D97-AF65-F5344CB8AC3E}">
        <p14:creationId xmlns:p14="http://schemas.microsoft.com/office/powerpoint/2010/main" val="72439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5.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5.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5.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Slide Number Placeholder 5"/>
          <p:cNvSpPr>
            <a:spLocks noGrp="1"/>
          </p:cNvSpPr>
          <p:nvPr>
            <p:ph type="sldNum" sz="quarter" idx="4"/>
          </p:nvPr>
        </p:nvSpPr>
        <p:spPr>
          <a:xfrm>
            <a:off x="6553200" y="6356386"/>
            <a:ext cx="2133600" cy="365125"/>
          </a:xfrm>
          <a:prstGeom prst="rect">
            <a:avLst/>
          </a:prstGeom>
        </p:spPr>
        <p:txBody>
          <a:bodyPr vert="horz" lIns="91440" tIns="45720" rIns="91440" bIns="45720" rtlCol="0" anchor="ctr"/>
          <a:lstStyle>
            <a:lvl1pPr algn="r">
              <a:defRPr sz="3200">
                <a:solidFill>
                  <a:schemeClr val="tx1">
                    <a:tint val="75000"/>
                  </a:schemeClr>
                </a:solidFill>
                <a:latin typeface="Times New Roman" pitchFamily="18" charset="0"/>
                <a:cs typeface="Times New Roman" pitchFamily="18" charset="0"/>
              </a:defRPr>
            </a:lvl1pPr>
          </a:lstStyle>
          <a:p>
            <a:fld id="{5B655E3E-F3CF-4192-A728-76519D6DB909}" type="slidenum">
              <a:rPr lang="vi-VN" smtClean="0"/>
              <a:pPr/>
              <a:t>‹#›</a:t>
            </a:fld>
            <a:endParaRPr lang="vi-VN"/>
          </a:p>
        </p:txBody>
      </p:sp>
    </p:spTree>
    <p:extLst>
      <p:ext uri="{BB962C8B-B14F-4D97-AF65-F5344CB8AC3E}">
        <p14:creationId xmlns:p14="http://schemas.microsoft.com/office/powerpoint/2010/main" val="254686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A2E02D-E0E2-4A80-8F57-8FE31FB5DBF2}"/>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EE03057-A137-4B19-865C-2FC72969C7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EFA37F-7CDF-4AA6-93AE-94B3FA4F4A87}"/>
              </a:ext>
            </a:extLst>
          </p:cNvPr>
          <p:cNvSpPr>
            <a:spLocks noGrp="1"/>
          </p:cNvSpPr>
          <p:nvPr>
            <p:ph type="dt" sz="half" idx="2"/>
          </p:nvPr>
        </p:nvSpPr>
        <p:spPr>
          <a:xfrm>
            <a:off x="628650" y="635638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A6248-9075-44F6-BABA-ACCDFFA54742}" type="datetimeFigureOut">
              <a:rPr lang="en-US" smtClean="0">
                <a:solidFill>
                  <a:prstClr val="black">
                    <a:tint val="75000"/>
                  </a:prstClr>
                </a:solidFill>
              </a:rPr>
              <a:pPr/>
              <a:t>6/29/2022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91D6ECB-C279-47B4-8FA3-DE1ADCE7081F}"/>
              </a:ext>
            </a:extLst>
          </p:cNvPr>
          <p:cNvSpPr>
            <a:spLocks noGrp="1"/>
          </p:cNvSpPr>
          <p:nvPr>
            <p:ph type="ftr" sz="quarter" idx="3"/>
          </p:nvPr>
        </p:nvSpPr>
        <p:spPr>
          <a:xfrm>
            <a:off x="3028950" y="635638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0248301-85C3-4A8E-BC22-25CE7E8FE5D9}"/>
              </a:ext>
            </a:extLst>
          </p:cNvPr>
          <p:cNvSpPr>
            <a:spLocks noGrp="1"/>
          </p:cNvSpPr>
          <p:nvPr>
            <p:ph type="sldNum" sz="quarter" idx="4"/>
          </p:nvPr>
        </p:nvSpPr>
        <p:spPr>
          <a:xfrm>
            <a:off x="6457950" y="635638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0A7C2-3364-4B6C-B187-A7ABF31AEE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58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635636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ED132D-452A-49E5-B8CD-EA0C46A12A5F}" type="datetimeFigureOut">
              <a:rPr lang="vi-VN" smtClean="0">
                <a:solidFill>
                  <a:prstClr val="black">
                    <a:tint val="75000"/>
                  </a:prstClr>
                </a:solidFill>
              </a:rPr>
              <a:pPr>
                <a:defRPr/>
              </a:pPr>
              <a:t>29/06/2022</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6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6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0921288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Slide Number Placeholder 5"/>
          <p:cNvSpPr>
            <a:spLocks noGrp="1"/>
          </p:cNvSpPr>
          <p:nvPr>
            <p:ph type="sldNum" sz="quarter" idx="4"/>
          </p:nvPr>
        </p:nvSpPr>
        <p:spPr>
          <a:xfrm>
            <a:off x="6553200" y="6356386"/>
            <a:ext cx="2133600" cy="365125"/>
          </a:xfrm>
          <a:prstGeom prst="rect">
            <a:avLst/>
          </a:prstGeom>
        </p:spPr>
        <p:txBody>
          <a:bodyPr vert="horz" lIns="91440" tIns="45720" rIns="91440" bIns="45720" rtlCol="0" anchor="ctr"/>
          <a:lstStyle>
            <a:lvl1pPr algn="r">
              <a:defRPr sz="3200">
                <a:solidFill>
                  <a:schemeClr val="tx1">
                    <a:tint val="75000"/>
                  </a:schemeClr>
                </a:solidFill>
                <a:latin typeface="Times New Roman" pitchFamily="18" charset="0"/>
                <a:cs typeface="Times New Roman" pitchFamily="18" charset="0"/>
              </a:defRPr>
            </a:lvl1pPr>
          </a:lstStyle>
          <a:p>
            <a:fld id="{5B655E3E-F3CF-4192-A728-76519D6DB90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972420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200" y="6583382"/>
            <a:ext cx="18288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1027" name="Group 2"/>
          <p:cNvGrpSpPr>
            <a:grpSpLocks/>
          </p:cNvGrpSpPr>
          <p:nvPr userDrawn="1"/>
        </p:nvGrpSpPr>
        <p:grpSpPr bwMode="auto">
          <a:xfrm>
            <a:off x="0" y="3"/>
            <a:ext cx="9144000" cy="1033463"/>
            <a:chOff x="0" y="0"/>
            <a:chExt cx="9144000" cy="1033463"/>
          </a:xfrm>
        </p:grpSpPr>
        <p:grpSp>
          <p:nvGrpSpPr>
            <p:cNvPr id="1029" name="Group 2"/>
            <p:cNvGrpSpPr>
              <a:grpSpLocks/>
            </p:cNvGrpSpPr>
            <p:nvPr userDrawn="1"/>
          </p:nvGrpSpPr>
          <p:grpSpPr bwMode="auto">
            <a:xfrm>
              <a:off x="0" y="0"/>
              <a:ext cx="9144000" cy="1033463"/>
              <a:chOff x="0" y="0"/>
              <a:chExt cx="5760" cy="651"/>
            </a:xfrm>
          </p:grpSpPr>
          <p:grpSp>
            <p:nvGrpSpPr>
              <p:cNvPr id="1035" name="Group 3"/>
              <p:cNvGrpSpPr>
                <a:grpSpLocks/>
              </p:cNvGrpSpPr>
              <p:nvPr userDrawn="1"/>
            </p:nvGrpSpPr>
            <p:grpSpPr bwMode="auto">
              <a:xfrm>
                <a:off x="0" y="0"/>
                <a:ext cx="5760" cy="624"/>
                <a:chOff x="0" y="0"/>
                <a:chExt cx="5760" cy="624"/>
              </a:xfrm>
            </p:grpSpPr>
            <p:pic>
              <p:nvPicPr>
                <p:cNvPr id="1043"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Text Box 5"/>
                <p:cNvSpPr txBox="1">
                  <a:spLocks noChangeArrowheads="1"/>
                </p:cNvSpPr>
                <p:nvPr userDrawn="1"/>
              </p:nvSpPr>
              <p:spPr bwMode="auto">
                <a:xfrm>
                  <a:off x="5122" y="85"/>
                  <a:ext cx="597" cy="278"/>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defRPr/>
                  </a:pPr>
                  <a:r>
                    <a:rPr lang="en-US" altLang="en-US" sz="2400" b="1">
                      <a:solidFill>
                        <a:srgbClr val="FFFFFF"/>
                      </a:solidFill>
                      <a:latin typeface="Times New Roman" panose="02020603050405020304" pitchFamily="18" charset="0"/>
                      <a:sym typeface="Wingdings" panose="05000000000000000000" pitchFamily="2" charset="2"/>
                    </a:rPr>
                    <a:t></a:t>
                  </a:r>
                  <a:r>
                    <a:rPr lang="en-US" altLang="en-US" sz="2400" b="1">
                      <a:solidFill>
                        <a:srgbClr val="FF0000"/>
                      </a:solidFill>
                      <a:latin typeface="Times New Roman" panose="02020603050405020304" pitchFamily="18" charset="0"/>
                      <a:sym typeface="Wingdings" panose="05000000000000000000" pitchFamily="2" charset="2"/>
                    </a:rPr>
                    <a:t> </a:t>
                  </a:r>
                  <a:r>
                    <a:rPr lang="en-US" altLang="en-US" b="1">
                      <a:solidFill>
                        <a:srgbClr val="FFFFFF"/>
                      </a:solidFill>
                      <a:latin typeface="Times New Roman" panose="02020603050405020304" pitchFamily="18" charset="0"/>
                      <a:sym typeface="Wingdings" panose="05000000000000000000" pitchFamily="2" charset="2"/>
                    </a:rPr>
                    <a:t>Tin 6</a:t>
                  </a:r>
                </a:p>
              </p:txBody>
            </p:sp>
          </p:grpSp>
          <p:grpSp>
            <p:nvGrpSpPr>
              <p:cNvPr id="1036" name="Group 6"/>
              <p:cNvGrpSpPr>
                <a:grpSpLocks/>
              </p:cNvGrpSpPr>
              <p:nvPr userDrawn="1"/>
            </p:nvGrpSpPr>
            <p:grpSpPr bwMode="auto">
              <a:xfrm>
                <a:off x="0" y="48"/>
                <a:ext cx="802" cy="603"/>
                <a:chOff x="0" y="48"/>
                <a:chExt cx="816" cy="575"/>
              </a:xfrm>
            </p:grpSpPr>
            <p:sp>
              <p:nvSpPr>
                <p:cNvPr id="1037" name="Rectangle 7" descr="Horizontal brick"/>
                <p:cNvSpPr>
                  <a:spLocks noChangeArrowheads="1"/>
                </p:cNvSpPr>
                <p:nvPr userDrawn="1"/>
              </p:nvSpPr>
              <p:spPr bwMode="auto">
                <a:xfrm>
                  <a:off x="0" y="309"/>
                  <a:ext cx="816" cy="314"/>
                </a:xfrm>
                <a:prstGeom prst="rect">
                  <a:avLst/>
                </a:prstGeom>
                <a:blipFill dpi="0" rotWithShape="0">
                  <a:blip r:embed="rId5"/>
                  <a:srcRect/>
                  <a:tile tx="0" ty="0" sx="100000" sy="100000" flip="none" algn="tl"/>
                </a:blipFill>
                <a:ln>
                  <a:noFill/>
                </a:ln>
                <a:effec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grpSp>
              <p:nvGrpSpPr>
                <p:cNvPr id="1038" name="Group 8"/>
                <p:cNvGrpSpPr>
                  <a:grpSpLocks/>
                </p:cNvGrpSpPr>
                <p:nvPr userDrawn="1"/>
              </p:nvGrpSpPr>
              <p:grpSpPr bwMode="auto">
                <a:xfrm>
                  <a:off x="55" y="48"/>
                  <a:ext cx="714" cy="528"/>
                  <a:chOff x="55" y="48"/>
                  <a:chExt cx="714" cy="528"/>
                </a:xfrm>
              </p:grpSpPr>
              <p:pic>
                <p:nvPicPr>
                  <p:cNvPr id="1039"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0" name="Group 10"/>
                  <p:cNvGrpSpPr>
                    <a:grpSpLocks/>
                  </p:cNvGrpSpPr>
                  <p:nvPr userDrawn="1"/>
                </p:nvGrpSpPr>
                <p:grpSpPr bwMode="auto">
                  <a:xfrm>
                    <a:off x="55" y="48"/>
                    <a:ext cx="714" cy="528"/>
                    <a:chOff x="55" y="48"/>
                    <a:chExt cx="714" cy="528"/>
                  </a:xfrm>
                </p:grpSpPr>
                <p:sp>
                  <p:nvSpPr>
                    <p:cNvPr id="1041" name="WordArt 11"/>
                    <p:cNvSpPr>
                      <a:spLocks noChangeArrowheads="1" noChangeShapeType="1" noTextEdit="1"/>
                    </p:cNvSpPr>
                    <p:nvPr userDrawn="1"/>
                  </p:nvSpPr>
                  <p:spPr bwMode="auto">
                    <a:xfrm>
                      <a:off x="63" y="48"/>
                      <a:ext cx="706" cy="528"/>
                    </a:xfrm>
                    <a:prstGeom prst="rect">
                      <a:avLst/>
                    </a:prstGeom>
                  </p:spPr>
                  <p:txBody>
                    <a:bodyPr spcFirstLastPara="1" wrap="none" fromWordArt="1">
                      <a:prstTxWarp prst="textArchUp">
                        <a:avLst>
                          <a:gd name="adj" fmla="val 11010877"/>
                        </a:avLst>
                      </a:prstTxWarp>
                    </a:bodyPr>
                    <a:lstStyle/>
                    <a:p>
                      <a:pPr algn="ctr" eaLnBrk="0" fontAlgn="base" hangingPunct="0">
                        <a:spcBef>
                          <a:spcPct val="0"/>
                        </a:spcBef>
                        <a:spcAft>
                          <a:spcPct val="0"/>
                        </a:spcAft>
                      </a:pPr>
                      <a:r>
                        <a:rPr lang="en-US" sz="3600" b="1" kern="10" smtClean="0">
                          <a:ln w="9525">
                            <a:solidFill>
                              <a:srgbClr val="FF6600"/>
                            </a:solidFill>
                            <a:round/>
                            <a:headEnd/>
                            <a:tailEnd/>
                          </a:ln>
                          <a:solidFill>
                            <a:srgbClr val="FFFFFF"/>
                          </a:solidFill>
                          <a:latin typeface="Times New Roman"/>
                          <a:cs typeface="Times New Roman"/>
                        </a:rPr>
                        <a:t>THCS TAM QUAN BẮC</a:t>
                      </a:r>
                    </a:p>
                  </p:txBody>
                </p:sp>
                <p:sp>
                  <p:nvSpPr>
                    <p:cNvPr id="1042" name="WordArt 12"/>
                    <p:cNvSpPr>
                      <a:spLocks noChangeArrowheads="1" noChangeShapeType="1" noTextEdit="1"/>
                    </p:cNvSpPr>
                    <p:nvPr userDrawn="1"/>
                  </p:nvSpPr>
                  <p:spPr bwMode="auto">
                    <a:xfrm>
                      <a:off x="55" y="400"/>
                      <a:ext cx="706" cy="176"/>
                    </a:xfrm>
                    <a:prstGeom prst="rect">
                      <a:avLst/>
                    </a:prstGeom>
                  </p:spPr>
                  <p:txBody>
                    <a:bodyPr wrap="none" fromWordArt="1">
                      <a:prstTxWarp prst="textCanDown">
                        <a:avLst>
                          <a:gd name="adj" fmla="val 33333"/>
                        </a:avLst>
                      </a:prstTxWarp>
                    </a:bodyPr>
                    <a:lstStyle/>
                    <a:p>
                      <a:pPr algn="ctr" eaLnBrk="0" fontAlgn="base" hangingPunct="0">
                        <a:spcBef>
                          <a:spcPct val="0"/>
                        </a:spcBef>
                        <a:spcAft>
                          <a:spcPct val="0"/>
                        </a:spcAft>
                      </a:pPr>
                      <a:r>
                        <a:rPr lang="en-US" sz="3600" b="1" kern="10" smtClean="0">
                          <a:ln w="6350">
                            <a:solidFill>
                              <a:srgbClr val="FF6600"/>
                            </a:solidFill>
                            <a:round/>
                            <a:headEnd/>
                            <a:tailEnd/>
                          </a:ln>
                          <a:solidFill>
                            <a:srgbClr val="FF0000"/>
                          </a:solidFill>
                          <a:latin typeface="Times New Roman"/>
                          <a:cs typeface="Times New Roman"/>
                        </a:rPr>
                        <a:t>DẠY TỐT - HỌC TỐT</a:t>
                      </a:r>
                    </a:p>
                  </p:txBody>
                </p:sp>
              </p:grpSp>
            </p:grpSp>
          </p:grpSp>
        </p:grpSp>
        <p:sp>
          <p:nvSpPr>
            <p:cNvPr id="1030" name="Text Box 17"/>
            <p:cNvSpPr txBox="1">
              <a:spLocks noChangeArrowheads="1"/>
            </p:cNvSpPr>
            <p:nvPr userDrawn="1"/>
          </p:nvSpPr>
          <p:spPr bwMode="auto">
            <a:xfrm>
              <a:off x="1447800" y="76200"/>
              <a:ext cx="6705600"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defRPr/>
              </a:pPr>
              <a:endParaRPr lang="en-US" altLang="en-US" sz="3200" b="1">
                <a:solidFill>
                  <a:srgbClr val="000000"/>
                </a:solidFill>
              </a:endParaRPr>
            </a:p>
          </p:txBody>
        </p:sp>
        <p:grpSp>
          <p:nvGrpSpPr>
            <p:cNvPr id="1031" name="Group 19"/>
            <p:cNvGrpSpPr>
              <a:grpSpLocks/>
            </p:cNvGrpSpPr>
            <p:nvPr userDrawn="1"/>
          </p:nvGrpSpPr>
          <p:grpSpPr bwMode="auto">
            <a:xfrm>
              <a:off x="1438275" y="79375"/>
              <a:ext cx="1152525" cy="760413"/>
              <a:chOff x="839" y="194"/>
              <a:chExt cx="726" cy="390"/>
            </a:xfrm>
          </p:grpSpPr>
          <p:pic>
            <p:nvPicPr>
              <p:cNvPr id="103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39" y="358"/>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err="1">
                    <a:solidFill>
                      <a:srgbClr val="FF0000"/>
                    </a:solidFill>
                  </a:rPr>
                  <a:t>CĐề</a:t>
                </a:r>
                <a:endParaRPr lang="en-US" altLang="en-US" sz="1400">
                  <a:solidFill>
                    <a:srgbClr val="FF0000"/>
                  </a:solidFill>
                </a:endParaRPr>
              </a:p>
            </p:txBody>
          </p:sp>
          <p:sp>
            <p:nvSpPr>
              <p:cNvPr id="85014" name="Text Box 10"/>
              <p:cNvSpPr txBox="1">
                <a:spLocks noChangeArrowheads="1"/>
              </p:cNvSpPr>
              <p:nvPr userDrawn="1"/>
            </p:nvSpPr>
            <p:spPr bwMode="auto">
              <a:xfrm rot="-1852108">
                <a:off x="1143" y="194"/>
                <a:ext cx="350" cy="204"/>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000" b="1">
                  <a:solidFill>
                    <a:srgbClr val="FF0000"/>
                  </a:solidFill>
                  <a:latin typeface="Times New Roman" panose="02020603050405020304" pitchFamily="18" charset="0"/>
                </a:endParaRPr>
              </a:p>
            </p:txBody>
          </p:sp>
        </p:grpSp>
      </p:grpSp>
      <p:sp>
        <p:nvSpPr>
          <p:cNvPr id="1028" name="WordArt 18"/>
          <p:cNvSpPr>
            <a:spLocks noChangeArrowheads="1" noChangeShapeType="1" noTextEdit="1"/>
          </p:cNvSpPr>
          <p:nvPr userDrawn="1"/>
        </p:nvSpPr>
        <p:spPr bwMode="auto">
          <a:xfrm>
            <a:off x="2041923" y="15875"/>
            <a:ext cx="6042422"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5106"/>
              </a:avLst>
            </a:prstTxWarp>
          </a:bodyPr>
          <a:lstStyle/>
          <a:p>
            <a:pPr algn="ctr" eaLnBrk="0" fontAlgn="base" hangingPunct="0">
              <a:spcBef>
                <a:spcPct val="0"/>
              </a:spcBef>
              <a:spcAft>
                <a:spcPct val="0"/>
              </a:spcAft>
            </a:pPr>
            <a:r>
              <a:rPr lang="vi-VN" sz="2800" kern="10" smtClean="0">
                <a:solidFill>
                  <a:srgbClr val="FF00FF"/>
                </a:solidFill>
                <a:latin typeface="Times New Roman"/>
                <a:cs typeface="Times New Roman"/>
              </a:rPr>
              <a:t>BIỂU DIỄN THÔNG TIN VÀ LƯU TRỮ DỮ LIỆU TRONG MÁY TÍNH</a:t>
            </a:r>
            <a:endParaRPr lang="en-US" sz="2800" kern="10" smtClean="0">
              <a:solidFill>
                <a:srgbClr val="FF00FF"/>
              </a:solidFill>
              <a:latin typeface="Times New Roman"/>
              <a:cs typeface="Times New Roman"/>
            </a:endParaRPr>
          </a:p>
        </p:txBody>
      </p:sp>
    </p:spTree>
    <p:extLst>
      <p:ext uri="{BB962C8B-B14F-4D97-AF65-F5344CB8AC3E}">
        <p14:creationId xmlns:p14="http://schemas.microsoft.com/office/powerpoint/2010/main" val="3275002707"/>
      </p:ext>
    </p:extLst>
  </p:cSld>
  <p:clrMap bg1="lt1" tx1="dk1" bg2="lt2" tx2="dk2" accent1="accent1" accent2="accent2" accent3="accent3" accent4="accent4" accent5="accent5" accent6="accent6" hlink="hlink" folHlink="folHlink"/>
  <p:sldLayoutIdLst>
    <p:sldLayoutId id="2147483721" r:id="rId1"/>
    <p:sldLayoutId id="2147483722" r:id="rId2"/>
  </p:sldLayoutIdLst>
  <p:transition>
    <p:split orient="ver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200" y="6583380"/>
            <a:ext cx="18288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1027" name="Group 2"/>
          <p:cNvGrpSpPr>
            <a:grpSpLocks/>
          </p:cNvGrpSpPr>
          <p:nvPr userDrawn="1"/>
        </p:nvGrpSpPr>
        <p:grpSpPr bwMode="auto">
          <a:xfrm>
            <a:off x="0" y="3"/>
            <a:ext cx="9144000" cy="1033463"/>
            <a:chOff x="0" y="0"/>
            <a:chExt cx="9144000" cy="1033463"/>
          </a:xfrm>
        </p:grpSpPr>
        <p:grpSp>
          <p:nvGrpSpPr>
            <p:cNvPr id="1029" name="Group 2"/>
            <p:cNvGrpSpPr>
              <a:grpSpLocks/>
            </p:cNvGrpSpPr>
            <p:nvPr userDrawn="1"/>
          </p:nvGrpSpPr>
          <p:grpSpPr bwMode="auto">
            <a:xfrm>
              <a:off x="0" y="0"/>
              <a:ext cx="9144000" cy="1033463"/>
              <a:chOff x="0" y="0"/>
              <a:chExt cx="5760" cy="651"/>
            </a:xfrm>
          </p:grpSpPr>
          <p:grpSp>
            <p:nvGrpSpPr>
              <p:cNvPr id="1035" name="Group 3"/>
              <p:cNvGrpSpPr>
                <a:grpSpLocks/>
              </p:cNvGrpSpPr>
              <p:nvPr userDrawn="1"/>
            </p:nvGrpSpPr>
            <p:grpSpPr bwMode="auto">
              <a:xfrm>
                <a:off x="0" y="0"/>
                <a:ext cx="5760" cy="624"/>
                <a:chOff x="0" y="0"/>
                <a:chExt cx="5760" cy="624"/>
              </a:xfrm>
            </p:grpSpPr>
            <p:pic>
              <p:nvPicPr>
                <p:cNvPr id="1043"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Text Box 5"/>
                <p:cNvSpPr txBox="1">
                  <a:spLocks noChangeArrowheads="1"/>
                </p:cNvSpPr>
                <p:nvPr userDrawn="1"/>
              </p:nvSpPr>
              <p:spPr bwMode="auto">
                <a:xfrm>
                  <a:off x="5122" y="85"/>
                  <a:ext cx="597" cy="278"/>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defRPr/>
                  </a:pPr>
                  <a:r>
                    <a:rPr lang="en-US" altLang="en-US" sz="2400" b="1">
                      <a:solidFill>
                        <a:srgbClr val="FFFFFF"/>
                      </a:solidFill>
                      <a:latin typeface="Times New Roman" panose="02020603050405020304" pitchFamily="18" charset="0"/>
                      <a:sym typeface="Wingdings" panose="05000000000000000000" pitchFamily="2" charset="2"/>
                    </a:rPr>
                    <a:t></a:t>
                  </a:r>
                  <a:r>
                    <a:rPr lang="en-US" altLang="en-US" sz="2400" b="1">
                      <a:solidFill>
                        <a:srgbClr val="FF0000"/>
                      </a:solidFill>
                      <a:latin typeface="Times New Roman" panose="02020603050405020304" pitchFamily="18" charset="0"/>
                      <a:sym typeface="Wingdings" panose="05000000000000000000" pitchFamily="2" charset="2"/>
                    </a:rPr>
                    <a:t> </a:t>
                  </a:r>
                  <a:r>
                    <a:rPr lang="en-US" altLang="en-US" b="1">
                      <a:solidFill>
                        <a:srgbClr val="FFFFFF"/>
                      </a:solidFill>
                      <a:latin typeface="Times New Roman" panose="02020603050405020304" pitchFamily="18" charset="0"/>
                      <a:sym typeface="Wingdings" panose="05000000000000000000" pitchFamily="2" charset="2"/>
                    </a:rPr>
                    <a:t>Tin 6</a:t>
                  </a:r>
                </a:p>
              </p:txBody>
            </p:sp>
          </p:grpSp>
          <p:grpSp>
            <p:nvGrpSpPr>
              <p:cNvPr id="1036" name="Group 6"/>
              <p:cNvGrpSpPr>
                <a:grpSpLocks/>
              </p:cNvGrpSpPr>
              <p:nvPr userDrawn="1"/>
            </p:nvGrpSpPr>
            <p:grpSpPr bwMode="auto">
              <a:xfrm>
                <a:off x="0" y="48"/>
                <a:ext cx="802" cy="603"/>
                <a:chOff x="0" y="48"/>
                <a:chExt cx="816" cy="575"/>
              </a:xfrm>
            </p:grpSpPr>
            <p:sp>
              <p:nvSpPr>
                <p:cNvPr id="1037" name="Rectangle 7" descr="Horizontal brick"/>
                <p:cNvSpPr>
                  <a:spLocks noChangeArrowheads="1"/>
                </p:cNvSpPr>
                <p:nvPr userDrawn="1"/>
              </p:nvSpPr>
              <p:spPr bwMode="auto">
                <a:xfrm>
                  <a:off x="0" y="309"/>
                  <a:ext cx="816" cy="314"/>
                </a:xfrm>
                <a:prstGeom prst="rect">
                  <a:avLst/>
                </a:prstGeom>
                <a:blipFill dpi="0" rotWithShape="0">
                  <a:blip r:embed="rId5"/>
                  <a:srcRect/>
                  <a:tile tx="0" ty="0" sx="100000" sy="100000" flip="none" algn="tl"/>
                </a:blipFill>
                <a:ln>
                  <a:noFill/>
                </a:ln>
                <a:effec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grpSp>
              <p:nvGrpSpPr>
                <p:cNvPr id="1038" name="Group 8"/>
                <p:cNvGrpSpPr>
                  <a:grpSpLocks/>
                </p:cNvGrpSpPr>
                <p:nvPr userDrawn="1"/>
              </p:nvGrpSpPr>
              <p:grpSpPr bwMode="auto">
                <a:xfrm>
                  <a:off x="55" y="48"/>
                  <a:ext cx="714" cy="528"/>
                  <a:chOff x="55" y="48"/>
                  <a:chExt cx="714" cy="528"/>
                </a:xfrm>
              </p:grpSpPr>
              <p:pic>
                <p:nvPicPr>
                  <p:cNvPr id="1039"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0" name="Group 10"/>
                  <p:cNvGrpSpPr>
                    <a:grpSpLocks/>
                  </p:cNvGrpSpPr>
                  <p:nvPr userDrawn="1"/>
                </p:nvGrpSpPr>
                <p:grpSpPr bwMode="auto">
                  <a:xfrm>
                    <a:off x="55" y="48"/>
                    <a:ext cx="714" cy="528"/>
                    <a:chOff x="55" y="48"/>
                    <a:chExt cx="714" cy="528"/>
                  </a:xfrm>
                </p:grpSpPr>
                <p:sp>
                  <p:nvSpPr>
                    <p:cNvPr id="1041" name="WordArt 11"/>
                    <p:cNvSpPr>
                      <a:spLocks noChangeArrowheads="1" noChangeShapeType="1" noTextEdit="1"/>
                    </p:cNvSpPr>
                    <p:nvPr userDrawn="1"/>
                  </p:nvSpPr>
                  <p:spPr bwMode="auto">
                    <a:xfrm>
                      <a:off x="63" y="48"/>
                      <a:ext cx="706" cy="528"/>
                    </a:xfrm>
                    <a:prstGeom prst="rect">
                      <a:avLst/>
                    </a:prstGeom>
                  </p:spPr>
                  <p:txBody>
                    <a:bodyPr spcFirstLastPara="1" wrap="none" fromWordArt="1">
                      <a:prstTxWarp prst="textArchUp">
                        <a:avLst>
                          <a:gd name="adj" fmla="val 11010877"/>
                        </a:avLst>
                      </a:prstTxWarp>
                    </a:bodyPr>
                    <a:lstStyle/>
                    <a:p>
                      <a:pPr algn="ctr" eaLnBrk="0" fontAlgn="base" hangingPunct="0">
                        <a:spcBef>
                          <a:spcPct val="0"/>
                        </a:spcBef>
                        <a:spcAft>
                          <a:spcPct val="0"/>
                        </a:spcAft>
                      </a:pPr>
                      <a:r>
                        <a:rPr lang="en-US" sz="3600" b="1" kern="10" smtClean="0">
                          <a:ln w="9525">
                            <a:solidFill>
                              <a:srgbClr val="FF6600"/>
                            </a:solidFill>
                            <a:round/>
                            <a:headEnd/>
                            <a:tailEnd/>
                          </a:ln>
                          <a:solidFill>
                            <a:srgbClr val="FFFFFF"/>
                          </a:solidFill>
                          <a:latin typeface="Times New Roman"/>
                          <a:cs typeface="Times New Roman"/>
                        </a:rPr>
                        <a:t>THCS TAM QUAN BẮC</a:t>
                      </a:r>
                    </a:p>
                  </p:txBody>
                </p:sp>
                <p:sp>
                  <p:nvSpPr>
                    <p:cNvPr id="1042" name="WordArt 12"/>
                    <p:cNvSpPr>
                      <a:spLocks noChangeArrowheads="1" noChangeShapeType="1" noTextEdit="1"/>
                    </p:cNvSpPr>
                    <p:nvPr userDrawn="1"/>
                  </p:nvSpPr>
                  <p:spPr bwMode="auto">
                    <a:xfrm>
                      <a:off x="55" y="400"/>
                      <a:ext cx="706" cy="176"/>
                    </a:xfrm>
                    <a:prstGeom prst="rect">
                      <a:avLst/>
                    </a:prstGeom>
                  </p:spPr>
                  <p:txBody>
                    <a:bodyPr wrap="none" fromWordArt="1">
                      <a:prstTxWarp prst="textCanDown">
                        <a:avLst>
                          <a:gd name="adj" fmla="val 33333"/>
                        </a:avLst>
                      </a:prstTxWarp>
                    </a:bodyPr>
                    <a:lstStyle/>
                    <a:p>
                      <a:pPr algn="ctr" eaLnBrk="0" fontAlgn="base" hangingPunct="0">
                        <a:spcBef>
                          <a:spcPct val="0"/>
                        </a:spcBef>
                        <a:spcAft>
                          <a:spcPct val="0"/>
                        </a:spcAft>
                      </a:pPr>
                      <a:r>
                        <a:rPr lang="en-US" sz="3600" b="1" kern="10" smtClean="0">
                          <a:ln w="6350">
                            <a:solidFill>
                              <a:srgbClr val="FF6600"/>
                            </a:solidFill>
                            <a:round/>
                            <a:headEnd/>
                            <a:tailEnd/>
                          </a:ln>
                          <a:solidFill>
                            <a:srgbClr val="FF0000"/>
                          </a:solidFill>
                          <a:latin typeface="Times New Roman"/>
                          <a:cs typeface="Times New Roman"/>
                        </a:rPr>
                        <a:t>DẠY TỐT - HỌC TỐT</a:t>
                      </a:r>
                    </a:p>
                  </p:txBody>
                </p:sp>
              </p:grpSp>
            </p:grpSp>
          </p:grpSp>
        </p:grpSp>
        <p:sp>
          <p:nvSpPr>
            <p:cNvPr id="1030" name="Text Box 17"/>
            <p:cNvSpPr txBox="1">
              <a:spLocks noChangeArrowheads="1"/>
            </p:cNvSpPr>
            <p:nvPr userDrawn="1"/>
          </p:nvSpPr>
          <p:spPr bwMode="auto">
            <a:xfrm>
              <a:off x="1447800" y="76200"/>
              <a:ext cx="6705600"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defRPr/>
              </a:pPr>
              <a:endParaRPr lang="en-US" altLang="en-US" sz="3200" b="1">
                <a:solidFill>
                  <a:srgbClr val="000000"/>
                </a:solidFill>
              </a:endParaRPr>
            </a:p>
          </p:txBody>
        </p:sp>
        <p:grpSp>
          <p:nvGrpSpPr>
            <p:cNvPr id="1031" name="Group 19"/>
            <p:cNvGrpSpPr>
              <a:grpSpLocks/>
            </p:cNvGrpSpPr>
            <p:nvPr userDrawn="1"/>
          </p:nvGrpSpPr>
          <p:grpSpPr bwMode="auto">
            <a:xfrm>
              <a:off x="1438275" y="79375"/>
              <a:ext cx="1152525" cy="760413"/>
              <a:chOff x="839" y="194"/>
              <a:chExt cx="726" cy="390"/>
            </a:xfrm>
          </p:grpSpPr>
          <p:pic>
            <p:nvPicPr>
              <p:cNvPr id="103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39" y="358"/>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err="1">
                    <a:solidFill>
                      <a:srgbClr val="FF0000"/>
                    </a:solidFill>
                  </a:rPr>
                  <a:t>CĐề</a:t>
                </a:r>
                <a:endParaRPr lang="en-US" altLang="en-US" sz="1400">
                  <a:solidFill>
                    <a:srgbClr val="FF0000"/>
                  </a:solidFill>
                </a:endParaRPr>
              </a:p>
            </p:txBody>
          </p:sp>
          <p:sp>
            <p:nvSpPr>
              <p:cNvPr id="85014" name="Text Box 10"/>
              <p:cNvSpPr txBox="1">
                <a:spLocks noChangeArrowheads="1"/>
              </p:cNvSpPr>
              <p:nvPr userDrawn="1"/>
            </p:nvSpPr>
            <p:spPr bwMode="auto">
              <a:xfrm rot="-1852108">
                <a:off x="1143" y="194"/>
                <a:ext cx="350" cy="204"/>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000" b="1">
                  <a:solidFill>
                    <a:srgbClr val="FF0000"/>
                  </a:solidFill>
                  <a:latin typeface="Times New Roman" panose="02020603050405020304" pitchFamily="18" charset="0"/>
                </a:endParaRPr>
              </a:p>
            </p:txBody>
          </p:sp>
        </p:grpSp>
      </p:grpSp>
      <p:sp>
        <p:nvSpPr>
          <p:cNvPr id="1028" name="WordArt 18"/>
          <p:cNvSpPr>
            <a:spLocks noChangeArrowheads="1" noChangeShapeType="1" noTextEdit="1"/>
          </p:cNvSpPr>
          <p:nvPr userDrawn="1"/>
        </p:nvSpPr>
        <p:spPr bwMode="auto">
          <a:xfrm>
            <a:off x="2041923" y="15875"/>
            <a:ext cx="6042422"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5106"/>
              </a:avLst>
            </a:prstTxWarp>
          </a:bodyPr>
          <a:lstStyle/>
          <a:p>
            <a:pPr algn="ctr" eaLnBrk="0" fontAlgn="base" hangingPunct="0">
              <a:spcBef>
                <a:spcPct val="0"/>
              </a:spcBef>
              <a:spcAft>
                <a:spcPct val="0"/>
              </a:spcAft>
            </a:pPr>
            <a:r>
              <a:rPr lang="vi-VN" sz="2800" kern="10" smtClean="0">
                <a:solidFill>
                  <a:srgbClr val="FF00FF"/>
                </a:solidFill>
                <a:latin typeface="Times New Roman"/>
                <a:cs typeface="Times New Roman"/>
              </a:rPr>
              <a:t>BIỂU DIỄN THÔNG TIN VÀ LƯU TRỮ DỮ LIỆU TRONG MÁY TÍNH</a:t>
            </a:r>
            <a:endParaRPr lang="en-US" sz="2800" kern="10" smtClean="0">
              <a:solidFill>
                <a:srgbClr val="FF00FF"/>
              </a:solidFill>
              <a:latin typeface="Times New Roman"/>
              <a:cs typeface="Times New Roman"/>
            </a:endParaRPr>
          </a:p>
        </p:txBody>
      </p:sp>
    </p:spTree>
    <p:extLst>
      <p:ext uri="{BB962C8B-B14F-4D97-AF65-F5344CB8AC3E}">
        <p14:creationId xmlns:p14="http://schemas.microsoft.com/office/powerpoint/2010/main" val="4252460563"/>
      </p:ext>
    </p:extLst>
  </p:cSld>
  <p:clrMap bg1="lt1" tx1="dk1" bg2="lt2" tx2="dk2" accent1="accent1" accent2="accent2" accent3="accent3" accent4="accent4" accent5="accent5" accent6="accent6" hlink="hlink" folHlink="folHlink"/>
  <p:sldLayoutIdLst>
    <p:sldLayoutId id="2147483724" r:id="rId1"/>
    <p:sldLayoutId id="2147483725" r:id="rId2"/>
  </p:sldLayoutIdLst>
  <p:transition>
    <p:split orient="ver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200" y="6583376"/>
            <a:ext cx="18288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1027" name="Group 2"/>
          <p:cNvGrpSpPr>
            <a:grpSpLocks/>
          </p:cNvGrpSpPr>
          <p:nvPr userDrawn="1"/>
        </p:nvGrpSpPr>
        <p:grpSpPr bwMode="auto">
          <a:xfrm>
            <a:off x="0" y="3"/>
            <a:ext cx="9144000" cy="1033463"/>
            <a:chOff x="0" y="0"/>
            <a:chExt cx="9144000" cy="1033463"/>
          </a:xfrm>
        </p:grpSpPr>
        <p:grpSp>
          <p:nvGrpSpPr>
            <p:cNvPr id="1029" name="Group 2"/>
            <p:cNvGrpSpPr>
              <a:grpSpLocks/>
            </p:cNvGrpSpPr>
            <p:nvPr userDrawn="1"/>
          </p:nvGrpSpPr>
          <p:grpSpPr bwMode="auto">
            <a:xfrm>
              <a:off x="0" y="0"/>
              <a:ext cx="9144000" cy="1033463"/>
              <a:chOff x="0" y="0"/>
              <a:chExt cx="5760" cy="651"/>
            </a:xfrm>
          </p:grpSpPr>
          <p:grpSp>
            <p:nvGrpSpPr>
              <p:cNvPr id="1035" name="Group 3"/>
              <p:cNvGrpSpPr>
                <a:grpSpLocks/>
              </p:cNvGrpSpPr>
              <p:nvPr userDrawn="1"/>
            </p:nvGrpSpPr>
            <p:grpSpPr bwMode="auto">
              <a:xfrm>
                <a:off x="0" y="0"/>
                <a:ext cx="5760" cy="624"/>
                <a:chOff x="0" y="0"/>
                <a:chExt cx="5760" cy="624"/>
              </a:xfrm>
            </p:grpSpPr>
            <p:pic>
              <p:nvPicPr>
                <p:cNvPr id="1043"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Text Box 5"/>
                <p:cNvSpPr txBox="1">
                  <a:spLocks noChangeArrowheads="1"/>
                </p:cNvSpPr>
                <p:nvPr userDrawn="1"/>
              </p:nvSpPr>
              <p:spPr bwMode="auto">
                <a:xfrm>
                  <a:off x="5122" y="85"/>
                  <a:ext cx="597" cy="278"/>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defRPr/>
                  </a:pPr>
                  <a:r>
                    <a:rPr lang="en-US" altLang="en-US" sz="2400" b="1">
                      <a:solidFill>
                        <a:srgbClr val="FFFFFF"/>
                      </a:solidFill>
                      <a:latin typeface="Times New Roman" panose="02020603050405020304" pitchFamily="18" charset="0"/>
                      <a:sym typeface="Wingdings" panose="05000000000000000000" pitchFamily="2" charset="2"/>
                    </a:rPr>
                    <a:t></a:t>
                  </a:r>
                  <a:r>
                    <a:rPr lang="en-US" altLang="en-US" sz="2400" b="1">
                      <a:solidFill>
                        <a:srgbClr val="FF0000"/>
                      </a:solidFill>
                      <a:latin typeface="Times New Roman" panose="02020603050405020304" pitchFamily="18" charset="0"/>
                      <a:sym typeface="Wingdings" panose="05000000000000000000" pitchFamily="2" charset="2"/>
                    </a:rPr>
                    <a:t> </a:t>
                  </a:r>
                  <a:r>
                    <a:rPr lang="en-US" altLang="en-US" b="1">
                      <a:solidFill>
                        <a:srgbClr val="FFFFFF"/>
                      </a:solidFill>
                      <a:latin typeface="Times New Roman" panose="02020603050405020304" pitchFamily="18" charset="0"/>
                      <a:sym typeface="Wingdings" panose="05000000000000000000" pitchFamily="2" charset="2"/>
                    </a:rPr>
                    <a:t>Tin 6</a:t>
                  </a:r>
                </a:p>
              </p:txBody>
            </p:sp>
          </p:grpSp>
          <p:grpSp>
            <p:nvGrpSpPr>
              <p:cNvPr id="1036" name="Group 6"/>
              <p:cNvGrpSpPr>
                <a:grpSpLocks/>
              </p:cNvGrpSpPr>
              <p:nvPr userDrawn="1"/>
            </p:nvGrpSpPr>
            <p:grpSpPr bwMode="auto">
              <a:xfrm>
                <a:off x="0" y="48"/>
                <a:ext cx="802" cy="603"/>
                <a:chOff x="0" y="48"/>
                <a:chExt cx="816" cy="575"/>
              </a:xfrm>
            </p:grpSpPr>
            <p:sp>
              <p:nvSpPr>
                <p:cNvPr id="1037" name="Rectangle 7" descr="Horizontal brick"/>
                <p:cNvSpPr>
                  <a:spLocks noChangeArrowheads="1"/>
                </p:cNvSpPr>
                <p:nvPr userDrawn="1"/>
              </p:nvSpPr>
              <p:spPr bwMode="auto">
                <a:xfrm>
                  <a:off x="0" y="309"/>
                  <a:ext cx="816" cy="314"/>
                </a:xfrm>
                <a:prstGeom prst="rect">
                  <a:avLst/>
                </a:prstGeom>
                <a:blipFill dpi="0" rotWithShape="0">
                  <a:blip r:embed="rId5"/>
                  <a:srcRect/>
                  <a:tile tx="0" ty="0" sx="100000" sy="100000" flip="none" algn="tl"/>
                </a:blipFill>
                <a:ln>
                  <a:noFill/>
                </a:ln>
                <a:effec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grpSp>
              <p:nvGrpSpPr>
                <p:cNvPr id="1038" name="Group 8"/>
                <p:cNvGrpSpPr>
                  <a:grpSpLocks/>
                </p:cNvGrpSpPr>
                <p:nvPr userDrawn="1"/>
              </p:nvGrpSpPr>
              <p:grpSpPr bwMode="auto">
                <a:xfrm>
                  <a:off x="55" y="48"/>
                  <a:ext cx="714" cy="528"/>
                  <a:chOff x="55" y="48"/>
                  <a:chExt cx="714" cy="528"/>
                </a:xfrm>
              </p:grpSpPr>
              <p:pic>
                <p:nvPicPr>
                  <p:cNvPr id="1039"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0" name="Group 10"/>
                  <p:cNvGrpSpPr>
                    <a:grpSpLocks/>
                  </p:cNvGrpSpPr>
                  <p:nvPr userDrawn="1"/>
                </p:nvGrpSpPr>
                <p:grpSpPr bwMode="auto">
                  <a:xfrm>
                    <a:off x="55" y="48"/>
                    <a:ext cx="714" cy="528"/>
                    <a:chOff x="55" y="48"/>
                    <a:chExt cx="714" cy="528"/>
                  </a:xfrm>
                </p:grpSpPr>
                <p:sp>
                  <p:nvSpPr>
                    <p:cNvPr id="1041" name="WordArt 11"/>
                    <p:cNvSpPr>
                      <a:spLocks noChangeArrowheads="1" noChangeShapeType="1" noTextEdit="1"/>
                    </p:cNvSpPr>
                    <p:nvPr userDrawn="1"/>
                  </p:nvSpPr>
                  <p:spPr bwMode="auto">
                    <a:xfrm>
                      <a:off x="63" y="48"/>
                      <a:ext cx="706" cy="528"/>
                    </a:xfrm>
                    <a:prstGeom prst="rect">
                      <a:avLst/>
                    </a:prstGeom>
                  </p:spPr>
                  <p:txBody>
                    <a:bodyPr spcFirstLastPara="1" wrap="none" fromWordArt="1">
                      <a:prstTxWarp prst="textArchUp">
                        <a:avLst>
                          <a:gd name="adj" fmla="val 11010877"/>
                        </a:avLst>
                      </a:prstTxWarp>
                    </a:bodyPr>
                    <a:lstStyle/>
                    <a:p>
                      <a:pPr algn="ctr" eaLnBrk="0" fontAlgn="base" hangingPunct="0">
                        <a:spcBef>
                          <a:spcPct val="0"/>
                        </a:spcBef>
                        <a:spcAft>
                          <a:spcPct val="0"/>
                        </a:spcAft>
                      </a:pPr>
                      <a:r>
                        <a:rPr lang="en-US" sz="3600" b="1" kern="10" smtClean="0">
                          <a:ln w="9525">
                            <a:solidFill>
                              <a:srgbClr val="FF6600"/>
                            </a:solidFill>
                            <a:round/>
                            <a:headEnd/>
                            <a:tailEnd/>
                          </a:ln>
                          <a:solidFill>
                            <a:srgbClr val="FFFFFF"/>
                          </a:solidFill>
                          <a:latin typeface="Times New Roman"/>
                          <a:cs typeface="Times New Roman"/>
                        </a:rPr>
                        <a:t>THCS TAM QUAN BẮC</a:t>
                      </a:r>
                    </a:p>
                  </p:txBody>
                </p:sp>
                <p:sp>
                  <p:nvSpPr>
                    <p:cNvPr id="1042" name="WordArt 12"/>
                    <p:cNvSpPr>
                      <a:spLocks noChangeArrowheads="1" noChangeShapeType="1" noTextEdit="1"/>
                    </p:cNvSpPr>
                    <p:nvPr userDrawn="1"/>
                  </p:nvSpPr>
                  <p:spPr bwMode="auto">
                    <a:xfrm>
                      <a:off x="55" y="400"/>
                      <a:ext cx="706" cy="176"/>
                    </a:xfrm>
                    <a:prstGeom prst="rect">
                      <a:avLst/>
                    </a:prstGeom>
                  </p:spPr>
                  <p:txBody>
                    <a:bodyPr wrap="none" fromWordArt="1">
                      <a:prstTxWarp prst="textCanDown">
                        <a:avLst>
                          <a:gd name="adj" fmla="val 33333"/>
                        </a:avLst>
                      </a:prstTxWarp>
                    </a:bodyPr>
                    <a:lstStyle/>
                    <a:p>
                      <a:pPr algn="ctr" eaLnBrk="0" fontAlgn="base" hangingPunct="0">
                        <a:spcBef>
                          <a:spcPct val="0"/>
                        </a:spcBef>
                        <a:spcAft>
                          <a:spcPct val="0"/>
                        </a:spcAft>
                      </a:pPr>
                      <a:r>
                        <a:rPr lang="en-US" sz="3600" b="1" kern="10" smtClean="0">
                          <a:ln w="6350">
                            <a:solidFill>
                              <a:srgbClr val="FF6600"/>
                            </a:solidFill>
                            <a:round/>
                            <a:headEnd/>
                            <a:tailEnd/>
                          </a:ln>
                          <a:solidFill>
                            <a:srgbClr val="FF0000"/>
                          </a:solidFill>
                          <a:latin typeface="Times New Roman"/>
                          <a:cs typeface="Times New Roman"/>
                        </a:rPr>
                        <a:t>DẠY TỐT - HỌC TỐT</a:t>
                      </a:r>
                    </a:p>
                  </p:txBody>
                </p:sp>
              </p:grpSp>
            </p:grpSp>
          </p:grpSp>
        </p:grpSp>
        <p:sp>
          <p:nvSpPr>
            <p:cNvPr id="1030" name="Text Box 17"/>
            <p:cNvSpPr txBox="1">
              <a:spLocks noChangeArrowheads="1"/>
            </p:cNvSpPr>
            <p:nvPr userDrawn="1"/>
          </p:nvSpPr>
          <p:spPr bwMode="auto">
            <a:xfrm>
              <a:off x="1447800" y="76200"/>
              <a:ext cx="6705600"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defRPr/>
              </a:pPr>
              <a:endParaRPr lang="en-US" altLang="en-US" sz="3200" b="1">
                <a:solidFill>
                  <a:srgbClr val="000000"/>
                </a:solidFill>
              </a:endParaRPr>
            </a:p>
          </p:txBody>
        </p:sp>
        <p:grpSp>
          <p:nvGrpSpPr>
            <p:cNvPr id="1031" name="Group 19"/>
            <p:cNvGrpSpPr>
              <a:grpSpLocks/>
            </p:cNvGrpSpPr>
            <p:nvPr userDrawn="1"/>
          </p:nvGrpSpPr>
          <p:grpSpPr bwMode="auto">
            <a:xfrm>
              <a:off x="1438275" y="79375"/>
              <a:ext cx="1152525" cy="760413"/>
              <a:chOff x="839" y="194"/>
              <a:chExt cx="726" cy="390"/>
            </a:xfrm>
          </p:grpSpPr>
          <p:pic>
            <p:nvPicPr>
              <p:cNvPr id="103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39" y="358"/>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err="1">
                    <a:solidFill>
                      <a:srgbClr val="FF0000"/>
                    </a:solidFill>
                  </a:rPr>
                  <a:t>CĐề</a:t>
                </a:r>
                <a:endParaRPr lang="en-US" altLang="en-US" sz="1400">
                  <a:solidFill>
                    <a:srgbClr val="FF0000"/>
                  </a:solidFill>
                </a:endParaRPr>
              </a:p>
            </p:txBody>
          </p:sp>
          <p:sp>
            <p:nvSpPr>
              <p:cNvPr id="85014" name="Text Box 10"/>
              <p:cNvSpPr txBox="1">
                <a:spLocks noChangeArrowheads="1"/>
              </p:cNvSpPr>
              <p:nvPr userDrawn="1"/>
            </p:nvSpPr>
            <p:spPr bwMode="auto">
              <a:xfrm rot="-1852108">
                <a:off x="1143" y="194"/>
                <a:ext cx="350" cy="204"/>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000" b="1">
                  <a:solidFill>
                    <a:srgbClr val="FF0000"/>
                  </a:solidFill>
                  <a:latin typeface="Times New Roman" panose="02020603050405020304" pitchFamily="18" charset="0"/>
                </a:endParaRPr>
              </a:p>
            </p:txBody>
          </p:sp>
        </p:grpSp>
      </p:grpSp>
      <p:sp>
        <p:nvSpPr>
          <p:cNvPr id="1028" name="WordArt 18"/>
          <p:cNvSpPr>
            <a:spLocks noChangeArrowheads="1" noChangeShapeType="1" noTextEdit="1"/>
          </p:cNvSpPr>
          <p:nvPr userDrawn="1"/>
        </p:nvSpPr>
        <p:spPr bwMode="auto">
          <a:xfrm>
            <a:off x="2041923" y="15875"/>
            <a:ext cx="6042422"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5106"/>
              </a:avLst>
            </a:prstTxWarp>
          </a:bodyPr>
          <a:lstStyle/>
          <a:p>
            <a:pPr algn="ctr" eaLnBrk="0" fontAlgn="base" hangingPunct="0">
              <a:spcBef>
                <a:spcPct val="0"/>
              </a:spcBef>
              <a:spcAft>
                <a:spcPct val="0"/>
              </a:spcAft>
            </a:pPr>
            <a:r>
              <a:rPr lang="vi-VN" sz="2800" kern="10" smtClean="0">
                <a:solidFill>
                  <a:srgbClr val="FF00FF"/>
                </a:solidFill>
                <a:latin typeface="Times New Roman"/>
                <a:cs typeface="Times New Roman"/>
              </a:rPr>
              <a:t>BIỂU DIỄN THÔNG TIN VÀ LƯU TRỮ DỮ LIỆU TRONG MÁY TÍNH</a:t>
            </a:r>
            <a:endParaRPr lang="en-US" sz="2800" kern="10" smtClean="0">
              <a:solidFill>
                <a:srgbClr val="FF00FF"/>
              </a:solidFill>
              <a:latin typeface="Times New Roman"/>
              <a:cs typeface="Times New Roman"/>
            </a:endParaRPr>
          </a:p>
        </p:txBody>
      </p:sp>
    </p:spTree>
    <p:extLst>
      <p:ext uri="{BB962C8B-B14F-4D97-AF65-F5344CB8AC3E}">
        <p14:creationId xmlns:p14="http://schemas.microsoft.com/office/powerpoint/2010/main" val="1685512069"/>
      </p:ext>
    </p:extLst>
  </p:cSld>
  <p:clrMap bg1="lt1" tx1="dk1" bg2="lt2" tx2="dk2" accent1="accent1" accent2="accent2" accent3="accent3" accent4="accent4" accent5="accent5" accent6="accent6" hlink="hlink" folHlink="folHlink"/>
  <p:sldLayoutIdLst>
    <p:sldLayoutId id="2147483727" r:id="rId1"/>
    <p:sldLayoutId id="2147483728" r:id="rId2"/>
  </p:sldLayoutIdLst>
  <p:transition>
    <p:split orient="ver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p:cNvSpPr>
            <a:spLocks noChangeArrowheads="1"/>
          </p:cNvSpPr>
          <p:nvPr userDrawn="1"/>
        </p:nvSpPr>
        <p:spPr bwMode="auto">
          <a:xfrm>
            <a:off x="222648" y="2484439"/>
            <a:ext cx="515540"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3075" name="WordArt 3"/>
          <p:cNvSpPr>
            <a:spLocks noChangeArrowheads="1" noChangeShapeType="1" noTextEdit="1"/>
          </p:cNvSpPr>
          <p:nvPr userDrawn="1"/>
        </p:nvSpPr>
        <p:spPr bwMode="auto">
          <a:xfrm>
            <a:off x="904875" y="2544763"/>
            <a:ext cx="379810" cy="3365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mtClean="0">
                <a:ln w="9525">
                  <a:solidFill>
                    <a:srgbClr val="008000"/>
                  </a:solidFill>
                  <a:round/>
                  <a:headEnd/>
                  <a:tailEnd/>
                </a:ln>
                <a:solidFill>
                  <a:srgbClr val="0000FF"/>
                </a:solidFill>
                <a:latin typeface="Arial Black"/>
              </a:rPr>
              <a:t>A</a:t>
            </a:r>
          </a:p>
        </p:txBody>
      </p:sp>
      <p:sp>
        <p:nvSpPr>
          <p:cNvPr id="3076" name="WordArt 4"/>
          <p:cNvSpPr>
            <a:spLocks noChangeArrowheads="1" noChangeShapeType="1" noTextEdit="1"/>
          </p:cNvSpPr>
          <p:nvPr userDrawn="1"/>
        </p:nvSpPr>
        <p:spPr bwMode="auto">
          <a:xfrm>
            <a:off x="915591" y="3646488"/>
            <a:ext cx="379809" cy="3365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mtClean="0">
                <a:ln w="9525">
                  <a:solidFill>
                    <a:srgbClr val="008000"/>
                  </a:solidFill>
                  <a:round/>
                  <a:headEnd/>
                  <a:tailEnd/>
                </a:ln>
                <a:solidFill>
                  <a:srgbClr val="0000FF"/>
                </a:solidFill>
                <a:latin typeface="Arial Black"/>
              </a:rPr>
              <a:t>B</a:t>
            </a:r>
          </a:p>
        </p:txBody>
      </p:sp>
      <p:sp>
        <p:nvSpPr>
          <p:cNvPr id="3077" name="WordArt 5"/>
          <p:cNvSpPr>
            <a:spLocks noChangeArrowheads="1" noChangeShapeType="1" noTextEdit="1"/>
          </p:cNvSpPr>
          <p:nvPr userDrawn="1"/>
        </p:nvSpPr>
        <p:spPr bwMode="auto">
          <a:xfrm>
            <a:off x="904875" y="4821238"/>
            <a:ext cx="379810" cy="3365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mtClean="0">
                <a:ln w="9525">
                  <a:solidFill>
                    <a:srgbClr val="008000"/>
                  </a:solidFill>
                  <a:round/>
                  <a:headEnd/>
                  <a:tailEnd/>
                </a:ln>
                <a:solidFill>
                  <a:srgbClr val="0000FF"/>
                </a:solidFill>
                <a:latin typeface="Arial Black"/>
              </a:rPr>
              <a:t>C</a:t>
            </a:r>
          </a:p>
        </p:txBody>
      </p:sp>
      <p:sp>
        <p:nvSpPr>
          <p:cNvPr id="3078" name="WordArt 6"/>
          <p:cNvSpPr>
            <a:spLocks noChangeArrowheads="1" noChangeShapeType="1" noTextEdit="1"/>
          </p:cNvSpPr>
          <p:nvPr userDrawn="1"/>
        </p:nvSpPr>
        <p:spPr bwMode="auto">
          <a:xfrm>
            <a:off x="904875" y="5870575"/>
            <a:ext cx="379810" cy="3365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mtClean="0">
                <a:ln w="9525">
                  <a:solidFill>
                    <a:srgbClr val="008000"/>
                  </a:solidFill>
                  <a:round/>
                  <a:headEnd/>
                  <a:tailEnd/>
                </a:ln>
                <a:solidFill>
                  <a:srgbClr val="0000FF"/>
                </a:solidFill>
                <a:latin typeface="Arial Black"/>
              </a:rPr>
              <a:t>D</a:t>
            </a:r>
          </a:p>
        </p:txBody>
      </p:sp>
      <p:sp>
        <p:nvSpPr>
          <p:cNvPr id="3079" name="Oval 7"/>
          <p:cNvSpPr>
            <a:spLocks noChangeArrowheads="1"/>
          </p:cNvSpPr>
          <p:nvPr userDrawn="1"/>
        </p:nvSpPr>
        <p:spPr bwMode="auto">
          <a:xfrm>
            <a:off x="352425" y="2616200"/>
            <a:ext cx="253604"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sp>
        <p:nvSpPr>
          <p:cNvPr id="3080" name="AutoShape 8"/>
          <p:cNvSpPr>
            <a:spLocks noChangeArrowheads="1"/>
          </p:cNvSpPr>
          <p:nvPr userDrawn="1"/>
        </p:nvSpPr>
        <p:spPr bwMode="auto">
          <a:xfrm>
            <a:off x="222648" y="3576639"/>
            <a:ext cx="515540"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3081" name="Oval 9"/>
          <p:cNvSpPr>
            <a:spLocks noChangeArrowheads="1"/>
          </p:cNvSpPr>
          <p:nvPr userDrawn="1"/>
        </p:nvSpPr>
        <p:spPr bwMode="auto">
          <a:xfrm>
            <a:off x="352425" y="3706813"/>
            <a:ext cx="253604"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sp>
        <p:nvSpPr>
          <p:cNvPr id="3082" name="AutoShape 10"/>
          <p:cNvSpPr>
            <a:spLocks noChangeArrowheads="1"/>
          </p:cNvSpPr>
          <p:nvPr userDrawn="1"/>
        </p:nvSpPr>
        <p:spPr bwMode="auto">
          <a:xfrm>
            <a:off x="222648" y="4710114"/>
            <a:ext cx="515540"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3083" name="Oval 11"/>
          <p:cNvSpPr>
            <a:spLocks noChangeArrowheads="1"/>
          </p:cNvSpPr>
          <p:nvPr userDrawn="1"/>
        </p:nvSpPr>
        <p:spPr bwMode="auto">
          <a:xfrm>
            <a:off x="352425" y="4841875"/>
            <a:ext cx="253604"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sp>
        <p:nvSpPr>
          <p:cNvPr id="3084" name="AutoShape 12"/>
          <p:cNvSpPr>
            <a:spLocks noChangeArrowheads="1"/>
          </p:cNvSpPr>
          <p:nvPr userDrawn="1"/>
        </p:nvSpPr>
        <p:spPr bwMode="auto">
          <a:xfrm>
            <a:off x="222648" y="5746750"/>
            <a:ext cx="515540"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endParaRPr>
          </a:p>
        </p:txBody>
      </p:sp>
      <p:sp>
        <p:nvSpPr>
          <p:cNvPr id="3085" name="Oval 13"/>
          <p:cNvSpPr>
            <a:spLocks noChangeArrowheads="1"/>
          </p:cNvSpPr>
          <p:nvPr userDrawn="1"/>
        </p:nvSpPr>
        <p:spPr bwMode="auto">
          <a:xfrm>
            <a:off x="352425" y="5878513"/>
            <a:ext cx="253604"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sp>
        <p:nvSpPr>
          <p:cNvPr id="3086" name="AutoShape 15"/>
          <p:cNvSpPr>
            <a:spLocks noChangeArrowheads="1"/>
          </p:cNvSpPr>
          <p:nvPr userDrawn="1"/>
        </p:nvSpPr>
        <p:spPr bwMode="auto">
          <a:xfrm>
            <a:off x="1447800" y="2133600"/>
            <a:ext cx="73533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sp>
        <p:nvSpPr>
          <p:cNvPr id="3087" name="AutoShape 16"/>
          <p:cNvSpPr>
            <a:spLocks noChangeArrowheads="1"/>
          </p:cNvSpPr>
          <p:nvPr userDrawn="1"/>
        </p:nvSpPr>
        <p:spPr bwMode="auto">
          <a:xfrm>
            <a:off x="1447800" y="3284538"/>
            <a:ext cx="73533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sp>
        <p:nvSpPr>
          <p:cNvPr id="3088" name="AutoShape 17"/>
          <p:cNvSpPr>
            <a:spLocks noChangeArrowheads="1"/>
          </p:cNvSpPr>
          <p:nvPr userDrawn="1"/>
        </p:nvSpPr>
        <p:spPr bwMode="auto">
          <a:xfrm>
            <a:off x="1447800" y="4419600"/>
            <a:ext cx="73533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sp>
        <p:nvSpPr>
          <p:cNvPr id="3089" name="AutoShape 18"/>
          <p:cNvSpPr>
            <a:spLocks noChangeArrowheads="1"/>
          </p:cNvSpPr>
          <p:nvPr userDrawn="1"/>
        </p:nvSpPr>
        <p:spPr bwMode="auto">
          <a:xfrm>
            <a:off x="1447800" y="5575300"/>
            <a:ext cx="73533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sp>
        <p:nvSpPr>
          <p:cNvPr id="3090" name="Rectangle 19"/>
          <p:cNvSpPr>
            <a:spLocks noChangeArrowheads="1"/>
          </p:cNvSpPr>
          <p:nvPr userDrawn="1"/>
        </p:nvSpPr>
        <p:spPr bwMode="auto">
          <a:xfrm>
            <a:off x="1447800" y="622300"/>
            <a:ext cx="73533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2800">
              <a:solidFill>
                <a:srgbClr val="000000"/>
              </a:solidFill>
            </a:endParaRPr>
          </a:p>
        </p:txBody>
      </p:sp>
      <p:sp>
        <p:nvSpPr>
          <p:cNvPr id="3091" name="WordArt 20"/>
          <p:cNvSpPr>
            <a:spLocks noChangeArrowheads="1" noChangeShapeType="1" noTextEdit="1"/>
          </p:cNvSpPr>
          <p:nvPr userDrawn="1"/>
        </p:nvSpPr>
        <p:spPr bwMode="auto">
          <a:xfrm>
            <a:off x="201216" y="984250"/>
            <a:ext cx="1017984" cy="6477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i="1" kern="10" smtClean="0">
                <a:ln w="9525">
                  <a:solidFill>
                    <a:srgbClr val="000000"/>
                  </a:solidFill>
                  <a:round/>
                  <a:headEnd/>
                  <a:tailEnd/>
                </a:ln>
                <a:solidFill>
                  <a:srgbClr val="FFFFFF"/>
                </a:solidFill>
                <a:effectLst>
                  <a:outerShdw dist="35921" dir="2700000" algn="ctr" rotWithShape="0">
                    <a:srgbClr val="808080">
                      <a:alpha val="79999"/>
                    </a:srgbClr>
                  </a:outerShdw>
                </a:effectLst>
                <a:ea typeface="+mn-lt"/>
              </a:rPr>
              <a:t>Câu hỏi</a:t>
            </a: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endParaRPr>
          </a:p>
        </p:txBody>
      </p:sp>
    </p:spTree>
    <p:extLst>
      <p:ext uri="{BB962C8B-B14F-4D97-AF65-F5344CB8AC3E}">
        <p14:creationId xmlns:p14="http://schemas.microsoft.com/office/powerpoint/2010/main" val="2773428446"/>
      </p:ext>
    </p:extLst>
  </p:cSld>
  <p:clrMap bg1="lt1" tx1="dk1" bg2="lt2" tx2="dk2" accent1="accent1" accent2="accent2" accent3="accent3" accent4="accent4" accent5="accent5" accent6="accent6" hlink="hlink" folHlink="folHlink"/>
  <p:sldLayoutIdLst>
    <p:sldLayoutId id="2147483730" r:id="rId1"/>
  </p:sldLayoutIdLst>
  <p:transition>
    <p:split orient="ver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9.xml"/><Relationship Id="rId7"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37.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4.wav"/><Relationship Id="rId7" Type="http://schemas.openxmlformats.org/officeDocument/2006/relationships/image" Target="../media/image42.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audio" Target="../media/audio5.wav"/></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5.wav"/><Relationship Id="rId7" Type="http://schemas.openxmlformats.org/officeDocument/2006/relationships/image" Target="../media/image40.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audio" Target="../media/audio4.wav"/><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4.wav"/><Relationship Id="rId7" Type="http://schemas.openxmlformats.org/officeDocument/2006/relationships/image" Target="../media/image41.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audio" Target="../media/audio5.wav"/><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ngimg.com/download/62470"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pngimg.com/download/62470" TargetMode="External"/><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media" Target="../media/media2.avi"/><Relationship Id="rId7" Type="http://schemas.openxmlformats.org/officeDocument/2006/relationships/image" Target="../media/image14.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video" Target="../media/media2.avi"/></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544" y="-1798"/>
            <a:ext cx="975657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BÀI 3: THÔNG TIN TRONG MÁY TÍNH</a:t>
            </a:r>
            <a:endParaRPr lang="vi-VN"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88" y="1074370"/>
            <a:ext cx="10405664" cy="500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796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11"/>
          <p:cNvSpPr txBox="1">
            <a:spLocks noChangeArrowheads="1"/>
          </p:cNvSpPr>
          <p:nvPr/>
        </p:nvSpPr>
        <p:spPr bwMode="auto">
          <a:xfrm>
            <a:off x="377558" y="1268760"/>
            <a:ext cx="8451601" cy="43396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15000"/>
              </a:lnSpc>
            </a:pPr>
            <a:r>
              <a:rPr lang="vi-VN" sz="3000" dirty="0">
                <a:latin typeface="Times New Roman" pitchFamily="18" charset="0"/>
              </a:rPr>
              <a:t>Bằng cách mã hóa như trên, nếu dãy đã cho dài gấp đôi (từ 0 đến 15) thì mỗi số sẽ được chuyển thành một dãy gồm 4 kí hiệu 0 và 1. </a:t>
            </a:r>
            <a:endParaRPr lang="en-US" sz="3000" dirty="0" smtClean="0">
              <a:latin typeface="Times New Roman" pitchFamily="18" charset="0"/>
            </a:endParaRPr>
          </a:p>
          <a:p>
            <a:pPr algn="just">
              <a:lnSpc>
                <a:spcPct val="115000"/>
              </a:lnSpc>
            </a:pPr>
            <a:r>
              <a:rPr lang="en-US" sz="3000" dirty="0" smtClean="0">
                <a:solidFill>
                  <a:srgbClr val="FF0000"/>
                </a:solidFill>
                <a:latin typeface="Times New Roman" pitchFamily="18" charset="0"/>
              </a:rPr>
              <a:t>Mỗi dãy các kí hiệu 0 và 1 như vậy được gọi là dãy bit. Mỗi kí hiệu của dãy bit được gọi là 1 bit (viết tắt từ </a:t>
            </a:r>
            <a:r>
              <a:rPr lang="en-US" sz="3000" b="1" dirty="0" smtClean="0">
                <a:solidFill>
                  <a:srgbClr val="C00000"/>
                </a:solidFill>
                <a:latin typeface="Times New Roman" pitchFamily="18" charset="0"/>
              </a:rPr>
              <a:t>B</a:t>
            </a:r>
            <a:r>
              <a:rPr lang="en-US" sz="3000" dirty="0" smtClean="0">
                <a:solidFill>
                  <a:srgbClr val="FF0000"/>
                </a:solidFill>
                <a:latin typeface="Times New Roman" pitchFamily="18" charset="0"/>
              </a:rPr>
              <a:t>inary dig</a:t>
            </a:r>
            <a:r>
              <a:rPr lang="en-US" sz="3000" b="1" dirty="0" smtClean="0">
                <a:solidFill>
                  <a:srgbClr val="C00000"/>
                </a:solidFill>
                <a:latin typeface="Times New Roman" pitchFamily="18" charset="0"/>
              </a:rPr>
              <a:t>IT</a:t>
            </a:r>
            <a:r>
              <a:rPr lang="en-US" sz="3000" dirty="0" smtClean="0">
                <a:solidFill>
                  <a:srgbClr val="FF0000"/>
                </a:solidFill>
                <a:latin typeface="Times New Roman" pitchFamily="18" charset="0"/>
              </a:rPr>
              <a:t>).</a:t>
            </a:r>
          </a:p>
          <a:p>
            <a:pPr algn="just">
              <a:lnSpc>
                <a:spcPct val="115000"/>
              </a:lnSpc>
            </a:pPr>
            <a:r>
              <a:rPr lang="en-US" sz="3000" dirty="0" smtClean="0">
                <a:latin typeface="Times New Roman" pitchFamily="18" charset="0"/>
              </a:rPr>
              <a:t>Bằng cách tương tự, người ta có thể chuyển một </a:t>
            </a:r>
            <a:r>
              <a:rPr lang="en-US" sz="3000" dirty="0" smtClean="0">
                <a:solidFill>
                  <a:srgbClr val="FF0000"/>
                </a:solidFill>
                <a:latin typeface="Times New Roman" pitchFamily="18" charset="0"/>
              </a:rPr>
              <a:t>số </a:t>
            </a:r>
            <a:r>
              <a:rPr lang="en-US" sz="3000" dirty="0" smtClean="0">
                <a:latin typeface="Times New Roman" pitchFamily="18" charset="0"/>
              </a:rPr>
              <a:t>bất kì thành một </a:t>
            </a:r>
            <a:r>
              <a:rPr lang="en-US" sz="3000" dirty="0" smtClean="0">
                <a:solidFill>
                  <a:srgbClr val="FF0000"/>
                </a:solidFill>
                <a:latin typeface="Times New Roman" pitchFamily="18" charset="0"/>
              </a:rPr>
              <a:t>dãy bit.</a:t>
            </a:r>
            <a:endParaRPr lang="vi-VN" sz="3000" dirty="0">
              <a:latin typeface="Times New Roman" pitchFamily="18" charset="0"/>
            </a:endParaRPr>
          </a:p>
        </p:txBody>
      </p:sp>
      <p:sp>
        <p:nvSpPr>
          <p:cNvPr id="5" name="Rectangle 4"/>
          <p:cNvSpPr/>
          <p:nvPr/>
        </p:nvSpPr>
        <p:spPr>
          <a:xfrm>
            <a:off x="347645" y="793713"/>
            <a:ext cx="3105150"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b="1" dirty="0">
                <a:solidFill>
                  <a:schemeClr val="tx1"/>
                </a:solidFill>
                <a:latin typeface="Times New Roman" pitchFamily="18" charset="0"/>
              </a:rPr>
              <a:t>a. Biểu diễn số:</a:t>
            </a:r>
            <a:endParaRPr lang="vi-VN" sz="3200" b="1" dirty="0">
              <a:solidFill>
                <a:schemeClr val="tx1"/>
              </a:solidFill>
              <a:latin typeface="Times New Roman" pitchFamily="18" charset="0"/>
              <a:cs typeface="Times New Roman" pitchFamily="18" charset="0"/>
            </a:endParaRPr>
          </a:p>
        </p:txBody>
      </p:sp>
      <p:sp>
        <p:nvSpPr>
          <p:cNvPr id="6" name="Title 1"/>
          <p:cNvSpPr txBox="1">
            <a:spLocks/>
          </p:cNvSpPr>
          <p:nvPr/>
        </p:nvSpPr>
        <p:spPr>
          <a:xfrm>
            <a:off x="20026" y="159631"/>
            <a:ext cx="800323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smtClean="0">
                <a:solidFill>
                  <a:srgbClr val="FFFF00"/>
                </a:solidFill>
              </a:rPr>
              <a:t>1. Biểu diễn thông tin trong máy tính</a:t>
            </a:r>
            <a:endParaRPr lang="vi-VN" sz="3600" b="1" dirty="0">
              <a:solidFill>
                <a:srgbClr val="FFFF00"/>
              </a:solidFill>
            </a:endParaRPr>
          </a:p>
        </p:txBody>
      </p:sp>
      <p:graphicFrame>
        <p:nvGraphicFramePr>
          <p:cNvPr id="7" name="Table 3"/>
          <p:cNvGraphicFramePr>
            <a:graphicFrameLocks noGrp="1"/>
          </p:cNvGraphicFramePr>
          <p:nvPr>
            <p:extLst>
              <p:ext uri="{D42A27DB-BD31-4B8C-83A1-F6EECF244321}">
                <p14:modId xmlns:p14="http://schemas.microsoft.com/office/powerpoint/2010/main" val="48329706"/>
              </p:ext>
            </p:extLst>
          </p:nvPr>
        </p:nvGraphicFramePr>
        <p:xfrm>
          <a:off x="20029" y="5520180"/>
          <a:ext cx="9123974" cy="933156"/>
        </p:xfrm>
        <a:graphic>
          <a:graphicData uri="http://schemas.openxmlformats.org/drawingml/2006/table">
            <a:tbl>
              <a:tblPr firstRow="1" bandRow="1">
                <a:tableStyleId>{F5AB1C69-6EDB-4FF4-983F-18BD219EF322}</a:tableStyleId>
              </a:tblPr>
              <a:tblGrid>
                <a:gridCol w="1863063"/>
                <a:gridCol w="693591"/>
                <a:gridCol w="693591"/>
                <a:gridCol w="693591"/>
                <a:gridCol w="682418"/>
                <a:gridCol w="693591"/>
                <a:gridCol w="693591"/>
                <a:gridCol w="682418"/>
                <a:gridCol w="671243"/>
                <a:gridCol w="844117"/>
                <a:gridCol w="912760"/>
              </a:tblGrid>
              <a:tr h="475906">
                <a:tc>
                  <a:txBody>
                    <a:bodyPr/>
                    <a:lstStyle/>
                    <a:p>
                      <a:r>
                        <a:rPr lang="vi-VN" sz="2400" b="0" dirty="0">
                          <a:solidFill>
                            <a:schemeClr val="tx1"/>
                          </a:solidFill>
                          <a:latin typeface="Times New Roman" panose="02020603050405020304" pitchFamily="18" charset="0"/>
                          <a:cs typeface="Times New Roman" panose="02020603050405020304" pitchFamily="18" charset="0"/>
                        </a:rPr>
                        <a:t>Số thập phân</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FF0000"/>
                          </a:solidFill>
                          <a:latin typeface="Times New Roman" panose="02020603050405020304" pitchFamily="18" charset="0"/>
                          <a:cs typeface="Times New Roman" panose="02020603050405020304" pitchFamily="18" charset="0"/>
                        </a:rPr>
                        <a:t>0</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FF0000"/>
                          </a:solidFill>
                          <a:latin typeface="Times New Roman" panose="02020603050405020304" pitchFamily="18" charset="0"/>
                          <a:cs typeface="Times New Roman" panose="02020603050405020304" pitchFamily="18" charset="0"/>
                        </a:rPr>
                        <a:t>1</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FF0000"/>
                          </a:solidFill>
                          <a:latin typeface="Times New Roman" panose="02020603050405020304" pitchFamily="18" charset="0"/>
                          <a:cs typeface="Times New Roman" panose="02020603050405020304" pitchFamily="18" charset="0"/>
                        </a:rPr>
                        <a:t>2</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solidFill>
                            <a:srgbClr val="FF0000"/>
                          </a:solidFill>
                          <a:latin typeface="Times New Roman" panose="02020603050405020304" pitchFamily="18" charset="0"/>
                          <a:cs typeface="Times New Roman" panose="02020603050405020304" pitchFamily="18" charset="0"/>
                        </a:rPr>
                        <a:t>3</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solidFill>
                            <a:srgbClr val="FF0000"/>
                          </a:solidFill>
                          <a:latin typeface="Times New Roman" panose="02020603050405020304" pitchFamily="18" charset="0"/>
                          <a:cs typeface="Times New Roman" panose="02020603050405020304" pitchFamily="18" charset="0"/>
                        </a:rPr>
                        <a:t>4</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solidFill>
                            <a:srgbClr val="FF0000"/>
                          </a:solidFill>
                          <a:latin typeface="Times New Roman" panose="02020603050405020304" pitchFamily="18" charset="0"/>
                          <a:cs typeface="Times New Roman" panose="02020603050405020304" pitchFamily="18" charset="0"/>
                        </a:rPr>
                        <a:t>5</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solidFill>
                            <a:srgbClr val="FF0000"/>
                          </a:solidFill>
                          <a:latin typeface="Times New Roman" panose="02020603050405020304" pitchFamily="18" charset="0"/>
                          <a:cs typeface="Times New Roman" panose="02020603050405020304" pitchFamily="18" charset="0"/>
                        </a:rPr>
                        <a:t>6</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solidFill>
                            <a:srgbClr val="FF0000"/>
                          </a:solidFill>
                          <a:latin typeface="Times New Roman" panose="02020603050405020304" pitchFamily="18" charset="0"/>
                          <a:cs typeface="Times New Roman" panose="02020603050405020304" pitchFamily="18" charset="0"/>
                        </a:rPr>
                        <a:t>7</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solidFill>
                            <a:srgbClr val="FF0000"/>
                          </a:solidFill>
                          <a:latin typeface="Times New Roman" panose="02020603050405020304" pitchFamily="18" charset="0"/>
                          <a:cs typeface="Times New Roman" panose="02020603050405020304" pitchFamily="18" charset="0"/>
                        </a:rPr>
                        <a:t>8</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a:solidFill>
                            <a:schemeClr val="tx1"/>
                          </a:solidFill>
                          <a:latin typeface="Times New Roman" panose="02020603050405020304" pitchFamily="18" charset="0"/>
                          <a:cs typeface="Times New Roman" panose="02020603050405020304" pitchFamily="18" charset="0"/>
                        </a:rPr>
                        <a:t>...</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898">
                <a:tc>
                  <a:txBody>
                    <a:bodyPr/>
                    <a:lstStyle/>
                    <a:p>
                      <a:r>
                        <a:rPr lang="vi-VN" sz="2400">
                          <a:solidFill>
                            <a:schemeClr val="tx1"/>
                          </a:solidFill>
                          <a:latin typeface="Times New Roman" panose="02020603050405020304" pitchFamily="18" charset="0"/>
                          <a:cs typeface="Times New Roman" panose="02020603050405020304" pitchFamily="18" charset="0"/>
                        </a:rPr>
                        <a:t>Dãy nhị phân</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0070C0"/>
                          </a:solidFill>
                          <a:latin typeface="Times New Roman" panose="02020603050405020304" pitchFamily="18" charset="0"/>
                          <a:cs typeface="Times New Roman" panose="02020603050405020304" pitchFamily="18" charset="0"/>
                        </a:rPr>
                        <a:t>000</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solidFill>
                            <a:srgbClr val="0070C0"/>
                          </a:solidFill>
                          <a:latin typeface="Times New Roman" panose="02020603050405020304" pitchFamily="18" charset="0"/>
                          <a:cs typeface="Times New Roman" panose="02020603050405020304" pitchFamily="18" charset="0"/>
                        </a:rPr>
                        <a:t>001</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a:solidFill>
                            <a:srgbClr val="0070C0"/>
                          </a:solidFill>
                          <a:latin typeface="Times New Roman" panose="02020603050405020304" pitchFamily="18" charset="0"/>
                          <a:cs typeface="Times New Roman" panose="02020603050405020304" pitchFamily="18" charset="0"/>
                        </a:rPr>
                        <a:t>010</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0070C0"/>
                          </a:solidFill>
                          <a:latin typeface="Times New Roman" panose="02020603050405020304" pitchFamily="18" charset="0"/>
                          <a:cs typeface="Times New Roman" panose="02020603050405020304" pitchFamily="18" charset="0"/>
                        </a:rPr>
                        <a:t>011</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0070C0"/>
                          </a:solidFill>
                          <a:latin typeface="Times New Roman" panose="02020603050405020304" pitchFamily="18" charset="0"/>
                          <a:cs typeface="Times New Roman" panose="02020603050405020304" pitchFamily="18" charset="0"/>
                        </a:rPr>
                        <a:t>100</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0070C0"/>
                          </a:solidFill>
                          <a:latin typeface="Times New Roman" panose="02020603050405020304" pitchFamily="18" charset="0"/>
                          <a:cs typeface="Times New Roman" panose="02020603050405020304" pitchFamily="18" charset="0"/>
                        </a:rPr>
                        <a:t>101</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0070C0"/>
                          </a:solidFill>
                          <a:latin typeface="Times New Roman" panose="02020603050405020304" pitchFamily="18" charset="0"/>
                          <a:cs typeface="Times New Roman" panose="02020603050405020304" pitchFamily="18" charset="0"/>
                        </a:rPr>
                        <a:t>110</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0070C0"/>
                          </a:solidFill>
                          <a:latin typeface="Times New Roman" panose="02020603050405020304" pitchFamily="18" charset="0"/>
                          <a:cs typeface="Times New Roman" panose="02020603050405020304" pitchFamily="18" charset="0"/>
                        </a:rPr>
                        <a:t>111</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dirty="0">
                          <a:solidFill>
                            <a:srgbClr val="0070C0"/>
                          </a:solidFill>
                          <a:latin typeface="Times New Roman" panose="02020603050405020304" pitchFamily="18" charset="0"/>
                          <a:cs typeface="Times New Roman" panose="02020603050405020304" pitchFamily="18" charset="0"/>
                        </a:rPr>
                        <a:t>1000</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400" dirty="0">
                          <a:solidFill>
                            <a:schemeClr val="tx1"/>
                          </a:solidFill>
                          <a:latin typeface="Times New Roman" panose="02020603050405020304" pitchFamily="18" charset="0"/>
                          <a:cs typeface="Times New Roman" panose="02020603050405020304" pitchFamily="18" charset="0"/>
                        </a:rPr>
                        <a:t>...</a:t>
                      </a:r>
                    </a:p>
                  </a:txBody>
                  <a:tcPr marL="91447" marR="91447" marT="45745" marB="457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148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TextBox 11"/>
          <p:cNvSpPr txBox="1">
            <a:spLocks noChangeArrowheads="1"/>
          </p:cNvSpPr>
          <p:nvPr/>
        </p:nvSpPr>
        <p:spPr bwMode="auto">
          <a:xfrm>
            <a:off x="277416" y="1455755"/>
            <a:ext cx="8866584" cy="138499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vi-VN" sz="2800" dirty="0">
                <a:latin typeface="Times New Roman" pitchFamily="18" charset="0"/>
              </a:rPr>
              <a:t>Văn bản gồm các chữ cái (chữ hoa và chữ thường), các chữ số, dấu câu, kí hiệu, ... được gọi chung là các kí tự. Văn bản được chuyển thành dãy bít bằng cách chuyển từng ký tự.</a:t>
            </a:r>
            <a:endParaRPr lang="vi-VN" sz="2800" dirty="0">
              <a:latin typeface="Times New Roman" pitchFamily="18" charset="0"/>
              <a:ea typeface="Arial" pitchFamily="34" charset="0"/>
              <a:cs typeface="Times New Roman" pitchFamily="18" charset="0"/>
            </a:endParaRPr>
          </a:p>
        </p:txBody>
      </p:sp>
      <p:sp>
        <p:nvSpPr>
          <p:cNvPr id="6" name="TextBox 5"/>
          <p:cNvSpPr txBox="1"/>
          <p:nvPr/>
        </p:nvSpPr>
        <p:spPr>
          <a:xfrm>
            <a:off x="20028" y="5969776"/>
            <a:ext cx="11526526" cy="941796"/>
          </a:xfrm>
          <a:prstGeom prst="rect">
            <a:avLst/>
          </a:prstGeom>
          <a:solidFill>
            <a:schemeClr val="accent5"/>
          </a:solidFill>
          <a:ln>
            <a:solidFill>
              <a:srgbClr val="FFC000"/>
            </a:solidFill>
          </a:ln>
        </p:spPr>
        <p:txBody>
          <a:bodyPr>
            <a:spAutoFit/>
          </a:bodyPr>
          <a:lstStyle/>
          <a:p>
            <a:pPr>
              <a:lnSpc>
                <a:spcPct val="115000"/>
              </a:lnSpc>
              <a:spcBef>
                <a:spcPts val="0"/>
              </a:spcBef>
              <a:spcAft>
                <a:spcPts val="0"/>
              </a:spcAft>
              <a:defRPr/>
            </a:pPr>
            <a:r>
              <a:rPr lang="vi-VN" sz="2400" dirty="0">
                <a:latin typeface="Times New Roman" panose="02020603050405020304" pitchFamily="18" charset="0"/>
                <a:ea typeface="Arial" panose="020B0604020202020204" pitchFamily="34" charset="0"/>
                <a:cs typeface="Times New Roman" panose="02020603050405020304" pitchFamily="18" charset="0"/>
              </a:rPr>
              <a:t>Ví dụ: Từ </a:t>
            </a:r>
            <a:r>
              <a:rPr lang="vi-VN" sz="2400" b="1" dirty="0">
                <a:highlight>
                  <a:srgbClr val="FFFF00"/>
                </a:highlight>
                <a:latin typeface="Times New Roman" panose="02020603050405020304" pitchFamily="18" charset="0"/>
                <a:ea typeface="Arial" panose="020B0604020202020204" pitchFamily="34" charset="0"/>
                <a:cs typeface="Times New Roman" panose="02020603050405020304" pitchFamily="18" charset="0"/>
              </a:rPr>
              <a:t>CAFE</a:t>
            </a:r>
            <a:r>
              <a:rPr lang="vi-VN" sz="2400" dirty="0">
                <a:latin typeface="Times New Roman" panose="02020603050405020304" pitchFamily="18" charset="0"/>
                <a:ea typeface="Arial" panose="020B0604020202020204" pitchFamily="34" charset="0"/>
                <a:cs typeface="Times New Roman" panose="02020603050405020304" pitchFamily="18" charset="0"/>
              </a:rPr>
              <a:t>   -&gt; </a:t>
            </a:r>
            <a:r>
              <a:rPr lang="vi-VN" sz="2400" dirty="0">
                <a:highlight>
                  <a:srgbClr val="FFFF00"/>
                </a:highlight>
                <a:latin typeface="Times New Roman" panose="02020603050405020304" pitchFamily="18" charset="0"/>
                <a:cs typeface="Times New Roman" panose="02020603050405020304" pitchFamily="18" charset="0"/>
              </a:rPr>
              <a:t>01000011</a:t>
            </a:r>
            <a:r>
              <a:rPr lang="vi-VN" sz="2400" dirty="0">
                <a:latin typeface="Times New Roman" panose="02020603050405020304" pitchFamily="18" charset="0"/>
                <a:cs typeface="Times New Roman" panose="02020603050405020304" pitchFamily="18" charset="0"/>
              </a:rPr>
              <a:t> </a:t>
            </a:r>
            <a:r>
              <a:rPr lang="vi-VN" sz="2400" dirty="0">
                <a:highlight>
                  <a:srgbClr val="FFFF00"/>
                </a:highlight>
                <a:latin typeface="Times New Roman" panose="02020603050405020304" pitchFamily="18" charset="0"/>
                <a:cs typeface="Times New Roman" panose="02020603050405020304" pitchFamily="18" charset="0"/>
              </a:rPr>
              <a:t>01000001</a:t>
            </a:r>
            <a:r>
              <a:rPr lang="vi-VN" sz="2400" dirty="0">
                <a:latin typeface="Times New Roman" panose="02020603050405020304" pitchFamily="18" charset="0"/>
                <a:cs typeface="Times New Roman" panose="02020603050405020304" pitchFamily="18" charset="0"/>
              </a:rPr>
              <a:t> </a:t>
            </a:r>
            <a:r>
              <a:rPr lang="vi-VN" sz="2400" dirty="0">
                <a:highlight>
                  <a:srgbClr val="FFFF00"/>
                </a:highlight>
                <a:latin typeface="Times New Roman" panose="02020603050405020304" pitchFamily="18" charset="0"/>
                <a:cs typeface="Times New Roman" panose="02020603050405020304" pitchFamily="18" charset="0"/>
              </a:rPr>
              <a:t>01000110</a:t>
            </a:r>
            <a:r>
              <a:rPr lang="vi-VN" sz="2400" dirty="0">
                <a:latin typeface="Times New Roman" panose="02020603050405020304" pitchFamily="18" charset="0"/>
                <a:cs typeface="Times New Roman" panose="02020603050405020304" pitchFamily="18" charset="0"/>
              </a:rPr>
              <a:t> </a:t>
            </a:r>
            <a:r>
              <a:rPr lang="vi-VN" sz="2400" dirty="0">
                <a:highlight>
                  <a:srgbClr val="FFFF00"/>
                </a:highlight>
                <a:latin typeface="Times New Roman" panose="02020603050405020304" pitchFamily="18" charset="0"/>
                <a:cs typeface="Times New Roman" panose="02020603050405020304" pitchFamily="18" charset="0"/>
              </a:rPr>
              <a:t>01000101</a:t>
            </a:r>
          </a:p>
          <a:p>
            <a:pPr>
              <a:lnSpc>
                <a:spcPct val="115000"/>
              </a:lnSpc>
              <a:spcBef>
                <a:spcPts val="0"/>
              </a:spcBef>
              <a:spcAft>
                <a:spcPts val="0"/>
              </a:spcAft>
              <a:defRPr/>
            </a:pPr>
            <a:r>
              <a:rPr lang="vi-VN" sz="2400" dirty="0">
                <a:solidFill>
                  <a:srgbClr val="FF0000"/>
                </a:solidFill>
                <a:latin typeface="Times New Roman" panose="02020603050405020304" pitchFamily="18" charset="0"/>
                <a:cs typeface="Times New Roman" panose="02020603050405020304" pitchFamily="18" charset="0"/>
              </a:rPr>
              <a:t>                                         C              A              F               E</a:t>
            </a:r>
          </a:p>
        </p:txBody>
      </p:sp>
      <p:graphicFrame>
        <p:nvGraphicFramePr>
          <p:cNvPr id="7" name="Table 3"/>
          <p:cNvGraphicFramePr>
            <a:graphicFrameLocks noGrp="1"/>
          </p:cNvGraphicFramePr>
          <p:nvPr>
            <p:extLst>
              <p:ext uri="{D42A27DB-BD31-4B8C-83A1-F6EECF244321}">
                <p14:modId xmlns:p14="http://schemas.microsoft.com/office/powerpoint/2010/main" val="1794724912"/>
              </p:ext>
            </p:extLst>
          </p:nvPr>
        </p:nvGraphicFramePr>
        <p:xfrm>
          <a:off x="1876426" y="2748782"/>
          <a:ext cx="5040560" cy="3200498"/>
        </p:xfrm>
        <a:graphic>
          <a:graphicData uri="http://schemas.openxmlformats.org/drawingml/2006/table">
            <a:tbl>
              <a:tblPr firstRow="1" bandRow="1">
                <a:tableStyleId>{F5AB1C69-6EDB-4FF4-983F-18BD219EF322}</a:tableStyleId>
              </a:tblPr>
              <a:tblGrid>
                <a:gridCol w="955907"/>
                <a:gridCol w="1362962"/>
                <a:gridCol w="2721691"/>
              </a:tblGrid>
              <a:tr h="403431">
                <a:tc>
                  <a:txBody>
                    <a:bodyPr/>
                    <a:lstStyle/>
                    <a:p>
                      <a:pPr algn="ctr"/>
                      <a:r>
                        <a:rPr lang="vi-VN" sz="2400" b="0" dirty="0">
                          <a:solidFill>
                            <a:schemeClr val="tx1"/>
                          </a:solidFill>
                          <a:latin typeface="Times New Roman" panose="02020603050405020304" pitchFamily="18" charset="0"/>
                          <a:cs typeface="Times New Roman" panose="02020603050405020304" pitchFamily="18" charset="0"/>
                        </a:rPr>
                        <a:t>Kí tự</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a:solidFill>
                            <a:schemeClr val="tx1"/>
                          </a:solidFill>
                          <a:latin typeface="Times New Roman" panose="02020603050405020304" pitchFamily="18" charset="0"/>
                          <a:cs typeface="Times New Roman" panose="02020603050405020304" pitchFamily="18" charset="0"/>
                        </a:rPr>
                        <a:t>Mã hóa</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dirty="0">
                          <a:solidFill>
                            <a:schemeClr val="tx1"/>
                          </a:solidFill>
                          <a:latin typeface="Times New Roman" panose="02020603050405020304" pitchFamily="18" charset="0"/>
                          <a:cs typeface="Times New Roman" panose="02020603050405020304" pitchFamily="18" charset="0"/>
                        </a:rPr>
                        <a:t>Dãy bít biểu diễn</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431">
                <a:tc>
                  <a:txBody>
                    <a:bodyPr/>
                    <a:lstStyle/>
                    <a:p>
                      <a:pPr algn="ctr"/>
                      <a:r>
                        <a:rPr lang="vi-VN" sz="2400" b="0">
                          <a:solidFill>
                            <a:srgbClr val="FF0000"/>
                          </a:solidFill>
                          <a:latin typeface="Times New Roman" panose="02020603050405020304" pitchFamily="18" charset="0"/>
                          <a:cs typeface="Times New Roman" panose="02020603050405020304" pitchFamily="18" charset="0"/>
                        </a:rPr>
                        <a:t>A</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a:solidFill>
                            <a:schemeClr val="tx1"/>
                          </a:solidFill>
                          <a:latin typeface="Times New Roman" panose="02020603050405020304" pitchFamily="18" charset="0"/>
                          <a:cs typeface="Times New Roman" panose="02020603050405020304" pitchFamily="18" charset="0"/>
                        </a:rPr>
                        <a:t>65</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a:solidFill>
                            <a:srgbClr val="FF0000"/>
                          </a:solidFill>
                          <a:latin typeface="Times New Roman" panose="02020603050405020304" pitchFamily="18" charset="0"/>
                          <a:cs typeface="Times New Roman" panose="02020603050405020304" pitchFamily="18" charset="0"/>
                        </a:rPr>
                        <a:t>01000001</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431">
                <a:tc>
                  <a:txBody>
                    <a:bodyPr/>
                    <a:lstStyle/>
                    <a:p>
                      <a:pPr algn="ctr"/>
                      <a:r>
                        <a:rPr lang="vi-VN" sz="2400" b="0">
                          <a:solidFill>
                            <a:srgbClr val="FF0000"/>
                          </a:solidFill>
                          <a:latin typeface="Times New Roman" panose="02020603050405020304" pitchFamily="18" charset="0"/>
                          <a:cs typeface="Times New Roman" panose="02020603050405020304" pitchFamily="18" charset="0"/>
                        </a:rPr>
                        <a:t>B</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a:solidFill>
                            <a:schemeClr val="tx1"/>
                          </a:solidFill>
                          <a:latin typeface="Times New Roman" panose="02020603050405020304" pitchFamily="18" charset="0"/>
                          <a:cs typeface="Times New Roman" panose="02020603050405020304" pitchFamily="18" charset="0"/>
                        </a:rPr>
                        <a:t>66</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dirty="0">
                          <a:solidFill>
                            <a:srgbClr val="FF0000"/>
                          </a:solidFill>
                          <a:latin typeface="Times New Roman" panose="02020603050405020304" pitchFamily="18" charset="0"/>
                          <a:cs typeface="Times New Roman" panose="02020603050405020304" pitchFamily="18" charset="0"/>
                        </a:rPr>
                        <a:t>01000010</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431">
                <a:tc>
                  <a:txBody>
                    <a:bodyPr/>
                    <a:lstStyle/>
                    <a:p>
                      <a:pPr algn="ctr"/>
                      <a:r>
                        <a:rPr lang="vi-VN" sz="2400" b="0">
                          <a:solidFill>
                            <a:srgbClr val="FF0000"/>
                          </a:solidFill>
                          <a:latin typeface="Times New Roman" panose="02020603050405020304" pitchFamily="18" charset="0"/>
                          <a:cs typeface="Times New Roman" panose="02020603050405020304" pitchFamily="18" charset="0"/>
                        </a:rPr>
                        <a:t>C</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a:solidFill>
                            <a:schemeClr val="tx1"/>
                          </a:solidFill>
                          <a:latin typeface="Times New Roman" panose="02020603050405020304" pitchFamily="18" charset="0"/>
                          <a:cs typeface="Times New Roman" panose="02020603050405020304" pitchFamily="18" charset="0"/>
                        </a:rPr>
                        <a:t>67</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01000011</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431">
                <a:tc>
                  <a:txBody>
                    <a:bodyPr/>
                    <a:lstStyle/>
                    <a:p>
                      <a:pPr algn="ctr"/>
                      <a:r>
                        <a:rPr lang="vi-VN" sz="2400" b="0">
                          <a:solidFill>
                            <a:srgbClr val="FF0000"/>
                          </a:solidFill>
                          <a:latin typeface="Times New Roman" panose="02020603050405020304" pitchFamily="18" charset="0"/>
                          <a:cs typeface="Times New Roman" panose="02020603050405020304" pitchFamily="18" charset="0"/>
                        </a:rPr>
                        <a:t>D</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dirty="0">
                          <a:solidFill>
                            <a:schemeClr val="tx1"/>
                          </a:solidFill>
                          <a:latin typeface="Times New Roman" panose="02020603050405020304" pitchFamily="18" charset="0"/>
                          <a:cs typeface="Times New Roman" panose="02020603050405020304" pitchFamily="18" charset="0"/>
                        </a:rPr>
                        <a:t>68</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01000100</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431">
                <a:tc>
                  <a:txBody>
                    <a:bodyPr/>
                    <a:lstStyle/>
                    <a:p>
                      <a:pPr algn="ctr"/>
                      <a:r>
                        <a:rPr lang="vi-VN" sz="2400" b="0">
                          <a:solidFill>
                            <a:srgbClr val="FF0000"/>
                          </a:solidFill>
                          <a:latin typeface="Times New Roman" panose="02020603050405020304" pitchFamily="18" charset="0"/>
                          <a:cs typeface="Times New Roman" panose="02020603050405020304" pitchFamily="18" charset="0"/>
                        </a:rPr>
                        <a:t>E</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a:solidFill>
                            <a:schemeClr val="tx1"/>
                          </a:solidFill>
                          <a:latin typeface="Times New Roman" panose="02020603050405020304" pitchFamily="18" charset="0"/>
                          <a:cs typeface="Times New Roman" panose="02020603050405020304" pitchFamily="18" charset="0"/>
                        </a:rPr>
                        <a:t>69</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01000101</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vi-VN" sz="2400" b="0">
                          <a:solidFill>
                            <a:srgbClr val="FF0000"/>
                          </a:solidFill>
                          <a:latin typeface="Times New Roman" panose="02020603050405020304" pitchFamily="18" charset="0"/>
                          <a:cs typeface="Times New Roman" panose="02020603050405020304" pitchFamily="18" charset="0"/>
                        </a:rPr>
                        <a:t>F</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400" b="0" dirty="0">
                          <a:solidFill>
                            <a:schemeClr val="tx1"/>
                          </a:solidFill>
                          <a:latin typeface="Times New Roman" panose="02020603050405020304" pitchFamily="18" charset="0"/>
                          <a:cs typeface="Times New Roman" panose="02020603050405020304" pitchFamily="18" charset="0"/>
                        </a:rPr>
                        <a:t>70</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01000110</a:t>
                      </a:r>
                    </a:p>
                  </a:txBody>
                  <a:tcPr marL="91448" marR="9144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323850" y="871537"/>
            <a:ext cx="3105150"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b="1" dirty="0">
                <a:solidFill>
                  <a:schemeClr val="tx1"/>
                </a:solidFill>
                <a:latin typeface="Times New Roman" pitchFamily="18" charset="0"/>
              </a:rPr>
              <a:t>b. Biểu văn bản:</a:t>
            </a:r>
            <a:endParaRPr lang="vi-VN" sz="3200" b="1" dirty="0">
              <a:solidFill>
                <a:schemeClr val="tx1"/>
              </a:solidFill>
              <a:latin typeface="Times New Roman" pitchFamily="18" charset="0"/>
              <a:cs typeface="Times New Roman" pitchFamily="18" charset="0"/>
            </a:endParaRPr>
          </a:p>
        </p:txBody>
      </p:sp>
      <p:sp>
        <p:nvSpPr>
          <p:cNvPr id="9" name="Title 1"/>
          <p:cNvSpPr txBox="1">
            <a:spLocks/>
          </p:cNvSpPr>
          <p:nvPr/>
        </p:nvSpPr>
        <p:spPr>
          <a:xfrm>
            <a:off x="20026" y="159631"/>
            <a:ext cx="800323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smtClean="0">
                <a:solidFill>
                  <a:srgbClr val="FFFF00"/>
                </a:solidFill>
              </a:rPr>
              <a:t>1. Biểu diễn thông tin trong máy tính</a:t>
            </a:r>
            <a:endParaRPr lang="vi-VN" sz="3600" b="1" dirty="0">
              <a:solidFill>
                <a:srgbClr val="FFFF00"/>
              </a:solidFill>
            </a:endParaRPr>
          </a:p>
        </p:txBody>
      </p:sp>
    </p:spTree>
    <p:extLst>
      <p:ext uri="{BB962C8B-B14F-4D97-AF65-F5344CB8AC3E}">
        <p14:creationId xmlns:p14="http://schemas.microsoft.com/office/powerpoint/2010/main" val="332844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p:cNvSpPr/>
          <p:nvPr/>
        </p:nvSpPr>
        <p:spPr>
          <a:xfrm>
            <a:off x="228610" y="1414463"/>
            <a:ext cx="8615363" cy="1077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eaLnBrk="0" fontAlgn="base" hangingPunct="0">
              <a:spcBef>
                <a:spcPct val="0"/>
              </a:spcBef>
              <a:spcAft>
                <a:spcPct val="0"/>
              </a:spcAft>
            </a:pPr>
            <a:r>
              <a:rPr lang="vi-VN" sz="3200" b="1" dirty="0" smtClean="0">
                <a:solidFill>
                  <a:srgbClr val="000000"/>
                </a:solidFill>
                <a:latin typeface="Times New Roman" pitchFamily="18" charset="0"/>
              </a:rPr>
              <a:t>c. Biểu hình ảnh: </a:t>
            </a:r>
            <a:r>
              <a:rPr lang="vi-VN" sz="3200" dirty="0" smtClean="0">
                <a:solidFill>
                  <a:srgbClr val="000000"/>
                </a:solidFill>
                <a:latin typeface="Times New Roman" pitchFamily="18" charset="0"/>
                <a:ea typeface="Arial" pitchFamily="34" charset="0"/>
                <a:cs typeface="Times New Roman" pitchFamily="18" charset="0"/>
              </a:rPr>
              <a:t>Ví dụ hình ảnh chữ A cho một lưới 8x8. Ta kí hiệu màu đen là 1 và màu trắng là 0. </a:t>
            </a:r>
            <a:endParaRPr lang="vi-VN" sz="3200" b="1" dirty="0" smtClean="0">
              <a:solidFill>
                <a:srgbClr val="000000"/>
              </a:solidFill>
              <a:latin typeface="Times New Roman" pitchFamily="18" charset="0"/>
              <a:cs typeface="Times New Roman" pitchFamily="18" charset="0"/>
            </a:endParaRPr>
          </a:p>
        </p:txBody>
      </p:sp>
      <p:graphicFrame>
        <p:nvGraphicFramePr>
          <p:cNvPr id="2" name="Table 3"/>
          <p:cNvGraphicFramePr>
            <a:graphicFrameLocks noGrp="1"/>
          </p:cNvGraphicFramePr>
          <p:nvPr/>
        </p:nvGraphicFramePr>
        <p:xfrm>
          <a:off x="400051" y="2484438"/>
          <a:ext cx="3028952" cy="4144960"/>
        </p:xfrm>
        <a:graphic>
          <a:graphicData uri="http://schemas.openxmlformats.org/drawingml/2006/table">
            <a:tbl>
              <a:tblPr firstRow="1" bandRow="1">
                <a:tableStyleId>{F5AB1C69-6EDB-4FF4-983F-18BD219EF322}</a:tableStyleId>
              </a:tblPr>
              <a:tblGrid>
                <a:gridCol w="378619"/>
                <a:gridCol w="378619"/>
                <a:gridCol w="378619"/>
                <a:gridCol w="378619"/>
                <a:gridCol w="378619"/>
                <a:gridCol w="378619"/>
                <a:gridCol w="378619"/>
                <a:gridCol w="378619"/>
              </a:tblGrid>
              <a:tr h="518120">
                <a:tc>
                  <a:txBody>
                    <a:bodyPr/>
                    <a:lstStyle/>
                    <a:p>
                      <a:endParaRPr lang="vi-VN" sz="1800" dirty="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dirty="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sz="1800"/>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3"/>
          <p:cNvGraphicFramePr>
            <a:graphicFrameLocks noGrp="1"/>
          </p:cNvGraphicFramePr>
          <p:nvPr>
            <p:extLst>
              <p:ext uri="{D42A27DB-BD31-4B8C-83A1-F6EECF244321}">
                <p14:modId xmlns:p14="http://schemas.microsoft.com/office/powerpoint/2010/main" val="2838755212"/>
              </p:ext>
            </p:extLst>
          </p:nvPr>
        </p:nvGraphicFramePr>
        <p:xfrm>
          <a:off x="3851920" y="2484438"/>
          <a:ext cx="3028952" cy="4145216"/>
        </p:xfrm>
        <a:graphic>
          <a:graphicData uri="http://schemas.openxmlformats.org/drawingml/2006/table">
            <a:tbl>
              <a:tblPr firstRow="1" bandRow="1">
                <a:tableStyleId>{F5AB1C69-6EDB-4FF4-983F-18BD219EF322}</a:tableStyleId>
              </a:tblPr>
              <a:tblGrid>
                <a:gridCol w="378619"/>
                <a:gridCol w="378619"/>
                <a:gridCol w="378619"/>
                <a:gridCol w="378619"/>
                <a:gridCol w="378619"/>
                <a:gridCol w="378619"/>
                <a:gridCol w="378619"/>
                <a:gridCol w="378619"/>
              </a:tblGrid>
              <a:tr h="518120">
                <a:tc>
                  <a:txBody>
                    <a:bodyPr/>
                    <a:lstStyle/>
                    <a:p>
                      <a:pPr algn="ctr"/>
                      <a:r>
                        <a:rPr lang="vi-VN" sz="2800" b="0" dirty="0">
                          <a:solidFill>
                            <a:schemeClr val="tx1"/>
                          </a:solidFill>
                          <a:latin typeface="Times New Roman" panose="02020603050405020304" pitchFamily="18" charset="0"/>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0">
                          <a:solidFill>
                            <a:schemeClr val="tx1"/>
                          </a:solidFill>
                          <a:latin typeface="Times New Roman" panose="02020603050405020304" pitchFamily="18" charset="0"/>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0">
                          <a:solidFill>
                            <a:schemeClr val="tx1"/>
                          </a:solidFill>
                          <a:latin typeface="Times New Roman" panose="02020603050405020304" pitchFamily="18" charset="0"/>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0">
                          <a:solidFill>
                            <a:schemeClr val="tx1"/>
                          </a:solidFill>
                          <a:latin typeface="Times New Roman" panose="02020603050405020304" pitchFamily="18" charset="0"/>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0">
                          <a:solidFill>
                            <a:schemeClr val="tx1"/>
                          </a:solidFill>
                          <a:latin typeface="Times New Roman" panose="02020603050405020304" pitchFamily="18" charset="0"/>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vi-VN" sz="2800" b="0" dirty="0">
                          <a:solidFill>
                            <a:schemeClr val="tx1"/>
                          </a:solidFill>
                          <a:latin typeface="Times New Roman" panose="02020603050405020304" pitchFamily="18" charset="0"/>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vi-VN" sz="2800" b="0" dirty="0">
                          <a:solidFill>
                            <a:schemeClr val="tx1"/>
                          </a:solidFill>
                          <a:latin typeface="Times New Roman" panose="02020603050405020304" pitchFamily="18" charset="0"/>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3"/>
          <p:cNvGraphicFramePr>
            <a:graphicFrameLocks noGrp="1"/>
          </p:cNvGraphicFramePr>
          <p:nvPr>
            <p:extLst>
              <p:ext uri="{D42A27DB-BD31-4B8C-83A1-F6EECF244321}">
                <p14:modId xmlns:p14="http://schemas.microsoft.com/office/powerpoint/2010/main" val="1240254293"/>
              </p:ext>
            </p:extLst>
          </p:nvPr>
        </p:nvGraphicFramePr>
        <p:xfrm>
          <a:off x="7380313" y="2492375"/>
          <a:ext cx="1648460" cy="4145216"/>
        </p:xfrm>
        <a:graphic>
          <a:graphicData uri="http://schemas.openxmlformats.org/drawingml/2006/table">
            <a:tbl>
              <a:tblPr firstRow="1" bandRow="1">
                <a:tableStyleId>{F5AB1C69-6EDB-4FF4-983F-18BD219EF322}</a:tableStyleId>
              </a:tblPr>
              <a:tblGrid>
                <a:gridCol w="1648460"/>
              </a:tblGrid>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00011000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00111100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01100110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01100110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01100110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01100110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01100110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00000000</a:t>
                      </a:r>
                    </a:p>
                  </a:txBody>
                  <a:tcPr marL="68580" marR="68580"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Arrow: Right 3"/>
          <p:cNvSpPr/>
          <p:nvPr/>
        </p:nvSpPr>
        <p:spPr>
          <a:xfrm>
            <a:off x="3419872" y="4098925"/>
            <a:ext cx="427434"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srgbClr val="FFFFFF"/>
              </a:solidFill>
            </a:endParaRPr>
          </a:p>
        </p:txBody>
      </p:sp>
      <p:sp>
        <p:nvSpPr>
          <p:cNvPr id="11" name="Arrow: Right 10"/>
          <p:cNvSpPr/>
          <p:nvPr/>
        </p:nvSpPr>
        <p:spPr>
          <a:xfrm>
            <a:off x="6948273" y="4098925"/>
            <a:ext cx="427435"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srgbClr val="FFFFFF"/>
              </a:solidFill>
            </a:endParaRPr>
          </a:p>
        </p:txBody>
      </p:sp>
      <p:sp>
        <p:nvSpPr>
          <p:cNvPr id="12" name="Title 1"/>
          <p:cNvSpPr txBox="1">
            <a:spLocks/>
          </p:cNvSpPr>
          <p:nvPr/>
        </p:nvSpPr>
        <p:spPr>
          <a:xfrm>
            <a:off x="20026" y="159631"/>
            <a:ext cx="8003232" cy="634082"/>
          </a:xfrm>
          <a:prstGeom prst="rect">
            <a:avLst/>
          </a:prstGeom>
          <a:solidFill>
            <a:srgbClr val="C0504D"/>
          </a:solidFill>
          <a:ln w="25400" cap="flat" cmpd="sng" algn="ctr">
            <a:solidFill>
              <a:srgbClr val="C0504D">
                <a:shade val="50000"/>
              </a:srgbClr>
            </a:solidFill>
            <a:prstDash val="solid"/>
          </a:ln>
          <a:effectLst/>
        </p:spPr>
        <p:txBody>
          <a:bodyP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Calibri"/>
                <a:ea typeface="+mn-ea"/>
                <a:cs typeface="+mn-cs"/>
              </a:rPr>
              <a:t>1. Biểu diễn thông tin trong máy tính</a:t>
            </a:r>
            <a:endParaRPr kumimoji="0" lang="vi-VN" sz="3600" b="1" i="0" u="none" strike="noStrike" kern="1200" cap="none" spc="0" normalizeH="0" baseline="0" noProof="0" dirty="0">
              <a:ln>
                <a:noFill/>
              </a:ln>
              <a:solidFill>
                <a:srgbClr val="FFFF00"/>
              </a:solidFill>
              <a:effectLst/>
              <a:uLnTx/>
              <a:uFillTx/>
              <a:latin typeface="Arial"/>
              <a:ea typeface="+mn-ea"/>
              <a:cs typeface="+mn-cs"/>
            </a:endParaRPr>
          </a:p>
        </p:txBody>
      </p:sp>
    </p:spTree>
    <p:extLst>
      <p:ext uri="{BB962C8B-B14F-4D97-AF65-F5344CB8AC3E}">
        <p14:creationId xmlns:p14="http://schemas.microsoft.com/office/powerpoint/2010/main" val="11187426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11"/>
          <p:cNvSpPr txBox="1">
            <a:spLocks noChangeArrowheads="1"/>
          </p:cNvSpPr>
          <p:nvPr/>
        </p:nvSpPr>
        <p:spPr bwMode="auto">
          <a:xfrm>
            <a:off x="242896" y="1052745"/>
            <a:ext cx="8501063" cy="575542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15000"/>
              </a:lnSpc>
            </a:pPr>
            <a:r>
              <a:rPr lang="vi-VN" sz="3200" dirty="0">
                <a:latin typeface="Times New Roman" pitchFamily="18" charset="0"/>
                <a:ea typeface="Arial" pitchFamily="34" charset="0"/>
                <a:cs typeface="Times New Roman" pitchFamily="18" charset="0"/>
              </a:rPr>
              <a:t>Hình ảnh cũng cần được chuyển đổi thành dãy bit để máy tính có thể xử lí được và có thể hiển thị trên màn hình. Hình ảnh kĩ thuật số được tạo thành từ các điểm ảnh (Pixel). Mỗi Pixel trong một ảnh đen trắng được biểu thị bằng 1 bít. Để chuyển hình ảnh thành dãy bit, trước hết phải kẻ một lưới chữ nhật với số ô mỗi chiều được đánh trước, mỗi ô vuông là 1 Pixel và được tô màu (đen hoặc trắng). </a:t>
            </a:r>
          </a:p>
          <a:p>
            <a:pPr algn="just">
              <a:lnSpc>
                <a:spcPct val="115000"/>
              </a:lnSpc>
            </a:pPr>
            <a:r>
              <a:rPr lang="vi-VN" sz="3200" dirty="0" smtClean="0">
                <a:latin typeface="Times New Roman" pitchFamily="18" charset="0"/>
                <a:ea typeface="Arial" pitchFamily="34" charset="0"/>
                <a:cs typeface="Times New Roman" pitchFamily="18" charset="0"/>
              </a:rPr>
              <a:t>-</a:t>
            </a:r>
            <a:r>
              <a:rPr lang="en-US" sz="3200" dirty="0" smtClean="0">
                <a:latin typeface="Times New Roman" pitchFamily="18" charset="0"/>
                <a:ea typeface="Arial" pitchFamily="34" charset="0"/>
                <a:cs typeface="Times New Roman" pitchFamily="18" charset="0"/>
              </a:rPr>
              <a:t> </a:t>
            </a:r>
            <a:r>
              <a:rPr lang="vi-VN" sz="3200" dirty="0" smtClean="0">
                <a:latin typeface="Times New Roman" pitchFamily="18" charset="0"/>
                <a:ea typeface="Arial" pitchFamily="34" charset="0"/>
                <a:cs typeface="Times New Roman" pitchFamily="18" charset="0"/>
              </a:rPr>
              <a:t>Với </a:t>
            </a:r>
            <a:r>
              <a:rPr lang="vi-VN" sz="3200" dirty="0">
                <a:latin typeface="Times New Roman" pitchFamily="18" charset="0"/>
                <a:ea typeface="Arial" pitchFamily="34" charset="0"/>
                <a:cs typeface="Times New Roman" pitchFamily="18" charset="0"/>
              </a:rPr>
              <a:t>ảnh màu, mỗi pixel được biểu diễn bằng nhiều bit hơn.</a:t>
            </a:r>
          </a:p>
        </p:txBody>
      </p:sp>
      <p:sp>
        <p:nvSpPr>
          <p:cNvPr id="27" name="Rectangle 26"/>
          <p:cNvSpPr/>
          <p:nvPr/>
        </p:nvSpPr>
        <p:spPr>
          <a:xfrm>
            <a:off x="242896" y="620688"/>
            <a:ext cx="3465017"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b="1" dirty="0">
                <a:solidFill>
                  <a:schemeClr val="tx1"/>
                </a:solidFill>
                <a:latin typeface="Times New Roman" pitchFamily="18" charset="0"/>
              </a:rPr>
              <a:t>c. Biểu hình ảnh:</a:t>
            </a:r>
            <a:endParaRPr lang="vi-VN" sz="3200" b="1" dirty="0">
              <a:solidFill>
                <a:schemeClr val="tx1"/>
              </a:solidFill>
              <a:latin typeface="Times New Roman" pitchFamily="18" charset="0"/>
              <a:cs typeface="Times New Roman" pitchFamily="18" charset="0"/>
            </a:endParaRPr>
          </a:p>
        </p:txBody>
      </p:sp>
      <p:sp>
        <p:nvSpPr>
          <p:cNvPr id="5" name="Title 1"/>
          <p:cNvSpPr txBox="1">
            <a:spLocks/>
          </p:cNvSpPr>
          <p:nvPr/>
        </p:nvSpPr>
        <p:spPr>
          <a:xfrm>
            <a:off x="-36512" y="-27384"/>
            <a:ext cx="8003232" cy="634082"/>
          </a:xfrm>
          <a:prstGeom prst="rect">
            <a:avLst/>
          </a:prstGeom>
          <a:solidFill>
            <a:srgbClr val="C0504D"/>
          </a:solidFill>
          <a:ln w="25400" cap="flat" cmpd="sng" algn="ctr">
            <a:solidFill>
              <a:srgbClr val="C0504D">
                <a:shade val="50000"/>
              </a:srgbClr>
            </a:solidFill>
            <a:prstDash val="solid"/>
          </a:ln>
          <a:effectLst/>
        </p:spPr>
        <p:txBody>
          <a:bodyP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Calibri"/>
                <a:ea typeface="+mn-ea"/>
                <a:cs typeface="+mn-cs"/>
              </a:rPr>
              <a:t>1. Biểu diễn thông tin trong máy tính</a:t>
            </a:r>
            <a:endParaRPr kumimoji="0" lang="vi-VN" sz="3600" b="1" i="0" u="none" strike="noStrike" kern="1200" cap="none" spc="0" normalizeH="0" baseline="0" noProof="0" dirty="0">
              <a:ln>
                <a:noFill/>
              </a:ln>
              <a:solidFill>
                <a:srgbClr val="FFFF00"/>
              </a:solidFill>
              <a:effectLst/>
              <a:uLnTx/>
              <a:uFillTx/>
              <a:latin typeface="Arial"/>
              <a:ea typeface="+mn-ea"/>
              <a:cs typeface="+mn-cs"/>
            </a:endParaRPr>
          </a:p>
        </p:txBody>
      </p:sp>
    </p:spTree>
    <p:extLst>
      <p:ext uri="{BB962C8B-B14F-4D97-AF65-F5344CB8AC3E}">
        <p14:creationId xmlns:p14="http://schemas.microsoft.com/office/powerpoint/2010/main" val="69833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Box 11"/>
          <p:cNvSpPr txBox="1">
            <a:spLocks noChangeArrowheads="1"/>
          </p:cNvSpPr>
          <p:nvPr/>
        </p:nvSpPr>
        <p:spPr bwMode="auto">
          <a:xfrm>
            <a:off x="242896" y="1984375"/>
            <a:ext cx="8501063" cy="4622804"/>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fontAlgn="base" hangingPunct="0">
              <a:lnSpc>
                <a:spcPct val="115000"/>
              </a:lnSpc>
              <a:spcBef>
                <a:spcPct val="0"/>
              </a:spcBef>
              <a:spcAft>
                <a:spcPct val="0"/>
              </a:spcAft>
            </a:pPr>
            <a:r>
              <a:rPr lang="vi-VN" sz="3200" dirty="0" smtClean="0">
                <a:solidFill>
                  <a:srgbClr val="000000"/>
                </a:solidFill>
                <a:latin typeface="Times New Roman" pitchFamily="18" charset="0"/>
              </a:rPr>
              <a:t>Tương tự văn bản và hình ảnh, âm thanh cũng cần phải được chuyển đổi thành dãy bit để máy tính có thể xử lí được. Âm thanh phát ra nhờ sự rung lên của màng loa, của dây đàn, của thanh quản,... Nếu một sợi dây của cây đàn rung 440 lần mỗi giây thì nó sẽ phát ra nốt La chuẩn. Tốc độ rung này được ghi lại dưới dạng giá trị số, từ đó chuyển thành dãy bit.</a:t>
            </a:r>
            <a:endParaRPr lang="vi-VN" sz="3200" dirty="0" smtClean="0">
              <a:solidFill>
                <a:srgbClr val="000000"/>
              </a:solidFill>
            </a:endParaRPr>
          </a:p>
        </p:txBody>
      </p:sp>
      <p:sp>
        <p:nvSpPr>
          <p:cNvPr id="27" name="Rectangle 26"/>
          <p:cNvSpPr/>
          <p:nvPr/>
        </p:nvSpPr>
        <p:spPr>
          <a:xfrm>
            <a:off x="242890" y="1406525"/>
            <a:ext cx="5337224"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vi-VN" sz="3200" b="1" dirty="0" smtClean="0">
                <a:solidFill>
                  <a:srgbClr val="000000"/>
                </a:solidFill>
                <a:latin typeface="Times New Roman" pitchFamily="18" charset="0"/>
              </a:rPr>
              <a:t>d. Biểu diễn âm thanh:</a:t>
            </a:r>
            <a:endParaRPr lang="vi-VN" sz="3200" b="1" dirty="0" smtClean="0">
              <a:solidFill>
                <a:srgbClr val="000000"/>
              </a:solidFill>
              <a:latin typeface="Times New Roman" pitchFamily="18" charset="0"/>
              <a:cs typeface="Times New Roman" pitchFamily="18" charset="0"/>
            </a:endParaRPr>
          </a:p>
        </p:txBody>
      </p:sp>
      <p:pic>
        <p:nvPicPr>
          <p:cNvPr id="28677" name="Picture 3"/>
          <p:cNvPicPr>
            <a:picLocks noChangeAspect="1" noChangeArrowheads="1"/>
          </p:cNvPicPr>
          <p:nvPr/>
        </p:nvPicPr>
        <p:blipFill>
          <a:blip r:embed="rId3">
            <a:extLst>
              <a:ext uri="{28A0092B-C50C-407E-A947-70E740481C1C}">
                <a14:useLocalDpi xmlns:a14="http://schemas.microsoft.com/office/drawing/2010/main" val="0"/>
              </a:ext>
            </a:extLst>
          </a:blip>
          <a:srcRect l="38126" t="56671" r="36250" b="32213"/>
          <a:stretch>
            <a:fillRect/>
          </a:stretch>
        </p:blipFill>
        <p:spPr bwMode="auto">
          <a:xfrm>
            <a:off x="1085850" y="5451494"/>
            <a:ext cx="7086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42888" y="332656"/>
            <a:ext cx="8003232" cy="634082"/>
          </a:xfrm>
          <a:prstGeom prst="rect">
            <a:avLst/>
          </a:prstGeom>
          <a:solidFill>
            <a:srgbClr val="C0504D"/>
          </a:solidFill>
          <a:ln w="25400" cap="flat" cmpd="sng" algn="ctr">
            <a:solidFill>
              <a:srgbClr val="C0504D">
                <a:shade val="50000"/>
              </a:srgbClr>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Calibri"/>
                <a:ea typeface="+mn-ea"/>
                <a:cs typeface="+mn-cs"/>
              </a:rPr>
              <a:t>1. Biểu diễn thông tin trong máy tính</a:t>
            </a:r>
            <a:endParaRPr kumimoji="0" lang="vi-VN" sz="3600" b="1" i="0" u="none" strike="noStrike" kern="1200" cap="none" spc="0" normalizeH="0" baseline="0" noProof="0">
              <a:ln>
                <a:noFill/>
              </a:ln>
              <a:solidFill>
                <a:srgbClr val="FFFF00"/>
              </a:solidFill>
              <a:effectLst/>
              <a:uLnTx/>
              <a:uFillTx/>
              <a:latin typeface="Arial"/>
              <a:ea typeface="+mn-ea"/>
              <a:cs typeface="+mn-cs"/>
            </a:endParaRPr>
          </a:p>
        </p:txBody>
      </p:sp>
    </p:spTree>
    <p:extLst>
      <p:ext uri="{BB962C8B-B14F-4D97-AF65-F5344CB8AC3E}">
        <p14:creationId xmlns:p14="http://schemas.microsoft.com/office/powerpoint/2010/main" val="80285872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wipe(down)">
                                      <p:cBhvr>
                                        <p:cTn id="14" dur="500"/>
                                        <p:tgtEl>
                                          <p:spTgt spid="2867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677"/>
                                        </p:tgtEl>
                                        <p:attrNameLst>
                                          <p:attrName>style.visibility</p:attrName>
                                        </p:attrNameLst>
                                      </p:cBhvr>
                                      <p:to>
                                        <p:strVal val="visible"/>
                                      </p:to>
                                    </p:set>
                                    <p:animEffect transition="in" filter="wipe(down)">
                                      <p:cBhvr>
                                        <p:cTn id="19"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075" y="2337492"/>
            <a:ext cx="7726090" cy="864096"/>
          </a:xfrm>
        </p:spPr>
        <p:txBody>
          <a:bodyPr>
            <a:noAutofit/>
          </a:bodyPr>
          <a:lstStyle/>
          <a:p>
            <a:pPr marL="0" indent="0" algn="just">
              <a:buNone/>
            </a:pPr>
            <a:r>
              <a:rPr lang="vi-VN" sz="2200" smtClean="0"/>
              <a:t>a)</a:t>
            </a:r>
            <a:r>
              <a:rPr lang="en-US" sz="2200" smtClean="0"/>
              <a:t> Số được chuyển thành dãy gồm các kí hiệu 0 và 1. Được gọi là dãy</a:t>
            </a:r>
            <a:r>
              <a:rPr lang="en-US" sz="2200" smtClean="0">
                <a:solidFill>
                  <a:srgbClr val="C00000"/>
                </a:solidFill>
              </a:rPr>
              <a:t>....</a:t>
            </a:r>
            <a:r>
              <a:rPr lang="en-US" sz="2200" b="1" smtClean="0">
                <a:solidFill>
                  <a:srgbClr val="C00000"/>
                </a:solidFill>
              </a:rPr>
              <a:t>(1)</a:t>
            </a:r>
            <a:r>
              <a:rPr lang="en-US" sz="2200" smtClean="0">
                <a:solidFill>
                  <a:srgbClr val="C00000"/>
                </a:solidFill>
              </a:rPr>
              <a:t>....</a:t>
            </a:r>
            <a:endParaRPr lang="vi-VN" sz="2200" smtClean="0"/>
          </a:p>
          <a:p>
            <a:pPr marL="0" indent="0" algn="just">
              <a:buNone/>
            </a:pPr>
            <a:endParaRPr lang="vi-VN" sz="2200"/>
          </a:p>
        </p:txBody>
      </p:sp>
      <p:sp>
        <p:nvSpPr>
          <p:cNvPr id="6" name="Title 1"/>
          <p:cNvSpPr txBox="1">
            <a:spLocks/>
          </p:cNvSpPr>
          <p:nvPr/>
        </p:nvSpPr>
        <p:spPr>
          <a:xfrm>
            <a:off x="992281" y="1541720"/>
            <a:ext cx="77972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a:lstStyle>
          <a:p>
            <a:pPr algn="just"/>
            <a:r>
              <a:rPr lang="en-US" sz="2200" b="1">
                <a:solidFill>
                  <a:srgbClr val="0000FF"/>
                </a:solidFill>
              </a:rPr>
              <a:t>Em hãy </a:t>
            </a:r>
            <a:r>
              <a:rPr lang="en-US" sz="2200" b="1" smtClean="0">
                <a:solidFill>
                  <a:srgbClr val="0000FF"/>
                </a:solidFill>
              </a:rPr>
              <a:t>đọc thông </a:t>
            </a:r>
            <a:r>
              <a:rPr lang="en-US" sz="2200" b="1">
                <a:solidFill>
                  <a:srgbClr val="0000FF"/>
                </a:solidFill>
              </a:rPr>
              <a:t>tin </a:t>
            </a:r>
            <a:r>
              <a:rPr lang="en-US" sz="2200" b="1" smtClean="0">
                <a:solidFill>
                  <a:srgbClr val="0000FF"/>
                </a:solidFill>
              </a:rPr>
              <a:t>trang </a:t>
            </a:r>
            <a:r>
              <a:rPr lang="en-US" sz="2200" b="1">
                <a:solidFill>
                  <a:srgbClr val="0000FF"/>
                </a:solidFill>
              </a:rPr>
              <a:t>12-13 (SGK) và điền nội dung thích hợp vào chỗ có dấu (....) để tìm hiểu về cách biểu diễn thông tin trong máy tính:</a:t>
            </a:r>
            <a:endParaRPr lang="vi-VN" sz="2200" b="1">
              <a:solidFill>
                <a:srgbClr val="0000FF"/>
              </a:solidFill>
            </a:endParaRPr>
          </a:p>
          <a:p>
            <a:pPr algn="just"/>
            <a:endParaRPr lang="vi-VN" sz="2200">
              <a:solidFill>
                <a:srgbClr val="0000FF"/>
              </a:solidFill>
            </a:endParaRPr>
          </a:p>
        </p:txBody>
      </p:sp>
      <p:sp>
        <p:nvSpPr>
          <p:cNvPr id="8" name="Content Placeholder 2"/>
          <p:cNvSpPr txBox="1">
            <a:spLocks/>
          </p:cNvSpPr>
          <p:nvPr/>
        </p:nvSpPr>
        <p:spPr>
          <a:xfrm>
            <a:off x="707476" y="3197436"/>
            <a:ext cx="7755180"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200" smtClean="0"/>
              <a:t>b) Văn bản được chuyển thành dãy bit bằng cách chuyển từng.......</a:t>
            </a:r>
            <a:r>
              <a:rPr lang="en-US" sz="2200" b="1" smtClean="0">
                <a:solidFill>
                  <a:srgbClr val="FF0000"/>
                </a:solidFill>
              </a:rPr>
              <a:t>(2)</a:t>
            </a:r>
            <a:r>
              <a:rPr lang="en-US" sz="2200" smtClean="0"/>
              <a:t>..... một. </a:t>
            </a:r>
            <a:endParaRPr lang="vi-VN" sz="2200" smtClean="0"/>
          </a:p>
          <a:p>
            <a:pPr marL="0" indent="0" algn="just">
              <a:buFont typeface="Arial" pitchFamily="34" charset="0"/>
              <a:buNone/>
            </a:pPr>
            <a:endParaRPr lang="vi-VN" sz="2200"/>
          </a:p>
        </p:txBody>
      </p:sp>
      <p:sp>
        <p:nvSpPr>
          <p:cNvPr id="9" name="Content Placeholder 2"/>
          <p:cNvSpPr txBox="1">
            <a:spLocks/>
          </p:cNvSpPr>
          <p:nvPr/>
        </p:nvSpPr>
        <p:spPr>
          <a:xfrm>
            <a:off x="667823" y="4104132"/>
            <a:ext cx="8049636"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smtClean="0"/>
              <a:t>c) Hình ảnh cũng cần được chuyển đổi thành dãy bit.  Mỗi......</a:t>
            </a:r>
            <a:r>
              <a:rPr lang="en-US" sz="2200" b="1" smtClean="0">
                <a:solidFill>
                  <a:srgbClr val="FF0000"/>
                </a:solidFill>
              </a:rPr>
              <a:t>(3)</a:t>
            </a:r>
            <a:r>
              <a:rPr lang="en-US" sz="2200" smtClean="0"/>
              <a:t>..... (pixel) trong một ảnh đen trắng được </a:t>
            </a:r>
            <a:r>
              <a:rPr lang="en-US" sz="2200"/>
              <a:t>biểu </a:t>
            </a:r>
            <a:r>
              <a:rPr lang="en-US" sz="2200" smtClean="0"/>
              <a:t>thị </a:t>
            </a:r>
            <a:r>
              <a:rPr lang="en-US" sz="2200"/>
              <a:t>thành </a:t>
            </a:r>
            <a:r>
              <a:rPr lang="en-US" sz="2200" smtClean="0"/>
              <a:t>một bit</a:t>
            </a:r>
            <a:r>
              <a:rPr lang="en-US" sz="2200"/>
              <a:t>.</a:t>
            </a:r>
            <a:endParaRPr lang="vi-VN" sz="2200"/>
          </a:p>
          <a:p>
            <a:pPr marL="0" indent="0" algn="just">
              <a:buFont typeface="Arial" pitchFamily="34" charset="0"/>
              <a:buNone/>
            </a:pPr>
            <a:endParaRPr lang="vi-VN" sz="2200">
              <a:solidFill>
                <a:srgbClr val="0000FF"/>
              </a:solidFill>
            </a:endParaRPr>
          </a:p>
        </p:txBody>
      </p:sp>
      <p:sp>
        <p:nvSpPr>
          <p:cNvPr id="10" name="Content Placeholder 2"/>
          <p:cNvSpPr txBox="1">
            <a:spLocks/>
          </p:cNvSpPr>
          <p:nvPr/>
        </p:nvSpPr>
        <p:spPr>
          <a:xfrm>
            <a:off x="674182" y="4994517"/>
            <a:ext cx="7755180"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200" smtClean="0"/>
              <a:t>d) </a:t>
            </a:r>
            <a:r>
              <a:rPr lang="en-US" sz="2200" smtClean="0"/>
              <a:t>Âm thanh cũng cần chuyển </a:t>
            </a:r>
            <a:r>
              <a:rPr lang="en-US" sz="2200"/>
              <a:t>đổi </a:t>
            </a:r>
            <a:r>
              <a:rPr lang="en-US" sz="2200" smtClean="0"/>
              <a:t>thành.......</a:t>
            </a:r>
            <a:r>
              <a:rPr lang="en-US" sz="2200" smtClean="0">
                <a:solidFill>
                  <a:srgbClr val="FF0000"/>
                </a:solidFill>
              </a:rPr>
              <a:t>(4)</a:t>
            </a:r>
            <a:r>
              <a:rPr lang="en-US" sz="2200" smtClean="0"/>
              <a:t>..... . </a:t>
            </a:r>
            <a:r>
              <a:rPr lang="en-US" sz="2200"/>
              <a:t>Tốc độ rung của âm thanh được ghi lại dưới dạng </a:t>
            </a:r>
            <a:r>
              <a:rPr lang="en-US" sz="2200" smtClean="0"/>
              <a:t>.......</a:t>
            </a:r>
            <a:r>
              <a:rPr lang="en-US" sz="2200" smtClean="0">
                <a:solidFill>
                  <a:srgbClr val="FF0000"/>
                </a:solidFill>
              </a:rPr>
              <a:t>(5)</a:t>
            </a:r>
            <a:r>
              <a:rPr lang="en-US" sz="2200" smtClean="0"/>
              <a:t>........, </a:t>
            </a:r>
            <a:r>
              <a:rPr lang="en-US" sz="2200"/>
              <a:t>từ đó </a:t>
            </a:r>
            <a:r>
              <a:rPr lang="en-US" sz="2200" smtClean="0"/>
              <a:t>chuyển </a:t>
            </a:r>
            <a:r>
              <a:rPr lang="en-US" sz="2200"/>
              <a:t>thành dãy bit.</a:t>
            </a:r>
            <a:endParaRPr lang="vi-VN" sz="2200"/>
          </a:p>
          <a:p>
            <a:pPr marL="0" indent="0">
              <a:buNone/>
            </a:pPr>
            <a:endParaRPr lang="vi-VN" sz="2200"/>
          </a:p>
          <a:p>
            <a:pPr marL="0" indent="0" algn="just">
              <a:buFont typeface="Arial" pitchFamily="34" charset="0"/>
              <a:buNone/>
            </a:pPr>
            <a:endParaRPr lang="vi-VN" sz="2200">
              <a:solidFill>
                <a:srgbClr val="0000FF"/>
              </a:solidFill>
            </a:endParaRPr>
          </a:p>
        </p:txBody>
      </p:sp>
      <p:sp>
        <p:nvSpPr>
          <p:cNvPr id="4" name="TextBox 3"/>
          <p:cNvSpPr txBox="1"/>
          <p:nvPr/>
        </p:nvSpPr>
        <p:spPr>
          <a:xfrm>
            <a:off x="1290199" y="2713523"/>
            <a:ext cx="72008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b="1" smtClean="0">
                <a:solidFill>
                  <a:srgbClr val="C00000"/>
                </a:solidFill>
                <a:latin typeface="Times New Roman" pitchFamily="18" charset="0"/>
                <a:cs typeface="Times New Roman" pitchFamily="18" charset="0"/>
              </a:rPr>
              <a:t>bit</a:t>
            </a:r>
            <a:endParaRPr lang="vi-VN" sz="2000" b="1">
              <a:solidFill>
                <a:srgbClr val="C00000"/>
              </a:solidFill>
              <a:latin typeface="Times New Roman" pitchFamily="18" charset="0"/>
              <a:cs typeface="Times New Roman" pitchFamily="18" charset="0"/>
            </a:endParaRPr>
          </a:p>
        </p:txBody>
      </p:sp>
      <p:sp>
        <p:nvSpPr>
          <p:cNvPr id="12" name="TextBox 11"/>
          <p:cNvSpPr txBox="1"/>
          <p:nvPr/>
        </p:nvSpPr>
        <p:spPr>
          <a:xfrm>
            <a:off x="1410153" y="3628661"/>
            <a:ext cx="100811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b="1">
                <a:solidFill>
                  <a:srgbClr val="C00000"/>
                </a:solidFill>
                <a:latin typeface="Times New Roman" pitchFamily="18" charset="0"/>
                <a:cs typeface="Times New Roman" pitchFamily="18" charset="0"/>
              </a:rPr>
              <a:t>k</a:t>
            </a:r>
            <a:r>
              <a:rPr lang="en-US" sz="2000" b="1" smtClean="0">
                <a:solidFill>
                  <a:srgbClr val="C00000"/>
                </a:solidFill>
                <a:latin typeface="Times New Roman" pitchFamily="18" charset="0"/>
                <a:cs typeface="Times New Roman" pitchFamily="18" charset="0"/>
              </a:rPr>
              <a:t>í tự</a:t>
            </a:r>
            <a:endParaRPr lang="vi-VN" sz="2000" b="1">
              <a:solidFill>
                <a:srgbClr val="C00000"/>
              </a:solidFill>
              <a:latin typeface="Times New Roman" pitchFamily="18" charset="0"/>
              <a:cs typeface="Times New Roman" pitchFamily="18" charset="0"/>
            </a:endParaRPr>
          </a:p>
        </p:txBody>
      </p:sp>
      <p:sp>
        <p:nvSpPr>
          <p:cNvPr id="16" name="TextBox 15"/>
          <p:cNvSpPr txBox="1"/>
          <p:nvPr/>
        </p:nvSpPr>
        <p:spPr>
          <a:xfrm>
            <a:off x="7376123" y="4105954"/>
            <a:ext cx="1203369"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b="1" smtClean="0">
                <a:solidFill>
                  <a:srgbClr val="C00000"/>
                </a:solidFill>
                <a:latin typeface="Times New Roman" pitchFamily="18" charset="0"/>
                <a:cs typeface="Times New Roman" pitchFamily="18" charset="0"/>
              </a:rPr>
              <a:t>điểm ảnh</a:t>
            </a:r>
            <a:endParaRPr lang="vi-VN" sz="2000" b="1">
              <a:solidFill>
                <a:srgbClr val="C00000"/>
              </a:solidFill>
              <a:latin typeface="Times New Roman" pitchFamily="18" charset="0"/>
              <a:cs typeface="Times New Roman" pitchFamily="18" charset="0"/>
            </a:endParaRPr>
          </a:p>
        </p:txBody>
      </p:sp>
      <p:sp>
        <p:nvSpPr>
          <p:cNvPr id="19" name="TextBox 18"/>
          <p:cNvSpPr txBox="1"/>
          <p:nvPr/>
        </p:nvSpPr>
        <p:spPr>
          <a:xfrm>
            <a:off x="5315629" y="4977502"/>
            <a:ext cx="1152128"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200" b="1">
                <a:solidFill>
                  <a:srgbClr val="C00000"/>
                </a:solidFill>
                <a:latin typeface="Times New Roman" pitchFamily="18" charset="0"/>
                <a:cs typeface="Times New Roman" pitchFamily="18" charset="0"/>
              </a:rPr>
              <a:t>d</a:t>
            </a:r>
            <a:r>
              <a:rPr lang="en-US" sz="2200" b="1" smtClean="0">
                <a:solidFill>
                  <a:srgbClr val="C00000"/>
                </a:solidFill>
                <a:latin typeface="Times New Roman" pitchFamily="18" charset="0"/>
                <a:cs typeface="Times New Roman" pitchFamily="18" charset="0"/>
              </a:rPr>
              <a:t>ãy bit</a:t>
            </a:r>
            <a:endParaRPr lang="vi-VN" sz="2200" b="1">
              <a:solidFill>
                <a:srgbClr val="C00000"/>
              </a:solidFill>
              <a:latin typeface="Times New Roman" pitchFamily="18" charset="0"/>
              <a:cs typeface="Times New Roman" pitchFamily="18" charset="0"/>
            </a:endParaRPr>
          </a:p>
        </p:txBody>
      </p:sp>
      <p:sp>
        <p:nvSpPr>
          <p:cNvPr id="14" name="TextBox 13"/>
          <p:cNvSpPr txBox="1"/>
          <p:nvPr/>
        </p:nvSpPr>
        <p:spPr>
          <a:xfrm>
            <a:off x="5004049" y="5469626"/>
            <a:ext cx="123542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b="1">
                <a:solidFill>
                  <a:srgbClr val="FF0000"/>
                </a:solidFill>
                <a:latin typeface="Times New Roman" pitchFamily="18" charset="0"/>
                <a:cs typeface="Times New Roman" pitchFamily="18" charset="0"/>
              </a:rPr>
              <a:t>giá trị số</a:t>
            </a:r>
            <a:endParaRPr lang="vi-VN" sz="2000" b="1">
              <a:solidFill>
                <a:srgbClr val="FF0000"/>
              </a:solidFill>
              <a:latin typeface="Times New Roman" pitchFamily="18" charset="0"/>
              <a:cs typeface="Times New Roman" pitchFamily="18" charset="0"/>
            </a:endParaRPr>
          </a:p>
        </p:txBody>
      </p:sp>
      <p:sp>
        <p:nvSpPr>
          <p:cNvPr id="15" name="Title 1"/>
          <p:cNvSpPr txBox="1">
            <a:spLocks/>
          </p:cNvSpPr>
          <p:nvPr/>
        </p:nvSpPr>
        <p:spPr>
          <a:xfrm>
            <a:off x="758624" y="332656"/>
            <a:ext cx="800323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rgbClr val="FFFF00"/>
                </a:solidFill>
              </a:rPr>
              <a:t>1. Biểu diễn thông tin trong máy tính</a:t>
            </a:r>
            <a:endParaRPr lang="vi-VN" sz="3600" b="1">
              <a:solidFill>
                <a:srgbClr val="FFFF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38" y="1128754"/>
            <a:ext cx="777301" cy="63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4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anim calcmode="lin" valueType="num">
                                      <p:cBhvr>
                                        <p:cTn id="3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2" grpId="0" animBg="1"/>
      <p:bldP spid="16" grpId="0" animBg="1"/>
      <p:bldP spid="19"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24" y="332656"/>
            <a:ext cx="8003232" cy="63408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600" b="1">
                <a:solidFill>
                  <a:srgbClr val="FFFF00"/>
                </a:solidFill>
              </a:rPr>
              <a:t>1. Biểu diễn thông tin trong máy tính</a:t>
            </a:r>
            <a:endParaRPr lang="vi-VN" sz="3600" b="1">
              <a:solidFill>
                <a:srgbClr val="FFFF00"/>
              </a:solidFill>
            </a:endParaRPr>
          </a:p>
        </p:txBody>
      </p:sp>
      <p:sp>
        <p:nvSpPr>
          <p:cNvPr id="3" name="Content Placeholder 2"/>
          <p:cNvSpPr>
            <a:spLocks noGrp="1"/>
          </p:cNvSpPr>
          <p:nvPr>
            <p:ph idx="1"/>
          </p:nvPr>
        </p:nvSpPr>
        <p:spPr>
          <a:xfrm>
            <a:off x="611560" y="1965312"/>
            <a:ext cx="3672408" cy="2952328"/>
          </a:xfrm>
        </p:spPr>
        <p:txBody>
          <a:bodyPr>
            <a:noAutofit/>
          </a:bodyPr>
          <a:lstStyle/>
          <a:p>
            <a:pPr marL="0" indent="0" algn="just">
              <a:buNone/>
            </a:pPr>
            <a:r>
              <a:rPr lang="vi-VN" sz="2600" b="1" u="sng" dirty="0" smtClean="0">
                <a:solidFill>
                  <a:srgbClr val="0000FF"/>
                </a:solidFill>
              </a:rPr>
              <a:t>Câu </a:t>
            </a:r>
            <a:r>
              <a:rPr lang="vi-VN" sz="2600" b="1" u="sng" dirty="0">
                <a:solidFill>
                  <a:srgbClr val="0000FF"/>
                </a:solidFill>
              </a:rPr>
              <a:t>1</a:t>
            </a:r>
            <a:r>
              <a:rPr lang="vi-VN" sz="2600" b="1" dirty="0">
                <a:solidFill>
                  <a:srgbClr val="0000FF"/>
                </a:solidFill>
              </a:rPr>
              <a:t>:</a:t>
            </a:r>
            <a:r>
              <a:rPr lang="vi-VN" sz="2600" dirty="0">
                <a:solidFill>
                  <a:srgbClr val="0000FF"/>
                </a:solidFill>
              </a:rPr>
              <a:t> Em hãy chuyển mỗi dòng trong hình vẽ thành một dãy bit. </a:t>
            </a:r>
          </a:p>
          <a:p>
            <a:pPr marL="0" indent="0" algn="just">
              <a:buNone/>
            </a:pPr>
            <a:r>
              <a:rPr lang="vi-VN" sz="2600" b="1" u="sng" dirty="0">
                <a:solidFill>
                  <a:srgbClr val="0000FF"/>
                </a:solidFill>
              </a:rPr>
              <a:t>Câu 2</a:t>
            </a:r>
            <a:r>
              <a:rPr lang="vi-VN" sz="2600" b="1" dirty="0">
                <a:solidFill>
                  <a:srgbClr val="0000FF"/>
                </a:solidFill>
              </a:rPr>
              <a:t>:</a:t>
            </a:r>
            <a:r>
              <a:rPr lang="vi-VN" sz="2600" dirty="0">
                <a:solidFill>
                  <a:srgbClr val="0000FF"/>
                </a:solidFill>
              </a:rPr>
              <a:t> Em hãy chuyển cả hình vẽ thành dãy bit bằng cách nối các dãy bit của các dòng lại với </a:t>
            </a:r>
            <a:r>
              <a:rPr lang="vi-VN" sz="2600" dirty="0" smtClean="0">
                <a:solidFill>
                  <a:srgbClr val="0000FF"/>
                </a:solidFill>
              </a:rPr>
              <a:t>nhau </a:t>
            </a:r>
            <a:r>
              <a:rPr lang="vi-VN" sz="2600" dirty="0">
                <a:solidFill>
                  <a:srgbClr val="0000FF"/>
                </a:solidFill>
              </a:rPr>
              <a:t>(từ trên xuống dưới)</a:t>
            </a:r>
          </a:p>
          <a:p>
            <a:pPr marL="0" indent="0" algn="just">
              <a:buNone/>
            </a:pPr>
            <a:endParaRPr lang="vi-VN" sz="2800" dirty="0">
              <a:solidFill>
                <a:srgbClr val="0000FF"/>
              </a:solidFill>
            </a:endParaRPr>
          </a:p>
        </p:txBody>
      </p:sp>
      <p:sp>
        <p:nvSpPr>
          <p:cNvPr id="6" name="Title 1"/>
          <p:cNvSpPr txBox="1">
            <a:spLocks/>
          </p:cNvSpPr>
          <p:nvPr/>
        </p:nvSpPr>
        <p:spPr>
          <a:xfrm>
            <a:off x="755576" y="1224442"/>
            <a:ext cx="7657800" cy="6340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a:lstStyle>
          <a:p>
            <a:r>
              <a:rPr lang="en-US" b="1" smtClean="0">
                <a:solidFill>
                  <a:srgbClr val="0000FF"/>
                </a:solidFill>
              </a:rPr>
              <a:t>Hoạt động 2: Thảo luận nhóm (10 phút)</a:t>
            </a:r>
            <a:endParaRPr lang="vi-VN" b="1">
              <a:solidFill>
                <a:srgbClr val="0000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22624754"/>
              </p:ext>
            </p:extLst>
          </p:nvPr>
        </p:nvGraphicFramePr>
        <p:xfrm>
          <a:off x="4499992" y="2132857"/>
          <a:ext cx="3744416" cy="3030815"/>
        </p:xfrm>
        <a:graphic>
          <a:graphicData uri="http://schemas.openxmlformats.org/drawingml/2006/table">
            <a:tbl>
              <a:tblPr firstRow="1" bandRow="1">
                <a:tableStyleId>{2D5ABB26-0587-4C30-8999-92F81FD0307C}</a:tableStyleId>
              </a:tblPr>
              <a:tblGrid>
                <a:gridCol w="468052"/>
                <a:gridCol w="468052"/>
                <a:gridCol w="468052"/>
                <a:gridCol w="468052"/>
                <a:gridCol w="468052"/>
                <a:gridCol w="468052"/>
                <a:gridCol w="468052"/>
                <a:gridCol w="468052"/>
              </a:tblGrid>
              <a:tr h="384236">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15">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99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9" y="1055967"/>
            <a:ext cx="3384377" cy="4536504"/>
          </a:xfrm>
        </p:spPr>
        <p:txBody>
          <a:bodyPr>
            <a:noAutofit/>
          </a:bodyPr>
          <a:lstStyle/>
          <a:p>
            <a:pPr marL="0" indent="0" algn="just">
              <a:buNone/>
            </a:pPr>
            <a:r>
              <a:rPr lang="vi-VN" sz="2600" b="1" dirty="0" smtClean="0"/>
              <a:t>Câu 1:</a:t>
            </a:r>
            <a:r>
              <a:rPr lang="vi-VN" sz="2600" dirty="0" smtClean="0"/>
              <a:t> </a:t>
            </a:r>
          </a:p>
          <a:p>
            <a:pPr marL="0" indent="0">
              <a:buNone/>
            </a:pPr>
            <a:r>
              <a:rPr lang="vi-VN" sz="2600" dirty="0" smtClean="0"/>
              <a:t>- Dòng </a:t>
            </a:r>
            <a:r>
              <a:rPr lang="vi-VN" sz="2600" dirty="0"/>
              <a:t>1:  01100110</a:t>
            </a:r>
          </a:p>
          <a:p>
            <a:pPr marL="0" indent="0">
              <a:buNone/>
            </a:pPr>
            <a:r>
              <a:rPr lang="vi-VN" sz="2600" dirty="0" smtClean="0"/>
              <a:t>- Dòng </a:t>
            </a:r>
            <a:r>
              <a:rPr lang="vi-VN" sz="2600" dirty="0"/>
              <a:t>2:  10011001</a:t>
            </a:r>
          </a:p>
          <a:p>
            <a:pPr marL="0" indent="0">
              <a:buNone/>
            </a:pPr>
            <a:r>
              <a:rPr lang="vi-VN" sz="2600" dirty="0" smtClean="0"/>
              <a:t>- Dòng </a:t>
            </a:r>
            <a:r>
              <a:rPr lang="vi-VN" sz="2600" dirty="0"/>
              <a:t>3:  10000001</a:t>
            </a:r>
          </a:p>
          <a:p>
            <a:pPr marL="0" indent="0">
              <a:buNone/>
            </a:pPr>
            <a:r>
              <a:rPr lang="vi-VN" sz="2600" dirty="0" smtClean="0"/>
              <a:t>- Dòng </a:t>
            </a:r>
            <a:r>
              <a:rPr lang="vi-VN" sz="2600" dirty="0"/>
              <a:t>4:  01000010</a:t>
            </a:r>
          </a:p>
          <a:p>
            <a:pPr marL="0" indent="0">
              <a:buNone/>
            </a:pPr>
            <a:r>
              <a:rPr lang="vi-VN" sz="2600" dirty="0" smtClean="0"/>
              <a:t>- Dòng </a:t>
            </a:r>
            <a:r>
              <a:rPr lang="vi-VN" sz="2600" dirty="0"/>
              <a:t>5:  01000010</a:t>
            </a:r>
          </a:p>
          <a:p>
            <a:pPr marL="0" indent="0">
              <a:buNone/>
            </a:pPr>
            <a:r>
              <a:rPr lang="vi-VN" sz="2600" dirty="0" smtClean="0"/>
              <a:t>- Dòng </a:t>
            </a:r>
            <a:r>
              <a:rPr lang="vi-VN" sz="2600" dirty="0"/>
              <a:t>6:  00100100</a:t>
            </a:r>
          </a:p>
          <a:p>
            <a:pPr marL="0" indent="0">
              <a:buNone/>
            </a:pPr>
            <a:r>
              <a:rPr lang="vi-VN" sz="2600" dirty="0" smtClean="0"/>
              <a:t>- Dòng </a:t>
            </a:r>
            <a:r>
              <a:rPr lang="vi-VN" sz="2600" dirty="0"/>
              <a:t>7:  00111100</a:t>
            </a:r>
          </a:p>
          <a:p>
            <a:pPr marL="0" indent="0">
              <a:buNone/>
            </a:pPr>
            <a:r>
              <a:rPr lang="vi-VN" sz="2600" dirty="0" smtClean="0"/>
              <a:t>- Dòng </a:t>
            </a:r>
            <a:r>
              <a:rPr lang="vi-VN" sz="2600" dirty="0"/>
              <a:t>8:  </a:t>
            </a:r>
            <a:r>
              <a:rPr lang="vi-VN" sz="2600" dirty="0" smtClean="0"/>
              <a:t>00011000</a:t>
            </a:r>
            <a:endParaRPr lang="vi-VN" sz="2600" dirty="0"/>
          </a:p>
        </p:txBody>
      </p:sp>
      <p:sp>
        <p:nvSpPr>
          <p:cNvPr id="7" name="Content Placeholder 2"/>
          <p:cNvSpPr txBox="1">
            <a:spLocks/>
          </p:cNvSpPr>
          <p:nvPr/>
        </p:nvSpPr>
        <p:spPr>
          <a:xfrm>
            <a:off x="143511" y="5373216"/>
            <a:ext cx="12853426"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600" b="1" dirty="0" smtClean="0"/>
              <a:t>Câu 2: </a:t>
            </a:r>
            <a:r>
              <a:rPr lang="vi-VN" sz="2600" dirty="0" smtClean="0"/>
              <a:t> </a:t>
            </a:r>
            <a:endParaRPr lang="en-US" sz="2600" dirty="0" smtClean="0"/>
          </a:p>
          <a:p>
            <a:pPr marL="0" indent="0">
              <a:buFont typeface="Arial" pitchFamily="34" charset="0"/>
              <a:buNone/>
            </a:pPr>
            <a:r>
              <a:rPr lang="vi-VN" sz="2000" dirty="0" smtClean="0"/>
              <a:t>01100110  10011001  10000001 01000010 01000010  00100100 00111100  00011000</a:t>
            </a:r>
          </a:p>
        </p:txBody>
      </p:sp>
      <p:graphicFrame>
        <p:nvGraphicFramePr>
          <p:cNvPr id="4" name="Table 3"/>
          <p:cNvGraphicFramePr>
            <a:graphicFrameLocks noGrp="1"/>
          </p:cNvGraphicFramePr>
          <p:nvPr>
            <p:extLst>
              <p:ext uri="{D42A27DB-BD31-4B8C-83A1-F6EECF244321}">
                <p14:modId xmlns:p14="http://schemas.microsoft.com/office/powerpoint/2010/main" val="1957262353"/>
              </p:ext>
            </p:extLst>
          </p:nvPr>
        </p:nvGraphicFramePr>
        <p:xfrm>
          <a:off x="4283968" y="1772841"/>
          <a:ext cx="3744416" cy="3030815"/>
        </p:xfrm>
        <a:graphic>
          <a:graphicData uri="http://schemas.openxmlformats.org/drawingml/2006/table">
            <a:tbl>
              <a:tblPr firstRow="1" bandRow="1">
                <a:tableStyleId>{2D5ABB26-0587-4C30-8999-92F81FD0307C}</a:tableStyleId>
              </a:tblPr>
              <a:tblGrid>
                <a:gridCol w="468052"/>
                <a:gridCol w="468052"/>
                <a:gridCol w="468052"/>
                <a:gridCol w="468052"/>
                <a:gridCol w="468052"/>
                <a:gridCol w="468052"/>
                <a:gridCol w="468052"/>
                <a:gridCol w="468052"/>
              </a:tblGrid>
              <a:tr h="384236">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15">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12370627"/>
              </p:ext>
            </p:extLst>
          </p:nvPr>
        </p:nvGraphicFramePr>
        <p:xfrm>
          <a:off x="4288888" y="1777761"/>
          <a:ext cx="3744416" cy="3030815"/>
        </p:xfrm>
        <a:graphic>
          <a:graphicData uri="http://schemas.openxmlformats.org/drawingml/2006/table">
            <a:tbl>
              <a:tblPr firstRow="1" bandRow="1">
                <a:tableStyleId>{2D5ABB26-0587-4C30-8999-92F81FD0307C}</a:tableStyleId>
              </a:tblPr>
              <a:tblGrid>
                <a:gridCol w="468052"/>
                <a:gridCol w="468052"/>
                <a:gridCol w="468052"/>
                <a:gridCol w="468052"/>
                <a:gridCol w="468052"/>
                <a:gridCol w="468052"/>
                <a:gridCol w="468052"/>
                <a:gridCol w="468052"/>
              </a:tblGrid>
              <a:tr h="384236">
                <a:tc>
                  <a:txBody>
                    <a:bodyPr/>
                    <a:lstStyle/>
                    <a:p>
                      <a:pPr algn="ctr"/>
                      <a:r>
                        <a:rPr lang="vi-VN" sz="2000" b="1" dirty="0" smtClean="0">
                          <a:solidFill>
                            <a:schemeClr val="tx1"/>
                          </a:solidFill>
                        </a:rPr>
                        <a:t>0</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b="1" smtClean="0">
                          <a:solidFill>
                            <a:schemeClr val="tx1"/>
                          </a:solidFill>
                        </a:rPr>
                        <a:t>1</a:t>
                      </a: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sz="2000" b="1" smtClean="0">
                          <a:solidFill>
                            <a:schemeClr val="tx1"/>
                          </a:solidFill>
                        </a:rPr>
                        <a:t>1</a:t>
                      </a: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sz="2000" b="1" smtClean="0">
                          <a:solidFill>
                            <a:schemeClr val="tx1"/>
                          </a:solidFill>
                        </a:rPr>
                        <a:t>0</a:t>
                      </a: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b="1" smtClean="0">
                          <a:solidFill>
                            <a:schemeClr val="tx1"/>
                          </a:solidFill>
                        </a:rPr>
                        <a:t>0</a:t>
                      </a: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b="1" smtClean="0">
                          <a:solidFill>
                            <a:schemeClr val="tx1"/>
                          </a:solidFill>
                        </a:rPr>
                        <a:t>1</a:t>
                      </a: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sz="2000" b="1" smtClean="0">
                          <a:solidFill>
                            <a:schemeClr val="tx1"/>
                          </a:solidFill>
                        </a:rPr>
                        <a:t>1</a:t>
                      </a: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sz="2000" b="1" smtClean="0">
                          <a:solidFill>
                            <a:schemeClr val="tx1"/>
                          </a:solidFill>
                        </a:rPr>
                        <a:t>0</a:t>
                      </a:r>
                      <a:endParaRPr lang="vi-VN" sz="20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54680">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54680">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dirty="0" smtClean="0">
                          <a:solidFill>
                            <a:schemeClr val="tx1"/>
                          </a:solidFill>
                        </a:rPr>
                        <a:t>0</a:t>
                      </a:r>
                      <a:endParaRPr lang="vi-V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680">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dirty="0" smtClean="0">
                          <a:solidFill>
                            <a:schemeClr val="tx1"/>
                          </a:solidFill>
                        </a:rPr>
                        <a:t>0</a:t>
                      </a:r>
                      <a:endParaRPr lang="vi-V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15">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1</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b="1" smtClean="0">
                          <a:solidFill>
                            <a:schemeClr val="tx1"/>
                          </a:solidFill>
                        </a:rPr>
                        <a:t>0</a:t>
                      </a:r>
                      <a:endParaRPr lang="vi-VN"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b="1" dirty="0" smtClean="0">
                          <a:solidFill>
                            <a:schemeClr val="tx1"/>
                          </a:solidFill>
                        </a:rPr>
                        <a:t>0</a:t>
                      </a:r>
                      <a:endParaRPr lang="vi-V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itle 4"/>
          <p:cNvSpPr>
            <a:spLocks noGrp="1"/>
          </p:cNvSpPr>
          <p:nvPr>
            <p:ph type="title"/>
          </p:nvPr>
        </p:nvSpPr>
        <p:spPr/>
        <p:txBody>
          <a:bodyPr/>
          <a:lstStyle/>
          <a:p>
            <a:endParaRPr lang="vi-VN" dirty="0"/>
          </a:p>
        </p:txBody>
      </p:sp>
      <p:sp>
        <p:nvSpPr>
          <p:cNvPr id="8" name="Title 1"/>
          <p:cNvSpPr txBox="1">
            <a:spLocks/>
          </p:cNvSpPr>
          <p:nvPr/>
        </p:nvSpPr>
        <p:spPr>
          <a:xfrm>
            <a:off x="611560" y="324118"/>
            <a:ext cx="800323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a:solidFill>
                  <a:srgbClr val="FFFF00"/>
                </a:solidFill>
              </a:rPr>
              <a:t>1. Biểu diễn thông tin trong máy tính</a:t>
            </a:r>
            <a:endParaRPr lang="vi-VN" sz="3600" b="1">
              <a:solidFill>
                <a:srgbClr val="FFFF00"/>
              </a:solidFill>
            </a:endParaRPr>
          </a:p>
        </p:txBody>
      </p:sp>
    </p:spTree>
    <p:extLst>
      <p:ext uri="{BB962C8B-B14F-4D97-AF65-F5344CB8AC3E}">
        <p14:creationId xmlns:p14="http://schemas.microsoft.com/office/powerpoint/2010/main" val="41707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8"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p:cTn id="75"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7"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3">
                                            <p:txEl>
                                              <p:pRg st="8" end="8"/>
                                            </p:txEl>
                                          </p:spTgt>
                                        </p:tgtEl>
                                        <p:attrNameLst>
                                          <p:attrName>style.visibility</p:attrName>
                                        </p:attrNameLst>
                                      </p:cBhvr>
                                      <p:to>
                                        <p:strVal val="visible"/>
                                      </p:to>
                                    </p:set>
                                    <p:anim calcmode="lin" valueType="num">
                                      <p:cBhvr>
                                        <p:cTn id="84"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6"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3">
                                            <p:txEl>
                                              <p:pRg st="8" end="8"/>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nodeType="clickEffect">
                                  <p:stCondLst>
                                    <p:cond delay="0"/>
                                  </p:stCondLst>
                                  <p:iterate type="lt">
                                    <p:tmPct val="10000"/>
                                  </p:iterate>
                                  <p:childTnLst>
                                    <p:set>
                                      <p:cBhvr>
                                        <p:cTn id="92" dur="1" fill="hold">
                                          <p:stCondLst>
                                            <p:cond delay="0"/>
                                          </p:stCondLst>
                                        </p:cTn>
                                        <p:tgtEl>
                                          <p:spTgt spid="7">
                                            <p:txEl>
                                              <p:pRg st="0" end="0"/>
                                            </p:txEl>
                                          </p:spTgt>
                                        </p:tgtEl>
                                        <p:attrNameLst>
                                          <p:attrName>style.visibility</p:attrName>
                                        </p:attrNameLst>
                                      </p:cBhvr>
                                      <p:to>
                                        <p:strVal val="visible"/>
                                      </p:to>
                                    </p:set>
                                    <p:anim calcmode="lin" valueType="num">
                                      <p:cBhvr>
                                        <p:cTn id="93" dur="7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4" dur="7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5" dur="7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6" dur="7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7" dur="750" tmFilter="0,0; .5, 1; 1, 1"/>
                                        <p:tgtEl>
                                          <p:spTgt spid="7">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nodeType="clickEffect">
                                  <p:stCondLst>
                                    <p:cond delay="0"/>
                                  </p:stCondLst>
                                  <p:iterate type="lt">
                                    <p:tmPct val="10000"/>
                                  </p:iterate>
                                  <p:childTnLst>
                                    <p:set>
                                      <p:cBhvr>
                                        <p:cTn id="101" dur="1" fill="hold">
                                          <p:stCondLst>
                                            <p:cond delay="0"/>
                                          </p:stCondLst>
                                        </p:cTn>
                                        <p:tgtEl>
                                          <p:spTgt spid="7">
                                            <p:txEl>
                                              <p:pRg st="1" end="1"/>
                                            </p:txEl>
                                          </p:spTgt>
                                        </p:tgtEl>
                                        <p:attrNameLst>
                                          <p:attrName>style.visibility</p:attrName>
                                        </p:attrNameLst>
                                      </p:cBhvr>
                                      <p:to>
                                        <p:strVal val="visible"/>
                                      </p:to>
                                    </p:set>
                                    <p:anim calcmode="lin" valueType="num">
                                      <p:cBhvr>
                                        <p:cTn id="102" dur="75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3" dur="75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04" dur="75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5" dur="75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750" tmFilter="0,0; .5, 1; 1, 1"/>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297605" y="1745512"/>
            <a:ext cx="6860194" cy="31683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vi-VN">
                <a:solidFill>
                  <a:srgbClr val="0000FF"/>
                </a:solidFill>
              </a:rPr>
              <a:t>Thông tin được biểu diễn trong máy tính bằng dãy các bit. Mỗi bit là một kí hiệu 0 hoặc 1, hay còn được gọi là chữ số nhị phân.</a:t>
            </a:r>
          </a:p>
          <a:p>
            <a:pPr algn="just"/>
            <a:r>
              <a:rPr lang="vi-VN" smtClean="0">
                <a:solidFill>
                  <a:srgbClr val="0000FF"/>
                </a:solidFill>
              </a:rPr>
              <a:t>Bit </a:t>
            </a:r>
            <a:r>
              <a:rPr lang="vi-VN">
                <a:solidFill>
                  <a:srgbClr val="0000FF"/>
                </a:solidFill>
              </a:rPr>
              <a:t>là đơn vị đo nhỏ nhất trong lưu trữ thông tin</a:t>
            </a:r>
            <a:r>
              <a:rPr lang="vi-VN" smtClean="0">
                <a:solidFill>
                  <a:srgbClr val="0000FF"/>
                </a:solidFill>
              </a:rPr>
              <a:t>.</a:t>
            </a:r>
            <a:endParaRPr lang="vi-VN">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61" y="1745512"/>
            <a:ext cx="757141" cy="68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endParaRPr lang="vi-VN"/>
          </a:p>
        </p:txBody>
      </p:sp>
      <p:sp>
        <p:nvSpPr>
          <p:cNvPr id="10" name="Title 1"/>
          <p:cNvSpPr txBox="1">
            <a:spLocks/>
          </p:cNvSpPr>
          <p:nvPr/>
        </p:nvSpPr>
        <p:spPr>
          <a:xfrm>
            <a:off x="611560" y="404664"/>
            <a:ext cx="800323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a:solidFill>
                  <a:srgbClr val="FFFF00"/>
                </a:solidFill>
              </a:rPr>
              <a:t>1. Biểu diễn thông tin trong máy tính</a:t>
            </a:r>
            <a:endParaRPr lang="vi-VN" sz="3600" b="1">
              <a:solidFill>
                <a:srgbClr val="FFFF00"/>
              </a:solidFill>
            </a:endParaRPr>
          </a:p>
        </p:txBody>
      </p:sp>
      <p:pic>
        <p:nvPicPr>
          <p:cNvPr id="8" name="Picture 12"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1268778"/>
            <a:ext cx="4746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517526" y="5013184"/>
            <a:ext cx="8097267" cy="179126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15000"/>
              </a:lnSpc>
            </a:pPr>
            <a:r>
              <a:rPr lang="vi-VN" sz="3200" dirty="0">
                <a:latin typeface="Times New Roman" pitchFamily="18" charset="0"/>
              </a:rPr>
              <a:t>Như vậy, trong máy tính, tất cả thông tin dạng văn bản, hình ảnh, âm thanh,... đều được chuyển thành dãy bit.</a:t>
            </a:r>
            <a:endParaRPr lang="vi-VN" sz="3200" dirty="0"/>
          </a:p>
        </p:txBody>
      </p:sp>
    </p:spTree>
    <p:extLst>
      <p:ext uri="{BB962C8B-B14F-4D97-AF65-F5344CB8AC3E}">
        <p14:creationId xmlns:p14="http://schemas.microsoft.com/office/powerpoint/2010/main" val="33237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7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7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p:cTn id="16" dur="75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8" dur="75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E30F87-AC3B-464A-ACE1-7680D9116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52" y="2771166"/>
            <a:ext cx="1821248" cy="2428330"/>
          </a:xfrm>
          <a:prstGeom prst="rect">
            <a:avLst/>
          </a:prstGeom>
        </p:spPr>
      </p:pic>
      <p:pic>
        <p:nvPicPr>
          <p:cNvPr id="7" name="Picture 6">
            <a:extLst>
              <a:ext uri="{FF2B5EF4-FFF2-40B4-BE49-F238E27FC236}">
                <a16:creationId xmlns:a16="http://schemas.microsoft.com/office/drawing/2014/main" xmlns=""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648" y="0"/>
            <a:ext cx="2143125" cy="2857500"/>
          </a:xfrm>
          <a:prstGeom prst="rect">
            <a:avLst/>
          </a:prstGeom>
        </p:spPr>
      </p:pic>
      <p:sp>
        <p:nvSpPr>
          <p:cNvPr id="8" name="Speech Bubble: Rectangle with Corners Rounded 7">
            <a:extLst>
              <a:ext uri="{FF2B5EF4-FFF2-40B4-BE49-F238E27FC236}">
                <a16:creationId xmlns:a16="http://schemas.microsoft.com/office/drawing/2014/main" xmlns="" id="{0667024D-077C-41FB-84FC-D91D5651A194}"/>
              </a:ext>
            </a:extLst>
          </p:cNvPr>
          <p:cNvSpPr/>
          <p:nvPr/>
        </p:nvSpPr>
        <p:spPr>
          <a:xfrm>
            <a:off x="1120635" y="484145"/>
            <a:ext cx="5880259"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prstClr val="white"/>
                </a:solidFill>
                <a:latin typeface="Times New Roman" panose="02020603050405020304" pitchFamily="18" charset="0"/>
                <a:cs typeface="Times New Roman" panose="02020603050405020304" pitchFamily="18" charset="0"/>
              </a:rPr>
              <a:t>Câu 1: Dãy bit là gì?</a:t>
            </a:r>
            <a:endParaRPr lang="en-US" sz="3200" b="1">
              <a:solidFill>
                <a:prstClr val="white"/>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4B5AB01C-ECF4-4CC5-B79D-24017FBE3B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73" y="1204911"/>
            <a:ext cx="1200530" cy="1607820"/>
          </a:xfrm>
          <a:prstGeom prst="rect">
            <a:avLst/>
          </a:prstGeom>
        </p:spPr>
      </p:pic>
      <p:sp>
        <p:nvSpPr>
          <p:cNvPr id="19" name="Rectangle: Rounded Corners 18">
            <a:extLst>
              <a:ext uri="{FF2B5EF4-FFF2-40B4-BE49-F238E27FC236}">
                <a16:creationId xmlns:a16="http://schemas.microsoft.com/office/drawing/2014/main" xmlns="" id="{A98ECE88-115D-4A1D-8452-F943FF1AC741}"/>
              </a:ext>
            </a:extLst>
          </p:cNvPr>
          <p:cNvSpPr/>
          <p:nvPr/>
        </p:nvSpPr>
        <p:spPr>
          <a:xfrm>
            <a:off x="296212" y="5199533"/>
            <a:ext cx="1900674" cy="1324831"/>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latin typeface="Times New Roman" panose="02020603050405020304" pitchFamily="18" charset="0"/>
                <a:cs typeface="Times New Roman" panose="02020603050405020304" pitchFamily="18" charset="0"/>
              </a:rPr>
              <a:t>A. </a:t>
            </a:r>
            <a:r>
              <a:rPr lang="en-US" sz="2400" smtClean="0">
                <a:solidFill>
                  <a:srgbClr val="002060"/>
                </a:solidFill>
                <a:latin typeface="Times New Roman" panose="02020603050405020304" pitchFamily="18" charset="0"/>
                <a:cs typeface="Times New Roman" panose="02020603050405020304" pitchFamily="18" charset="0"/>
              </a:rPr>
              <a:t>Là những dãy kí hiệu 0 và 1</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FA2065B4-32D5-4275-B2C9-8B5FF2ACC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0375" y="2771166"/>
            <a:ext cx="1800921" cy="2401228"/>
          </a:xfrm>
          <a:prstGeom prst="rect">
            <a:avLst/>
          </a:prstGeom>
        </p:spPr>
      </p:pic>
      <p:sp>
        <p:nvSpPr>
          <p:cNvPr id="21" name="Rectangle: Rounded Corners 20">
            <a:extLst>
              <a:ext uri="{FF2B5EF4-FFF2-40B4-BE49-F238E27FC236}">
                <a16:creationId xmlns:a16="http://schemas.microsoft.com/office/drawing/2014/main" xmlns="" id="{88E5E567-B90E-4275-AC51-C8D58F3AA2A7}"/>
              </a:ext>
            </a:extLst>
          </p:cNvPr>
          <p:cNvSpPr/>
          <p:nvPr/>
        </p:nvSpPr>
        <p:spPr>
          <a:xfrm>
            <a:off x="2483769" y="5199533"/>
            <a:ext cx="2017300" cy="1324831"/>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anose="02020603050405020304" pitchFamily="18" charset="0"/>
                <a:cs typeface="Times New Roman" panose="02020603050405020304" pitchFamily="18" charset="0"/>
              </a:rPr>
              <a:t>B. </a:t>
            </a:r>
            <a:r>
              <a:rPr lang="en-US" sz="2400" smtClean="0">
                <a:solidFill>
                  <a:srgbClr val="002060"/>
                </a:solidFill>
                <a:latin typeface="Times New Roman" panose="02020603050405020304" pitchFamily="18" charset="0"/>
                <a:cs typeface="Times New Roman" panose="02020603050405020304" pitchFamily="18" charset="0"/>
              </a:rPr>
              <a:t>Là âm thanh phát ra từ máy tính</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29116D89-5671-4377-A980-517B605BE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613" y="2771166"/>
            <a:ext cx="1780595" cy="2374126"/>
          </a:xfrm>
          <a:prstGeom prst="rect">
            <a:avLst/>
          </a:prstGeom>
        </p:spPr>
      </p:pic>
      <p:sp>
        <p:nvSpPr>
          <p:cNvPr id="23" name="Rectangle: Rounded Corners 22">
            <a:extLst>
              <a:ext uri="{FF2B5EF4-FFF2-40B4-BE49-F238E27FC236}">
                <a16:creationId xmlns:a16="http://schemas.microsoft.com/office/drawing/2014/main" xmlns="" id="{64E263D4-FF99-4115-A750-399C550760EE}"/>
              </a:ext>
            </a:extLst>
          </p:cNvPr>
          <p:cNvSpPr/>
          <p:nvPr/>
        </p:nvSpPr>
        <p:spPr>
          <a:xfrm>
            <a:off x="4730860" y="5199533"/>
            <a:ext cx="1894430" cy="1324831"/>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Times New Roman" panose="02020603050405020304" pitchFamily="18" charset="0"/>
                <a:cs typeface="Times New Roman" panose="02020603050405020304" pitchFamily="18" charset="0"/>
              </a:rPr>
              <a:t>C. </a:t>
            </a:r>
            <a:r>
              <a:rPr lang="en-US" sz="2400" smtClean="0">
                <a:solidFill>
                  <a:srgbClr val="002060"/>
                </a:solidFill>
                <a:latin typeface="Times New Roman" panose="02020603050405020304" pitchFamily="18" charset="0"/>
                <a:cs typeface="Times New Roman" panose="02020603050405020304" pitchFamily="18" charset="0"/>
              </a:rPr>
              <a:t>Là một dãy chỉ gồm dãy số 2</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5D199BEE-8167-419B-B668-203E8A2CC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817" y="2771173"/>
            <a:ext cx="1702150" cy="2269533"/>
          </a:xfrm>
          <a:prstGeom prst="rect">
            <a:avLst/>
          </a:prstGeom>
        </p:spPr>
      </p:pic>
      <p:sp>
        <p:nvSpPr>
          <p:cNvPr id="25" name="Rectangle: Rounded Corners 24">
            <a:extLst>
              <a:ext uri="{FF2B5EF4-FFF2-40B4-BE49-F238E27FC236}">
                <a16:creationId xmlns:a16="http://schemas.microsoft.com/office/drawing/2014/main" xmlns="" id="{00BEFBB1-525B-415D-8E45-ADCB8FD217EA}"/>
              </a:ext>
            </a:extLst>
          </p:cNvPr>
          <p:cNvSpPr/>
          <p:nvPr/>
        </p:nvSpPr>
        <p:spPr>
          <a:xfrm>
            <a:off x="6823129" y="5199533"/>
            <a:ext cx="1926380" cy="1324831"/>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Times New Roman" panose="02020603050405020304" pitchFamily="18" charset="0"/>
                <a:cs typeface="Times New Roman" panose="02020603050405020304" pitchFamily="18" charset="0"/>
              </a:rPr>
              <a:t>D. </a:t>
            </a:r>
            <a:r>
              <a:rPr lang="en-US" sz="2400" smtClean="0">
                <a:solidFill>
                  <a:srgbClr val="002060"/>
                </a:solidFill>
                <a:latin typeface="Times New Roman" panose="02020603050405020304" pitchFamily="18" charset="0"/>
                <a:cs typeface="Times New Roman" panose="02020603050405020304" pitchFamily="18" charset="0"/>
              </a:rPr>
              <a:t>Là những chữ số từ 0 đến 9</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3" y="484150"/>
            <a:ext cx="979176" cy="105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4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00B0F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245409" y="515939"/>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vi-VN" altLang="vi-VN" sz="2800">
              <a:solidFill>
                <a:schemeClr val="tx1"/>
              </a:solidFill>
            </a:endParaRPr>
          </a:p>
        </p:txBody>
      </p:sp>
      <p:sp>
        <p:nvSpPr>
          <p:cNvPr id="6" name="AutoShape 3"/>
          <p:cNvSpPr>
            <a:spLocks noChangeArrowheads="1"/>
          </p:cNvSpPr>
          <p:nvPr/>
        </p:nvSpPr>
        <p:spPr bwMode="ltGray">
          <a:xfrm rot="5400000">
            <a:off x="-2423517" y="2074277"/>
            <a:ext cx="4824413" cy="3406379"/>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7" name="AutoShape 4"/>
          <p:cNvSpPr>
            <a:spLocks noChangeArrowheads="1"/>
          </p:cNvSpPr>
          <p:nvPr/>
        </p:nvSpPr>
        <p:spPr bwMode="ltGray">
          <a:xfrm rot="5400000" flipH="1">
            <a:off x="-2359601" y="1970008"/>
            <a:ext cx="5270163" cy="3408462"/>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36000"/>
                </a:schemeClr>
              </a:gs>
              <a:gs pos="100000">
                <a:schemeClr val="hlink">
                  <a:gamma/>
                  <a:tint val="33725"/>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 name="AutoShape 5">
            <a:hlinkClick r:id="rId3" action="ppaction://hlinksldjump"/>
          </p:cNvPr>
          <p:cNvSpPr>
            <a:spLocks noChangeArrowheads="1"/>
          </p:cNvSpPr>
          <p:nvPr/>
        </p:nvSpPr>
        <p:spPr bwMode="gray">
          <a:xfrm>
            <a:off x="1619687" y="4872928"/>
            <a:ext cx="4305593" cy="573856"/>
          </a:xfrm>
          <a:prstGeom prst="roundRect">
            <a:avLst>
              <a:gd name="adj" fmla="val 50000"/>
            </a:avLst>
          </a:prstGeom>
          <a:noFill/>
          <a:ln w="57150" algn="ctr">
            <a:solidFill>
              <a:schemeClr val="folHlink"/>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endParaRPr lang="en-US" altLang="vi-VN" sz="2800" b="1" smtClean="0"/>
          </a:p>
          <a:p>
            <a:pPr eaLnBrk="0" hangingPunct="0"/>
            <a:r>
              <a:rPr lang="en-US" altLang="vi-VN" sz="2800" b="1" smtClean="0"/>
              <a:t>3. LUYỆN TẬP </a:t>
            </a:r>
          </a:p>
          <a:p>
            <a:pPr algn="l" eaLnBrk="0" hangingPunct="0"/>
            <a:endParaRPr lang="en-US" altLang="vi-VN" sz="2800" b="1" dirty="0">
              <a:solidFill>
                <a:schemeClr val="tx1"/>
              </a:solidFill>
            </a:endParaRPr>
          </a:p>
        </p:txBody>
      </p:sp>
      <p:sp>
        <p:nvSpPr>
          <p:cNvPr id="10" name="AutoShape 7">
            <a:hlinkClick r:id="rId4" action="ppaction://hlinksldjump"/>
          </p:cNvPr>
          <p:cNvSpPr>
            <a:spLocks noChangeArrowheads="1"/>
          </p:cNvSpPr>
          <p:nvPr/>
        </p:nvSpPr>
        <p:spPr bwMode="gray">
          <a:xfrm>
            <a:off x="1488530" y="1256554"/>
            <a:ext cx="4676775" cy="583157"/>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pPr algn="l" eaLnBrk="0" hangingPunct="0"/>
            <a:r>
              <a:rPr lang="en-US" altLang="vi-VN" sz="2800" b="1" dirty="0"/>
              <a:t>1</a:t>
            </a:r>
            <a:r>
              <a:rPr lang="en-US" altLang="vi-VN" sz="2800" b="1" smtClean="0"/>
              <a:t>. KHỞI ĐỘNG</a:t>
            </a:r>
            <a:endParaRPr lang="en-US" altLang="vi-VN" sz="2800" b="1" dirty="0"/>
          </a:p>
        </p:txBody>
      </p:sp>
      <p:grpSp>
        <p:nvGrpSpPr>
          <p:cNvPr id="11" name="Group 8"/>
          <p:cNvGrpSpPr>
            <a:grpSpLocks/>
          </p:cNvGrpSpPr>
          <p:nvPr/>
        </p:nvGrpSpPr>
        <p:grpSpPr bwMode="auto">
          <a:xfrm>
            <a:off x="1078947" y="1230713"/>
            <a:ext cx="457200" cy="604837"/>
            <a:chOff x="2078" y="1680"/>
            <a:chExt cx="1615" cy="1615"/>
          </a:xfrm>
        </p:grpSpPr>
        <p:sp>
          <p:nvSpPr>
            <p:cNvPr id="12" name="Oval 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3" name="Oval 1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14" name="Oval 11"/>
            <p:cNvSpPr>
              <a:spLocks noChangeArrowheads="1"/>
            </p:cNvSpPr>
            <p:nvPr/>
          </p:nvSpPr>
          <p:spPr bwMode="gray">
            <a:xfrm>
              <a:off x="2254" y="1795"/>
              <a:ext cx="918"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15" name="Oval 12"/>
            <p:cNvSpPr>
              <a:spLocks noChangeArrowheads="1"/>
            </p:cNvSpPr>
            <p:nvPr/>
          </p:nvSpPr>
          <p:spPr bwMode="gray">
            <a:xfrm>
              <a:off x="2254" y="1795"/>
              <a:ext cx="918" cy="1387"/>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16" name="Oval 13"/>
            <p:cNvSpPr>
              <a:spLocks noChangeArrowheads="1"/>
            </p:cNvSpPr>
            <p:nvPr/>
          </p:nvSpPr>
          <p:spPr bwMode="gray">
            <a:xfrm>
              <a:off x="2337" y="1795"/>
              <a:ext cx="1096"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17" name="Oval 14"/>
            <p:cNvSpPr>
              <a:spLocks noChangeArrowheads="1"/>
            </p:cNvSpPr>
            <p:nvPr/>
          </p:nvSpPr>
          <p:spPr bwMode="gray">
            <a:xfrm>
              <a:off x="2337" y="1795"/>
              <a:ext cx="1096" cy="1387"/>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grpSp>
        <p:nvGrpSpPr>
          <p:cNvPr id="25" name="Group 22"/>
          <p:cNvGrpSpPr>
            <a:grpSpLocks/>
          </p:cNvGrpSpPr>
          <p:nvPr/>
        </p:nvGrpSpPr>
        <p:grpSpPr bwMode="auto">
          <a:xfrm>
            <a:off x="1314909" y="4832703"/>
            <a:ext cx="426244" cy="604839"/>
            <a:chOff x="2078" y="1680"/>
            <a:chExt cx="1615" cy="1615"/>
          </a:xfrm>
        </p:grpSpPr>
        <p:sp>
          <p:nvSpPr>
            <p:cNvPr id="26" name="Oval 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27" name="Oval 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28" name="Oval 25"/>
            <p:cNvSpPr>
              <a:spLocks noChangeArrowheads="1"/>
            </p:cNvSpPr>
            <p:nvPr/>
          </p:nvSpPr>
          <p:spPr bwMode="gray">
            <a:xfrm>
              <a:off x="2254" y="1795"/>
              <a:ext cx="984"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29" name="Oval 26"/>
            <p:cNvSpPr>
              <a:spLocks noChangeArrowheads="1"/>
            </p:cNvSpPr>
            <p:nvPr/>
          </p:nvSpPr>
          <p:spPr bwMode="gray">
            <a:xfrm>
              <a:off x="2254" y="1795"/>
              <a:ext cx="984" cy="1387"/>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30" name="Oval 27"/>
            <p:cNvSpPr>
              <a:spLocks noChangeArrowheads="1"/>
            </p:cNvSpPr>
            <p:nvPr/>
          </p:nvSpPr>
          <p:spPr bwMode="gray">
            <a:xfrm>
              <a:off x="2337" y="1795"/>
              <a:ext cx="1096"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31" name="Oval 28"/>
            <p:cNvSpPr>
              <a:spLocks noChangeArrowheads="1"/>
            </p:cNvSpPr>
            <p:nvPr/>
          </p:nvSpPr>
          <p:spPr bwMode="gray">
            <a:xfrm>
              <a:off x="2337" y="1795"/>
              <a:ext cx="1096" cy="1387"/>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32" name="AutoShape 29">
            <a:hlinkClick r:id="rId5" action="ppaction://hlinksldjump"/>
          </p:cNvPr>
          <p:cNvSpPr>
            <a:spLocks noChangeArrowheads="1"/>
          </p:cNvSpPr>
          <p:nvPr/>
        </p:nvSpPr>
        <p:spPr bwMode="gray">
          <a:xfrm>
            <a:off x="1434220" y="5679164"/>
            <a:ext cx="4280054" cy="514337"/>
          </a:xfrm>
          <a:prstGeom prst="roundRect">
            <a:avLst>
              <a:gd name="adj" fmla="val 50000"/>
            </a:avLst>
          </a:prstGeom>
          <a:noFill/>
          <a:ln w="57150" algn="ctr">
            <a:solidFill>
              <a:srgbClr val="FF0000"/>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endParaRPr lang="en-US" altLang="vi-VN" sz="2800" b="1" smtClean="0"/>
          </a:p>
          <a:p>
            <a:pPr eaLnBrk="0" hangingPunct="0"/>
            <a:endParaRPr lang="en-US" altLang="vi-VN" sz="2800" b="1" smtClean="0"/>
          </a:p>
          <a:p>
            <a:pPr eaLnBrk="0" hangingPunct="0"/>
            <a:r>
              <a:rPr lang="en-US" altLang="vi-VN" sz="2800" b="1" smtClean="0"/>
              <a:t> 4. VẬN DỤNG</a:t>
            </a:r>
          </a:p>
          <a:p>
            <a:pPr eaLnBrk="0" hangingPunct="0"/>
            <a:endParaRPr lang="en-US" altLang="vi-VN" sz="2800" b="1" smtClean="0"/>
          </a:p>
          <a:p>
            <a:pPr eaLnBrk="0" hangingPunct="0"/>
            <a:endParaRPr lang="en-US" altLang="vi-VN" sz="2800" b="1" dirty="0"/>
          </a:p>
        </p:txBody>
      </p:sp>
      <p:grpSp>
        <p:nvGrpSpPr>
          <p:cNvPr id="33" name="Group 30"/>
          <p:cNvGrpSpPr>
            <a:grpSpLocks/>
          </p:cNvGrpSpPr>
          <p:nvPr/>
        </p:nvGrpSpPr>
        <p:grpSpPr bwMode="auto">
          <a:xfrm>
            <a:off x="1069640" y="5611903"/>
            <a:ext cx="457200" cy="604837"/>
            <a:chOff x="2078" y="1680"/>
            <a:chExt cx="1615" cy="1615"/>
          </a:xfrm>
        </p:grpSpPr>
        <p:sp>
          <p:nvSpPr>
            <p:cNvPr id="34"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35"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36" name="Oval 33"/>
            <p:cNvSpPr>
              <a:spLocks noChangeArrowheads="1"/>
            </p:cNvSpPr>
            <p:nvPr/>
          </p:nvSpPr>
          <p:spPr bwMode="gray">
            <a:xfrm>
              <a:off x="2254" y="1795"/>
              <a:ext cx="918"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37" name="Oval 34"/>
            <p:cNvSpPr>
              <a:spLocks noChangeArrowheads="1"/>
            </p:cNvSpPr>
            <p:nvPr/>
          </p:nvSpPr>
          <p:spPr bwMode="gray">
            <a:xfrm>
              <a:off x="2254" y="1795"/>
              <a:ext cx="918" cy="1387"/>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38" name="Oval 35"/>
            <p:cNvSpPr>
              <a:spLocks noChangeArrowheads="1"/>
            </p:cNvSpPr>
            <p:nvPr/>
          </p:nvSpPr>
          <p:spPr bwMode="gray">
            <a:xfrm>
              <a:off x="2337" y="1795"/>
              <a:ext cx="1096"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39" name="Oval 36"/>
            <p:cNvSpPr>
              <a:spLocks noChangeArrowheads="1"/>
            </p:cNvSpPr>
            <p:nvPr/>
          </p:nvSpPr>
          <p:spPr bwMode="gray">
            <a:xfrm>
              <a:off x="2337" y="1795"/>
              <a:ext cx="1096" cy="1387"/>
            </a:xfrm>
            <a:prstGeom prst="ellipse">
              <a:avLst/>
            </a:prstGeom>
            <a:solidFill>
              <a:srgbClr val="CC00FF"/>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40" name="Rectangle 37"/>
          <p:cNvSpPr>
            <a:spLocks noGrp="1" noChangeArrowheads="1"/>
          </p:cNvSpPr>
          <p:nvPr>
            <p:ph type="title"/>
          </p:nvPr>
        </p:nvSpPr>
        <p:spPr bwMode="auto">
          <a:xfrm>
            <a:off x="231108" y="2812132"/>
            <a:ext cx="1954708" cy="20621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en-US" altLang="vi-VN" sz="3200" b="1">
                <a:solidFill>
                  <a:srgbClr val="6600CC"/>
                </a:solidFill>
              </a:rPr>
              <a:t>NỘI </a:t>
            </a:r>
            <a:r>
              <a:rPr lang="en-US" altLang="vi-VN" sz="3200" b="1" smtClean="0">
                <a:solidFill>
                  <a:srgbClr val="6600CC"/>
                </a:solidFill>
              </a:rPr>
              <a:t/>
            </a:r>
            <a:br>
              <a:rPr lang="en-US" altLang="vi-VN" sz="3200" b="1" smtClean="0">
                <a:solidFill>
                  <a:srgbClr val="6600CC"/>
                </a:solidFill>
              </a:rPr>
            </a:br>
            <a:r>
              <a:rPr lang="en-US" altLang="vi-VN" sz="3200" b="1" smtClean="0">
                <a:solidFill>
                  <a:srgbClr val="6600CC"/>
                </a:solidFill>
              </a:rPr>
              <a:t>DUNG</a:t>
            </a:r>
            <a:br>
              <a:rPr lang="en-US" altLang="vi-VN" sz="3200" b="1" smtClean="0">
                <a:solidFill>
                  <a:srgbClr val="6600CC"/>
                </a:solidFill>
              </a:rPr>
            </a:br>
            <a:r>
              <a:rPr lang="en-US" altLang="vi-VN" sz="3200" b="1" smtClean="0">
                <a:solidFill>
                  <a:srgbClr val="6600CC"/>
                </a:solidFill>
              </a:rPr>
              <a:t> </a:t>
            </a:r>
            <a:r>
              <a:rPr lang="en-US" altLang="vi-VN" sz="3200" b="1" dirty="0">
                <a:solidFill>
                  <a:srgbClr val="6600CC"/>
                </a:solidFill>
              </a:rPr>
              <a:t>BÀI </a:t>
            </a:r>
            <a:r>
              <a:rPr lang="en-US" altLang="vi-VN" sz="3200" b="1" dirty="0" smtClean="0">
                <a:solidFill>
                  <a:srgbClr val="6600CC"/>
                </a:solidFill>
              </a:rPr>
              <a:t/>
            </a:r>
            <a:br>
              <a:rPr lang="en-US" altLang="vi-VN" sz="3200" b="1" dirty="0" smtClean="0">
                <a:solidFill>
                  <a:srgbClr val="6600CC"/>
                </a:solidFill>
              </a:rPr>
            </a:br>
            <a:r>
              <a:rPr lang="en-US" altLang="vi-VN" sz="3200" b="1" dirty="0" smtClean="0">
                <a:solidFill>
                  <a:srgbClr val="6600CC"/>
                </a:solidFill>
              </a:rPr>
              <a:t>HỌC</a:t>
            </a:r>
            <a:endParaRPr lang="en-US" altLang="vi-VN" sz="3200" b="1" dirty="0">
              <a:solidFill>
                <a:srgbClr val="6600CC"/>
              </a:solidFill>
            </a:endParaRPr>
          </a:p>
        </p:txBody>
      </p:sp>
      <p:sp>
        <p:nvSpPr>
          <p:cNvPr id="50" name="AutoShape 6">
            <a:hlinkClick r:id="rId6" action="ppaction://hlinksldjump"/>
          </p:cNvPr>
          <p:cNvSpPr>
            <a:spLocks noChangeArrowheads="1"/>
          </p:cNvSpPr>
          <p:nvPr/>
        </p:nvSpPr>
        <p:spPr bwMode="gray">
          <a:xfrm>
            <a:off x="1951168" y="3073310"/>
            <a:ext cx="6869306" cy="571737"/>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vi-VN" sz="2800" b="1" smtClean="0"/>
              <a:t>2.1. BIỂU DIỄN THÔNG TIN TRONG MÁY TÍNH</a:t>
            </a:r>
            <a:endParaRPr lang="en-US" altLang="vi-VN" sz="2800" b="1" dirty="0"/>
          </a:p>
        </p:txBody>
      </p:sp>
      <p:sp>
        <p:nvSpPr>
          <p:cNvPr id="51" name="AutoShape 6">
            <a:hlinkClick r:id="rId7" action="ppaction://hlinksldjump"/>
          </p:cNvPr>
          <p:cNvSpPr>
            <a:spLocks noChangeArrowheads="1"/>
          </p:cNvSpPr>
          <p:nvPr/>
        </p:nvSpPr>
        <p:spPr bwMode="gray">
          <a:xfrm>
            <a:off x="1920346" y="3976142"/>
            <a:ext cx="6900128" cy="543445"/>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vi-VN" sz="2800" b="1" smtClean="0"/>
              <a:t> 2.2. ĐƠN VỊ ĐO THÔNG TIN</a:t>
            </a:r>
            <a:endParaRPr lang="en-US" altLang="vi-VN" sz="2800" b="1" dirty="0"/>
          </a:p>
        </p:txBody>
      </p:sp>
      <p:grpSp>
        <p:nvGrpSpPr>
          <p:cNvPr id="53" name="Group 15"/>
          <p:cNvGrpSpPr>
            <a:grpSpLocks/>
          </p:cNvGrpSpPr>
          <p:nvPr/>
        </p:nvGrpSpPr>
        <p:grpSpPr bwMode="auto">
          <a:xfrm>
            <a:off x="1582670" y="3030239"/>
            <a:ext cx="457200" cy="604839"/>
            <a:chOff x="2078" y="1680"/>
            <a:chExt cx="1615" cy="1615"/>
          </a:xfrm>
        </p:grpSpPr>
        <p:sp>
          <p:nvSpPr>
            <p:cNvPr id="54" name="Oval 1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55" name="Oval 1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56" name="Oval 18"/>
            <p:cNvSpPr>
              <a:spLocks noChangeArrowheads="1"/>
            </p:cNvSpPr>
            <p:nvPr/>
          </p:nvSpPr>
          <p:spPr bwMode="gray">
            <a:xfrm>
              <a:off x="2254" y="1795"/>
              <a:ext cx="918"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57" name="Oval 19"/>
            <p:cNvSpPr>
              <a:spLocks noChangeArrowheads="1"/>
            </p:cNvSpPr>
            <p:nvPr/>
          </p:nvSpPr>
          <p:spPr bwMode="gray">
            <a:xfrm>
              <a:off x="2254" y="1795"/>
              <a:ext cx="918" cy="1387"/>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58" name="Oval 20"/>
            <p:cNvSpPr>
              <a:spLocks noChangeArrowheads="1"/>
            </p:cNvSpPr>
            <p:nvPr/>
          </p:nvSpPr>
          <p:spPr bwMode="gray">
            <a:xfrm>
              <a:off x="2337" y="1795"/>
              <a:ext cx="1096"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59" name="Oval 21"/>
            <p:cNvSpPr>
              <a:spLocks noChangeArrowheads="1"/>
            </p:cNvSpPr>
            <p:nvPr/>
          </p:nvSpPr>
          <p:spPr bwMode="gray">
            <a:xfrm>
              <a:off x="2337" y="1795"/>
              <a:ext cx="1096" cy="1387"/>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grpSp>
        <p:nvGrpSpPr>
          <p:cNvPr id="60" name="Group 15"/>
          <p:cNvGrpSpPr>
            <a:grpSpLocks/>
          </p:cNvGrpSpPr>
          <p:nvPr/>
        </p:nvGrpSpPr>
        <p:grpSpPr bwMode="auto">
          <a:xfrm>
            <a:off x="1621065" y="3933075"/>
            <a:ext cx="457200" cy="604839"/>
            <a:chOff x="2078" y="1680"/>
            <a:chExt cx="1615" cy="1615"/>
          </a:xfrm>
        </p:grpSpPr>
        <p:sp>
          <p:nvSpPr>
            <p:cNvPr id="61" name="Oval 1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62" name="Oval 1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63" name="Oval 18"/>
            <p:cNvSpPr>
              <a:spLocks noChangeArrowheads="1"/>
            </p:cNvSpPr>
            <p:nvPr/>
          </p:nvSpPr>
          <p:spPr bwMode="gray">
            <a:xfrm>
              <a:off x="2254" y="1795"/>
              <a:ext cx="918"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64" name="Oval 19"/>
            <p:cNvSpPr>
              <a:spLocks noChangeArrowheads="1"/>
            </p:cNvSpPr>
            <p:nvPr/>
          </p:nvSpPr>
          <p:spPr bwMode="gray">
            <a:xfrm>
              <a:off x="2254" y="1795"/>
              <a:ext cx="918" cy="1387"/>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65" name="Oval 20"/>
            <p:cNvSpPr>
              <a:spLocks noChangeArrowheads="1"/>
            </p:cNvSpPr>
            <p:nvPr/>
          </p:nvSpPr>
          <p:spPr bwMode="gray">
            <a:xfrm>
              <a:off x="2337" y="1795"/>
              <a:ext cx="1096"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66" name="Oval 21"/>
            <p:cNvSpPr>
              <a:spLocks noChangeArrowheads="1"/>
            </p:cNvSpPr>
            <p:nvPr/>
          </p:nvSpPr>
          <p:spPr bwMode="gray">
            <a:xfrm>
              <a:off x="2337" y="1795"/>
              <a:ext cx="1096" cy="1387"/>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sp>
        <p:nvSpPr>
          <p:cNvPr id="67" name="AutoShape 6">
            <a:hlinkClick r:id="rId6" action="ppaction://hlinksldjump"/>
          </p:cNvPr>
          <p:cNvSpPr>
            <a:spLocks noChangeArrowheads="1"/>
          </p:cNvSpPr>
          <p:nvPr/>
        </p:nvSpPr>
        <p:spPr bwMode="gray">
          <a:xfrm>
            <a:off x="1716609" y="2201911"/>
            <a:ext cx="4573264" cy="559051"/>
          </a:xfrm>
          <a:prstGeom prst="roundRect">
            <a:avLst>
              <a:gd name="adj" fmla="val 50000"/>
            </a:avLst>
          </a:prstGeom>
          <a:noFill/>
          <a:ln w="57150" algn="ctr">
            <a:solidFill>
              <a:schemeClr val="accent6">
                <a:lumMod val="75000"/>
              </a:schemeClr>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vi-VN" sz="2800" b="1" dirty="0" smtClean="0"/>
              <a:t>2</a:t>
            </a:r>
            <a:r>
              <a:rPr lang="en-US" altLang="vi-VN" sz="2800" b="1" smtClean="0"/>
              <a:t>. HÌNH THÀNH KIẾN THỨC</a:t>
            </a:r>
            <a:endParaRPr lang="en-US" altLang="vi-VN" sz="2800" b="1" dirty="0"/>
          </a:p>
        </p:txBody>
      </p:sp>
      <p:grpSp>
        <p:nvGrpSpPr>
          <p:cNvPr id="18" name="Group 15"/>
          <p:cNvGrpSpPr>
            <a:grpSpLocks/>
          </p:cNvGrpSpPr>
          <p:nvPr/>
        </p:nvGrpSpPr>
        <p:grpSpPr bwMode="auto">
          <a:xfrm>
            <a:off x="1383814" y="2143851"/>
            <a:ext cx="457200" cy="604839"/>
            <a:chOff x="2078" y="1680"/>
            <a:chExt cx="1615" cy="1615"/>
          </a:xfrm>
        </p:grpSpPr>
        <p:sp>
          <p:nvSpPr>
            <p:cNvPr id="19" name="Oval 1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20" name="Oval 1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vi-VN"/>
            </a:p>
          </p:txBody>
        </p:sp>
        <p:sp>
          <p:nvSpPr>
            <p:cNvPr id="21" name="Oval 18"/>
            <p:cNvSpPr>
              <a:spLocks noChangeArrowheads="1"/>
            </p:cNvSpPr>
            <p:nvPr/>
          </p:nvSpPr>
          <p:spPr bwMode="gray">
            <a:xfrm>
              <a:off x="2254" y="1795"/>
              <a:ext cx="918"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22" name="Oval 19"/>
            <p:cNvSpPr>
              <a:spLocks noChangeArrowheads="1"/>
            </p:cNvSpPr>
            <p:nvPr/>
          </p:nvSpPr>
          <p:spPr bwMode="gray">
            <a:xfrm>
              <a:off x="2254" y="1795"/>
              <a:ext cx="918" cy="1387"/>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vi-VN"/>
            </a:p>
          </p:txBody>
        </p:sp>
        <p:sp>
          <p:nvSpPr>
            <p:cNvPr id="23" name="Oval 20"/>
            <p:cNvSpPr>
              <a:spLocks noChangeArrowheads="1"/>
            </p:cNvSpPr>
            <p:nvPr/>
          </p:nvSpPr>
          <p:spPr bwMode="gray">
            <a:xfrm>
              <a:off x="2337" y="1795"/>
              <a:ext cx="1096"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sp>
          <p:nvSpPr>
            <p:cNvPr id="24" name="Oval 21"/>
            <p:cNvSpPr>
              <a:spLocks noChangeArrowheads="1"/>
            </p:cNvSpPr>
            <p:nvPr/>
          </p:nvSpPr>
          <p:spPr bwMode="gray">
            <a:xfrm>
              <a:off x="2337" y="1795"/>
              <a:ext cx="1096" cy="1387"/>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vi-VN"/>
            </a:p>
          </p:txBody>
        </p:sp>
      </p:grpSp>
      <p:pic>
        <p:nvPicPr>
          <p:cNvPr id="68" name="Picture 6" descr="C:\Users\Administrator\Downloads\tiêu_đề-removebg-preview (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2" y="-1"/>
            <a:ext cx="8316416" cy="113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E30F87-AC3B-464A-ACE1-7680D9116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153" y="2397081"/>
            <a:ext cx="2200752" cy="2934336"/>
          </a:xfrm>
          <a:prstGeom prst="rect">
            <a:avLst/>
          </a:prstGeom>
        </p:spPr>
      </p:pic>
      <p:pic>
        <p:nvPicPr>
          <p:cNvPr id="7" name="Picture 6">
            <a:extLst>
              <a:ext uri="{FF2B5EF4-FFF2-40B4-BE49-F238E27FC236}">
                <a16:creationId xmlns:a16="http://schemas.microsoft.com/office/drawing/2014/main" xmlns=""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648" y="0"/>
            <a:ext cx="2143125" cy="2857500"/>
          </a:xfrm>
          <a:prstGeom prst="rect">
            <a:avLst/>
          </a:prstGeom>
        </p:spPr>
      </p:pic>
      <p:sp>
        <p:nvSpPr>
          <p:cNvPr id="8" name="Speech Bubble: Rectangle with Corners Rounded 7">
            <a:extLst>
              <a:ext uri="{FF2B5EF4-FFF2-40B4-BE49-F238E27FC236}">
                <a16:creationId xmlns:a16="http://schemas.microsoft.com/office/drawing/2014/main" xmlns="" id="{0667024D-077C-41FB-84FC-D91D5651A194}"/>
              </a:ext>
            </a:extLst>
          </p:cNvPr>
          <p:cNvSpPr/>
          <p:nvPr/>
        </p:nvSpPr>
        <p:spPr>
          <a:xfrm>
            <a:off x="1120635" y="484145"/>
            <a:ext cx="5880259"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smtClean="0">
                <a:solidFill>
                  <a:prstClr val="white"/>
                </a:solidFill>
                <a:latin typeface="Times New Roman" panose="02020603050405020304" pitchFamily="18" charset="0"/>
                <a:cs typeface="Times New Roman" panose="02020603050405020304" pitchFamily="18" charset="0"/>
              </a:rPr>
              <a:t>Câu 2: Máy tính sử dụng dãy bit để làm gì?</a:t>
            </a:r>
            <a:endParaRPr lang="en-US" sz="3200" b="1">
              <a:solidFill>
                <a:prstClr val="white"/>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4B5AB01C-ECF4-4CC5-B79D-24017FBE3B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73" y="1603081"/>
            <a:ext cx="1200530" cy="1607820"/>
          </a:xfrm>
          <a:prstGeom prst="rect">
            <a:avLst/>
          </a:prstGeom>
        </p:spPr>
      </p:pic>
      <p:sp>
        <p:nvSpPr>
          <p:cNvPr id="19" name="Rectangle: Rounded Corners 18">
            <a:extLst>
              <a:ext uri="{FF2B5EF4-FFF2-40B4-BE49-F238E27FC236}">
                <a16:creationId xmlns:a16="http://schemas.microsoft.com/office/drawing/2014/main" xmlns="" id="{A98ECE88-115D-4A1D-8452-F943FF1AC741}"/>
              </a:ext>
            </a:extLst>
          </p:cNvPr>
          <p:cNvSpPr/>
          <p:nvPr/>
        </p:nvSpPr>
        <p:spPr>
          <a:xfrm>
            <a:off x="296230" y="5308426"/>
            <a:ext cx="1772813" cy="1144910"/>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a:solidFill>
                  <a:srgbClr val="002060"/>
                </a:solidFill>
                <a:latin typeface="Times New Roman" panose="02020603050405020304" pitchFamily="18" charset="0"/>
                <a:cs typeface="Times New Roman" panose="02020603050405020304" pitchFamily="18" charset="0"/>
              </a:rPr>
              <a:t>A. </a:t>
            </a:r>
            <a:r>
              <a:rPr lang="en-US" sz="2400" smtClean="0">
                <a:solidFill>
                  <a:srgbClr val="002060"/>
                </a:solidFill>
                <a:latin typeface="Times New Roman" panose="02020603050405020304" pitchFamily="18" charset="0"/>
                <a:cs typeface="Times New Roman" panose="02020603050405020304" pitchFamily="18" charset="0"/>
              </a:rPr>
              <a:t>Biểu diễn các số</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FA2065B4-32D5-4275-B2C9-8B5FF2ACC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374" y="2397081"/>
            <a:ext cx="2200752" cy="2934336"/>
          </a:xfrm>
          <a:prstGeom prst="rect">
            <a:avLst/>
          </a:prstGeom>
        </p:spPr>
      </p:pic>
      <p:sp>
        <p:nvSpPr>
          <p:cNvPr id="21" name="Rectangle: Rounded Corners 20">
            <a:extLst>
              <a:ext uri="{FF2B5EF4-FFF2-40B4-BE49-F238E27FC236}">
                <a16:creationId xmlns:a16="http://schemas.microsoft.com/office/drawing/2014/main" xmlns="" id="{88E5E567-B90E-4275-AC51-C8D58F3AA2A7}"/>
              </a:ext>
            </a:extLst>
          </p:cNvPr>
          <p:cNvSpPr/>
          <p:nvPr/>
        </p:nvSpPr>
        <p:spPr>
          <a:xfrm>
            <a:off x="2420434" y="5308426"/>
            <a:ext cx="1845476" cy="1144910"/>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a:solidFill>
                  <a:srgbClr val="002060"/>
                </a:solidFill>
                <a:latin typeface="Times New Roman" panose="02020603050405020304" pitchFamily="18" charset="0"/>
                <a:cs typeface="Times New Roman" panose="02020603050405020304" pitchFamily="18" charset="0"/>
              </a:rPr>
              <a:t>B. </a:t>
            </a:r>
            <a:r>
              <a:rPr lang="en-US" sz="2400" smtClean="0">
                <a:solidFill>
                  <a:srgbClr val="002060"/>
                </a:solidFill>
                <a:latin typeface="Times New Roman" panose="02020603050405020304" pitchFamily="18" charset="0"/>
                <a:cs typeface="Times New Roman" panose="02020603050405020304" pitchFamily="18" charset="0"/>
              </a:rPr>
              <a:t>Biểu diễn văn bản</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29116D89-5671-4377-A980-517B605BE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595" y="2397081"/>
            <a:ext cx="2200752" cy="2934336"/>
          </a:xfrm>
          <a:prstGeom prst="rect">
            <a:avLst/>
          </a:prstGeom>
        </p:spPr>
      </p:pic>
      <p:sp>
        <p:nvSpPr>
          <p:cNvPr id="23" name="Rectangle: Rounded Corners 22">
            <a:extLst>
              <a:ext uri="{FF2B5EF4-FFF2-40B4-BE49-F238E27FC236}">
                <a16:creationId xmlns:a16="http://schemas.microsoft.com/office/drawing/2014/main" xmlns="" id="{64E263D4-FF99-4115-A750-399C550760EE}"/>
              </a:ext>
            </a:extLst>
          </p:cNvPr>
          <p:cNvSpPr/>
          <p:nvPr/>
        </p:nvSpPr>
        <p:spPr>
          <a:xfrm>
            <a:off x="4544653" y="5308426"/>
            <a:ext cx="2140694" cy="1144910"/>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latin typeface="Times New Roman" panose="02020603050405020304" pitchFamily="18" charset="0"/>
                <a:cs typeface="Times New Roman" panose="02020603050405020304" pitchFamily="18" charset="0"/>
              </a:rPr>
              <a:t>C. </a:t>
            </a:r>
            <a:r>
              <a:rPr lang="en-US" sz="2400" smtClean="0">
                <a:solidFill>
                  <a:srgbClr val="002060"/>
                </a:solidFill>
                <a:latin typeface="Times New Roman" panose="02020603050405020304" pitchFamily="18" charset="0"/>
                <a:cs typeface="Times New Roman" panose="02020603050405020304" pitchFamily="18" charset="0"/>
              </a:rPr>
              <a:t>Biểu diễn hình ảnh, âm thanh</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5D199BEE-8167-419B-B668-203E8A2CC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816" y="2397081"/>
            <a:ext cx="2200752" cy="2934336"/>
          </a:xfrm>
          <a:prstGeom prst="rect">
            <a:avLst/>
          </a:prstGeom>
        </p:spPr>
      </p:pic>
      <p:sp>
        <p:nvSpPr>
          <p:cNvPr id="25" name="Rectangle: Rounded Corners 24">
            <a:extLst>
              <a:ext uri="{FF2B5EF4-FFF2-40B4-BE49-F238E27FC236}">
                <a16:creationId xmlns:a16="http://schemas.microsoft.com/office/drawing/2014/main" xmlns="" id="{00BEFBB1-525B-415D-8E45-ADCB8FD217EA}"/>
              </a:ext>
            </a:extLst>
          </p:cNvPr>
          <p:cNvSpPr/>
          <p:nvPr/>
        </p:nvSpPr>
        <p:spPr>
          <a:xfrm>
            <a:off x="6738617" y="5308426"/>
            <a:ext cx="2405385" cy="1144910"/>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latin typeface="Times New Roman" panose="02020603050405020304" pitchFamily="18" charset="0"/>
                <a:cs typeface="Times New Roman" panose="02020603050405020304" pitchFamily="18" charset="0"/>
              </a:rPr>
              <a:t>D. </a:t>
            </a:r>
            <a:r>
              <a:rPr lang="en-US" sz="2400" smtClean="0">
                <a:solidFill>
                  <a:srgbClr val="002060"/>
                </a:solidFill>
                <a:latin typeface="Times New Roman" panose="02020603050405020304" pitchFamily="18" charset="0"/>
                <a:cs typeface="Times New Roman" panose="02020603050405020304" pitchFamily="18" charset="0"/>
              </a:rPr>
              <a:t>Biểu diễn số, văn bản, hình ảnh, âm thanh</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3" y="484150"/>
            <a:ext cx="979176" cy="105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36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FFFF0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00B0F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E30F87-AC3B-464A-ACE1-7680D9116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782" y="2975366"/>
            <a:ext cx="1603497" cy="2137996"/>
          </a:xfrm>
          <a:prstGeom prst="rect">
            <a:avLst/>
          </a:prstGeom>
        </p:spPr>
      </p:pic>
      <p:pic>
        <p:nvPicPr>
          <p:cNvPr id="7" name="Picture 6">
            <a:extLst>
              <a:ext uri="{FF2B5EF4-FFF2-40B4-BE49-F238E27FC236}">
                <a16:creationId xmlns:a16="http://schemas.microsoft.com/office/drawing/2014/main" xmlns=""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648" y="0"/>
            <a:ext cx="2143125" cy="2857500"/>
          </a:xfrm>
          <a:prstGeom prst="rect">
            <a:avLst/>
          </a:prstGeom>
        </p:spPr>
      </p:pic>
      <p:sp>
        <p:nvSpPr>
          <p:cNvPr id="8" name="Speech Bubble: Rectangle with Corners Rounded 7">
            <a:extLst>
              <a:ext uri="{FF2B5EF4-FFF2-40B4-BE49-F238E27FC236}">
                <a16:creationId xmlns:a16="http://schemas.microsoft.com/office/drawing/2014/main" xmlns="" id="{0667024D-077C-41FB-84FC-D91D5651A194}"/>
              </a:ext>
            </a:extLst>
          </p:cNvPr>
          <p:cNvSpPr/>
          <p:nvPr/>
        </p:nvSpPr>
        <p:spPr>
          <a:xfrm>
            <a:off x="1120635" y="484145"/>
            <a:ext cx="5880259"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smtClean="0">
                <a:solidFill>
                  <a:prstClr val="white"/>
                </a:solidFill>
                <a:latin typeface="Times New Roman" panose="02020603050405020304" pitchFamily="18" charset="0"/>
                <a:cs typeface="Times New Roman" panose="02020603050405020304" pitchFamily="18" charset="0"/>
              </a:rPr>
              <a:t>Câu 3: Dữ liệu trong máy tính được mã hóa thành dãy bit vì:</a:t>
            </a:r>
            <a:endParaRPr lang="en-US" sz="3200" b="1">
              <a:solidFill>
                <a:prstClr val="white"/>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4B5AB01C-ECF4-4CC5-B79D-24017FBE3B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73" y="1603081"/>
            <a:ext cx="1200530" cy="1607820"/>
          </a:xfrm>
          <a:prstGeom prst="rect">
            <a:avLst/>
          </a:prstGeom>
        </p:spPr>
      </p:pic>
      <p:sp>
        <p:nvSpPr>
          <p:cNvPr id="19" name="Rectangle: Rounded Corners 18">
            <a:extLst>
              <a:ext uri="{FF2B5EF4-FFF2-40B4-BE49-F238E27FC236}">
                <a16:creationId xmlns:a16="http://schemas.microsoft.com/office/drawing/2014/main" xmlns="" id="{A98ECE88-115D-4A1D-8452-F943FF1AC741}"/>
              </a:ext>
            </a:extLst>
          </p:cNvPr>
          <p:cNvSpPr/>
          <p:nvPr/>
        </p:nvSpPr>
        <p:spPr>
          <a:xfrm>
            <a:off x="296212" y="4990687"/>
            <a:ext cx="1842066" cy="165935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latin typeface="Times New Roman" panose="02020603050405020304" pitchFamily="18" charset="0"/>
                <a:cs typeface="Times New Roman" panose="02020603050405020304" pitchFamily="18" charset="0"/>
              </a:rPr>
              <a:t>A. </a:t>
            </a:r>
            <a:r>
              <a:rPr lang="en-US" sz="2400" smtClean="0">
                <a:solidFill>
                  <a:srgbClr val="002060"/>
                </a:solidFill>
                <a:latin typeface="Times New Roman" panose="02020603050405020304" pitchFamily="18" charset="0"/>
                <a:cs typeface="Times New Roman" panose="02020603050405020304" pitchFamily="18" charset="0"/>
              </a:rPr>
              <a:t>Dãy bit đáng tin cậy hơn</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FA2065B4-32D5-4275-B2C9-8B5FF2ACC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001" y="2975366"/>
            <a:ext cx="1603497" cy="2137996"/>
          </a:xfrm>
          <a:prstGeom prst="rect">
            <a:avLst/>
          </a:prstGeom>
        </p:spPr>
      </p:pic>
      <p:sp>
        <p:nvSpPr>
          <p:cNvPr id="21" name="Rectangle: Rounded Corners 20">
            <a:extLst>
              <a:ext uri="{FF2B5EF4-FFF2-40B4-BE49-F238E27FC236}">
                <a16:creationId xmlns:a16="http://schemas.microsoft.com/office/drawing/2014/main" xmlns="" id="{88E5E567-B90E-4275-AC51-C8D58F3AA2A7}"/>
              </a:ext>
            </a:extLst>
          </p:cNvPr>
          <p:cNvSpPr/>
          <p:nvPr/>
        </p:nvSpPr>
        <p:spPr>
          <a:xfrm>
            <a:off x="2420433" y="4990687"/>
            <a:ext cx="1842066" cy="165935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latin typeface="Times New Roman" panose="02020603050405020304" pitchFamily="18" charset="0"/>
                <a:cs typeface="Times New Roman" panose="02020603050405020304" pitchFamily="18" charset="0"/>
              </a:rPr>
              <a:t>B. </a:t>
            </a:r>
            <a:r>
              <a:rPr lang="en-US" sz="2400" smtClean="0">
                <a:solidFill>
                  <a:srgbClr val="002060"/>
                </a:solidFill>
                <a:latin typeface="Times New Roman" panose="02020603050405020304" pitchFamily="18" charset="0"/>
                <a:cs typeface="Times New Roman" panose="02020603050405020304" pitchFamily="18" charset="0"/>
              </a:rPr>
              <a:t>Máy tính chỉ làm việc với hai kí tự 0 và 1</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29116D89-5671-4377-A980-517B605BE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223" y="2975366"/>
            <a:ext cx="1603497" cy="2137996"/>
          </a:xfrm>
          <a:prstGeom prst="rect">
            <a:avLst/>
          </a:prstGeom>
        </p:spPr>
      </p:pic>
      <p:sp>
        <p:nvSpPr>
          <p:cNvPr id="23" name="Rectangle: Rounded Corners 22">
            <a:extLst>
              <a:ext uri="{FF2B5EF4-FFF2-40B4-BE49-F238E27FC236}">
                <a16:creationId xmlns:a16="http://schemas.microsoft.com/office/drawing/2014/main" xmlns="" id="{64E263D4-FF99-4115-A750-399C550760EE}"/>
              </a:ext>
            </a:extLst>
          </p:cNvPr>
          <p:cNvSpPr/>
          <p:nvPr/>
        </p:nvSpPr>
        <p:spPr>
          <a:xfrm>
            <a:off x="4783241" y="4990687"/>
            <a:ext cx="1842065" cy="165935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a:solidFill>
                  <a:srgbClr val="002060"/>
                </a:solidFill>
                <a:latin typeface="Times New Roman" panose="02020603050405020304" pitchFamily="18" charset="0"/>
                <a:cs typeface="Times New Roman" panose="02020603050405020304" pitchFamily="18" charset="0"/>
              </a:rPr>
              <a:t>C. </a:t>
            </a:r>
            <a:r>
              <a:rPr lang="en-US" sz="2400" smtClean="0">
                <a:solidFill>
                  <a:srgbClr val="002060"/>
                </a:solidFill>
                <a:latin typeface="Times New Roman" panose="02020603050405020304" pitchFamily="18" charset="0"/>
                <a:cs typeface="Times New Roman" panose="02020603050405020304" pitchFamily="18" charset="0"/>
              </a:rPr>
              <a:t>Dãy bit được xử lí dễ dàng hơn</a:t>
            </a:r>
          </a:p>
        </p:txBody>
      </p:sp>
      <p:pic>
        <p:nvPicPr>
          <p:cNvPr id="24" name="Picture 23">
            <a:extLst>
              <a:ext uri="{FF2B5EF4-FFF2-40B4-BE49-F238E27FC236}">
                <a16:creationId xmlns:a16="http://schemas.microsoft.com/office/drawing/2014/main" xmlns="" id="{5D199BEE-8167-419B-B668-203E8A2CC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7445" y="2975366"/>
            <a:ext cx="1603497" cy="2137996"/>
          </a:xfrm>
          <a:prstGeom prst="rect">
            <a:avLst/>
          </a:prstGeom>
        </p:spPr>
      </p:pic>
      <p:sp>
        <p:nvSpPr>
          <p:cNvPr id="25" name="Rectangle: Rounded Corners 24">
            <a:extLst>
              <a:ext uri="{FF2B5EF4-FFF2-40B4-BE49-F238E27FC236}">
                <a16:creationId xmlns:a16="http://schemas.microsoft.com/office/drawing/2014/main" xmlns="" id="{00BEFBB1-525B-415D-8E45-ADCB8FD217EA}"/>
              </a:ext>
            </a:extLst>
          </p:cNvPr>
          <p:cNvSpPr/>
          <p:nvPr/>
        </p:nvSpPr>
        <p:spPr>
          <a:xfrm>
            <a:off x="6907462" y="4990687"/>
            <a:ext cx="1842065" cy="165935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a:solidFill>
                  <a:srgbClr val="002060"/>
                </a:solidFill>
                <a:latin typeface="Times New Roman" panose="02020603050405020304" pitchFamily="18" charset="0"/>
                <a:cs typeface="Times New Roman" panose="02020603050405020304" pitchFamily="18" charset="0"/>
              </a:rPr>
              <a:t>D. </a:t>
            </a:r>
            <a:r>
              <a:rPr lang="en-US" sz="2400" smtClean="0">
                <a:solidFill>
                  <a:srgbClr val="002060"/>
                </a:solidFill>
                <a:latin typeface="Times New Roman" panose="02020603050405020304" pitchFamily="18" charset="0"/>
                <a:cs typeface="Times New Roman" panose="02020603050405020304" pitchFamily="18" charset="0"/>
              </a:rPr>
              <a:t>Dãy bit chiếm ít dung lượng nhớ hơn</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3" y="484150"/>
            <a:ext cx="979176" cy="105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7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strVal val="#ppt_w+.3"/>
                                          </p:val>
                                        </p:tav>
                                        <p:tav tm="100000">
                                          <p:val>
                                            <p:strVal val="#ppt_w"/>
                                          </p:val>
                                        </p:tav>
                                      </p:tavLst>
                                    </p:anim>
                                    <p:anim calcmode="lin" valueType="num">
                                      <p:cBhvr>
                                        <p:cTn id="19" dur="500" fill="hold"/>
                                        <p:tgtEl>
                                          <p:spTgt spid="19"/>
                                        </p:tgtEl>
                                        <p:attrNameLst>
                                          <p:attrName>ppt_h</p:attrName>
                                        </p:attrNameLst>
                                      </p:cBhvr>
                                      <p:tavLst>
                                        <p:tav tm="0">
                                          <p:val>
                                            <p:strVal val="#ppt_h"/>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ppt_w+.3"/>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animEffect transition="in" filter="fade">
                                      <p:cBhvr>
                                        <p:cTn id="26" dur="500"/>
                                        <p:tgtEl>
                                          <p:spTgt spid="21"/>
                                        </p:tgtEl>
                                      </p:cBhvr>
                                    </p:animEffect>
                                  </p:childTnLst>
                                </p:cTn>
                              </p:par>
                            </p:childTnLst>
                          </p:cTn>
                        </p:par>
                        <p:par>
                          <p:cTn id="27" fill="hold">
                            <p:stCondLst>
                              <p:cond delay="2500"/>
                            </p:stCondLst>
                            <p:childTnLst>
                              <p:par>
                                <p:cTn id="28" presetID="50" presetClass="entr" presetSubtype="0" decel="10000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strVal val="#ppt_w+.3"/>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animEffect transition="in" filter="fade">
                                      <p:cBhvr>
                                        <p:cTn id="32" dur="500"/>
                                        <p:tgtEl>
                                          <p:spTgt spid="23"/>
                                        </p:tgtEl>
                                      </p:cBhvr>
                                    </p:animEffect>
                                  </p:childTnLst>
                                </p:cTn>
                              </p:par>
                            </p:childTnLst>
                          </p:cTn>
                        </p:par>
                        <p:par>
                          <p:cTn id="33" fill="hold">
                            <p:stCondLst>
                              <p:cond delay="3000"/>
                            </p:stCondLst>
                            <p:childTnLst>
                              <p:par>
                                <p:cTn id="34" presetID="50" presetClass="entr" presetSubtype="0" decel="10000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ppt_w+.3"/>
                                          </p:val>
                                        </p:tav>
                                        <p:tav tm="100000">
                                          <p:val>
                                            <p:strVal val="#ppt_w"/>
                                          </p:val>
                                        </p:tav>
                                      </p:tavLst>
                                    </p:anim>
                                    <p:anim calcmode="lin" valueType="num">
                                      <p:cBhvr>
                                        <p:cTn id="37" dur="500" fill="hold"/>
                                        <p:tgtEl>
                                          <p:spTgt spid="25"/>
                                        </p:tgtEl>
                                        <p:attrNameLst>
                                          <p:attrName>ppt_h</p:attrName>
                                        </p:attrNameLst>
                                      </p:cBhvr>
                                      <p:tavLst>
                                        <p:tav tm="0">
                                          <p:val>
                                            <p:strVal val="#ppt_h"/>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5"/>
                                        </p:tgtEl>
                                      </p:cBhvr>
                                    </p:animEffect>
                                    <p:animScale>
                                      <p:cBhvr>
                                        <p:cTn id="44" dur="250" autoRev="1" fill="hold"/>
                                        <p:tgtEl>
                                          <p:spTgt spid="5"/>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9"/>
                                        </p:tgtEl>
                                        <p:attrNameLst>
                                          <p:attrName>fillcolor</p:attrName>
                                        </p:attrNameLst>
                                      </p:cBhvr>
                                      <p:to>
                                        <a:srgbClr val="FFFF00"/>
                                      </p:to>
                                    </p:animClr>
                                    <p:set>
                                      <p:cBhvr>
                                        <p:cTn id="48" dur="500" fill="hold"/>
                                        <p:tgtEl>
                                          <p:spTgt spid="19"/>
                                        </p:tgtEl>
                                        <p:attrNameLst>
                                          <p:attrName>fill.type</p:attrName>
                                        </p:attrNameLst>
                                      </p:cBhvr>
                                      <p:to>
                                        <p:strVal val="solid"/>
                                      </p:to>
                                    </p:set>
                                    <p:set>
                                      <p:cBhvr>
                                        <p:cTn id="49" dur="500" fill="hold"/>
                                        <p:tgtEl>
                                          <p:spTgt spid="19"/>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childTnLst>
                          </p:cTn>
                        </p:par>
                        <p:par>
                          <p:cTn id="56" fill="hold">
                            <p:stCondLst>
                              <p:cond delay="500"/>
                            </p:stCondLst>
                            <p:childTnLst>
                              <p:par>
                                <p:cTn id="57" presetID="1" presetClass="emph" presetSubtype="2" fill="hold" nodeType="afterEffect">
                                  <p:stCondLst>
                                    <p:cond delay="0"/>
                                  </p:stCondLst>
                                  <p:childTnLst>
                                    <p:animClr clrSpc="rgb" dir="cw">
                                      <p:cBhvr>
                                        <p:cTn id="58" dur="500" fill="hold"/>
                                        <p:tgtEl>
                                          <p:spTgt spid="21"/>
                                        </p:tgtEl>
                                        <p:attrNameLst>
                                          <p:attrName>fillcolor</p:attrName>
                                        </p:attrNameLst>
                                      </p:cBhvr>
                                      <p:to>
                                        <a:srgbClr val="00B0F0"/>
                                      </p:to>
                                    </p:animClr>
                                    <p:set>
                                      <p:cBhvr>
                                        <p:cTn id="59" dur="500" fill="hold"/>
                                        <p:tgtEl>
                                          <p:spTgt spid="21"/>
                                        </p:tgtEl>
                                        <p:attrNameLst>
                                          <p:attrName>fill.type</p:attrName>
                                        </p:attrNameLst>
                                      </p:cBhvr>
                                      <p:to>
                                        <p:strVal val="solid"/>
                                      </p:to>
                                    </p:set>
                                    <p:set>
                                      <p:cBhvr>
                                        <p:cTn id="60" dur="500" fill="hold"/>
                                        <p:tgtEl>
                                          <p:spTgt spid="21"/>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2"/>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22"/>
                                        </p:tgtEl>
                                      </p:cBhvr>
                                    </p:animEffect>
                                    <p:animScale>
                                      <p:cBhvr>
                                        <p:cTn id="66" dur="250" autoRev="1" fill="hold"/>
                                        <p:tgtEl>
                                          <p:spTgt spid="22"/>
                                        </p:tgtEl>
                                      </p:cBhvr>
                                      <p:by x="105000" y="105000"/>
                                    </p:animScale>
                                  </p:childTnLst>
                                </p:cTn>
                              </p:par>
                            </p:childTnLst>
                          </p:cTn>
                        </p:par>
                        <p:par>
                          <p:cTn id="67" fill="hold">
                            <p:stCondLst>
                              <p:cond delay="500"/>
                            </p:stCondLst>
                            <p:childTnLst>
                              <p:par>
                                <p:cTn id="68" presetID="1" presetClass="emph" presetSubtype="2" fill="hold" nodeType="afterEffect">
                                  <p:stCondLst>
                                    <p:cond delay="0"/>
                                  </p:stCondLst>
                                  <p:childTnLst>
                                    <p:animClr clrSpc="rgb" dir="cw">
                                      <p:cBhvr>
                                        <p:cTn id="69" dur="500" fill="hold"/>
                                        <p:tgtEl>
                                          <p:spTgt spid="23"/>
                                        </p:tgtEl>
                                        <p:attrNameLst>
                                          <p:attrName>fillcolor</p:attrName>
                                        </p:attrNameLst>
                                      </p:cBhvr>
                                      <p:to>
                                        <a:srgbClr val="FFFF00"/>
                                      </p:to>
                                    </p:animClr>
                                    <p:set>
                                      <p:cBhvr>
                                        <p:cTn id="70" dur="500" fill="hold"/>
                                        <p:tgtEl>
                                          <p:spTgt spid="23"/>
                                        </p:tgtEl>
                                        <p:attrNameLst>
                                          <p:attrName>fill.type</p:attrName>
                                        </p:attrNameLst>
                                      </p:cBhvr>
                                      <p:to>
                                        <p:strVal val="solid"/>
                                      </p:to>
                                    </p:set>
                                    <p:set>
                                      <p:cBhvr>
                                        <p:cTn id="71" dur="500" fill="hold"/>
                                        <p:tgtEl>
                                          <p:spTgt spid="23"/>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4"/>
                                        </p:tgtEl>
                                      </p:cBhvr>
                                    </p:animEffect>
                                    <p:animScale>
                                      <p:cBhvr>
                                        <p:cTn id="77" dur="250" autoRev="1" fill="hold"/>
                                        <p:tgtEl>
                                          <p:spTgt spid="24"/>
                                        </p:tgtEl>
                                      </p:cBhvr>
                                      <p:by x="105000" y="105000"/>
                                    </p:animScale>
                                  </p:childTnLst>
                                </p:cTn>
                              </p:par>
                            </p:childTnLst>
                          </p:cTn>
                        </p:par>
                        <p:par>
                          <p:cTn id="78" fill="hold">
                            <p:stCondLst>
                              <p:cond delay="500"/>
                            </p:stCondLst>
                            <p:childTnLst>
                              <p:par>
                                <p:cTn id="79" presetID="1" presetClass="emph" presetSubtype="2" fill="hold" nodeType="afterEffect">
                                  <p:stCondLst>
                                    <p:cond delay="0"/>
                                  </p:stCondLst>
                                  <p:childTnLst>
                                    <p:animClr clrSpc="rgb" dir="cw">
                                      <p:cBhvr>
                                        <p:cTn id="80" dur="500" fill="hold"/>
                                        <p:tgtEl>
                                          <p:spTgt spid="25"/>
                                        </p:tgtEl>
                                        <p:attrNameLst>
                                          <p:attrName>fillcolor</p:attrName>
                                        </p:attrNameLst>
                                      </p:cBhvr>
                                      <p:to>
                                        <a:srgbClr val="FFFF00"/>
                                      </p:to>
                                    </p:animClr>
                                    <p:set>
                                      <p:cBhvr>
                                        <p:cTn id="81" dur="500" fill="hold"/>
                                        <p:tgtEl>
                                          <p:spTgt spid="25"/>
                                        </p:tgtEl>
                                        <p:attrNameLst>
                                          <p:attrName>fill.type</p:attrName>
                                        </p:attrNameLst>
                                      </p:cBhvr>
                                      <p:to>
                                        <p:strVal val="solid"/>
                                      </p:to>
                                    </p:set>
                                    <p:set>
                                      <p:cBhvr>
                                        <p:cTn id="82" dur="500" fill="hold"/>
                                        <p:tgtEl>
                                          <p:spTgt spid="25"/>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4"/>
                  </p:tgtEl>
                </p:cond>
              </p:nextCondLst>
            </p:seq>
          </p:childTnLst>
        </p:cTn>
      </p:par>
    </p:tnLst>
    <p:bldLst>
      <p:bldP spid="8" grpId="0" animBg="1"/>
      <p:bldP spid="19" grpId="0" animBg="1"/>
      <p:bldP spid="21" grpId="0" animBg="1"/>
      <p:bldP spid="23"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11"/>
          <p:cNvSpPr txBox="1">
            <a:spLocks noChangeArrowheads="1"/>
          </p:cNvSpPr>
          <p:nvPr/>
        </p:nvSpPr>
        <p:spPr bwMode="auto">
          <a:xfrm>
            <a:off x="533400" y="1431925"/>
            <a:ext cx="8071048" cy="4622804"/>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15000"/>
              </a:lnSpc>
            </a:pPr>
            <a:r>
              <a:rPr lang="vi-VN" sz="3200" dirty="0">
                <a:latin typeface="Times New Roman" pitchFamily="18" charset="0"/>
                <a:ea typeface="Arial" pitchFamily="34" charset="0"/>
                <a:cs typeface="Times New Roman" pitchFamily="18" charset="0"/>
              </a:rPr>
              <a:t>Thông tin trong máy tính được tổ chức dưới dạng tệp (tệp văn bản, tệp hình ảnh, tệp video,...)</a:t>
            </a:r>
          </a:p>
          <a:p>
            <a:pPr algn="just">
              <a:lnSpc>
                <a:spcPct val="115000"/>
              </a:lnSpc>
            </a:pPr>
            <a:r>
              <a:rPr lang="vi-VN" sz="3200" dirty="0">
                <a:latin typeface="Times New Roman" pitchFamily="18" charset="0"/>
                <a:ea typeface="Arial" pitchFamily="34" charset="0"/>
                <a:cs typeface="Times New Roman" pitchFamily="18" charset="0"/>
              </a:rPr>
              <a:t>Các tệp được lưu trữ trong các thiết bị nhớ như thẻ nhớ,  đĩa cứng,... Trong thực tế, người ta thường đo dung lượng thông </a:t>
            </a:r>
            <a:r>
              <a:rPr lang="vi-VN" sz="3200" dirty="0" smtClean="0">
                <a:latin typeface="Times New Roman" pitchFamily="18" charset="0"/>
                <a:ea typeface="Arial" pitchFamily="34" charset="0"/>
                <a:cs typeface="Times New Roman" pitchFamily="18" charset="0"/>
              </a:rPr>
              <a:t>tin</a:t>
            </a:r>
            <a:r>
              <a:rPr lang="en-US" sz="3200" dirty="0" smtClean="0">
                <a:latin typeface="Times New Roman" pitchFamily="18" charset="0"/>
                <a:ea typeface="Arial" pitchFamily="34" charset="0"/>
                <a:cs typeface="Times New Roman" pitchFamily="18" charset="0"/>
              </a:rPr>
              <a:t> </a:t>
            </a:r>
            <a:r>
              <a:rPr lang="vi-VN" sz="3200" dirty="0" smtClean="0">
                <a:latin typeface="Times New Roman" pitchFamily="18" charset="0"/>
                <a:ea typeface="Arial" pitchFamily="34" charset="0"/>
                <a:cs typeface="Times New Roman" pitchFamily="18" charset="0"/>
              </a:rPr>
              <a:t>(</a:t>
            </a:r>
            <a:r>
              <a:rPr lang="vi-VN" sz="3200" dirty="0">
                <a:latin typeface="Times New Roman" pitchFamily="18" charset="0"/>
                <a:ea typeface="Arial" pitchFamily="34" charset="0"/>
                <a:cs typeface="Times New Roman" pitchFamily="18" charset="0"/>
              </a:rPr>
              <a:t>tệp, các thiết bị lưu trữ, ...) bằng đơn vị byte (dãy 8 bit liên tục) và các đơn vị lớn hơn.</a:t>
            </a:r>
          </a:p>
        </p:txBody>
      </p:sp>
      <p:sp>
        <p:nvSpPr>
          <p:cNvPr id="6" name="Title 1"/>
          <p:cNvSpPr txBox="1">
            <a:spLocks/>
          </p:cNvSpPr>
          <p:nvPr/>
        </p:nvSpPr>
        <p:spPr>
          <a:xfrm>
            <a:off x="755577" y="785561"/>
            <a:ext cx="6151054" cy="634082"/>
          </a:xfrm>
          <a:prstGeom prst="rect">
            <a:avLst/>
          </a:prstGeom>
          <a:solidFill>
            <a:srgbClr val="C0504D"/>
          </a:solidFill>
          <a:ln w="25400" cap="flat" cmpd="sng" algn="ctr">
            <a:solidFill>
              <a:srgbClr val="C0504D">
                <a:shade val="50000"/>
              </a:srgbClr>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Calibri"/>
                <a:ea typeface="+mn-ea"/>
                <a:cs typeface="+mn-cs"/>
              </a:rPr>
              <a:t>2. Đơn vị đo thông tin</a:t>
            </a:r>
            <a:endParaRPr kumimoji="0" lang="vi-VN" sz="3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2853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5603" y="5473535"/>
            <a:ext cx="8003232"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a:lstStyle>
          <a:p>
            <a:pPr algn="l"/>
            <a:r>
              <a:rPr lang="en-US" sz="2400" b="1" smtClean="0">
                <a:solidFill>
                  <a:srgbClr val="0000FF"/>
                </a:solidFill>
              </a:rPr>
              <a:t>        Một số đơn vị cơ bản đo dung lượng thông tin</a:t>
            </a:r>
            <a:endParaRPr lang="vi-VN" sz="2400" b="1">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7455624" cy="26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566045" y="1163718"/>
            <a:ext cx="8350853" cy="457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a:lstStyle>
          <a:p>
            <a:pPr algn="just"/>
            <a:r>
              <a:rPr lang="en-US" sz="2400" smtClean="0">
                <a:solidFill>
                  <a:srgbClr val="0000FF"/>
                </a:solidFill>
              </a:rPr>
              <a:t>    - Bit là đơn vị đo dung lượng thông tin nhỏ nhất trong máy tính.</a:t>
            </a:r>
            <a:endParaRPr lang="vi-VN" sz="2400">
              <a:solidFill>
                <a:srgbClr val="0000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48" y="1584744"/>
            <a:ext cx="2592289" cy="128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880016" y="383503"/>
            <a:ext cx="6151054"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a:solidFill>
                  <a:srgbClr val="FFFF00"/>
                </a:solidFill>
              </a:rPr>
              <a:t>2. Đơn vị đo thông tin</a:t>
            </a:r>
            <a:endParaRPr lang="vi-VN" sz="3600" b="1">
              <a:solidFill>
                <a:srgbClr val="FFFF00"/>
              </a:solidFill>
              <a:latin typeface="Times New Roman" pitchFamily="18" charset="0"/>
              <a:cs typeface="Times New Roman" pitchFamily="18" charset="0"/>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38" y="1128772"/>
            <a:ext cx="690263" cy="56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13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strips(downLeft)">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11" descr="sonybwu-200s-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66654">
            <a:off x="7621191" y="5314950"/>
            <a:ext cx="15430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8" descr="D:\mainboard\khoan\chong phan manh o cung_fil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31503">
            <a:off x="6838050" y="2264716"/>
            <a:ext cx="3098800" cy="160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11"/>
          <p:cNvSpPr txBox="1">
            <a:spLocks noChangeArrowheads="1"/>
          </p:cNvSpPr>
          <p:nvPr/>
        </p:nvSpPr>
        <p:spPr bwMode="auto">
          <a:xfrm>
            <a:off x="342900" y="1340774"/>
            <a:ext cx="7372350" cy="55092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fontAlgn="base" hangingPunct="0">
              <a:spcBef>
                <a:spcPct val="0"/>
              </a:spcBef>
              <a:spcAft>
                <a:spcPct val="0"/>
              </a:spcAft>
            </a:pPr>
            <a:r>
              <a:rPr lang="vi-VN" sz="3200" dirty="0" smtClean="0">
                <a:solidFill>
                  <a:srgbClr val="000000"/>
                </a:solidFill>
                <a:latin typeface="Times New Roman" pitchFamily="18" charset="0"/>
                <a:ea typeface="Arial" pitchFamily="34" charset="0"/>
                <a:cs typeface="Times New Roman" pitchFamily="18" charset="0"/>
              </a:rPr>
              <a:t>Tùy theo chức năng của các bộ nhớ, dung lượng của chúng cũng khác nhau. Ví dụ, bộ nhớ trong của máy tính cá nhân, thông thường có dung lượng từ 2 GB đến 16 GB.</a:t>
            </a:r>
          </a:p>
          <a:p>
            <a:pPr algn="just" eaLnBrk="0" fontAlgn="base" hangingPunct="0">
              <a:spcBef>
                <a:spcPct val="0"/>
              </a:spcBef>
              <a:spcAft>
                <a:spcPct val="0"/>
              </a:spcAft>
            </a:pPr>
            <a:r>
              <a:rPr lang="vi-VN" sz="3200" dirty="0" smtClean="0">
                <a:solidFill>
                  <a:srgbClr val="000000"/>
                </a:solidFill>
                <a:latin typeface="Times New Roman" pitchFamily="18" charset="0"/>
                <a:ea typeface="Arial" pitchFamily="34" charset="0"/>
                <a:cs typeface="Times New Roman" pitchFamily="18" charset="0"/>
              </a:rPr>
              <a:t>Ngoài bộ nhớ trong, máy tính còn trao đổi dữ liệu với các bộ nhớ ngoài như thẻ nhớ, đĩa quang, đĩa cứng, ... Đĩa quang loại Compact (CD) thường có dung lượng khoảng 700 MB. Đĩa quang kĩ thuật số (DVD) thường được dùng để lưu trữ video có dung lượng 4,7 GB đến 17 GB.</a:t>
            </a:r>
          </a:p>
        </p:txBody>
      </p:sp>
      <p:sp>
        <p:nvSpPr>
          <p:cNvPr id="6" name="Title 1"/>
          <p:cNvSpPr txBox="1">
            <a:spLocks/>
          </p:cNvSpPr>
          <p:nvPr/>
        </p:nvSpPr>
        <p:spPr>
          <a:xfrm>
            <a:off x="467544" y="468520"/>
            <a:ext cx="6151054" cy="634082"/>
          </a:xfrm>
          <a:prstGeom prst="rect">
            <a:avLst/>
          </a:prstGeom>
          <a:solidFill>
            <a:srgbClr val="C0504D"/>
          </a:solidFill>
          <a:ln w="25400" cap="flat" cmpd="sng" algn="ctr">
            <a:solidFill>
              <a:srgbClr val="C0504D">
                <a:shade val="50000"/>
              </a:srgbClr>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Calibri"/>
                <a:ea typeface="+mn-ea"/>
                <a:cs typeface="+mn-cs"/>
              </a:rPr>
              <a:t>2. Đơn vị đo thông tin</a:t>
            </a:r>
            <a:endParaRPr kumimoji="0" lang="vi-VN" sz="3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380650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6869">
                                            <p:txEl>
                                              <p:pRg st="1" end="1"/>
                                            </p:txEl>
                                          </p:spTgt>
                                        </p:tgtEl>
                                        <p:attrNameLst>
                                          <p:attrName>style.visibility</p:attrName>
                                        </p:attrNameLst>
                                      </p:cBhvr>
                                      <p:to>
                                        <p:strVal val="visible"/>
                                      </p:to>
                                    </p:set>
                                    <p:animEffect transition="in" filter="wipe(down)">
                                      <p:cBhvr>
                                        <p:cTn id="13" dur="500"/>
                                        <p:tgtEl>
                                          <p:spTgt spid="368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TextBox 11"/>
          <p:cNvSpPr txBox="1">
            <a:spLocks noChangeArrowheads="1"/>
          </p:cNvSpPr>
          <p:nvPr/>
        </p:nvSpPr>
        <p:spPr bwMode="auto">
          <a:xfrm>
            <a:off x="342900" y="1412788"/>
            <a:ext cx="8458200"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fontAlgn="base" hangingPunct="0">
              <a:spcBef>
                <a:spcPct val="0"/>
              </a:spcBef>
              <a:spcAft>
                <a:spcPct val="0"/>
              </a:spcAft>
            </a:pPr>
            <a:r>
              <a:rPr lang="vi-VN" sz="3200" dirty="0" smtClean="0">
                <a:solidFill>
                  <a:srgbClr val="000000"/>
                </a:solidFill>
                <a:latin typeface="Times New Roman" pitchFamily="18" charset="0"/>
                <a:ea typeface="Arial" pitchFamily="34" charset="0"/>
                <a:cs typeface="Times New Roman" pitchFamily="18" charset="0"/>
              </a:rPr>
              <a:t>-</a:t>
            </a:r>
            <a:r>
              <a:rPr lang="en-US" sz="3200" dirty="0" smtClean="0">
                <a:solidFill>
                  <a:srgbClr val="000000"/>
                </a:solidFill>
                <a:latin typeface="Times New Roman" pitchFamily="18" charset="0"/>
                <a:ea typeface="Arial" pitchFamily="34" charset="0"/>
                <a:cs typeface="Times New Roman" pitchFamily="18" charset="0"/>
              </a:rPr>
              <a:t> </a:t>
            </a:r>
            <a:r>
              <a:rPr lang="vi-VN" sz="3200" dirty="0" smtClean="0">
                <a:solidFill>
                  <a:srgbClr val="000000"/>
                </a:solidFill>
                <a:latin typeface="Times New Roman" pitchFamily="18" charset="0"/>
                <a:ea typeface="Arial" pitchFamily="34" charset="0"/>
                <a:cs typeface="Times New Roman" pitchFamily="18" charset="0"/>
              </a:rPr>
              <a:t>Các ổ đĩa cứng hiện nay có dung lượng từ vài trăm GB đến vài TB. </a:t>
            </a:r>
            <a:endParaRPr lang="en-US" sz="3200" dirty="0" smtClean="0">
              <a:solidFill>
                <a:srgbClr val="000000"/>
              </a:solidFill>
              <a:latin typeface="Times New Roman" pitchFamily="18" charset="0"/>
              <a:ea typeface="Arial" pitchFamily="34" charset="0"/>
              <a:cs typeface="Times New Roman" pitchFamily="18" charset="0"/>
            </a:endParaRPr>
          </a:p>
          <a:p>
            <a:pPr algn="just" eaLnBrk="0" fontAlgn="base" hangingPunct="0">
              <a:spcBef>
                <a:spcPct val="0"/>
              </a:spcBef>
              <a:spcAft>
                <a:spcPct val="0"/>
              </a:spcAft>
            </a:pPr>
            <a:r>
              <a:rPr lang="vi-VN" sz="3200" dirty="0" smtClean="0">
                <a:solidFill>
                  <a:srgbClr val="000000"/>
                </a:solidFill>
                <a:latin typeface="Times New Roman" pitchFamily="18" charset="0"/>
                <a:ea typeface="Arial" pitchFamily="34" charset="0"/>
                <a:cs typeface="Times New Roman" pitchFamily="18" charset="0"/>
              </a:rPr>
              <a:t>-</a:t>
            </a:r>
            <a:r>
              <a:rPr lang="en-US" sz="3200" dirty="0" smtClean="0">
                <a:solidFill>
                  <a:srgbClr val="000000"/>
                </a:solidFill>
                <a:latin typeface="Times New Roman" pitchFamily="18" charset="0"/>
                <a:ea typeface="Arial" pitchFamily="34" charset="0"/>
                <a:cs typeface="Times New Roman" pitchFamily="18" charset="0"/>
              </a:rPr>
              <a:t> </a:t>
            </a:r>
            <a:r>
              <a:rPr lang="vi-VN" sz="3200" dirty="0" smtClean="0">
                <a:solidFill>
                  <a:srgbClr val="000000"/>
                </a:solidFill>
                <a:latin typeface="Times New Roman" pitchFamily="18" charset="0"/>
                <a:ea typeface="Arial" pitchFamily="34" charset="0"/>
                <a:cs typeface="Times New Roman" pitchFamily="18" charset="0"/>
              </a:rPr>
              <a:t>Thẻ nhớ là loại bộ nhớ được người sử dụng ưa thích vì chúng nhỏ gọn mà lưu trữ được nhiều dữ liệu.</a:t>
            </a:r>
          </a:p>
        </p:txBody>
      </p:sp>
      <p:pic>
        <p:nvPicPr>
          <p:cNvPr id="3891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833" y="5276971"/>
            <a:ext cx="49482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422" y="3707854"/>
            <a:ext cx="499467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1254920" y="6237312"/>
            <a:ext cx="2177427" cy="654050"/>
          </a:xfrm>
          <a:prstGeom prst="rect">
            <a:avLst/>
          </a:prstGeom>
          <a:solidFill>
            <a:schemeClr val="bg1">
              <a:lumMod val="95000"/>
            </a:schemeClr>
          </a:solidFill>
          <a:ln>
            <a:noFill/>
          </a:ln>
        </p:spPr>
        <p:txBody>
          <a:bodyPr/>
          <a:lstStyle>
            <a:lvl1pPr>
              <a:defRPr kumimoji="1" sz="2400" b="1">
                <a:solidFill>
                  <a:schemeClr val="tx1"/>
                </a:solidFill>
                <a:latin typeface="Times New Roman" panose="02020603050405020304" pitchFamily="18" charset="0"/>
                <a:cs typeface="Arial" panose="020B0604020202020204" pitchFamily="34" charset="0"/>
              </a:defRPr>
            </a:lvl1pPr>
            <a:lvl2pPr marL="742950" indent="-285750">
              <a:defRPr kumimoji="1" sz="2400" b="1">
                <a:solidFill>
                  <a:schemeClr val="tx1"/>
                </a:solidFill>
                <a:latin typeface="Times New Roman" panose="02020603050405020304" pitchFamily="18" charset="0"/>
                <a:cs typeface="Arial" panose="020B0604020202020204" pitchFamily="34" charset="0"/>
              </a:defRPr>
            </a:lvl2pPr>
            <a:lvl3pPr marL="1143000" indent="-228600">
              <a:defRPr kumimoji="1" sz="2400" b="1">
                <a:solidFill>
                  <a:schemeClr val="tx1"/>
                </a:solidFill>
                <a:latin typeface="Times New Roman" panose="02020603050405020304" pitchFamily="18" charset="0"/>
                <a:cs typeface="Arial" panose="020B0604020202020204" pitchFamily="34" charset="0"/>
              </a:defRPr>
            </a:lvl3pPr>
            <a:lvl4pPr marL="1600200" indent="-228600">
              <a:defRPr kumimoji="1" sz="2400" b="1">
                <a:solidFill>
                  <a:schemeClr val="tx1"/>
                </a:solidFill>
                <a:latin typeface="Times New Roman" panose="02020603050405020304" pitchFamily="18" charset="0"/>
                <a:cs typeface="Arial" panose="020B0604020202020204" pitchFamily="34" charset="0"/>
              </a:defRPr>
            </a:lvl4pPr>
            <a:lvl5pPr marL="2057400" indent="-228600">
              <a:defRPr kumimoji="1"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defRPr/>
            </a:pPr>
            <a:r>
              <a:rPr kumimoji="0" lang="en-US" altLang="en-US" sz="3200" b="0" dirty="0" err="1">
                <a:solidFill>
                  <a:srgbClr val="000066"/>
                </a:solidFill>
              </a:rPr>
              <a:t>Bộ</a:t>
            </a:r>
            <a:r>
              <a:rPr kumimoji="0" lang="en-US" altLang="en-US" sz="3200" b="0" dirty="0">
                <a:solidFill>
                  <a:srgbClr val="000066"/>
                </a:solidFill>
              </a:rPr>
              <a:t> </a:t>
            </a:r>
            <a:r>
              <a:rPr kumimoji="0" lang="en-US" altLang="en-US" sz="3200" b="0" dirty="0" err="1">
                <a:solidFill>
                  <a:srgbClr val="000066"/>
                </a:solidFill>
              </a:rPr>
              <a:t>nhớ</a:t>
            </a:r>
            <a:endParaRPr kumimoji="0" lang="en-US" altLang="en-US" sz="3200" b="0" dirty="0">
              <a:solidFill>
                <a:srgbClr val="000066"/>
              </a:solidFill>
            </a:endParaRPr>
          </a:p>
        </p:txBody>
      </p:sp>
      <p:sp>
        <p:nvSpPr>
          <p:cNvPr id="38919" name="Rectangle 17"/>
          <p:cNvSpPr>
            <a:spLocks noChangeArrowheads="1"/>
          </p:cNvSpPr>
          <p:nvPr/>
        </p:nvSpPr>
        <p:spPr bwMode="auto">
          <a:xfrm>
            <a:off x="4389269" y="3277972"/>
            <a:ext cx="36548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wrap="none" lIns="92075" tIns="46038" rIns="92075" bIns="46038" anchor="ctr">
            <a:spAutoFit/>
          </a:bodyPr>
          <a:lstStyle/>
          <a:p>
            <a:pPr algn="ctr" eaLnBrk="0" fontAlgn="base" hangingPunct="0">
              <a:spcBef>
                <a:spcPct val="20000"/>
              </a:spcBef>
              <a:spcAft>
                <a:spcPct val="0"/>
              </a:spcAft>
              <a:buClr>
                <a:srgbClr val="3366CC"/>
              </a:buClr>
            </a:pPr>
            <a:r>
              <a:rPr kumimoji="1" lang="en-US" altLang="en-US" sz="1400" b="1" smtClean="0">
                <a:solidFill>
                  <a:srgbClr val="000000"/>
                </a:solidFill>
                <a:latin typeface="Times New Roman" pitchFamily="18" charset="0"/>
                <a:cs typeface="Times New Roman" pitchFamily="18" charset="0"/>
              </a:rPr>
              <a:t>    </a:t>
            </a:r>
            <a:endParaRPr kumimoji="1" lang="en-US" altLang="en-US" sz="2400" b="1" smtClean="0">
              <a:solidFill>
                <a:srgbClr val="000000"/>
              </a:solidFill>
              <a:latin typeface="Times New Roman" pitchFamily="18" charset="0"/>
            </a:endParaRPr>
          </a:p>
        </p:txBody>
      </p:sp>
      <p:sp>
        <p:nvSpPr>
          <p:cNvPr id="38920" name="Rectangle 18"/>
          <p:cNvSpPr>
            <a:spLocks noChangeArrowheads="1"/>
          </p:cNvSpPr>
          <p:nvPr/>
        </p:nvSpPr>
        <p:spPr bwMode="auto">
          <a:xfrm>
            <a:off x="4389269" y="4592431"/>
            <a:ext cx="36548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wrap="none" lIns="92075" tIns="46038" rIns="92075" bIns="46038" anchor="ctr">
            <a:spAutoFit/>
          </a:bodyPr>
          <a:lstStyle/>
          <a:p>
            <a:pPr algn="ctr" eaLnBrk="0" fontAlgn="base" hangingPunct="0">
              <a:spcBef>
                <a:spcPct val="20000"/>
              </a:spcBef>
              <a:spcAft>
                <a:spcPct val="0"/>
              </a:spcAft>
              <a:buClr>
                <a:srgbClr val="3366CC"/>
              </a:buClr>
            </a:pPr>
            <a:r>
              <a:rPr kumimoji="1" lang="en-US" altLang="en-US" sz="1400" b="1" smtClean="0">
                <a:solidFill>
                  <a:srgbClr val="000000"/>
                </a:solidFill>
                <a:latin typeface="Times New Roman" pitchFamily="18" charset="0"/>
                <a:cs typeface="Times New Roman" pitchFamily="18" charset="0"/>
              </a:rPr>
              <a:t>    </a:t>
            </a:r>
            <a:endParaRPr kumimoji="1" lang="en-US" altLang="en-US" sz="2400" b="1" smtClean="0">
              <a:solidFill>
                <a:srgbClr val="000000"/>
              </a:solidFill>
              <a:latin typeface="Times New Roman" pitchFamily="18" charset="0"/>
            </a:endParaRPr>
          </a:p>
        </p:txBody>
      </p:sp>
      <p:sp>
        <p:nvSpPr>
          <p:cNvPr id="38921" name="Rectangle 19"/>
          <p:cNvSpPr>
            <a:spLocks noChangeArrowheads="1"/>
          </p:cNvSpPr>
          <p:nvPr/>
        </p:nvSpPr>
        <p:spPr bwMode="auto">
          <a:xfrm>
            <a:off x="4466203" y="5688715"/>
            <a:ext cx="211596" cy="21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txBody>
          <a:bodyPr wrap="none" lIns="92075" tIns="46038" rIns="92075" bIns="46038" anchor="ctr">
            <a:spAutoFit/>
          </a:bodyPr>
          <a:lstStyle/>
          <a:p>
            <a:pPr algn="ctr" eaLnBrk="0" fontAlgn="base" hangingPunct="0">
              <a:spcBef>
                <a:spcPct val="20000"/>
              </a:spcBef>
              <a:spcAft>
                <a:spcPct val="0"/>
              </a:spcAft>
              <a:buClr>
                <a:srgbClr val="3366CC"/>
              </a:buClr>
            </a:pPr>
            <a:r>
              <a:rPr kumimoji="1" lang="en-US" altLang="en-US" sz="800" b="1" smtClean="0">
                <a:solidFill>
                  <a:srgbClr val="000000"/>
                </a:solidFill>
                <a:latin typeface="Times New Roman" pitchFamily="18" charset="0"/>
              </a:rPr>
              <a:t> </a:t>
            </a:r>
            <a:endParaRPr kumimoji="1" lang="en-US" altLang="en-US" sz="2400" b="1" smtClean="0">
              <a:solidFill>
                <a:srgbClr val="000000"/>
              </a:solidFill>
              <a:latin typeface="Times New Roman" pitchFamily="18" charset="0"/>
            </a:endParaRPr>
          </a:p>
        </p:txBody>
      </p:sp>
      <p:grpSp>
        <p:nvGrpSpPr>
          <p:cNvPr id="38922" name="Group 16"/>
          <p:cNvGrpSpPr>
            <a:grpSpLocks/>
          </p:cNvGrpSpPr>
          <p:nvPr/>
        </p:nvGrpSpPr>
        <p:grpSpPr bwMode="auto">
          <a:xfrm>
            <a:off x="369913" y="3857543"/>
            <a:ext cx="3373040" cy="2703512"/>
            <a:chOff x="3561" y="2474"/>
            <a:chExt cx="1933" cy="1954"/>
          </a:xfrm>
        </p:grpSpPr>
        <p:pic>
          <p:nvPicPr>
            <p:cNvPr id="38923" name="Picture 9"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 y="2478"/>
              <a:ext cx="1335"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3" descr="CAO50D4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1" y="3574"/>
              <a:ext cx="816"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4" descr="j043160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 y="3566"/>
              <a:ext cx="758"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263110">
              <a:off x="4612" y="2729"/>
              <a:ext cx="113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txBox="1">
            <a:spLocks/>
          </p:cNvSpPr>
          <p:nvPr/>
        </p:nvSpPr>
        <p:spPr>
          <a:xfrm>
            <a:off x="335388" y="421568"/>
            <a:ext cx="6151054" cy="634082"/>
          </a:xfrm>
          <a:prstGeom prst="rect">
            <a:avLst/>
          </a:prstGeom>
          <a:solidFill>
            <a:srgbClr val="C0504D"/>
          </a:solidFill>
          <a:ln w="25400" cap="flat" cmpd="sng" algn="ctr">
            <a:solidFill>
              <a:srgbClr val="C0504D">
                <a:shade val="50000"/>
              </a:srgbClr>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Calibri"/>
                <a:ea typeface="+mn-ea"/>
                <a:cs typeface="+mn-cs"/>
              </a:rPr>
              <a:t>2. Đơn vị đo thông tin</a:t>
            </a:r>
            <a:endParaRPr kumimoji="0" lang="vi-VN" sz="36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84879491"/>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Usb Bộ Nhớ Thanh Đèn - Miễn Phí vector hình ảnh trên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56" y="1367236"/>
            <a:ext cx="2834559" cy="36724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22" y="5215993"/>
            <a:ext cx="2448272" cy="1440160"/>
          </a:xfrm>
          <a:prstGeom prst="rect">
            <a:avLst/>
          </a:prstGeom>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000683" y="1975603"/>
            <a:ext cx="2838691" cy="174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791" y="1367253"/>
            <a:ext cx="3004219" cy="249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120" y="3980710"/>
            <a:ext cx="3149544" cy="2831750"/>
          </a:xfrm>
          <a:prstGeom prst="rect">
            <a:avLst/>
          </a:prstGeom>
        </p:spPr>
      </p:pic>
      <p:sp>
        <p:nvSpPr>
          <p:cNvPr id="11" name="Right Arrow 10"/>
          <p:cNvSpPr/>
          <p:nvPr/>
        </p:nvSpPr>
        <p:spPr>
          <a:xfrm>
            <a:off x="8" y="3501008"/>
            <a:ext cx="1475657" cy="136815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b="1" smtClean="0">
                <a:solidFill>
                  <a:schemeClr val="tx1"/>
                </a:solidFill>
                <a:latin typeface="+mj-lt"/>
              </a:rPr>
              <a:t>Ổ cứng:</a:t>
            </a:r>
          </a:p>
          <a:p>
            <a:pPr algn="ctr"/>
            <a:r>
              <a:rPr lang="vi-VN" sz="2000" b="1" smtClean="0">
                <a:solidFill>
                  <a:schemeClr val="tx1"/>
                </a:solidFill>
                <a:latin typeface="+mj-lt"/>
              </a:rPr>
              <a:t>1 TB</a:t>
            </a:r>
            <a:endParaRPr lang="vi-VN" sz="2000" b="1">
              <a:solidFill>
                <a:schemeClr val="tx1"/>
              </a:solidFill>
              <a:latin typeface="+mj-lt"/>
            </a:endParaRPr>
          </a:p>
        </p:txBody>
      </p:sp>
      <p:sp>
        <p:nvSpPr>
          <p:cNvPr id="12" name="Left Arrow 11"/>
          <p:cNvSpPr/>
          <p:nvPr/>
        </p:nvSpPr>
        <p:spPr>
          <a:xfrm>
            <a:off x="3068535" y="5504025"/>
            <a:ext cx="1719490" cy="115212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b="1" smtClean="0">
                <a:solidFill>
                  <a:schemeClr val="tx1"/>
                </a:solidFill>
                <a:latin typeface="+mj-lt"/>
              </a:rPr>
              <a:t>Thẻ nhớ</a:t>
            </a:r>
          </a:p>
          <a:p>
            <a:pPr algn="ctr"/>
            <a:r>
              <a:rPr lang="vi-VN" sz="2000" b="1" smtClean="0">
                <a:solidFill>
                  <a:schemeClr val="tx1"/>
                </a:solidFill>
                <a:latin typeface="+mj-lt"/>
              </a:rPr>
              <a:t>8GB</a:t>
            </a:r>
            <a:endParaRPr lang="vi-VN" sz="2000" b="1">
              <a:solidFill>
                <a:schemeClr val="tx1"/>
              </a:solidFill>
              <a:latin typeface="+mj-lt"/>
            </a:endParaRPr>
          </a:p>
        </p:txBody>
      </p:sp>
      <p:sp>
        <p:nvSpPr>
          <p:cNvPr id="13" name="Up Arrow 12"/>
          <p:cNvSpPr/>
          <p:nvPr/>
        </p:nvSpPr>
        <p:spPr>
          <a:xfrm>
            <a:off x="3414145" y="3980710"/>
            <a:ext cx="1547672" cy="130616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b="1">
                <a:solidFill>
                  <a:schemeClr val="tx1"/>
                </a:solidFill>
                <a:latin typeface="+mj-lt"/>
              </a:rPr>
              <a:t>USB </a:t>
            </a:r>
            <a:r>
              <a:rPr lang="vi-VN" sz="2000" b="1" smtClean="0">
                <a:solidFill>
                  <a:schemeClr val="tx1"/>
                </a:solidFill>
                <a:latin typeface="+mj-lt"/>
              </a:rPr>
              <a:t>flash</a:t>
            </a:r>
          </a:p>
          <a:p>
            <a:pPr algn="ctr"/>
            <a:r>
              <a:rPr lang="vi-VN" sz="2000" b="1" smtClean="0">
                <a:solidFill>
                  <a:schemeClr val="tx1"/>
                </a:solidFill>
                <a:latin typeface="+mj-lt"/>
              </a:rPr>
              <a:t>4GB</a:t>
            </a:r>
            <a:endParaRPr lang="vi-VN" sz="2000" b="1">
              <a:solidFill>
                <a:schemeClr val="tx1"/>
              </a:solidFill>
              <a:latin typeface="+mj-lt"/>
            </a:endParaRPr>
          </a:p>
        </p:txBody>
      </p:sp>
      <p:sp>
        <p:nvSpPr>
          <p:cNvPr id="14" name="Right Arrow 13"/>
          <p:cNvSpPr/>
          <p:nvPr/>
        </p:nvSpPr>
        <p:spPr>
          <a:xfrm>
            <a:off x="5364930" y="1367254"/>
            <a:ext cx="2304256" cy="16508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b="1" smtClean="0">
                <a:solidFill>
                  <a:schemeClr val="tx1"/>
                </a:solidFill>
                <a:latin typeface="+mj-lt"/>
              </a:rPr>
              <a:t>Đĩa quang Compact (CD)</a:t>
            </a:r>
          </a:p>
          <a:p>
            <a:pPr algn="ctr"/>
            <a:r>
              <a:rPr lang="vi-VN" sz="2000" b="1" smtClean="0">
                <a:solidFill>
                  <a:schemeClr val="tx1"/>
                </a:solidFill>
                <a:latin typeface="+mj-lt"/>
              </a:rPr>
              <a:t>700 MB</a:t>
            </a:r>
            <a:endParaRPr lang="vi-VN" sz="2000" b="1">
              <a:solidFill>
                <a:schemeClr val="tx1"/>
              </a:solidFill>
              <a:latin typeface="+mj-lt"/>
            </a:endParaRPr>
          </a:p>
        </p:txBody>
      </p:sp>
      <p:sp>
        <p:nvSpPr>
          <p:cNvPr id="18" name="Right Arrow 17"/>
          <p:cNvSpPr/>
          <p:nvPr/>
        </p:nvSpPr>
        <p:spPr>
          <a:xfrm>
            <a:off x="6399003" y="5487822"/>
            <a:ext cx="2304256" cy="16508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b="1" smtClean="0">
                <a:solidFill>
                  <a:schemeClr val="tx1"/>
                </a:solidFill>
                <a:latin typeface="+mj-lt"/>
              </a:rPr>
              <a:t>Đĩa quang kĩ thuật số (DVD)</a:t>
            </a:r>
          </a:p>
          <a:p>
            <a:pPr algn="ctr"/>
            <a:r>
              <a:rPr lang="vi-VN" sz="2000" b="1" smtClean="0">
                <a:solidFill>
                  <a:schemeClr val="tx1"/>
                </a:solidFill>
                <a:latin typeface="+mj-lt"/>
              </a:rPr>
              <a:t>4.7 GB</a:t>
            </a:r>
            <a:endParaRPr lang="vi-VN" sz="2000" b="1">
              <a:solidFill>
                <a:schemeClr val="tx1"/>
              </a:solidFill>
              <a:latin typeface="+mj-lt"/>
            </a:endParaRPr>
          </a:p>
        </p:txBody>
      </p:sp>
      <p:sp>
        <p:nvSpPr>
          <p:cNvPr id="15" name="TextBox 14"/>
          <p:cNvSpPr txBox="1"/>
          <p:nvPr/>
        </p:nvSpPr>
        <p:spPr>
          <a:xfrm>
            <a:off x="1547664" y="4653136"/>
            <a:ext cx="1008112" cy="369332"/>
          </a:xfrm>
          <a:prstGeom prst="rect">
            <a:avLst/>
          </a:prstGeom>
          <a:noFill/>
        </p:spPr>
        <p:txBody>
          <a:bodyPr wrap="square" rtlCol="0">
            <a:spAutoFit/>
          </a:bodyPr>
          <a:lstStyle/>
          <a:p>
            <a:r>
              <a:rPr lang="vi-VN" b="1" smtClean="0">
                <a:solidFill>
                  <a:srgbClr val="FF0000"/>
                </a:solidFill>
              </a:rPr>
              <a:t>H1</a:t>
            </a:r>
            <a:endParaRPr lang="vi-VN" b="1">
              <a:solidFill>
                <a:srgbClr val="FF0000"/>
              </a:solidFill>
            </a:endParaRPr>
          </a:p>
        </p:txBody>
      </p:sp>
      <p:sp>
        <p:nvSpPr>
          <p:cNvPr id="16" name="TextBox 15"/>
          <p:cNvSpPr txBox="1"/>
          <p:nvPr/>
        </p:nvSpPr>
        <p:spPr>
          <a:xfrm>
            <a:off x="3580824" y="3796044"/>
            <a:ext cx="1008112" cy="369332"/>
          </a:xfrm>
          <a:prstGeom prst="rect">
            <a:avLst/>
          </a:prstGeom>
          <a:noFill/>
        </p:spPr>
        <p:txBody>
          <a:bodyPr wrap="square" rtlCol="0">
            <a:spAutoFit/>
          </a:bodyPr>
          <a:lstStyle/>
          <a:p>
            <a:r>
              <a:rPr lang="vi-VN" b="1" smtClean="0">
                <a:solidFill>
                  <a:srgbClr val="FF0000"/>
                </a:solidFill>
              </a:rPr>
              <a:t>H2</a:t>
            </a:r>
            <a:endParaRPr lang="vi-VN" b="1">
              <a:solidFill>
                <a:srgbClr val="FF0000"/>
              </a:solidFill>
            </a:endParaRPr>
          </a:p>
        </p:txBody>
      </p:sp>
      <p:sp>
        <p:nvSpPr>
          <p:cNvPr id="17" name="TextBox 16"/>
          <p:cNvSpPr txBox="1"/>
          <p:nvPr/>
        </p:nvSpPr>
        <p:spPr>
          <a:xfrm>
            <a:off x="5701686" y="3494952"/>
            <a:ext cx="598506" cy="369332"/>
          </a:xfrm>
          <a:prstGeom prst="rect">
            <a:avLst/>
          </a:prstGeom>
          <a:noFill/>
        </p:spPr>
        <p:txBody>
          <a:bodyPr wrap="square" rtlCol="0">
            <a:spAutoFit/>
          </a:bodyPr>
          <a:lstStyle/>
          <a:p>
            <a:r>
              <a:rPr lang="vi-VN" b="1" smtClean="0">
                <a:solidFill>
                  <a:srgbClr val="FF0000"/>
                </a:solidFill>
              </a:rPr>
              <a:t>H3</a:t>
            </a:r>
            <a:endParaRPr lang="vi-VN" b="1">
              <a:solidFill>
                <a:srgbClr val="FF0000"/>
              </a:solidFill>
            </a:endParaRPr>
          </a:p>
        </p:txBody>
      </p:sp>
      <p:sp>
        <p:nvSpPr>
          <p:cNvPr id="19" name="TextBox 18"/>
          <p:cNvSpPr txBox="1"/>
          <p:nvPr/>
        </p:nvSpPr>
        <p:spPr>
          <a:xfrm>
            <a:off x="2256523" y="6301594"/>
            <a:ext cx="598506" cy="369332"/>
          </a:xfrm>
          <a:prstGeom prst="rect">
            <a:avLst/>
          </a:prstGeom>
          <a:noFill/>
        </p:spPr>
        <p:txBody>
          <a:bodyPr wrap="square" rtlCol="0">
            <a:spAutoFit/>
          </a:bodyPr>
          <a:lstStyle/>
          <a:p>
            <a:r>
              <a:rPr lang="vi-VN" b="1" smtClean="0">
                <a:solidFill>
                  <a:srgbClr val="FF0000"/>
                </a:solidFill>
              </a:rPr>
              <a:t>H4</a:t>
            </a:r>
            <a:endParaRPr lang="vi-VN" b="1">
              <a:solidFill>
                <a:srgbClr val="FF0000"/>
              </a:solidFill>
            </a:endParaRPr>
          </a:p>
        </p:txBody>
      </p:sp>
      <p:sp>
        <p:nvSpPr>
          <p:cNvPr id="20" name="TextBox 19"/>
          <p:cNvSpPr txBox="1"/>
          <p:nvPr/>
        </p:nvSpPr>
        <p:spPr>
          <a:xfrm>
            <a:off x="5652120" y="6414350"/>
            <a:ext cx="598506" cy="369332"/>
          </a:xfrm>
          <a:prstGeom prst="rect">
            <a:avLst/>
          </a:prstGeom>
          <a:noFill/>
        </p:spPr>
        <p:txBody>
          <a:bodyPr wrap="square" rtlCol="0">
            <a:spAutoFit/>
          </a:bodyPr>
          <a:lstStyle/>
          <a:p>
            <a:r>
              <a:rPr lang="vi-VN" b="1" smtClean="0">
                <a:solidFill>
                  <a:srgbClr val="FF0000"/>
                </a:solidFill>
              </a:rPr>
              <a:t>H5</a:t>
            </a:r>
            <a:endParaRPr lang="vi-VN" b="1">
              <a:solidFill>
                <a:srgbClr val="FF0000"/>
              </a:solidFill>
            </a:endParaRPr>
          </a:p>
        </p:txBody>
      </p:sp>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28" y="134202"/>
            <a:ext cx="812621" cy="77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7341" y="134202"/>
            <a:ext cx="8047148" cy="9905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endParaRPr lang="vi-VN" sz="2300" b="1" smtClean="0">
              <a:solidFill>
                <a:prstClr val="black"/>
              </a:solidFill>
              <a:latin typeface="Times New Roman"/>
            </a:endParaRPr>
          </a:p>
          <a:p>
            <a:pPr algn="just"/>
            <a:r>
              <a:rPr lang="vi-VN" sz="2300" b="1" smtClean="0">
                <a:solidFill>
                  <a:prstClr val="black"/>
                </a:solidFill>
                <a:latin typeface="Times New Roman"/>
              </a:rPr>
              <a:t>Em </a:t>
            </a:r>
            <a:r>
              <a:rPr lang="vi-VN" sz="2300" b="1">
                <a:solidFill>
                  <a:prstClr val="black"/>
                </a:solidFill>
                <a:latin typeface="Times New Roman"/>
              </a:rPr>
              <a:t>hãy quan sát các hình ảnh sau và cho biết đây là thiết bị nhớ nào và </a:t>
            </a:r>
            <a:r>
              <a:rPr lang="vi-VN" sz="2300" b="1" smtClean="0">
                <a:solidFill>
                  <a:prstClr val="black"/>
                </a:solidFill>
                <a:latin typeface="Times New Roman"/>
              </a:rPr>
              <a:t>trình bày thông </a:t>
            </a:r>
            <a:r>
              <a:rPr lang="vi-VN" sz="2300" b="1">
                <a:solidFill>
                  <a:prstClr val="black"/>
                </a:solidFill>
                <a:latin typeface="Times New Roman"/>
              </a:rPr>
              <a:t>tin về dung lượng của từng thiết bị nhớ?</a:t>
            </a:r>
            <a:endParaRPr lang="vi-VN" sz="2300">
              <a:solidFill>
                <a:prstClr val="black"/>
              </a:solidFill>
              <a:latin typeface="Times New Roman"/>
            </a:endParaRPr>
          </a:p>
          <a:p>
            <a:pPr algn="just"/>
            <a:endParaRPr lang="vi-VN" sz="2300"/>
          </a:p>
        </p:txBody>
      </p:sp>
    </p:spTree>
    <p:extLst>
      <p:ext uri="{BB962C8B-B14F-4D97-AF65-F5344CB8AC3E}">
        <p14:creationId xmlns:p14="http://schemas.microsoft.com/office/powerpoint/2010/main" val="39327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arn(inVertical)">
                                      <p:cBhvr>
                                        <p:cTn id="10" dur="500"/>
                                        <p:tgtEl>
                                          <p:spTgt spid="1030"/>
                                        </p:tgtEl>
                                      </p:cBhvr>
                                    </p:animEffect>
                                  </p:childTnLst>
                                </p:cTn>
                              </p:par>
                              <p:par>
                                <p:cTn id="11" presetID="16" presetClass="entr" presetSubtype="21"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barn(inVertical)">
                                      <p:cBhvr>
                                        <p:cTn id="13" dur="500"/>
                                        <p:tgtEl>
                                          <p:spTgt spid="1031"/>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nextCondLst>
                <p:cond evt="onClick" delay="0">
                  <p:tgtEl>
                    <p:spTgt spid="3"/>
                  </p:tgtEl>
                </p:cond>
              </p:nextCondLst>
            </p:seq>
            <p:seq concurrent="1" nextAc="seek">
              <p:cTn id="41" restart="whenNotActive" fill="hold" evtFilter="cancelBubble" nodeType="interactiveSeq">
                <p:stCondLst>
                  <p:cond evt="onClick" delay="0">
                    <p:tgtEl>
                      <p:spTgt spid="1030"/>
                    </p:tgtEl>
                  </p:cond>
                </p:stCondLst>
                <p:endSync evt="end" delay="0">
                  <p:rtn val="all"/>
                </p:endSync>
                <p:childTnLst>
                  <p:par>
                    <p:cTn id="42" fill="hold">
                      <p:stCondLst>
                        <p:cond delay="0"/>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nextCondLst>
                <p:cond evt="onClick" delay="0">
                  <p:tgtEl>
                    <p:spTgt spid="1030"/>
                  </p:tgtEl>
                </p:cond>
              </p:nextCondLst>
            </p:seq>
            <p:seq concurrent="1" nextAc="seek">
              <p:cTn id="47" restart="whenNotActive" fill="hold" evtFilter="cancelBubble" nodeType="interactiveSeq">
                <p:stCondLst>
                  <p:cond evt="onClick" delay="0">
                    <p:tgtEl>
                      <p:spTgt spid="1031"/>
                    </p:tgtEl>
                  </p:cond>
                </p:stCondLst>
                <p:endSync evt="end" delay="0">
                  <p:rtn val="all"/>
                </p:endSync>
                <p:childTnLst>
                  <p:par>
                    <p:cTn id="48" fill="hold">
                      <p:stCondLst>
                        <p:cond delay="0"/>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nextCondLst>
                <p:cond evt="onClick" delay="0">
                  <p:tgtEl>
                    <p:spTgt spid="1031"/>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arn(inVertical)">
                                      <p:cBhvr>
                                        <p:cTn id="58" dur="500"/>
                                        <p:tgtEl>
                                          <p:spTgt spid="18"/>
                                        </p:tgtEl>
                                      </p:cBhvr>
                                    </p:animEffect>
                                  </p:childTnLst>
                                </p:cTn>
                              </p:par>
                            </p:childTnLst>
                          </p:cTn>
                        </p:par>
                      </p:childTnLst>
                    </p:cTn>
                  </p:par>
                </p:childTnLst>
              </p:cTn>
              <p:nextCondLst>
                <p:cond evt="onClick" delay="0">
                  <p:tgtEl>
                    <p:spTgt spid="8"/>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childTnLst>
                    </p:cTn>
                  </p:par>
                </p:childTnLst>
              </p:cTn>
              <p:nextCondLst>
                <p:cond evt="onClick" delay="0">
                  <p:tgtEl>
                    <p:spTgt spid="6"/>
                  </p:tgtEl>
                </p:cond>
              </p:nextCondLst>
            </p:seq>
          </p:childTnLst>
        </p:cTn>
      </p:par>
    </p:tnLst>
    <p:bldLst>
      <p:bldP spid="11" grpId="0" animBg="1"/>
      <p:bldP spid="12" grpId="0" animBg="1"/>
      <p:bldP spid="13" grpId="0" animBg="1"/>
      <p:bldP spid="14" grpId="0" animBg="1"/>
      <p:bldP spid="18" grpId="0" animBg="1"/>
      <p:bldP spid="15" grpId="0"/>
      <p:bldP spid="16" grpId="0"/>
      <p:bldP spid="17"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1562" y="1268760"/>
            <a:ext cx="7550992"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a:lstStyle>
          <a:p>
            <a:pPr algn="just"/>
            <a:r>
              <a:rPr lang="en-US" sz="2400" b="1" smtClean="0">
                <a:solidFill>
                  <a:srgbClr val="0000FF"/>
                </a:solidFill>
              </a:rPr>
              <a:t> 1. Em hãy quan sát hình sau và cho biết thông tin về dung lượng của từng ổ đĩa?</a:t>
            </a:r>
            <a:endParaRPr lang="vi-VN" sz="2400" b="1">
              <a:solidFill>
                <a:srgbClr val="0000FF"/>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24" y="1988840"/>
            <a:ext cx="7754301" cy="397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30" y="332674"/>
            <a:ext cx="792088" cy="77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vi-VN"/>
          </a:p>
        </p:txBody>
      </p:sp>
      <p:sp>
        <p:nvSpPr>
          <p:cNvPr id="8" name="Title 1"/>
          <p:cNvSpPr txBox="1">
            <a:spLocks/>
          </p:cNvSpPr>
          <p:nvPr/>
        </p:nvSpPr>
        <p:spPr>
          <a:xfrm>
            <a:off x="3131840" y="472661"/>
            <a:ext cx="4104456"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rgbClr val="FFFF00"/>
                </a:solidFill>
                <a:latin typeface="Times New Roman" pitchFamily="18" charset="0"/>
                <a:cs typeface="Times New Roman" pitchFamily="18" charset="0"/>
              </a:rPr>
              <a:t>AI NHANH HƠN</a:t>
            </a:r>
            <a:endParaRPr lang="vi-VN" sz="3600" b="1">
              <a:solidFill>
                <a:srgbClr val="FFFF00"/>
              </a:solidFill>
              <a:latin typeface="Times New Roman" pitchFamily="18" charset="0"/>
              <a:cs typeface="Times New Roman" pitchFamily="18" charset="0"/>
            </a:endParaRPr>
          </a:p>
        </p:txBody>
      </p:sp>
      <p:sp>
        <p:nvSpPr>
          <p:cNvPr id="2" name="Rectangle 1"/>
          <p:cNvSpPr/>
          <p:nvPr/>
        </p:nvSpPr>
        <p:spPr>
          <a:xfrm>
            <a:off x="755576" y="1988840"/>
            <a:ext cx="7754300"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C</a:t>
            </a:r>
            <a:r>
              <a:rPr lang="vi-VN" sz="2800" dirty="0" smtClean="0">
                <a:solidFill>
                  <a:srgbClr val="FF0000"/>
                </a:solidFill>
                <a:latin typeface="Times New Roman" pitchFamily="18" charset="0"/>
                <a:cs typeface="Times New Roman" pitchFamily="18" charset="0"/>
              </a:rPr>
              <a:t>ách </a:t>
            </a:r>
            <a:r>
              <a:rPr lang="vi-VN" sz="2800" dirty="0">
                <a:solidFill>
                  <a:srgbClr val="FF0000"/>
                </a:solidFill>
                <a:latin typeface="Times New Roman" pitchFamily="18" charset="0"/>
                <a:cs typeface="Times New Roman" pitchFamily="18" charset="0"/>
              </a:rPr>
              <a:t>đơn giản nhất để kiểm tra dung lượng ổ đĩa: Nháy nút phải chuột vào Computer, chọn </a:t>
            </a:r>
            <a:r>
              <a:rPr lang="en-US" sz="2800" dirty="0">
                <a:solidFill>
                  <a:srgbClr val="FF0000"/>
                </a:solidFill>
                <a:latin typeface="Times New Roman" pitchFamily="18" charset="0"/>
                <a:cs typeface="Times New Roman" pitchFamily="18" charset="0"/>
              </a:rPr>
              <a:t>Properties.</a:t>
            </a:r>
          </a:p>
        </p:txBody>
      </p:sp>
    </p:spTree>
    <p:extLst>
      <p:ext uri="{BB962C8B-B14F-4D97-AF65-F5344CB8AC3E}">
        <p14:creationId xmlns:p14="http://schemas.microsoft.com/office/powerpoint/2010/main" val="20929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wheel(1)">
                                      <p:cBhvr>
                                        <p:cTn id="2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003232" cy="634082"/>
          </a:xfrm>
        </p:spPr>
        <p:txBody>
          <a:bodyPr>
            <a:noAutofit/>
          </a:bodyPr>
          <a:lstStyle/>
          <a:p>
            <a:r>
              <a:rPr lang="en-US" sz="3600" b="1" smtClean="0">
                <a:solidFill>
                  <a:srgbClr val="FF0000"/>
                </a:solidFill>
              </a:rPr>
              <a:t>    </a:t>
            </a:r>
            <a:endParaRPr lang="vi-VN" sz="3600" b="1">
              <a:solidFill>
                <a:srgbClr val="FF0000"/>
              </a:solidFill>
            </a:endParaRPr>
          </a:p>
        </p:txBody>
      </p:sp>
      <p:sp>
        <p:nvSpPr>
          <p:cNvPr id="7" name="Title 1"/>
          <p:cNvSpPr txBox="1">
            <a:spLocks/>
          </p:cNvSpPr>
          <p:nvPr/>
        </p:nvSpPr>
        <p:spPr>
          <a:xfrm>
            <a:off x="483524" y="1600948"/>
            <a:ext cx="8283677"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a:lstStyle>
          <a:p>
            <a:pPr algn="just"/>
            <a:r>
              <a:rPr lang="en-US" sz="2400" b="1" smtClean="0">
                <a:solidFill>
                  <a:srgbClr val="0000FF"/>
                </a:solidFill>
              </a:rPr>
              <a:t>2. Em hãy quan sát hình sau và cho biết dung lượng của mỗi tệp?</a:t>
            </a:r>
            <a:endParaRPr lang="vi-VN" sz="2400" b="1">
              <a:solidFill>
                <a:srgbClr val="0000FF"/>
              </a:solidFill>
            </a:endParaRPr>
          </a:p>
        </p:txBody>
      </p:sp>
      <p:sp>
        <p:nvSpPr>
          <p:cNvPr id="6" name="Title 1"/>
          <p:cNvSpPr txBox="1">
            <a:spLocks/>
          </p:cNvSpPr>
          <p:nvPr/>
        </p:nvSpPr>
        <p:spPr>
          <a:xfrm>
            <a:off x="763960" y="548680"/>
            <a:ext cx="8003232"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a:lstStyle>
          <a:p>
            <a:r>
              <a:rPr lang="en-US" sz="3600" b="1" smtClean="0">
                <a:solidFill>
                  <a:srgbClr val="FF0000"/>
                </a:solidFill>
              </a:rPr>
              <a:t>Ai nhanh hơn?</a:t>
            </a:r>
            <a:endParaRPr lang="vi-VN" sz="3600" b="1">
              <a:solidFill>
                <a:srgbClr val="FF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41" y="2420890"/>
            <a:ext cx="8280919" cy="247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131840" y="472661"/>
            <a:ext cx="4104456"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rgbClr val="FFFF00"/>
                </a:solidFill>
                <a:latin typeface="Times New Roman" pitchFamily="18" charset="0"/>
                <a:cs typeface="Times New Roman" pitchFamily="18" charset="0"/>
              </a:rPr>
              <a:t>AI NHANH HƠN</a:t>
            </a:r>
            <a:endParaRPr lang="vi-VN" sz="3600" b="1">
              <a:solidFill>
                <a:srgbClr val="FFFF0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607" y="401982"/>
            <a:ext cx="792088" cy="77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85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624477" y="1484783"/>
            <a:ext cx="7895046" cy="100811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200" b="1">
                <a:solidFill>
                  <a:prstClr val="black"/>
                </a:solidFill>
                <a:latin typeface="+mj-lt"/>
              </a:rPr>
              <a:t>Câu 1: Một GB xấp xỉ bao nhiêu byte?</a:t>
            </a:r>
            <a:endParaRPr lang="vi-VN" sz="3200" b="1" dirty="0">
              <a:solidFill>
                <a:prstClr val="black"/>
              </a:solidFill>
              <a:latin typeface="+mj-lt"/>
            </a:endParaRPr>
          </a:p>
        </p:txBody>
      </p:sp>
      <p:sp>
        <p:nvSpPr>
          <p:cNvPr id="26" name="Rectangle 25"/>
          <p:cNvSpPr/>
          <p:nvPr/>
        </p:nvSpPr>
        <p:spPr>
          <a:xfrm>
            <a:off x="832675" y="2817719"/>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vi-VN" sz="2800" smtClean="0">
              <a:solidFill>
                <a:prstClr val="black"/>
              </a:solidFill>
              <a:latin typeface="+mj-lt"/>
            </a:endParaRPr>
          </a:p>
          <a:p>
            <a:pPr>
              <a:defRPr/>
            </a:pPr>
            <a:r>
              <a:rPr lang="vi-VN" sz="2800" smtClean="0">
                <a:solidFill>
                  <a:prstClr val="black"/>
                </a:solidFill>
                <a:latin typeface="+mj-lt"/>
              </a:rPr>
              <a:t>A</a:t>
            </a:r>
            <a:r>
              <a:rPr lang="vi-VN" sz="2800">
                <a:solidFill>
                  <a:prstClr val="black"/>
                </a:solidFill>
                <a:latin typeface="+mj-lt"/>
              </a:rPr>
              <a:t>. Một nghìn byte</a:t>
            </a:r>
          </a:p>
          <a:p>
            <a:pPr>
              <a:defRPr/>
            </a:pPr>
            <a:endParaRPr lang="vi-VN" sz="2800" dirty="0">
              <a:solidFill>
                <a:prstClr val="black"/>
              </a:solidFill>
              <a:latin typeface="+mj-lt"/>
            </a:endParaRPr>
          </a:p>
        </p:txBody>
      </p:sp>
      <p:sp>
        <p:nvSpPr>
          <p:cNvPr id="42" name="Rectangle 41"/>
          <p:cNvSpPr/>
          <p:nvPr/>
        </p:nvSpPr>
        <p:spPr>
          <a:xfrm>
            <a:off x="4597971" y="2821908"/>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rPr>
              <a:t>B</a:t>
            </a:r>
            <a:r>
              <a:rPr lang="vi-VN" sz="2800">
                <a:solidFill>
                  <a:prstClr val="black"/>
                </a:solidFill>
                <a:latin typeface="+mj-lt"/>
              </a:rPr>
              <a:t>. Một triệu byte</a:t>
            </a:r>
            <a:endParaRPr lang="vi-VN" sz="2800" dirty="0">
              <a:solidFill>
                <a:prstClr val="black"/>
              </a:solidFill>
              <a:latin typeface="+mj-lt"/>
            </a:endParaRPr>
          </a:p>
        </p:txBody>
      </p:sp>
      <p:sp>
        <p:nvSpPr>
          <p:cNvPr id="43" name="Rectangle 42"/>
          <p:cNvSpPr/>
          <p:nvPr/>
        </p:nvSpPr>
        <p:spPr>
          <a:xfrm>
            <a:off x="832675" y="3956281"/>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rPr>
              <a:t>C</a:t>
            </a:r>
            <a:r>
              <a:rPr lang="vi-VN" sz="2800">
                <a:solidFill>
                  <a:prstClr val="black"/>
                </a:solidFill>
                <a:latin typeface="+mj-lt"/>
              </a:rPr>
              <a:t>. Một tỉ byte</a:t>
            </a:r>
            <a:endParaRPr lang="vi-VN" sz="2800" dirty="0">
              <a:solidFill>
                <a:prstClr val="black"/>
              </a:solidFill>
              <a:latin typeface="+mj-lt"/>
            </a:endParaRPr>
          </a:p>
        </p:txBody>
      </p:sp>
      <p:sp>
        <p:nvSpPr>
          <p:cNvPr id="44" name="Rectangle 43"/>
          <p:cNvSpPr/>
          <p:nvPr/>
        </p:nvSpPr>
        <p:spPr>
          <a:xfrm>
            <a:off x="4597971" y="3960470"/>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rPr>
              <a:t>D</a:t>
            </a:r>
            <a:r>
              <a:rPr lang="vi-VN" sz="2800">
                <a:solidFill>
                  <a:prstClr val="black"/>
                </a:solidFill>
                <a:latin typeface="+mj-lt"/>
              </a:rPr>
              <a:t>. Một nghìn tỉ byte</a:t>
            </a:r>
            <a:endParaRPr lang="vi-VN" sz="2800" dirty="0">
              <a:solidFill>
                <a:prstClr val="black"/>
              </a:solidFill>
              <a:latin typeface="+mj-lt"/>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8473" y="2843215"/>
            <a:ext cx="604292" cy="708059"/>
          </a:xfrm>
          <a:prstGeom prst="rect">
            <a:avLst/>
          </a:prstGeom>
        </p:spPr>
      </p:pic>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9362" y="4019875"/>
            <a:ext cx="603402" cy="64362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4513" y="4001263"/>
            <a:ext cx="603557" cy="707197"/>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8616" y="2894887"/>
            <a:ext cx="549444" cy="643793"/>
          </a:xfrm>
          <a:prstGeom prst="rect">
            <a:avLst/>
          </a:prstGeom>
        </p:spPr>
      </p:pic>
      <p:pic>
        <p:nvPicPr>
          <p:cNvPr id="19" name="Picture 18">
            <a:extLst>
              <a:ext uri="{FF2B5EF4-FFF2-40B4-BE49-F238E27FC236}">
                <a16:creationId xmlns="" xmlns:a16="http://schemas.microsoft.com/office/drawing/2014/main" id="{C85E8988-359A-4EDF-BCF0-69913E4A6F79}"/>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93629" y="4941186"/>
            <a:ext cx="1592746" cy="1771733"/>
          </a:xfrm>
          <a:prstGeom prst="rect">
            <a:avLst/>
          </a:prstGeom>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3813" y="195493"/>
            <a:ext cx="956174" cy="91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2483768" y="185569"/>
            <a:ext cx="4515687" cy="9163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chemeClr val="tx1">
                    <a:lumMod val="95000"/>
                    <a:lumOff val="5000"/>
                  </a:schemeClr>
                </a:solidFill>
              </a:rPr>
              <a:t>LUYỆN TẬP</a:t>
            </a:r>
            <a:endParaRPr lang="vi-VN" sz="3600" b="1">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729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7363" y="3213570"/>
            <a:ext cx="2171700" cy="2184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文本框 343">
            <a:extLst>
              <a:ext uri="{FF2B5EF4-FFF2-40B4-BE49-F238E27FC236}"/>
            </a:extLst>
          </p:cNvPr>
          <p:cNvSpPr txBox="1"/>
          <p:nvPr/>
        </p:nvSpPr>
        <p:spPr>
          <a:xfrm>
            <a:off x="721027" y="20472"/>
            <a:ext cx="7022756" cy="553870"/>
          </a:xfrm>
          <a:prstGeom prst="rect">
            <a:avLst/>
          </a:prstGeom>
          <a:solidFill>
            <a:srgbClr val="92D050"/>
          </a:solidFill>
        </p:spPr>
        <p:txBody>
          <a:bodyPr wrap="none">
            <a:spAutoFit/>
            <a:scene3d>
              <a:camera prst="orthographicFront"/>
              <a:lightRig rig="threePt" dir="t"/>
            </a:scene3d>
            <a:sp3d contourW="12700"/>
          </a:bodyPr>
          <a:lstStyle/>
          <a:p>
            <a:pPr algn="ctr" defTabSz="342809">
              <a:defRPr/>
            </a:pPr>
            <a:r>
              <a:rPr lang="en-US" altLang="zh-CN" sz="2999"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Bài 3: </a:t>
            </a:r>
            <a:r>
              <a:rPr lang="en-US" altLang="zh-CN" sz="2999" b="1"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THÔNG TIN TRONG MÁY TÍNH</a:t>
            </a:r>
          </a:p>
        </p:txBody>
      </p:sp>
      <p:sp>
        <p:nvSpPr>
          <p:cNvPr id="4" name="Rectangle 3"/>
          <p:cNvSpPr>
            <a:spLocks noChangeArrowheads="1"/>
          </p:cNvSpPr>
          <p:nvPr/>
        </p:nvSpPr>
        <p:spPr bwMode="auto">
          <a:xfrm>
            <a:off x="2592498" y="548682"/>
            <a:ext cx="35557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a:r>
              <a:rPr lang="en-US" altLang="zh-CN" sz="4400" b="1">
                <a:solidFill>
                  <a:srgbClr val="C00000"/>
                </a:solidFill>
                <a:latin typeface="Times New Roman" pitchFamily="18" charset="0"/>
                <a:ea typeface="字魂36号-正文宋楷"/>
                <a:cs typeface="Times New Roman" pitchFamily="18" charset="0"/>
              </a:rPr>
              <a:t>KHỞI ĐỘNG</a:t>
            </a:r>
            <a:endParaRPr lang="zh-CN" altLang="en-US" sz="4400" b="1">
              <a:solidFill>
                <a:srgbClr val="C00000"/>
              </a:solidFill>
              <a:latin typeface="Times New Roman" pitchFamily="18" charset="0"/>
              <a:ea typeface="字魂36号-正文宋楷"/>
              <a:cs typeface="Times New Roman" pitchFamily="18" charset="0"/>
            </a:endParaRPr>
          </a:p>
        </p:txBody>
      </p:sp>
      <p:sp>
        <p:nvSpPr>
          <p:cNvPr id="6" name="文本框 343">
            <a:extLst>
              <a:ext uri="{FF2B5EF4-FFF2-40B4-BE49-F238E27FC236}"/>
            </a:extLst>
          </p:cNvPr>
          <p:cNvSpPr txBox="1"/>
          <p:nvPr/>
        </p:nvSpPr>
        <p:spPr>
          <a:xfrm>
            <a:off x="1295400" y="2517180"/>
            <a:ext cx="6559378" cy="1015406"/>
          </a:xfrm>
          <a:prstGeom prst="rect">
            <a:avLst/>
          </a:prstGeom>
          <a:noFill/>
        </p:spPr>
        <p:txBody>
          <a:bodyPr>
            <a:spAutoFit/>
            <a:scene3d>
              <a:camera prst="orthographicFront"/>
              <a:lightRig rig="threePt" dir="t"/>
            </a:scene3d>
            <a:sp3d contourW="12700"/>
          </a:bodyPr>
          <a:lstStyle/>
          <a:p>
            <a:pPr algn="ctr" defTabSz="342809">
              <a:defRPr/>
            </a:pPr>
            <a:r>
              <a:rPr lang="en-US" altLang="zh-CN" sz="2999" b="1" dirty="0">
                <a:solidFill>
                  <a:srgbClr val="0000FF"/>
                </a:solidFill>
                <a:latin typeface="Times New Roman" panose="02020603050405020304" pitchFamily="18" charset="0"/>
                <a:ea typeface="字魂36号-正文宋楷" panose="02000000000000000000" pitchFamily="2" charset="-122"/>
                <a:cs typeface="Times New Roman" panose="02020603050405020304" pitchFamily="18" charset="0"/>
              </a:rPr>
              <a:t>- Trong bài trước chúng ta đã biết rằng máy tính có thể xử lý được thông tin!</a:t>
            </a:r>
          </a:p>
        </p:txBody>
      </p:sp>
      <p:pic>
        <p:nvPicPr>
          <p:cNvPr id="7" name="图片 8"/>
          <p:cNvPicPr>
            <a:picLocks noChangeAspect="1"/>
          </p:cNvPicPr>
          <p:nvPr/>
        </p:nvPicPr>
        <p:blipFill>
          <a:blip r:embed="rId3">
            <a:extLst>
              <a:ext uri="{28A0092B-C50C-407E-A947-70E740481C1C}">
                <a14:useLocalDpi xmlns:a14="http://schemas.microsoft.com/office/drawing/2010/main" val="0"/>
              </a:ext>
            </a:extLst>
          </a:blip>
          <a:srcRect t="19148" b="13737"/>
          <a:stretch>
            <a:fillRect/>
          </a:stretch>
        </p:blipFill>
        <p:spPr bwMode="auto">
          <a:xfrm rot="-177516">
            <a:off x="1274763" y="1020172"/>
            <a:ext cx="61769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782765" y="3442170"/>
            <a:ext cx="5175250" cy="149899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09">
              <a:defRPr/>
            </a:pPr>
            <a:r>
              <a:rPr lang="en-US" altLang="zh-CN" b="1" dirty="0" smtClean="0">
                <a:solidFill>
                  <a:srgbClr val="0000FF"/>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a:solidFill>
                  <a:srgbClr val="0000FF"/>
                </a:solidFill>
                <a:latin typeface="Times New Roman" panose="02020603050405020304" pitchFamily="18" charset="0"/>
                <a:ea typeface="字魂36号-正文宋楷" panose="02000000000000000000" pitchFamily="2" charset="-122"/>
                <a:cs typeface="Times New Roman" panose="02020603050405020304" pitchFamily="18" charset="0"/>
              </a:rPr>
              <a:t>Nhưng làm thế nào để máy tính có thể hiểu được những dữ liệu chúng ta chuyển cho nó xử lí?</a:t>
            </a:r>
          </a:p>
        </p:txBody>
      </p:sp>
      <p:sp>
        <p:nvSpPr>
          <p:cNvPr id="10" name="TextBox 9"/>
          <p:cNvSpPr txBox="1"/>
          <p:nvPr/>
        </p:nvSpPr>
        <p:spPr>
          <a:xfrm>
            <a:off x="229936" y="4941168"/>
            <a:ext cx="8779135" cy="1938992"/>
          </a:xfrm>
          <a:prstGeom prst="rect">
            <a:avLst/>
          </a:prstGeom>
          <a:noFill/>
        </p:spPr>
        <p:txBody>
          <a:bodyPr wrap="square" rtlCol="0">
            <a:spAutoFit/>
          </a:bodyPr>
          <a:lstStyle/>
          <a:p>
            <a:pPr algn="just"/>
            <a:r>
              <a:rPr lang="en-US" sz="3000" dirty="0" smtClean="0">
                <a:solidFill>
                  <a:srgbClr val="7030A0"/>
                </a:solidFill>
                <a:latin typeface="Times New Roman" pitchFamily="18" charset="0"/>
                <a:cs typeface="Times New Roman" pitchFamily="18" charset="0"/>
              </a:rPr>
              <a:t>Con </a:t>
            </a:r>
            <a:r>
              <a:rPr lang="en-US" sz="3000" dirty="0" err="1" smtClean="0">
                <a:solidFill>
                  <a:srgbClr val="7030A0"/>
                </a:solidFill>
                <a:latin typeface="Times New Roman" pitchFamily="18" charset="0"/>
                <a:cs typeface="Times New Roman" pitchFamily="18" charset="0"/>
              </a:rPr>
              <a:t>người</a:t>
            </a:r>
            <a:r>
              <a:rPr lang="en-US" sz="3000" dirty="0" smtClean="0">
                <a:solidFill>
                  <a:srgbClr val="7030A0"/>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dùng</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các</a:t>
            </a:r>
            <a:r>
              <a:rPr lang="en-US" sz="3000" dirty="0" smtClean="0">
                <a:solidFill>
                  <a:srgbClr val="0000FF"/>
                </a:solidFill>
                <a:latin typeface="Times New Roman" pitchFamily="18" charset="0"/>
                <a:cs typeface="Times New Roman" pitchFamily="18" charset="0"/>
              </a:rPr>
              <a:t> </a:t>
            </a:r>
            <a:r>
              <a:rPr lang="en-US" sz="3000" dirty="0" err="1" smtClean="0">
                <a:solidFill>
                  <a:srgbClr val="7030A0"/>
                </a:solidFill>
                <a:latin typeface="Times New Roman" pitchFamily="18" charset="0"/>
                <a:cs typeface="Times New Roman" pitchFamily="18" charset="0"/>
              </a:rPr>
              <a:t>chữ</a:t>
            </a:r>
            <a:r>
              <a:rPr lang="en-US" sz="3000" dirty="0" smtClean="0">
                <a:solidFill>
                  <a:srgbClr val="7030A0"/>
                </a:solidFill>
                <a:latin typeface="Times New Roman" pitchFamily="18" charset="0"/>
                <a:cs typeface="Times New Roman" pitchFamily="18" charset="0"/>
              </a:rPr>
              <a:t> </a:t>
            </a:r>
            <a:r>
              <a:rPr lang="en-US" sz="3000" dirty="0" err="1" smtClean="0">
                <a:solidFill>
                  <a:srgbClr val="7030A0"/>
                </a:solidFill>
                <a:latin typeface="Times New Roman" pitchFamily="18" charset="0"/>
                <a:cs typeface="Times New Roman" pitchFamily="18" charset="0"/>
              </a:rPr>
              <a:t>số</a:t>
            </a:r>
            <a:r>
              <a:rPr lang="en-US" sz="3000" dirty="0" smtClean="0">
                <a:solidFill>
                  <a:srgbClr val="7030A0"/>
                </a:solidFill>
                <a:latin typeface="Times New Roman" pitchFamily="18" charset="0"/>
                <a:cs typeface="Times New Roman" pitchFamily="18" charset="0"/>
              </a:rPr>
              <a:t>, </a:t>
            </a:r>
            <a:r>
              <a:rPr lang="en-US" sz="3000" dirty="0" err="1" smtClean="0">
                <a:solidFill>
                  <a:srgbClr val="7030A0"/>
                </a:solidFill>
                <a:latin typeface="Times New Roman" pitchFamily="18" charset="0"/>
                <a:cs typeface="Times New Roman" pitchFamily="18" charset="0"/>
              </a:rPr>
              <a:t>chữ</a:t>
            </a:r>
            <a:r>
              <a:rPr lang="en-US" sz="3000" dirty="0" smtClean="0">
                <a:solidFill>
                  <a:srgbClr val="7030A0"/>
                </a:solidFill>
                <a:latin typeface="Times New Roman" pitchFamily="18" charset="0"/>
                <a:cs typeface="Times New Roman" pitchFamily="18" charset="0"/>
              </a:rPr>
              <a:t> </a:t>
            </a:r>
            <a:r>
              <a:rPr lang="en-US" sz="3000" dirty="0" err="1" smtClean="0">
                <a:solidFill>
                  <a:srgbClr val="7030A0"/>
                </a:solidFill>
                <a:latin typeface="Times New Roman" pitchFamily="18" charset="0"/>
                <a:cs typeface="Times New Roman" pitchFamily="18" charset="0"/>
              </a:rPr>
              <a:t>cái</a:t>
            </a:r>
            <a:r>
              <a:rPr lang="en-US" sz="3000" dirty="0" smtClean="0">
                <a:solidFill>
                  <a:srgbClr val="7030A0"/>
                </a:solidFill>
                <a:latin typeface="Times New Roman" pitchFamily="18" charset="0"/>
                <a:cs typeface="Times New Roman" pitchFamily="18" charset="0"/>
              </a:rPr>
              <a:t> </a:t>
            </a:r>
            <a:r>
              <a:rPr lang="en-US" sz="3000" dirty="0" err="1" smtClean="0">
                <a:solidFill>
                  <a:srgbClr val="7030A0"/>
                </a:solidFill>
                <a:latin typeface="Times New Roman" pitchFamily="18" charset="0"/>
                <a:cs typeface="Times New Roman" pitchFamily="18" charset="0"/>
              </a:rPr>
              <a:t>và</a:t>
            </a:r>
            <a:r>
              <a:rPr lang="en-US" sz="3000" dirty="0" smtClean="0">
                <a:solidFill>
                  <a:srgbClr val="7030A0"/>
                </a:solidFill>
                <a:latin typeface="Times New Roman" pitchFamily="18" charset="0"/>
                <a:cs typeface="Times New Roman" pitchFamily="18" charset="0"/>
              </a:rPr>
              <a:t> </a:t>
            </a:r>
            <a:r>
              <a:rPr lang="en-US" sz="3000" dirty="0" err="1" smtClean="0">
                <a:solidFill>
                  <a:srgbClr val="7030A0"/>
                </a:solidFill>
                <a:latin typeface="Times New Roman" pitchFamily="18" charset="0"/>
                <a:cs typeface="Times New Roman" pitchFamily="18" charset="0"/>
              </a:rPr>
              <a:t>kí</a:t>
            </a:r>
            <a:r>
              <a:rPr lang="en-US" sz="3000" dirty="0" smtClean="0">
                <a:solidFill>
                  <a:srgbClr val="7030A0"/>
                </a:solidFill>
                <a:latin typeface="Times New Roman" pitchFamily="18" charset="0"/>
                <a:cs typeface="Times New Roman" pitchFamily="18" charset="0"/>
              </a:rPr>
              <a:t> </a:t>
            </a:r>
            <a:r>
              <a:rPr lang="en-US" sz="3000" dirty="0" err="1" smtClean="0">
                <a:solidFill>
                  <a:srgbClr val="7030A0"/>
                </a:solidFill>
                <a:latin typeface="Times New Roman" pitchFamily="18" charset="0"/>
                <a:cs typeface="Times New Roman" pitchFamily="18" charset="0"/>
              </a:rPr>
              <a:t>hiệu</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để</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diễn</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đạt</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suy</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nghĩ</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của</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mình</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cho</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người</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khác</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hiểu</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tuy</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nhiên</a:t>
            </a:r>
            <a:r>
              <a:rPr lang="en-US" sz="3000" dirty="0" smtClean="0">
                <a:solidFill>
                  <a:srgbClr val="0000FF"/>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máy</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tính</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thông</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dụng</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hiện</a:t>
            </a:r>
            <a:r>
              <a:rPr lang="en-US" sz="3000" dirty="0" smtClean="0">
                <a:solidFill>
                  <a:srgbClr val="0000FF"/>
                </a:solidFill>
                <a:latin typeface="Times New Roman" pitchFamily="18" charset="0"/>
                <a:cs typeface="Times New Roman" pitchFamily="18" charset="0"/>
              </a:rPr>
              <a:t> nay </a:t>
            </a:r>
            <a:r>
              <a:rPr lang="en-US" sz="3000" dirty="0" err="1" smtClean="0">
                <a:solidFill>
                  <a:srgbClr val="0000FF"/>
                </a:solidFill>
                <a:latin typeface="Times New Roman" pitchFamily="18" charset="0"/>
                <a:cs typeface="Times New Roman" pitchFamily="18" charset="0"/>
              </a:rPr>
              <a:t>chỉ</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làm</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việc</a:t>
            </a:r>
            <a:r>
              <a:rPr lang="en-US" sz="3000" dirty="0" smtClean="0">
                <a:solidFill>
                  <a:srgbClr val="0000FF"/>
                </a:solidFill>
                <a:latin typeface="Times New Roman" pitchFamily="18" charset="0"/>
                <a:cs typeface="Times New Roman" pitchFamily="18" charset="0"/>
              </a:rPr>
              <a:t> </a:t>
            </a:r>
            <a:r>
              <a:rPr lang="en-US" sz="3000" dirty="0" err="1" smtClean="0">
                <a:solidFill>
                  <a:srgbClr val="0000FF"/>
                </a:solidFill>
                <a:latin typeface="Times New Roman" pitchFamily="18" charset="0"/>
                <a:cs typeface="Times New Roman" pitchFamily="18" charset="0"/>
              </a:rPr>
              <a:t>với</a:t>
            </a:r>
            <a:r>
              <a:rPr lang="en-US" sz="3000" dirty="0" smtClean="0">
                <a:solidFill>
                  <a:srgbClr val="0000FF"/>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hai</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kí</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hiệu</a:t>
            </a:r>
            <a:r>
              <a:rPr lang="en-US" sz="3000" dirty="0" smtClean="0">
                <a:solidFill>
                  <a:srgbClr val="FF0000"/>
                </a:solidFill>
                <a:latin typeface="Times New Roman" pitchFamily="18" charset="0"/>
                <a:cs typeface="Times New Roman" pitchFamily="18" charset="0"/>
              </a:rPr>
              <a:t> 0 </a:t>
            </a:r>
            <a:r>
              <a:rPr lang="en-US" sz="3000" dirty="0" err="1" smtClean="0">
                <a:solidFill>
                  <a:srgbClr val="FF0000"/>
                </a:solidFill>
                <a:latin typeface="Times New Roman" pitchFamily="18" charset="0"/>
                <a:cs typeface="Times New Roman" pitchFamily="18" charset="0"/>
              </a:rPr>
              <a:t>và</a:t>
            </a:r>
            <a:r>
              <a:rPr lang="en-US" sz="3000" dirty="0" smtClean="0">
                <a:solidFill>
                  <a:srgbClr val="FF0000"/>
                </a:solidFill>
                <a:latin typeface="Times New Roman" pitchFamily="18" charset="0"/>
                <a:cs typeface="Times New Roman" pitchFamily="18" charset="0"/>
              </a:rPr>
              <a:t> 1</a:t>
            </a:r>
            <a:r>
              <a:rPr lang="en-US" sz="3000" dirty="0" smtClean="0">
                <a:solidFill>
                  <a:srgbClr val="0000FF"/>
                </a:solidFill>
                <a:latin typeface="Times New Roman" pitchFamily="18" charset="0"/>
                <a:cs typeface="Times New Roman" pitchFamily="18" charset="0"/>
              </a:rPr>
              <a:t>.</a:t>
            </a:r>
            <a:endParaRPr lang="en-US" sz="3000" dirty="0">
              <a:solidFill>
                <a:srgbClr val="0000FF"/>
              </a:solidFill>
              <a:latin typeface="Times New Roman" pitchFamily="18" charset="0"/>
              <a:cs typeface="Times New Roman" pitchFamily="18"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2381" t="13040" r="24230" b="21537"/>
          <a:stretch/>
        </p:blipFill>
        <p:spPr>
          <a:xfrm>
            <a:off x="152400" y="3212976"/>
            <a:ext cx="1772074" cy="1956526"/>
          </a:xfrm>
          <a:prstGeom prst="rect">
            <a:avLst/>
          </a:prstGeom>
          <a:ln>
            <a:noFill/>
          </a:ln>
          <a:effectLst>
            <a:softEdge rad="112500"/>
          </a:effectLst>
        </p:spPr>
      </p:pic>
    </p:spTree>
    <p:extLst>
      <p:ext uri="{BB962C8B-B14F-4D97-AF65-F5344CB8AC3E}">
        <p14:creationId xmlns:p14="http://schemas.microsoft.com/office/powerpoint/2010/main" val="1230059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nodeType="afterGroup">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1000"/>
                                        <p:tgtEl>
                                          <p:spTgt spid="10">
                                            <p:txEl>
                                              <p:pRg st="0" end="0"/>
                                            </p:txEl>
                                          </p:spTgt>
                                        </p:tgtEl>
                                      </p:cBhvr>
                                    </p:animEffect>
                                    <p:anim calcmode="lin" valueType="num">
                                      <p:cBhvr>
                                        <p:cTn id="3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59568" y="1484785"/>
            <a:ext cx="8984432" cy="101284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200" b="1" dirty="0" smtClean="0">
                <a:solidFill>
                  <a:prstClr val="black"/>
                </a:solidFill>
                <a:latin typeface="+mj-lt"/>
              </a:rPr>
              <a:t>Câu 2: </a:t>
            </a:r>
            <a:r>
              <a:rPr lang="en-US" sz="3200" b="1" dirty="0" smtClean="0">
                <a:solidFill>
                  <a:prstClr val="black"/>
                </a:solidFill>
                <a:latin typeface="Times New Roman" pitchFamily="18" charset="0"/>
                <a:cs typeface="Times New Roman" pitchFamily="18" charset="0"/>
              </a:rPr>
              <a:t>K</a:t>
            </a:r>
            <a:r>
              <a:rPr lang="vi-VN" sz="3200" b="1" dirty="0" smtClean="0">
                <a:solidFill>
                  <a:prstClr val="black"/>
                </a:solidFill>
                <a:latin typeface="+mj-lt"/>
              </a:rPr>
              <a:t>hả năng lưu trữ của một thiết bị nhớ là? </a:t>
            </a:r>
            <a:endParaRPr lang="vi-VN" sz="3200" b="1" dirty="0">
              <a:solidFill>
                <a:prstClr val="black"/>
              </a:solidFill>
              <a:latin typeface="+mj-lt"/>
            </a:endParaRPr>
          </a:p>
        </p:txBody>
      </p:sp>
      <p:sp>
        <p:nvSpPr>
          <p:cNvPr id="26" name="Rectangle 25"/>
          <p:cNvSpPr/>
          <p:nvPr/>
        </p:nvSpPr>
        <p:spPr>
          <a:xfrm>
            <a:off x="749545" y="2891892"/>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rPr>
              <a:t>A</a:t>
            </a:r>
            <a:r>
              <a:rPr lang="vi-VN" sz="2800">
                <a:solidFill>
                  <a:prstClr val="black"/>
                </a:solidFill>
                <a:latin typeface="+mj-lt"/>
              </a:rPr>
              <a:t>. </a:t>
            </a:r>
            <a:r>
              <a:rPr lang="vi-VN" sz="2800" smtClean="0">
                <a:solidFill>
                  <a:prstClr val="black"/>
                </a:solidFill>
                <a:latin typeface="+mj-lt"/>
              </a:rPr>
              <a:t>Dung lượng nhớ</a:t>
            </a:r>
            <a:endParaRPr lang="vi-VN" sz="2800" dirty="0">
              <a:solidFill>
                <a:prstClr val="black"/>
              </a:solidFill>
              <a:latin typeface="+mj-lt"/>
            </a:endParaRPr>
          </a:p>
        </p:txBody>
      </p:sp>
      <p:sp>
        <p:nvSpPr>
          <p:cNvPr id="42" name="Rectangle 41"/>
          <p:cNvSpPr/>
          <p:nvPr/>
        </p:nvSpPr>
        <p:spPr>
          <a:xfrm>
            <a:off x="4819651" y="2896081"/>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rPr>
              <a:t>B</a:t>
            </a:r>
            <a:r>
              <a:rPr lang="vi-VN" sz="2800">
                <a:solidFill>
                  <a:prstClr val="black"/>
                </a:solidFill>
                <a:latin typeface="+mj-lt"/>
              </a:rPr>
              <a:t>. </a:t>
            </a:r>
            <a:r>
              <a:rPr lang="vi-VN" sz="2800" smtClean="0">
                <a:solidFill>
                  <a:prstClr val="black"/>
                </a:solidFill>
                <a:latin typeface="+mj-lt"/>
              </a:rPr>
              <a:t>Khối lượng nhớ</a:t>
            </a:r>
            <a:endParaRPr lang="vi-VN" sz="2800" dirty="0">
              <a:solidFill>
                <a:prstClr val="black"/>
              </a:solidFill>
              <a:latin typeface="+mj-lt"/>
            </a:endParaRPr>
          </a:p>
        </p:txBody>
      </p:sp>
      <p:sp>
        <p:nvSpPr>
          <p:cNvPr id="43" name="Rectangle 42"/>
          <p:cNvSpPr/>
          <p:nvPr/>
        </p:nvSpPr>
        <p:spPr>
          <a:xfrm>
            <a:off x="749545" y="4113584"/>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rPr>
              <a:t>C</a:t>
            </a:r>
            <a:r>
              <a:rPr lang="vi-VN" sz="2800">
                <a:solidFill>
                  <a:prstClr val="black"/>
                </a:solidFill>
                <a:latin typeface="+mj-lt"/>
              </a:rPr>
              <a:t>. </a:t>
            </a:r>
            <a:r>
              <a:rPr lang="vi-VN" sz="2800" smtClean="0">
                <a:solidFill>
                  <a:prstClr val="black"/>
                </a:solidFill>
                <a:latin typeface="+mj-lt"/>
              </a:rPr>
              <a:t>Thể tích nhớ</a:t>
            </a:r>
            <a:endParaRPr lang="vi-VN" sz="2800" dirty="0">
              <a:solidFill>
                <a:prstClr val="black"/>
              </a:solidFill>
              <a:latin typeface="+mj-lt"/>
            </a:endParaRPr>
          </a:p>
        </p:txBody>
      </p:sp>
      <p:sp>
        <p:nvSpPr>
          <p:cNvPr id="44" name="Rectangle 43"/>
          <p:cNvSpPr/>
          <p:nvPr/>
        </p:nvSpPr>
        <p:spPr>
          <a:xfrm>
            <a:off x="4819651" y="4117773"/>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rPr>
              <a:t>D</a:t>
            </a:r>
            <a:r>
              <a:rPr lang="vi-VN" sz="2800">
                <a:solidFill>
                  <a:prstClr val="black"/>
                </a:solidFill>
                <a:latin typeface="+mj-lt"/>
              </a:rPr>
              <a:t>. </a:t>
            </a:r>
            <a:r>
              <a:rPr lang="vi-VN" sz="2800" smtClean="0">
                <a:solidFill>
                  <a:prstClr val="black"/>
                </a:solidFill>
                <a:latin typeface="+mj-lt"/>
              </a:rPr>
              <a:t>Năng lực nhớ</a:t>
            </a:r>
            <a:endParaRPr lang="vi-VN" sz="2800" dirty="0">
              <a:solidFill>
                <a:prstClr val="black"/>
              </a:solidFill>
              <a:latin typeface="+mj-lt"/>
            </a:endParaRPr>
          </a:p>
        </p:txBody>
      </p:sp>
      <p:pic>
        <p:nvPicPr>
          <p:cNvPr id="47" name="Picture 46"/>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779646" y="2917388"/>
            <a:ext cx="663853"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840087" y="4146948"/>
            <a:ext cx="603402" cy="704088"/>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6193" y="4158566"/>
            <a:ext cx="603557"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6193" y="2937358"/>
            <a:ext cx="603557" cy="707197"/>
          </a:xfrm>
          <a:prstGeom prst="rect">
            <a:avLst/>
          </a:prstGeom>
        </p:spPr>
      </p:pic>
      <p:pic>
        <p:nvPicPr>
          <p:cNvPr id="18" name="Picture 17">
            <a:extLst>
              <a:ext uri="{FF2B5EF4-FFF2-40B4-BE49-F238E27FC236}">
                <a16:creationId xmlns="" xmlns:a16="http://schemas.microsoft.com/office/drawing/2014/main" id="{B19B1F08-E992-43DA-8993-50F2CF46D238}"/>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93629" y="4702520"/>
            <a:ext cx="1592746" cy="2010399"/>
          </a:xfrm>
          <a:prstGeom prst="rect">
            <a:avLst/>
          </a:prstGeom>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3813" y="195493"/>
            <a:ext cx="956174" cy="91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2483768" y="185569"/>
            <a:ext cx="4515687" cy="9163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chemeClr val="tx1">
                    <a:lumMod val="95000"/>
                    <a:lumOff val="5000"/>
                  </a:schemeClr>
                </a:solidFill>
              </a:rPr>
              <a:t>LUYỆN TẬP</a:t>
            </a:r>
            <a:endParaRPr lang="vi-VN" sz="3600" b="1">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737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323508" y="1371996"/>
            <a:ext cx="8568972" cy="92487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200" b="1" smtClean="0">
                <a:solidFill>
                  <a:prstClr val="black"/>
                </a:solidFill>
                <a:latin typeface="+mj-lt"/>
              </a:rPr>
              <a:t>Câu 3: Bao nhiêu ‘byte’ tạo thành 1 ‘kilobyte’?</a:t>
            </a:r>
            <a:endParaRPr lang="vi-VN" sz="3200" b="1" dirty="0">
              <a:solidFill>
                <a:prstClr val="black"/>
              </a:solidFill>
              <a:latin typeface="+mj-lt"/>
            </a:endParaRPr>
          </a:p>
        </p:txBody>
      </p:sp>
      <p:sp>
        <p:nvSpPr>
          <p:cNvPr id="26" name="Rectangle 25"/>
          <p:cNvSpPr/>
          <p:nvPr/>
        </p:nvSpPr>
        <p:spPr>
          <a:xfrm>
            <a:off x="832668" y="2716242"/>
            <a:ext cx="467543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rPr>
              <a:t>A</a:t>
            </a:r>
            <a:r>
              <a:rPr lang="vi-VN" sz="3200">
                <a:solidFill>
                  <a:prstClr val="black"/>
                </a:solidFill>
                <a:latin typeface="+mj-lt"/>
              </a:rPr>
              <a:t>. </a:t>
            </a:r>
            <a:r>
              <a:rPr lang="vi-VN" sz="3200" smtClean="0">
                <a:solidFill>
                  <a:prstClr val="black"/>
                </a:solidFill>
                <a:latin typeface="+mj-lt"/>
              </a:rPr>
              <a:t>64</a:t>
            </a:r>
            <a:endParaRPr lang="vi-VN" sz="3200" dirty="0">
              <a:solidFill>
                <a:prstClr val="black"/>
              </a:solidFill>
              <a:latin typeface="+mj-lt"/>
            </a:endParaRPr>
          </a:p>
        </p:txBody>
      </p:sp>
      <p:sp>
        <p:nvSpPr>
          <p:cNvPr id="42" name="Rectangle 41"/>
          <p:cNvSpPr/>
          <p:nvPr/>
        </p:nvSpPr>
        <p:spPr>
          <a:xfrm>
            <a:off x="850338" y="3628031"/>
            <a:ext cx="465776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rPr>
              <a:t>B</a:t>
            </a:r>
            <a:r>
              <a:rPr lang="vi-VN" sz="3200">
                <a:solidFill>
                  <a:prstClr val="black"/>
                </a:solidFill>
                <a:latin typeface="+mj-lt"/>
              </a:rPr>
              <a:t>. </a:t>
            </a:r>
            <a:r>
              <a:rPr lang="vi-VN" sz="3200" smtClean="0">
                <a:solidFill>
                  <a:prstClr val="black"/>
                </a:solidFill>
                <a:latin typeface="+mj-lt"/>
              </a:rPr>
              <a:t>1024</a:t>
            </a:r>
            <a:endParaRPr lang="vi-VN" sz="3200" dirty="0">
              <a:solidFill>
                <a:prstClr val="black"/>
              </a:solidFill>
              <a:latin typeface="+mj-lt"/>
            </a:endParaRPr>
          </a:p>
        </p:txBody>
      </p:sp>
      <p:sp>
        <p:nvSpPr>
          <p:cNvPr id="43" name="Rectangle 42"/>
          <p:cNvSpPr/>
          <p:nvPr/>
        </p:nvSpPr>
        <p:spPr>
          <a:xfrm>
            <a:off x="850338" y="4580913"/>
            <a:ext cx="465776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rPr>
              <a:t>C</a:t>
            </a:r>
            <a:r>
              <a:rPr lang="vi-VN" sz="3200">
                <a:solidFill>
                  <a:prstClr val="black"/>
                </a:solidFill>
                <a:latin typeface="+mj-lt"/>
              </a:rPr>
              <a:t>. </a:t>
            </a:r>
            <a:r>
              <a:rPr lang="vi-VN" sz="3200" smtClean="0">
                <a:solidFill>
                  <a:prstClr val="black"/>
                </a:solidFill>
                <a:latin typeface="+mj-lt"/>
              </a:rPr>
              <a:t>2048</a:t>
            </a:r>
            <a:endParaRPr lang="vi-VN" sz="3200" dirty="0">
              <a:solidFill>
                <a:prstClr val="black"/>
              </a:solidFill>
              <a:latin typeface="+mj-lt"/>
            </a:endParaRPr>
          </a:p>
        </p:txBody>
      </p:sp>
      <p:sp>
        <p:nvSpPr>
          <p:cNvPr id="44" name="Rectangle 43"/>
          <p:cNvSpPr/>
          <p:nvPr/>
        </p:nvSpPr>
        <p:spPr>
          <a:xfrm>
            <a:off x="822092" y="5552528"/>
            <a:ext cx="4686012"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rPr>
              <a:t>D</a:t>
            </a:r>
            <a:r>
              <a:rPr lang="vi-VN" sz="3200">
                <a:solidFill>
                  <a:prstClr val="black"/>
                </a:solidFill>
                <a:latin typeface="+mj-lt"/>
              </a:rPr>
              <a:t>. </a:t>
            </a:r>
            <a:r>
              <a:rPr lang="vi-VN" sz="3200" smtClean="0">
                <a:solidFill>
                  <a:prstClr val="black"/>
                </a:solidFill>
                <a:latin typeface="+mj-lt"/>
              </a:rPr>
              <a:t>10240</a:t>
            </a:r>
            <a:endParaRPr lang="vi-VN" sz="3200" dirty="0">
              <a:solidFill>
                <a:prstClr val="black"/>
              </a:solidFill>
              <a:latin typeface="+mj-lt"/>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5873" y="2779017"/>
            <a:ext cx="60429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60032" y="4678383"/>
            <a:ext cx="603402"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41" y="5584355"/>
            <a:ext cx="603557"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6615" y="3755062"/>
            <a:ext cx="603557" cy="643793"/>
          </a:xfrm>
          <a:prstGeom prst="rect">
            <a:avLst/>
          </a:prstGeom>
        </p:spPr>
      </p:pic>
      <p:pic>
        <p:nvPicPr>
          <p:cNvPr id="17" name="Picture 16">
            <a:hlinkClick r:id="rId8" action="ppaction://hlinksldjump"/>
            <a:extLst>
              <a:ext uri="{FF2B5EF4-FFF2-40B4-BE49-F238E27FC236}">
                <a16:creationId xmlns="" xmlns:a16="http://schemas.microsoft.com/office/drawing/2014/main" id="{9C7DBEE8-26A1-4F05-AA2B-AE4A4318B8E8}"/>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93629" y="4702520"/>
            <a:ext cx="1592746" cy="2010399"/>
          </a:xfrm>
          <a:prstGeom prst="rect">
            <a:avLst/>
          </a:prstGeom>
        </p:spPr>
      </p:pic>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3813" y="195493"/>
            <a:ext cx="956174" cy="91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2483768" y="185569"/>
            <a:ext cx="4515687" cy="9163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chemeClr val="tx1">
                    <a:lumMod val="95000"/>
                    <a:lumOff val="5000"/>
                  </a:schemeClr>
                </a:solidFill>
              </a:rPr>
              <a:t>LUYỆN TẬP</a:t>
            </a:r>
            <a:endParaRPr lang="vi-VN" sz="3600" b="1">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2242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695649" y="1412794"/>
            <a:ext cx="7895046" cy="2783629"/>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defRPr/>
            </a:pPr>
            <a:r>
              <a:rPr lang="vi-VN" sz="3200" b="1" dirty="0" smtClean="0">
                <a:solidFill>
                  <a:prstClr val="black"/>
                </a:solidFill>
                <a:latin typeface="+mj-lt"/>
              </a:rPr>
              <a:t>Câu hỏi 4: </a:t>
            </a:r>
            <a:r>
              <a:rPr lang="vi-VN" sz="3200" dirty="0" smtClean="0">
                <a:solidFill>
                  <a:prstClr val="black"/>
                </a:solidFill>
                <a:latin typeface="+mj-lt"/>
              </a:rPr>
              <a:t>Giả sử một bức ảnh chụp bằng một máy ảnh chuyên nghiệp có dung lượng khoảng 12MB. Vậy thẻ nhớ 16GB có thể chứa bao nhiêu bức ảnh?</a:t>
            </a:r>
            <a:r>
              <a:rPr lang="vi-VN" sz="3200" b="1" dirty="0">
                <a:solidFill>
                  <a:srgbClr val="FF0000"/>
                </a:solidFill>
              </a:rPr>
              <a:t> </a:t>
            </a:r>
            <a:endParaRPr lang="vi-VN" sz="3200" b="1" dirty="0" smtClean="0">
              <a:solidFill>
                <a:srgbClr val="FF0000"/>
              </a:solidFill>
            </a:endParaRPr>
          </a:p>
          <a:p>
            <a:pPr algn="ctr">
              <a:defRPr/>
            </a:pPr>
            <a:r>
              <a:rPr lang="vi-VN" sz="3200" b="1" dirty="0" smtClean="0">
                <a:solidFill>
                  <a:srgbClr val="FF0000"/>
                </a:solidFill>
              </a:rPr>
              <a:t>(</a:t>
            </a:r>
            <a:r>
              <a:rPr lang="vi-VN" sz="3200" b="1" dirty="0">
                <a:solidFill>
                  <a:srgbClr val="FF0000"/>
                </a:solidFill>
              </a:rPr>
              <a:t>thảo luận nhóm: 5 phút) </a:t>
            </a:r>
            <a:endParaRPr lang="vi-VN" sz="3200" dirty="0">
              <a:solidFill>
                <a:prstClr val="black"/>
              </a:solidFill>
              <a:latin typeface="+mj-lt"/>
            </a:endParaRPr>
          </a:p>
        </p:txBody>
      </p:sp>
      <p:sp>
        <p:nvSpPr>
          <p:cNvPr id="44" name="Rectangle 43"/>
          <p:cNvSpPr/>
          <p:nvPr/>
        </p:nvSpPr>
        <p:spPr>
          <a:xfrm>
            <a:off x="1632172" y="4517528"/>
            <a:ext cx="5747575" cy="13455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mj-lt"/>
              </a:rPr>
              <a:t>Khoảng </a:t>
            </a:r>
            <a:r>
              <a:rPr lang="vi-VN" sz="3200" b="1">
                <a:solidFill>
                  <a:schemeClr val="tx1"/>
                </a:solidFill>
                <a:latin typeface="+mj-lt"/>
              </a:rPr>
              <a:t>1365</a:t>
            </a:r>
            <a:r>
              <a:rPr lang="vi-VN" sz="3200">
                <a:solidFill>
                  <a:schemeClr val="tx1"/>
                </a:solidFill>
                <a:latin typeface="+mj-lt"/>
              </a:rPr>
              <a:t> bức ảnh </a:t>
            </a:r>
            <a:endParaRPr lang="vi-VN" sz="3200" smtClean="0">
              <a:solidFill>
                <a:schemeClr val="tx1"/>
              </a:solidFill>
              <a:latin typeface="+mj-lt"/>
            </a:endParaRPr>
          </a:p>
          <a:p>
            <a:pPr algn="ctr"/>
            <a:r>
              <a:rPr lang="vi-VN" sz="3200" smtClean="0">
                <a:solidFill>
                  <a:schemeClr val="tx1"/>
                </a:solidFill>
                <a:latin typeface="+mj-lt"/>
              </a:rPr>
              <a:t>=16.1024 : 12</a:t>
            </a:r>
            <a:endParaRPr lang="vi-VN" sz="3200">
              <a:solidFill>
                <a:schemeClr val="tx1"/>
              </a:solidFill>
              <a:latin typeface="+mj-lt"/>
            </a:endParaRPr>
          </a:p>
        </p:txBody>
      </p:sp>
      <p:pic>
        <p:nvPicPr>
          <p:cNvPr id="19" name="Picture 18">
            <a:extLst>
              <a:ext uri="{FF2B5EF4-FFF2-40B4-BE49-F238E27FC236}">
                <a16:creationId xmlns="" xmlns:a16="http://schemas.microsoft.com/office/drawing/2014/main" id="{7F081C38-2E74-462B-B16D-40542823C9CD}"/>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93629" y="5013194"/>
            <a:ext cx="1592746" cy="1699725"/>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773" y="195493"/>
            <a:ext cx="956174" cy="91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778728" y="185569"/>
            <a:ext cx="4515687" cy="9163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chemeClr val="tx1">
                    <a:lumMod val="95000"/>
                    <a:lumOff val="5000"/>
                  </a:schemeClr>
                </a:solidFill>
              </a:rPr>
              <a:t>LUYỆN TẬP</a:t>
            </a:r>
            <a:endParaRPr lang="vi-VN" sz="3600" b="1">
              <a:solidFill>
                <a:schemeClr val="tx1">
                  <a:lumMod val="95000"/>
                  <a:lumOff val="5000"/>
                </a:schemeClr>
              </a:solidFill>
              <a:latin typeface="Times New Roman" pitchFamily="18" charset="0"/>
              <a:cs typeface="Times New Roman" pitchFamily="18" charset="0"/>
            </a:endParaRPr>
          </a:p>
        </p:txBody>
      </p:sp>
      <p:sp>
        <p:nvSpPr>
          <p:cNvPr id="2" name="TextBox 1"/>
          <p:cNvSpPr txBox="1"/>
          <p:nvPr/>
        </p:nvSpPr>
        <p:spPr>
          <a:xfrm>
            <a:off x="1547664" y="5733256"/>
            <a:ext cx="3384376" cy="923330"/>
          </a:xfrm>
          <a:prstGeom prst="rect">
            <a:avLst/>
          </a:prstGeom>
          <a:noFill/>
        </p:spPr>
        <p:txBody>
          <a:bodyPr wrap="square" rtlCol="0">
            <a:spAutoFit/>
          </a:bodyPr>
          <a:lstStyle/>
          <a:p>
            <a:r>
              <a:rPr lang="en-US" dirty="0" smtClean="0"/>
              <a:t>1GB=1024MB</a:t>
            </a:r>
          </a:p>
          <a:p>
            <a:r>
              <a:rPr lang="en-US" dirty="0" smtClean="0"/>
              <a:t>16GB=16.1024(MB):12(MB)=1365 </a:t>
            </a:r>
            <a:r>
              <a:rPr lang="en-US" dirty="0" err="1" smtClean="0"/>
              <a:t>bức</a:t>
            </a:r>
            <a:r>
              <a:rPr lang="en-US" dirty="0" smtClean="0"/>
              <a:t> </a:t>
            </a:r>
            <a:r>
              <a:rPr lang="en-US" dirty="0" err="1" smtClean="0"/>
              <a:t>ảnh</a:t>
            </a:r>
            <a:endParaRPr lang="en-US" dirty="0"/>
          </a:p>
        </p:txBody>
      </p:sp>
    </p:spTree>
    <p:extLst>
      <p:ext uri="{BB962C8B-B14F-4D97-AF65-F5344CB8AC3E}">
        <p14:creationId xmlns:p14="http://schemas.microsoft.com/office/powerpoint/2010/main" val="377642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heel(1)">
                                      <p:cBhvr>
                                        <p:cTn id="14" dur="20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1629967" y="4648200"/>
            <a:ext cx="704135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gn="just" fontAlgn="base">
              <a:spcBef>
                <a:spcPct val="20000"/>
              </a:spcBef>
              <a:spcAft>
                <a:spcPct val="0"/>
              </a:spcAft>
            </a:pPr>
            <a:r>
              <a:rPr lang="vi-VN" sz="3600" smtClean="0">
                <a:solidFill>
                  <a:srgbClr val="000000"/>
                </a:solidFill>
                <a:latin typeface="Times New Roman" pitchFamily="18" charset="0"/>
              </a:rPr>
              <a:t>Biểu diễn hình ảnh âm thanh</a:t>
            </a:r>
            <a:endParaRPr lang="en-US" altLang="en-US" sz="3600" smtClean="0">
              <a:solidFill>
                <a:srgbClr val="000000"/>
              </a:solidFill>
              <a:latin typeface="Times New Roman" pitchFamily="18" charset="0"/>
            </a:endParaRPr>
          </a:p>
        </p:txBody>
      </p:sp>
      <p:sp>
        <p:nvSpPr>
          <p:cNvPr id="41987" name="Rectangle 4"/>
          <p:cNvSpPr>
            <a:spLocks noChangeArrowheads="1"/>
          </p:cNvSpPr>
          <p:nvPr/>
        </p:nvSpPr>
        <p:spPr bwMode="auto">
          <a:xfrm>
            <a:off x="1584722" y="2371725"/>
            <a:ext cx="708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342900" algn="just" eaLnBrk="0" fontAlgn="base" hangingPunct="0">
              <a:lnSpc>
                <a:spcPct val="115000"/>
              </a:lnSpc>
              <a:spcBef>
                <a:spcPct val="0"/>
              </a:spcBef>
              <a:spcAft>
                <a:spcPct val="0"/>
              </a:spcAft>
            </a:pPr>
            <a:r>
              <a:rPr lang="vi-VN" sz="3600" smtClean="0">
                <a:solidFill>
                  <a:srgbClr val="000000"/>
                </a:solidFill>
                <a:latin typeface="Times New Roman" pitchFamily="18" charset="0"/>
              </a:rPr>
              <a:t>Biểu diễn các số</a:t>
            </a:r>
            <a:endParaRPr lang="vi-VN" sz="3600" smtClean="0">
              <a:solidFill>
                <a:srgbClr val="000000"/>
              </a:solidFill>
            </a:endParaRPr>
          </a:p>
        </p:txBody>
      </p:sp>
      <p:sp>
        <p:nvSpPr>
          <p:cNvPr id="41988" name="Rectangle 5"/>
          <p:cNvSpPr>
            <a:spLocks noChangeArrowheads="1"/>
          </p:cNvSpPr>
          <p:nvPr/>
        </p:nvSpPr>
        <p:spPr bwMode="auto">
          <a:xfrm>
            <a:off x="1657350" y="3443288"/>
            <a:ext cx="701397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42900" algn="just" eaLnBrk="0" fontAlgn="base" hangingPunct="0">
              <a:lnSpc>
                <a:spcPct val="115000"/>
              </a:lnSpc>
              <a:spcBef>
                <a:spcPct val="0"/>
              </a:spcBef>
              <a:spcAft>
                <a:spcPct val="0"/>
              </a:spcAft>
            </a:pPr>
            <a:r>
              <a:rPr lang="vi-VN" sz="3600" smtClean="0">
                <a:solidFill>
                  <a:srgbClr val="000000"/>
                </a:solidFill>
                <a:latin typeface="Times New Roman" pitchFamily="18" charset="0"/>
              </a:rPr>
              <a:t>Biểu diễn văn bản</a:t>
            </a:r>
            <a:endParaRPr lang="vi-VN" sz="3600" smtClean="0">
              <a:solidFill>
                <a:srgbClr val="000000"/>
              </a:solidFill>
            </a:endParaRPr>
          </a:p>
        </p:txBody>
      </p:sp>
      <p:sp>
        <p:nvSpPr>
          <p:cNvPr id="41989" name="Rectangle 6"/>
          <p:cNvSpPr>
            <a:spLocks noChangeArrowheads="1"/>
          </p:cNvSpPr>
          <p:nvPr/>
        </p:nvSpPr>
        <p:spPr bwMode="auto">
          <a:xfrm>
            <a:off x="1475656" y="5589240"/>
            <a:ext cx="740652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gn="just" fontAlgn="base">
              <a:spcBef>
                <a:spcPct val="20000"/>
              </a:spcBef>
              <a:spcAft>
                <a:spcPct val="0"/>
              </a:spcAft>
            </a:pPr>
            <a:r>
              <a:rPr lang="vi-VN" sz="3600" dirty="0" smtClean="0">
                <a:solidFill>
                  <a:srgbClr val="000000"/>
                </a:solidFill>
                <a:latin typeface="Times New Roman" pitchFamily="18" charset="0"/>
              </a:rPr>
              <a:t>Biểu diễn số, văn bản, hình ảnh, âm thanh</a:t>
            </a:r>
            <a:endParaRPr lang="en-US" altLang="en-US" sz="3600" dirty="0" smtClean="0">
              <a:solidFill>
                <a:srgbClr val="000000"/>
              </a:solidFill>
              <a:latin typeface="Times New Roman" pitchFamily="18" charset="0"/>
            </a:endParaRPr>
          </a:p>
        </p:txBody>
      </p:sp>
      <p:pic>
        <p:nvPicPr>
          <p:cNvPr id="83978"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54" y="5556250"/>
            <a:ext cx="7048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90663" y="954088"/>
            <a:ext cx="7346156" cy="646112"/>
          </a:xfrm>
          <a:prstGeom prst="rect">
            <a:avLst/>
          </a:prstGeom>
          <a:no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base">
              <a:spcBef>
                <a:spcPct val="20000"/>
              </a:spcBef>
              <a:spcAft>
                <a:spcPct val="0"/>
              </a:spcAft>
            </a:pPr>
            <a:r>
              <a:rPr lang="vi-VN" sz="3600" smtClean="0">
                <a:solidFill>
                  <a:srgbClr val="000000"/>
                </a:solidFill>
                <a:latin typeface="Times New Roman" pitchFamily="18" charset="0"/>
              </a:rPr>
              <a:t> Máy tính sử dụng dãy bit để làm gì?</a:t>
            </a:r>
            <a:endParaRPr lang="en-US" altLang="en-US" sz="3600" smtClean="0">
              <a:solidFill>
                <a:srgbClr val="000000"/>
              </a:solidFill>
              <a:latin typeface="Times New Roman" pitchFamily="18" charset="0"/>
            </a:endParaRPr>
          </a:p>
        </p:txBody>
      </p:sp>
    </p:spTree>
    <p:extLst>
      <p:ext uri="{BB962C8B-B14F-4D97-AF65-F5344CB8AC3E}">
        <p14:creationId xmlns:p14="http://schemas.microsoft.com/office/powerpoint/2010/main" val="8122310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3978"/>
                                        </p:tgtEl>
                                        <p:attrNameLst>
                                          <p:attrName>style.visibility</p:attrName>
                                        </p:attrNameLst>
                                      </p:cBhvr>
                                      <p:to>
                                        <p:strVal val="visible"/>
                                      </p:to>
                                    </p:set>
                                    <p:anim calcmode="lin" valueType="num">
                                      <p:cBhvr>
                                        <p:cTn id="7" dur="500" fill="hold"/>
                                        <p:tgtEl>
                                          <p:spTgt spid="83978"/>
                                        </p:tgtEl>
                                        <p:attrNameLst>
                                          <p:attrName>ppt_w</p:attrName>
                                        </p:attrNameLst>
                                      </p:cBhvr>
                                      <p:tavLst>
                                        <p:tav tm="0">
                                          <p:val>
                                            <p:fltVal val="0"/>
                                          </p:val>
                                        </p:tav>
                                        <p:tav tm="100000">
                                          <p:val>
                                            <p:strVal val="#ppt_w"/>
                                          </p:val>
                                        </p:tav>
                                      </p:tavLst>
                                    </p:anim>
                                    <p:anim calcmode="lin" valueType="num">
                                      <p:cBhvr>
                                        <p:cTn id="8" dur="500" fill="hold"/>
                                        <p:tgtEl>
                                          <p:spTgt spid="83978"/>
                                        </p:tgtEl>
                                        <p:attrNameLst>
                                          <p:attrName>ppt_h</p:attrName>
                                        </p:attrNameLst>
                                      </p:cBhvr>
                                      <p:tavLst>
                                        <p:tav tm="0">
                                          <p:val>
                                            <p:fltVal val="0"/>
                                          </p:val>
                                        </p:tav>
                                        <p:tav tm="100000">
                                          <p:val>
                                            <p:strVal val="#ppt_h"/>
                                          </p:val>
                                        </p:tav>
                                      </p:tavLst>
                                    </p:anim>
                                    <p:animEffect transition="in" filter="fade">
                                      <p:cBhvr>
                                        <p:cTn id="9"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bwMode="auto">
          <a:xfrm>
            <a:off x="1675210" y="692696"/>
            <a:ext cx="7029450" cy="13665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marL="0" indent="0" algn="just">
              <a:lnSpc>
                <a:spcPct val="115000"/>
              </a:lnSpc>
              <a:spcBef>
                <a:spcPct val="0"/>
              </a:spcBef>
              <a:buFontTx/>
              <a:buNone/>
            </a:pPr>
            <a:r>
              <a:rPr lang="vi-VN" sz="3600" dirty="0" smtClean="0">
                <a:latin typeface="Times New Roman" pitchFamily="18" charset="0"/>
              </a:rPr>
              <a:t>Đơn vị nhỏ nhất dùng để đo lượng thông tin là:</a:t>
            </a:r>
            <a:endParaRPr lang="vi-VN" sz="3600" dirty="0" smtClean="0"/>
          </a:p>
        </p:txBody>
      </p:sp>
      <p:sp>
        <p:nvSpPr>
          <p:cNvPr id="50179" name="Rectangle 6"/>
          <p:cNvSpPr>
            <a:spLocks noChangeArrowheads="1"/>
          </p:cNvSpPr>
          <p:nvPr/>
        </p:nvSpPr>
        <p:spPr bwMode="auto">
          <a:xfrm>
            <a:off x="1675210" y="3429000"/>
            <a:ext cx="6923484"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42900" algn="just" eaLnBrk="0" fontAlgn="base" hangingPunct="0">
              <a:lnSpc>
                <a:spcPct val="115000"/>
              </a:lnSpc>
              <a:spcBef>
                <a:spcPct val="0"/>
              </a:spcBef>
              <a:spcAft>
                <a:spcPct val="0"/>
              </a:spcAft>
            </a:pPr>
            <a:r>
              <a:rPr lang="vi-VN" sz="3600" smtClean="0">
                <a:solidFill>
                  <a:srgbClr val="000000"/>
                </a:solidFill>
                <a:latin typeface="Times New Roman" pitchFamily="18" charset="0"/>
              </a:rPr>
              <a:t>Byte</a:t>
            </a:r>
            <a:endParaRPr lang="vi-VN" sz="3600" smtClean="0">
              <a:solidFill>
                <a:srgbClr val="000000"/>
              </a:solidFill>
            </a:endParaRPr>
          </a:p>
        </p:txBody>
      </p:sp>
      <p:sp>
        <p:nvSpPr>
          <p:cNvPr id="50180" name="Rectangle 7"/>
          <p:cNvSpPr>
            <a:spLocks noChangeArrowheads="1"/>
          </p:cNvSpPr>
          <p:nvPr/>
        </p:nvSpPr>
        <p:spPr bwMode="auto">
          <a:xfrm>
            <a:off x="1657350" y="4613275"/>
            <a:ext cx="7029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just" fontAlgn="base">
              <a:spcBef>
                <a:spcPct val="20000"/>
              </a:spcBef>
              <a:spcAft>
                <a:spcPct val="0"/>
              </a:spcAft>
            </a:pPr>
            <a:r>
              <a:rPr lang="vi-VN" sz="3600" smtClean="0">
                <a:solidFill>
                  <a:srgbClr val="000000"/>
                </a:solidFill>
                <a:latin typeface="Times New Roman" pitchFamily="18" charset="0"/>
              </a:rPr>
              <a:t>Bit</a:t>
            </a:r>
            <a:endParaRPr lang="en-US" altLang="en-US" sz="3600" smtClean="0">
              <a:solidFill>
                <a:srgbClr val="000000"/>
              </a:solidFill>
              <a:latin typeface="Times New Roman" pitchFamily="18" charset="0"/>
            </a:endParaRPr>
          </a:p>
        </p:txBody>
      </p:sp>
      <p:sp>
        <p:nvSpPr>
          <p:cNvPr id="50181" name="Rectangle 8"/>
          <p:cNvSpPr>
            <a:spLocks noChangeArrowheads="1"/>
          </p:cNvSpPr>
          <p:nvPr/>
        </p:nvSpPr>
        <p:spPr bwMode="auto">
          <a:xfrm>
            <a:off x="1657350" y="5703888"/>
            <a:ext cx="694610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just" fontAlgn="base">
              <a:spcBef>
                <a:spcPct val="20000"/>
              </a:spcBef>
              <a:spcAft>
                <a:spcPct val="0"/>
              </a:spcAft>
            </a:pPr>
            <a:r>
              <a:rPr lang="vi-VN" sz="3600" smtClean="0">
                <a:solidFill>
                  <a:srgbClr val="000000"/>
                </a:solidFill>
                <a:latin typeface="Times New Roman" pitchFamily="18" charset="0"/>
              </a:rPr>
              <a:t>1</a:t>
            </a:r>
            <a:endParaRPr lang="en-US" altLang="en-US" sz="3600" smtClean="0">
              <a:solidFill>
                <a:srgbClr val="000000"/>
              </a:solidFill>
              <a:latin typeface="Times New Roman" pitchFamily="18" charset="0"/>
            </a:endParaRPr>
          </a:p>
        </p:txBody>
      </p:sp>
      <p:pic>
        <p:nvPicPr>
          <p:cNvPr id="8"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4433888"/>
            <a:ext cx="7048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1"/>
          <p:cNvSpPr txBox="1">
            <a:spLocks noChangeArrowheads="1"/>
          </p:cNvSpPr>
          <p:nvPr/>
        </p:nvSpPr>
        <p:spPr bwMode="auto">
          <a:xfrm>
            <a:off x="1675210" y="2314578"/>
            <a:ext cx="692348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fontAlgn="base" hangingPunct="0">
              <a:spcBef>
                <a:spcPct val="0"/>
              </a:spcBef>
              <a:spcAft>
                <a:spcPct val="0"/>
              </a:spcAft>
            </a:pPr>
            <a:r>
              <a:rPr lang="vi-VN" sz="3600" smtClean="0">
                <a:solidFill>
                  <a:srgbClr val="000000"/>
                </a:solidFill>
                <a:latin typeface="Times New Roman" pitchFamily="18" charset="0"/>
              </a:rPr>
              <a:t>Unit</a:t>
            </a:r>
            <a:endParaRPr lang="en-US" altLang="en-US" sz="3600" smtClean="0">
              <a:solidFill>
                <a:srgbClr val="000000"/>
              </a:solidFill>
              <a:latin typeface="Times New Roman" pitchFamily="18" charset="0"/>
            </a:endParaRPr>
          </a:p>
        </p:txBody>
      </p:sp>
    </p:spTree>
    <p:extLst>
      <p:ext uri="{BB962C8B-B14F-4D97-AF65-F5344CB8AC3E}">
        <p14:creationId xmlns:p14="http://schemas.microsoft.com/office/powerpoint/2010/main" val="20314298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bwMode="auto">
          <a:xfrm>
            <a:off x="1675210" y="919163"/>
            <a:ext cx="7029450" cy="729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marL="0" indent="0">
              <a:lnSpc>
                <a:spcPct val="115000"/>
              </a:lnSpc>
              <a:spcBef>
                <a:spcPct val="0"/>
              </a:spcBef>
              <a:buFontTx/>
              <a:buNone/>
            </a:pPr>
            <a:r>
              <a:rPr lang="vi-VN" sz="3600" smtClean="0">
                <a:latin typeface="Times New Roman" pitchFamily="18" charset="0"/>
              </a:rPr>
              <a:t>1 Megabyte tương đương với khoảng</a:t>
            </a:r>
            <a:endParaRPr lang="vi-VN" sz="3600" smtClean="0"/>
          </a:p>
        </p:txBody>
      </p:sp>
      <p:sp>
        <p:nvSpPr>
          <p:cNvPr id="51203" name="Rectangle 6"/>
          <p:cNvSpPr>
            <a:spLocks noChangeArrowheads="1"/>
          </p:cNvSpPr>
          <p:nvPr/>
        </p:nvSpPr>
        <p:spPr bwMode="auto">
          <a:xfrm>
            <a:off x="1675210" y="3429000"/>
            <a:ext cx="6923484"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42900" algn="just" eaLnBrk="0" fontAlgn="base" hangingPunct="0">
              <a:lnSpc>
                <a:spcPct val="115000"/>
              </a:lnSpc>
              <a:spcBef>
                <a:spcPct val="0"/>
              </a:spcBef>
              <a:spcAft>
                <a:spcPct val="0"/>
              </a:spcAft>
            </a:pPr>
            <a:r>
              <a:rPr lang="vi-VN" sz="3600" smtClean="0">
                <a:solidFill>
                  <a:srgbClr val="000000"/>
                </a:solidFill>
                <a:latin typeface="Times New Roman" pitchFamily="18" charset="0"/>
              </a:rPr>
              <a:t>Một triệu Byte</a:t>
            </a:r>
            <a:endParaRPr lang="vi-VN" sz="3600" smtClean="0">
              <a:solidFill>
                <a:srgbClr val="000000"/>
              </a:solidFill>
            </a:endParaRPr>
          </a:p>
        </p:txBody>
      </p:sp>
      <p:sp>
        <p:nvSpPr>
          <p:cNvPr id="51204" name="Rectangle 7"/>
          <p:cNvSpPr>
            <a:spLocks noChangeArrowheads="1"/>
          </p:cNvSpPr>
          <p:nvPr/>
        </p:nvSpPr>
        <p:spPr bwMode="auto">
          <a:xfrm>
            <a:off x="1657350" y="4613275"/>
            <a:ext cx="7029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just" fontAlgn="base">
              <a:spcBef>
                <a:spcPct val="20000"/>
              </a:spcBef>
              <a:spcAft>
                <a:spcPct val="0"/>
              </a:spcAft>
            </a:pPr>
            <a:r>
              <a:rPr lang="vi-VN" sz="3600" smtClean="0">
                <a:solidFill>
                  <a:srgbClr val="000000"/>
                </a:solidFill>
                <a:latin typeface="Times New Roman" pitchFamily="18" charset="0"/>
              </a:rPr>
              <a:t>Tám triệu byte</a:t>
            </a:r>
            <a:endParaRPr lang="en-US" altLang="en-US" sz="3600" smtClean="0">
              <a:solidFill>
                <a:srgbClr val="000000"/>
              </a:solidFill>
              <a:latin typeface="Times New Roman" pitchFamily="18" charset="0"/>
            </a:endParaRPr>
          </a:p>
        </p:txBody>
      </p:sp>
      <p:sp>
        <p:nvSpPr>
          <p:cNvPr id="51205" name="Rectangle 8"/>
          <p:cNvSpPr>
            <a:spLocks noChangeArrowheads="1"/>
          </p:cNvSpPr>
          <p:nvPr/>
        </p:nvSpPr>
        <p:spPr bwMode="auto">
          <a:xfrm>
            <a:off x="1657350" y="5703888"/>
            <a:ext cx="694610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just" fontAlgn="base">
              <a:spcBef>
                <a:spcPct val="20000"/>
              </a:spcBef>
              <a:spcAft>
                <a:spcPct val="0"/>
              </a:spcAft>
            </a:pPr>
            <a:r>
              <a:rPr lang="vi-VN" sz="3600" smtClean="0">
                <a:solidFill>
                  <a:srgbClr val="000000"/>
                </a:solidFill>
                <a:latin typeface="Times New Roman" pitchFamily="18" charset="0"/>
              </a:rPr>
              <a:t>Một tỉ byte</a:t>
            </a:r>
            <a:endParaRPr lang="en-US" altLang="en-US" sz="3600" smtClean="0">
              <a:solidFill>
                <a:srgbClr val="000000"/>
              </a:solidFill>
              <a:latin typeface="Times New Roman" pitchFamily="18" charset="0"/>
            </a:endParaRPr>
          </a:p>
        </p:txBody>
      </p:sp>
      <p:pic>
        <p:nvPicPr>
          <p:cNvPr id="8"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 y="3297238"/>
            <a:ext cx="7048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1"/>
          <p:cNvSpPr txBox="1">
            <a:spLocks noChangeArrowheads="1"/>
          </p:cNvSpPr>
          <p:nvPr/>
        </p:nvSpPr>
        <p:spPr bwMode="auto">
          <a:xfrm>
            <a:off x="1675210" y="2314578"/>
            <a:ext cx="692348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fontAlgn="base" hangingPunct="0">
              <a:spcBef>
                <a:spcPct val="0"/>
              </a:spcBef>
              <a:spcAft>
                <a:spcPct val="0"/>
              </a:spcAft>
            </a:pPr>
            <a:r>
              <a:rPr lang="vi-VN" sz="3600" smtClean="0">
                <a:solidFill>
                  <a:srgbClr val="000000"/>
                </a:solidFill>
                <a:latin typeface="Times New Roman" pitchFamily="18" charset="0"/>
              </a:rPr>
              <a:t>Một nghìn byte</a:t>
            </a:r>
            <a:endParaRPr lang="en-US" altLang="en-US" sz="3600" smtClean="0">
              <a:solidFill>
                <a:srgbClr val="000000"/>
              </a:solidFill>
              <a:latin typeface="Times New Roman" pitchFamily="18" charset="0"/>
            </a:endParaRPr>
          </a:p>
        </p:txBody>
      </p:sp>
    </p:spTree>
    <p:extLst>
      <p:ext uri="{BB962C8B-B14F-4D97-AF65-F5344CB8AC3E}">
        <p14:creationId xmlns:p14="http://schemas.microsoft.com/office/powerpoint/2010/main" val="30867970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4294967295"/>
          </p:nvPr>
        </p:nvSpPr>
        <p:spPr bwMode="auto">
          <a:xfrm>
            <a:off x="1403648" y="563206"/>
            <a:ext cx="7478587" cy="1569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marL="0" indent="0" algn="just">
              <a:spcBef>
                <a:spcPct val="0"/>
              </a:spcBef>
              <a:buFontTx/>
              <a:buNone/>
            </a:pPr>
            <a:r>
              <a:rPr lang="vi-VN" sz="2400" dirty="0" smtClean="0">
                <a:latin typeface="Times New Roman" pitchFamily="18" charset="0"/>
              </a:rPr>
              <a:t>Nếu một bức ảnh được chụp bằng điện thoại di động ảnh có dung lượng khoảng 2 MB thì với dung lượng còn trống khoảng 4 GB, điện thoại có thể chứa thêm tối đa bao nhiêu bức ảnh như vậy?</a:t>
            </a:r>
            <a:endParaRPr lang="vi-VN" sz="2400" dirty="0" smtClean="0"/>
          </a:p>
        </p:txBody>
      </p:sp>
      <p:sp>
        <p:nvSpPr>
          <p:cNvPr id="52227" name="Rectangle 6"/>
          <p:cNvSpPr>
            <a:spLocks noChangeArrowheads="1"/>
          </p:cNvSpPr>
          <p:nvPr/>
        </p:nvSpPr>
        <p:spPr bwMode="auto">
          <a:xfrm>
            <a:off x="1675210" y="3429000"/>
            <a:ext cx="6923484"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42900" algn="just" eaLnBrk="0" fontAlgn="base" hangingPunct="0">
              <a:lnSpc>
                <a:spcPct val="115000"/>
              </a:lnSpc>
              <a:spcBef>
                <a:spcPct val="0"/>
              </a:spcBef>
              <a:spcAft>
                <a:spcPct val="0"/>
              </a:spcAft>
            </a:pPr>
            <a:r>
              <a:rPr lang="vi-VN" sz="3600" smtClean="0">
                <a:solidFill>
                  <a:srgbClr val="000000"/>
                </a:solidFill>
                <a:latin typeface="Times New Roman" pitchFamily="18" charset="0"/>
              </a:rPr>
              <a:t>500</a:t>
            </a:r>
            <a:endParaRPr lang="vi-VN" sz="3600" smtClean="0">
              <a:solidFill>
                <a:srgbClr val="000000"/>
              </a:solidFill>
            </a:endParaRPr>
          </a:p>
        </p:txBody>
      </p:sp>
      <p:sp>
        <p:nvSpPr>
          <p:cNvPr id="52228" name="Rectangle 7"/>
          <p:cNvSpPr>
            <a:spLocks noChangeArrowheads="1"/>
          </p:cNvSpPr>
          <p:nvPr/>
        </p:nvSpPr>
        <p:spPr bwMode="auto">
          <a:xfrm>
            <a:off x="1657350" y="4613275"/>
            <a:ext cx="7029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just" fontAlgn="base">
              <a:spcBef>
                <a:spcPct val="20000"/>
              </a:spcBef>
              <a:spcAft>
                <a:spcPct val="0"/>
              </a:spcAft>
            </a:pPr>
            <a:r>
              <a:rPr lang="vi-VN" sz="3600" dirty="0" smtClean="0">
                <a:solidFill>
                  <a:srgbClr val="000000"/>
                </a:solidFill>
                <a:latin typeface="Times New Roman" pitchFamily="18" charset="0"/>
              </a:rPr>
              <a:t>20</a:t>
            </a:r>
            <a:r>
              <a:rPr lang="en-US" sz="3600" smtClean="0">
                <a:solidFill>
                  <a:srgbClr val="000000"/>
                </a:solidFill>
                <a:latin typeface="Times New Roman" pitchFamily="18" charset="0"/>
              </a:rPr>
              <a:t>48</a:t>
            </a:r>
            <a:endParaRPr lang="en-US" altLang="en-US" sz="3600" dirty="0" smtClean="0">
              <a:solidFill>
                <a:srgbClr val="000000"/>
              </a:solidFill>
              <a:latin typeface="Times New Roman" pitchFamily="18" charset="0"/>
            </a:endParaRPr>
          </a:p>
        </p:txBody>
      </p:sp>
      <p:sp>
        <p:nvSpPr>
          <p:cNvPr id="52229" name="Rectangle 8"/>
          <p:cNvSpPr>
            <a:spLocks noChangeArrowheads="1"/>
          </p:cNvSpPr>
          <p:nvPr/>
        </p:nvSpPr>
        <p:spPr bwMode="auto">
          <a:xfrm>
            <a:off x="1657350" y="5703888"/>
            <a:ext cx="694610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just" fontAlgn="base">
              <a:spcBef>
                <a:spcPct val="20000"/>
              </a:spcBef>
              <a:spcAft>
                <a:spcPct val="0"/>
              </a:spcAft>
            </a:pPr>
            <a:r>
              <a:rPr lang="vi-VN" sz="3600" smtClean="0">
                <a:solidFill>
                  <a:srgbClr val="000000"/>
                </a:solidFill>
                <a:latin typeface="Times New Roman" pitchFamily="18" charset="0"/>
              </a:rPr>
              <a:t>2 triệu</a:t>
            </a:r>
            <a:endParaRPr lang="en-US" altLang="en-US" sz="3600" smtClean="0">
              <a:solidFill>
                <a:srgbClr val="000000"/>
              </a:solidFill>
              <a:latin typeface="Times New Roman" pitchFamily="18" charset="0"/>
            </a:endParaRPr>
          </a:p>
        </p:txBody>
      </p:sp>
      <p:pic>
        <p:nvPicPr>
          <p:cNvPr id="8"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4321175"/>
            <a:ext cx="7048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Box 1"/>
          <p:cNvSpPr txBox="1">
            <a:spLocks noChangeArrowheads="1"/>
          </p:cNvSpPr>
          <p:nvPr/>
        </p:nvSpPr>
        <p:spPr bwMode="auto">
          <a:xfrm>
            <a:off x="1675210" y="2314578"/>
            <a:ext cx="692348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fontAlgn="base" hangingPunct="0">
              <a:spcBef>
                <a:spcPct val="0"/>
              </a:spcBef>
              <a:spcAft>
                <a:spcPct val="0"/>
              </a:spcAft>
            </a:pPr>
            <a:r>
              <a:rPr lang="vi-VN" sz="3600" smtClean="0">
                <a:solidFill>
                  <a:srgbClr val="000000"/>
                </a:solidFill>
                <a:latin typeface="Times New Roman" pitchFamily="18" charset="0"/>
              </a:rPr>
              <a:t>200</a:t>
            </a:r>
            <a:endParaRPr lang="en-US" altLang="en-US" sz="3600" smtClean="0">
              <a:solidFill>
                <a:srgbClr val="000000"/>
              </a:solidFill>
              <a:latin typeface="Times New Roman" pitchFamily="18" charset="0"/>
            </a:endParaRPr>
          </a:p>
        </p:txBody>
      </p:sp>
    </p:spTree>
    <p:extLst>
      <p:ext uri="{BB962C8B-B14F-4D97-AF65-F5344CB8AC3E}">
        <p14:creationId xmlns:p14="http://schemas.microsoft.com/office/powerpoint/2010/main" val="1866666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76299" y="1196752"/>
            <a:ext cx="8089224" cy="1224136"/>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vi-VN" sz="2800" b="1" dirty="0" smtClean="0">
                <a:solidFill>
                  <a:prstClr val="black"/>
                </a:solidFill>
                <a:latin typeface="Times New Roman"/>
              </a:rPr>
              <a:t>Câu hỏi 1:</a:t>
            </a:r>
            <a:r>
              <a:rPr lang="vi-VN" sz="2800" dirty="0" smtClean="0">
                <a:solidFill>
                  <a:prstClr val="black"/>
                </a:solidFill>
                <a:latin typeface="Times New Roman"/>
              </a:rPr>
              <a:t> </a:t>
            </a:r>
            <a:r>
              <a:rPr lang="vi-VN" sz="2800" b="1" dirty="0" smtClean="0">
                <a:solidFill>
                  <a:schemeClr val="tx1"/>
                </a:solidFill>
                <a:latin typeface="Times New Roman"/>
              </a:rPr>
              <a:t>Em hãy kiểm tra và ghi lại dung lượng các ổ đĩa của máy tính mà em đang sử dụng</a:t>
            </a:r>
            <a:endParaRPr lang="vi-VN" sz="2800" dirty="0">
              <a:solidFill>
                <a:schemeClr val="tx1"/>
              </a:solidFill>
              <a:latin typeface="Times New Roman"/>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2564904"/>
            <a:ext cx="8097978" cy="396044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482" y="203901"/>
            <a:ext cx="72008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795208" y="226940"/>
            <a:ext cx="4081048" cy="701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chemeClr val="tx1">
                    <a:lumMod val="95000"/>
                    <a:lumOff val="5000"/>
                  </a:schemeClr>
                </a:solidFill>
              </a:rPr>
              <a:t>VẬN DỤNG</a:t>
            </a:r>
            <a:endParaRPr lang="vi-VN" sz="3600" b="1">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4493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67545" y="847624"/>
            <a:ext cx="8424936" cy="183977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3200" b="1" dirty="0" smtClean="0">
                <a:solidFill>
                  <a:prstClr val="black"/>
                </a:solidFill>
                <a:latin typeface="+mj-lt"/>
              </a:rPr>
              <a:t>Câu hỏi 2:</a:t>
            </a:r>
            <a:r>
              <a:rPr lang="vi-VN" sz="3200" dirty="0" smtClean="0">
                <a:solidFill>
                  <a:prstClr val="black"/>
                </a:solidFill>
                <a:latin typeface="+mj-lt"/>
              </a:rPr>
              <a:t> </a:t>
            </a:r>
            <a:r>
              <a:rPr lang="vi-VN" sz="3200" b="1" dirty="0">
                <a:solidFill>
                  <a:srgbClr val="FF0000"/>
                </a:solidFill>
                <a:latin typeface="+mj-lt"/>
              </a:rPr>
              <a:t>(thảo luận </a:t>
            </a:r>
            <a:r>
              <a:rPr lang="vi-VN" sz="3200" b="1" dirty="0" smtClean="0">
                <a:solidFill>
                  <a:srgbClr val="FF0000"/>
                </a:solidFill>
                <a:latin typeface="+mj-lt"/>
              </a:rPr>
              <a:t>nhóm</a:t>
            </a:r>
            <a:r>
              <a:rPr lang="vi-VN" sz="3200" b="1" dirty="0">
                <a:solidFill>
                  <a:srgbClr val="FF0000"/>
                </a:solidFill>
                <a:latin typeface="+mj-lt"/>
              </a:rPr>
              <a:t>: </a:t>
            </a:r>
            <a:r>
              <a:rPr lang="vi-VN" sz="3200" b="1" dirty="0" smtClean="0">
                <a:solidFill>
                  <a:srgbClr val="FF0000"/>
                </a:solidFill>
                <a:latin typeface="+mj-lt"/>
              </a:rPr>
              <a:t>10 </a:t>
            </a:r>
            <a:r>
              <a:rPr lang="vi-VN" sz="3200" b="1" dirty="0">
                <a:solidFill>
                  <a:srgbClr val="FF0000"/>
                </a:solidFill>
                <a:latin typeface="+mj-lt"/>
              </a:rPr>
              <a:t>phút) </a:t>
            </a:r>
            <a:endParaRPr lang="vi-VN" sz="3200" dirty="0" smtClean="0">
              <a:solidFill>
                <a:prstClr val="black"/>
              </a:solidFill>
              <a:latin typeface="+mj-lt"/>
            </a:endParaRPr>
          </a:p>
          <a:p>
            <a:pPr algn="just">
              <a:defRPr/>
            </a:pPr>
            <a:r>
              <a:rPr lang="vi-VN" sz="2800" b="1" dirty="0" smtClean="0">
                <a:solidFill>
                  <a:prstClr val="black"/>
                </a:solidFill>
                <a:latin typeface="+mj-lt"/>
              </a:rPr>
              <a:t>Thực hiện tương tự như Hoạt động 1 với dãy các số từ 0 đến 15 để tìm mã hóa của các số từ 8 đến 15 và đưa ra nhận xét.</a:t>
            </a:r>
            <a:endParaRPr lang="vi-VN" sz="2800" dirty="0">
              <a:solidFill>
                <a:prstClr val="black"/>
              </a:solidFill>
              <a:latin typeface="+mj-lt"/>
            </a:endParaRPr>
          </a:p>
        </p:txBody>
      </p:sp>
      <p:sp>
        <p:nvSpPr>
          <p:cNvPr id="2" name="Rectangle 1"/>
          <p:cNvSpPr/>
          <p:nvPr/>
        </p:nvSpPr>
        <p:spPr>
          <a:xfrm>
            <a:off x="467554" y="2739354"/>
            <a:ext cx="4405057" cy="39395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vi-VN" sz="2500" b="1" smtClean="0">
                <a:latin typeface="Times New Roman" pitchFamily="18" charset="0"/>
                <a:ea typeface="Times New Roman"/>
                <a:cs typeface="Times New Roman" pitchFamily="18" charset="0"/>
              </a:rPr>
              <a:t>M</a:t>
            </a:r>
            <a:r>
              <a:rPr lang="it-IT" sz="2500" b="1" smtClean="0">
                <a:latin typeface="Times New Roman" pitchFamily="18" charset="0"/>
                <a:ea typeface="Times New Roman"/>
                <a:cs typeface="Times New Roman" pitchFamily="18" charset="0"/>
              </a:rPr>
              <a:t>ã </a:t>
            </a:r>
            <a:r>
              <a:rPr lang="it-IT" sz="2500" b="1">
                <a:latin typeface="Times New Roman" pitchFamily="18" charset="0"/>
                <a:ea typeface="Times New Roman"/>
                <a:cs typeface="Times New Roman" pitchFamily="18" charset="0"/>
              </a:rPr>
              <a:t>hóa các số từ số 8 đến 15 là: </a:t>
            </a:r>
            <a:endParaRPr lang="vi-VN" sz="2500" b="1">
              <a:latin typeface="Times New Roman" pitchFamily="18" charset="0"/>
              <a:ea typeface="Times New Roman"/>
              <a:cs typeface="Times New Roman" pitchFamily="18" charset="0"/>
            </a:endParaRPr>
          </a:p>
          <a:p>
            <a:pPr algn="just">
              <a:spcAft>
                <a:spcPts val="0"/>
              </a:spcAft>
            </a:pPr>
            <a:r>
              <a:rPr lang="vi-VN" sz="2500" b="1" smtClean="0">
                <a:latin typeface="Times New Roman" pitchFamily="18" charset="0"/>
                <a:ea typeface="Times New Roman"/>
                <a:cs typeface="Times New Roman" pitchFamily="18" charset="0"/>
              </a:rPr>
              <a:t>Số  </a:t>
            </a:r>
            <a:r>
              <a:rPr lang="it-IT" sz="2500" b="1" smtClean="0">
                <a:latin typeface="Times New Roman" pitchFamily="18" charset="0"/>
                <a:ea typeface="Times New Roman"/>
                <a:cs typeface="Times New Roman" pitchFamily="18" charset="0"/>
              </a:rPr>
              <a:t>8</a:t>
            </a:r>
            <a:r>
              <a:rPr lang="vi-VN" sz="2500" b="1" smtClean="0">
                <a:latin typeface="Times New Roman" pitchFamily="18" charset="0"/>
                <a:ea typeface="Times New Roman"/>
                <a:cs typeface="Times New Roman" pitchFamily="18" charset="0"/>
              </a:rPr>
              <a:t> 	   =&gt;</a:t>
            </a:r>
            <a:r>
              <a:rPr lang="it-IT" sz="2500" b="1" smtClean="0">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1000</a:t>
            </a:r>
            <a:endParaRPr lang="vi-VN" sz="2500" b="1">
              <a:latin typeface="Times New Roman" pitchFamily="18" charset="0"/>
              <a:ea typeface="Times New Roman"/>
              <a:cs typeface="Times New Roman" pitchFamily="18" charset="0"/>
            </a:endParaRPr>
          </a:p>
          <a:p>
            <a:pPr algn="just">
              <a:spcAft>
                <a:spcPts val="0"/>
              </a:spcAft>
            </a:pPr>
            <a:r>
              <a:rPr lang="vi-VN" sz="2500" b="1">
                <a:latin typeface="Times New Roman" pitchFamily="18" charset="0"/>
                <a:ea typeface="Times New Roman"/>
                <a:cs typeface="Times New Roman" pitchFamily="18" charset="0"/>
              </a:rPr>
              <a:t>Số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9</a:t>
            </a:r>
            <a:r>
              <a:rPr lang="vi-VN" sz="2500" b="1">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=&gt;</a:t>
            </a:r>
            <a:r>
              <a:rPr lang="it-IT" sz="2500" b="1" smtClean="0">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1001</a:t>
            </a:r>
            <a:endParaRPr lang="vi-VN" sz="2500" b="1">
              <a:latin typeface="Times New Roman" pitchFamily="18" charset="0"/>
              <a:ea typeface="Times New Roman"/>
              <a:cs typeface="Times New Roman" pitchFamily="18" charset="0"/>
            </a:endParaRPr>
          </a:p>
          <a:p>
            <a:pPr algn="just">
              <a:spcAft>
                <a:spcPts val="0"/>
              </a:spcAft>
            </a:pPr>
            <a:r>
              <a:rPr lang="vi-VN" sz="2500" b="1">
                <a:latin typeface="Times New Roman" pitchFamily="18" charset="0"/>
                <a:ea typeface="Times New Roman"/>
                <a:cs typeface="Times New Roman" pitchFamily="18" charset="0"/>
              </a:rPr>
              <a:t>Số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10</a:t>
            </a:r>
            <a:r>
              <a:rPr lang="vi-VN" sz="2500" b="1" smtClean="0">
                <a:latin typeface="Times New Roman" pitchFamily="18" charset="0"/>
                <a:ea typeface="Times New Roman"/>
                <a:cs typeface="Times New Roman" pitchFamily="18" charset="0"/>
              </a:rPr>
              <a:t>	   =&gt; 	</a:t>
            </a:r>
            <a:r>
              <a:rPr lang="it-IT" sz="2500" b="1" smtClean="0">
                <a:latin typeface="Times New Roman" pitchFamily="18" charset="0"/>
                <a:ea typeface="Times New Roman"/>
                <a:cs typeface="Times New Roman" pitchFamily="18" charset="0"/>
              </a:rPr>
              <a:t>1010</a:t>
            </a:r>
            <a:endParaRPr lang="vi-VN" sz="2500" b="1">
              <a:latin typeface="Times New Roman" pitchFamily="18" charset="0"/>
              <a:ea typeface="Times New Roman"/>
              <a:cs typeface="Times New Roman" pitchFamily="18" charset="0"/>
            </a:endParaRPr>
          </a:p>
          <a:p>
            <a:pPr algn="just">
              <a:spcAft>
                <a:spcPts val="0"/>
              </a:spcAft>
            </a:pPr>
            <a:r>
              <a:rPr lang="vi-VN" sz="2500" b="1">
                <a:latin typeface="Times New Roman" pitchFamily="18" charset="0"/>
                <a:ea typeface="Times New Roman"/>
                <a:cs typeface="Times New Roman" pitchFamily="18" charset="0"/>
              </a:rPr>
              <a:t>Số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11</a:t>
            </a:r>
            <a:r>
              <a:rPr lang="vi-VN" sz="2500" b="1">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=&gt; 	</a:t>
            </a:r>
            <a:r>
              <a:rPr lang="it-IT" sz="2500" b="1" smtClean="0">
                <a:latin typeface="Times New Roman" pitchFamily="18" charset="0"/>
                <a:ea typeface="Times New Roman"/>
                <a:cs typeface="Times New Roman" pitchFamily="18" charset="0"/>
              </a:rPr>
              <a:t>1011</a:t>
            </a:r>
            <a:endParaRPr lang="vi-VN" sz="2500" b="1">
              <a:latin typeface="Times New Roman" pitchFamily="18" charset="0"/>
              <a:ea typeface="Times New Roman"/>
              <a:cs typeface="Times New Roman" pitchFamily="18" charset="0"/>
            </a:endParaRPr>
          </a:p>
          <a:p>
            <a:pPr algn="just">
              <a:spcAft>
                <a:spcPts val="0"/>
              </a:spcAft>
            </a:pPr>
            <a:r>
              <a:rPr lang="vi-VN" sz="2500" b="1">
                <a:latin typeface="Times New Roman" pitchFamily="18" charset="0"/>
                <a:ea typeface="Times New Roman"/>
                <a:cs typeface="Times New Roman" pitchFamily="18" charset="0"/>
              </a:rPr>
              <a:t>Số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12</a:t>
            </a:r>
            <a:r>
              <a:rPr lang="vi-VN" sz="2500" b="1">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=&gt;</a:t>
            </a:r>
            <a:r>
              <a:rPr lang="it-IT" sz="2500" b="1" smtClean="0">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1100</a:t>
            </a:r>
            <a:endParaRPr lang="vi-VN" sz="2500" b="1">
              <a:latin typeface="Times New Roman" pitchFamily="18" charset="0"/>
              <a:ea typeface="Times New Roman"/>
              <a:cs typeface="Times New Roman" pitchFamily="18" charset="0"/>
            </a:endParaRPr>
          </a:p>
          <a:p>
            <a:pPr algn="just">
              <a:spcAft>
                <a:spcPts val="0"/>
              </a:spcAft>
            </a:pPr>
            <a:r>
              <a:rPr lang="vi-VN" sz="2500" b="1">
                <a:latin typeface="Times New Roman" pitchFamily="18" charset="0"/>
                <a:ea typeface="Times New Roman"/>
                <a:cs typeface="Times New Roman" pitchFamily="18" charset="0"/>
              </a:rPr>
              <a:t>Số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13</a:t>
            </a:r>
            <a:r>
              <a:rPr lang="vi-VN" sz="2500" b="1">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=&gt;</a:t>
            </a:r>
            <a:r>
              <a:rPr lang="it-IT" sz="2500" b="1" smtClean="0">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1101</a:t>
            </a:r>
            <a:endParaRPr lang="vi-VN" sz="2500" b="1">
              <a:latin typeface="Times New Roman" pitchFamily="18" charset="0"/>
              <a:ea typeface="Times New Roman"/>
              <a:cs typeface="Times New Roman" pitchFamily="18" charset="0"/>
            </a:endParaRPr>
          </a:p>
          <a:p>
            <a:pPr algn="just">
              <a:spcAft>
                <a:spcPts val="0"/>
              </a:spcAft>
            </a:pPr>
            <a:r>
              <a:rPr lang="vi-VN" sz="2500" b="1">
                <a:latin typeface="Times New Roman" pitchFamily="18" charset="0"/>
                <a:ea typeface="Times New Roman"/>
                <a:cs typeface="Times New Roman" pitchFamily="18" charset="0"/>
              </a:rPr>
              <a:t>Số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14</a:t>
            </a:r>
            <a:r>
              <a:rPr lang="vi-VN" sz="2500" b="1">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=&gt; 	</a:t>
            </a:r>
            <a:r>
              <a:rPr lang="it-IT" sz="2500" b="1" smtClean="0">
                <a:latin typeface="Times New Roman" pitchFamily="18" charset="0"/>
                <a:ea typeface="Times New Roman"/>
                <a:cs typeface="Times New Roman" pitchFamily="18" charset="0"/>
              </a:rPr>
              <a:t>1110</a:t>
            </a:r>
            <a:endParaRPr lang="vi-VN" sz="2500" b="1">
              <a:latin typeface="Times New Roman" pitchFamily="18" charset="0"/>
              <a:ea typeface="Times New Roman"/>
              <a:cs typeface="Times New Roman" pitchFamily="18" charset="0"/>
            </a:endParaRPr>
          </a:p>
          <a:p>
            <a:pPr algn="just">
              <a:spcAft>
                <a:spcPts val="0"/>
              </a:spcAft>
            </a:pPr>
            <a:r>
              <a:rPr lang="vi-VN" sz="2500" b="1">
                <a:latin typeface="Times New Roman" pitchFamily="18" charset="0"/>
                <a:ea typeface="Times New Roman"/>
                <a:cs typeface="Times New Roman" pitchFamily="18" charset="0"/>
              </a:rPr>
              <a:t>Số </a:t>
            </a:r>
            <a:r>
              <a:rPr lang="vi-VN" sz="2500" b="1" smtClean="0">
                <a:latin typeface="Times New Roman" pitchFamily="18" charset="0"/>
                <a:ea typeface="Times New Roman"/>
                <a:cs typeface="Times New Roman" pitchFamily="18" charset="0"/>
              </a:rPr>
              <a:t> </a:t>
            </a:r>
            <a:r>
              <a:rPr lang="it-IT" sz="2500" b="1" smtClean="0">
                <a:latin typeface="Times New Roman" pitchFamily="18" charset="0"/>
                <a:ea typeface="Times New Roman"/>
                <a:cs typeface="Times New Roman" pitchFamily="18" charset="0"/>
              </a:rPr>
              <a:t>15</a:t>
            </a:r>
            <a:r>
              <a:rPr lang="vi-VN" sz="2500" b="1">
                <a:latin typeface="Times New Roman" pitchFamily="18" charset="0"/>
                <a:ea typeface="Times New Roman"/>
                <a:cs typeface="Times New Roman" pitchFamily="18" charset="0"/>
              </a:rPr>
              <a:t> </a:t>
            </a:r>
            <a:r>
              <a:rPr lang="vi-VN" sz="2500" b="1" smtClean="0">
                <a:latin typeface="Times New Roman" pitchFamily="18" charset="0"/>
                <a:ea typeface="Times New Roman"/>
                <a:cs typeface="Times New Roman" pitchFamily="18" charset="0"/>
              </a:rPr>
              <a:t>    =&gt; 	</a:t>
            </a:r>
            <a:r>
              <a:rPr lang="it-IT" sz="2500" b="1" smtClean="0">
                <a:latin typeface="Times New Roman" pitchFamily="18" charset="0"/>
                <a:ea typeface="Times New Roman"/>
                <a:cs typeface="Times New Roman" pitchFamily="18" charset="0"/>
              </a:rPr>
              <a:t>1111</a:t>
            </a:r>
          </a:p>
        </p:txBody>
      </p:sp>
      <p:sp>
        <p:nvSpPr>
          <p:cNvPr id="6" name="Rectangle 5"/>
          <p:cNvSpPr/>
          <p:nvPr/>
        </p:nvSpPr>
        <p:spPr>
          <a:xfrm>
            <a:off x="4996687" y="2768841"/>
            <a:ext cx="3984284"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vi-VN" sz="2800" b="1" dirty="0" smtClean="0">
                <a:latin typeface="Times New Roman" pitchFamily="18" charset="0"/>
                <a:ea typeface="Times New Roman"/>
                <a:cs typeface="Times New Roman" pitchFamily="18" charset="0"/>
              </a:rPr>
              <a:t>* </a:t>
            </a:r>
            <a:r>
              <a:rPr lang="it-IT" sz="2800" b="1" dirty="0" smtClean="0">
                <a:latin typeface="Times New Roman" pitchFamily="18" charset="0"/>
                <a:ea typeface="Times New Roman"/>
                <a:cs typeface="Times New Roman" pitchFamily="18" charset="0"/>
              </a:rPr>
              <a:t>Nhận xét: </a:t>
            </a:r>
            <a:endParaRPr lang="vi-VN" sz="2800" b="1" dirty="0" smtClean="0">
              <a:latin typeface="Times New Roman" pitchFamily="18" charset="0"/>
              <a:ea typeface="Times New Roman"/>
              <a:cs typeface="Times New Roman" pitchFamily="18" charset="0"/>
            </a:endParaRPr>
          </a:p>
          <a:p>
            <a:pPr algn="just">
              <a:spcAft>
                <a:spcPts val="0"/>
              </a:spcAft>
            </a:pPr>
            <a:r>
              <a:rPr lang="it-IT" sz="2800" b="1" dirty="0" smtClean="0">
                <a:solidFill>
                  <a:srgbClr val="C00000"/>
                </a:solidFill>
                <a:latin typeface="Times New Roman" pitchFamily="18" charset="0"/>
                <a:ea typeface="Times New Roman"/>
                <a:cs typeface="Times New Roman" pitchFamily="18" charset="0"/>
              </a:rPr>
              <a:t>để </a:t>
            </a:r>
            <a:r>
              <a:rPr lang="vi-VN" sz="2800" b="1" dirty="0" smtClean="0">
                <a:solidFill>
                  <a:srgbClr val="C00000"/>
                </a:solidFill>
                <a:latin typeface="Times New Roman" pitchFamily="18" charset="0"/>
                <a:ea typeface="Times New Roman"/>
                <a:cs typeface="Times New Roman" pitchFamily="18" charset="0"/>
              </a:rPr>
              <a:t>mã hóa </a:t>
            </a:r>
            <a:r>
              <a:rPr lang="it-IT" sz="2800" b="1" dirty="0" smtClean="0">
                <a:solidFill>
                  <a:srgbClr val="C00000"/>
                </a:solidFill>
                <a:latin typeface="Times New Roman" pitchFamily="18" charset="0"/>
                <a:ea typeface="Times New Roman"/>
                <a:cs typeface="Times New Roman" pitchFamily="18" charset="0"/>
              </a:rPr>
              <a:t>các số từ 8 đến 15 ta cần dùng 4 bit.</a:t>
            </a:r>
          </a:p>
          <a:p>
            <a:pPr lvl="0" algn="just"/>
            <a:r>
              <a:rPr lang="vi-VN" sz="2800" dirty="0" smtClean="0">
                <a:latin typeface="+mj-lt"/>
              </a:rPr>
              <a:t>(Tập </a:t>
            </a:r>
            <a:r>
              <a:rPr lang="vi-VN" sz="2800" dirty="0">
                <a:latin typeface="+mj-lt"/>
              </a:rPr>
              <a:t>hợp các số đã cho càng nhiều, sẽ mã hoá được số càng lớn. Khi đó, dãy kí hiệu 0 và 1 của mỗi số sẽ càng </a:t>
            </a:r>
            <a:r>
              <a:rPr lang="vi-VN" sz="2800" dirty="0" smtClean="0">
                <a:latin typeface="+mj-lt"/>
              </a:rPr>
              <a:t>dài)</a:t>
            </a:r>
          </a:p>
          <a:p>
            <a:pPr lvl="0" algn="just"/>
            <a:endParaRPr lang="vi-VN" sz="2800" dirty="0">
              <a:effectLst/>
              <a:latin typeface="+mj-lt"/>
              <a:ea typeface="Times New Roman"/>
              <a:cs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223" y="56421"/>
            <a:ext cx="72272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868948" y="79460"/>
            <a:ext cx="4007308" cy="701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chemeClr val="tx1">
                    <a:lumMod val="95000"/>
                    <a:lumOff val="5000"/>
                  </a:schemeClr>
                </a:solidFill>
              </a:rPr>
              <a:t>VẬN DỤNG</a:t>
            </a:r>
            <a:endParaRPr lang="vi-VN" sz="3600" b="1">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521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670477" y="1418830"/>
            <a:ext cx="7895046" cy="2415839"/>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vi-VN" sz="3200" b="1" u="sng" dirty="0" smtClean="0">
                <a:solidFill>
                  <a:prstClr val="black"/>
                </a:solidFill>
                <a:latin typeface="+mj-lt"/>
              </a:rPr>
              <a:t>Câu hỏi 3:</a:t>
            </a:r>
            <a:r>
              <a:rPr lang="vi-VN" sz="3200" dirty="0" smtClean="0">
                <a:solidFill>
                  <a:prstClr val="black"/>
                </a:solidFill>
                <a:latin typeface="+mj-lt"/>
              </a:rPr>
              <a:t> </a:t>
            </a:r>
            <a:r>
              <a:rPr lang="vi-VN" sz="3200" b="1" dirty="0" smtClean="0">
                <a:solidFill>
                  <a:srgbClr val="FF0000"/>
                </a:solidFill>
                <a:latin typeface="+mj-lt"/>
              </a:rPr>
              <a:t>(thảo luận nhóm: 5 phút) </a:t>
            </a:r>
          </a:p>
          <a:p>
            <a:pPr algn="just">
              <a:defRPr/>
            </a:pPr>
            <a:r>
              <a:rPr lang="vi-VN" sz="3200" dirty="0" smtClean="0">
                <a:solidFill>
                  <a:prstClr val="black"/>
                </a:solidFill>
                <a:latin typeface="+mj-lt"/>
              </a:rPr>
              <a:t>Giả sử mỗi giờ phim chiếm khoảng </a:t>
            </a:r>
            <a:r>
              <a:rPr lang="en-US" sz="3200" dirty="0" smtClean="0">
                <a:solidFill>
                  <a:prstClr val="black"/>
                </a:solidFill>
                <a:latin typeface="+mj-lt"/>
              </a:rPr>
              <a:t>4 </a:t>
            </a:r>
            <a:r>
              <a:rPr lang="vi-VN" sz="3200" dirty="0" smtClean="0">
                <a:solidFill>
                  <a:prstClr val="black"/>
                </a:solidFill>
                <a:latin typeface="+mj-lt"/>
              </a:rPr>
              <a:t>GB, mỗi bộ phim có độ dài trung bình 1,5 giờ. Vậy một </a:t>
            </a:r>
            <a:r>
              <a:rPr lang="en-US" sz="3200" dirty="0" smtClean="0">
                <a:solidFill>
                  <a:prstClr val="black"/>
                </a:solidFill>
                <a:latin typeface="Times New Roman" pitchFamily="18" charset="0"/>
                <a:cs typeface="Times New Roman" pitchFamily="18" charset="0"/>
              </a:rPr>
              <a:t>ổ </a:t>
            </a:r>
            <a:r>
              <a:rPr lang="vi-VN" sz="3200" dirty="0" smtClean="0">
                <a:solidFill>
                  <a:prstClr val="black"/>
                </a:solidFill>
                <a:latin typeface="+mj-lt"/>
              </a:rPr>
              <a:t>cứng 2 TB chứa được bao nhiêu bộ phim?</a:t>
            </a:r>
            <a:endParaRPr lang="vi-VN" sz="3200" dirty="0">
              <a:solidFill>
                <a:prstClr val="black"/>
              </a:solidFill>
              <a:latin typeface="+mj-lt"/>
            </a:endParaRPr>
          </a:p>
        </p:txBody>
      </p:sp>
      <p:sp>
        <p:nvSpPr>
          <p:cNvPr id="44" name="Rectangle 43"/>
          <p:cNvSpPr/>
          <p:nvPr/>
        </p:nvSpPr>
        <p:spPr>
          <a:xfrm>
            <a:off x="1251880" y="3834669"/>
            <a:ext cx="6938122" cy="17379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mj-lt"/>
              </a:rPr>
              <a:t>Khoảng </a:t>
            </a:r>
            <a:r>
              <a:rPr lang="vi-VN" sz="3200" b="1" dirty="0" smtClean="0">
                <a:solidFill>
                  <a:srgbClr val="FF0000"/>
                </a:solidFill>
                <a:latin typeface="+mj-lt"/>
              </a:rPr>
              <a:t>341</a:t>
            </a:r>
            <a:r>
              <a:rPr lang="vi-VN" sz="3200" dirty="0" smtClean="0">
                <a:solidFill>
                  <a:schemeClr val="tx1"/>
                </a:solidFill>
                <a:latin typeface="+mj-lt"/>
              </a:rPr>
              <a:t> bộ phim </a:t>
            </a:r>
          </a:p>
          <a:p>
            <a:pPr algn="ctr"/>
            <a:r>
              <a:rPr lang="vi-VN" sz="3200" dirty="0">
                <a:solidFill>
                  <a:schemeClr val="tx1"/>
                </a:solidFill>
                <a:latin typeface="+mj-lt"/>
              </a:rPr>
              <a:t>=</a:t>
            </a:r>
            <a:r>
              <a:rPr lang="vi-VN" sz="3200" dirty="0" smtClean="0">
                <a:solidFill>
                  <a:schemeClr val="tx1"/>
                </a:solidFill>
                <a:latin typeface="+mj-lt"/>
              </a:rPr>
              <a:t>2 .1024 : (4.1,5)</a:t>
            </a:r>
            <a:endParaRPr lang="vi-VN" sz="3200" dirty="0">
              <a:solidFill>
                <a:schemeClr val="tx1"/>
              </a:solidFill>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223" y="528357"/>
            <a:ext cx="72272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868948" y="551396"/>
            <a:ext cx="4007308" cy="7018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chemeClr val="tx1">
                    <a:lumMod val="95000"/>
                    <a:lumOff val="5000"/>
                  </a:schemeClr>
                </a:solidFill>
              </a:rPr>
              <a:t>VẬN DỤNG</a:t>
            </a:r>
            <a:endParaRPr lang="vi-VN" sz="3600" b="1">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396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heel(1)">
                                      <p:cBhvr>
                                        <p:cTn id="14"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1406525"/>
            <a:ext cx="3105150" cy="58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b="1" dirty="0">
                <a:solidFill>
                  <a:schemeClr val="tx1"/>
                </a:solidFill>
                <a:latin typeface="Times New Roman" pitchFamily="18" charset="0"/>
              </a:rPr>
              <a:t>a. Biểu diễn số:</a:t>
            </a:r>
            <a:endParaRPr lang="vi-VN" sz="3200" b="1" dirty="0">
              <a:solidFill>
                <a:schemeClr val="tx1"/>
              </a:solidFill>
              <a:latin typeface="Times New Roman" pitchFamily="18" charset="0"/>
              <a:cs typeface="Times New Roman" pitchFamily="18" charset="0"/>
            </a:endParaRPr>
          </a:p>
        </p:txBody>
      </p:sp>
      <p:sp>
        <p:nvSpPr>
          <p:cNvPr id="3" name="Title 1"/>
          <p:cNvSpPr txBox="1">
            <a:spLocks/>
          </p:cNvSpPr>
          <p:nvPr/>
        </p:nvSpPr>
        <p:spPr>
          <a:xfrm>
            <a:off x="179512" y="649697"/>
            <a:ext cx="800323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smtClean="0">
                <a:solidFill>
                  <a:srgbClr val="FFFF00"/>
                </a:solidFill>
              </a:rPr>
              <a:t>1. Biểu diễn thông tin trong máy tính</a:t>
            </a:r>
            <a:endParaRPr lang="vi-VN" sz="3600" b="1">
              <a:solidFill>
                <a:srgbClr val="FFFF00"/>
              </a:solidFill>
            </a:endParaRPr>
          </a:p>
        </p:txBody>
      </p:sp>
    </p:spTree>
    <p:extLst>
      <p:ext uri="{BB962C8B-B14F-4D97-AF65-F5344CB8AC3E}">
        <p14:creationId xmlns:p14="http://schemas.microsoft.com/office/powerpoint/2010/main" val="310197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43">
            <a:extLst>
              <a:ext uri="{FF2B5EF4-FFF2-40B4-BE49-F238E27FC236}"/>
            </a:extLst>
          </p:cNvPr>
          <p:cNvSpPr txBox="1"/>
          <p:nvPr/>
        </p:nvSpPr>
        <p:spPr>
          <a:xfrm>
            <a:off x="585051" y="2564485"/>
            <a:ext cx="4899076" cy="461665"/>
          </a:xfrm>
          <a:prstGeom prst="rect">
            <a:avLst/>
          </a:prstGeom>
          <a:solidFill>
            <a:srgbClr val="99FF66"/>
          </a:solidFill>
        </p:spPr>
        <p:txBody>
          <a:bodyPr>
            <a:spAutoFit/>
            <a:scene3d>
              <a:camera prst="orthographicFront"/>
              <a:lightRig rig="threePt" dir="t"/>
            </a:scene3d>
            <a:sp3d contourW="12700"/>
          </a:bodyPr>
          <a:lstStyle/>
          <a:p>
            <a:pPr algn="ctr" defTabSz="342809">
              <a:defRPr/>
            </a:pPr>
            <a:r>
              <a:rPr lang="en-US" altLang="zh-CN" sz="2400" b="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1: Biểu diễn thông tin trên máy tính</a:t>
            </a:r>
            <a:endParaRPr lang="en-US" altLang="zh-CN" sz="2400" b="1"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5" name="文本框 343">
            <a:extLst>
              <a:ext uri="{FF2B5EF4-FFF2-40B4-BE49-F238E27FC236}"/>
            </a:extLst>
          </p:cNvPr>
          <p:cNvSpPr txBox="1"/>
          <p:nvPr/>
        </p:nvSpPr>
        <p:spPr>
          <a:xfrm>
            <a:off x="1767408" y="3067748"/>
            <a:ext cx="689612" cy="400110"/>
          </a:xfrm>
          <a:prstGeom prst="rect">
            <a:avLst/>
          </a:prstGeom>
          <a:solidFill>
            <a:srgbClr val="FFFF00"/>
          </a:solidFill>
        </p:spPr>
        <p:txBody>
          <a:bodyPr wrap="none">
            <a:spAutoFit/>
            <a:scene3d>
              <a:camera prst="orthographicFront"/>
              <a:lightRig rig="threePt" dir="t"/>
            </a:scene3d>
            <a:sp3d contourW="12700"/>
          </a:bodyPr>
          <a:lstStyle/>
          <a:p>
            <a:pPr algn="ctr" defTabSz="342809">
              <a:defRPr/>
            </a:pPr>
            <a:r>
              <a:rPr lang="en-US" altLang="zh-CN" sz="2000" b="1">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rPr>
              <a:t>a) số</a:t>
            </a:r>
            <a:endParaRPr lang="en-US" altLang="zh-CN" sz="2000" b="1" dirty="0">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3" name="文本框 343">
            <a:extLst>
              <a:ext uri="{FF2B5EF4-FFF2-40B4-BE49-F238E27FC236}"/>
            </a:extLst>
          </p:cNvPr>
          <p:cNvSpPr txBox="1"/>
          <p:nvPr/>
        </p:nvSpPr>
        <p:spPr>
          <a:xfrm>
            <a:off x="1703385" y="3517563"/>
            <a:ext cx="1353256" cy="400110"/>
          </a:xfrm>
          <a:prstGeom prst="rect">
            <a:avLst/>
          </a:prstGeom>
          <a:solidFill>
            <a:srgbClr val="FFFF00"/>
          </a:solidFill>
        </p:spPr>
        <p:txBody>
          <a:bodyPr wrap="none">
            <a:spAutoFit/>
            <a:scene3d>
              <a:camera prst="orthographicFront"/>
              <a:lightRig rig="threePt" dir="t"/>
            </a:scene3d>
            <a:sp3d contourW="12700"/>
          </a:bodyPr>
          <a:lstStyle/>
          <a:p>
            <a:pPr algn="ctr" defTabSz="342809">
              <a:defRPr/>
            </a:pPr>
            <a:r>
              <a:rPr lang="en-US" altLang="zh-CN" sz="2000" b="1">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rPr>
              <a:t>b) văn bản</a:t>
            </a:r>
            <a:endParaRPr lang="en-US" altLang="zh-CN" sz="2000" b="1" dirty="0">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7" name="文本框 343">
            <a:extLst>
              <a:ext uri="{FF2B5EF4-FFF2-40B4-BE49-F238E27FC236}"/>
            </a:extLst>
          </p:cNvPr>
          <p:cNvSpPr txBox="1"/>
          <p:nvPr/>
        </p:nvSpPr>
        <p:spPr>
          <a:xfrm>
            <a:off x="3576343" y="3067748"/>
            <a:ext cx="1300356" cy="369332"/>
          </a:xfrm>
          <a:prstGeom prst="rect">
            <a:avLst/>
          </a:prstGeom>
          <a:solidFill>
            <a:srgbClr val="FFFF00"/>
          </a:solidFill>
        </p:spPr>
        <p:txBody>
          <a:bodyPr wrap="none">
            <a:spAutoFit/>
            <a:scene3d>
              <a:camera prst="orthographicFront"/>
              <a:lightRig rig="threePt" dir="t"/>
            </a:scene3d>
            <a:sp3d contourW="12700"/>
          </a:bodyPr>
          <a:lstStyle/>
          <a:p>
            <a:pPr algn="ctr" defTabSz="342809">
              <a:defRPr/>
            </a:pPr>
            <a:r>
              <a:rPr lang="en-US" altLang="zh-CN" b="1">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rPr>
              <a:t>c) hình ảnh</a:t>
            </a:r>
            <a:endParaRPr lang="en-US" altLang="zh-CN" b="1" dirty="0">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8" name="文本框 343">
            <a:extLst>
              <a:ext uri="{FF2B5EF4-FFF2-40B4-BE49-F238E27FC236}"/>
            </a:extLst>
          </p:cNvPr>
          <p:cNvSpPr txBox="1"/>
          <p:nvPr/>
        </p:nvSpPr>
        <p:spPr>
          <a:xfrm>
            <a:off x="3545385" y="3517563"/>
            <a:ext cx="1523174" cy="400110"/>
          </a:xfrm>
          <a:prstGeom prst="rect">
            <a:avLst/>
          </a:prstGeom>
          <a:solidFill>
            <a:srgbClr val="FFFF00"/>
          </a:solidFill>
        </p:spPr>
        <p:txBody>
          <a:bodyPr wrap="none">
            <a:spAutoFit/>
            <a:scene3d>
              <a:camera prst="orthographicFront"/>
              <a:lightRig rig="threePt" dir="t"/>
            </a:scene3d>
            <a:sp3d contourW="12700"/>
          </a:bodyPr>
          <a:lstStyle/>
          <a:p>
            <a:pPr algn="ctr" defTabSz="342809">
              <a:defRPr/>
            </a:pPr>
            <a:r>
              <a:rPr lang="en-US" altLang="zh-CN" sz="2000" b="1">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rPr>
              <a:t>d) âm thanh</a:t>
            </a:r>
            <a:endParaRPr lang="en-US" altLang="zh-CN" sz="2000" b="1" dirty="0">
              <a:solidFill>
                <a:srgbClr val="00206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 name="文本框 343">
            <a:extLst>
              <a:ext uri="{FF2B5EF4-FFF2-40B4-BE49-F238E27FC236}"/>
            </a:extLst>
          </p:cNvPr>
          <p:cNvSpPr txBox="1"/>
          <p:nvPr/>
        </p:nvSpPr>
        <p:spPr>
          <a:xfrm>
            <a:off x="73559" y="5622911"/>
            <a:ext cx="4490332" cy="523220"/>
          </a:xfrm>
          <a:prstGeom prst="rect">
            <a:avLst/>
          </a:prstGeom>
          <a:solidFill>
            <a:srgbClr val="99FF66"/>
          </a:solidFill>
        </p:spPr>
        <p:txBody>
          <a:bodyPr wrap="none">
            <a:spAutoFit/>
            <a:scene3d>
              <a:camera prst="orthographicFront"/>
              <a:lightRig rig="threePt" dir="t"/>
            </a:scene3d>
            <a:sp3d contourW="12700"/>
          </a:bodyPr>
          <a:lstStyle/>
          <a:p>
            <a:pPr algn="ctr" defTabSz="342809">
              <a:defRPr/>
            </a:pPr>
            <a:r>
              <a:rPr lang="en-US" altLang="zh-CN" sz="2800" b="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2: Đơn vị đo thông tin  </a:t>
            </a:r>
            <a:r>
              <a:rPr lang="en-US" altLang="zh-CN" sz="2800" b="1">
                <a:latin typeface="Times New Roman" panose="02020603050405020304" pitchFamily="18" charset="0"/>
                <a:ea typeface="字魂36号-正文宋楷" panose="02000000000000000000" pitchFamily="2" charset="-122"/>
                <a:cs typeface="Times New Roman" panose="02020603050405020304" pitchFamily="18" charset="0"/>
              </a:rPr>
              <a:t>(sgk)</a:t>
            </a:r>
            <a:endParaRPr lang="en-US" altLang="zh-CN" sz="2800" b="1" dirty="0">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5" name="文本框 343">
            <a:extLst>
              <a:ext uri="{FF2B5EF4-FFF2-40B4-BE49-F238E27FC236}"/>
            </a:extLst>
          </p:cNvPr>
          <p:cNvSpPr txBox="1"/>
          <p:nvPr/>
        </p:nvSpPr>
        <p:spPr>
          <a:xfrm>
            <a:off x="493515" y="6188636"/>
            <a:ext cx="2832827" cy="553870"/>
          </a:xfrm>
          <a:prstGeom prst="rect">
            <a:avLst/>
          </a:prstGeom>
          <a:solidFill>
            <a:srgbClr val="99CCFF"/>
          </a:solidFill>
        </p:spPr>
        <p:txBody>
          <a:bodyPr wrap="none">
            <a:spAutoFit/>
            <a:scene3d>
              <a:camera prst="orthographicFront"/>
              <a:lightRig rig="threePt" dir="t"/>
            </a:scene3d>
            <a:sp3d contourW="12700"/>
          </a:bodyPr>
          <a:lstStyle/>
          <a:p>
            <a:pPr algn="ctr" defTabSz="342809">
              <a:defRPr/>
            </a:pPr>
            <a:r>
              <a:rPr lang="en-US" altLang="zh-CN" sz="2999" b="1"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 Bài tập về nhà</a:t>
            </a:r>
            <a:endParaRPr lang="en-US" altLang="zh-CN" sz="2999" b="1" dirty="0">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6" name="文本框 343">
            <a:extLst>
              <a:ext uri="{FF2B5EF4-FFF2-40B4-BE49-F238E27FC236}"/>
            </a:extLst>
          </p:cNvPr>
          <p:cNvSpPr txBox="1"/>
          <p:nvPr/>
        </p:nvSpPr>
        <p:spPr>
          <a:xfrm>
            <a:off x="3377545" y="6280905"/>
            <a:ext cx="4598456" cy="369332"/>
          </a:xfrm>
          <a:prstGeom prst="rect">
            <a:avLst/>
          </a:prstGeom>
          <a:noFill/>
        </p:spPr>
        <p:txBody>
          <a:bodyPr>
            <a:spAutoFit/>
            <a:scene3d>
              <a:camera prst="orthographicFront"/>
              <a:lightRig rig="threePt" dir="t"/>
            </a:scene3d>
            <a:sp3d contourW="12700"/>
          </a:bodyPr>
          <a:lstStyle/>
          <a:p>
            <a:pPr algn="ctr" defTabSz="342809">
              <a:defRPr/>
            </a:pPr>
            <a:r>
              <a:rPr lang="en-US" altLang="zh-CN" b="1">
                <a:solidFill>
                  <a:srgbClr val="0000FF"/>
                </a:solidFill>
                <a:latin typeface="Times New Roman" panose="02020603050405020304" pitchFamily="18" charset="0"/>
                <a:ea typeface="字魂36号-正文宋楷" panose="02000000000000000000" pitchFamily="2" charset="-122"/>
                <a:cs typeface="Times New Roman" panose="02020603050405020304" pitchFamily="18" charset="0"/>
              </a:rPr>
              <a:t>(Từ bài 3.12 đến 3.17 SBT trang 13; 14)</a:t>
            </a:r>
            <a:endParaRPr lang="en-US" altLang="zh-CN" b="1" dirty="0">
              <a:solidFill>
                <a:srgbClr val="0000FF"/>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7" name="文本框 343">
            <a:extLst>
              <a:ext uri="{FF2B5EF4-FFF2-40B4-BE49-F238E27FC236}"/>
            </a:extLst>
          </p:cNvPr>
          <p:cNvSpPr txBox="1"/>
          <p:nvPr/>
        </p:nvSpPr>
        <p:spPr>
          <a:xfrm>
            <a:off x="140043" y="120872"/>
            <a:ext cx="7086882" cy="55387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p:spPr>
        <p:txBody>
          <a:bodyPr>
            <a:spAutoFit/>
            <a:scene3d>
              <a:camera prst="orthographicFront"/>
              <a:lightRig rig="threePt" dir="t"/>
            </a:scene3d>
            <a:sp3d contourW="12700"/>
          </a:bodyPr>
          <a:lstStyle/>
          <a:p>
            <a:pPr algn="ctr" defTabSz="342809">
              <a:defRPr/>
            </a:pPr>
            <a:r>
              <a:rPr lang="en-US" altLang="zh-CN" sz="2999" b="1" err="1">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Bài</a:t>
            </a:r>
            <a:r>
              <a:rPr lang="en-US" altLang="zh-CN" sz="2999" b="1">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 3: </a:t>
            </a:r>
            <a:r>
              <a:rPr lang="en-US" altLang="zh-CN" sz="2999" b="1"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THÔNG </a:t>
            </a:r>
            <a:r>
              <a:rPr lang="en-US" altLang="zh-CN" sz="2999" b="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TIN TRONG MÁY TÍNH</a:t>
            </a:r>
            <a:endParaRPr lang="en-US" altLang="zh-CN" sz="2999" b="1"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2" name="Rectangle 1"/>
          <p:cNvSpPr>
            <a:spLocks noChangeArrowheads="1"/>
          </p:cNvSpPr>
          <p:nvPr/>
        </p:nvSpPr>
        <p:spPr bwMode="auto">
          <a:xfrm>
            <a:off x="633413" y="3917960"/>
            <a:ext cx="48021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341313"/>
            <a:r>
              <a:rPr lang="en-US" altLang="zh-CN" sz="2000" b="1" dirty="0">
                <a:solidFill>
                  <a:srgbClr val="0000FF"/>
                </a:solidFill>
                <a:latin typeface="Times New Roman" pitchFamily="18" charset="0"/>
                <a:ea typeface="字魂36号-正文宋楷"/>
                <a:cs typeface="Times New Roman" pitchFamily="18" charset="0"/>
              </a:rPr>
              <a:t>*  Thông tin được biểu diễn trong máy tính bằng dãy các bit. - Mỗi bit là một kí hiệu </a:t>
            </a:r>
            <a:r>
              <a:rPr lang="en-US" altLang="zh-CN" sz="2000" b="1" dirty="0" smtClean="0">
                <a:solidFill>
                  <a:srgbClr val="0000FF"/>
                </a:solidFill>
                <a:latin typeface="Times New Roman" pitchFamily="18" charset="0"/>
                <a:ea typeface="字魂36号-正文宋楷"/>
                <a:cs typeface="Times New Roman" pitchFamily="18" charset="0"/>
              </a:rPr>
              <a:t>0 </a:t>
            </a:r>
            <a:r>
              <a:rPr lang="en-US" altLang="zh-CN" sz="2000" b="1" dirty="0">
                <a:solidFill>
                  <a:srgbClr val="0000FF"/>
                </a:solidFill>
                <a:latin typeface="Times New Roman" pitchFamily="18" charset="0"/>
                <a:ea typeface="字魂36号-正文宋楷"/>
                <a:cs typeface="Times New Roman" pitchFamily="18" charset="0"/>
              </a:rPr>
              <a:t>hoặc 1, hay còn được gọi là chữ số nhị phân -  Bit là đơn vị đo nhỏ nhất trong lưu trữ thông tin</a:t>
            </a:r>
          </a:p>
        </p:txBody>
      </p:sp>
      <p:sp>
        <p:nvSpPr>
          <p:cNvPr id="18" name="Rectangle 17"/>
          <p:cNvSpPr>
            <a:spLocks noChangeArrowheads="1"/>
          </p:cNvSpPr>
          <p:nvPr/>
        </p:nvSpPr>
        <p:spPr bwMode="auto">
          <a:xfrm>
            <a:off x="2327284" y="863618"/>
            <a:ext cx="48355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r>
              <a:rPr lang="en-US" altLang="zh-CN" sz="2800" b="1">
                <a:solidFill>
                  <a:srgbClr val="C00000"/>
                </a:solidFill>
                <a:latin typeface="Times New Roman" pitchFamily="18" charset="0"/>
                <a:ea typeface="字魂36号-正文宋楷"/>
                <a:cs typeface="Times New Roman" pitchFamily="18" charset="0"/>
              </a:rPr>
              <a:t>Trở lại với câu hỏi đầu bài?</a:t>
            </a:r>
            <a:endParaRPr lang="zh-CN" altLang="en-US" sz="2800" b="1">
              <a:solidFill>
                <a:srgbClr val="C00000"/>
              </a:solidFill>
              <a:latin typeface="Times New Roman" pitchFamily="18" charset="0"/>
              <a:ea typeface="字魂36号-正文宋楷"/>
              <a:cs typeface="Times New Roman" pitchFamily="18"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2381" t="13040" r="24230" b="21537"/>
          <a:stretch/>
        </p:blipFill>
        <p:spPr>
          <a:xfrm>
            <a:off x="1121306" y="674742"/>
            <a:ext cx="1352231" cy="1894936"/>
          </a:xfrm>
          <a:prstGeom prst="rect">
            <a:avLst/>
          </a:prstGeom>
          <a:ln>
            <a:noFill/>
          </a:ln>
          <a:effectLst>
            <a:softEdge rad="112500"/>
          </a:effec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925" y="457194"/>
            <a:ext cx="1782612" cy="1793661"/>
          </a:xfrm>
          <a:prstGeom prst="rect">
            <a:avLst/>
          </a:prstGeom>
          <a:solidFill>
            <a:srgbClr val="99CC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
        <p:nvSpPr>
          <p:cNvPr id="21" name="Rounded Rectangle 20"/>
          <p:cNvSpPr/>
          <p:nvPr/>
        </p:nvSpPr>
        <p:spPr>
          <a:xfrm>
            <a:off x="2363790" y="1379538"/>
            <a:ext cx="4633912" cy="787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809">
              <a:defRPr/>
            </a:pPr>
            <a:r>
              <a:rPr lang="en-US" altLang="zh-CN" b="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Làm thế nào để máy tính có thể hiểu được những dữ liệu chúng ta chuyển cho nó xử lí?</a:t>
            </a:r>
            <a:endParaRPr lang="en-US" altLang="zh-CN" b="1" dirty="0">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6" name="Frame 5"/>
          <p:cNvSpPr/>
          <p:nvPr/>
        </p:nvSpPr>
        <p:spPr>
          <a:xfrm>
            <a:off x="5699134" y="2174883"/>
            <a:ext cx="3444875" cy="300672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Rectangle 10"/>
          <p:cNvSpPr>
            <a:spLocks noChangeArrowheads="1"/>
          </p:cNvSpPr>
          <p:nvPr/>
        </p:nvSpPr>
        <p:spPr bwMode="auto">
          <a:xfrm>
            <a:off x="5721350" y="2251076"/>
            <a:ext cx="3370263" cy="2862322"/>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341313"/>
            <a:r>
              <a:rPr lang="en-US" altLang="zh-CN" sz="3600" b="1">
                <a:solidFill>
                  <a:srgbClr val="FF0000"/>
                </a:solidFill>
                <a:latin typeface="Times New Roman" pitchFamily="18" charset="0"/>
                <a:ea typeface="字魂36号-正文宋楷"/>
                <a:cs typeface="Times New Roman" pitchFamily="18" charset="0"/>
              </a:rPr>
              <a:t>Máy tính thông dụng hiện nay chỉ làm việc với hai kí hiệu là 0 và 1</a:t>
            </a:r>
          </a:p>
        </p:txBody>
      </p:sp>
      <p:sp>
        <p:nvSpPr>
          <p:cNvPr id="22" name="Right Arrow 21"/>
          <p:cNvSpPr/>
          <p:nvPr/>
        </p:nvSpPr>
        <p:spPr>
          <a:xfrm rot="5400000">
            <a:off x="6887369" y="1869290"/>
            <a:ext cx="679450" cy="4587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Arrow Connector 23"/>
          <p:cNvCxnSpPr/>
          <p:nvPr/>
        </p:nvCxnSpPr>
        <p:spPr>
          <a:xfrm>
            <a:off x="2225684" y="2438400"/>
            <a:ext cx="3451225"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367339" y="2795588"/>
            <a:ext cx="331787"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120775" y="674706"/>
            <a:ext cx="0" cy="18637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04800" y="706438"/>
            <a:ext cx="0" cy="50085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436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par>
                                <p:cTn id="77" presetID="10"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21" grpId="0" animBg="1"/>
      <p:bldP spid="11"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24" y="548680"/>
            <a:ext cx="3176356" cy="634082"/>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3600" b="1" smtClean="0">
                <a:solidFill>
                  <a:schemeClr val="accent1">
                    <a:lumMod val="20000"/>
                    <a:lumOff val="80000"/>
                  </a:schemeClr>
                </a:solidFill>
              </a:rPr>
              <a:t>GHI NHỚ</a:t>
            </a:r>
            <a:endParaRPr lang="vi-VN" sz="3600" b="1">
              <a:solidFill>
                <a:schemeClr val="accent1">
                  <a:lumMod val="20000"/>
                  <a:lumOff val="80000"/>
                </a:schemeClr>
              </a:solidFill>
            </a:endParaRPr>
          </a:p>
        </p:txBody>
      </p:sp>
      <p:sp>
        <p:nvSpPr>
          <p:cNvPr id="5" name="Rounded Rectangle 4"/>
          <p:cNvSpPr/>
          <p:nvPr/>
        </p:nvSpPr>
        <p:spPr>
          <a:xfrm>
            <a:off x="539554" y="1556792"/>
            <a:ext cx="8064896" cy="367240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r>
              <a:rPr lang="vi-VN" sz="3200" dirty="0">
                <a:latin typeface="+mj-lt"/>
              </a:rPr>
              <a:t>- Thông tin được biểu diễn trong máy tính bằng dãy các bit. Mỗi bit là một kí hiệu 0 hoặc 1, hay còn được gọi là chữ số nhị phân.</a:t>
            </a:r>
          </a:p>
          <a:p>
            <a:pPr algn="just"/>
            <a:r>
              <a:rPr lang="vi-VN" sz="3200" dirty="0" smtClean="0">
                <a:latin typeface="+mj-lt"/>
              </a:rPr>
              <a:t>- Bit </a:t>
            </a:r>
            <a:r>
              <a:rPr lang="vi-VN" sz="3200" dirty="0">
                <a:latin typeface="+mj-lt"/>
              </a:rPr>
              <a:t>là đơn vị đo </a:t>
            </a:r>
            <a:r>
              <a:rPr lang="vi-VN" sz="3200" dirty="0" smtClean="0">
                <a:latin typeface="+mj-lt"/>
              </a:rPr>
              <a:t>nhỏ </a:t>
            </a:r>
            <a:r>
              <a:rPr lang="vi-VN" sz="3200" dirty="0">
                <a:latin typeface="+mj-lt"/>
              </a:rPr>
              <a:t>nhất trong </a:t>
            </a:r>
            <a:r>
              <a:rPr lang="vi-VN" sz="3200" dirty="0" smtClean="0">
                <a:latin typeface="+mj-lt"/>
              </a:rPr>
              <a:t>lưu trữ thông tin.</a:t>
            </a:r>
          </a:p>
          <a:p>
            <a:pPr marL="457200" indent="-457200" algn="just">
              <a:buFontTx/>
              <a:buChar char="-"/>
            </a:pPr>
            <a:r>
              <a:rPr lang="vi-VN" sz="3200" dirty="0" smtClean="0">
                <a:latin typeface="+mj-lt"/>
              </a:rPr>
              <a:t>Một số đơn vị cơ bản đo dung lượng thông tin: B</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KB, M</a:t>
            </a:r>
            <a:r>
              <a:rPr lang="vi-VN" sz="3200" dirty="0" smtClean="0">
                <a:latin typeface="Times New Roman" pitchFamily="18" charset="0"/>
                <a:cs typeface="Times New Roman" pitchFamily="18" charset="0"/>
              </a:rPr>
              <a:t>B, GB, TB</a:t>
            </a:r>
            <a:r>
              <a:rPr lang="vi-VN" sz="3200" dirty="0" smtClean="0">
                <a:latin typeface="+mj-lt"/>
              </a:rPr>
              <a:t>.</a:t>
            </a:r>
            <a:endParaRPr lang="vi-VN" sz="3200" dirty="0">
              <a:latin typeface="+mj-lt"/>
            </a:endParaRPr>
          </a:p>
        </p:txBody>
      </p:sp>
    </p:spTree>
    <p:extLst>
      <p:ext uri="{BB962C8B-B14F-4D97-AF65-F5344CB8AC3E}">
        <p14:creationId xmlns:p14="http://schemas.microsoft.com/office/powerpoint/2010/main" val="110962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244" y="243513"/>
            <a:ext cx="8064896" cy="2677656"/>
          </a:xfrm>
          <a:prstGeom prst="rect">
            <a:avLst/>
          </a:prstGeom>
        </p:spPr>
        <p:txBody>
          <a:bodyPr wrap="square">
            <a:spAutoFit/>
          </a:bodyPr>
          <a:lstStyle/>
          <a:p>
            <a:r>
              <a:rPr lang="en-US" sz="2400" dirty="0"/>
              <a:t>Với hai số nhị phân 0 và 1, em có thể biểu diễn được hai giá trị khác nhau. Nếu muốn biểu diễn bốn giá trị khác nhau, ví dụ 0, 1, 2 và 3, chúng ta có thể sử dụng các dãy gồm hai chữ số nhị phân (tức các dãy nhị phân có độ dài hai chữ số). Chẳng hạn: 00 </a:t>
            </a:r>
            <a:r>
              <a:rPr lang="en-US" sz="2400" dirty="0">
                <a:sym typeface="Wingdings 3"/>
              </a:rPr>
              <a:t></a:t>
            </a:r>
            <a:r>
              <a:rPr lang="en-US" sz="2400" dirty="0"/>
              <a:t> 0, 01 </a:t>
            </a:r>
            <a:r>
              <a:rPr lang="en-US" sz="2400" dirty="0">
                <a:sym typeface="Wingdings 3"/>
              </a:rPr>
              <a:t></a:t>
            </a:r>
            <a:r>
              <a:rPr lang="en-US" sz="2400" dirty="0"/>
              <a:t> 1, 10 </a:t>
            </a:r>
            <a:r>
              <a:rPr lang="en-US" sz="2400" dirty="0">
                <a:sym typeface="Wingdings 3"/>
              </a:rPr>
              <a:t></a:t>
            </a:r>
            <a:r>
              <a:rPr lang="en-US" sz="2400" dirty="0"/>
              <a:t> 2 và 11 </a:t>
            </a:r>
            <a:r>
              <a:rPr lang="en-US" sz="2400" dirty="0">
                <a:sym typeface="Wingdings 3"/>
              </a:rPr>
              <a:t></a:t>
            </a:r>
            <a:r>
              <a:rPr lang="en-US" sz="2400" dirty="0"/>
              <a:t> 3.</a:t>
            </a:r>
          </a:p>
          <a:p>
            <a:r>
              <a:rPr lang="en-US" sz="2400" dirty="0"/>
              <a:t>	Để biểu diễn tám giá trị khác nhau, em cần sử dụng các dãy nhị phân có độ dài tối thiểu là bao nhiêu?</a:t>
            </a:r>
          </a:p>
        </p:txBody>
      </p:sp>
      <p:graphicFrame>
        <p:nvGraphicFramePr>
          <p:cNvPr id="5" name="Table 4"/>
          <p:cNvGraphicFramePr>
            <a:graphicFrameLocks noGrp="1"/>
          </p:cNvGraphicFramePr>
          <p:nvPr>
            <p:extLst>
              <p:ext uri="{D42A27DB-BD31-4B8C-83A1-F6EECF244321}">
                <p14:modId xmlns:p14="http://schemas.microsoft.com/office/powerpoint/2010/main" val="3456670371"/>
              </p:ext>
            </p:extLst>
          </p:nvPr>
        </p:nvGraphicFramePr>
        <p:xfrm>
          <a:off x="325216" y="2923670"/>
          <a:ext cx="8568952" cy="3679304"/>
        </p:xfrm>
        <a:graphic>
          <a:graphicData uri="http://schemas.openxmlformats.org/drawingml/2006/table">
            <a:tbl>
              <a:tblPr firstRow="1" firstCol="1" lastRow="1" lastCol="1" bandRow="1" bandCol="1">
                <a:tableStyleId>{5C22544A-7EE6-4342-B048-85BDC9FD1C3A}</a:tableStyleId>
              </a:tblPr>
              <a:tblGrid>
                <a:gridCol w="8568952"/>
              </a:tblGrid>
              <a:tr h="936104">
                <a:tc>
                  <a:txBody>
                    <a:bodyPr/>
                    <a:lstStyle/>
                    <a:p>
                      <a:pPr>
                        <a:lnSpc>
                          <a:spcPct val="100000"/>
                        </a:lnSpc>
                        <a:spcBef>
                          <a:spcPts val="0"/>
                        </a:spcBef>
                        <a:spcAft>
                          <a:spcPts val="0"/>
                        </a:spcAft>
                      </a:pPr>
                      <a:r>
                        <a:rPr lang="en-US" sz="3000" dirty="0">
                          <a:effectLst/>
                        </a:rPr>
                        <a:t>Nhận xét rằng:</a:t>
                      </a:r>
                    </a:p>
                    <a:p>
                      <a:pPr>
                        <a:lnSpc>
                          <a:spcPct val="100000"/>
                        </a:lnSpc>
                        <a:spcBef>
                          <a:spcPts val="0"/>
                        </a:spcBef>
                        <a:spcAft>
                          <a:spcPts val="0"/>
                        </a:spcAft>
                      </a:pPr>
                      <a:r>
                        <a:rPr lang="en-US" sz="3000" dirty="0">
                          <a:effectLst/>
                        </a:rPr>
                        <a:t>- Sử dụng 1 chữ số nhị phân: biểu diễn được 2 giá trị.</a:t>
                      </a:r>
                      <a:endParaRPr lang="en-US" sz="3000" dirty="0">
                        <a:effectLst/>
                        <a:latin typeface="Calibri"/>
                        <a:ea typeface="Calibri"/>
                        <a:cs typeface="Times New Roman"/>
                      </a:endParaRPr>
                    </a:p>
                  </a:txBody>
                  <a:tcPr marL="68580" marR="68580" marT="0" marB="0"/>
                </a:tc>
              </a:tr>
              <a:tr h="833666">
                <a:tc>
                  <a:txBody>
                    <a:bodyPr/>
                    <a:lstStyle/>
                    <a:p>
                      <a:pPr>
                        <a:lnSpc>
                          <a:spcPct val="100000"/>
                        </a:lnSpc>
                        <a:spcBef>
                          <a:spcPts val="0"/>
                        </a:spcBef>
                        <a:spcAft>
                          <a:spcPts val="0"/>
                        </a:spcAft>
                      </a:pPr>
                      <a:r>
                        <a:rPr lang="en-US" sz="3000" dirty="0">
                          <a:effectLst/>
                        </a:rPr>
                        <a:t>- Sử dụng 2 chữ số nhị phân: biểu diễn được 2x2 = 4 giá trị.</a:t>
                      </a:r>
                      <a:endParaRPr lang="en-US" sz="3000" dirty="0">
                        <a:effectLst/>
                        <a:latin typeface="Calibri"/>
                        <a:ea typeface="Calibri"/>
                        <a:cs typeface="Times New Roman"/>
                      </a:endParaRPr>
                    </a:p>
                  </a:txBody>
                  <a:tcPr marL="68580" marR="68580" marT="0" marB="0"/>
                </a:tc>
              </a:tr>
              <a:tr h="833666">
                <a:tc>
                  <a:txBody>
                    <a:bodyPr/>
                    <a:lstStyle/>
                    <a:p>
                      <a:pPr>
                        <a:lnSpc>
                          <a:spcPct val="100000"/>
                        </a:lnSpc>
                        <a:spcBef>
                          <a:spcPts val="0"/>
                        </a:spcBef>
                        <a:spcAft>
                          <a:spcPts val="0"/>
                        </a:spcAft>
                      </a:pPr>
                      <a:r>
                        <a:rPr lang="en-US" sz="3000">
                          <a:effectLst/>
                        </a:rPr>
                        <a:t>- Sử dụng 3 chữ số nhị phân: biểu diễn được 2x2x2=8 giá trị.</a:t>
                      </a:r>
                      <a:endParaRPr lang="en-US" sz="3000">
                        <a:effectLst/>
                        <a:latin typeface="Calibri"/>
                        <a:ea typeface="Calibri"/>
                        <a:cs typeface="Times New Roman"/>
                      </a:endParaRPr>
                    </a:p>
                  </a:txBody>
                  <a:tcPr marL="68580" marR="68580" marT="0" marB="0"/>
                </a:tc>
              </a:tr>
              <a:tr h="833666">
                <a:tc>
                  <a:txBody>
                    <a:bodyPr/>
                    <a:lstStyle/>
                    <a:p>
                      <a:pPr algn="just">
                        <a:lnSpc>
                          <a:spcPct val="100000"/>
                        </a:lnSpc>
                        <a:spcBef>
                          <a:spcPts val="0"/>
                        </a:spcBef>
                        <a:spcAft>
                          <a:spcPts val="0"/>
                        </a:spcAft>
                      </a:pPr>
                      <a:r>
                        <a:rPr lang="en-US" sz="3000" dirty="0">
                          <a:effectLst/>
                        </a:rPr>
                        <a:t>Vậy để biểu diễn được tám giá trị khác nhau cần dãy nhị phân có độ dài tối thiểu là 3.</a:t>
                      </a:r>
                      <a:endParaRPr lang="en-US" sz="3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3607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C79D3EA-DF47-45A7-AA98-835C192D3A3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6106" y="3733800"/>
            <a:ext cx="2913888" cy="3048000"/>
          </a:xfrm>
          <a:prstGeom prst="rect">
            <a:avLst/>
          </a:prstGeom>
        </p:spPr>
      </p:pic>
      <p:graphicFrame>
        <p:nvGraphicFramePr>
          <p:cNvPr id="2" name="Table 2">
            <a:extLst>
              <a:ext uri="{FF2B5EF4-FFF2-40B4-BE49-F238E27FC236}">
                <a16:creationId xmlns:a16="http://schemas.microsoft.com/office/drawing/2014/main" xmlns="" id="{E9356F2A-C993-4130-8B7B-0355941703EC}"/>
              </a:ext>
            </a:extLst>
          </p:cNvPr>
          <p:cNvGraphicFramePr>
            <a:graphicFrameLocks noGrp="1"/>
          </p:cNvGraphicFramePr>
          <p:nvPr>
            <p:extLst>
              <p:ext uri="{D42A27DB-BD31-4B8C-83A1-F6EECF244321}">
                <p14:modId xmlns:p14="http://schemas.microsoft.com/office/powerpoint/2010/main" val="1346212457"/>
              </p:ext>
            </p:extLst>
          </p:nvPr>
        </p:nvGraphicFramePr>
        <p:xfrm>
          <a:off x="3257550" y="3384376"/>
          <a:ext cx="5486400" cy="579120"/>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xmlns="" val="2102194748"/>
                    </a:ext>
                  </a:extLst>
                </a:gridCol>
                <a:gridCol w="685800">
                  <a:extLst>
                    <a:ext uri="{9D8B030D-6E8A-4147-A177-3AD203B41FA5}">
                      <a16:colId xmlns:a16="http://schemas.microsoft.com/office/drawing/2014/main" xmlns="" val="1363911993"/>
                    </a:ext>
                  </a:extLst>
                </a:gridCol>
                <a:gridCol w="685800">
                  <a:extLst>
                    <a:ext uri="{9D8B030D-6E8A-4147-A177-3AD203B41FA5}">
                      <a16:colId xmlns:a16="http://schemas.microsoft.com/office/drawing/2014/main" xmlns="" val="1795592811"/>
                    </a:ext>
                  </a:extLst>
                </a:gridCol>
                <a:gridCol w="685800">
                  <a:extLst>
                    <a:ext uri="{9D8B030D-6E8A-4147-A177-3AD203B41FA5}">
                      <a16:colId xmlns:a16="http://schemas.microsoft.com/office/drawing/2014/main" xmlns="" val="849051878"/>
                    </a:ext>
                  </a:extLst>
                </a:gridCol>
                <a:gridCol w="685800">
                  <a:extLst>
                    <a:ext uri="{9D8B030D-6E8A-4147-A177-3AD203B41FA5}">
                      <a16:colId xmlns:a16="http://schemas.microsoft.com/office/drawing/2014/main" xmlns="" val="1805248865"/>
                    </a:ext>
                  </a:extLst>
                </a:gridCol>
                <a:gridCol w="685800">
                  <a:extLst>
                    <a:ext uri="{9D8B030D-6E8A-4147-A177-3AD203B41FA5}">
                      <a16:colId xmlns:a16="http://schemas.microsoft.com/office/drawing/2014/main" xmlns="" val="3225933806"/>
                    </a:ext>
                  </a:extLst>
                </a:gridCol>
                <a:gridCol w="685800">
                  <a:extLst>
                    <a:ext uri="{9D8B030D-6E8A-4147-A177-3AD203B41FA5}">
                      <a16:colId xmlns:a16="http://schemas.microsoft.com/office/drawing/2014/main" xmlns="" val="2814316496"/>
                    </a:ext>
                  </a:extLst>
                </a:gridCol>
                <a:gridCol w="685800">
                  <a:extLst>
                    <a:ext uri="{9D8B030D-6E8A-4147-A177-3AD203B41FA5}">
                      <a16:colId xmlns:a16="http://schemas.microsoft.com/office/drawing/2014/main" xmlns="" val="2587551568"/>
                    </a:ext>
                  </a:extLst>
                </a:gridCol>
              </a:tblGrid>
              <a:tr h="533400">
                <a:tc>
                  <a:txBody>
                    <a:bodyPr/>
                    <a:lstStyle/>
                    <a:p>
                      <a:pPr algn="ctr"/>
                      <a:r>
                        <a:rPr lang="vi-VN" sz="3200" b="1">
                          <a:solidFill>
                            <a:srgbClr val="002060"/>
                          </a:solidFill>
                          <a:latin typeface="Times New Roman" panose="02020603050405020304" pitchFamily="18" charset="0"/>
                          <a:cs typeface="Times New Roman" panose="02020603050405020304" pitchFamily="18" charset="0"/>
                        </a:rPr>
                        <a:t>0</a:t>
                      </a:r>
                    </a:p>
                  </a:txBody>
                  <a:tcPr marL="68580" marR="68580"/>
                </a:tc>
                <a:tc>
                  <a:txBody>
                    <a:bodyPr/>
                    <a:lstStyle/>
                    <a:p>
                      <a:pPr algn="ctr"/>
                      <a:r>
                        <a:rPr lang="vi-VN" sz="3200" b="1">
                          <a:solidFill>
                            <a:srgbClr val="002060"/>
                          </a:solidFill>
                          <a:latin typeface="Times New Roman" panose="02020603050405020304" pitchFamily="18" charset="0"/>
                          <a:cs typeface="Times New Roman" panose="02020603050405020304" pitchFamily="18" charset="0"/>
                        </a:rPr>
                        <a:t>1</a:t>
                      </a:r>
                    </a:p>
                  </a:txBody>
                  <a:tcPr marL="68580" marR="68580"/>
                </a:tc>
                <a:tc>
                  <a:txBody>
                    <a:bodyPr/>
                    <a:lstStyle/>
                    <a:p>
                      <a:pPr algn="ctr"/>
                      <a:r>
                        <a:rPr lang="vi-VN" sz="3200" b="1">
                          <a:solidFill>
                            <a:srgbClr val="002060"/>
                          </a:solidFill>
                          <a:latin typeface="Times New Roman" panose="02020603050405020304" pitchFamily="18" charset="0"/>
                          <a:cs typeface="Times New Roman" panose="02020603050405020304" pitchFamily="18" charset="0"/>
                        </a:rPr>
                        <a:t>2</a:t>
                      </a:r>
                    </a:p>
                  </a:txBody>
                  <a:tcPr marL="68580" marR="68580"/>
                </a:tc>
                <a:tc>
                  <a:txBody>
                    <a:bodyPr/>
                    <a:lstStyle/>
                    <a:p>
                      <a:pPr algn="ctr"/>
                      <a:r>
                        <a:rPr lang="vi-VN" sz="3200" b="1">
                          <a:solidFill>
                            <a:srgbClr val="002060"/>
                          </a:solidFill>
                          <a:latin typeface="Times New Roman" panose="02020603050405020304" pitchFamily="18" charset="0"/>
                          <a:cs typeface="Times New Roman" panose="02020603050405020304" pitchFamily="18" charset="0"/>
                        </a:rPr>
                        <a:t>3</a:t>
                      </a:r>
                    </a:p>
                  </a:txBody>
                  <a:tcPr marL="68580" marR="68580"/>
                </a:tc>
                <a:tc>
                  <a:txBody>
                    <a:bodyPr/>
                    <a:lstStyle/>
                    <a:p>
                      <a:pPr algn="ctr"/>
                      <a:r>
                        <a:rPr lang="vi-VN" sz="3200" b="1">
                          <a:solidFill>
                            <a:srgbClr val="002060"/>
                          </a:solidFill>
                          <a:latin typeface="Times New Roman" panose="02020603050405020304" pitchFamily="18" charset="0"/>
                          <a:cs typeface="Times New Roman" panose="02020603050405020304" pitchFamily="18" charset="0"/>
                        </a:rPr>
                        <a:t>4</a:t>
                      </a:r>
                    </a:p>
                  </a:txBody>
                  <a:tcPr marL="68580" marR="68580"/>
                </a:tc>
                <a:tc>
                  <a:txBody>
                    <a:bodyPr/>
                    <a:lstStyle/>
                    <a:p>
                      <a:pPr algn="ctr"/>
                      <a:r>
                        <a:rPr lang="vi-VN" sz="3200" b="1">
                          <a:solidFill>
                            <a:srgbClr val="002060"/>
                          </a:solidFill>
                          <a:latin typeface="Times New Roman" panose="02020603050405020304" pitchFamily="18" charset="0"/>
                          <a:cs typeface="Times New Roman" panose="02020603050405020304" pitchFamily="18" charset="0"/>
                        </a:rPr>
                        <a:t>5</a:t>
                      </a:r>
                    </a:p>
                  </a:txBody>
                  <a:tcPr marL="68580" marR="68580"/>
                </a:tc>
                <a:tc>
                  <a:txBody>
                    <a:bodyPr/>
                    <a:lstStyle/>
                    <a:p>
                      <a:pPr algn="ctr"/>
                      <a:r>
                        <a:rPr lang="vi-VN" sz="3200" b="1">
                          <a:solidFill>
                            <a:srgbClr val="002060"/>
                          </a:solidFill>
                          <a:latin typeface="Times New Roman" panose="02020603050405020304" pitchFamily="18" charset="0"/>
                          <a:cs typeface="Times New Roman" panose="02020603050405020304" pitchFamily="18" charset="0"/>
                        </a:rPr>
                        <a:t>6</a:t>
                      </a:r>
                    </a:p>
                  </a:txBody>
                  <a:tcPr marL="68580" marR="68580"/>
                </a:tc>
                <a:tc>
                  <a:txBody>
                    <a:bodyPr/>
                    <a:lstStyle/>
                    <a:p>
                      <a:pPr algn="ctr"/>
                      <a:r>
                        <a:rPr lang="vi-VN" sz="3200" b="1">
                          <a:solidFill>
                            <a:srgbClr val="002060"/>
                          </a:solidFill>
                          <a:latin typeface="Times New Roman" panose="02020603050405020304" pitchFamily="18" charset="0"/>
                          <a:cs typeface="Times New Roman" panose="02020603050405020304" pitchFamily="18" charset="0"/>
                        </a:rPr>
                        <a:t>7</a:t>
                      </a:r>
                    </a:p>
                  </a:txBody>
                  <a:tcPr marL="68580" marR="68580"/>
                </a:tc>
                <a:extLst>
                  <a:ext uri="{0D108BD9-81ED-4DB2-BD59-A6C34878D82A}">
                    <a16:rowId xmlns:a16="http://schemas.microsoft.com/office/drawing/2014/main" xmlns="" val="3157551792"/>
                  </a:ext>
                </a:extLst>
              </a:tr>
            </a:tbl>
          </a:graphicData>
        </a:graphic>
      </p:graphicFrame>
      <p:pic>
        <p:nvPicPr>
          <p:cNvPr id="32" name="Picture 31">
            <a:extLst>
              <a:ext uri="{FF2B5EF4-FFF2-40B4-BE49-F238E27FC236}">
                <a16:creationId xmlns:a16="http://schemas.microsoft.com/office/drawing/2014/main" xmlns="" id="{9C79D3EA-DF47-45A7-AA98-835C192D3A3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4349" y="3656275"/>
            <a:ext cx="2913888" cy="3048000"/>
          </a:xfrm>
          <a:prstGeom prst="rect">
            <a:avLst/>
          </a:prstGeom>
        </p:spPr>
      </p:pic>
      <p:sp>
        <p:nvSpPr>
          <p:cNvPr id="33" name="Speech Bubble: Oval 18">
            <a:extLst>
              <a:ext uri="{FF2B5EF4-FFF2-40B4-BE49-F238E27FC236}">
                <a16:creationId xmlns:a16="http://schemas.microsoft.com/office/drawing/2014/main" xmlns="" id="{0D2F1F77-6EC7-401A-903B-F46351F79C9C}"/>
              </a:ext>
            </a:extLst>
          </p:cNvPr>
          <p:cNvSpPr/>
          <p:nvPr/>
        </p:nvSpPr>
        <p:spPr>
          <a:xfrm>
            <a:off x="-180528" y="71822"/>
            <a:ext cx="3914394" cy="1341656"/>
          </a:xfrm>
          <a:prstGeom prst="wedgeEllipseCallout">
            <a:avLst>
              <a:gd name="adj1" fmla="val -18123"/>
              <a:gd name="adj2" fmla="val 329045"/>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vi-VN" sz="2800" b="1" u="sng" dirty="0">
                <a:solidFill>
                  <a:schemeClr val="lt1"/>
                </a:solidFill>
                <a:latin typeface="+mj-lt"/>
              </a:rPr>
              <a:t>Bước 1</a:t>
            </a:r>
            <a:r>
              <a:rPr lang="vi-VN" sz="2800" dirty="0">
                <a:solidFill>
                  <a:schemeClr val="lt1"/>
                </a:solidFill>
                <a:latin typeface="+mj-lt"/>
              </a:rPr>
              <a:t>: Thu gọn dãy số</a:t>
            </a:r>
          </a:p>
        </p:txBody>
      </p:sp>
      <p:sp>
        <p:nvSpPr>
          <p:cNvPr id="34" name="Rectangle 33">
            <a:extLst>
              <a:ext uri="{FF2B5EF4-FFF2-40B4-BE49-F238E27FC236}">
                <a16:creationId xmlns:a16="http://schemas.microsoft.com/office/drawing/2014/main" xmlns="" id="{E1C0A0AF-2E57-47CF-9EEE-041557B8B0DC}"/>
              </a:ext>
            </a:extLst>
          </p:cNvPr>
          <p:cNvSpPr/>
          <p:nvPr/>
        </p:nvSpPr>
        <p:spPr>
          <a:xfrm>
            <a:off x="4337865" y="2484129"/>
            <a:ext cx="3501280" cy="584775"/>
          </a:xfrm>
          <a:prstGeom prst="rect">
            <a:avLst/>
          </a:prstGeom>
          <a:noFill/>
        </p:spPr>
        <p:txBody>
          <a:bodyPr wrap="none" lIns="91440" tIns="45720" rIns="91440" bIns="45720">
            <a:spAutoFit/>
          </a:bodyPr>
          <a:lstStyle/>
          <a:p>
            <a:pPr algn="ctr"/>
            <a:r>
              <a:rPr lang="en-US" sz="3200" b="1" u="sng"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Ví</a:t>
            </a:r>
            <a:r>
              <a:rPr lang="en-US" sz="3200" b="1" u="sng"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u="sng"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Mã</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a:t>
            </a:r>
          </a:p>
        </p:txBody>
      </p:sp>
      <p:sp>
        <p:nvSpPr>
          <p:cNvPr id="35" name="TextBox 34">
            <a:extLst>
              <a:ext uri="{FF2B5EF4-FFF2-40B4-BE49-F238E27FC236}">
                <a16:creationId xmlns:a16="http://schemas.microsoft.com/office/drawing/2014/main" xmlns="" id="{E9F85144-FACD-4B74-A3B8-F13F1287126D}"/>
              </a:ext>
            </a:extLst>
          </p:cNvPr>
          <p:cNvSpPr txBox="1">
            <a:spLocks/>
          </p:cNvSpPr>
          <p:nvPr/>
        </p:nvSpPr>
        <p:spPr>
          <a:xfrm>
            <a:off x="3048252" y="3138032"/>
            <a:ext cx="519928" cy="584775"/>
          </a:xfrm>
          <a:prstGeom prst="rect">
            <a:avLst/>
          </a:prstGeom>
          <a:noFill/>
        </p:spPr>
        <p:txBody>
          <a:bodyPr wrap="square" rtlCol="0">
            <a:spAutoFit/>
          </a:bodyPr>
          <a:lstStyle/>
          <a:p>
            <a:r>
              <a:rPr lang="vi-VN" sz="32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6191D698-8EC0-4CC7-99EE-F30C4CDD882B}"/>
              </a:ext>
            </a:extLst>
          </p:cNvPr>
          <p:cNvSpPr txBox="1">
            <a:spLocks/>
          </p:cNvSpPr>
          <p:nvPr/>
        </p:nvSpPr>
        <p:spPr>
          <a:xfrm>
            <a:off x="3024600" y="3991548"/>
            <a:ext cx="519928" cy="584775"/>
          </a:xfrm>
          <a:prstGeom prst="rect">
            <a:avLst/>
          </a:prstGeom>
          <a:noFill/>
        </p:spPr>
        <p:txBody>
          <a:bodyPr wrap="square">
            <a:spAutoFit/>
          </a:bodyPr>
          <a:lstStyle/>
          <a:p>
            <a:r>
              <a:rPr lang="vi-VN" sz="32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51B0BB1F-FB92-4777-9A8D-572070033FD2}"/>
              </a:ext>
            </a:extLst>
          </p:cNvPr>
          <p:cNvSpPr txBox="1">
            <a:spLocks/>
          </p:cNvSpPr>
          <p:nvPr/>
        </p:nvSpPr>
        <p:spPr>
          <a:xfrm>
            <a:off x="3024600" y="4825444"/>
            <a:ext cx="519928" cy="584775"/>
          </a:xfrm>
          <a:prstGeom prst="rect">
            <a:avLst/>
          </a:prstGeom>
          <a:noFill/>
        </p:spPr>
        <p:txBody>
          <a:bodyPr wrap="square">
            <a:spAutoFit/>
          </a:bodyPr>
          <a:lstStyle/>
          <a:p>
            <a:r>
              <a:rPr lang="vi-VN" sz="32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a:solidFill>
                <a:schemeClr val="bg1"/>
              </a:solidFill>
              <a:latin typeface="Times New Roman" panose="02020603050405020304" pitchFamily="18" charset="0"/>
              <a:cs typeface="Times New Roman" panose="02020603050405020304" pitchFamily="18" charset="0"/>
            </a:endParaRPr>
          </a:p>
        </p:txBody>
      </p:sp>
      <p:graphicFrame>
        <p:nvGraphicFramePr>
          <p:cNvPr id="38" name="Table 2">
            <a:extLst>
              <a:ext uri="{FF2B5EF4-FFF2-40B4-BE49-F238E27FC236}">
                <a16:creationId xmlns:a16="http://schemas.microsoft.com/office/drawing/2014/main" xmlns="" id="{91431A44-457D-4EE8-AFE0-3CE4FB3CC403}"/>
              </a:ext>
            </a:extLst>
          </p:cNvPr>
          <p:cNvGraphicFramePr>
            <a:graphicFrameLocks noGrp="1"/>
          </p:cNvGraphicFramePr>
          <p:nvPr>
            <p:extLst>
              <p:ext uri="{D42A27DB-BD31-4B8C-83A1-F6EECF244321}">
                <p14:modId xmlns:p14="http://schemas.microsoft.com/office/powerpoint/2010/main" val="3965502067"/>
              </p:ext>
            </p:extLst>
          </p:nvPr>
        </p:nvGraphicFramePr>
        <p:xfrm>
          <a:off x="3638551" y="4450515"/>
          <a:ext cx="2305052" cy="518160"/>
        </p:xfrm>
        <a:graphic>
          <a:graphicData uri="http://schemas.openxmlformats.org/drawingml/2006/table">
            <a:tbl>
              <a:tblPr firstRow="1" bandRow="1">
                <a:tableStyleId>{21E4AEA4-8DFA-4A89-87EB-49C32662AFE0}</a:tableStyleId>
              </a:tblPr>
              <a:tblGrid>
                <a:gridCol w="576263">
                  <a:extLst>
                    <a:ext uri="{9D8B030D-6E8A-4147-A177-3AD203B41FA5}">
                      <a16:colId xmlns:a16="http://schemas.microsoft.com/office/drawing/2014/main" xmlns="" val="2102194748"/>
                    </a:ext>
                  </a:extLst>
                </a:gridCol>
                <a:gridCol w="576263">
                  <a:extLst>
                    <a:ext uri="{9D8B030D-6E8A-4147-A177-3AD203B41FA5}">
                      <a16:colId xmlns:a16="http://schemas.microsoft.com/office/drawing/2014/main" xmlns="" val="1363911993"/>
                    </a:ext>
                  </a:extLst>
                </a:gridCol>
                <a:gridCol w="576263">
                  <a:extLst>
                    <a:ext uri="{9D8B030D-6E8A-4147-A177-3AD203B41FA5}">
                      <a16:colId xmlns:a16="http://schemas.microsoft.com/office/drawing/2014/main" xmlns="" val="1795592811"/>
                    </a:ext>
                  </a:extLst>
                </a:gridCol>
                <a:gridCol w="576263">
                  <a:extLst>
                    <a:ext uri="{9D8B030D-6E8A-4147-A177-3AD203B41FA5}">
                      <a16:colId xmlns:a16="http://schemas.microsoft.com/office/drawing/2014/main" xmlns="" val="849051878"/>
                    </a:ext>
                  </a:extLst>
                </a:gridCol>
              </a:tblGrid>
              <a:tr h="370840">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0</a:t>
                      </a:r>
                    </a:p>
                  </a:txBody>
                  <a:tcPr marL="68580" marR="68580">
                    <a:solidFill>
                      <a:schemeClr val="bg1">
                        <a:lumMod val="65000"/>
                      </a:schemeClr>
                    </a:solidFill>
                  </a:tcPr>
                </a:tc>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1</a:t>
                      </a:r>
                    </a:p>
                  </a:txBody>
                  <a:tcPr marL="68580" marR="68580">
                    <a:solidFill>
                      <a:schemeClr val="bg1">
                        <a:lumMod val="65000"/>
                      </a:schemeClr>
                    </a:solidFill>
                  </a:tcPr>
                </a:tc>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2</a:t>
                      </a:r>
                    </a:p>
                  </a:txBody>
                  <a:tcPr marL="68580" marR="68580">
                    <a:solidFill>
                      <a:schemeClr val="bg1">
                        <a:lumMod val="65000"/>
                      </a:schemeClr>
                    </a:solidFill>
                  </a:tcPr>
                </a:tc>
                <a:tc>
                  <a:txBody>
                    <a:bodyPr/>
                    <a:lstStyle/>
                    <a:p>
                      <a:pPr algn="ctr"/>
                      <a:r>
                        <a:rPr lang="vi-VN" sz="2800" b="1" dirty="0">
                          <a:solidFill>
                            <a:srgbClr val="002060"/>
                          </a:solidFill>
                          <a:latin typeface="Times New Roman" panose="02020603050405020304" pitchFamily="18" charset="0"/>
                          <a:cs typeface="Times New Roman" panose="02020603050405020304" pitchFamily="18" charset="0"/>
                        </a:rPr>
                        <a:t>3</a:t>
                      </a:r>
                    </a:p>
                  </a:txBody>
                  <a:tcPr marL="68580" marR="68580">
                    <a:solidFill>
                      <a:schemeClr val="bg1">
                        <a:lumMod val="65000"/>
                      </a:schemeClr>
                    </a:solidFill>
                  </a:tcPr>
                </a:tc>
                <a:extLst>
                  <a:ext uri="{0D108BD9-81ED-4DB2-BD59-A6C34878D82A}">
                    <a16:rowId xmlns:a16="http://schemas.microsoft.com/office/drawing/2014/main" xmlns="" val="3157551792"/>
                  </a:ext>
                </a:extLst>
              </a:tr>
            </a:tbl>
          </a:graphicData>
        </a:graphic>
      </p:graphicFrame>
      <p:graphicFrame>
        <p:nvGraphicFramePr>
          <p:cNvPr id="39" name="Table 2">
            <a:extLst>
              <a:ext uri="{FF2B5EF4-FFF2-40B4-BE49-F238E27FC236}">
                <a16:creationId xmlns:a16="http://schemas.microsoft.com/office/drawing/2014/main" xmlns="" id="{E687266D-ABFC-4F00-A424-BF260F577F44}"/>
              </a:ext>
            </a:extLst>
          </p:cNvPr>
          <p:cNvGraphicFramePr>
            <a:graphicFrameLocks noGrp="1"/>
          </p:cNvGraphicFramePr>
          <p:nvPr>
            <p:extLst>
              <p:ext uri="{D42A27DB-BD31-4B8C-83A1-F6EECF244321}">
                <p14:modId xmlns:p14="http://schemas.microsoft.com/office/powerpoint/2010/main" val="3036172221"/>
              </p:ext>
            </p:extLst>
          </p:nvPr>
        </p:nvGraphicFramePr>
        <p:xfrm>
          <a:off x="5938069" y="4450515"/>
          <a:ext cx="2305052" cy="518160"/>
        </p:xfrm>
        <a:graphic>
          <a:graphicData uri="http://schemas.openxmlformats.org/drawingml/2006/table">
            <a:tbl>
              <a:tblPr firstRow="1" bandRow="1">
                <a:tableStyleId>{21E4AEA4-8DFA-4A89-87EB-49C32662AFE0}</a:tableStyleId>
              </a:tblPr>
              <a:tblGrid>
                <a:gridCol w="576263">
                  <a:extLst>
                    <a:ext uri="{9D8B030D-6E8A-4147-A177-3AD203B41FA5}">
                      <a16:colId xmlns:a16="http://schemas.microsoft.com/office/drawing/2014/main" xmlns="" val="1805248865"/>
                    </a:ext>
                  </a:extLst>
                </a:gridCol>
                <a:gridCol w="576263">
                  <a:extLst>
                    <a:ext uri="{9D8B030D-6E8A-4147-A177-3AD203B41FA5}">
                      <a16:colId xmlns:a16="http://schemas.microsoft.com/office/drawing/2014/main" xmlns="" val="3225933806"/>
                    </a:ext>
                  </a:extLst>
                </a:gridCol>
                <a:gridCol w="576263">
                  <a:extLst>
                    <a:ext uri="{9D8B030D-6E8A-4147-A177-3AD203B41FA5}">
                      <a16:colId xmlns:a16="http://schemas.microsoft.com/office/drawing/2014/main" xmlns="" val="2814316496"/>
                    </a:ext>
                  </a:extLst>
                </a:gridCol>
                <a:gridCol w="576263">
                  <a:extLst>
                    <a:ext uri="{9D8B030D-6E8A-4147-A177-3AD203B41FA5}">
                      <a16:colId xmlns:a16="http://schemas.microsoft.com/office/drawing/2014/main" xmlns="" val="2587551568"/>
                    </a:ext>
                  </a:extLst>
                </a:gridCol>
              </a:tblGrid>
              <a:tr h="370840">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4</a:t>
                      </a:r>
                    </a:p>
                  </a:txBody>
                  <a:tcPr marL="68580" marR="68580"/>
                </a:tc>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5</a:t>
                      </a:r>
                    </a:p>
                  </a:txBody>
                  <a:tcPr marL="68580" marR="68580"/>
                </a:tc>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6</a:t>
                      </a:r>
                    </a:p>
                  </a:txBody>
                  <a:tcPr marL="68580" marR="68580"/>
                </a:tc>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7</a:t>
                      </a:r>
                    </a:p>
                  </a:txBody>
                  <a:tcPr marL="68580" marR="68580"/>
                </a:tc>
                <a:extLst>
                  <a:ext uri="{0D108BD9-81ED-4DB2-BD59-A6C34878D82A}">
                    <a16:rowId xmlns:a16="http://schemas.microsoft.com/office/drawing/2014/main" xmlns="" val="3157551792"/>
                  </a:ext>
                </a:extLst>
              </a:tr>
            </a:tbl>
          </a:graphicData>
        </a:graphic>
      </p:graphicFrame>
      <p:cxnSp>
        <p:nvCxnSpPr>
          <p:cNvPr id="40" name="Straight Connector 39">
            <a:extLst>
              <a:ext uri="{FF2B5EF4-FFF2-40B4-BE49-F238E27FC236}">
                <a16:creationId xmlns:a16="http://schemas.microsoft.com/office/drawing/2014/main" xmlns="" id="{A4A88D0A-D955-45A5-ADEE-02BC18B8B5A3}"/>
              </a:ext>
            </a:extLst>
          </p:cNvPr>
          <p:cNvCxnSpPr>
            <a:cxnSpLocks/>
          </p:cNvCxnSpPr>
          <p:nvPr/>
        </p:nvCxnSpPr>
        <p:spPr>
          <a:xfrm>
            <a:off x="5943600" y="4353230"/>
            <a:ext cx="0" cy="707546"/>
          </a:xfrm>
          <a:prstGeom prst="line">
            <a:avLst/>
          </a:prstGeom>
        </p:spPr>
        <p:style>
          <a:lnRef idx="3">
            <a:schemeClr val="accent3"/>
          </a:lnRef>
          <a:fillRef idx="0">
            <a:schemeClr val="accent3"/>
          </a:fillRef>
          <a:effectRef idx="2">
            <a:schemeClr val="accent3"/>
          </a:effectRef>
          <a:fontRef idx="minor">
            <a:schemeClr val="tx1"/>
          </a:fontRef>
        </p:style>
      </p:cxnSp>
      <p:sp>
        <p:nvSpPr>
          <p:cNvPr id="41" name="Oval 40">
            <a:extLst>
              <a:ext uri="{FF2B5EF4-FFF2-40B4-BE49-F238E27FC236}">
                <a16:creationId xmlns:a16="http://schemas.microsoft.com/office/drawing/2014/main" xmlns="" id="{58FC4858-B881-4E4A-B63E-041859AD3862}"/>
              </a:ext>
            </a:extLst>
          </p:cNvPr>
          <p:cNvSpPr/>
          <p:nvPr/>
        </p:nvSpPr>
        <p:spPr>
          <a:xfrm>
            <a:off x="5995220" y="4374976"/>
            <a:ext cx="457197" cy="66090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96E20593-2206-4EC6-B329-42014F725D84}"/>
              </a:ext>
            </a:extLst>
          </p:cNvPr>
          <p:cNvSpPr txBox="1"/>
          <p:nvPr/>
        </p:nvSpPr>
        <p:spPr>
          <a:xfrm>
            <a:off x="8305138" y="4411889"/>
            <a:ext cx="947382"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Phải</a:t>
            </a:r>
          </a:p>
        </p:txBody>
      </p:sp>
      <p:graphicFrame>
        <p:nvGraphicFramePr>
          <p:cNvPr id="43" name="Table 2">
            <a:extLst>
              <a:ext uri="{FF2B5EF4-FFF2-40B4-BE49-F238E27FC236}">
                <a16:creationId xmlns:a16="http://schemas.microsoft.com/office/drawing/2014/main" xmlns="" id="{C6D4157B-778C-45D5-A380-77BECC8D1D8E}"/>
              </a:ext>
            </a:extLst>
          </p:cNvPr>
          <p:cNvGraphicFramePr>
            <a:graphicFrameLocks noGrp="1"/>
          </p:cNvGraphicFramePr>
          <p:nvPr>
            <p:extLst>
              <p:ext uri="{D42A27DB-BD31-4B8C-83A1-F6EECF244321}">
                <p14:modId xmlns:p14="http://schemas.microsoft.com/office/powerpoint/2010/main" val="4130421542"/>
              </p:ext>
            </p:extLst>
          </p:nvPr>
        </p:nvGraphicFramePr>
        <p:xfrm>
          <a:off x="7108158" y="5316375"/>
          <a:ext cx="1152526" cy="518160"/>
        </p:xfrm>
        <a:graphic>
          <a:graphicData uri="http://schemas.openxmlformats.org/drawingml/2006/table">
            <a:tbl>
              <a:tblPr firstRow="1" bandRow="1">
                <a:tableStyleId>{21E4AEA4-8DFA-4A89-87EB-49C32662AFE0}</a:tableStyleId>
              </a:tblPr>
              <a:tblGrid>
                <a:gridCol w="576263">
                  <a:extLst>
                    <a:ext uri="{9D8B030D-6E8A-4147-A177-3AD203B41FA5}">
                      <a16:colId xmlns:a16="http://schemas.microsoft.com/office/drawing/2014/main" xmlns="" val="2814316496"/>
                    </a:ext>
                  </a:extLst>
                </a:gridCol>
                <a:gridCol w="576263">
                  <a:extLst>
                    <a:ext uri="{9D8B030D-6E8A-4147-A177-3AD203B41FA5}">
                      <a16:colId xmlns:a16="http://schemas.microsoft.com/office/drawing/2014/main" xmlns="" val="2587551568"/>
                    </a:ext>
                  </a:extLst>
                </a:gridCol>
              </a:tblGrid>
              <a:tr h="370840">
                <a:tc>
                  <a:txBody>
                    <a:bodyPr/>
                    <a:lstStyle/>
                    <a:p>
                      <a:pPr algn="ctr"/>
                      <a:r>
                        <a:rPr lang="vi-VN" sz="2800" b="1" kern="1200" dirty="0">
                          <a:solidFill>
                            <a:srgbClr val="002060"/>
                          </a:solidFill>
                          <a:latin typeface="Times New Roman" panose="02020603050405020304" pitchFamily="18" charset="0"/>
                          <a:ea typeface="+mn-ea"/>
                          <a:cs typeface="Times New Roman" panose="02020603050405020304" pitchFamily="18" charset="0"/>
                        </a:rPr>
                        <a:t>6</a:t>
                      </a:r>
                    </a:p>
                  </a:txBody>
                  <a:tcPr marL="68580" marR="68580">
                    <a:solidFill>
                      <a:schemeClr val="bg1">
                        <a:lumMod val="65000"/>
                      </a:schemeClr>
                    </a:solidFill>
                  </a:tcPr>
                </a:tc>
                <a:tc>
                  <a:txBody>
                    <a:bodyPr/>
                    <a:lstStyle/>
                    <a:p>
                      <a:pPr algn="ctr"/>
                      <a:r>
                        <a:rPr lang="vi-VN" sz="2800" b="1" kern="1200" dirty="0">
                          <a:solidFill>
                            <a:srgbClr val="002060"/>
                          </a:solidFill>
                          <a:latin typeface="Times New Roman" panose="02020603050405020304" pitchFamily="18" charset="0"/>
                          <a:ea typeface="+mn-ea"/>
                          <a:cs typeface="Times New Roman" panose="02020603050405020304" pitchFamily="18" charset="0"/>
                        </a:rPr>
                        <a:t>7</a:t>
                      </a:r>
                    </a:p>
                  </a:txBody>
                  <a:tcPr marL="68580" marR="68580">
                    <a:solidFill>
                      <a:schemeClr val="bg1">
                        <a:lumMod val="65000"/>
                      </a:schemeClr>
                    </a:solidFill>
                  </a:tcPr>
                </a:tc>
                <a:extLst>
                  <a:ext uri="{0D108BD9-81ED-4DB2-BD59-A6C34878D82A}">
                    <a16:rowId xmlns:a16="http://schemas.microsoft.com/office/drawing/2014/main" xmlns="" val="3157551792"/>
                  </a:ext>
                </a:extLst>
              </a:tr>
            </a:tbl>
          </a:graphicData>
        </a:graphic>
      </p:graphicFrame>
      <p:graphicFrame>
        <p:nvGraphicFramePr>
          <p:cNvPr id="44" name="Table 2">
            <a:extLst>
              <a:ext uri="{FF2B5EF4-FFF2-40B4-BE49-F238E27FC236}">
                <a16:creationId xmlns:a16="http://schemas.microsoft.com/office/drawing/2014/main" xmlns="" id="{C056B33A-5210-4223-96AB-34B1E48032D6}"/>
              </a:ext>
            </a:extLst>
          </p:cNvPr>
          <p:cNvGraphicFramePr>
            <a:graphicFrameLocks noGrp="1"/>
          </p:cNvGraphicFramePr>
          <p:nvPr>
            <p:extLst>
              <p:ext uri="{D42A27DB-BD31-4B8C-83A1-F6EECF244321}">
                <p14:modId xmlns:p14="http://schemas.microsoft.com/office/powerpoint/2010/main" val="591550532"/>
              </p:ext>
            </p:extLst>
          </p:nvPr>
        </p:nvGraphicFramePr>
        <p:xfrm>
          <a:off x="5943600" y="5316375"/>
          <a:ext cx="1152526" cy="518160"/>
        </p:xfrm>
        <a:graphic>
          <a:graphicData uri="http://schemas.openxmlformats.org/drawingml/2006/table">
            <a:tbl>
              <a:tblPr firstRow="1" bandRow="1">
                <a:tableStyleId>{21E4AEA4-8DFA-4A89-87EB-49C32662AFE0}</a:tableStyleId>
              </a:tblPr>
              <a:tblGrid>
                <a:gridCol w="576263">
                  <a:extLst>
                    <a:ext uri="{9D8B030D-6E8A-4147-A177-3AD203B41FA5}">
                      <a16:colId xmlns:a16="http://schemas.microsoft.com/office/drawing/2014/main" xmlns="" val="1805248865"/>
                    </a:ext>
                  </a:extLst>
                </a:gridCol>
                <a:gridCol w="576263">
                  <a:extLst>
                    <a:ext uri="{9D8B030D-6E8A-4147-A177-3AD203B41FA5}">
                      <a16:colId xmlns:a16="http://schemas.microsoft.com/office/drawing/2014/main" xmlns="" val="3225933806"/>
                    </a:ext>
                  </a:extLst>
                </a:gridCol>
              </a:tblGrid>
              <a:tr h="370840">
                <a:tc>
                  <a:txBody>
                    <a:bodyPr/>
                    <a:lstStyle/>
                    <a:p>
                      <a:pPr algn="ctr"/>
                      <a:r>
                        <a:rPr lang="vi-VN" sz="2800" b="1" dirty="0">
                          <a:solidFill>
                            <a:srgbClr val="002060"/>
                          </a:solidFill>
                          <a:latin typeface="Times New Roman" panose="02020603050405020304" pitchFamily="18" charset="0"/>
                          <a:cs typeface="Times New Roman" panose="02020603050405020304" pitchFamily="18" charset="0"/>
                        </a:rPr>
                        <a:t>4</a:t>
                      </a:r>
                    </a:p>
                  </a:txBody>
                  <a:tcPr marL="68580" marR="68580"/>
                </a:tc>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5</a:t>
                      </a:r>
                    </a:p>
                  </a:txBody>
                  <a:tcPr marL="68580" marR="68580"/>
                </a:tc>
                <a:extLst>
                  <a:ext uri="{0D108BD9-81ED-4DB2-BD59-A6C34878D82A}">
                    <a16:rowId xmlns:a16="http://schemas.microsoft.com/office/drawing/2014/main" xmlns="" val="3157551792"/>
                  </a:ext>
                </a:extLst>
              </a:tr>
            </a:tbl>
          </a:graphicData>
        </a:graphic>
      </p:graphicFrame>
      <p:cxnSp>
        <p:nvCxnSpPr>
          <p:cNvPr id="45" name="Straight Connector 44">
            <a:extLst>
              <a:ext uri="{FF2B5EF4-FFF2-40B4-BE49-F238E27FC236}">
                <a16:creationId xmlns:a16="http://schemas.microsoft.com/office/drawing/2014/main" xmlns="" id="{EA97770A-B3F7-4CD9-9928-DF130B3F024A}"/>
              </a:ext>
            </a:extLst>
          </p:cNvPr>
          <p:cNvCxnSpPr>
            <a:cxnSpLocks/>
          </p:cNvCxnSpPr>
          <p:nvPr/>
        </p:nvCxnSpPr>
        <p:spPr>
          <a:xfrm>
            <a:off x="7103227" y="5213176"/>
            <a:ext cx="0" cy="707546"/>
          </a:xfrm>
          <a:prstGeom prst="line">
            <a:avLst/>
          </a:prstGeom>
        </p:spPr>
        <p:style>
          <a:lnRef idx="3">
            <a:schemeClr val="accent3"/>
          </a:lnRef>
          <a:fillRef idx="0">
            <a:schemeClr val="accent3"/>
          </a:fillRef>
          <a:effectRef idx="2">
            <a:schemeClr val="accent3"/>
          </a:effectRef>
          <a:fontRef idx="minor">
            <a:schemeClr val="tx1"/>
          </a:fontRef>
        </p:style>
      </p:cxnSp>
      <p:sp>
        <p:nvSpPr>
          <p:cNvPr id="46" name="Oval 45">
            <a:extLst>
              <a:ext uri="{FF2B5EF4-FFF2-40B4-BE49-F238E27FC236}">
                <a16:creationId xmlns:a16="http://schemas.microsoft.com/office/drawing/2014/main" xmlns="" id="{08EEB888-B824-4CFD-A16C-82BE46C3B4AE}"/>
              </a:ext>
            </a:extLst>
          </p:cNvPr>
          <p:cNvSpPr/>
          <p:nvPr/>
        </p:nvSpPr>
        <p:spPr>
          <a:xfrm>
            <a:off x="6000750" y="5289376"/>
            <a:ext cx="451666" cy="59558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xmlns="" id="{E32AF1B9-12F8-4A0F-96CF-83055312FC96}"/>
              </a:ext>
            </a:extLst>
          </p:cNvPr>
          <p:cNvSpPr txBox="1"/>
          <p:nvPr/>
        </p:nvSpPr>
        <p:spPr>
          <a:xfrm>
            <a:off x="8305138" y="5303218"/>
            <a:ext cx="947382"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Trái</a:t>
            </a:r>
          </a:p>
        </p:txBody>
      </p:sp>
      <p:graphicFrame>
        <p:nvGraphicFramePr>
          <p:cNvPr id="48" name="Table 2">
            <a:extLst>
              <a:ext uri="{FF2B5EF4-FFF2-40B4-BE49-F238E27FC236}">
                <a16:creationId xmlns:a16="http://schemas.microsoft.com/office/drawing/2014/main" xmlns="" id="{8D087703-F8C9-48AE-A347-985645B6C1C4}"/>
              </a:ext>
            </a:extLst>
          </p:cNvPr>
          <p:cNvGraphicFramePr>
            <a:graphicFrameLocks noGrp="1"/>
          </p:cNvGraphicFramePr>
          <p:nvPr>
            <p:extLst>
              <p:ext uri="{D42A27DB-BD31-4B8C-83A1-F6EECF244321}">
                <p14:modId xmlns:p14="http://schemas.microsoft.com/office/powerpoint/2010/main" val="1920519345"/>
              </p:ext>
            </p:extLst>
          </p:nvPr>
        </p:nvGraphicFramePr>
        <p:xfrm>
          <a:off x="6539122" y="6226322"/>
          <a:ext cx="576263" cy="518160"/>
        </p:xfrm>
        <a:graphic>
          <a:graphicData uri="http://schemas.openxmlformats.org/drawingml/2006/table">
            <a:tbl>
              <a:tblPr firstRow="1" bandRow="1">
                <a:tableStyleId>{21E4AEA4-8DFA-4A89-87EB-49C32662AFE0}</a:tableStyleId>
              </a:tblPr>
              <a:tblGrid>
                <a:gridCol w="576263">
                  <a:extLst>
                    <a:ext uri="{9D8B030D-6E8A-4147-A177-3AD203B41FA5}">
                      <a16:colId xmlns:a16="http://schemas.microsoft.com/office/drawing/2014/main" xmlns="" val="3225933806"/>
                    </a:ext>
                  </a:extLst>
                </a:gridCol>
              </a:tblGrid>
              <a:tr h="370840">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5</a:t>
                      </a:r>
                    </a:p>
                  </a:txBody>
                  <a:tcPr marL="68580" marR="68580">
                    <a:solidFill>
                      <a:schemeClr val="bg1">
                        <a:lumMod val="65000"/>
                      </a:schemeClr>
                    </a:solidFill>
                  </a:tcPr>
                </a:tc>
                <a:extLst>
                  <a:ext uri="{0D108BD9-81ED-4DB2-BD59-A6C34878D82A}">
                    <a16:rowId xmlns:a16="http://schemas.microsoft.com/office/drawing/2014/main" xmlns="" val="3157551792"/>
                  </a:ext>
                </a:extLst>
              </a:tr>
            </a:tbl>
          </a:graphicData>
        </a:graphic>
      </p:graphicFrame>
      <p:cxnSp>
        <p:nvCxnSpPr>
          <p:cNvPr id="49" name="Straight Connector 48">
            <a:extLst>
              <a:ext uri="{FF2B5EF4-FFF2-40B4-BE49-F238E27FC236}">
                <a16:creationId xmlns:a16="http://schemas.microsoft.com/office/drawing/2014/main" xmlns="" id="{80EE29B1-6EE3-4517-97CC-580C8B30C271}"/>
              </a:ext>
            </a:extLst>
          </p:cNvPr>
          <p:cNvCxnSpPr>
            <a:cxnSpLocks/>
          </p:cNvCxnSpPr>
          <p:nvPr/>
        </p:nvCxnSpPr>
        <p:spPr>
          <a:xfrm>
            <a:off x="6525661" y="6105830"/>
            <a:ext cx="0" cy="707546"/>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50" name="Table 2">
            <a:extLst>
              <a:ext uri="{FF2B5EF4-FFF2-40B4-BE49-F238E27FC236}">
                <a16:creationId xmlns:a16="http://schemas.microsoft.com/office/drawing/2014/main" xmlns="" id="{D6A83320-6543-410F-BB66-244933819581}"/>
              </a:ext>
            </a:extLst>
          </p:cNvPr>
          <p:cNvGraphicFramePr>
            <a:graphicFrameLocks noGrp="1"/>
          </p:cNvGraphicFramePr>
          <p:nvPr>
            <p:extLst>
              <p:ext uri="{D42A27DB-BD31-4B8C-83A1-F6EECF244321}">
                <p14:modId xmlns:p14="http://schemas.microsoft.com/office/powerpoint/2010/main" val="4049255984"/>
              </p:ext>
            </p:extLst>
          </p:nvPr>
        </p:nvGraphicFramePr>
        <p:xfrm>
          <a:off x="5938078" y="6226322"/>
          <a:ext cx="576263" cy="518160"/>
        </p:xfrm>
        <a:graphic>
          <a:graphicData uri="http://schemas.openxmlformats.org/drawingml/2006/table">
            <a:tbl>
              <a:tblPr firstRow="1" bandRow="1">
                <a:tableStyleId>{21E4AEA4-8DFA-4A89-87EB-49C32662AFE0}</a:tableStyleId>
              </a:tblPr>
              <a:tblGrid>
                <a:gridCol w="576263">
                  <a:extLst>
                    <a:ext uri="{9D8B030D-6E8A-4147-A177-3AD203B41FA5}">
                      <a16:colId xmlns:a16="http://schemas.microsoft.com/office/drawing/2014/main" xmlns="" val="1805248865"/>
                    </a:ext>
                  </a:extLst>
                </a:gridCol>
              </a:tblGrid>
              <a:tr h="370840">
                <a:tc>
                  <a:txBody>
                    <a:bodyPr/>
                    <a:lstStyle/>
                    <a:p>
                      <a:pPr algn="ctr"/>
                      <a:r>
                        <a:rPr lang="vi-VN" sz="2800" b="1">
                          <a:solidFill>
                            <a:srgbClr val="002060"/>
                          </a:solidFill>
                          <a:latin typeface="Times New Roman" panose="02020603050405020304" pitchFamily="18" charset="0"/>
                          <a:cs typeface="Times New Roman" panose="02020603050405020304" pitchFamily="18" charset="0"/>
                        </a:rPr>
                        <a:t>4</a:t>
                      </a:r>
                    </a:p>
                  </a:txBody>
                  <a:tcPr marL="68580" marR="68580"/>
                </a:tc>
                <a:extLst>
                  <a:ext uri="{0D108BD9-81ED-4DB2-BD59-A6C34878D82A}">
                    <a16:rowId xmlns:a16="http://schemas.microsoft.com/office/drawing/2014/main" xmlns="" val="3157551792"/>
                  </a:ext>
                </a:extLst>
              </a:tr>
            </a:tbl>
          </a:graphicData>
        </a:graphic>
      </p:graphicFrame>
      <p:sp>
        <p:nvSpPr>
          <p:cNvPr id="51" name="Oval 50">
            <a:extLst>
              <a:ext uri="{FF2B5EF4-FFF2-40B4-BE49-F238E27FC236}">
                <a16:creationId xmlns:a16="http://schemas.microsoft.com/office/drawing/2014/main" xmlns="" id="{7452FCC8-0002-4E00-89FF-5E5A8C9554E4}"/>
              </a:ext>
            </a:extLst>
          </p:cNvPr>
          <p:cNvSpPr/>
          <p:nvPr/>
        </p:nvSpPr>
        <p:spPr>
          <a:xfrm>
            <a:off x="5990129" y="6201126"/>
            <a:ext cx="457197" cy="6122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xmlns="" id="{452DFD57-DAE0-4F00-A06E-068F182457D8}"/>
              </a:ext>
            </a:extLst>
          </p:cNvPr>
          <p:cNvSpPr txBox="1"/>
          <p:nvPr/>
        </p:nvSpPr>
        <p:spPr>
          <a:xfrm>
            <a:off x="8305138" y="6290156"/>
            <a:ext cx="947382"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Trái</a:t>
            </a:r>
          </a:p>
        </p:txBody>
      </p:sp>
      <p:sp>
        <p:nvSpPr>
          <p:cNvPr id="26" name="TextBox 25"/>
          <p:cNvSpPr txBox="1"/>
          <p:nvPr/>
        </p:nvSpPr>
        <p:spPr>
          <a:xfrm>
            <a:off x="4660403" y="90665"/>
            <a:ext cx="4514850" cy="1224951"/>
          </a:xfrm>
          <a:prstGeom prst="rect">
            <a:avLst/>
          </a:prstGeom>
          <a:solidFill>
            <a:schemeClr val="accent5"/>
          </a:solidFill>
          <a:ln>
            <a:solidFill>
              <a:srgbClr val="FFC000"/>
            </a:solidFill>
          </a:ln>
        </p:spPr>
        <p:txBody>
          <a:bodyPr>
            <a:spAutoFit/>
          </a:bodyPr>
          <a:lstStyle/>
          <a:p>
            <a:pPr>
              <a:lnSpc>
                <a:spcPct val="115000"/>
              </a:lnSpc>
              <a:spcBef>
                <a:spcPts val="0"/>
              </a:spcBef>
              <a:spcAft>
                <a:spcPts val="0"/>
              </a:spcAft>
              <a:defRPr/>
            </a:pPr>
            <a:r>
              <a:rPr lang="vi-VN" sz="3200" dirty="0">
                <a:latin typeface="Times New Roman" panose="02020603050405020304" pitchFamily="18" charset="0"/>
                <a:ea typeface="Arial" panose="020B0604020202020204" pitchFamily="34" charset="0"/>
                <a:cs typeface="Times New Roman" panose="02020603050405020304" pitchFamily="18" charset="0"/>
              </a:rPr>
              <a:t>a. Chia dãy số thành hai nửa (trái, phải) đều nhau.</a:t>
            </a:r>
          </a:p>
        </p:txBody>
      </p:sp>
      <p:sp>
        <p:nvSpPr>
          <p:cNvPr id="27" name="TextBox 26"/>
          <p:cNvSpPr txBox="1"/>
          <p:nvPr/>
        </p:nvSpPr>
        <p:spPr>
          <a:xfrm>
            <a:off x="4660403" y="68358"/>
            <a:ext cx="4514850" cy="2357568"/>
          </a:xfrm>
          <a:prstGeom prst="rect">
            <a:avLst/>
          </a:prstGeom>
          <a:solidFill>
            <a:schemeClr val="accent5"/>
          </a:solidFill>
          <a:ln>
            <a:solidFill>
              <a:srgbClr val="FFC000"/>
            </a:solidFill>
          </a:ln>
        </p:spPr>
        <p:txBody>
          <a:bodyPr>
            <a:spAutoFit/>
          </a:bodyPr>
          <a:lstStyle/>
          <a:p>
            <a:pPr>
              <a:lnSpc>
                <a:spcPct val="115000"/>
              </a:lnSpc>
              <a:spcBef>
                <a:spcPts val="0"/>
              </a:spcBef>
              <a:spcAft>
                <a:spcPts val="0"/>
              </a:spcAft>
              <a:defRPr/>
            </a:pPr>
            <a:r>
              <a:rPr lang="vi-VN" sz="3200" dirty="0">
                <a:latin typeface="Times New Roman" panose="02020603050405020304" pitchFamily="18" charset="0"/>
                <a:ea typeface="Arial" panose="020B0604020202020204" pitchFamily="34" charset="0"/>
                <a:cs typeface="Times New Roman" panose="02020603050405020304" pitchFamily="18" charset="0"/>
              </a:rPr>
              <a:t>b. Kiểm tra xem số 4 thuộc nửa trái hay phải</a:t>
            </a:r>
            <a:r>
              <a:rPr lang="vi-VN" sz="3200"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3200" dirty="0" smtClean="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Bef>
                <a:spcPts val="0"/>
              </a:spcBef>
              <a:spcAft>
                <a:spcPts val="0"/>
              </a:spcAft>
              <a:defRPr/>
            </a:pPr>
            <a:r>
              <a:rPr lang="en-US" sz="3200" dirty="0" smtClean="0">
                <a:latin typeface="Times New Roman" panose="02020603050405020304" pitchFamily="18" charset="0"/>
                <a:ea typeface="Arial" panose="020B0604020202020204" pitchFamily="34" charset="0"/>
                <a:cs typeface="Times New Roman" panose="02020603050405020304" pitchFamily="18" charset="0"/>
              </a:rPr>
              <a:t>Ghi lại vị trí của số 4 (</a:t>
            </a:r>
            <a:r>
              <a:rPr lang="en-US" sz="3200" dirty="0"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trái</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hay </a:t>
            </a:r>
            <a:r>
              <a:rPr lang="en-US" sz="3200" dirty="0"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phải</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a:t>
            </a:r>
            <a:endParaRPr lang="vi-VN" sz="32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8" name="TextBox 27"/>
          <p:cNvSpPr txBox="1"/>
          <p:nvPr/>
        </p:nvSpPr>
        <p:spPr>
          <a:xfrm>
            <a:off x="4427986" y="178893"/>
            <a:ext cx="4513262" cy="1791260"/>
          </a:xfrm>
          <a:prstGeom prst="rect">
            <a:avLst/>
          </a:prstGeom>
          <a:solidFill>
            <a:schemeClr val="accent5"/>
          </a:solidFill>
          <a:ln>
            <a:solidFill>
              <a:srgbClr val="FFC000"/>
            </a:solidFill>
          </a:ln>
        </p:spPr>
        <p:txBody>
          <a:bodyPr>
            <a:spAutoFit/>
          </a:bodyPr>
          <a:lstStyle/>
          <a:p>
            <a:pPr>
              <a:lnSpc>
                <a:spcPct val="115000"/>
              </a:lnSpc>
              <a:spcBef>
                <a:spcPts val="0"/>
              </a:spcBef>
              <a:spcAft>
                <a:spcPts val="0"/>
              </a:spcAft>
              <a:defRPr/>
            </a:pPr>
            <a:r>
              <a:rPr lang="vi-VN" sz="3200" dirty="0">
                <a:latin typeface="Times New Roman" panose="02020603050405020304" pitchFamily="18" charset="0"/>
                <a:ea typeface="Arial" panose="020B0604020202020204" pitchFamily="34" charset="0"/>
                <a:cs typeface="Times New Roman" panose="02020603050405020304" pitchFamily="18" charset="0"/>
              </a:rPr>
              <a:t>c. Bỏ đi </a:t>
            </a:r>
            <a:r>
              <a:rPr lang="vi-VN" sz="3200" dirty="0" smtClean="0">
                <a:latin typeface="Times New Roman" panose="02020603050405020304" pitchFamily="18" charset="0"/>
                <a:ea typeface="Arial" panose="020B0604020202020204" pitchFamily="34" charset="0"/>
                <a:cs typeface="Times New Roman" panose="02020603050405020304" pitchFamily="18" charset="0"/>
              </a:rPr>
              <a:t>n</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ửa</a:t>
            </a:r>
            <a:r>
              <a:rPr lang="vi-VN" sz="32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dãy số không chứa số 4. Giữ lại </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nửa</a:t>
            </a:r>
            <a:r>
              <a:rPr lang="vi-VN" sz="32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3200" dirty="0">
                <a:latin typeface="Times New Roman" panose="02020603050405020304" pitchFamily="18" charset="0"/>
                <a:ea typeface="Arial" panose="020B0604020202020204" pitchFamily="34" charset="0"/>
                <a:cs typeface="Times New Roman" panose="02020603050405020304" pitchFamily="18" charset="0"/>
              </a:rPr>
              <a:t>dãy số chứa số 4.</a:t>
            </a:r>
          </a:p>
        </p:txBody>
      </p:sp>
      <p:sp>
        <p:nvSpPr>
          <p:cNvPr id="29" name="TextBox 28"/>
          <p:cNvSpPr txBox="1"/>
          <p:nvPr/>
        </p:nvSpPr>
        <p:spPr>
          <a:xfrm>
            <a:off x="3923928" y="135328"/>
            <a:ext cx="5112568" cy="2357568"/>
          </a:xfrm>
          <a:prstGeom prst="rect">
            <a:avLst/>
          </a:prstGeom>
          <a:solidFill>
            <a:schemeClr val="accent5"/>
          </a:solidFill>
          <a:ln>
            <a:solidFill>
              <a:srgbClr val="FFC000"/>
            </a:solidFill>
          </a:ln>
        </p:spPr>
        <p:txBody>
          <a:bodyPr wrap="square">
            <a:spAutoFit/>
          </a:bodyPr>
          <a:lstStyle/>
          <a:p>
            <a:pPr algn="just">
              <a:lnSpc>
                <a:spcPct val="115000"/>
              </a:lnSpc>
              <a:spcBef>
                <a:spcPts val="0"/>
              </a:spcBef>
              <a:spcAft>
                <a:spcPts val="0"/>
              </a:spcAft>
              <a:defRPr/>
            </a:pPr>
            <a:r>
              <a:rPr lang="vi-VN" sz="3200" dirty="0">
                <a:latin typeface="Times New Roman" panose="02020603050405020304" pitchFamily="18" charset="0"/>
                <a:ea typeface="Arial" panose="020B0604020202020204" pitchFamily="34" charset="0"/>
                <a:cs typeface="Times New Roman" panose="02020603050405020304" pitchFamily="18" charset="0"/>
              </a:rPr>
              <a:t>Sau mỗi lần thực hiện, dãy số được thu gọn còn một </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nửa.</a:t>
            </a:r>
          </a:p>
          <a:p>
            <a:pPr algn="just">
              <a:lnSpc>
                <a:spcPct val="115000"/>
              </a:lnSpc>
              <a:spcBef>
                <a:spcPts val="0"/>
              </a:spcBef>
              <a:spcAft>
                <a:spcPts val="0"/>
              </a:spcAft>
              <a:defRPr/>
            </a:pPr>
            <a:r>
              <a:rPr lang="en-US" sz="3200" dirty="0"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T</a:t>
            </a:r>
            <a:r>
              <a:rPr lang="vi-VN" sz="3200" dirty="0"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hu </a:t>
            </a:r>
            <a:r>
              <a:rPr lang="vi-VN" sz="3200"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gọn cho đến khi chỉ còn lại số </a:t>
            </a:r>
            <a:r>
              <a:rPr lang="vi-VN" sz="3200" dirty="0"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4</a:t>
            </a:r>
            <a:r>
              <a:rPr lang="en-US" sz="3200" dirty="0"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a:t>
            </a:r>
            <a:endParaRPr lang="vi-VN" sz="3200" dirty="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0" name="TextBox 11"/>
          <p:cNvSpPr txBox="1">
            <a:spLocks noChangeArrowheads="1"/>
          </p:cNvSpPr>
          <p:nvPr/>
        </p:nvSpPr>
        <p:spPr bwMode="auto">
          <a:xfrm>
            <a:off x="323530" y="71830"/>
            <a:ext cx="8712968" cy="9233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sz="2700" dirty="0" smtClean="0">
                <a:latin typeface="Times New Roman" pitchFamily="18" charset="0"/>
                <a:ea typeface="Arial" pitchFamily="34" charset="0"/>
                <a:cs typeface="Times New Roman" pitchFamily="18" charset="0"/>
              </a:rPr>
              <a:t>Cho </a:t>
            </a:r>
            <a:r>
              <a:rPr lang="vi-VN" sz="2700" dirty="0">
                <a:latin typeface="Times New Roman" pitchFamily="18" charset="0"/>
                <a:ea typeface="Arial" pitchFamily="34" charset="0"/>
                <a:cs typeface="Times New Roman" pitchFamily="18" charset="0"/>
              </a:rPr>
              <a:t>các số từ 0 đến 7 được viết thành dãy tăng dần từ trái sang </a:t>
            </a:r>
            <a:r>
              <a:rPr lang="vi-VN" sz="2700" dirty="0" smtClean="0">
                <a:latin typeface="Times New Roman" pitchFamily="18" charset="0"/>
                <a:ea typeface="Arial" pitchFamily="34" charset="0"/>
                <a:cs typeface="Times New Roman" pitchFamily="18" charset="0"/>
              </a:rPr>
              <a:t>phải.</a:t>
            </a:r>
            <a:r>
              <a:rPr lang="en-US" sz="2700" dirty="0" smtClean="0">
                <a:latin typeface="Times New Roman" pitchFamily="18" charset="0"/>
                <a:ea typeface="Arial" pitchFamily="34" charset="0"/>
                <a:cs typeface="Times New Roman" pitchFamily="18" charset="0"/>
              </a:rPr>
              <a:t> </a:t>
            </a:r>
          </a:p>
        </p:txBody>
      </p:sp>
    </p:spTree>
    <p:extLst>
      <p:ext uri="{BB962C8B-B14F-4D97-AF65-F5344CB8AC3E}">
        <p14:creationId xmlns:p14="http://schemas.microsoft.com/office/powerpoint/2010/main" val="238067936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0">
                                            <p:txEl>
                                              <p:pRg st="0" end="0"/>
                                            </p:txEl>
                                          </p:spTgt>
                                        </p:tgtEl>
                                      </p:cBhvr>
                                    </p:animEffect>
                                    <p:set>
                                      <p:cBhvr>
                                        <p:cTn id="16" dur="1" fill="hold">
                                          <p:stCondLst>
                                            <p:cond delay="499"/>
                                          </p:stCondLst>
                                        </p:cTn>
                                        <p:tgtEl>
                                          <p:spTgt spid="30">
                                            <p:txEl>
                                              <p:pRg st="0" end="0"/>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0">
                                            <p:bg/>
                                          </p:spTgt>
                                        </p:tgtEl>
                                      </p:cBhvr>
                                    </p:animEffect>
                                    <p:set>
                                      <p:cBhvr>
                                        <p:cTn id="19" dur="1" fill="hold">
                                          <p:stCondLst>
                                            <p:cond delay="499"/>
                                          </p:stCondLst>
                                        </p:cTn>
                                        <p:tgtEl>
                                          <p:spTgt spid="30">
                                            <p:bg/>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2000" fill="hold"/>
                                        <p:tgtEl>
                                          <p:spTgt spid="33"/>
                                        </p:tgtEl>
                                        <p:attrNameLst>
                                          <p:attrName>ppt_x</p:attrName>
                                        </p:attrNameLst>
                                      </p:cBhvr>
                                      <p:tavLst>
                                        <p:tav tm="0">
                                          <p:val>
                                            <p:strVal val="0-#ppt_w/2"/>
                                          </p:val>
                                        </p:tav>
                                        <p:tav tm="100000">
                                          <p:val>
                                            <p:strVal val="#ppt_x"/>
                                          </p:val>
                                        </p:tav>
                                      </p:tavLst>
                                    </p:anim>
                                    <p:anim calcmode="lin" valueType="num">
                                      <p:cBhvr additive="base">
                                        <p:cTn id="30" dur="20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26"/>
                                        </p:tgtEl>
                                        <p:attrNameLst>
                                          <p:attrName>ppt_w</p:attrName>
                                        </p:attrNameLst>
                                      </p:cBhvr>
                                      <p:tavLst>
                                        <p:tav tm="0">
                                          <p:val>
                                            <p:strVal val="ppt_w"/>
                                          </p:val>
                                        </p:tav>
                                        <p:tav tm="100000">
                                          <p:val>
                                            <p:fltVal val="0"/>
                                          </p:val>
                                        </p:tav>
                                      </p:tavLst>
                                    </p:anim>
                                    <p:anim calcmode="lin" valueType="num">
                                      <p:cBhvr>
                                        <p:cTn id="40" dur="500"/>
                                        <p:tgtEl>
                                          <p:spTgt spid="26"/>
                                        </p:tgtEl>
                                        <p:attrNameLst>
                                          <p:attrName>ppt_h</p:attrName>
                                        </p:attrNameLst>
                                      </p:cBhvr>
                                      <p:tavLst>
                                        <p:tav tm="0">
                                          <p:val>
                                            <p:strVal val="ppt_h"/>
                                          </p:val>
                                        </p:tav>
                                        <p:tav tm="100000">
                                          <p:val>
                                            <p:fltVal val="0"/>
                                          </p:val>
                                        </p:tav>
                                      </p:tavLst>
                                    </p:anim>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xit" presetSubtype="32" fill="hold" grpId="1" nodeType="clickEffect">
                                  <p:stCondLst>
                                    <p:cond delay="0"/>
                                  </p:stCondLst>
                                  <p:childTnLst>
                                    <p:anim calcmode="lin" valueType="num">
                                      <p:cBhvr>
                                        <p:cTn id="72" dur="500"/>
                                        <p:tgtEl>
                                          <p:spTgt spid="27"/>
                                        </p:tgtEl>
                                        <p:attrNameLst>
                                          <p:attrName>ppt_w</p:attrName>
                                        </p:attrNameLst>
                                      </p:cBhvr>
                                      <p:tavLst>
                                        <p:tav tm="0">
                                          <p:val>
                                            <p:strVal val="ppt_w"/>
                                          </p:val>
                                        </p:tav>
                                        <p:tav tm="100000">
                                          <p:val>
                                            <p:fltVal val="0"/>
                                          </p:val>
                                        </p:tav>
                                      </p:tavLst>
                                    </p:anim>
                                    <p:anim calcmode="lin" valueType="num">
                                      <p:cBhvr>
                                        <p:cTn id="73" dur="500"/>
                                        <p:tgtEl>
                                          <p:spTgt spid="27"/>
                                        </p:tgtEl>
                                        <p:attrNameLst>
                                          <p:attrName>ppt_h</p:attrName>
                                        </p:attrNameLst>
                                      </p:cBhvr>
                                      <p:tavLst>
                                        <p:tav tm="0">
                                          <p:val>
                                            <p:strVal val="ppt_h"/>
                                          </p:val>
                                        </p:tav>
                                        <p:tav tm="100000">
                                          <p:val>
                                            <p:fltVal val="0"/>
                                          </p:val>
                                        </p:tav>
                                      </p:tavLst>
                                    </p:anim>
                                    <p:animEffect transition="out" filter="fade">
                                      <p:cBhvr>
                                        <p:cTn id="74" dur="500"/>
                                        <p:tgtEl>
                                          <p:spTgt spid="27"/>
                                        </p:tgtEl>
                                      </p:cBhvr>
                                    </p:animEffect>
                                    <p:set>
                                      <p:cBhvr>
                                        <p:cTn id="75" dur="1" fill="hold">
                                          <p:stCondLst>
                                            <p:cond delay="499"/>
                                          </p:stCondLst>
                                        </p:cTn>
                                        <p:tgtEl>
                                          <p:spTgt spid="2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additive="base">
                                        <p:cTn id="80" dur="500" fill="hold"/>
                                        <p:tgtEl>
                                          <p:spTgt spid="42"/>
                                        </p:tgtEl>
                                        <p:attrNameLst>
                                          <p:attrName>ppt_x</p:attrName>
                                        </p:attrNameLst>
                                      </p:cBhvr>
                                      <p:tavLst>
                                        <p:tav tm="0">
                                          <p:val>
                                            <p:strVal val="#ppt_x"/>
                                          </p:val>
                                        </p:tav>
                                        <p:tav tm="100000">
                                          <p:val>
                                            <p:strVal val="#ppt_x"/>
                                          </p:val>
                                        </p:tav>
                                      </p:tavLst>
                                    </p:anim>
                                    <p:anim calcmode="lin" valueType="num">
                                      <p:cBhvr additive="base">
                                        <p:cTn id="8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xit" presetSubtype="32" fill="hold" grpId="1" nodeType="clickEffect">
                                  <p:stCondLst>
                                    <p:cond delay="0"/>
                                  </p:stCondLst>
                                  <p:childTnLst>
                                    <p:anim calcmode="lin" valueType="num">
                                      <p:cBhvr>
                                        <p:cTn id="90" dur="500"/>
                                        <p:tgtEl>
                                          <p:spTgt spid="28"/>
                                        </p:tgtEl>
                                        <p:attrNameLst>
                                          <p:attrName>ppt_w</p:attrName>
                                        </p:attrNameLst>
                                      </p:cBhvr>
                                      <p:tavLst>
                                        <p:tav tm="0">
                                          <p:val>
                                            <p:strVal val="ppt_w"/>
                                          </p:val>
                                        </p:tav>
                                        <p:tav tm="100000">
                                          <p:val>
                                            <p:fltVal val="0"/>
                                          </p:val>
                                        </p:tav>
                                      </p:tavLst>
                                    </p:anim>
                                    <p:anim calcmode="lin" valueType="num">
                                      <p:cBhvr>
                                        <p:cTn id="91" dur="500"/>
                                        <p:tgtEl>
                                          <p:spTgt spid="28"/>
                                        </p:tgtEl>
                                        <p:attrNameLst>
                                          <p:attrName>ppt_h</p:attrName>
                                        </p:attrNameLst>
                                      </p:cBhvr>
                                      <p:tavLst>
                                        <p:tav tm="0">
                                          <p:val>
                                            <p:strVal val="ppt_h"/>
                                          </p:val>
                                        </p:tav>
                                        <p:tav tm="100000">
                                          <p:val>
                                            <p:fltVal val="0"/>
                                          </p:val>
                                        </p:tav>
                                      </p:tavLst>
                                    </p:anim>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additive="base">
                                        <p:cTn id="98" dur="500" fill="hold"/>
                                        <p:tgtEl>
                                          <p:spTgt spid="36"/>
                                        </p:tgtEl>
                                        <p:attrNameLst>
                                          <p:attrName>ppt_x</p:attrName>
                                        </p:attrNameLst>
                                      </p:cBhvr>
                                      <p:tavLst>
                                        <p:tav tm="0">
                                          <p:val>
                                            <p:strVal val="#ppt_x"/>
                                          </p:val>
                                        </p:tav>
                                        <p:tav tm="100000">
                                          <p:val>
                                            <p:strVal val="#ppt_x"/>
                                          </p:val>
                                        </p:tav>
                                      </p:tavLst>
                                    </p:anim>
                                    <p:anim calcmode="lin" valueType="num">
                                      <p:cBhvr additive="base">
                                        <p:cTn id="99" dur="500" fill="hold"/>
                                        <p:tgtEl>
                                          <p:spTgt spid="36"/>
                                        </p:tgtEl>
                                        <p:attrNameLst>
                                          <p:attrName>ppt_y</p:attrName>
                                        </p:attrNameLst>
                                      </p:cBhvr>
                                      <p:tavLst>
                                        <p:tav tm="0">
                                          <p:val>
                                            <p:strVal val="1+#ppt_h/2"/>
                                          </p:val>
                                        </p:tav>
                                        <p:tav tm="100000">
                                          <p:val>
                                            <p:strVal val="#ppt_y"/>
                                          </p:val>
                                        </p:tav>
                                      </p:tavLst>
                                    </p:anim>
                                  </p:childTnLst>
                                </p:cTn>
                              </p:par>
                              <p:par>
                                <p:cTn id="100" presetID="10" presetClass="entr" presetSubtype="0"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par>
                                <p:cTn id="103" presetID="10" presetClass="entr" presetSubtype="0" fill="hold"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left)">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ppt_x"/>
                                          </p:val>
                                        </p:tav>
                                        <p:tav tm="100000">
                                          <p:val>
                                            <p:strVal val="#ppt_x"/>
                                          </p:val>
                                        </p:tav>
                                      </p:tavLst>
                                    </p:anim>
                                    <p:anim calcmode="lin" valueType="num">
                                      <p:cBhvr additive="base">
                                        <p:cTn id="11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6"/>
                                        </p:tgtEl>
                                        <p:attrNameLst>
                                          <p:attrName>style.visibility</p:attrName>
                                        </p:attrNameLst>
                                      </p:cBhvr>
                                      <p:to>
                                        <p:strVal val="visible"/>
                                      </p:to>
                                    </p:set>
                                    <p:animEffect transition="in" filter="fade">
                                      <p:cBhvr>
                                        <p:cTn id="121" dur="500"/>
                                        <p:tgtEl>
                                          <p:spTgt spid="46"/>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additive="base">
                                        <p:cTn id="126" dur="500" fill="hold"/>
                                        <p:tgtEl>
                                          <p:spTgt spid="47"/>
                                        </p:tgtEl>
                                        <p:attrNameLst>
                                          <p:attrName>ppt_x</p:attrName>
                                        </p:attrNameLst>
                                      </p:cBhvr>
                                      <p:tavLst>
                                        <p:tav tm="0">
                                          <p:val>
                                            <p:strVal val="#ppt_x"/>
                                          </p:val>
                                        </p:tav>
                                        <p:tav tm="100000">
                                          <p:val>
                                            <p:strVal val="#ppt_x"/>
                                          </p:val>
                                        </p:tav>
                                      </p:tavLst>
                                    </p:anim>
                                    <p:anim calcmode="lin" valueType="num">
                                      <p:cBhvr additive="base">
                                        <p:cTn id="12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additive="base">
                                        <p:cTn id="132" dur="500" fill="hold"/>
                                        <p:tgtEl>
                                          <p:spTgt spid="37"/>
                                        </p:tgtEl>
                                        <p:attrNameLst>
                                          <p:attrName>ppt_x</p:attrName>
                                        </p:attrNameLst>
                                      </p:cBhvr>
                                      <p:tavLst>
                                        <p:tav tm="0">
                                          <p:val>
                                            <p:strVal val="#ppt_x"/>
                                          </p:val>
                                        </p:tav>
                                        <p:tav tm="100000">
                                          <p:val>
                                            <p:strVal val="#ppt_x"/>
                                          </p:val>
                                        </p:tav>
                                      </p:tavLst>
                                    </p:anim>
                                    <p:anim calcmode="lin" valueType="num">
                                      <p:cBhvr additive="base">
                                        <p:cTn id="133" dur="500" fill="hold"/>
                                        <p:tgtEl>
                                          <p:spTgt spid="37"/>
                                        </p:tgtEl>
                                        <p:attrNameLst>
                                          <p:attrName>ppt_y</p:attrName>
                                        </p:attrNameLst>
                                      </p:cBhvr>
                                      <p:tavLst>
                                        <p:tav tm="0">
                                          <p:val>
                                            <p:strVal val="1+#ppt_h/2"/>
                                          </p:val>
                                        </p:tav>
                                        <p:tav tm="100000">
                                          <p:val>
                                            <p:strVal val="#ppt_y"/>
                                          </p:val>
                                        </p:tav>
                                      </p:tavLst>
                                    </p:anim>
                                  </p:childTnLst>
                                </p:cTn>
                              </p:par>
                              <p:par>
                                <p:cTn id="134" presetID="10" presetClass="entr" presetSubtype="0" fill="hold" nodeType="withEffect">
                                  <p:stCondLst>
                                    <p:cond delay="0"/>
                                  </p:stCondLst>
                                  <p:childTnLst>
                                    <p:set>
                                      <p:cBhvr>
                                        <p:cTn id="135" dur="1" fill="hold">
                                          <p:stCondLst>
                                            <p:cond delay="0"/>
                                          </p:stCondLst>
                                        </p:cTn>
                                        <p:tgtEl>
                                          <p:spTgt spid="48"/>
                                        </p:tgtEl>
                                        <p:attrNameLst>
                                          <p:attrName>style.visibility</p:attrName>
                                        </p:attrNameLst>
                                      </p:cBhvr>
                                      <p:to>
                                        <p:strVal val="visible"/>
                                      </p:to>
                                    </p:set>
                                    <p:animEffect transition="in" filter="fade">
                                      <p:cBhvr>
                                        <p:cTn id="136" dur="500"/>
                                        <p:tgtEl>
                                          <p:spTgt spid="48"/>
                                        </p:tgtEl>
                                      </p:cBhvr>
                                    </p:animEffect>
                                  </p:childTnLst>
                                </p:cTn>
                              </p:par>
                              <p:par>
                                <p:cTn id="137" presetID="10" presetClass="entr" presetSubtype="0" fill="hold" nodeType="with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500"/>
                                        <p:tgtEl>
                                          <p:spTgt spid="5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49"/>
                                        </p:tgtEl>
                                        <p:attrNameLst>
                                          <p:attrName>style.visibility</p:attrName>
                                        </p:attrNameLst>
                                      </p:cBhvr>
                                      <p:to>
                                        <p:strVal val="visible"/>
                                      </p:to>
                                    </p:set>
                                    <p:anim calcmode="lin" valueType="num">
                                      <p:cBhvr additive="base">
                                        <p:cTn id="144" dur="500" fill="hold"/>
                                        <p:tgtEl>
                                          <p:spTgt spid="49"/>
                                        </p:tgtEl>
                                        <p:attrNameLst>
                                          <p:attrName>ppt_x</p:attrName>
                                        </p:attrNameLst>
                                      </p:cBhvr>
                                      <p:tavLst>
                                        <p:tav tm="0">
                                          <p:val>
                                            <p:strVal val="#ppt_x"/>
                                          </p:val>
                                        </p:tav>
                                        <p:tav tm="100000">
                                          <p:val>
                                            <p:strVal val="#ppt_x"/>
                                          </p:val>
                                        </p:tav>
                                      </p:tavLst>
                                    </p:anim>
                                    <p:anim calcmode="lin" valueType="num">
                                      <p:cBhvr additive="base">
                                        <p:cTn id="14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fade">
                                      <p:cBhvr>
                                        <p:cTn id="150" dur="500"/>
                                        <p:tgtEl>
                                          <p:spTgt spid="51"/>
                                        </p:tgtEl>
                                      </p:cBhvr>
                                    </p:animEffect>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additive="base">
                                        <p:cTn id="155" dur="500" fill="hold"/>
                                        <p:tgtEl>
                                          <p:spTgt spid="52"/>
                                        </p:tgtEl>
                                        <p:attrNameLst>
                                          <p:attrName>ppt_x</p:attrName>
                                        </p:attrNameLst>
                                      </p:cBhvr>
                                      <p:tavLst>
                                        <p:tav tm="0">
                                          <p:val>
                                            <p:strVal val="#ppt_x"/>
                                          </p:val>
                                        </p:tav>
                                        <p:tav tm="100000">
                                          <p:val>
                                            <p:strVal val="#ppt_x"/>
                                          </p:val>
                                        </p:tav>
                                      </p:tavLst>
                                    </p:anim>
                                    <p:anim calcmode="lin" valueType="num">
                                      <p:cBhvr additive="base">
                                        <p:cTn id="15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36" grpId="0"/>
      <p:bldP spid="37" grpId="0"/>
      <p:bldP spid="41" grpId="0" animBg="1"/>
      <p:bldP spid="42" grpId="0"/>
      <p:bldP spid="46" grpId="0" animBg="1"/>
      <p:bldP spid="47" grpId="0"/>
      <p:bldP spid="51" grpId="0" animBg="1"/>
      <p:bldP spid="52" grpId="0"/>
      <p:bldP spid="26" grpId="0" animBg="1"/>
      <p:bldP spid="26" grpId="1" animBg="1"/>
      <p:bldP spid="27" grpId="0" animBg="1"/>
      <p:bldP spid="27" grpId="1" animBg="1"/>
      <p:bldP spid="28" grpId="0" animBg="1"/>
      <p:bldP spid="28" grpId="1" animBg="1"/>
      <p:bldP spid="29" grpId="0" animBg="1"/>
      <p:bldP spid="30"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C79D3EA-DF47-45A7-AA98-835C192D3A3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6106" y="3733800"/>
            <a:ext cx="2913888" cy="3048000"/>
          </a:xfrm>
          <a:prstGeom prst="rect">
            <a:avLst/>
          </a:prstGeom>
        </p:spPr>
      </p:pic>
      <p:sp>
        <p:nvSpPr>
          <p:cNvPr id="19" name="Speech Bubble: Oval 18">
            <a:extLst>
              <a:ext uri="{FF2B5EF4-FFF2-40B4-BE49-F238E27FC236}">
                <a16:creationId xmlns:a16="http://schemas.microsoft.com/office/drawing/2014/main" xmlns="" id="{0D2F1F77-6EC7-401A-903B-F46351F79C9C}"/>
              </a:ext>
            </a:extLst>
          </p:cNvPr>
          <p:cNvSpPr/>
          <p:nvPr/>
        </p:nvSpPr>
        <p:spPr>
          <a:xfrm>
            <a:off x="171459" y="1541910"/>
            <a:ext cx="3867151" cy="1687890"/>
          </a:xfrm>
          <a:prstGeom prst="wedgeEllipseCallout">
            <a:avLst>
              <a:gd name="adj1" fmla="val -23500"/>
              <a:gd name="adj2" fmla="val 137970"/>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vi-VN" sz="2400" b="1" u="sng">
                <a:solidFill>
                  <a:schemeClr val="lt1"/>
                </a:solidFill>
                <a:latin typeface="+mj-lt"/>
              </a:rPr>
              <a:t>Bước 2</a:t>
            </a:r>
            <a:r>
              <a:rPr lang="vi-VN" sz="2400">
                <a:solidFill>
                  <a:schemeClr val="lt1"/>
                </a:solidFill>
                <a:latin typeface="+mj-lt"/>
              </a:rPr>
              <a:t>: Chuyển </a:t>
            </a:r>
            <a:r>
              <a:rPr lang="vi-VN" sz="2400" b="1" u="sng">
                <a:solidFill>
                  <a:srgbClr val="FFFF00"/>
                </a:solidFill>
                <a:latin typeface="+mj-lt"/>
              </a:rPr>
              <a:t>vị trí</a:t>
            </a:r>
            <a:r>
              <a:rPr lang="vi-VN" sz="2400">
                <a:solidFill>
                  <a:schemeClr val="lt1"/>
                </a:solidFill>
                <a:latin typeface="+mj-lt"/>
              </a:rPr>
              <a:t> của số 4 thành hai kí hiệu </a:t>
            </a:r>
            <a:r>
              <a:rPr lang="vi-VN" sz="2400" b="1" u="sng">
                <a:solidFill>
                  <a:srgbClr val="FFFF00"/>
                </a:solidFill>
                <a:latin typeface="+mj-lt"/>
              </a:rPr>
              <a:t>0</a:t>
            </a:r>
            <a:r>
              <a:rPr lang="vi-VN" sz="2400">
                <a:solidFill>
                  <a:schemeClr val="lt1"/>
                </a:solidFill>
                <a:latin typeface="+mj-lt"/>
              </a:rPr>
              <a:t> và </a:t>
            </a:r>
            <a:r>
              <a:rPr lang="vi-VN" sz="2400" b="1" u="sng">
                <a:solidFill>
                  <a:srgbClr val="FFFF00"/>
                </a:solidFill>
                <a:latin typeface="+mj-lt"/>
              </a:rPr>
              <a:t>1</a:t>
            </a:r>
          </a:p>
        </p:txBody>
      </p:sp>
      <p:sp>
        <p:nvSpPr>
          <p:cNvPr id="3" name="Rectangle 2">
            <a:extLst>
              <a:ext uri="{FF2B5EF4-FFF2-40B4-BE49-F238E27FC236}">
                <a16:creationId xmlns:a16="http://schemas.microsoft.com/office/drawing/2014/main" xmlns="" id="{E1C0A0AF-2E57-47CF-9EEE-041557B8B0DC}"/>
              </a:ext>
            </a:extLst>
          </p:cNvPr>
          <p:cNvSpPr/>
          <p:nvPr/>
        </p:nvSpPr>
        <p:spPr>
          <a:xfrm>
            <a:off x="3644131" y="957144"/>
            <a:ext cx="5240538" cy="584775"/>
          </a:xfrm>
          <a:prstGeom prst="rect">
            <a:avLst/>
          </a:prstGeom>
          <a:noFill/>
        </p:spPr>
        <p:txBody>
          <a:bodyPr wrap="none" lIns="91440" tIns="45720" rIns="91440" bIns="45720">
            <a:spAutoFit/>
          </a:bodyPr>
          <a:lstStyle/>
          <a:p>
            <a:pPr algn="ct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dẫn</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mã</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hoá</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a:t>
            </a:r>
          </a:p>
        </p:txBody>
      </p:sp>
      <p:graphicFrame>
        <p:nvGraphicFramePr>
          <p:cNvPr id="4" name="Table 5">
            <a:extLst>
              <a:ext uri="{FF2B5EF4-FFF2-40B4-BE49-F238E27FC236}">
                <a16:creationId xmlns:a16="http://schemas.microsoft.com/office/drawing/2014/main" xmlns="" id="{B896B78E-682F-4AD4-89B5-F71E2A464FF2}"/>
              </a:ext>
            </a:extLst>
          </p:cNvPr>
          <p:cNvGraphicFramePr>
            <a:graphicFrameLocks noGrp="1"/>
          </p:cNvGraphicFramePr>
          <p:nvPr>
            <p:extLst>
              <p:ext uri="{D42A27DB-BD31-4B8C-83A1-F6EECF244321}">
                <p14:modId xmlns:p14="http://schemas.microsoft.com/office/powerpoint/2010/main" val="1456169943"/>
              </p:ext>
            </p:extLst>
          </p:nvPr>
        </p:nvGraphicFramePr>
        <p:xfrm>
          <a:off x="3924301" y="3221482"/>
          <a:ext cx="4572000" cy="2355900"/>
        </p:xfrm>
        <a:graphic>
          <a:graphicData uri="http://schemas.openxmlformats.org/drawingml/2006/table">
            <a:tbl>
              <a:tblPr firstRow="1" bandRow="1">
                <a:tableStyleId>{5940675A-B579-460E-94D1-54222C63F5DA}</a:tableStyleId>
              </a:tblPr>
              <a:tblGrid>
                <a:gridCol w="1153325">
                  <a:extLst>
                    <a:ext uri="{9D8B030D-6E8A-4147-A177-3AD203B41FA5}">
                      <a16:colId xmlns:a16="http://schemas.microsoft.com/office/drawing/2014/main" xmlns="" val="2099839352"/>
                    </a:ext>
                  </a:extLst>
                </a:gridCol>
                <a:gridCol w="1585823">
                  <a:extLst>
                    <a:ext uri="{9D8B030D-6E8A-4147-A177-3AD203B41FA5}">
                      <a16:colId xmlns:a16="http://schemas.microsoft.com/office/drawing/2014/main" xmlns="" val="2415041401"/>
                    </a:ext>
                  </a:extLst>
                </a:gridCol>
                <a:gridCol w="1832852">
                  <a:extLst>
                    <a:ext uri="{9D8B030D-6E8A-4147-A177-3AD203B41FA5}">
                      <a16:colId xmlns:a16="http://schemas.microsoft.com/office/drawing/2014/main" xmlns="" val="1097176604"/>
                    </a:ext>
                  </a:extLst>
                </a:gridCol>
              </a:tblGrid>
              <a:tr h="588975">
                <a:tc>
                  <a:txBody>
                    <a:bodyPr/>
                    <a:lstStyle/>
                    <a:p>
                      <a:pPr algn="ctr"/>
                      <a:r>
                        <a:rPr lang="vi-VN" sz="2800" b="1" dirty="0">
                          <a:solidFill>
                            <a:schemeClr val="tx1"/>
                          </a:solidFill>
                          <a:latin typeface="+mj-lt"/>
                        </a:rPr>
                        <a:t>Lần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mj-lt"/>
                        </a:rPr>
                        <a:t>Vị trí</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mj-lt"/>
                        </a:rPr>
                        <a:t>Kí hiệu</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48291879"/>
                  </a:ext>
                </a:extLst>
              </a:tr>
              <a:tr h="588975">
                <a:tc>
                  <a:txBody>
                    <a:bodyPr/>
                    <a:lstStyle/>
                    <a:p>
                      <a:endParaRPr lang="vi-VN">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09888375"/>
                  </a:ext>
                </a:extLst>
              </a:tr>
              <a:tr h="588975">
                <a:tc>
                  <a:txBody>
                    <a:bodyPr/>
                    <a:lstStyle/>
                    <a:p>
                      <a:endParaRPr lang="vi-VN">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96625771"/>
                  </a:ext>
                </a:extLst>
              </a:tr>
              <a:tr h="588975">
                <a:tc>
                  <a:txBody>
                    <a:bodyPr/>
                    <a:lstStyle/>
                    <a:p>
                      <a:endParaRPr lang="vi-VN">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79327022"/>
                  </a:ext>
                </a:extLst>
              </a:tr>
            </a:tbl>
          </a:graphicData>
        </a:graphic>
      </p:graphicFrame>
      <p:sp>
        <p:nvSpPr>
          <p:cNvPr id="7" name="TextBox 6">
            <a:extLst>
              <a:ext uri="{FF2B5EF4-FFF2-40B4-BE49-F238E27FC236}">
                <a16:creationId xmlns:a16="http://schemas.microsoft.com/office/drawing/2014/main" xmlns="" id="{E9F85144-FACD-4B74-A3B8-F13F1287126D}"/>
              </a:ext>
            </a:extLst>
          </p:cNvPr>
          <p:cNvSpPr txBox="1">
            <a:spLocks/>
          </p:cNvSpPr>
          <p:nvPr/>
        </p:nvSpPr>
        <p:spPr>
          <a:xfrm>
            <a:off x="4210060" y="3707585"/>
            <a:ext cx="592295" cy="707886"/>
          </a:xfrm>
          <a:prstGeom prst="rect">
            <a:avLst/>
          </a:prstGeom>
          <a:noFill/>
        </p:spPr>
        <p:txBody>
          <a:bodyPr wrap="square" rtlCol="0">
            <a:spAutoFit/>
          </a:bodyPr>
          <a:lstStyle/>
          <a:p>
            <a:r>
              <a:rPr lang="vi-VN" sz="4000" dirty="0">
                <a:latin typeface="Times New Roman" panose="02020603050405020304" pitchFamily="18" charset="0"/>
                <a:cs typeface="Times New Roman" panose="02020603050405020304" pitchFamily="18" charset="0"/>
                <a:sym typeface="Wingdings" panose="05000000000000000000" pitchFamily="2" charset="2"/>
              </a:rPr>
              <a:t></a:t>
            </a:r>
            <a:endParaRPr lang="vi-VN" sz="4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6191D698-8EC0-4CC7-99EE-F30C4CDD882B}"/>
              </a:ext>
            </a:extLst>
          </p:cNvPr>
          <p:cNvSpPr txBox="1">
            <a:spLocks/>
          </p:cNvSpPr>
          <p:nvPr/>
        </p:nvSpPr>
        <p:spPr>
          <a:xfrm>
            <a:off x="4210060" y="4324818"/>
            <a:ext cx="592295" cy="707886"/>
          </a:xfrm>
          <a:prstGeom prst="rect">
            <a:avLst/>
          </a:prstGeom>
          <a:noFill/>
        </p:spPr>
        <p:txBody>
          <a:bodyPr wrap="square">
            <a:spAutoFit/>
          </a:bodyPr>
          <a:lstStyle/>
          <a:p>
            <a:r>
              <a:rPr lang="vi-VN" sz="4000" dirty="0">
                <a:latin typeface="Times New Roman" panose="02020603050405020304" pitchFamily="18" charset="0"/>
                <a:cs typeface="Times New Roman" panose="02020603050405020304" pitchFamily="18" charset="0"/>
                <a:sym typeface="Wingdings" panose="05000000000000000000" pitchFamily="2" charset="2"/>
              </a:rPr>
              <a:t></a:t>
            </a:r>
            <a:endParaRPr lang="vi-VN" sz="4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51B0BB1F-FB92-4777-9A8D-572070033FD2}"/>
              </a:ext>
            </a:extLst>
          </p:cNvPr>
          <p:cNvSpPr txBox="1">
            <a:spLocks/>
          </p:cNvSpPr>
          <p:nvPr/>
        </p:nvSpPr>
        <p:spPr>
          <a:xfrm>
            <a:off x="4210060" y="4942050"/>
            <a:ext cx="592295" cy="707886"/>
          </a:xfrm>
          <a:prstGeom prst="rect">
            <a:avLst/>
          </a:prstGeom>
          <a:noFill/>
        </p:spPr>
        <p:txBody>
          <a:bodyPr wrap="square">
            <a:spAutoFit/>
          </a:bodyPr>
          <a:lstStyle/>
          <a:p>
            <a:r>
              <a:rPr lang="vi-VN" sz="4000" dirty="0">
                <a:latin typeface="Times New Roman" panose="02020603050405020304" pitchFamily="18" charset="0"/>
                <a:cs typeface="Times New Roman" panose="02020603050405020304" pitchFamily="18" charset="0"/>
                <a:sym typeface="Wingdings" panose="05000000000000000000" pitchFamily="2" charset="2"/>
              </a:rPr>
              <a:t></a:t>
            </a:r>
            <a:endParaRPr lang="vi-VN" sz="40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96E20593-2206-4EC6-B329-42014F725D84}"/>
              </a:ext>
            </a:extLst>
          </p:cNvPr>
          <p:cNvSpPr txBox="1"/>
          <p:nvPr/>
        </p:nvSpPr>
        <p:spPr>
          <a:xfrm>
            <a:off x="5581660" y="3815309"/>
            <a:ext cx="934565"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Phải</a:t>
            </a:r>
          </a:p>
        </p:txBody>
      </p:sp>
      <p:sp>
        <p:nvSpPr>
          <p:cNvPr id="36" name="TextBox 35">
            <a:extLst>
              <a:ext uri="{FF2B5EF4-FFF2-40B4-BE49-F238E27FC236}">
                <a16:creationId xmlns:a16="http://schemas.microsoft.com/office/drawing/2014/main" xmlns="" id="{E32AF1B9-12F8-4A0F-96CF-83055312FC96}"/>
              </a:ext>
            </a:extLst>
          </p:cNvPr>
          <p:cNvSpPr txBox="1"/>
          <p:nvPr/>
        </p:nvSpPr>
        <p:spPr>
          <a:xfrm>
            <a:off x="5581660" y="4432558"/>
            <a:ext cx="934565"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Trái</a:t>
            </a:r>
          </a:p>
        </p:txBody>
      </p:sp>
      <p:sp>
        <p:nvSpPr>
          <p:cNvPr id="42" name="TextBox 41">
            <a:extLst>
              <a:ext uri="{FF2B5EF4-FFF2-40B4-BE49-F238E27FC236}">
                <a16:creationId xmlns:a16="http://schemas.microsoft.com/office/drawing/2014/main" xmlns="" id="{452DFD57-DAE0-4F00-A06E-068F182457D8}"/>
              </a:ext>
            </a:extLst>
          </p:cNvPr>
          <p:cNvSpPr txBox="1"/>
          <p:nvPr/>
        </p:nvSpPr>
        <p:spPr>
          <a:xfrm>
            <a:off x="5581660" y="5049790"/>
            <a:ext cx="934565"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Trái</a:t>
            </a:r>
          </a:p>
        </p:txBody>
      </p:sp>
      <p:graphicFrame>
        <p:nvGraphicFramePr>
          <p:cNvPr id="8" name="Table 8">
            <a:extLst>
              <a:ext uri="{FF2B5EF4-FFF2-40B4-BE49-F238E27FC236}">
                <a16:creationId xmlns:a16="http://schemas.microsoft.com/office/drawing/2014/main" xmlns="" id="{E6DAB570-4617-4D31-84EC-8B303312B566}"/>
              </a:ext>
            </a:extLst>
          </p:cNvPr>
          <p:cNvGraphicFramePr>
            <a:graphicFrameLocks noGrp="1"/>
          </p:cNvGraphicFramePr>
          <p:nvPr>
            <p:extLst>
              <p:ext uri="{D42A27DB-BD31-4B8C-83A1-F6EECF244321}">
                <p14:modId xmlns:p14="http://schemas.microsoft.com/office/powerpoint/2010/main" val="3977343734"/>
              </p:ext>
            </p:extLst>
          </p:nvPr>
        </p:nvGraphicFramePr>
        <p:xfrm>
          <a:off x="4534652" y="1600200"/>
          <a:ext cx="3468606" cy="1371600"/>
        </p:xfrm>
        <a:graphic>
          <a:graphicData uri="http://schemas.openxmlformats.org/drawingml/2006/table">
            <a:tbl>
              <a:tblPr firstRow="1" bandRow="1">
                <a:tableStyleId>{5C22544A-7EE6-4342-B048-85BDC9FD1C3A}</a:tableStyleId>
              </a:tblPr>
              <a:tblGrid>
                <a:gridCol w="1734303">
                  <a:extLst>
                    <a:ext uri="{9D8B030D-6E8A-4147-A177-3AD203B41FA5}">
                      <a16:colId xmlns:a16="http://schemas.microsoft.com/office/drawing/2014/main" xmlns="" val="1700541360"/>
                    </a:ext>
                  </a:extLst>
                </a:gridCol>
                <a:gridCol w="1734303">
                  <a:extLst>
                    <a:ext uri="{9D8B030D-6E8A-4147-A177-3AD203B41FA5}">
                      <a16:colId xmlns:a16="http://schemas.microsoft.com/office/drawing/2014/main" xmlns="" val="2852814659"/>
                    </a:ext>
                  </a:extLst>
                </a:gridCol>
              </a:tblGrid>
              <a:tr h="237489">
                <a:tc gridSpan="2">
                  <a:txBody>
                    <a:bodyPr/>
                    <a:lstStyle/>
                    <a:p>
                      <a:pPr algn="ctr"/>
                      <a:r>
                        <a:rPr lang="en-US" sz="2400">
                          <a:latin typeface="Times New Roman" panose="02020603050405020304" pitchFamily="18" charset="0"/>
                          <a:cs typeface="Times New Roman" panose="02020603050405020304" pitchFamily="18" charset="0"/>
                        </a:rPr>
                        <a:t>Qui tắc</a:t>
                      </a:r>
                      <a:endParaRPr lang="vi-VN" sz="240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vi-VN"/>
                    </a:p>
                  </a:txBody>
                  <a:tcPr/>
                </a:tc>
                <a:extLst>
                  <a:ext uri="{0D108BD9-81ED-4DB2-BD59-A6C34878D82A}">
                    <a16:rowId xmlns:a16="http://schemas.microsoft.com/office/drawing/2014/main" xmlns="" val="1174237939"/>
                  </a:ext>
                </a:extLst>
              </a:tr>
              <a:tr h="370840">
                <a:tc>
                  <a:txBody>
                    <a:bodyPr/>
                    <a:lstStyle/>
                    <a:p>
                      <a:pPr algn="ctr"/>
                      <a:r>
                        <a:rPr lang="en-US" sz="2400" b="1">
                          <a:latin typeface="Times New Roman" panose="02020603050405020304" pitchFamily="18" charset="0"/>
                          <a:cs typeface="Times New Roman" panose="02020603050405020304" pitchFamily="18" charset="0"/>
                        </a:rPr>
                        <a:t>Phải</a:t>
                      </a:r>
                      <a:endParaRPr lang="vi-VN" sz="2400" b="1">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400" b="1">
                          <a:latin typeface="Times New Roman" panose="02020603050405020304" pitchFamily="18" charset="0"/>
                          <a:cs typeface="Times New Roman" panose="02020603050405020304" pitchFamily="18" charset="0"/>
                        </a:rPr>
                        <a:t>Trái</a:t>
                      </a:r>
                      <a:endParaRPr lang="vi-VN" sz="2400" b="1">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3755407566"/>
                  </a:ext>
                </a:extLst>
              </a:tr>
              <a:tr h="370840">
                <a:tc>
                  <a:txBody>
                    <a:bodyPr/>
                    <a:lstStyle/>
                    <a:p>
                      <a:pPr algn="ctr"/>
                      <a:r>
                        <a:rPr lang="en-US" sz="2400" b="1">
                          <a:latin typeface="Times New Roman" panose="02020603050405020304" pitchFamily="18" charset="0"/>
                          <a:cs typeface="Times New Roman" panose="02020603050405020304" pitchFamily="18" charset="0"/>
                        </a:rPr>
                        <a:t>1</a:t>
                      </a:r>
                      <a:endParaRPr lang="vi-VN" sz="2400" b="1">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400" b="1">
                          <a:latin typeface="Times New Roman" panose="02020603050405020304" pitchFamily="18" charset="0"/>
                          <a:cs typeface="Times New Roman" panose="02020603050405020304" pitchFamily="18" charset="0"/>
                        </a:rPr>
                        <a:t>0</a:t>
                      </a:r>
                      <a:endParaRPr lang="vi-VN" sz="2400" b="1">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1358840504"/>
                  </a:ext>
                </a:extLst>
              </a:tr>
            </a:tbl>
          </a:graphicData>
        </a:graphic>
      </p:graphicFrame>
      <p:sp>
        <p:nvSpPr>
          <p:cNvPr id="29" name="TextBox 28">
            <a:extLst>
              <a:ext uri="{FF2B5EF4-FFF2-40B4-BE49-F238E27FC236}">
                <a16:creationId xmlns:a16="http://schemas.microsoft.com/office/drawing/2014/main" xmlns="" id="{166CEDB6-4975-452D-A7A4-70A9E04547C7}"/>
              </a:ext>
            </a:extLst>
          </p:cNvPr>
          <p:cNvSpPr txBox="1"/>
          <p:nvPr/>
        </p:nvSpPr>
        <p:spPr>
          <a:xfrm>
            <a:off x="7239011" y="3815309"/>
            <a:ext cx="687305" cy="461665"/>
          </a:xfrm>
          <a:prstGeom prst="rect">
            <a:avLst/>
          </a:prstGeom>
          <a:noFill/>
        </p:spPr>
        <p:txBody>
          <a:bodyPr wrap="square" rtlCol="0">
            <a:spAutoFit/>
          </a:bodyPr>
          <a:lstStyle/>
          <a:p>
            <a:pPr algn="ctr"/>
            <a:r>
              <a:rPr lang="vi-VN" sz="2400" b="1">
                <a:latin typeface="Times New Roman" panose="02020603050405020304" pitchFamily="18" charset="0"/>
                <a:cs typeface="Times New Roman" panose="02020603050405020304" pitchFamily="18" charset="0"/>
              </a:rPr>
              <a:t>1</a:t>
            </a:r>
          </a:p>
        </p:txBody>
      </p:sp>
      <p:sp>
        <p:nvSpPr>
          <p:cNvPr id="30" name="TextBox 29">
            <a:extLst>
              <a:ext uri="{FF2B5EF4-FFF2-40B4-BE49-F238E27FC236}">
                <a16:creationId xmlns:a16="http://schemas.microsoft.com/office/drawing/2014/main" xmlns="" id="{39C2537A-6C7C-46BD-99FA-992F13E056B9}"/>
              </a:ext>
            </a:extLst>
          </p:cNvPr>
          <p:cNvSpPr txBox="1"/>
          <p:nvPr/>
        </p:nvSpPr>
        <p:spPr>
          <a:xfrm>
            <a:off x="7239010" y="4428213"/>
            <a:ext cx="687305" cy="461665"/>
          </a:xfrm>
          <a:prstGeom prst="rect">
            <a:avLst/>
          </a:prstGeom>
          <a:noFill/>
        </p:spPr>
        <p:txBody>
          <a:bodyPr wrap="square" rtlCol="0">
            <a:spAutoFit/>
          </a:bodyPr>
          <a:lstStyle/>
          <a:p>
            <a:pPr algn="ctr"/>
            <a:r>
              <a:rPr lang="vi-VN" sz="2400" b="1">
                <a:latin typeface="Times New Roman" panose="02020603050405020304" pitchFamily="18" charset="0"/>
                <a:cs typeface="Times New Roman" panose="02020603050405020304" pitchFamily="18" charset="0"/>
              </a:rPr>
              <a:t>0</a:t>
            </a:r>
          </a:p>
        </p:txBody>
      </p:sp>
      <p:sp>
        <p:nvSpPr>
          <p:cNvPr id="32" name="TextBox 31">
            <a:extLst>
              <a:ext uri="{FF2B5EF4-FFF2-40B4-BE49-F238E27FC236}">
                <a16:creationId xmlns:a16="http://schemas.microsoft.com/office/drawing/2014/main" xmlns="" id="{C697A035-04BE-45D5-B251-893C78ED6508}"/>
              </a:ext>
            </a:extLst>
          </p:cNvPr>
          <p:cNvSpPr txBox="1"/>
          <p:nvPr/>
        </p:nvSpPr>
        <p:spPr>
          <a:xfrm>
            <a:off x="7239010" y="5041101"/>
            <a:ext cx="687305" cy="461665"/>
          </a:xfrm>
          <a:prstGeom prst="rect">
            <a:avLst/>
          </a:prstGeom>
          <a:noFill/>
        </p:spPr>
        <p:txBody>
          <a:bodyPr wrap="square" rtlCol="0">
            <a:spAutoFit/>
          </a:bodyPr>
          <a:lstStyle/>
          <a:p>
            <a:pPr algn="ctr"/>
            <a:r>
              <a:rPr lang="vi-VN" sz="2400" b="1">
                <a:latin typeface="Times New Roman" panose="02020603050405020304" pitchFamily="18" charset="0"/>
                <a:cs typeface="Times New Roman" panose="02020603050405020304" pitchFamily="18" charset="0"/>
              </a:rPr>
              <a:t>0</a:t>
            </a:r>
          </a:p>
        </p:txBody>
      </p:sp>
      <p:graphicFrame>
        <p:nvGraphicFramePr>
          <p:cNvPr id="10" name="Diagram 9">
            <a:extLst>
              <a:ext uri="{FF2B5EF4-FFF2-40B4-BE49-F238E27FC236}">
                <a16:creationId xmlns:a16="http://schemas.microsoft.com/office/drawing/2014/main" xmlns="" id="{E2679AD4-B9D8-4C12-82C2-816AA3A10157}"/>
              </a:ext>
            </a:extLst>
          </p:cNvPr>
          <p:cNvGraphicFramePr/>
          <p:nvPr>
            <p:extLst>
              <p:ext uri="{D42A27DB-BD31-4B8C-83A1-F6EECF244321}">
                <p14:modId xmlns:p14="http://schemas.microsoft.com/office/powerpoint/2010/main" val="746313832"/>
              </p:ext>
            </p:extLst>
          </p:nvPr>
        </p:nvGraphicFramePr>
        <p:xfrm>
          <a:off x="4515355" y="5891225"/>
          <a:ext cx="2878112" cy="651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74733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0-#ppt_w/2"/>
                                          </p:val>
                                        </p:tav>
                                        <p:tav tm="100000">
                                          <p:val>
                                            <p:strVal val="#ppt_x"/>
                                          </p:val>
                                        </p:tav>
                                      </p:tavLst>
                                    </p:anim>
                                    <p:anim calcmode="lin" valueType="num">
                                      <p:cBhvr additive="base">
                                        <p:cTn id="8"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ppt_x"/>
                                          </p:val>
                                        </p:tav>
                                        <p:tav tm="100000">
                                          <p:val>
                                            <p:strVal val="#ppt_x"/>
                                          </p:val>
                                        </p:tav>
                                      </p:tavLst>
                                    </p:anim>
                                    <p:anim calcmode="lin" valueType="num">
                                      <p:cBhvr additive="base">
                                        <p:cTn id="6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mph" presetSubtype="2" fill="hold" grpId="1" nodeType="clickEffect">
                                  <p:stCondLst>
                                    <p:cond delay="0"/>
                                  </p:stCondLst>
                                  <p:childTnLst>
                                    <p:animClr clrSpc="rgb" dir="cw">
                                      <p:cBhvr>
                                        <p:cTn id="75" dur="2000" fill="hold"/>
                                        <p:tgtEl>
                                          <p:spTgt spid="29"/>
                                        </p:tgtEl>
                                        <p:attrNameLst>
                                          <p:attrName>fillcolor</p:attrName>
                                        </p:attrNameLst>
                                      </p:cBhvr>
                                      <p:to>
                                        <a:srgbClr val="C3D69B"/>
                                      </p:to>
                                    </p:animClr>
                                    <p:set>
                                      <p:cBhvr>
                                        <p:cTn id="76" dur="2000" fill="hold"/>
                                        <p:tgtEl>
                                          <p:spTgt spid="29"/>
                                        </p:tgtEl>
                                        <p:attrNameLst>
                                          <p:attrName>fill.type</p:attrName>
                                        </p:attrNameLst>
                                      </p:cBhvr>
                                      <p:to>
                                        <p:strVal val="solid"/>
                                      </p:to>
                                    </p:set>
                                    <p:set>
                                      <p:cBhvr>
                                        <p:cTn id="77" dur="2000" fill="hold"/>
                                        <p:tgtEl>
                                          <p:spTgt spid="29"/>
                                        </p:tgtEl>
                                        <p:attrNameLst>
                                          <p:attrName>fill.on</p:attrName>
                                        </p:attrNameLst>
                                      </p:cBhvr>
                                      <p:to>
                                        <p:strVal val="true"/>
                                      </p:to>
                                    </p:set>
                                  </p:childTnLst>
                                </p:cTn>
                              </p:par>
                              <p:par>
                                <p:cTn id="78" presetID="1" presetClass="emph" presetSubtype="2" fill="hold" grpId="1" nodeType="withEffect">
                                  <p:stCondLst>
                                    <p:cond delay="0"/>
                                  </p:stCondLst>
                                  <p:childTnLst>
                                    <p:animClr clrSpc="rgb" dir="cw">
                                      <p:cBhvr>
                                        <p:cTn id="79" dur="2000" fill="hold"/>
                                        <p:tgtEl>
                                          <p:spTgt spid="30"/>
                                        </p:tgtEl>
                                        <p:attrNameLst>
                                          <p:attrName>fillcolor</p:attrName>
                                        </p:attrNameLst>
                                      </p:cBhvr>
                                      <p:to>
                                        <a:srgbClr val="C3D69B"/>
                                      </p:to>
                                    </p:animClr>
                                    <p:set>
                                      <p:cBhvr>
                                        <p:cTn id="80" dur="2000" fill="hold"/>
                                        <p:tgtEl>
                                          <p:spTgt spid="30"/>
                                        </p:tgtEl>
                                        <p:attrNameLst>
                                          <p:attrName>fill.type</p:attrName>
                                        </p:attrNameLst>
                                      </p:cBhvr>
                                      <p:to>
                                        <p:strVal val="solid"/>
                                      </p:to>
                                    </p:set>
                                    <p:set>
                                      <p:cBhvr>
                                        <p:cTn id="81" dur="2000" fill="hold"/>
                                        <p:tgtEl>
                                          <p:spTgt spid="30"/>
                                        </p:tgtEl>
                                        <p:attrNameLst>
                                          <p:attrName>fill.on</p:attrName>
                                        </p:attrNameLst>
                                      </p:cBhvr>
                                      <p:to>
                                        <p:strVal val="true"/>
                                      </p:to>
                                    </p:set>
                                  </p:childTnLst>
                                </p:cTn>
                              </p:par>
                              <p:par>
                                <p:cTn id="82" presetID="1" presetClass="emph" presetSubtype="2" fill="hold" grpId="1" nodeType="withEffect">
                                  <p:stCondLst>
                                    <p:cond delay="0"/>
                                  </p:stCondLst>
                                  <p:childTnLst>
                                    <p:animClr clrSpc="rgb" dir="cw">
                                      <p:cBhvr>
                                        <p:cTn id="83" dur="2000" fill="hold"/>
                                        <p:tgtEl>
                                          <p:spTgt spid="32"/>
                                        </p:tgtEl>
                                        <p:attrNameLst>
                                          <p:attrName>fillcolor</p:attrName>
                                        </p:attrNameLst>
                                      </p:cBhvr>
                                      <p:to>
                                        <a:srgbClr val="C3D69B"/>
                                      </p:to>
                                    </p:animClr>
                                    <p:set>
                                      <p:cBhvr>
                                        <p:cTn id="84" dur="2000" fill="hold"/>
                                        <p:tgtEl>
                                          <p:spTgt spid="32"/>
                                        </p:tgtEl>
                                        <p:attrNameLst>
                                          <p:attrName>fill.type</p:attrName>
                                        </p:attrNameLst>
                                      </p:cBhvr>
                                      <p:to>
                                        <p:strVal val="solid"/>
                                      </p:to>
                                    </p:set>
                                    <p:set>
                                      <p:cBhvr>
                                        <p:cTn id="85" dur="2000" fill="hold"/>
                                        <p:tgtEl>
                                          <p:spTgt spid="32"/>
                                        </p:tgtEl>
                                        <p:attrNameLst>
                                          <p:attrName>fill.on</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12"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fill="hold"/>
                                        <p:tgtEl>
                                          <p:spTgt spid="10"/>
                                        </p:tgtEl>
                                        <p:attrNameLst>
                                          <p:attrName>ppt_x</p:attrName>
                                        </p:attrNameLst>
                                      </p:cBhvr>
                                      <p:tavLst>
                                        <p:tav tm="0">
                                          <p:val>
                                            <p:strVal val="0-#ppt_w/2"/>
                                          </p:val>
                                        </p:tav>
                                        <p:tav tm="100000">
                                          <p:val>
                                            <p:strVal val="#ppt_x"/>
                                          </p:val>
                                        </p:tav>
                                      </p:tavLst>
                                    </p:anim>
                                    <p:anim calcmode="lin" valueType="num">
                                      <p:cBhvr additive="base">
                                        <p:cTn id="9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13" grpId="0"/>
      <p:bldP spid="15" grpId="0"/>
      <p:bldP spid="28" grpId="0"/>
      <p:bldP spid="36" grpId="0"/>
      <p:bldP spid="42" grpId="0"/>
      <p:bldP spid="29" grpId="0"/>
      <p:bldP spid="29" grpId="1"/>
      <p:bldP spid="30" grpId="0"/>
      <p:bldP spid="30" grpId="1"/>
      <p:bldP spid="32" grpId="0"/>
      <p:bldP spid="32" grpId="1"/>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9"/>
            <a:ext cx="8424936" cy="1008111"/>
          </a:xfrm>
        </p:spPr>
        <p:txBody>
          <a:bodyPr>
            <a:noAutofit/>
          </a:bodyPr>
          <a:lstStyle/>
          <a:p>
            <a:pPr marL="0" indent="0" algn="ctr">
              <a:buNone/>
            </a:pPr>
            <a:r>
              <a:rPr lang="en-US" b="1" u="sng" smtClean="0">
                <a:solidFill>
                  <a:srgbClr val="0000FF"/>
                </a:solidFill>
              </a:rPr>
              <a:t>Câu hỏi:</a:t>
            </a:r>
          </a:p>
          <a:p>
            <a:pPr marL="0" indent="0">
              <a:buNone/>
            </a:pPr>
            <a:r>
              <a:rPr lang="en-US" b="1" smtClean="0">
                <a:solidFill>
                  <a:srgbClr val="0000FF"/>
                </a:solidFill>
              </a:rPr>
              <a:t> </a:t>
            </a:r>
            <a:r>
              <a:rPr lang="en-US" smtClean="0">
                <a:solidFill>
                  <a:srgbClr val="0000FF"/>
                </a:solidFill>
              </a:rPr>
              <a:t>Em hãy mã hóa số </a:t>
            </a:r>
            <a:r>
              <a:rPr lang="en-US" b="1" smtClean="0">
                <a:solidFill>
                  <a:srgbClr val="0000FF"/>
                </a:solidFill>
              </a:rPr>
              <a:t>3</a:t>
            </a:r>
            <a:r>
              <a:rPr lang="en-US" smtClean="0">
                <a:solidFill>
                  <a:srgbClr val="0000FF"/>
                </a:solidFill>
              </a:rPr>
              <a:t> và số </a:t>
            </a:r>
            <a:r>
              <a:rPr lang="en-US" b="1" smtClean="0">
                <a:solidFill>
                  <a:srgbClr val="0000FF"/>
                </a:solidFill>
              </a:rPr>
              <a:t>6</a:t>
            </a:r>
            <a:r>
              <a:rPr lang="en-US" smtClean="0">
                <a:solidFill>
                  <a:srgbClr val="0000FF"/>
                </a:solidFill>
              </a:rPr>
              <a:t> theo cách như trên. Hai dãy kí hiệu nhận được có giống nhau không?</a:t>
            </a:r>
          </a:p>
          <a:p>
            <a:pPr marL="0" indent="0" algn="ctr">
              <a:buNone/>
            </a:pPr>
            <a:r>
              <a:rPr lang="en-US" b="1">
                <a:solidFill>
                  <a:srgbClr val="0000FF"/>
                </a:solidFill>
              </a:rPr>
              <a:t>Thảo luận nhóm: (10 phút)</a:t>
            </a:r>
            <a:endParaRPr lang="vi-VN">
              <a:solidFill>
                <a:srgbClr val="0000FF"/>
              </a:solidFill>
            </a:endParaRPr>
          </a:p>
        </p:txBody>
      </p:sp>
      <p:sp>
        <p:nvSpPr>
          <p:cNvPr id="5" name="Title 1"/>
          <p:cNvSpPr txBox="1">
            <a:spLocks/>
          </p:cNvSpPr>
          <p:nvPr/>
        </p:nvSpPr>
        <p:spPr>
          <a:xfrm>
            <a:off x="2643317" y="289385"/>
            <a:ext cx="3885123"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smtClean="0">
                <a:solidFill>
                  <a:srgbClr val="FFFF00"/>
                </a:solidFill>
              </a:rPr>
              <a:t>KHỞI ĐỘNG</a:t>
            </a:r>
            <a:endParaRPr lang="vi-VN" b="1">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928" y="296558"/>
            <a:ext cx="715596" cy="641675"/>
          </a:xfrm>
          <a:prstGeom prst="rect">
            <a:avLst/>
          </a:prstGeom>
        </p:spPr>
      </p:pic>
    </p:spTree>
    <p:extLst>
      <p:ext uri="{BB962C8B-B14F-4D97-AF65-F5344CB8AC3E}">
        <p14:creationId xmlns:p14="http://schemas.microsoft.com/office/powerpoint/2010/main" val="316029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59667" y="850702"/>
            <a:ext cx="4173334"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a:lstStyle>
          <a:p>
            <a:r>
              <a:rPr lang="en-US" b="1" dirty="0" err="1" smtClean="0">
                <a:solidFill>
                  <a:srgbClr val="FFFF00"/>
                </a:solidFill>
              </a:rPr>
              <a:t>Kết</a:t>
            </a:r>
            <a:r>
              <a:rPr lang="en-US" b="1" dirty="0" smtClean="0">
                <a:solidFill>
                  <a:srgbClr val="FFFF00"/>
                </a:solidFill>
              </a:rPr>
              <a:t> </a:t>
            </a:r>
            <a:r>
              <a:rPr lang="en-US" b="1" dirty="0" err="1" smtClean="0">
                <a:solidFill>
                  <a:srgbClr val="FFFF00"/>
                </a:solidFill>
              </a:rPr>
              <a:t>quả</a:t>
            </a:r>
            <a:r>
              <a:rPr lang="en-US" b="1" dirty="0" smtClean="0">
                <a:solidFill>
                  <a:srgbClr val="FFFF00"/>
                </a:solidFill>
              </a:rPr>
              <a:t> </a:t>
            </a:r>
            <a:r>
              <a:rPr lang="en-US" b="1" dirty="0" err="1" smtClean="0">
                <a:solidFill>
                  <a:srgbClr val="FFFF00"/>
                </a:solidFill>
              </a:rPr>
              <a:t>mã</a:t>
            </a:r>
            <a:r>
              <a:rPr lang="en-US" b="1" dirty="0" smtClean="0">
                <a:solidFill>
                  <a:srgbClr val="FFFF00"/>
                </a:solidFill>
              </a:rPr>
              <a:t> </a:t>
            </a:r>
            <a:r>
              <a:rPr lang="en-US" b="1" dirty="0" err="1" smtClean="0">
                <a:solidFill>
                  <a:srgbClr val="FFFF00"/>
                </a:solidFill>
              </a:rPr>
              <a:t>hóa</a:t>
            </a:r>
            <a:endParaRPr lang="vi-VN" b="1" dirty="0">
              <a:solidFill>
                <a:srgbClr val="FFFF00"/>
              </a:solidFill>
            </a:endParaRPr>
          </a:p>
        </p:txBody>
      </p:sp>
      <p:sp>
        <p:nvSpPr>
          <p:cNvPr id="5" name="Content Placeholder 2"/>
          <p:cNvSpPr txBox="1">
            <a:spLocks/>
          </p:cNvSpPr>
          <p:nvPr/>
        </p:nvSpPr>
        <p:spPr>
          <a:xfrm>
            <a:off x="642526" y="2060848"/>
            <a:ext cx="3518048"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solidFill>
                  <a:srgbClr val="0000FF"/>
                </a:solidFill>
              </a:rPr>
              <a:t>Mã</a:t>
            </a:r>
            <a:r>
              <a:rPr lang="en-US" dirty="0" smtClean="0">
                <a:solidFill>
                  <a:srgbClr val="0000FF"/>
                </a:solidFill>
              </a:rPr>
              <a:t> </a:t>
            </a:r>
            <a:r>
              <a:rPr lang="en-US" dirty="0" err="1" smtClean="0">
                <a:solidFill>
                  <a:srgbClr val="0000FF"/>
                </a:solidFill>
              </a:rPr>
              <a:t>hóa</a:t>
            </a:r>
            <a:r>
              <a:rPr lang="en-US" dirty="0" smtClean="0">
                <a:solidFill>
                  <a:srgbClr val="0000FF"/>
                </a:solidFill>
              </a:rPr>
              <a:t> </a:t>
            </a:r>
            <a:r>
              <a:rPr lang="en-US" dirty="0" err="1" smtClean="0">
                <a:solidFill>
                  <a:srgbClr val="0000FF"/>
                </a:solidFill>
              </a:rPr>
              <a:t>số</a:t>
            </a:r>
            <a:r>
              <a:rPr lang="en-US" dirty="0" smtClean="0">
                <a:solidFill>
                  <a:srgbClr val="0000FF"/>
                </a:solidFill>
              </a:rPr>
              <a:t> 3:</a:t>
            </a:r>
          </a:p>
          <a:p>
            <a:pPr marL="0" indent="0">
              <a:buNone/>
            </a:pPr>
            <a:endParaRPr lang="vi-VN" dirty="0">
              <a:solidFill>
                <a:srgbClr val="0000FF"/>
              </a:solidFill>
            </a:endParaRPr>
          </a:p>
        </p:txBody>
      </p:sp>
      <p:sp>
        <p:nvSpPr>
          <p:cNvPr id="6" name="Content Placeholder 2"/>
          <p:cNvSpPr txBox="1">
            <a:spLocks/>
          </p:cNvSpPr>
          <p:nvPr/>
        </p:nvSpPr>
        <p:spPr>
          <a:xfrm>
            <a:off x="456332" y="3356992"/>
            <a:ext cx="836414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smtClean="0">
                <a:solidFill>
                  <a:srgbClr val="0000FF"/>
                </a:solidFill>
              </a:rPr>
              <a:t>Sau</a:t>
            </a:r>
            <a:r>
              <a:rPr lang="en-US" dirty="0" smtClean="0">
                <a:solidFill>
                  <a:srgbClr val="0000FF"/>
                </a:solidFill>
              </a:rPr>
              <a:t> </a:t>
            </a:r>
            <a:r>
              <a:rPr lang="en-US" dirty="0" err="1" smtClean="0">
                <a:solidFill>
                  <a:srgbClr val="0000FF"/>
                </a:solidFill>
              </a:rPr>
              <a:t>khi</a:t>
            </a:r>
            <a:r>
              <a:rPr lang="en-US" dirty="0" smtClean="0">
                <a:solidFill>
                  <a:srgbClr val="0000FF"/>
                </a:solidFill>
              </a:rPr>
              <a:t> </a:t>
            </a:r>
            <a:r>
              <a:rPr lang="en-US" dirty="0" err="1" smtClean="0">
                <a:solidFill>
                  <a:srgbClr val="0000FF"/>
                </a:solidFill>
              </a:rPr>
              <a:t>mã</a:t>
            </a:r>
            <a:r>
              <a:rPr lang="en-US" dirty="0" smtClean="0">
                <a:solidFill>
                  <a:srgbClr val="0000FF"/>
                </a:solidFill>
              </a:rPr>
              <a:t> </a:t>
            </a:r>
            <a:r>
              <a:rPr lang="en-US" dirty="0" err="1" smtClean="0">
                <a:solidFill>
                  <a:srgbClr val="0000FF"/>
                </a:solidFill>
              </a:rPr>
              <a:t>hóa</a:t>
            </a:r>
            <a:r>
              <a:rPr lang="en-US" dirty="0" smtClean="0">
                <a:solidFill>
                  <a:srgbClr val="0000FF"/>
                </a:solidFill>
              </a:rPr>
              <a:t>, </a:t>
            </a:r>
            <a:r>
              <a:rPr lang="en-US" dirty="0" err="1" smtClean="0">
                <a:solidFill>
                  <a:srgbClr val="0000FF"/>
                </a:solidFill>
              </a:rPr>
              <a:t>hai</a:t>
            </a:r>
            <a:r>
              <a:rPr lang="en-US" dirty="0" smtClean="0">
                <a:solidFill>
                  <a:srgbClr val="0000FF"/>
                </a:solidFill>
              </a:rPr>
              <a:t> </a:t>
            </a:r>
            <a:r>
              <a:rPr lang="en-US" dirty="0" err="1" smtClean="0">
                <a:solidFill>
                  <a:srgbClr val="0000FF"/>
                </a:solidFill>
              </a:rPr>
              <a:t>dãy</a:t>
            </a:r>
            <a:r>
              <a:rPr lang="en-US" dirty="0" smtClean="0">
                <a:solidFill>
                  <a:srgbClr val="0000FF"/>
                </a:solidFill>
              </a:rPr>
              <a:t> </a:t>
            </a:r>
            <a:r>
              <a:rPr lang="en-US" dirty="0" err="1" smtClean="0">
                <a:solidFill>
                  <a:srgbClr val="0000FF"/>
                </a:solidFill>
              </a:rPr>
              <a:t>kí</a:t>
            </a:r>
            <a:r>
              <a:rPr lang="en-US" dirty="0" smtClean="0">
                <a:solidFill>
                  <a:srgbClr val="0000FF"/>
                </a:solidFill>
              </a:rPr>
              <a:t> </a:t>
            </a:r>
            <a:r>
              <a:rPr lang="en-US" dirty="0" err="1" smtClean="0">
                <a:solidFill>
                  <a:srgbClr val="0000FF"/>
                </a:solidFill>
              </a:rPr>
              <a:t>hiệu</a:t>
            </a:r>
            <a:r>
              <a:rPr lang="en-US" dirty="0" smtClean="0">
                <a:solidFill>
                  <a:srgbClr val="0000FF"/>
                </a:solidFill>
              </a:rPr>
              <a:t> </a:t>
            </a:r>
            <a:r>
              <a:rPr lang="en-US" dirty="0" err="1" smtClean="0">
                <a:solidFill>
                  <a:srgbClr val="0000FF"/>
                </a:solidFill>
              </a:rPr>
              <a:t>nhận</a:t>
            </a:r>
            <a:r>
              <a:rPr lang="en-US" dirty="0" smtClean="0">
                <a:solidFill>
                  <a:srgbClr val="0000FF"/>
                </a:solidFill>
              </a:rPr>
              <a:t> </a:t>
            </a:r>
            <a:r>
              <a:rPr lang="en-US" dirty="0" err="1" smtClean="0">
                <a:solidFill>
                  <a:srgbClr val="0000FF"/>
                </a:solidFill>
              </a:rPr>
              <a:t>được</a:t>
            </a:r>
            <a:r>
              <a:rPr lang="en-US" dirty="0" smtClean="0">
                <a:solidFill>
                  <a:srgbClr val="0000FF"/>
                </a:solidFill>
              </a:rPr>
              <a:t> </a:t>
            </a:r>
            <a:r>
              <a:rPr lang="en-US" dirty="0" err="1" smtClean="0">
                <a:solidFill>
                  <a:srgbClr val="0000FF"/>
                </a:solidFill>
              </a:rPr>
              <a:t>là</a:t>
            </a:r>
            <a:r>
              <a:rPr lang="en-US" dirty="0" smtClean="0">
                <a:solidFill>
                  <a:srgbClr val="0000FF"/>
                </a:solidFill>
              </a:rPr>
              <a:t> </a:t>
            </a:r>
            <a:r>
              <a:rPr lang="en-US" b="1" dirty="0" err="1" smtClean="0">
                <a:solidFill>
                  <a:srgbClr val="C00000"/>
                </a:solidFill>
              </a:rPr>
              <a:t>không</a:t>
            </a:r>
            <a:r>
              <a:rPr lang="en-US" b="1" dirty="0" smtClean="0">
                <a:solidFill>
                  <a:srgbClr val="C00000"/>
                </a:solidFill>
              </a:rPr>
              <a:t> </a:t>
            </a:r>
            <a:r>
              <a:rPr lang="en-US" b="1" dirty="0" err="1" smtClean="0">
                <a:solidFill>
                  <a:srgbClr val="C00000"/>
                </a:solidFill>
              </a:rPr>
              <a:t>giống</a:t>
            </a:r>
            <a:r>
              <a:rPr lang="en-US" b="1" dirty="0" smtClean="0">
                <a:solidFill>
                  <a:srgbClr val="C00000"/>
                </a:solidFill>
              </a:rPr>
              <a:t> </a:t>
            </a:r>
            <a:r>
              <a:rPr lang="en-US" b="1" dirty="0" err="1" smtClean="0">
                <a:solidFill>
                  <a:srgbClr val="C00000"/>
                </a:solidFill>
              </a:rPr>
              <a:t>nhau</a:t>
            </a:r>
            <a:r>
              <a:rPr lang="en-US" dirty="0" smtClean="0">
                <a:solidFill>
                  <a:srgbClr val="0000FF"/>
                </a:solidFill>
              </a:rPr>
              <a:t>.</a:t>
            </a:r>
            <a:endParaRPr lang="vi-VN" dirty="0">
              <a:solidFill>
                <a:srgbClr val="0000FF"/>
              </a:solidFill>
            </a:endParaRPr>
          </a:p>
        </p:txBody>
      </p:sp>
      <p:sp>
        <p:nvSpPr>
          <p:cNvPr id="7" name="Content Placeholder 6"/>
          <p:cNvSpPr>
            <a:spLocks noGrp="1"/>
          </p:cNvSpPr>
          <p:nvPr>
            <p:ph idx="1"/>
          </p:nvPr>
        </p:nvSpPr>
        <p:spPr>
          <a:xfrm>
            <a:off x="4788024" y="2132856"/>
            <a:ext cx="2376264" cy="648072"/>
          </a:xfrm>
        </p:spPr>
        <p:txBody>
          <a:bodyPr/>
          <a:lstStyle/>
          <a:p>
            <a:pPr marL="0" indent="0">
              <a:buNone/>
            </a:pPr>
            <a:r>
              <a:rPr lang="en-US" dirty="0" err="1" smtClean="0">
                <a:solidFill>
                  <a:srgbClr val="0000FF"/>
                </a:solidFill>
              </a:rPr>
              <a:t>Mã</a:t>
            </a:r>
            <a:r>
              <a:rPr lang="en-US" dirty="0" smtClean="0">
                <a:solidFill>
                  <a:srgbClr val="0000FF"/>
                </a:solidFill>
              </a:rPr>
              <a:t> </a:t>
            </a:r>
            <a:r>
              <a:rPr lang="en-US" dirty="0" err="1" smtClean="0">
                <a:solidFill>
                  <a:srgbClr val="0000FF"/>
                </a:solidFill>
              </a:rPr>
              <a:t>hóa</a:t>
            </a:r>
            <a:r>
              <a:rPr lang="en-US" dirty="0" smtClean="0">
                <a:solidFill>
                  <a:srgbClr val="0000FF"/>
                </a:solidFill>
              </a:rPr>
              <a:t> </a:t>
            </a:r>
            <a:r>
              <a:rPr lang="en-US" dirty="0" err="1" smtClean="0">
                <a:solidFill>
                  <a:srgbClr val="0000FF"/>
                </a:solidFill>
              </a:rPr>
              <a:t>số</a:t>
            </a:r>
            <a:r>
              <a:rPr lang="en-US" dirty="0" smtClean="0">
                <a:solidFill>
                  <a:srgbClr val="0000FF"/>
                </a:solidFill>
              </a:rPr>
              <a:t> 6:</a:t>
            </a:r>
            <a:endParaRPr lang="vi-VN" dirty="0">
              <a:solidFill>
                <a:srgbClr val="0000FF"/>
              </a:solidFill>
            </a:endParaRPr>
          </a:p>
        </p:txBody>
      </p:sp>
      <p:sp>
        <p:nvSpPr>
          <p:cNvPr id="9" name="Rectangle 8"/>
          <p:cNvSpPr/>
          <p:nvPr/>
        </p:nvSpPr>
        <p:spPr>
          <a:xfrm>
            <a:off x="3059841" y="2052155"/>
            <a:ext cx="809837" cy="584775"/>
          </a:xfrm>
          <a:prstGeom prst="rect">
            <a:avLst/>
          </a:prstGeom>
        </p:spPr>
        <p:txBody>
          <a:bodyPr wrap="none">
            <a:spAutoFit/>
          </a:bodyPr>
          <a:lstStyle/>
          <a:p>
            <a:pPr lvl="0"/>
            <a:r>
              <a:rPr lang="en-US" sz="3200" b="1" dirty="0">
                <a:solidFill>
                  <a:srgbClr val="FF0000"/>
                </a:solidFill>
              </a:rPr>
              <a:t>011</a:t>
            </a:r>
          </a:p>
        </p:txBody>
      </p:sp>
      <p:sp>
        <p:nvSpPr>
          <p:cNvPr id="10" name="Rectangle 9"/>
          <p:cNvSpPr/>
          <p:nvPr/>
        </p:nvSpPr>
        <p:spPr>
          <a:xfrm>
            <a:off x="7166368" y="2124163"/>
            <a:ext cx="809837" cy="584775"/>
          </a:xfrm>
          <a:prstGeom prst="rect">
            <a:avLst/>
          </a:prstGeom>
        </p:spPr>
        <p:txBody>
          <a:bodyPr wrap="none">
            <a:spAutoFit/>
          </a:bodyPr>
          <a:lstStyle/>
          <a:p>
            <a:pPr lvl="0"/>
            <a:r>
              <a:rPr lang="en-US" sz="3200" b="1" dirty="0">
                <a:solidFill>
                  <a:srgbClr val="FF0000"/>
                </a:solidFill>
              </a:rPr>
              <a:t>110</a:t>
            </a:r>
          </a:p>
        </p:txBody>
      </p:sp>
    </p:spTree>
    <p:extLst>
      <p:ext uri="{BB962C8B-B14F-4D97-AF65-F5344CB8AC3E}">
        <p14:creationId xmlns:p14="http://schemas.microsoft.com/office/powerpoint/2010/main" val="7686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59667" y="320195"/>
            <a:ext cx="4173334" cy="6340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Times New Roman" pitchFamily="18" charset="0"/>
                <a:ea typeface="+mj-ea"/>
                <a:cs typeface="Times New Roman" pitchFamily="18" charset="0"/>
              </a:defRPr>
            </a:lvl1pPr>
          </a:lstStyle>
          <a:p>
            <a:r>
              <a:rPr lang="en-US" sz="3600" b="1" smtClean="0">
                <a:solidFill>
                  <a:srgbClr val="FFFF00"/>
                </a:solidFill>
              </a:rPr>
              <a:t>Kết quả mã hóa</a:t>
            </a:r>
            <a:endParaRPr lang="vi-VN" sz="3600" b="1">
              <a:solidFill>
                <a:srgbClr val="FFFF00"/>
              </a:solidFill>
            </a:endParaRPr>
          </a:p>
        </p:txBody>
      </p:sp>
      <p:sp>
        <p:nvSpPr>
          <p:cNvPr id="5" name="Content Placeholder 2"/>
          <p:cNvSpPr txBox="1">
            <a:spLocks/>
          </p:cNvSpPr>
          <p:nvPr/>
        </p:nvSpPr>
        <p:spPr>
          <a:xfrm>
            <a:off x="400642" y="905700"/>
            <a:ext cx="3518048"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mtClean="0">
                <a:solidFill>
                  <a:srgbClr val="0000FF"/>
                </a:solidFill>
              </a:rPr>
              <a:t>Mã hóa số 3:</a:t>
            </a:r>
          </a:p>
          <a:p>
            <a:pPr marL="0" indent="0">
              <a:buNone/>
            </a:pPr>
            <a:endParaRPr lang="vi-VN">
              <a:solidFill>
                <a:srgbClr val="0000FF"/>
              </a:solidFill>
            </a:endParaRPr>
          </a:p>
        </p:txBody>
      </p:sp>
      <p:sp>
        <p:nvSpPr>
          <p:cNvPr id="6" name="Content Placeholder 2"/>
          <p:cNvSpPr txBox="1">
            <a:spLocks/>
          </p:cNvSpPr>
          <p:nvPr/>
        </p:nvSpPr>
        <p:spPr>
          <a:xfrm>
            <a:off x="400644" y="5595028"/>
            <a:ext cx="7519864"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solidFill>
                  <a:srgbClr val="0000FF"/>
                </a:solidFill>
              </a:rPr>
              <a:t>Sau khi mã hóa, hai dãy kí hiệu nhận được là </a:t>
            </a:r>
            <a:r>
              <a:rPr lang="en-US" sz="2800" b="1" smtClean="0">
                <a:solidFill>
                  <a:srgbClr val="C00000"/>
                </a:solidFill>
              </a:rPr>
              <a:t>không giống nhau</a:t>
            </a:r>
            <a:r>
              <a:rPr lang="en-US" sz="2800" smtClean="0">
                <a:solidFill>
                  <a:srgbClr val="0000FF"/>
                </a:solidFill>
              </a:rPr>
              <a:t>.</a:t>
            </a:r>
            <a:endParaRPr lang="vi-VN" sz="2800">
              <a:solidFill>
                <a:srgbClr val="0000FF"/>
              </a:solidFill>
            </a:endParaRPr>
          </a:p>
        </p:txBody>
      </p:sp>
      <p:sp>
        <p:nvSpPr>
          <p:cNvPr id="7" name="Content Placeholder 6"/>
          <p:cNvSpPr>
            <a:spLocks noGrp="1"/>
          </p:cNvSpPr>
          <p:nvPr>
            <p:ph idx="1"/>
          </p:nvPr>
        </p:nvSpPr>
        <p:spPr>
          <a:xfrm>
            <a:off x="4796714" y="944572"/>
            <a:ext cx="2376264" cy="648072"/>
          </a:xfrm>
        </p:spPr>
        <p:txBody>
          <a:bodyPr>
            <a:normAutofit/>
          </a:bodyPr>
          <a:lstStyle/>
          <a:p>
            <a:pPr marL="0" indent="0">
              <a:buNone/>
            </a:pPr>
            <a:r>
              <a:rPr lang="en-US" smtClean="0">
                <a:solidFill>
                  <a:srgbClr val="0000FF"/>
                </a:solidFill>
              </a:rPr>
              <a:t>Mã hóa số 6:</a:t>
            </a:r>
            <a:endParaRPr lang="vi-VN">
              <a:solidFill>
                <a:srgbClr val="0000FF"/>
              </a:solidFill>
            </a:endParaRPr>
          </a:p>
        </p:txBody>
      </p:sp>
      <p:pic>
        <p:nvPicPr>
          <p:cNvPr id="8" name="mahoa_so3.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56400" y="1437307"/>
            <a:ext cx="4027342" cy="3822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2771817" y="945568"/>
            <a:ext cx="809837" cy="584775"/>
          </a:xfrm>
          <a:prstGeom prst="rect">
            <a:avLst/>
          </a:prstGeom>
        </p:spPr>
        <p:txBody>
          <a:bodyPr wrap="none">
            <a:spAutoFit/>
          </a:bodyPr>
          <a:lstStyle/>
          <a:p>
            <a:pPr lvl="0"/>
            <a:r>
              <a:rPr lang="en-US" sz="3200" b="1">
                <a:solidFill>
                  <a:srgbClr val="FF0000"/>
                </a:solidFill>
              </a:rPr>
              <a:t>011</a:t>
            </a:r>
          </a:p>
        </p:txBody>
      </p:sp>
      <p:sp>
        <p:nvSpPr>
          <p:cNvPr id="10" name="Rectangle 9"/>
          <p:cNvSpPr/>
          <p:nvPr/>
        </p:nvSpPr>
        <p:spPr>
          <a:xfrm>
            <a:off x="7164309" y="954281"/>
            <a:ext cx="809837" cy="584775"/>
          </a:xfrm>
          <a:prstGeom prst="rect">
            <a:avLst/>
          </a:prstGeom>
        </p:spPr>
        <p:txBody>
          <a:bodyPr wrap="none">
            <a:spAutoFit/>
          </a:bodyPr>
          <a:lstStyle/>
          <a:p>
            <a:pPr lvl="0"/>
            <a:r>
              <a:rPr lang="en-US" sz="3200" b="1">
                <a:solidFill>
                  <a:srgbClr val="FF0000"/>
                </a:solidFill>
              </a:rPr>
              <a:t>110</a:t>
            </a:r>
          </a:p>
        </p:txBody>
      </p:sp>
      <p:pic>
        <p:nvPicPr>
          <p:cNvPr id="11" name="mahoa_so6.avi">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639801" y="1437307"/>
            <a:ext cx="4016624" cy="3822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2" name="Group 11"/>
          <p:cNvGrpSpPr>
            <a:grpSpLocks/>
          </p:cNvGrpSpPr>
          <p:nvPr/>
        </p:nvGrpSpPr>
        <p:grpSpPr>
          <a:xfrm>
            <a:off x="8553307" y="6359043"/>
            <a:ext cx="515021" cy="498960"/>
            <a:chOff x="5713413" y="3517900"/>
            <a:chExt cx="582613" cy="549275"/>
          </a:xfrm>
        </p:grpSpPr>
        <p:sp>
          <p:nvSpPr>
            <p:cNvPr id="14" name="Freeform 286"/>
            <p:cNvSpPr>
              <a:spLocks/>
            </p:cNvSpPr>
            <p:nvPr/>
          </p:nvSpPr>
          <p:spPr bwMode="auto">
            <a:xfrm>
              <a:off x="5713413" y="3562350"/>
              <a:ext cx="573088" cy="504825"/>
            </a:xfrm>
            <a:custGeom>
              <a:avLst/>
              <a:gdLst>
                <a:gd name="T0" fmla="*/ 874 w 1084"/>
                <a:gd name="T1" fmla="*/ 588 h 952"/>
                <a:gd name="T2" fmla="*/ 832 w 1084"/>
                <a:gd name="T3" fmla="*/ 558 h 952"/>
                <a:gd name="T4" fmla="*/ 1084 w 1084"/>
                <a:gd name="T5" fmla="*/ 263 h 952"/>
                <a:gd name="T6" fmla="*/ 1011 w 1084"/>
                <a:gd name="T7" fmla="*/ 245 h 952"/>
                <a:gd name="T8" fmla="*/ 709 w 1084"/>
                <a:gd name="T9" fmla="*/ 0 h 952"/>
                <a:gd name="T10" fmla="*/ 512 w 1084"/>
                <a:gd name="T11" fmla="*/ 94 h 952"/>
                <a:gd name="T12" fmla="*/ 385 w 1084"/>
                <a:gd name="T13" fmla="*/ 241 h 952"/>
                <a:gd name="T14" fmla="*/ 314 w 1084"/>
                <a:gd name="T15" fmla="*/ 191 h 952"/>
                <a:gd name="T16" fmla="*/ 0 w 1084"/>
                <a:gd name="T17" fmla="*/ 496 h 952"/>
                <a:gd name="T18" fmla="*/ 0 w 1084"/>
                <a:gd name="T19" fmla="*/ 850 h 952"/>
                <a:gd name="T20" fmla="*/ 0 w 1084"/>
                <a:gd name="T21" fmla="*/ 850 h 952"/>
                <a:gd name="T22" fmla="*/ 0 w 1084"/>
                <a:gd name="T23" fmla="*/ 860 h 952"/>
                <a:gd name="T24" fmla="*/ 2 w 1084"/>
                <a:gd name="T25" fmla="*/ 870 h 952"/>
                <a:gd name="T26" fmla="*/ 5 w 1084"/>
                <a:gd name="T27" fmla="*/ 881 h 952"/>
                <a:gd name="T28" fmla="*/ 8 w 1084"/>
                <a:gd name="T29" fmla="*/ 890 h 952"/>
                <a:gd name="T30" fmla="*/ 12 w 1084"/>
                <a:gd name="T31" fmla="*/ 898 h 952"/>
                <a:gd name="T32" fmla="*/ 18 w 1084"/>
                <a:gd name="T33" fmla="*/ 907 h 952"/>
                <a:gd name="T34" fmla="*/ 24 w 1084"/>
                <a:gd name="T35" fmla="*/ 915 h 952"/>
                <a:gd name="T36" fmla="*/ 30 w 1084"/>
                <a:gd name="T37" fmla="*/ 922 h 952"/>
                <a:gd name="T38" fmla="*/ 37 w 1084"/>
                <a:gd name="T39" fmla="*/ 930 h 952"/>
                <a:gd name="T40" fmla="*/ 46 w 1084"/>
                <a:gd name="T41" fmla="*/ 935 h 952"/>
                <a:gd name="T42" fmla="*/ 53 w 1084"/>
                <a:gd name="T43" fmla="*/ 940 h 952"/>
                <a:gd name="T44" fmla="*/ 62 w 1084"/>
                <a:gd name="T45" fmla="*/ 944 h 952"/>
                <a:gd name="T46" fmla="*/ 73 w 1084"/>
                <a:gd name="T47" fmla="*/ 947 h 952"/>
                <a:gd name="T48" fmla="*/ 82 w 1084"/>
                <a:gd name="T49" fmla="*/ 950 h 952"/>
                <a:gd name="T50" fmla="*/ 92 w 1084"/>
                <a:gd name="T51" fmla="*/ 952 h 952"/>
                <a:gd name="T52" fmla="*/ 102 w 1084"/>
                <a:gd name="T53" fmla="*/ 952 h 952"/>
                <a:gd name="T54" fmla="*/ 650 w 1084"/>
                <a:gd name="T55" fmla="*/ 952 h 952"/>
                <a:gd name="T56" fmla="*/ 946 w 1084"/>
                <a:gd name="T57" fmla="*/ 605 h 952"/>
                <a:gd name="T58" fmla="*/ 874 w 1084"/>
                <a:gd name="T59" fmla="*/ 588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4" h="952">
                  <a:moveTo>
                    <a:pt x="874" y="588"/>
                  </a:moveTo>
                  <a:lnTo>
                    <a:pt x="832" y="558"/>
                  </a:lnTo>
                  <a:lnTo>
                    <a:pt x="1084" y="263"/>
                  </a:lnTo>
                  <a:lnTo>
                    <a:pt x="1011" y="245"/>
                  </a:lnTo>
                  <a:lnTo>
                    <a:pt x="709" y="0"/>
                  </a:lnTo>
                  <a:lnTo>
                    <a:pt x="512" y="94"/>
                  </a:lnTo>
                  <a:lnTo>
                    <a:pt x="385" y="241"/>
                  </a:lnTo>
                  <a:lnTo>
                    <a:pt x="314" y="191"/>
                  </a:lnTo>
                  <a:lnTo>
                    <a:pt x="0" y="496"/>
                  </a:lnTo>
                  <a:lnTo>
                    <a:pt x="0" y="850"/>
                  </a:lnTo>
                  <a:lnTo>
                    <a:pt x="0" y="850"/>
                  </a:lnTo>
                  <a:lnTo>
                    <a:pt x="0" y="860"/>
                  </a:lnTo>
                  <a:lnTo>
                    <a:pt x="2" y="870"/>
                  </a:lnTo>
                  <a:lnTo>
                    <a:pt x="5" y="881"/>
                  </a:lnTo>
                  <a:lnTo>
                    <a:pt x="8" y="890"/>
                  </a:lnTo>
                  <a:lnTo>
                    <a:pt x="12" y="898"/>
                  </a:lnTo>
                  <a:lnTo>
                    <a:pt x="18" y="907"/>
                  </a:lnTo>
                  <a:lnTo>
                    <a:pt x="24" y="915"/>
                  </a:lnTo>
                  <a:lnTo>
                    <a:pt x="30" y="922"/>
                  </a:lnTo>
                  <a:lnTo>
                    <a:pt x="37" y="930"/>
                  </a:lnTo>
                  <a:lnTo>
                    <a:pt x="46" y="935"/>
                  </a:lnTo>
                  <a:lnTo>
                    <a:pt x="53" y="940"/>
                  </a:lnTo>
                  <a:lnTo>
                    <a:pt x="62" y="944"/>
                  </a:lnTo>
                  <a:lnTo>
                    <a:pt x="73" y="947"/>
                  </a:lnTo>
                  <a:lnTo>
                    <a:pt x="82" y="950"/>
                  </a:lnTo>
                  <a:lnTo>
                    <a:pt x="92" y="952"/>
                  </a:lnTo>
                  <a:lnTo>
                    <a:pt x="102" y="952"/>
                  </a:lnTo>
                  <a:lnTo>
                    <a:pt x="650" y="952"/>
                  </a:lnTo>
                  <a:lnTo>
                    <a:pt x="946" y="605"/>
                  </a:lnTo>
                  <a:lnTo>
                    <a:pt x="874" y="588"/>
                  </a:lnTo>
                  <a:close/>
                </a:path>
              </a:pathLst>
            </a:custGeom>
            <a:solidFill>
              <a:srgbClr val="D27D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vi-VN">
                <a:solidFill>
                  <a:prstClr val="black"/>
                </a:solidFill>
                <a:latin typeface="Arial" panose="020B0604020202020204" pitchFamily="34" charset="0"/>
              </a:endParaRPr>
            </a:p>
          </p:txBody>
        </p:sp>
        <p:sp>
          <p:nvSpPr>
            <p:cNvPr id="15" name="Freeform 287">
              <a:hlinkClick r:id="rId8" action="ppaction://hlinksldjump"/>
            </p:cNvPr>
            <p:cNvSpPr>
              <a:spLocks/>
            </p:cNvSpPr>
            <p:nvPr/>
          </p:nvSpPr>
          <p:spPr bwMode="auto">
            <a:xfrm>
              <a:off x="5940425" y="3617913"/>
              <a:ext cx="282575" cy="279400"/>
            </a:xfrm>
            <a:custGeom>
              <a:avLst/>
              <a:gdLst>
                <a:gd name="T0" fmla="*/ 265 w 532"/>
                <a:gd name="T1" fmla="*/ 0 h 530"/>
                <a:gd name="T2" fmla="*/ 0 w 532"/>
                <a:gd name="T3" fmla="*/ 191 h 530"/>
                <a:gd name="T4" fmla="*/ 0 w 532"/>
                <a:gd name="T5" fmla="*/ 456 h 530"/>
                <a:gd name="T6" fmla="*/ 0 w 532"/>
                <a:gd name="T7" fmla="*/ 456 h 530"/>
                <a:gd name="T8" fmla="*/ 2 w 532"/>
                <a:gd name="T9" fmla="*/ 471 h 530"/>
                <a:gd name="T10" fmla="*/ 6 w 532"/>
                <a:gd name="T11" fmla="*/ 486 h 530"/>
                <a:gd name="T12" fmla="*/ 12 w 532"/>
                <a:gd name="T13" fmla="*/ 498 h 530"/>
                <a:gd name="T14" fmla="*/ 21 w 532"/>
                <a:gd name="T15" fmla="*/ 508 h 530"/>
                <a:gd name="T16" fmla="*/ 33 w 532"/>
                <a:gd name="T17" fmla="*/ 517 h 530"/>
                <a:gd name="T18" fmla="*/ 44 w 532"/>
                <a:gd name="T19" fmla="*/ 524 h 530"/>
                <a:gd name="T20" fmla="*/ 58 w 532"/>
                <a:gd name="T21" fmla="*/ 529 h 530"/>
                <a:gd name="T22" fmla="*/ 73 w 532"/>
                <a:gd name="T23" fmla="*/ 530 h 530"/>
                <a:gd name="T24" fmla="*/ 194 w 532"/>
                <a:gd name="T25" fmla="*/ 530 h 530"/>
                <a:gd name="T26" fmla="*/ 194 w 532"/>
                <a:gd name="T27" fmla="*/ 282 h 530"/>
                <a:gd name="T28" fmla="*/ 336 w 532"/>
                <a:gd name="T29" fmla="*/ 282 h 530"/>
                <a:gd name="T30" fmla="*/ 336 w 532"/>
                <a:gd name="T31" fmla="*/ 530 h 530"/>
                <a:gd name="T32" fmla="*/ 458 w 532"/>
                <a:gd name="T33" fmla="*/ 530 h 530"/>
                <a:gd name="T34" fmla="*/ 458 w 532"/>
                <a:gd name="T35" fmla="*/ 530 h 530"/>
                <a:gd name="T36" fmla="*/ 472 w 532"/>
                <a:gd name="T37" fmla="*/ 529 h 530"/>
                <a:gd name="T38" fmla="*/ 486 w 532"/>
                <a:gd name="T39" fmla="*/ 524 h 530"/>
                <a:gd name="T40" fmla="*/ 499 w 532"/>
                <a:gd name="T41" fmla="*/ 517 h 530"/>
                <a:gd name="T42" fmla="*/ 509 w 532"/>
                <a:gd name="T43" fmla="*/ 508 h 530"/>
                <a:gd name="T44" fmla="*/ 518 w 532"/>
                <a:gd name="T45" fmla="*/ 498 h 530"/>
                <a:gd name="T46" fmla="*/ 526 w 532"/>
                <a:gd name="T47" fmla="*/ 486 h 530"/>
                <a:gd name="T48" fmla="*/ 530 w 532"/>
                <a:gd name="T49" fmla="*/ 471 h 530"/>
                <a:gd name="T50" fmla="*/ 532 w 532"/>
                <a:gd name="T51" fmla="*/ 456 h 530"/>
                <a:gd name="T52" fmla="*/ 532 w 532"/>
                <a:gd name="T53" fmla="*/ 191 h 530"/>
                <a:gd name="T54" fmla="*/ 265 w 532"/>
                <a:gd name="T55"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2" h="530">
                  <a:moveTo>
                    <a:pt x="265" y="0"/>
                  </a:moveTo>
                  <a:lnTo>
                    <a:pt x="0" y="191"/>
                  </a:lnTo>
                  <a:lnTo>
                    <a:pt x="0" y="456"/>
                  </a:lnTo>
                  <a:lnTo>
                    <a:pt x="0" y="456"/>
                  </a:lnTo>
                  <a:lnTo>
                    <a:pt x="2" y="471"/>
                  </a:lnTo>
                  <a:lnTo>
                    <a:pt x="6" y="486"/>
                  </a:lnTo>
                  <a:lnTo>
                    <a:pt x="12" y="498"/>
                  </a:lnTo>
                  <a:lnTo>
                    <a:pt x="21" y="508"/>
                  </a:lnTo>
                  <a:lnTo>
                    <a:pt x="33" y="517"/>
                  </a:lnTo>
                  <a:lnTo>
                    <a:pt x="44" y="524"/>
                  </a:lnTo>
                  <a:lnTo>
                    <a:pt x="58" y="529"/>
                  </a:lnTo>
                  <a:lnTo>
                    <a:pt x="73" y="530"/>
                  </a:lnTo>
                  <a:lnTo>
                    <a:pt x="194" y="530"/>
                  </a:lnTo>
                  <a:lnTo>
                    <a:pt x="194" y="282"/>
                  </a:lnTo>
                  <a:lnTo>
                    <a:pt x="336" y="282"/>
                  </a:lnTo>
                  <a:lnTo>
                    <a:pt x="336" y="530"/>
                  </a:lnTo>
                  <a:lnTo>
                    <a:pt x="458" y="530"/>
                  </a:lnTo>
                  <a:lnTo>
                    <a:pt x="458" y="530"/>
                  </a:lnTo>
                  <a:lnTo>
                    <a:pt x="472" y="529"/>
                  </a:lnTo>
                  <a:lnTo>
                    <a:pt x="486" y="524"/>
                  </a:lnTo>
                  <a:lnTo>
                    <a:pt x="499" y="517"/>
                  </a:lnTo>
                  <a:lnTo>
                    <a:pt x="509" y="508"/>
                  </a:lnTo>
                  <a:lnTo>
                    <a:pt x="518" y="498"/>
                  </a:lnTo>
                  <a:lnTo>
                    <a:pt x="526" y="486"/>
                  </a:lnTo>
                  <a:lnTo>
                    <a:pt x="530" y="471"/>
                  </a:lnTo>
                  <a:lnTo>
                    <a:pt x="532" y="456"/>
                  </a:lnTo>
                  <a:lnTo>
                    <a:pt x="532" y="191"/>
                  </a:lnTo>
                  <a:lnTo>
                    <a:pt x="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vi-VN">
                <a:solidFill>
                  <a:prstClr val="black"/>
                </a:solidFill>
                <a:latin typeface="Arial" panose="020B0604020202020204" pitchFamily="34" charset="0"/>
              </a:endParaRPr>
            </a:p>
          </p:txBody>
        </p:sp>
        <p:sp>
          <p:nvSpPr>
            <p:cNvPr id="16" name="Freeform 288"/>
            <p:cNvSpPr>
              <a:spLocks/>
            </p:cNvSpPr>
            <p:nvPr/>
          </p:nvSpPr>
          <p:spPr bwMode="auto">
            <a:xfrm>
              <a:off x="5865813" y="3517900"/>
              <a:ext cx="430213" cy="193675"/>
            </a:xfrm>
            <a:custGeom>
              <a:avLst/>
              <a:gdLst>
                <a:gd name="T0" fmla="*/ 21 w 813"/>
                <a:gd name="T1" fmla="*/ 353 h 366"/>
                <a:gd name="T2" fmla="*/ 36 w 813"/>
                <a:gd name="T3" fmla="*/ 363 h 366"/>
                <a:gd name="T4" fmla="*/ 54 w 813"/>
                <a:gd name="T5" fmla="*/ 366 h 366"/>
                <a:gd name="T6" fmla="*/ 406 w 813"/>
                <a:gd name="T7" fmla="*/ 113 h 366"/>
                <a:gd name="T8" fmla="*/ 406 w 813"/>
                <a:gd name="T9" fmla="*/ 113 h 366"/>
                <a:gd name="T10" fmla="*/ 758 w 813"/>
                <a:gd name="T11" fmla="*/ 366 h 366"/>
                <a:gd name="T12" fmla="*/ 769 w 813"/>
                <a:gd name="T13" fmla="*/ 366 h 366"/>
                <a:gd name="T14" fmla="*/ 785 w 813"/>
                <a:gd name="T15" fmla="*/ 359 h 366"/>
                <a:gd name="T16" fmla="*/ 806 w 813"/>
                <a:gd name="T17" fmla="*/ 333 h 366"/>
                <a:gd name="T18" fmla="*/ 809 w 813"/>
                <a:gd name="T19" fmla="*/ 326 h 366"/>
                <a:gd name="T20" fmla="*/ 813 w 813"/>
                <a:gd name="T21" fmla="*/ 313 h 366"/>
                <a:gd name="T22" fmla="*/ 810 w 813"/>
                <a:gd name="T23" fmla="*/ 299 h 366"/>
                <a:gd name="T24" fmla="*/ 803 w 813"/>
                <a:gd name="T25" fmla="*/ 288 h 366"/>
                <a:gd name="T26" fmla="*/ 699 w 813"/>
                <a:gd name="T27" fmla="*/ 212 h 366"/>
                <a:gd name="T28" fmla="*/ 693 w 813"/>
                <a:gd name="T29" fmla="*/ 206 h 366"/>
                <a:gd name="T30" fmla="*/ 679 w 813"/>
                <a:gd name="T31" fmla="*/ 185 h 366"/>
                <a:gd name="T32" fmla="*/ 671 w 813"/>
                <a:gd name="T33" fmla="*/ 162 h 366"/>
                <a:gd name="T34" fmla="*/ 670 w 813"/>
                <a:gd name="T35" fmla="*/ 37 h 366"/>
                <a:gd name="T36" fmla="*/ 670 w 813"/>
                <a:gd name="T37" fmla="*/ 30 h 366"/>
                <a:gd name="T38" fmla="*/ 664 w 813"/>
                <a:gd name="T39" fmla="*/ 18 h 366"/>
                <a:gd name="T40" fmla="*/ 655 w 813"/>
                <a:gd name="T41" fmla="*/ 8 h 366"/>
                <a:gd name="T42" fmla="*/ 641 w 813"/>
                <a:gd name="T43" fmla="*/ 2 h 366"/>
                <a:gd name="T44" fmla="*/ 600 w 813"/>
                <a:gd name="T45" fmla="*/ 2 h 366"/>
                <a:gd name="T46" fmla="*/ 593 w 813"/>
                <a:gd name="T47" fmla="*/ 2 h 366"/>
                <a:gd name="T48" fmla="*/ 579 w 813"/>
                <a:gd name="T49" fmla="*/ 8 h 366"/>
                <a:gd name="T50" fmla="*/ 569 w 813"/>
                <a:gd name="T51" fmla="*/ 18 h 366"/>
                <a:gd name="T52" fmla="*/ 564 w 813"/>
                <a:gd name="T53" fmla="*/ 30 h 366"/>
                <a:gd name="T54" fmla="*/ 563 w 813"/>
                <a:gd name="T55" fmla="*/ 76 h 366"/>
                <a:gd name="T56" fmla="*/ 563 w 813"/>
                <a:gd name="T57" fmla="*/ 83 h 366"/>
                <a:gd name="T58" fmla="*/ 559 w 813"/>
                <a:gd name="T59" fmla="*/ 94 h 366"/>
                <a:gd name="T60" fmla="*/ 550 w 813"/>
                <a:gd name="T61" fmla="*/ 97 h 366"/>
                <a:gd name="T62" fmla="*/ 539 w 813"/>
                <a:gd name="T63" fmla="*/ 95 h 366"/>
                <a:gd name="T64" fmla="*/ 437 w 813"/>
                <a:gd name="T65" fmla="*/ 23 h 366"/>
                <a:gd name="T66" fmla="*/ 408 w 813"/>
                <a:gd name="T67" fmla="*/ 0 h 366"/>
                <a:gd name="T68" fmla="*/ 406 w 813"/>
                <a:gd name="T69" fmla="*/ 0 h 366"/>
                <a:gd name="T70" fmla="*/ 406 w 813"/>
                <a:gd name="T71" fmla="*/ 0 h 366"/>
                <a:gd name="T72" fmla="*/ 406 w 813"/>
                <a:gd name="T73" fmla="*/ 0 h 366"/>
                <a:gd name="T74" fmla="*/ 376 w 813"/>
                <a:gd name="T75" fmla="*/ 23 h 366"/>
                <a:gd name="T76" fmla="*/ 15 w 813"/>
                <a:gd name="T77" fmla="*/ 282 h 366"/>
                <a:gd name="T78" fmla="*/ 5 w 813"/>
                <a:gd name="T79" fmla="*/ 292 h 366"/>
                <a:gd name="T80" fmla="*/ 0 w 813"/>
                <a:gd name="T81" fmla="*/ 305 h 366"/>
                <a:gd name="T82" fmla="*/ 0 w 813"/>
                <a:gd name="T83" fmla="*/ 320 h 366"/>
                <a:gd name="T84" fmla="*/ 6 w 813"/>
                <a:gd name="T85" fmla="*/ 33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366">
                  <a:moveTo>
                    <a:pt x="21" y="353"/>
                  </a:moveTo>
                  <a:lnTo>
                    <a:pt x="21" y="353"/>
                  </a:lnTo>
                  <a:lnTo>
                    <a:pt x="27" y="359"/>
                  </a:lnTo>
                  <a:lnTo>
                    <a:pt x="36" y="363"/>
                  </a:lnTo>
                  <a:lnTo>
                    <a:pt x="45" y="366"/>
                  </a:lnTo>
                  <a:lnTo>
                    <a:pt x="54" y="366"/>
                  </a:lnTo>
                  <a:lnTo>
                    <a:pt x="406" y="113"/>
                  </a:lnTo>
                  <a:lnTo>
                    <a:pt x="406" y="113"/>
                  </a:lnTo>
                  <a:lnTo>
                    <a:pt x="406" y="113"/>
                  </a:lnTo>
                  <a:lnTo>
                    <a:pt x="406" y="113"/>
                  </a:lnTo>
                  <a:lnTo>
                    <a:pt x="406" y="113"/>
                  </a:lnTo>
                  <a:lnTo>
                    <a:pt x="758" y="366"/>
                  </a:lnTo>
                  <a:lnTo>
                    <a:pt x="758" y="366"/>
                  </a:lnTo>
                  <a:lnTo>
                    <a:pt x="769" y="366"/>
                  </a:lnTo>
                  <a:lnTo>
                    <a:pt x="778" y="363"/>
                  </a:lnTo>
                  <a:lnTo>
                    <a:pt x="785" y="359"/>
                  </a:lnTo>
                  <a:lnTo>
                    <a:pt x="793" y="353"/>
                  </a:lnTo>
                  <a:lnTo>
                    <a:pt x="806" y="333"/>
                  </a:lnTo>
                  <a:lnTo>
                    <a:pt x="806" y="333"/>
                  </a:lnTo>
                  <a:lnTo>
                    <a:pt x="809" y="326"/>
                  </a:lnTo>
                  <a:lnTo>
                    <a:pt x="812" y="320"/>
                  </a:lnTo>
                  <a:lnTo>
                    <a:pt x="813" y="313"/>
                  </a:lnTo>
                  <a:lnTo>
                    <a:pt x="812" y="305"/>
                  </a:lnTo>
                  <a:lnTo>
                    <a:pt x="810" y="299"/>
                  </a:lnTo>
                  <a:lnTo>
                    <a:pt x="807" y="292"/>
                  </a:lnTo>
                  <a:lnTo>
                    <a:pt x="803" y="288"/>
                  </a:lnTo>
                  <a:lnTo>
                    <a:pt x="797" y="282"/>
                  </a:lnTo>
                  <a:lnTo>
                    <a:pt x="699" y="212"/>
                  </a:lnTo>
                  <a:lnTo>
                    <a:pt x="699" y="212"/>
                  </a:lnTo>
                  <a:lnTo>
                    <a:pt x="693" y="206"/>
                  </a:lnTo>
                  <a:lnTo>
                    <a:pt x="689" y="200"/>
                  </a:lnTo>
                  <a:lnTo>
                    <a:pt x="679" y="185"/>
                  </a:lnTo>
                  <a:lnTo>
                    <a:pt x="673" y="169"/>
                  </a:lnTo>
                  <a:lnTo>
                    <a:pt x="671" y="162"/>
                  </a:lnTo>
                  <a:lnTo>
                    <a:pt x="670" y="154"/>
                  </a:lnTo>
                  <a:lnTo>
                    <a:pt x="670" y="37"/>
                  </a:lnTo>
                  <a:lnTo>
                    <a:pt x="670" y="37"/>
                  </a:lnTo>
                  <a:lnTo>
                    <a:pt x="670" y="30"/>
                  </a:lnTo>
                  <a:lnTo>
                    <a:pt x="667" y="24"/>
                  </a:lnTo>
                  <a:lnTo>
                    <a:pt x="664" y="18"/>
                  </a:lnTo>
                  <a:lnTo>
                    <a:pt x="659" y="12"/>
                  </a:lnTo>
                  <a:lnTo>
                    <a:pt x="655" y="8"/>
                  </a:lnTo>
                  <a:lnTo>
                    <a:pt x="647" y="5"/>
                  </a:lnTo>
                  <a:lnTo>
                    <a:pt x="641" y="2"/>
                  </a:lnTo>
                  <a:lnTo>
                    <a:pt x="634" y="2"/>
                  </a:lnTo>
                  <a:lnTo>
                    <a:pt x="600" y="2"/>
                  </a:lnTo>
                  <a:lnTo>
                    <a:pt x="600" y="2"/>
                  </a:lnTo>
                  <a:lnTo>
                    <a:pt x="593" y="2"/>
                  </a:lnTo>
                  <a:lnTo>
                    <a:pt x="585" y="5"/>
                  </a:lnTo>
                  <a:lnTo>
                    <a:pt x="579" y="8"/>
                  </a:lnTo>
                  <a:lnTo>
                    <a:pt x="573" y="12"/>
                  </a:lnTo>
                  <a:lnTo>
                    <a:pt x="569" y="18"/>
                  </a:lnTo>
                  <a:lnTo>
                    <a:pt x="566" y="24"/>
                  </a:lnTo>
                  <a:lnTo>
                    <a:pt x="564" y="30"/>
                  </a:lnTo>
                  <a:lnTo>
                    <a:pt x="563" y="37"/>
                  </a:lnTo>
                  <a:lnTo>
                    <a:pt x="563" y="76"/>
                  </a:lnTo>
                  <a:lnTo>
                    <a:pt x="563" y="76"/>
                  </a:lnTo>
                  <a:lnTo>
                    <a:pt x="563" y="83"/>
                  </a:lnTo>
                  <a:lnTo>
                    <a:pt x="560" y="89"/>
                  </a:lnTo>
                  <a:lnTo>
                    <a:pt x="559" y="94"/>
                  </a:lnTo>
                  <a:lnTo>
                    <a:pt x="554" y="95"/>
                  </a:lnTo>
                  <a:lnTo>
                    <a:pt x="550" y="97"/>
                  </a:lnTo>
                  <a:lnTo>
                    <a:pt x="545" y="97"/>
                  </a:lnTo>
                  <a:lnTo>
                    <a:pt x="539" y="95"/>
                  </a:lnTo>
                  <a:lnTo>
                    <a:pt x="533" y="91"/>
                  </a:lnTo>
                  <a:lnTo>
                    <a:pt x="437" y="23"/>
                  </a:lnTo>
                  <a:lnTo>
                    <a:pt x="437" y="23"/>
                  </a:lnTo>
                  <a:lnTo>
                    <a:pt x="408" y="0"/>
                  </a:lnTo>
                  <a:lnTo>
                    <a:pt x="408" y="0"/>
                  </a:lnTo>
                  <a:lnTo>
                    <a:pt x="406" y="0"/>
                  </a:lnTo>
                  <a:lnTo>
                    <a:pt x="406" y="0"/>
                  </a:lnTo>
                  <a:lnTo>
                    <a:pt x="406" y="0"/>
                  </a:lnTo>
                  <a:lnTo>
                    <a:pt x="406" y="0"/>
                  </a:lnTo>
                  <a:lnTo>
                    <a:pt x="406" y="0"/>
                  </a:lnTo>
                  <a:lnTo>
                    <a:pt x="406" y="0"/>
                  </a:lnTo>
                  <a:lnTo>
                    <a:pt x="376" y="23"/>
                  </a:lnTo>
                  <a:lnTo>
                    <a:pt x="15" y="282"/>
                  </a:lnTo>
                  <a:lnTo>
                    <a:pt x="15" y="282"/>
                  </a:lnTo>
                  <a:lnTo>
                    <a:pt x="9" y="288"/>
                  </a:lnTo>
                  <a:lnTo>
                    <a:pt x="5" y="292"/>
                  </a:lnTo>
                  <a:lnTo>
                    <a:pt x="2" y="299"/>
                  </a:lnTo>
                  <a:lnTo>
                    <a:pt x="0" y="305"/>
                  </a:lnTo>
                  <a:lnTo>
                    <a:pt x="0" y="313"/>
                  </a:lnTo>
                  <a:lnTo>
                    <a:pt x="0" y="320"/>
                  </a:lnTo>
                  <a:lnTo>
                    <a:pt x="3" y="326"/>
                  </a:lnTo>
                  <a:lnTo>
                    <a:pt x="6" y="333"/>
                  </a:lnTo>
                  <a:lnTo>
                    <a:pt x="21" y="353"/>
                  </a:lnTo>
                  <a:close/>
                </a:path>
              </a:pathLst>
            </a:custGeom>
            <a:solidFill>
              <a:srgbClr val="14A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vi-VN">
                <a:solidFill>
                  <a:prstClr val="black"/>
                </a:solidFill>
                <a:latin typeface="Arial" panose="020B0604020202020204" pitchFamily="34" charset="0"/>
              </a:endParaRPr>
            </a:p>
          </p:txBody>
        </p:sp>
      </p:grpSp>
    </p:spTree>
    <p:extLst>
      <p:ext uri="{BB962C8B-B14F-4D97-AF65-F5344CB8AC3E}">
        <p14:creationId xmlns:p14="http://schemas.microsoft.com/office/powerpoint/2010/main" val="113022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8"/>
                                        </p:tgtEl>
                                      </p:cBhvr>
                                    </p:cmd>
                                  </p:childTnLst>
                                </p:cTn>
                              </p:par>
                            </p:childTnLst>
                          </p:cTn>
                        </p:par>
                      </p:childTnLst>
                    </p:cTn>
                  </p:par>
                </p:childTnLst>
              </p:cTn>
              <p:nextCondLst>
                <p:cond evt="onClick" delay="0">
                  <p:tgtEl>
                    <p:spTgt spid="8"/>
                  </p:tgtEl>
                </p:cond>
              </p:nextCondLst>
            </p:seq>
            <p:video>
              <p:cMediaNode vol="80000">
                <p:cTn id="25" fill="hold" display="0">
                  <p:stCondLst>
                    <p:cond delay="indefinite"/>
                  </p:stCondLst>
                </p:cTn>
                <p:tgtEl>
                  <p:spTgt spid="8"/>
                </p:tgtEl>
              </p:cMediaNode>
            </p:video>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1"/>
                                        </p:tgtEl>
                                      </p:cBhvr>
                                    </p:cmd>
                                  </p:childTnLst>
                                </p:cTn>
                              </p:par>
                            </p:childTnLst>
                          </p:cTn>
                        </p:par>
                      </p:childTnLst>
                    </p:cTn>
                  </p:par>
                </p:childTnLst>
              </p:cTn>
              <p:nextCondLst>
                <p:cond evt="onClick" delay="0">
                  <p:tgtEl>
                    <p:spTgt spid="11"/>
                  </p:tgtEl>
                </p:cond>
              </p:nextCondLst>
            </p:seq>
            <p:video>
              <p:cMediaNode vol="80000">
                <p:cTn id="31" fill="hold" display="0">
                  <p:stCondLst>
                    <p:cond delay="indefinite"/>
                  </p:stCondLst>
                </p:cTn>
                <p:tgtEl>
                  <p:spTgt spid="11"/>
                </p:tgtEl>
              </p:cMediaNode>
            </p:video>
          </p:childTnLst>
        </p:cTn>
      </p:par>
    </p:tnLst>
    <p:bldLst>
      <p:bldP spid="6"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TotalTime>
  <Words>2922</Words>
  <Application>Microsoft Office PowerPoint</Application>
  <PresentationFormat>On-screen Show (4:3)</PresentationFormat>
  <Paragraphs>475</Paragraphs>
  <Slides>42</Slides>
  <Notes>7</Notes>
  <HiddenSlides>0</HiddenSlides>
  <MMClips>2</MMClips>
  <ScaleCrop>false</ScaleCrop>
  <HeadingPairs>
    <vt:vector size="4" baseType="variant">
      <vt:variant>
        <vt:lpstr>Theme</vt:lpstr>
      </vt:variant>
      <vt:variant>
        <vt:i4>8</vt:i4>
      </vt:variant>
      <vt:variant>
        <vt:lpstr>Slide Titles</vt:lpstr>
      </vt:variant>
      <vt:variant>
        <vt:i4>42</vt:i4>
      </vt:variant>
    </vt:vector>
  </HeadingPairs>
  <TitlesOfParts>
    <vt:vector size="50" baseType="lpstr">
      <vt:lpstr>Office Theme</vt:lpstr>
      <vt:lpstr>1_Office Theme</vt:lpstr>
      <vt:lpstr>2_Office Theme</vt:lpstr>
      <vt:lpstr>4_Office Theme</vt:lpstr>
      <vt:lpstr>27_MAU</vt:lpstr>
      <vt:lpstr>28_MAU</vt:lpstr>
      <vt:lpstr>29_MAU</vt:lpstr>
      <vt:lpstr>4_Default Design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Biểu diễn thông tin trong máy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ASUS</cp:lastModifiedBy>
  <cp:revision>274</cp:revision>
  <dcterms:created xsi:type="dcterms:W3CDTF">2021-06-22T14:05:55Z</dcterms:created>
  <dcterms:modified xsi:type="dcterms:W3CDTF">2022-06-29T03:09:51Z</dcterms:modified>
</cp:coreProperties>
</file>