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7"/>
  </p:notesMasterIdLst>
  <p:sldIdLst>
    <p:sldId id="280" r:id="rId2"/>
    <p:sldId id="271" r:id="rId3"/>
    <p:sldId id="287" r:id="rId4"/>
    <p:sldId id="276" r:id="rId5"/>
    <p:sldId id="313" r:id="rId6"/>
    <p:sldId id="286" r:id="rId7"/>
    <p:sldId id="289" r:id="rId8"/>
    <p:sldId id="290" r:id="rId9"/>
    <p:sldId id="315" r:id="rId10"/>
    <p:sldId id="292" r:id="rId11"/>
    <p:sldId id="298" r:id="rId12"/>
    <p:sldId id="295" r:id="rId13"/>
    <p:sldId id="300" r:id="rId14"/>
    <p:sldId id="299" r:id="rId15"/>
    <p:sldId id="314" r:id="rId16"/>
    <p:sldId id="305" r:id="rId17"/>
    <p:sldId id="304" r:id="rId18"/>
    <p:sldId id="306" r:id="rId19"/>
    <p:sldId id="303" r:id="rId20"/>
    <p:sldId id="308" r:id="rId21"/>
    <p:sldId id="309" r:id="rId22"/>
    <p:sldId id="307" r:id="rId23"/>
    <p:sldId id="311" r:id="rId24"/>
    <p:sldId id="310" r:id="rId25"/>
    <p:sldId id="312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  <p:embeddedFont>
      <p:font typeface="VNI-Times" pitchFamily="2" charset="0"/>
      <p:regular r:id="rId33"/>
      <p:bold r:id="rId34"/>
      <p:italic r:id="rId35"/>
      <p:boldItalic r:id="rId36"/>
    </p:embeddedFont>
    <p:embeddedFont>
      <p:font typeface="Calibri Light" pitchFamily="34" charset="0"/>
      <p:regular r:id="rId37"/>
      <p:italic r:id="rId38"/>
    </p:embeddedFont>
    <p:embeddedFont>
      <p:font typeface="微软雅黑" pitchFamily="34" charset="-122"/>
      <p:regular r:id="rId39"/>
      <p:bold r:id="rId40"/>
    </p:embeddedFont>
    <p:embeddedFont>
      <p:font typeface="Open Sans" pitchFamily="34" charset="0"/>
      <p:regular r:id="rId41"/>
      <p:bold r:id="rId42"/>
      <p:italic r:id="rId43"/>
      <p:boldItalic r:id="rId4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7471F"/>
    <a:srgbClr val="FFFFAB"/>
    <a:srgbClr val="FFAFAF"/>
    <a:srgbClr val="FF33CC"/>
    <a:srgbClr val="DD6236"/>
    <a:srgbClr val="4F1105"/>
    <a:srgbClr val="FFA7D3"/>
    <a:srgbClr val="FFFF8B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86" y="-1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Các em chú ý khi gặp biểu tượng sau thì các em sẽ ghi bài.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08FE9FD-BBE0-4B03-BAF0-5C3B72AD9552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1.jpe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slide" Target="slide3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notesSlide" Target="../notesSlides/notesSlide2.xml"/><Relationship Id="rId37" Type="http://schemas.openxmlformats.org/officeDocument/2006/relationships/hyperlink" Target="file:///G:\tin%208\TTDD2.ppt" TargetMode="Externa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hyperlink" Target="file:///G:\tin%208\TTDD1.ppt" TargetMode="Externa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2987806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3134" y="117428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18225" y="889589"/>
            <a:ext cx="123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7471F"/>
                </a:solidFill>
                <a:sym typeface="Wingdings"/>
              </a:rPr>
              <a:t></a:t>
            </a:r>
            <a:endParaRPr lang="en-US" sz="3200" b="1" dirty="0">
              <a:solidFill>
                <a:srgbClr val="B74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92566" y="1481086"/>
            <a:ext cx="43513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AutoNum type="arabicPeriod"/>
            </a:pP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tin: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trận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</a:t>
            </a:r>
            <a:endParaRPr lang="en-US" sz="2000" dirty="0">
              <a:solidFill>
                <a:srgbClr val="0033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AutoNum type="arabicPeriod"/>
            </a:pP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buAutoNum type="arabicPeriod"/>
            </a:pP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610" y="14810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/>
              </a:rPr>
              <a:t>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7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 uiExpand="1" build="allAtOnce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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3894" y="1566471"/>
            <a:ext cx="741997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ô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89694" y="2921401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90002" y="3542894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675120" y="3542894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79753" y="4394067"/>
            <a:ext cx="9127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Nếu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du </a:t>
            </a:r>
            <a:r>
              <a:rPr lang="en-US" sz="2400" b="1" dirty="0" err="1">
                <a:solidFill>
                  <a:srgbClr val="FF0000"/>
                </a:solidFill>
              </a:rPr>
              <a:t>lịch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muốn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Huế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tháng</a:t>
            </a:r>
            <a:r>
              <a:rPr lang="en-US" sz="2400" b="1" dirty="0">
                <a:solidFill>
                  <a:srgbClr val="FF0000"/>
                </a:solidFill>
              </a:rPr>
              <a:t> Ba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lựa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chọn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tốt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tránh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mưa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3" descr="Bouquet">
            <a:hlinkClick r:id="rId33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838298" y="2235812"/>
            <a:ext cx="6253162" cy="7193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TẦM QUAN TRỌNG CỦA THÔNG TIN</a:t>
            </a:r>
            <a:endParaRPr lang="en-US" alt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AutoShape 17" descr="Pink tissue pape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17885"/>
            <a:ext cx="7772400" cy="614363"/>
          </a:xfrm>
          <a:prstGeom prst="roundRect">
            <a:avLst>
              <a:gd name="adj" fmla="val 50000"/>
            </a:avLst>
          </a:prstGeom>
          <a:blipFill dpi="0" rotWithShape="1">
            <a:blip r:embed="rId34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latin typeface="Arial" charset="0"/>
            </a:endParaRPr>
          </a:p>
        </p:txBody>
      </p:sp>
      <p:grpSp>
        <p:nvGrpSpPr>
          <p:cNvPr id="8" name="Group 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1088007" y="1827414"/>
            <a:ext cx="879872" cy="144463"/>
            <a:chOff x="0" y="1896"/>
            <a:chExt cx="5760" cy="120"/>
          </a:xfrm>
        </p:grpSpPr>
        <p:sp>
          <p:nvSpPr>
            <p:cNvPr id="17465" name="Rectangl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7466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14372" y="1214441"/>
            <a:ext cx="1066800" cy="741760"/>
            <a:chOff x="3257" y="860"/>
            <a:chExt cx="581" cy="623"/>
          </a:xfrm>
        </p:grpSpPr>
        <p:grpSp>
          <p:nvGrpSpPr>
            <p:cNvPr id="1745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7456" name="AutoShape 30" descr="Bouquet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7" name="AutoShape 31" descr="Bouquet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8" name="AutoShape 32" descr="Bouquet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9" name="Oval 33" descr="Bouquet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0" name="Oval 34" descr="Bouquet">
                <a:hlinkClick r:id="rId36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1" name="Oval 35" descr="Bouquet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2153" y="2914"/>
                <a:ext cx="1493" cy="220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2" name="Oval 36" descr="Bouquet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2153" y="2914"/>
                <a:ext cx="1493" cy="220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3" name="Oval 37" descr="Bouquet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2141" y="2066"/>
                <a:ext cx="1493" cy="1102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4" name="Oval 38" descr="Bouquet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2144" y="2082"/>
                <a:ext cx="1493" cy="1100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17455" name="WordArt 39">
              <a:hlinkClick r:id="rId36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19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030260" y="2235997"/>
            <a:ext cx="908050" cy="741760"/>
            <a:chOff x="3260" y="1700"/>
            <a:chExt cx="581" cy="623"/>
          </a:xfrm>
        </p:grpSpPr>
        <p:grpSp>
          <p:nvGrpSpPr>
            <p:cNvPr id="1744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7443" name="AutoShape 46" descr="Bouquet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4" name="AutoShape 47" descr="Bouquet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5" name="AutoShape 48" descr="Bouquet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6" name="Oval 49" descr="Bouquet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7" name="Oval 50" descr="Bouquet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8" name="Oval 51" descr="Bouquet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2147" y="2888"/>
                <a:ext cx="1493" cy="259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9" name="Oval 52" descr="Bouquet">
                <a:hlinkClick r:id="rId37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147" y="2888"/>
                <a:ext cx="1493" cy="259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0" name="Oval 53" descr="Bouquet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141" y="2067"/>
                <a:ext cx="1493" cy="1100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1" name="Oval 54" descr="Bouquet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144" y="2083"/>
                <a:ext cx="1493" cy="1099"/>
              </a:xfrm>
              <a:prstGeom prst="ellipse">
                <a:avLst/>
              </a:prstGeom>
              <a:blipFill dpi="0" rotWithShape="1">
                <a:blip r:embed="rId35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17442" name="WordArt 55">
              <a:hlinkClick r:id="rId37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9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2</a:t>
              </a:r>
            </a:p>
          </p:txBody>
        </p:sp>
      </p:grpSp>
      <p:sp>
        <p:nvSpPr>
          <p:cNvPr id="17422" name="AutoShape 23" descr="White marbl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38200" y="203597"/>
            <a:ext cx="7772400" cy="71913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23" name="Text Box 26" descr="White marble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962026" y="328616"/>
            <a:ext cx="751998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1: THÔNG TIN VÀ DỮ LIỆU</a:t>
            </a:r>
            <a:endParaRPr lang="en-US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AutoShape 27" descr="Bouquet">
            <a:hlinkClick r:id="rId33" action="ppaction://hlinksldjump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50341" y="1172093"/>
            <a:ext cx="6208712" cy="74659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THÔNG TIN VÀ DỮ LIỆU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SGK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em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nhìn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862048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938992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488861"/>
              </p:ext>
            </p:extLst>
          </p:nvPr>
        </p:nvGraphicFramePr>
        <p:xfrm>
          <a:off x="295836" y="1385047"/>
          <a:ext cx="8760758" cy="364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68"/>
                <a:gridCol w="2915687"/>
                <a:gridCol w="2827995"/>
                <a:gridCol w="2553508"/>
              </a:tblGrid>
              <a:tr h="911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11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1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10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439" y="1512660"/>
            <a:ext cx="234534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DỮ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LIỆU</a:t>
            </a:r>
            <a:endParaRPr lang="en-US" sz="2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1161" y="1520680"/>
            <a:ext cx="234534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THÔNG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TIN</a:t>
            </a:r>
            <a:endParaRPr lang="en-US" sz="2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3845" y="1527269"/>
            <a:ext cx="2533151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VẬT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MANG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TIN</a:t>
            </a:r>
            <a:endParaRPr lang="en-US" sz="2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288" y="2400488"/>
            <a:ext cx="252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60086" y="2400668"/>
            <a:ext cx="195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787" y="3302091"/>
            <a:ext cx="302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8221" y="3310094"/>
            <a:ext cx="243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93896" y="2908319"/>
            <a:ext cx="208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0695" y="4147560"/>
            <a:ext cx="312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30288" y="4060762"/>
            <a:ext cx="2598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0628" y="4141485"/>
            <a:ext cx="387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93100" y="2386138"/>
            <a:ext cx="302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00566" y="245226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038" y="332706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038" y="415721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0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F30E565-6195-45E5-81B1-E9B04D6C1621}&quot;/&gt;&lt;isInvalidForFieldText val=&quot;0&quot;/&gt;&lt;Image&gt;&lt;filename val=&quot;C:\Users\ASUS\AppData\Local\Temp\~CaABFC\data\asimages\{9F30E565-6195-45E5-81B1-E9B04D6C1621}_5.png&quot;/&gt;&lt;left val=&quot;99&quot;/&gt;&lt;top val=&quot;20&quot;/&gt;&lt;width val=&quot;616&quot;/&gt;&lt;height val=&quot;68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1017C-3D8B-4C9F-B632-65A596513CD9}&quot;/&gt;&lt;isInvalidForFieldText val=&quot;0&quot;/&gt;&lt;Image&gt;&lt;filename val=&quot;C:\Users\ASUS\AppData\Local\Temp\~CaABFC\data\asimages\{2101017C-3D8B-4C9F-B632-65A596513CD9}_5.png&quot;/&gt;&lt;left val=&quot;147&quot;/&gt;&lt;top val=&quot;126&quot;/&gt;&lt;width val=&quot;88&quot;/&gt;&lt;height val=&quot;8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A968A-E951-4190-9C1F-58063F781BBB}&quot;/&gt;&lt;isInvalidForFieldText val=&quot;0&quot;/&gt;&lt;Image&gt;&lt;filename val=&quot;C:\Users\ASUS\AppData\Local\Temp\~CaABFC\data\asimages\{627A968A-E951-4190-9C1F-58063F781BBB}_5.png&quot;/&gt;&lt;left val=&quot;156&quot;/&gt;&lt;top val=&quot;233&quot;/&gt;&lt;width val=&quot;75&quot;/&gt;&lt;height val=&quot;8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1665</TotalTime>
  <Words>1458</Words>
  <Application>Microsoft Office PowerPoint</Application>
  <PresentationFormat>On-screen Show (16:9)</PresentationFormat>
  <Paragraphs>146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等线</vt:lpstr>
      <vt:lpstr>Calibri</vt:lpstr>
      <vt:lpstr>宋体</vt:lpstr>
      <vt:lpstr>VNI-Times</vt:lpstr>
      <vt:lpstr>Calibri Light</vt:lpstr>
      <vt:lpstr>微软雅黑</vt:lpstr>
      <vt:lpstr>Open Sans</vt:lpstr>
      <vt:lpstr>Times New Roman</vt:lpstr>
      <vt:lpstr>字魂36号-正文宋楷</vt:lpstr>
      <vt:lpstr>iCiel Nabila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ASUS</cp:lastModifiedBy>
  <cp:revision>147</cp:revision>
  <dcterms:created xsi:type="dcterms:W3CDTF">2015-12-05T09:26:00Z</dcterms:created>
  <dcterms:modified xsi:type="dcterms:W3CDTF">2022-06-22T01:43:50Z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