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fntdata" ContentType="application/x-fontdata"/>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media/image9.jpg" ContentType="image/jpeg"/>
  <Override PartName="/ppt/media/image10.jpg" ContentType="image/jpeg"/>
  <Override PartName="/ppt/media/image12.jpg" ContentType="image/jpeg"/>
  <Override PartName="/ppt/media/image14.jpg" ContentType="image/jpeg"/>
  <Override PartName="/ppt/media/image30.jpg" ContentType="image/jpeg"/>
  <Override PartName="/ppt/media/image31.jpg" ContentType="image/jpeg"/>
  <Override PartName="/ppt/media/image34.jpg" ContentType="image/jpeg"/>
  <Override PartName="/ppt/media/image35.jpg" ContentType="image/jpeg"/>
  <Override PartName="/ppt/media/image36.jpg" ContentType="image/jpeg"/>
  <Override PartName="/ppt/media/image37.jpg" ContentType="image/jpeg"/>
  <Override PartName="/ppt/media/image43.jpg" ContentType="image/jpeg"/>
  <Override PartName="/ppt/media/image44.jpg" ContentType="image/jpeg"/>
  <Override PartName="/ppt/media/image45.jpg" ContentType="image/jpeg"/>
  <Override PartName="/ppt/media/image46.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8" r:id="rId1"/>
  </p:sldMasterIdLst>
  <p:sldIdLst>
    <p:sldId id="256" r:id="rId2"/>
    <p:sldId id="343" r:id="rId3"/>
    <p:sldId id="344" r:id="rId4"/>
    <p:sldId id="345" r:id="rId5"/>
    <p:sldId id="346" r:id="rId6"/>
    <p:sldId id="347" r:id="rId7"/>
    <p:sldId id="348" r:id="rId8"/>
    <p:sldId id="349" r:id="rId9"/>
    <p:sldId id="351" r:id="rId10"/>
    <p:sldId id="350" r:id="rId11"/>
    <p:sldId id="352" r:id="rId12"/>
    <p:sldId id="353" r:id="rId13"/>
    <p:sldId id="355" r:id="rId14"/>
    <p:sldId id="354" r:id="rId15"/>
    <p:sldId id="291" r:id="rId16"/>
    <p:sldId id="356" r:id="rId17"/>
    <p:sldId id="269" r:id="rId18"/>
    <p:sldId id="357" r:id="rId19"/>
    <p:sldId id="358" r:id="rId20"/>
    <p:sldId id="314" r:id="rId21"/>
    <p:sldId id="317" r:id="rId22"/>
    <p:sldId id="316" r:id="rId23"/>
    <p:sldId id="359" r:id="rId24"/>
    <p:sldId id="300" r:id="rId25"/>
    <p:sldId id="360" r:id="rId26"/>
    <p:sldId id="361" r:id="rId27"/>
    <p:sldId id="362" r:id="rId28"/>
    <p:sldId id="327" r:id="rId29"/>
    <p:sldId id="363" r:id="rId30"/>
    <p:sldId id="331" r:id="rId31"/>
    <p:sldId id="364" r:id="rId32"/>
    <p:sldId id="365" r:id="rId33"/>
    <p:sldId id="366" r:id="rId34"/>
    <p:sldId id="341" r:id="rId35"/>
    <p:sldId id="342" r:id="rId36"/>
    <p:sldId id="267" r:id="rId37"/>
  </p:sldIdLst>
  <p:sldSz cx="18288000" cy="10287000"/>
  <p:notesSz cx="6858000" cy="9144000"/>
  <p:embeddedFontLst>
    <p:embeddedFont>
      <p:font typeface="Garamond" panose="02020404030301010803" pitchFamily="18" charset="0"/>
      <p:regular r:id="rId38"/>
      <p:bold r:id="rId39"/>
      <p:italic r:id="rId40"/>
    </p:embeddedFont>
  </p:embeddedFontLst>
  <p:defaultTex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FFFF"/>
    <a:srgbClr val="FFCCFF"/>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1361" autoAdjust="0"/>
  </p:normalViewPr>
  <p:slideViewPr>
    <p:cSldViewPr>
      <p:cViewPr varScale="1">
        <p:scale>
          <a:sx n="44" d="100"/>
          <a:sy n="44" d="100"/>
        </p:scale>
        <p:origin x="876" y="6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1"/>
          <p:cNvSpPr>
            <a:spLocks noGrp="1"/>
          </p:cNvSpPr>
          <p:nvPr>
            <p:ph type="ctrTitle"/>
          </p:nvPr>
        </p:nvSpPr>
        <p:spPr>
          <a:xfrm>
            <a:off x="4038598" y="2806697"/>
            <a:ext cx="10223504" cy="2273300"/>
          </a:xfrm>
        </p:spPr>
        <p:txBody>
          <a:bodyPr anchor="b">
            <a:noAutofit/>
          </a:bodyPr>
          <a:lstStyle>
            <a:lvl1pPr algn="ctr">
              <a:defRPr sz="81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4038598" y="5486396"/>
            <a:ext cx="10223504" cy="1981203"/>
          </a:xfrm>
        </p:spPr>
        <p:txBody>
          <a:bodyPr anchor="t">
            <a:normAutofit/>
          </a:bodyPr>
          <a:lstStyle>
            <a:lvl1pPr marL="0" indent="0" algn="ctr">
              <a:buNone/>
              <a:defRPr sz="3150">
                <a:solidFill>
                  <a:schemeClr val="tx1"/>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11974849" y="7556495"/>
            <a:ext cx="1346201" cy="419100"/>
          </a:xfrm>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a:xfrm>
            <a:off x="4038596" y="7556495"/>
            <a:ext cx="7821953" cy="419100"/>
          </a:xfrm>
        </p:spPr>
        <p:txBody>
          <a:bodyPr/>
          <a:lstStyle/>
          <a:p>
            <a:endParaRPr lang="en-US"/>
          </a:p>
        </p:txBody>
      </p:sp>
      <p:sp>
        <p:nvSpPr>
          <p:cNvPr id="6" name="Slide Number Placeholder 5"/>
          <p:cNvSpPr>
            <a:spLocks noGrp="1"/>
          </p:cNvSpPr>
          <p:nvPr>
            <p:ph type="sldNum" sz="quarter" idx="12"/>
          </p:nvPr>
        </p:nvSpPr>
        <p:spPr>
          <a:xfrm>
            <a:off x="13435351" y="7556495"/>
            <a:ext cx="826751" cy="419100"/>
          </a:xfrm>
        </p:spPr>
        <p:txBody>
          <a:bodyPr/>
          <a:lstStyle/>
          <a:p>
            <a:fld id="{B6F15528-21DE-4FAA-801E-634DDDAF4B2B}" type="slidenum">
              <a:rPr lang="en-US" smtClean="0"/>
              <a:pPr/>
              <a:t>‹#›</a:t>
            </a:fld>
            <a:endParaRPr lang="en-US"/>
          </a:p>
        </p:txBody>
      </p:sp>
      <p:cxnSp>
        <p:nvCxnSpPr>
          <p:cNvPr id="15" name="Straight Connector 14"/>
          <p:cNvCxnSpPr/>
          <p:nvPr/>
        </p:nvCxnSpPr>
        <p:spPr>
          <a:xfrm>
            <a:off x="4038599" y="5283197"/>
            <a:ext cx="10223502"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86458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102" y="7223122"/>
            <a:ext cx="14414499" cy="850107"/>
          </a:xfrm>
        </p:spPr>
        <p:txBody>
          <a:bodyPr anchor="b">
            <a:normAutofit/>
          </a:bodyPr>
          <a:lstStyle>
            <a:lvl1pPr algn="ctr">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62141" y="1562099"/>
            <a:ext cx="15158958" cy="5003804"/>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943102" y="8073230"/>
            <a:ext cx="14414499" cy="740568"/>
          </a:xfrm>
        </p:spPr>
        <p:txBody>
          <a:bodyPr>
            <a:normAutofit/>
          </a:bodyPr>
          <a:lstStyle>
            <a:lvl1pPr marL="0" indent="0" algn="ctr">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290996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55802" y="1473198"/>
            <a:ext cx="14389098" cy="4432302"/>
          </a:xfrm>
        </p:spPr>
        <p:txBody>
          <a:bodyPr anchor="ctr">
            <a:normAutofit/>
          </a:bodyPr>
          <a:lstStyle>
            <a:lvl1pPr algn="ctr">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55802" y="6515099"/>
            <a:ext cx="14389098"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6210299"/>
            <a:ext cx="1411094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573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556002"/>
          </a:xfrm>
        </p:spPr>
        <p:txBody>
          <a:bodyPr anchor="ctr">
            <a:normAutofit/>
          </a:bodyPr>
          <a:lstStyle>
            <a:lvl1pPr algn="ctr">
              <a:defRPr sz="48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2512218" y="5029200"/>
            <a:ext cx="13258803" cy="876300"/>
          </a:xfrm>
        </p:spPr>
        <p:txBody>
          <a:bodyPr anchor="ctr">
            <a:normAutofit/>
          </a:bodyPr>
          <a:lstStyle>
            <a:lvl1pPr marL="0" indent="0" algn="r">
              <a:buFontTx/>
              <a:buNone/>
              <a:defRPr sz="3000"/>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smtClean="0"/>
              <a:t>Edit Master text styles</a:t>
            </a:r>
          </a:p>
        </p:txBody>
      </p:sp>
      <p:sp>
        <p:nvSpPr>
          <p:cNvPr id="3" name="Text Placeholder 2"/>
          <p:cNvSpPr>
            <a:spLocks noGrp="1"/>
          </p:cNvSpPr>
          <p:nvPr>
            <p:ph type="body" idx="1"/>
          </p:nvPr>
        </p:nvSpPr>
        <p:spPr>
          <a:xfrm>
            <a:off x="1943102" y="6515099"/>
            <a:ext cx="14414499" cy="2298701"/>
          </a:xfrm>
        </p:spPr>
        <p:txBody>
          <a:bodyPr anchor="ctr">
            <a:normAutofit/>
          </a:bodyPr>
          <a:lstStyle>
            <a:lvl1pPr marL="0" indent="0" algn="ctr">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4" name="TextBox 13"/>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5" name="TextBox 14"/>
          <p:cNvSpPr txBox="1"/>
          <p:nvPr/>
        </p:nvSpPr>
        <p:spPr>
          <a:xfrm>
            <a:off x="15900401" y="4241805"/>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19" name="Straight Connector 18"/>
          <p:cNvCxnSpPr/>
          <p:nvPr/>
        </p:nvCxnSpPr>
        <p:spPr>
          <a:xfrm>
            <a:off x="2094254" y="6210299"/>
            <a:ext cx="1411094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6349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3103" y="4962872"/>
            <a:ext cx="14414502" cy="2203200"/>
          </a:xfrm>
        </p:spPr>
        <p:txBody>
          <a:bodyPr anchor="b">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3102" y="7166072"/>
            <a:ext cx="14414502" cy="1290600"/>
          </a:xfrm>
        </p:spPr>
        <p:txBody>
          <a:bodyPr anchor="t">
            <a:normAutofit/>
          </a:bodyPr>
          <a:lstStyle>
            <a:lvl1pPr marL="0" indent="0" algn="l">
              <a:buNone/>
              <a:defRPr sz="30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37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2169320" y="1473198"/>
            <a:ext cx="13944597" cy="3365502"/>
          </a:xfrm>
        </p:spPr>
        <p:txBody>
          <a:bodyPr anchor="ctr">
            <a:normAutofit/>
          </a:bodyPr>
          <a:lstStyle>
            <a:lvl1pPr algn="ctr">
              <a:defRPr sz="4800" b="0" cap="none">
                <a:solidFill>
                  <a:schemeClr val="tx1"/>
                </a:solidFill>
              </a:defRPr>
            </a:lvl1pPr>
          </a:lstStyle>
          <a:p>
            <a:r>
              <a:rPr lang="en-US" smtClean="0"/>
              <a:t>Click to edit Master title style</a:t>
            </a:r>
            <a:endParaRPr lang="en-US" dirty="0"/>
          </a:p>
        </p:txBody>
      </p:sp>
      <p:sp>
        <p:nvSpPr>
          <p:cNvPr id="14" name="Text Placeholder 2"/>
          <p:cNvSpPr>
            <a:spLocks noGrp="1"/>
          </p:cNvSpPr>
          <p:nvPr>
            <p:ph type="body" idx="13"/>
          </p:nvPr>
        </p:nvSpPr>
        <p:spPr>
          <a:xfrm>
            <a:off x="1943102" y="5458968"/>
            <a:ext cx="14414502" cy="1330452"/>
          </a:xfrm>
        </p:spPr>
        <p:txBody>
          <a:bodyPr anchor="b">
            <a:normAutofit/>
          </a:bodyPr>
          <a:lstStyle>
            <a:lvl1pPr marL="0" indent="0" algn="l">
              <a:spcBef>
                <a:spcPts val="0"/>
              </a:spcBef>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943102" y="6794500"/>
            <a:ext cx="14414502" cy="2019300"/>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12" name="TextBox 11"/>
          <p:cNvSpPr txBox="1"/>
          <p:nvPr/>
        </p:nvSpPr>
        <p:spPr>
          <a:xfrm>
            <a:off x="1293020" y="1319942"/>
            <a:ext cx="914400" cy="877164"/>
          </a:xfrm>
          <a:prstGeom prst="rect">
            <a:avLst/>
          </a:prstGeom>
        </p:spPr>
        <p:txBody>
          <a:bodyPr vert="horz" lIns="137160" tIns="68580" rIns="137160" bIns="68580" rtlCol="0" anchor="ctr">
            <a:noAutofit/>
          </a:bodyPr>
          <a:lstStyle/>
          <a:p>
            <a:pPr lvl="0"/>
            <a:r>
              <a:rPr lang="en-US" sz="12000" dirty="0">
                <a:solidFill>
                  <a:schemeClr val="tx1"/>
                </a:solidFill>
                <a:effectLst/>
              </a:rPr>
              <a:t>“</a:t>
            </a:r>
          </a:p>
        </p:txBody>
      </p:sp>
      <p:sp>
        <p:nvSpPr>
          <p:cNvPr id="13" name="TextBox 12"/>
          <p:cNvSpPr txBox="1"/>
          <p:nvPr/>
        </p:nvSpPr>
        <p:spPr>
          <a:xfrm>
            <a:off x="15900401" y="3898892"/>
            <a:ext cx="914400" cy="877164"/>
          </a:xfrm>
          <a:prstGeom prst="rect">
            <a:avLst/>
          </a:prstGeom>
        </p:spPr>
        <p:txBody>
          <a:bodyPr vert="horz" lIns="137160" tIns="68580" rIns="137160" bIns="68580" rtlCol="0" anchor="ctr">
            <a:noAutofit/>
          </a:bodyPr>
          <a:lstStyle/>
          <a:p>
            <a:pPr lvl="0" algn="r"/>
            <a:r>
              <a:rPr lang="en-US" sz="12000" dirty="0">
                <a:solidFill>
                  <a:schemeClr val="tx1"/>
                </a:solidFill>
                <a:effectLst/>
              </a:rPr>
              <a:t>”</a:t>
            </a:r>
          </a:p>
        </p:txBody>
      </p:sp>
      <p:cxnSp>
        <p:nvCxnSpPr>
          <p:cNvPr id="26" name="Straight Connector 25"/>
          <p:cNvCxnSpPr/>
          <p:nvPr/>
        </p:nvCxnSpPr>
        <p:spPr>
          <a:xfrm>
            <a:off x="2094254" y="5143500"/>
            <a:ext cx="1411094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9934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3102" y="1473198"/>
            <a:ext cx="14414499" cy="3365502"/>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11" name="Text Placeholder 2"/>
          <p:cNvSpPr>
            <a:spLocks noGrp="1"/>
          </p:cNvSpPr>
          <p:nvPr>
            <p:ph type="body" idx="13"/>
          </p:nvPr>
        </p:nvSpPr>
        <p:spPr>
          <a:xfrm>
            <a:off x="1943102" y="5445252"/>
            <a:ext cx="14414502" cy="1261872"/>
          </a:xfrm>
        </p:spPr>
        <p:txBody>
          <a:bodyPr anchor="b">
            <a:normAutofit/>
          </a:bodyPr>
          <a:lstStyle>
            <a:lvl1pPr marL="0" indent="0" algn="l">
              <a:spcBef>
                <a:spcPts val="0"/>
              </a:spcBef>
              <a:buNone/>
              <a:defRPr sz="42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3" name="Text Placeholder 2"/>
          <p:cNvSpPr>
            <a:spLocks noGrp="1"/>
          </p:cNvSpPr>
          <p:nvPr>
            <p:ph type="body" idx="1"/>
          </p:nvPr>
        </p:nvSpPr>
        <p:spPr>
          <a:xfrm>
            <a:off x="1943100" y="6705599"/>
            <a:ext cx="14414505" cy="2108201"/>
          </a:xfrm>
        </p:spPr>
        <p:txBody>
          <a:bodyPr anchor="t">
            <a:normAutofit/>
          </a:bodyPr>
          <a:lstStyle>
            <a:lvl1pPr marL="0" indent="0" algn="l">
              <a:buNone/>
              <a:defRPr sz="27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5" name="Straight Connector 14"/>
          <p:cNvCxnSpPr/>
          <p:nvPr/>
        </p:nvCxnSpPr>
        <p:spPr>
          <a:xfrm>
            <a:off x="2094254" y="5143500"/>
            <a:ext cx="1411094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5362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17229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499035" y="1473197"/>
            <a:ext cx="2836343" cy="734060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3098" y="1473198"/>
            <a:ext cx="11149538" cy="7340601"/>
          </a:xfrm>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13295835" y="1485900"/>
            <a:ext cx="0" cy="73152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9617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240030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4"/>
            <a:ext cx="8077200" cy="678894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DD960-1A63-4E86-86D0-175EB6DC1694}" type="slidenum">
              <a:rPr lang="en-US"/>
              <a:pPr>
                <a:defRPr/>
              </a:pPr>
              <a:t>‹#›</a:t>
            </a:fld>
            <a:endParaRPr lang="en-US"/>
          </a:p>
        </p:txBody>
      </p:sp>
    </p:spTree>
    <p:extLst>
      <p:ext uri="{BB962C8B-B14F-4D97-AF65-F5344CB8AC3E}">
        <p14:creationId xmlns:p14="http://schemas.microsoft.com/office/powerpoint/2010/main" val="1147004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2094254" y="3632199"/>
            <a:ext cx="14110947"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5864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022604" y="2628909"/>
            <a:ext cx="12238032" cy="2733771"/>
          </a:xfrm>
        </p:spPr>
        <p:txBody>
          <a:bodyPr anchor="b">
            <a:normAutofit/>
          </a:bodyPr>
          <a:lstStyle>
            <a:lvl1pPr algn="ctr">
              <a:defRPr sz="66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3022601" y="5769077"/>
            <a:ext cx="12238035" cy="1431821"/>
          </a:xfrm>
        </p:spPr>
        <p:txBody>
          <a:bodyPr anchor="t">
            <a:normAutofit/>
          </a:bodyPr>
          <a:lstStyle>
            <a:lvl1pPr marL="0" indent="0" algn="ctr">
              <a:buNone/>
              <a:defRPr sz="3600">
                <a:solidFill>
                  <a:schemeClr val="tx1"/>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3019085" y="5565878"/>
            <a:ext cx="1224507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52643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2094254" y="3632199"/>
            <a:ext cx="1411094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7672" y="3840480"/>
            <a:ext cx="7077456" cy="496519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9272016" y="3840480"/>
            <a:ext cx="7077456" cy="496519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1786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943100" y="3987800"/>
            <a:ext cx="7077456" cy="864393"/>
          </a:xfrm>
        </p:spPr>
        <p:txBody>
          <a:bodyPr anchor="b">
            <a:noAutofit/>
          </a:bodyPr>
          <a:lstStyle>
            <a:lvl1pPr marL="0" indent="0">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4" name="Content Placeholder 3"/>
          <p:cNvSpPr>
            <a:spLocks noGrp="1"/>
          </p:cNvSpPr>
          <p:nvPr>
            <p:ph sz="half" idx="2"/>
          </p:nvPr>
        </p:nvSpPr>
        <p:spPr>
          <a:xfrm>
            <a:off x="1943100" y="4864894"/>
            <a:ext cx="7077456" cy="394890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9271007" y="3987800"/>
            <a:ext cx="7077456" cy="864393"/>
          </a:xfrm>
        </p:spPr>
        <p:txBody>
          <a:bodyPr anchor="b">
            <a:noAutofit/>
          </a:bodyPr>
          <a:lstStyle>
            <a:lvl1pPr marL="0" indent="0">
              <a:buNone/>
              <a:defRPr sz="4200" b="0">
                <a:solidFill>
                  <a:schemeClr val="accent1"/>
                </a:solidFill>
              </a:defRPr>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Edit Master text styles</a:t>
            </a:r>
          </a:p>
        </p:txBody>
      </p:sp>
      <p:sp>
        <p:nvSpPr>
          <p:cNvPr id="6" name="Content Placeholder 5"/>
          <p:cNvSpPr>
            <a:spLocks noGrp="1"/>
          </p:cNvSpPr>
          <p:nvPr>
            <p:ph sz="quarter" idx="4"/>
          </p:nvPr>
        </p:nvSpPr>
        <p:spPr>
          <a:xfrm>
            <a:off x="9271007" y="4864894"/>
            <a:ext cx="7077456" cy="3948908"/>
          </a:xfrm>
        </p:spPr>
        <p:txBody>
          <a:bodyPr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cxnSp>
        <p:nvCxnSpPr>
          <p:cNvPr id="18" name="Straight Connector 17"/>
          <p:cNvCxnSpPr/>
          <p:nvPr/>
        </p:nvCxnSpPr>
        <p:spPr>
          <a:xfrm>
            <a:off x="2094254" y="3632199"/>
            <a:ext cx="1411094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7107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cxnSp>
        <p:nvCxnSpPr>
          <p:cNvPr id="14" name="Straight Connector 13"/>
          <p:cNvCxnSpPr/>
          <p:nvPr/>
        </p:nvCxnSpPr>
        <p:spPr>
          <a:xfrm>
            <a:off x="2094254" y="3632199"/>
            <a:ext cx="1411094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8254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4511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0717" y="2082801"/>
            <a:ext cx="5577683" cy="2057400"/>
          </a:xfrm>
        </p:spPr>
        <p:txBody>
          <a:bodyPr anchor="b">
            <a:normAutofit/>
          </a:bodyPr>
          <a:lstStyle>
            <a:lvl1pPr algn="ctr">
              <a:defRPr sz="3600" b="0"/>
            </a:lvl1pPr>
          </a:lstStyle>
          <a:p>
            <a:r>
              <a:rPr lang="en-US" smtClean="0"/>
              <a:t>Click to edit Master title style</a:t>
            </a:r>
            <a:endParaRPr lang="en-US" dirty="0"/>
          </a:p>
        </p:txBody>
      </p:sp>
      <p:sp>
        <p:nvSpPr>
          <p:cNvPr id="3" name="Content Placeholder 2"/>
          <p:cNvSpPr>
            <a:spLocks noGrp="1"/>
          </p:cNvSpPr>
          <p:nvPr>
            <p:ph idx="1"/>
          </p:nvPr>
        </p:nvSpPr>
        <p:spPr>
          <a:xfrm>
            <a:off x="8128002" y="1473197"/>
            <a:ext cx="8204199" cy="734060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0717" y="4546598"/>
            <a:ext cx="5577683" cy="3657606"/>
          </a:xfrm>
        </p:spPr>
        <p:txBody>
          <a:bodyPr anchor="t">
            <a:normAutofit/>
          </a:bodyPr>
          <a:lstStyle>
            <a:lvl1pPr marL="0" indent="0" algn="ctr">
              <a:buNone/>
              <a:defRPr sz="24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cxnSp>
        <p:nvCxnSpPr>
          <p:cNvPr id="16" name="Straight Connector 15"/>
          <p:cNvCxnSpPr/>
          <p:nvPr/>
        </p:nvCxnSpPr>
        <p:spPr>
          <a:xfrm>
            <a:off x="2094254" y="4368800"/>
            <a:ext cx="5271747"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81763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3099" y="2825748"/>
            <a:ext cx="9362724" cy="2057400"/>
          </a:xfrm>
        </p:spPr>
        <p:txBody>
          <a:bodyPr anchor="b">
            <a:normAutofit/>
          </a:bodyPr>
          <a:lstStyle>
            <a:lvl1pPr algn="ctr">
              <a:defRPr sz="42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12142247" y="1562100"/>
            <a:ext cx="4595021" cy="71628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1943099" y="4883148"/>
            <a:ext cx="9362724" cy="2743200"/>
          </a:xfrm>
        </p:spPr>
        <p:txBody>
          <a:bodyPr anchor="t">
            <a:normAutofit/>
          </a:bodyPr>
          <a:lstStyle>
            <a:lvl1pPr marL="0" indent="0" algn="ctr">
              <a:buNone/>
              <a:defRPr sz="27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52490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 y="0"/>
            <a:ext cx="18283238" cy="10284321"/>
          </a:xfrm>
          <a:prstGeom prst="rect">
            <a:avLst/>
          </a:prstGeom>
        </p:spPr>
      </p:pic>
      <p:sp>
        <p:nvSpPr>
          <p:cNvPr id="2" name="Title Placeholder 1"/>
          <p:cNvSpPr>
            <a:spLocks noGrp="1"/>
          </p:cNvSpPr>
          <p:nvPr>
            <p:ph type="title"/>
          </p:nvPr>
        </p:nvSpPr>
        <p:spPr>
          <a:xfrm>
            <a:off x="1943103" y="1473199"/>
            <a:ext cx="14401794" cy="1955801"/>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3102" y="3835398"/>
            <a:ext cx="14401794" cy="4978404"/>
          </a:xfrm>
          <a:prstGeom prst="rect">
            <a:avLst/>
          </a:prstGeom>
        </p:spPr>
        <p:txBody>
          <a:bodyPr vert="horz" lIns="91440" tIns="45720" rIns="91440" bIns="45720" rtlCol="0" anchor="t">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3016252" y="8953500"/>
            <a:ext cx="2400300"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1D8BD707-D9CF-40AE-B4C6-C98DA3205C09}" type="datetimeFigureOut">
              <a:rPr lang="en-US" smtClean="0"/>
              <a:pPr/>
              <a:t>2/20/2024</a:t>
            </a:fld>
            <a:endParaRPr lang="en-US"/>
          </a:p>
        </p:txBody>
      </p:sp>
      <p:sp>
        <p:nvSpPr>
          <p:cNvPr id="5" name="Footer Placeholder 4"/>
          <p:cNvSpPr>
            <a:spLocks noGrp="1"/>
          </p:cNvSpPr>
          <p:nvPr>
            <p:ph type="ftr" sz="quarter" idx="3"/>
          </p:nvPr>
        </p:nvSpPr>
        <p:spPr>
          <a:xfrm>
            <a:off x="1943102" y="8953500"/>
            <a:ext cx="10958850" cy="419100"/>
          </a:xfrm>
          <a:prstGeom prst="rect">
            <a:avLst/>
          </a:prstGeom>
        </p:spPr>
        <p:txBody>
          <a:bodyPr vert="horz" lIns="91440" tIns="45720" rIns="91440" bIns="45720" rtlCol="0" anchor="ctr"/>
          <a:lstStyle>
            <a:lvl1pPr algn="l">
              <a:defRPr sz="15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5530852" y="8953500"/>
            <a:ext cx="814046" cy="419100"/>
          </a:xfrm>
          <a:prstGeom prst="rect">
            <a:avLst/>
          </a:prstGeom>
        </p:spPr>
        <p:txBody>
          <a:bodyPr vert="horz" lIns="91440" tIns="45720" rIns="91440" bIns="45720" rtlCol="0" anchor="ctr"/>
          <a:lstStyle>
            <a:lvl1pPr algn="r">
              <a:defRPr sz="1500" b="0" i="0">
                <a:solidFill>
                  <a:schemeClr val="tx1"/>
                </a:solidFill>
                <a:effectLst/>
                <a:latin typeface="+mn-lt"/>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12882995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Lst>
  <p:txStyles>
    <p:titleStyle>
      <a:lvl1pPr algn="ctr" defTabSz="685800" rtl="0" eaLnBrk="1" latinLnBrk="0" hangingPunct="1">
        <a:spcBef>
          <a:spcPct val="0"/>
        </a:spcBef>
        <a:buNone/>
        <a:defRPr sz="66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28625" indent="-428625" algn="l" defTabSz="685800" rtl="0" eaLnBrk="1" latinLnBrk="0" hangingPunct="1">
        <a:spcBef>
          <a:spcPct val="20000"/>
        </a:spcBef>
        <a:spcAft>
          <a:spcPts val="900"/>
        </a:spcAft>
        <a:buClr>
          <a:schemeClr val="accent1"/>
        </a:buClr>
        <a:buSzPct val="115000"/>
        <a:buFont typeface="Arial"/>
        <a:buChar char="•"/>
        <a:defRPr sz="3600" kern="1200" cap="none">
          <a:solidFill>
            <a:schemeClr val="tx1">
              <a:lumMod val="85000"/>
              <a:lumOff val="15000"/>
            </a:schemeClr>
          </a:solidFill>
          <a:effectLst/>
          <a:latin typeface="+mn-lt"/>
          <a:ea typeface="+mn-ea"/>
          <a:cs typeface="+mn-cs"/>
        </a:defRPr>
      </a:lvl1pPr>
      <a:lvl2pPr marL="1114425" indent="-428625" algn="l" defTabSz="685800" rtl="0" eaLnBrk="1" latinLnBrk="0" hangingPunct="1">
        <a:spcBef>
          <a:spcPct val="20000"/>
        </a:spcBef>
        <a:spcAft>
          <a:spcPts val="900"/>
        </a:spcAft>
        <a:buClr>
          <a:schemeClr val="accent1"/>
        </a:buClr>
        <a:buSzPct val="115000"/>
        <a:buFont typeface="Arial"/>
        <a:buChar char="•"/>
        <a:defRPr sz="3000" kern="1200" cap="none">
          <a:solidFill>
            <a:schemeClr val="tx1">
              <a:lumMod val="85000"/>
              <a:lumOff val="15000"/>
            </a:schemeClr>
          </a:solidFill>
          <a:effectLst/>
          <a:latin typeface="+mn-lt"/>
          <a:ea typeface="+mn-ea"/>
          <a:cs typeface="+mn-cs"/>
        </a:defRPr>
      </a:lvl2pPr>
      <a:lvl3pPr marL="1800225" indent="-428625" algn="l" defTabSz="685800" rtl="0" eaLnBrk="1" latinLnBrk="0" hangingPunct="1">
        <a:spcBef>
          <a:spcPct val="20000"/>
        </a:spcBef>
        <a:spcAft>
          <a:spcPts val="900"/>
        </a:spcAft>
        <a:buClr>
          <a:schemeClr val="accent1"/>
        </a:buClr>
        <a:buSzPct val="115000"/>
        <a:buFont typeface="Arial"/>
        <a:buChar char="•"/>
        <a:defRPr sz="2700" kern="1200" cap="none">
          <a:solidFill>
            <a:schemeClr val="tx1">
              <a:lumMod val="85000"/>
              <a:lumOff val="15000"/>
            </a:schemeClr>
          </a:solidFill>
          <a:effectLst/>
          <a:latin typeface="+mn-lt"/>
          <a:ea typeface="+mn-ea"/>
          <a:cs typeface="+mn-cs"/>
        </a:defRPr>
      </a:lvl3pPr>
      <a:lvl4pPr marL="2314575" indent="-257175" algn="l" defTabSz="685800" rtl="0" eaLnBrk="1" latinLnBrk="0" hangingPunct="1">
        <a:spcBef>
          <a:spcPct val="20000"/>
        </a:spcBef>
        <a:spcAft>
          <a:spcPts val="9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4pPr>
      <a:lvl5pPr marL="3000375" indent="-257175"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5pPr>
      <a:lvl6pPr marL="37719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6pPr>
      <a:lvl7pPr marL="44577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7pPr>
      <a:lvl8pPr marL="51435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8pPr>
      <a:lvl9pPr marL="5829300" indent="-342900" algn="l" defTabSz="685800" rtl="0" eaLnBrk="1" latinLnBrk="0" hangingPunct="1">
        <a:spcBef>
          <a:spcPct val="20000"/>
        </a:spcBef>
        <a:spcAft>
          <a:spcPts val="900"/>
        </a:spcAft>
        <a:buClr>
          <a:schemeClr val="accent1"/>
        </a:buClr>
        <a:buSzPct val="115000"/>
        <a:buFont typeface="Arial"/>
        <a:buChar char="•"/>
        <a:defRPr sz="2100" kern="1200" cap="none">
          <a:solidFill>
            <a:schemeClr val="tx1">
              <a:lumMod val="85000"/>
              <a:lumOff val="15000"/>
            </a:schemeClr>
          </a:solidFill>
          <a:effectLst/>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jfif"/><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fif"/><Relationship Id="rId2" Type="http://schemas.openxmlformats.org/officeDocument/2006/relationships/image" Target="../media/image14.jp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5.jfif"/><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18.xml"/><Relationship Id="rId5" Type="http://schemas.openxmlformats.org/officeDocument/2006/relationships/image" Target="../media/image37.jpg"/><Relationship Id="rId4" Type="http://schemas.openxmlformats.org/officeDocument/2006/relationships/image" Target="../media/image36.jp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61998" y="647700"/>
            <a:ext cx="17526001" cy="2590800"/>
            <a:chOff x="-1987196" y="0"/>
            <a:chExt cx="19962967" cy="3320869"/>
          </a:xfrm>
        </p:grpSpPr>
        <p:grpSp>
          <p:nvGrpSpPr>
            <p:cNvPr id="3" name="Group 3"/>
            <p:cNvGrpSpPr/>
            <p:nvPr/>
          </p:nvGrpSpPr>
          <p:grpSpPr>
            <a:xfrm>
              <a:off x="-1987196" y="0"/>
              <a:ext cx="19962967" cy="3320869"/>
              <a:chOff x="-2284285" y="0"/>
              <a:chExt cx="22947466" cy="3817346"/>
            </a:xfrm>
          </p:grpSpPr>
          <p:sp>
            <p:nvSpPr>
              <p:cNvPr id="4" name="Freeform 4"/>
              <p:cNvSpPr/>
              <p:nvPr/>
            </p:nvSpPr>
            <p:spPr>
              <a:xfrm>
                <a:off x="-2284285" y="0"/>
                <a:ext cx="22947466" cy="3817346"/>
              </a:xfrm>
              <a:custGeom>
                <a:avLst/>
                <a:gdLst/>
                <a:ahLst/>
                <a:cxnLst/>
                <a:rect l="l" t="t" r="r" b="b"/>
                <a:pathLst>
                  <a:path w="17068167" h="5258741">
                    <a:moveTo>
                      <a:pt x="16445867" y="4688511"/>
                    </a:moveTo>
                    <a:cubicBezTo>
                      <a:pt x="16445867" y="4682161"/>
                      <a:pt x="16447137" y="4677081"/>
                      <a:pt x="16447137" y="4669461"/>
                    </a:cubicBezTo>
                    <a:lnTo>
                      <a:pt x="16447137" y="490220"/>
                    </a:lnTo>
                    <a:cubicBezTo>
                      <a:pt x="16447137" y="220980"/>
                      <a:pt x="16237587" y="0"/>
                      <a:pt x="15981048" y="0"/>
                    </a:cubicBezTo>
                    <a:lnTo>
                      <a:pt x="467360" y="0"/>
                    </a:lnTo>
                    <a:cubicBezTo>
                      <a:pt x="210820" y="0"/>
                      <a:pt x="0" y="220980"/>
                      <a:pt x="0" y="490220"/>
                    </a:cubicBezTo>
                    <a:lnTo>
                      <a:pt x="0" y="4669461"/>
                    </a:lnTo>
                    <a:cubicBezTo>
                      <a:pt x="0" y="4938700"/>
                      <a:pt x="209550" y="5159681"/>
                      <a:pt x="466090" y="5159681"/>
                    </a:cubicBezTo>
                    <a:lnTo>
                      <a:pt x="15979777" y="5159681"/>
                    </a:lnTo>
                    <a:cubicBezTo>
                      <a:pt x="16092807" y="5159681"/>
                      <a:pt x="16196948" y="5116500"/>
                      <a:pt x="16276957" y="5046650"/>
                    </a:cubicBezTo>
                    <a:cubicBezTo>
                      <a:pt x="16407767" y="5117771"/>
                      <a:pt x="16720187" y="5258741"/>
                      <a:pt x="17066898" y="5051731"/>
                    </a:cubicBezTo>
                    <a:cubicBezTo>
                      <a:pt x="17068167" y="5051731"/>
                      <a:pt x="16755748" y="5053001"/>
                      <a:pt x="16445867" y="4688511"/>
                    </a:cubicBezTo>
                    <a:lnTo>
                      <a:pt x="16445867" y="4688511"/>
                    </a:lnTo>
                    <a:close/>
                  </a:path>
                </a:pathLst>
              </a:custGeom>
              <a:solidFill>
                <a:srgbClr val="FFB001"/>
              </a:solidFill>
            </p:spPr>
          </p:sp>
        </p:grpSp>
        <p:sp>
          <p:nvSpPr>
            <p:cNvPr id="5" name="TextBox 5"/>
            <p:cNvSpPr txBox="1"/>
            <p:nvPr/>
          </p:nvSpPr>
          <p:spPr>
            <a:xfrm>
              <a:off x="-1987194" y="330820"/>
              <a:ext cx="19789375" cy="2743460"/>
            </a:xfrm>
            <a:prstGeom prst="rect">
              <a:avLst/>
            </a:prstGeom>
          </p:spPr>
          <p:txBody>
            <a:bodyPr wrap="square" lIns="0" tIns="0" rIns="0" bIns="0" rtlCol="0" anchor="t">
              <a:spAutoFit/>
            </a:bodyPr>
            <a:lstStyle/>
            <a:p>
              <a:pPr algn="ctr">
                <a:lnSpc>
                  <a:spcPct val="114000"/>
                </a:lnSpc>
              </a:pPr>
              <a:r>
                <a:rPr lang="en-US" sz="6100" b="1" spc="-104" dirty="0" smtClean="0">
                  <a:solidFill>
                    <a:srgbClr val="FFFFFF"/>
                  </a:solidFill>
                  <a:latin typeface="Times New Roman" pitchFamily="18" charset="0"/>
                  <a:cs typeface="Times New Roman" pitchFamily="18" charset="0"/>
                </a:rPr>
                <a:t>BÀI </a:t>
              </a:r>
              <a:r>
                <a:rPr lang="en-US" sz="6100" b="1" spc="-104" dirty="0">
                  <a:solidFill>
                    <a:srgbClr val="FFFFFF"/>
                  </a:solidFill>
                  <a:latin typeface="Times New Roman" pitchFamily="18" charset="0"/>
                  <a:cs typeface="Times New Roman" pitchFamily="18" charset="0"/>
                </a:rPr>
                <a:t>22: </a:t>
              </a:r>
            </a:p>
            <a:p>
              <a:pPr algn="ctr">
                <a:lnSpc>
                  <a:spcPct val="114000"/>
                </a:lnSpc>
              </a:pPr>
              <a:r>
                <a:rPr lang="en-US" sz="6100" b="1" spc="-104" dirty="0">
                  <a:solidFill>
                    <a:srgbClr val="FFFFFF"/>
                  </a:solidFill>
                  <a:latin typeface="Times New Roman" pitchFamily="18" charset="0"/>
                  <a:cs typeface="Times New Roman" pitchFamily="18" charset="0"/>
                </a:rPr>
                <a:t>ĐA DẠNG ĐỘNG VẬT </a:t>
              </a:r>
              <a:r>
                <a:rPr lang="en-US" sz="6100" b="1" spc="-104" dirty="0" smtClean="0">
                  <a:solidFill>
                    <a:srgbClr val="FFFFFF"/>
                  </a:solidFill>
                  <a:latin typeface="Times New Roman" pitchFamily="18" charset="0"/>
                  <a:cs typeface="Times New Roman" pitchFamily="18" charset="0"/>
                </a:rPr>
                <a:t>KHÔNG </a:t>
              </a:r>
              <a:r>
                <a:rPr lang="en-US" sz="6100" b="1" spc="-104" dirty="0">
                  <a:solidFill>
                    <a:srgbClr val="FFFFFF"/>
                  </a:solidFill>
                  <a:latin typeface="Times New Roman" pitchFamily="18" charset="0"/>
                  <a:cs typeface="Times New Roman" pitchFamily="18" charset="0"/>
                </a:rPr>
                <a:t>XƯƠNG SỐNG</a:t>
              </a:r>
            </a:p>
          </p:txBody>
        </p:sp>
      </p:grpSp>
      <p:pic>
        <p:nvPicPr>
          <p:cNvPr id="1026" name="Picture 2" descr="invertebrate | Definition, Characteristics, Examples, Groups, &amp; Facts |  Britan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390900"/>
            <a:ext cx="10668000" cy="59436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itchFamily="18" charset="0"/>
                <a:cs typeface="Times New Roman" pitchFamily="18" charset="0"/>
              </a:rPr>
              <a:t>BÀI 22: </a:t>
            </a:r>
            <a:br>
              <a:rPr lang="en-US" b="1" spc="-104" dirty="0">
                <a:solidFill>
                  <a:srgbClr val="C00000"/>
                </a:solidFill>
                <a:latin typeface="Times New Roman" pitchFamily="18" charset="0"/>
                <a:cs typeface="Times New Roman" pitchFamily="18" charset="0"/>
              </a:rPr>
            </a:br>
            <a:r>
              <a:rPr lang="en-US" b="1" spc="-104" dirty="0">
                <a:solidFill>
                  <a:srgbClr val="C00000"/>
                </a:solidFill>
                <a:latin typeface="Times New Roman" pitchFamily="18" charset="0"/>
                <a:cs typeface="Times New Roman" pitchFamily="18" charset="0"/>
              </a:rPr>
              <a:t>ĐA DẠNG ĐỘNG VẬT KHÔNG XƯƠNG SỐNG</a:t>
            </a:r>
          </a:p>
        </p:txBody>
      </p:sp>
      <p:sp>
        <p:nvSpPr>
          <p:cNvPr id="3" name="Text Placeholder 2"/>
          <p:cNvSpPr>
            <a:spLocks noGrp="1"/>
          </p:cNvSpPr>
          <p:nvPr>
            <p:ph type="body" sz="half" idx="1"/>
          </p:nvPr>
        </p:nvSpPr>
        <p:spPr/>
        <p:txBody>
          <a:bodyPr>
            <a:normAutofit/>
          </a:bodyPr>
          <a:lstStyle/>
          <a:p>
            <a:pPr marL="0" indent="0">
              <a:buNone/>
            </a:pPr>
            <a:r>
              <a:rPr lang="en-US" b="1" dirty="0" smtClean="0">
                <a:latin typeface="Times New Roman" pitchFamily="18" charset="0"/>
                <a:cs typeface="Times New Roman" pitchFamily="18" charset="0"/>
              </a:rPr>
              <a:t>II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endParaRPr lang="vi-VN" b="1" dirty="0" smtClean="0">
              <a:latin typeface="Times New Roman" pitchFamily="18" charset="0"/>
              <a:cs typeface="Times New Roman" pitchFamily="18" charset="0"/>
            </a:endParaRPr>
          </a:p>
          <a:p>
            <a:pPr marL="0" indent="0">
              <a:buNone/>
            </a:pPr>
            <a:endParaRPr lang="en-US" dirty="0"/>
          </a:p>
        </p:txBody>
      </p:sp>
      <p:cxnSp>
        <p:nvCxnSpPr>
          <p:cNvPr id="7" name="Straight Connector 6"/>
          <p:cNvCxnSpPr/>
          <p:nvPr/>
        </p:nvCxnSpPr>
        <p:spPr>
          <a:xfrm>
            <a:off x="89916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9266208" y="2514601"/>
            <a:ext cx="8077200" cy="6788945"/>
          </a:xfrm>
        </p:spPr>
        <p:txBody>
          <a:bodyPr/>
          <a:lstStyle/>
          <a:p>
            <a:pPr marL="0" indent="0" algn="ctr">
              <a:buNone/>
            </a:pP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nêu</a:t>
            </a:r>
            <a:r>
              <a:rPr lang="en-US" b="1" dirty="0">
                <a:solidFill>
                  <a:srgbClr val="FF0000"/>
                </a:solidFill>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hình dạng </a:t>
            </a:r>
            <a:r>
              <a:rPr lang="en-US" b="1" dirty="0" err="1" smtClean="0">
                <a:solidFill>
                  <a:srgbClr val="FF0000"/>
                </a:solidFill>
                <a:latin typeface="Times New Roman" panose="02020603050405020304" pitchFamily="18" charset="0"/>
                <a:cs typeface="Times New Roman" panose="02020603050405020304" pitchFamily="18" charset="0"/>
              </a:rPr>
              <a:t>của</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sứa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quan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sát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được</a:t>
            </a:r>
            <a:r>
              <a:rPr lang="en-US" b="1" dirty="0">
                <a:solidFill>
                  <a:srgbClr val="FF0000"/>
                </a:solidFill>
                <a:latin typeface="Times New Roman" panose="02020603050405020304" pitchFamily="18" charset="0"/>
                <a:cs typeface="Times New Roman" panose="02020603050405020304" pitchFamily="18" charset="0"/>
              </a:rPr>
              <a:t>?</a:t>
            </a:r>
          </a:p>
          <a:p>
            <a:pPr marL="0" indent="0">
              <a:buNone/>
            </a:pP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1701" y="3786548"/>
            <a:ext cx="3945988" cy="5090753"/>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2322" y="3794051"/>
            <a:ext cx="4141278" cy="5083250"/>
          </a:xfrm>
          <a:prstGeom prst="rect">
            <a:avLst/>
          </a:prstGeom>
        </p:spPr>
      </p:pic>
    </p:spTree>
    <p:extLst>
      <p:ext uri="{BB962C8B-B14F-4D97-AF65-F5344CB8AC3E}">
        <p14:creationId xmlns:p14="http://schemas.microsoft.com/office/powerpoint/2010/main" val="1197249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500" fill="hold"/>
                                        <p:tgtEl>
                                          <p:spTgt spid="10"/>
                                        </p:tgtEl>
                                        <p:attrNameLst>
                                          <p:attrName>ppt_w</p:attrName>
                                        </p:attrNameLst>
                                      </p:cBhvr>
                                      <p:tavLst>
                                        <p:tav tm="0">
                                          <p:val>
                                            <p:fltVal val="0"/>
                                          </p:val>
                                        </p:tav>
                                        <p:tav tm="100000">
                                          <p:val>
                                            <p:strVal val="#ppt_w"/>
                                          </p:val>
                                        </p:tav>
                                      </p:tavLst>
                                    </p:anim>
                                    <p:anim calcmode="lin" valueType="num">
                                      <p:cBhvr>
                                        <p:cTn id="12" dur="1500" fill="hold"/>
                                        <p:tgtEl>
                                          <p:spTgt spid="10"/>
                                        </p:tgtEl>
                                        <p:attrNameLst>
                                          <p:attrName>ppt_h</p:attrName>
                                        </p:attrNameLst>
                                      </p:cBhvr>
                                      <p:tavLst>
                                        <p:tav tm="0">
                                          <p:val>
                                            <p:fltVal val="0"/>
                                          </p:val>
                                        </p:tav>
                                        <p:tav tm="100000">
                                          <p:val>
                                            <p:strVal val="#ppt_h"/>
                                          </p:val>
                                        </p:tav>
                                      </p:tavLst>
                                    </p:anim>
                                  </p:childTnLst>
                                </p:cTn>
                              </p:par>
                              <p:par>
                                <p:cTn id="13" presetID="1" presetClass="entr" presetSubtype="0" fill="hold"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p:txBody>
          <a:bodyPr>
            <a:normAutofit/>
          </a:bodyPr>
          <a:lstStyle/>
          <a:p>
            <a:pPr marL="0" indent="0">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buNone/>
            </a:pPr>
            <a:endParaRPr lang="en-US" dirty="0"/>
          </a:p>
        </p:txBody>
      </p:sp>
      <p:cxnSp>
        <p:nvCxnSpPr>
          <p:cNvPr id="7" name="Straight Connector 6"/>
          <p:cNvCxnSpPr/>
          <p:nvPr/>
        </p:nvCxnSpPr>
        <p:spPr>
          <a:xfrm>
            <a:off x="89916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9266208" y="2514601"/>
            <a:ext cx="8077200" cy="6788945"/>
          </a:xfrm>
        </p:spPr>
        <p:txBody>
          <a:bodyPr/>
          <a:lstStyle/>
          <a:p>
            <a:pPr marL="0" indent="0" algn="ctr">
              <a:buNone/>
            </a:pPr>
            <a:r>
              <a:rPr lang="vi-VN" b="1" dirty="0" smtClean="0">
                <a:solidFill>
                  <a:srgbClr val="FF0000"/>
                </a:solidFill>
                <a:latin typeface="Times New Roman" panose="02020603050405020304" pitchFamily="18" charset="0"/>
                <a:cs typeface="Times New Roman" panose="02020603050405020304" pitchFamily="18" charset="0"/>
              </a:rPr>
              <a:t>Sứa có hình dạng như một cái bát lộn ngược</a:t>
            </a:r>
            <a:endParaRPr lang="en-US" b="1" dirty="0">
              <a:solidFill>
                <a:srgbClr val="FF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6271" y="3794049"/>
            <a:ext cx="3945988" cy="5007051"/>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32322" y="3794050"/>
            <a:ext cx="4141278" cy="5007050"/>
          </a:xfrm>
          <a:prstGeom prst="rect">
            <a:avLst/>
          </a:prstGeom>
        </p:spPr>
      </p:pic>
    </p:spTree>
    <p:extLst>
      <p:ext uri="{BB962C8B-B14F-4D97-AF65-F5344CB8AC3E}">
        <p14:creationId xmlns:p14="http://schemas.microsoft.com/office/powerpoint/2010/main" val="26189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500" fill="hold"/>
                                        <p:tgtEl>
                                          <p:spTgt spid="8"/>
                                        </p:tgtEl>
                                        <p:attrNameLst>
                                          <p:attrName>ppt_w</p:attrName>
                                        </p:attrNameLst>
                                      </p:cBhvr>
                                      <p:tavLst>
                                        <p:tav tm="0">
                                          <p:val>
                                            <p:fltVal val="0"/>
                                          </p:val>
                                        </p:tav>
                                        <p:tav tm="100000">
                                          <p:val>
                                            <p:strVal val="#ppt_w"/>
                                          </p:val>
                                        </p:tav>
                                      </p:tavLst>
                                    </p:anim>
                                    <p:anim calcmode="lin" valueType="num">
                                      <p:cBhvr>
                                        <p:cTn id="8" dur="1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500" fill="hold"/>
                                        <p:tgtEl>
                                          <p:spTgt spid="10"/>
                                        </p:tgtEl>
                                        <p:attrNameLst>
                                          <p:attrName>ppt_w</p:attrName>
                                        </p:attrNameLst>
                                      </p:cBhvr>
                                      <p:tavLst>
                                        <p:tav tm="0">
                                          <p:val>
                                            <p:fltVal val="0"/>
                                          </p:val>
                                        </p:tav>
                                        <p:tav tm="100000">
                                          <p:val>
                                            <p:strVal val="#ppt_w"/>
                                          </p:val>
                                        </p:tav>
                                      </p:tavLst>
                                    </p:anim>
                                    <p:anim calcmode="lin" valueType="num">
                                      <p:cBhvr>
                                        <p:cTn id="14" dur="1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p:txBody>
          <a:bodyPr>
            <a:normAutofit/>
          </a:bodyPr>
          <a:lstStyle/>
          <a:p>
            <a:pPr marL="0" indent="0">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buNone/>
            </a:pPr>
            <a:endParaRPr lang="en-US" dirty="0"/>
          </a:p>
        </p:txBody>
      </p:sp>
      <p:cxnSp>
        <p:nvCxnSpPr>
          <p:cNvPr id="7" name="Straight Connector 6"/>
          <p:cNvCxnSpPr/>
          <p:nvPr/>
        </p:nvCxnSpPr>
        <p:spPr>
          <a:xfrm>
            <a:off x="89916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9266208" y="2514601"/>
            <a:ext cx="8077200" cy="6788945"/>
          </a:xfrm>
        </p:spPr>
        <p:txBody>
          <a:bodyPr/>
          <a:lstStyle/>
          <a:p>
            <a:r>
              <a:rPr lang="en-US" b="1" dirty="0" err="1">
                <a:solidFill>
                  <a:srgbClr val="FF0000"/>
                </a:solidFill>
                <a:latin typeface="Times New Roman" panose="02020603050405020304" pitchFamily="18" charset="0"/>
                <a:cs typeface="Times New Roman" panose="02020603050405020304" pitchFamily="18" charset="0"/>
              </a:rPr>
              <a:t>Quan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sát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ảnh</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mô</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tả</a:t>
            </a:r>
            <a:r>
              <a:rPr lang="en-US" b="1" dirty="0">
                <a:solidFill>
                  <a:srgbClr val="FF0000"/>
                </a:solidFill>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hình dạng </a:t>
            </a:r>
            <a:r>
              <a:rPr lang="en-US" b="1" dirty="0" err="1" smtClean="0">
                <a:solidFill>
                  <a:srgbClr val="FF0000"/>
                </a:solidFill>
                <a:latin typeface="Times New Roman" panose="02020603050405020304" pitchFamily="18" charset="0"/>
                <a:cs typeface="Times New Roman" panose="02020603050405020304" pitchFamily="18" charset="0"/>
              </a:rPr>
              <a:t>của</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hải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quỳ</a:t>
            </a:r>
            <a:r>
              <a:rPr lang="en-US" b="1" dirty="0">
                <a:solidFill>
                  <a:srgbClr val="FF0000"/>
                </a:solidFill>
                <a:latin typeface="Times New Roman" panose="02020603050405020304" pitchFamily="18" charset="0"/>
                <a:cs typeface="Times New Roman" panose="02020603050405020304" pitchFamily="18" charset="0"/>
              </a:rPr>
              <a:t>?</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207" y="3794050"/>
            <a:ext cx="4050103" cy="500705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0" y="3794051"/>
            <a:ext cx="4038600" cy="5007050"/>
          </a:xfrm>
          <a:prstGeom prst="rect">
            <a:avLst/>
          </a:prstGeom>
        </p:spPr>
      </p:pic>
    </p:spTree>
    <p:extLst>
      <p:ext uri="{BB962C8B-B14F-4D97-AF65-F5344CB8AC3E}">
        <p14:creationId xmlns:p14="http://schemas.microsoft.com/office/powerpoint/2010/main" val="392727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par>
                                <p:cTn id="17" presetID="1" presetClass="entr" presetSubtype="0" fill="hold" nodeType="with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p:txBody>
          <a:bodyPr>
            <a:normAutofit/>
          </a:bodyPr>
          <a:lstStyle/>
          <a:p>
            <a:pPr marL="0" indent="0">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buNone/>
            </a:pPr>
            <a:endParaRPr lang="vi-VN" b="1" dirty="0" smtClean="0"/>
          </a:p>
          <a:p>
            <a:pPr marL="0" indent="0">
              <a:buNone/>
            </a:pPr>
            <a:endParaRPr lang="en-US" dirty="0"/>
          </a:p>
        </p:txBody>
      </p:sp>
      <p:cxnSp>
        <p:nvCxnSpPr>
          <p:cNvPr id="7" name="Straight Connector 6"/>
          <p:cNvCxnSpPr/>
          <p:nvPr/>
        </p:nvCxnSpPr>
        <p:spPr>
          <a:xfrm>
            <a:off x="89916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9266208" y="2514601"/>
            <a:ext cx="8077200" cy="6788945"/>
          </a:xfrm>
        </p:spPr>
        <p:txBody>
          <a:bodyPr/>
          <a:lstStyle/>
          <a:p>
            <a:r>
              <a:rPr lang="vi-VN" b="1" dirty="0" smtClean="0">
                <a:solidFill>
                  <a:srgbClr val="FF0000"/>
                </a:solidFill>
                <a:latin typeface="Times New Roman" panose="02020603050405020304" pitchFamily="18" charset="0"/>
                <a:cs typeface="Times New Roman" panose="02020603050405020304" pitchFamily="18" charset="0"/>
              </a:rPr>
              <a:t>Hải quỳ có hình trụ, giống cái bình, miệng có các xúc tu.</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6207" y="3794050"/>
            <a:ext cx="4050103" cy="500705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35000" y="3794050"/>
            <a:ext cx="4008408" cy="5007049"/>
          </a:xfrm>
          <a:prstGeom prst="rect">
            <a:avLst/>
          </a:prstGeom>
        </p:spPr>
      </p:pic>
    </p:spTree>
    <p:extLst>
      <p:ext uri="{BB962C8B-B14F-4D97-AF65-F5344CB8AC3E}">
        <p14:creationId xmlns:p14="http://schemas.microsoft.com/office/powerpoint/2010/main" val="389618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 calcmode="lin" valueType="num">
                                      <p:cBhvr>
                                        <p:cTn id="15" dur="1000" fill="hold"/>
                                        <p:tgtEl>
                                          <p:spTgt spid="11"/>
                                        </p:tgtEl>
                                        <p:attrNameLst>
                                          <p:attrName>style.rotation</p:attrName>
                                        </p:attrNameLst>
                                      </p:cBhvr>
                                      <p:tavLst>
                                        <p:tav tm="0">
                                          <p:val>
                                            <p:fltVal val="90"/>
                                          </p:val>
                                        </p:tav>
                                        <p:tav tm="100000">
                                          <p:val>
                                            <p:fltVal val="0"/>
                                          </p:val>
                                        </p:tav>
                                      </p:tavLst>
                                    </p:anim>
                                    <p:animEffect transition="in" filter="fade">
                                      <p:cBhvr>
                                        <p:cTn id="16" dur="10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a:xfrm>
            <a:off x="914400" y="2400304"/>
            <a:ext cx="8077200" cy="6788945"/>
          </a:xfrm>
        </p:spPr>
        <p:txBody>
          <a:bodyPr>
            <a:normAutofit/>
          </a:bodyPr>
          <a:lstStyle/>
          <a:p>
            <a:pPr marL="0" indent="0">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buNone/>
            </a:pPr>
            <a:r>
              <a:rPr lang="vi-VN" b="1" dirty="0" smtClean="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Ngành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Ruột</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khoang:</a:t>
            </a:r>
          </a:p>
          <a:p>
            <a:pPr marL="0" indent="0">
              <a:buNone/>
            </a:pPr>
            <a:r>
              <a:rPr lang="en-US" b="1" dirty="0" err="1" smtClean="0">
                <a:latin typeface="Times New Roman" panose="02020603050405020304" pitchFamily="18" charset="0"/>
                <a:cs typeface="Times New Roman" panose="02020603050405020304" pitchFamily="18" charset="0"/>
              </a:rPr>
              <a:t>Đại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diện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ngành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ruột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khoang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thủy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tức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hải</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quỳ</a:t>
            </a:r>
            <a:r>
              <a:rPr lang="en-US" b="1" dirty="0" smtClean="0">
                <a:latin typeface="Times New Roman" panose="02020603050405020304" pitchFamily="18" charset="0"/>
                <a:cs typeface="Times New Roman" panose="02020603050405020304" pitchFamily="18" charset="0"/>
              </a:rPr>
              <a:t>, san </a:t>
            </a:r>
            <a:r>
              <a:rPr lang="en-US" b="1" dirty="0" err="1" smtClean="0">
                <a:latin typeface="Times New Roman" panose="02020603050405020304" pitchFamily="18" charset="0"/>
                <a:cs typeface="Times New Roman" panose="02020603050405020304" pitchFamily="18" charset="0"/>
              </a:rPr>
              <a:t>hô</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sứa.</a:t>
            </a:r>
            <a:endParaRPr lang="en-US" b="1" dirty="0" smtClean="0">
              <a:latin typeface="Times New Roman" panose="02020603050405020304" pitchFamily="18" charset="0"/>
              <a:cs typeface="Times New Roman" panose="02020603050405020304" pitchFamily="18" charset="0"/>
            </a:endParaRPr>
          </a:p>
          <a:p>
            <a:pPr marL="0" indent="0">
              <a:buNone/>
            </a:pPr>
            <a:r>
              <a:rPr lang="en-US" b="1" dirty="0" err="1" smtClean="0">
                <a:latin typeface="Times New Roman" panose="02020603050405020304" pitchFamily="18" charset="0"/>
                <a:cs typeface="Times New Roman" panose="02020603050405020304" pitchFamily="18" charset="0"/>
              </a:rPr>
              <a:t>Đặc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điểm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nhận</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biết:</a:t>
            </a:r>
            <a:r>
              <a:rPr lang="en-US" b="1" dirty="0" err="1" smtClean="0">
                <a:latin typeface="Times New Roman" panose="02020603050405020304" pitchFamily="18" charset="0"/>
                <a:cs typeface="Times New Roman" panose="02020603050405020304" pitchFamily="18" charset="0"/>
              </a:rPr>
              <a:t>Cơ</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thể</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xứng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toả</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tròn.</a:t>
            </a:r>
          </a:p>
          <a:p>
            <a:pPr marL="0" indent="0">
              <a:buNone/>
            </a:pPr>
            <a:r>
              <a:rPr lang="vi-VN" b="1" dirty="0" smtClean="0">
                <a:latin typeface="Times New Roman" panose="02020603050405020304" pitchFamily="18" charset="0"/>
                <a:cs typeface="Times New Roman" panose="02020603050405020304" pitchFamily="18" charset="0"/>
              </a:rPr>
              <a:t>Môi trường sống: Đa số sống ở biển, số ít sống ở nước ngọt.</a:t>
            </a:r>
          </a:p>
          <a:p>
            <a:pPr marL="0" indent="0">
              <a:buNone/>
            </a:pPr>
            <a:endParaRPr lang="vi-VN" dirty="0" smtClean="0"/>
          </a:p>
          <a:p>
            <a:pPr marL="0" indent="0">
              <a:buNone/>
            </a:pPr>
            <a:endParaRPr lang="vi-VN" b="1" dirty="0" smtClean="0"/>
          </a:p>
          <a:p>
            <a:pPr marL="0" indent="0">
              <a:buNone/>
            </a:pPr>
            <a:endParaRPr lang="en-US" dirty="0"/>
          </a:p>
        </p:txBody>
      </p:sp>
      <p:cxnSp>
        <p:nvCxnSpPr>
          <p:cNvPr id="7" name="Straight Connector 6"/>
          <p:cNvCxnSpPr/>
          <p:nvPr/>
        </p:nvCxnSpPr>
        <p:spPr>
          <a:xfrm>
            <a:off x="9035143"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9266208" y="2514601"/>
            <a:ext cx="8077200" cy="6788945"/>
          </a:xfrm>
        </p:spPr>
        <p:txBody>
          <a:bodyPr/>
          <a:lstStyle/>
          <a:p>
            <a:pPr marL="0" indent="0">
              <a:buNone/>
            </a:pPr>
            <a:r>
              <a:rPr lang="vi-VN" b="1" dirty="0" smtClean="0">
                <a:solidFill>
                  <a:srgbClr val="FF0000"/>
                </a:solidFill>
                <a:latin typeface="Times New Roman" panose="02020603050405020304" pitchFamily="18" charset="0"/>
                <a:cs typeface="Times New Roman" panose="02020603050405020304" pitchFamily="18" charset="0"/>
              </a:rPr>
              <a:t>Vậy em hãy cho biết đặc điểm nhận biết của Ngành Ruột khoang?</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0524" y="3786548"/>
            <a:ext cx="3912884" cy="5090752"/>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1701" y="3786548"/>
            <a:ext cx="3945988" cy="5090752"/>
          </a:xfrm>
          <a:prstGeom prst="rect">
            <a:avLst/>
          </a:prstGeom>
        </p:spPr>
      </p:pic>
    </p:spTree>
    <p:extLst>
      <p:ext uri="{BB962C8B-B14F-4D97-AF65-F5344CB8AC3E}">
        <p14:creationId xmlns:p14="http://schemas.microsoft.com/office/powerpoint/2010/main" val="427834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3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 calcmode="lin" valueType="num">
                                      <p:cBhvr>
                                        <p:cTn id="9" dur="1000" fill="hold"/>
                                        <p:tgtEl>
                                          <p:spTgt spid="11"/>
                                        </p:tgtEl>
                                        <p:attrNameLst>
                                          <p:attrName>ppt_w</p:attrName>
                                        </p:attrNameLst>
                                      </p:cBhvr>
                                      <p:tavLst>
                                        <p:tav tm="0">
                                          <p:val>
                                            <p:fltVal val="0"/>
                                          </p:val>
                                        </p:tav>
                                        <p:tav tm="100000">
                                          <p:val>
                                            <p:strVal val="#ppt_w"/>
                                          </p:val>
                                        </p:tav>
                                      </p:tavLst>
                                    </p:anim>
                                    <p:anim calcmode="lin" valueType="num">
                                      <p:cBhvr>
                                        <p:cTn id="10" dur="1000" fill="hold"/>
                                        <p:tgtEl>
                                          <p:spTgt spid="11"/>
                                        </p:tgtEl>
                                        <p:attrNameLst>
                                          <p:attrName>ppt_h</p:attrName>
                                        </p:attrNameLst>
                                      </p:cBhvr>
                                      <p:tavLst>
                                        <p:tav tm="0">
                                          <p:val>
                                            <p:fltVal val="0"/>
                                          </p:val>
                                        </p:tav>
                                        <p:tav tm="100000">
                                          <p:val>
                                            <p:strVal val="#ppt_h"/>
                                          </p:val>
                                        </p:tav>
                                      </p:tavLst>
                                    </p:anim>
                                    <p:anim calcmode="lin" valueType="num">
                                      <p:cBhvr>
                                        <p:cTn id="11" dur="1000" fill="hold"/>
                                        <p:tgtEl>
                                          <p:spTgt spid="11"/>
                                        </p:tgtEl>
                                        <p:attrNameLst>
                                          <p:attrName>style.rotation</p:attrName>
                                        </p:attrNameLst>
                                      </p:cBhvr>
                                      <p:tavLst>
                                        <p:tav tm="0">
                                          <p:val>
                                            <p:fltVal val="90"/>
                                          </p:val>
                                        </p:tav>
                                        <p:tav tm="100000">
                                          <p:val>
                                            <p:fltVal val="0"/>
                                          </p:val>
                                        </p:tav>
                                      </p:tavLst>
                                    </p:anim>
                                    <p:animEffect transition="in" filter="fade">
                                      <p:cBhvr>
                                        <p:cTn id="12" dur="1000"/>
                                        <p:tgtEl>
                                          <p:spTgt spid="11"/>
                                        </p:tgtEl>
                                      </p:cBhvr>
                                    </p:animEffect>
                                  </p:childTnLst>
                                </p:cTn>
                              </p:par>
                              <p:par>
                                <p:cTn id="13" presetID="23"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500" fill="hold"/>
                                        <p:tgtEl>
                                          <p:spTgt spid="8"/>
                                        </p:tgtEl>
                                        <p:attrNameLst>
                                          <p:attrName>ppt_w</p:attrName>
                                        </p:attrNameLst>
                                      </p:cBhvr>
                                      <p:tavLst>
                                        <p:tav tm="0">
                                          <p:val>
                                            <p:fltVal val="0"/>
                                          </p:val>
                                        </p:tav>
                                        <p:tav tm="100000">
                                          <p:val>
                                            <p:strVal val="#ppt_w"/>
                                          </p:val>
                                        </p:tav>
                                      </p:tavLst>
                                    </p:anim>
                                    <p:anim calcmode="lin" valueType="num">
                                      <p:cBhvr>
                                        <p:cTn id="16" dur="1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53143" y="4854330"/>
            <a:ext cx="8795657" cy="4784969"/>
          </a:xfrm>
          <a:prstGeom prst="rect">
            <a:avLst/>
          </a:prstGeom>
        </p:spPr>
      </p:pic>
      <p:pic>
        <p:nvPicPr>
          <p:cNvPr id="4" name="Picture 3"/>
          <p:cNvPicPr>
            <a:picLocks noChangeAspect="1"/>
          </p:cNvPicPr>
          <p:nvPr/>
        </p:nvPicPr>
        <p:blipFill>
          <a:blip r:embed="rId3"/>
          <a:stretch>
            <a:fillRect/>
          </a:stretch>
        </p:blipFill>
        <p:spPr>
          <a:xfrm>
            <a:off x="9448800" y="4854331"/>
            <a:ext cx="8153400" cy="4784968"/>
          </a:xfrm>
          <a:prstGeom prst="rect">
            <a:avLst/>
          </a:prstGeom>
        </p:spPr>
      </p:pic>
      <p:sp>
        <p:nvSpPr>
          <p:cNvPr id="3073" name="Rectangle 1"/>
          <p:cNvSpPr>
            <a:spLocks noChangeArrowheads="1"/>
          </p:cNvSpPr>
          <p:nvPr/>
        </p:nvSpPr>
        <p:spPr bwMode="auto">
          <a:xfrm>
            <a:off x="685800" y="813256"/>
            <a:ext cx="16916400" cy="3970318"/>
          </a:xfrm>
          <a:prstGeom prst="rect">
            <a:avLst/>
          </a:prstGeom>
          <a:solidFill>
            <a:srgbClr val="FFFF00"/>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vi-VN"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San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hô</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động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vật</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có</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cấu</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tạo</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giống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như</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sứa</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và</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hải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quỳ</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Chúng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được</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tạo</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bởi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các</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sinh</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vật</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rất</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nhỏ</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gọi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polip</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san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hô</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polip</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giống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như</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cây</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tảo</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biển</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với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thân</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dạng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túi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và</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một</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miệng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để</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lấy</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thức</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ăn</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rồi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loại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chất</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thải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Xung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quanh</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miệng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này</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các</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xúc</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tu</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có</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tế</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bào</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gây</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ngứa</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a:t>
            </a:r>
            <a:r>
              <a:rPr kumimoji="0" lang="vi-VN" sz="3600" b="1" i="0" u="none" strike="noStrike" cap="none" normalizeH="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Các</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rạn</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san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hô</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là</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một</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trong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những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hệ</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sinh</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thái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lâu</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đời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nhất</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đa</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dạng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nhất</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về</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mặt</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sinh</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học</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và</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phong</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phú</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về</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các</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loài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trên</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trái</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kumimoji="0" lang="en-US" sz="3600" b="1" i="0" u="none" strike="noStrike" cap="none" normalizeH="0" baseline="0" dirty="0" err="1" smtClean="0">
                <a:ln>
                  <a:noFill/>
                </a:ln>
                <a:solidFill>
                  <a:srgbClr val="000000"/>
                </a:solidFill>
                <a:effectLst/>
                <a:latin typeface="Times New Roman" panose="02020603050405020304" pitchFamily="18" charset="0"/>
                <a:cs typeface="Times New Roman" panose="02020603050405020304" pitchFamily="18" charset="0"/>
              </a:rPr>
              <a:t>đất</a:t>
            </a:r>
            <a:r>
              <a:rPr kumimoji="0" lang="en-US" sz="3600" b="1" i="0" u="none" strike="noStrike" cap="none" normalizeH="0" baseline="0" dirty="0" smtClean="0">
                <a:ln>
                  <a:noFill/>
                </a:ln>
                <a:solidFill>
                  <a:srgbClr val="000000"/>
                </a:solidFill>
                <a:effectLst/>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San hô rất nhạy cảm với sự xáo trộn, và sự tổn thương do sự bất cẩn của con người có thể ảnh hưởng nghiêm trọng tới sức khỏe của cả rạn san hô nói chung</a:t>
            </a:r>
            <a:endParaRPr kumimoji="0" lang="en-US" sz="3600" b="1"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blinds(horizontal)">
                                      <p:cBhvr>
                                        <p:cTn id="7" dur="500"/>
                                        <p:tgtEl>
                                          <p:spTgt spid="30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1"/>
            <a:ext cx="16992601" cy="1333500"/>
          </a:xfrm>
        </p:spPr>
        <p:txBody>
          <a:bodyPr>
            <a:noAutofit/>
          </a:bodyPr>
          <a:lstStyle/>
          <a:p>
            <a:pPr>
              <a:lnSpc>
                <a:spcPct val="114000"/>
              </a:lnSpc>
            </a:pPr>
            <a:r>
              <a:rPr lang="en-US" sz="5400" b="1" spc="-104" dirty="0">
                <a:solidFill>
                  <a:srgbClr val="C00000"/>
                </a:solidFill>
                <a:latin typeface="Times New Roman" panose="02020603050405020304" pitchFamily="18" charset="0"/>
                <a:cs typeface="Times New Roman" panose="02020603050405020304" pitchFamily="18" charset="0"/>
              </a:rPr>
              <a:t>BÀI 22</a:t>
            </a:r>
            <a:r>
              <a:rPr lang="en-US" sz="5400" b="1" spc="-104">
                <a:solidFill>
                  <a:srgbClr val="C00000"/>
                </a:solidFill>
                <a:latin typeface="Times New Roman" panose="02020603050405020304" pitchFamily="18" charset="0"/>
                <a:cs typeface="Times New Roman" panose="02020603050405020304" pitchFamily="18" charset="0"/>
              </a:rPr>
              <a:t>: </a:t>
            </a:r>
            <a:r>
              <a:rPr lang="en-US" sz="5400" b="1" spc="-104" smtClean="0">
                <a:solidFill>
                  <a:srgbClr val="C00000"/>
                </a:solidFill>
                <a:latin typeface="Times New Roman" panose="02020603050405020304" pitchFamily="18" charset="0"/>
                <a:cs typeface="Times New Roman" panose="02020603050405020304" pitchFamily="18" charset="0"/>
              </a:rPr>
              <a:t>ĐA </a:t>
            </a:r>
            <a:r>
              <a:rPr lang="en-US" sz="5400" b="1" spc="-104" dirty="0">
                <a:solidFill>
                  <a:srgbClr val="C00000"/>
                </a:solidFill>
                <a:latin typeface="Times New Roman" panose="02020603050405020304" pitchFamily="18" charset="0"/>
                <a:cs typeface="Times New Roman" panose="02020603050405020304" pitchFamily="18" charset="0"/>
              </a:rPr>
              <a:t>DẠNG ĐỘNG VẬT KHÔNG XƯƠNG SỐNG</a:t>
            </a:r>
          </a:p>
        </p:txBody>
      </p:sp>
      <p:sp>
        <p:nvSpPr>
          <p:cNvPr id="3" name="Text Placeholder 2"/>
          <p:cNvSpPr>
            <a:spLocks noGrp="1"/>
          </p:cNvSpPr>
          <p:nvPr>
            <p:ph type="body" sz="half" idx="1"/>
          </p:nvPr>
        </p:nvSpPr>
        <p:spPr>
          <a:xfrm>
            <a:off x="685800" y="1333501"/>
            <a:ext cx="8305800" cy="8084343"/>
          </a:xfrm>
        </p:spPr>
        <p:txBody>
          <a:bodyPr>
            <a:normAutofit/>
          </a:bodyPr>
          <a:lstStyle/>
          <a:p>
            <a:pPr marL="0" indent="0">
              <a:spcBef>
                <a:spcPts val="0"/>
              </a:spcBef>
              <a:spcAft>
                <a:spcPts val="0"/>
              </a:spcAft>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vi-VN" b="1" dirty="0" smtClean="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Ngành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Ruột</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khoang:</a:t>
            </a: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-Đại </a:t>
            </a:r>
            <a:r>
              <a:rPr lang="en-US" b="1" dirty="0" err="1" smtClean="0">
                <a:latin typeface="Times New Roman" panose="02020603050405020304" pitchFamily="18" charset="0"/>
                <a:cs typeface="Times New Roman" panose="02020603050405020304" pitchFamily="18" charset="0"/>
              </a:rPr>
              <a:t>diện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ngành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ruột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khoang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thủy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tức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hải</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quỳ</a:t>
            </a:r>
            <a:r>
              <a:rPr lang="en-US" b="1" dirty="0" smtClean="0">
                <a:latin typeface="Times New Roman" panose="02020603050405020304" pitchFamily="18" charset="0"/>
                <a:cs typeface="Times New Roman" panose="02020603050405020304" pitchFamily="18" charset="0"/>
              </a:rPr>
              <a:t>, san </a:t>
            </a:r>
            <a:r>
              <a:rPr lang="en-US" b="1" dirty="0" err="1" smtClean="0">
                <a:latin typeface="Times New Roman" panose="02020603050405020304" pitchFamily="18" charset="0"/>
                <a:cs typeface="Times New Roman" panose="02020603050405020304" pitchFamily="18" charset="0"/>
              </a:rPr>
              <a:t>hô</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sứa.</a:t>
            </a:r>
            <a:endParaRPr lang="en-US"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-Đặc </a:t>
            </a:r>
            <a:r>
              <a:rPr lang="en-US" b="1" dirty="0" err="1" smtClean="0">
                <a:latin typeface="Times New Roman" panose="02020603050405020304" pitchFamily="18" charset="0"/>
                <a:cs typeface="Times New Roman" panose="02020603050405020304" pitchFamily="18" charset="0"/>
              </a:rPr>
              <a:t>điểm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nhận</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biết:</a:t>
            </a:r>
            <a:r>
              <a:rPr lang="en-US" b="1" dirty="0" err="1" smtClean="0">
                <a:latin typeface="Times New Roman" panose="02020603050405020304" pitchFamily="18" charset="0"/>
                <a:cs typeface="Times New Roman" panose="02020603050405020304" pitchFamily="18" charset="0"/>
              </a:rPr>
              <a:t>Cơ</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thể</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xứng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toả</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tròn.</a:t>
            </a: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a:t>
            </a:r>
            <a:r>
              <a:rPr lang="vi-VN" b="1" smtClean="0">
                <a:latin typeface="Times New Roman" panose="02020603050405020304" pitchFamily="18" charset="0"/>
                <a:cs typeface="Times New Roman" panose="02020603050405020304" pitchFamily="18" charset="0"/>
              </a:rPr>
              <a:t>Môi </a:t>
            </a:r>
            <a:r>
              <a:rPr lang="vi-VN" b="1" dirty="0">
                <a:latin typeface="Times New Roman" panose="02020603050405020304" pitchFamily="18" charset="0"/>
                <a:cs typeface="Times New Roman" panose="02020603050405020304" pitchFamily="18" charset="0"/>
              </a:rPr>
              <a:t>trường sống: Đa số sống ở biển, số ít sống ở nước ngọt</a:t>
            </a:r>
            <a:r>
              <a:rPr lang="vi-VN" b="1" dirty="0" smtClean="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a:t>
            </a:r>
            <a:r>
              <a:rPr lang="vi-VN" b="1" smtClean="0">
                <a:latin typeface="Times New Roman" panose="02020603050405020304" pitchFamily="18" charset="0"/>
                <a:cs typeface="Times New Roman" panose="02020603050405020304" pitchFamily="18" charset="0"/>
              </a:rPr>
              <a:t>Vai </a:t>
            </a:r>
            <a:r>
              <a:rPr lang="vi-VN" b="1" dirty="0" smtClean="0">
                <a:latin typeface="Times New Roman" panose="02020603050405020304" pitchFamily="18" charset="0"/>
                <a:cs typeface="Times New Roman" panose="02020603050405020304" pitchFamily="18" charset="0"/>
              </a:rPr>
              <a:t>trò</a:t>
            </a:r>
            <a:r>
              <a:rPr lang="vi-VN" b="1" smtClean="0">
                <a:latin typeface="Times New Roman" panose="02020603050405020304" pitchFamily="18" charset="0"/>
                <a:cs typeface="Times New Roman" panose="02020603050405020304" pitchFamily="18" charset="0"/>
              </a:rPr>
              <a:t>: + </a:t>
            </a:r>
            <a:r>
              <a:rPr lang="vi-VN" b="1" dirty="0" smtClean="0">
                <a:latin typeface="Times New Roman" panose="02020603050405020304" pitchFamily="18" charset="0"/>
                <a:cs typeface="Times New Roman" panose="02020603050405020304" pitchFamily="18" charset="0"/>
              </a:rPr>
              <a:t>Lợi ích: </a:t>
            </a:r>
            <a:r>
              <a:rPr lang="en-US" b="1" dirty="0" err="1" smtClean="0">
                <a:latin typeface="Times New Roman" panose="02020603050405020304" pitchFamily="18" charset="0"/>
                <a:cs typeface="Times New Roman" panose="02020603050405020304" pitchFamily="18" charset="0"/>
              </a:rPr>
              <a:t>Sử</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ẩn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đáo</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biển</a:t>
            </a:r>
            <a:r>
              <a:rPr lang="en-US" b="1" dirty="0">
                <a:latin typeface="Times New Roman" panose="02020603050405020304" pitchFamily="18" charset="0"/>
                <a:cs typeface="Times New Roman" panose="02020603050405020304" pitchFamily="18" charset="0"/>
              </a:rPr>
              <a:t>.</a:t>
            </a:r>
            <a:endParaRPr lang="vi-VN" b="1" dirty="0" smtClean="0">
              <a:latin typeface="Times New Roman" panose="02020603050405020304" pitchFamily="18" charset="0"/>
              <a:cs typeface="Times New Roman" panose="02020603050405020304" pitchFamily="18" charset="0"/>
            </a:endParaRPr>
          </a:p>
          <a:p>
            <a:pPr marL="0" indent="0">
              <a:buNone/>
            </a:pPr>
            <a:endParaRPr lang="vi-VN" b="1" dirty="0" smtClean="0"/>
          </a:p>
          <a:p>
            <a:pPr marL="0" indent="0">
              <a:buNone/>
            </a:pPr>
            <a:endParaRPr lang="en-US" dirty="0"/>
          </a:p>
        </p:txBody>
      </p:sp>
      <p:cxnSp>
        <p:nvCxnSpPr>
          <p:cNvPr id="7" name="Straight Connector 6"/>
          <p:cNvCxnSpPr/>
          <p:nvPr/>
        </p:nvCxnSpPr>
        <p:spPr>
          <a:xfrm>
            <a:off x="89916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9131675" y="1399775"/>
            <a:ext cx="8077200" cy="695726"/>
          </a:xfrm>
        </p:spPr>
        <p:txBody>
          <a:bodyPr/>
          <a:lstStyle/>
          <a:p>
            <a:r>
              <a:rPr lang="vi-VN" b="1" dirty="0" smtClean="0">
                <a:solidFill>
                  <a:srgbClr val="FF0000"/>
                </a:solidFill>
                <a:latin typeface="Times New Roman" panose="02020603050405020304" pitchFamily="18" charset="0"/>
                <a:cs typeface="Times New Roman" panose="02020603050405020304" pitchFamily="18" charset="0"/>
              </a:rPr>
              <a:t>L</a:t>
            </a:r>
            <a:r>
              <a:rPr lang="en-US" b="1" dirty="0" err="1" smtClean="0">
                <a:solidFill>
                  <a:srgbClr val="FF0000"/>
                </a:solidFill>
                <a:latin typeface="Times New Roman" panose="02020603050405020304" pitchFamily="18" charset="0"/>
                <a:cs typeface="Times New Roman" panose="02020603050405020304" pitchFamily="18" charset="0"/>
              </a:rPr>
              <a:t>ợi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smtClean="0">
                <a:solidFill>
                  <a:srgbClr val="FF0000"/>
                </a:solidFill>
                <a:latin typeface="Times New Roman" panose="02020603050405020304" pitchFamily="18" charset="0"/>
                <a:cs typeface="Times New Roman" panose="02020603050405020304" pitchFamily="18" charset="0"/>
              </a:rPr>
              <a:t>ích</a:t>
            </a:r>
            <a:r>
              <a:rPr lang="vi-VN" b="1" dirty="0" smtClean="0">
                <a:solidFill>
                  <a:srgbClr val="FF0000"/>
                </a:solidFill>
                <a:latin typeface="Times New Roman" panose="02020603050405020304" pitchFamily="18" charset="0"/>
                <a:cs typeface="Times New Roman" panose="02020603050405020304" pitchFamily="18" charset="0"/>
              </a:rPr>
              <a:t> của ngành Ruột khoang</a:t>
            </a:r>
            <a:endParaRPr lang="en-US" b="1" dirty="0">
              <a:solidFill>
                <a:srgbClr val="FF0000"/>
              </a:solidFill>
              <a:latin typeface="Times New Roman" panose="02020603050405020304" pitchFamily="18" charset="0"/>
              <a:cs typeface="Times New Roman" panose="02020603050405020304" pitchFamily="18" charset="0"/>
            </a:endParaRPr>
          </a:p>
        </p:txBody>
      </p:sp>
      <p:pic>
        <p:nvPicPr>
          <p:cNvPr id="9" name="Picture 2" descr="Cách làm nộm sứa thập cẩm giòn ngon, không tanh"/>
          <p:cNvPicPr>
            <a:picLocks noChangeAspect="1" noChangeArrowheads="1"/>
          </p:cNvPicPr>
          <p:nvPr/>
        </p:nvPicPr>
        <p:blipFill>
          <a:blip r:embed="rId2"/>
          <a:srcRect/>
          <a:stretch>
            <a:fillRect/>
          </a:stretch>
        </p:blipFill>
        <p:spPr bwMode="auto">
          <a:xfrm>
            <a:off x="9075194" y="2278452"/>
            <a:ext cx="4143553" cy="3281769"/>
          </a:xfrm>
          <a:prstGeom prst="rect">
            <a:avLst/>
          </a:prstGeom>
          <a:noFill/>
        </p:spPr>
      </p:pic>
      <p:pic>
        <p:nvPicPr>
          <p:cNvPr id="4" name="Picture 3"/>
          <p:cNvPicPr>
            <a:picLocks noChangeAspect="1"/>
          </p:cNvPicPr>
          <p:nvPr/>
        </p:nvPicPr>
        <p:blipFill>
          <a:blip r:embed="rId3"/>
          <a:stretch>
            <a:fillRect/>
          </a:stretch>
        </p:blipFill>
        <p:spPr>
          <a:xfrm>
            <a:off x="9099018" y="5478852"/>
            <a:ext cx="8231038" cy="3710397"/>
          </a:xfrm>
          <a:prstGeom prst="rect">
            <a:avLst/>
          </a:prstGeom>
        </p:spPr>
      </p:pic>
      <p:pic>
        <p:nvPicPr>
          <p:cNvPr id="6" name="Picture 5"/>
          <p:cNvPicPr>
            <a:picLocks noChangeAspect="1"/>
          </p:cNvPicPr>
          <p:nvPr/>
        </p:nvPicPr>
        <p:blipFill>
          <a:blip r:embed="rId4"/>
          <a:stretch>
            <a:fillRect/>
          </a:stretch>
        </p:blipFill>
        <p:spPr>
          <a:xfrm>
            <a:off x="13218747" y="2278452"/>
            <a:ext cx="4114800" cy="3200400"/>
          </a:xfrm>
          <a:prstGeom prst="rect">
            <a:avLst/>
          </a:prstGeom>
        </p:spPr>
      </p:pic>
    </p:spTree>
    <p:extLst>
      <p:ext uri="{BB962C8B-B14F-4D97-AF65-F5344CB8AC3E}">
        <p14:creationId xmlns:p14="http://schemas.microsoft.com/office/powerpoint/2010/main" val="112519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82990"/>
            <a:ext cx="16992600" cy="923330"/>
          </a:xfrm>
          <a:prstGeom prst="rect">
            <a:avLst/>
          </a:prstGeom>
          <a:solidFill>
            <a:schemeClr val="accent2">
              <a:lumMod val="20000"/>
              <a:lumOff val="80000"/>
            </a:schemeClr>
          </a:solidFill>
        </p:spPr>
        <p:txBody>
          <a:bodyPr wrap="square" rtlCol="0">
            <a:spAutoFit/>
          </a:bodyPr>
          <a:lstStyle/>
          <a:p>
            <a:pPr algn="ctr"/>
            <a:r>
              <a:rPr lang="vi-VN" sz="5400" b="1" smtClean="0">
                <a:latin typeface="Times New Roman" panose="02020603050405020304" pitchFamily="18" charset="0"/>
                <a:cs typeface="Times New Roman" panose="02020603050405020304" pitchFamily="18" charset="0"/>
              </a:rPr>
              <a:t>Một số đặc điểm nhận biết khác về Ngành Ruột khoang</a:t>
            </a:r>
            <a:endParaRPr lang="en-US" sz="5400" b="1" dirty="0">
              <a:latin typeface="Times New Roman" panose="02020603050405020304" pitchFamily="18" charset="0"/>
              <a:cs typeface="Times New Roman" panose="02020603050405020304" pitchFamily="18" charset="0"/>
            </a:endParaRPr>
          </a:p>
        </p:txBody>
      </p:sp>
      <p:pic>
        <p:nvPicPr>
          <p:cNvPr id="2050" name="Picture 2" descr="Bài 10. Đặc điểm chung và vai trò của ngành Ruột khoang - Hoc24"/>
          <p:cNvPicPr>
            <a:picLocks noChangeAspect="1" noChangeArrowheads="1"/>
          </p:cNvPicPr>
          <p:nvPr/>
        </p:nvPicPr>
        <p:blipFill>
          <a:blip r:embed="rId2"/>
          <a:srcRect/>
          <a:stretch>
            <a:fillRect/>
          </a:stretch>
        </p:blipFill>
        <p:spPr bwMode="auto">
          <a:xfrm>
            <a:off x="838200" y="3173968"/>
            <a:ext cx="9677400" cy="5366552"/>
          </a:xfrm>
          <a:prstGeom prst="rect">
            <a:avLst/>
          </a:prstGeom>
          <a:noFill/>
        </p:spPr>
      </p:pic>
      <p:sp>
        <p:nvSpPr>
          <p:cNvPr id="3" name="Rectangle 2"/>
          <p:cNvSpPr/>
          <p:nvPr/>
        </p:nvSpPr>
        <p:spPr>
          <a:xfrm>
            <a:off x="10918370" y="2170530"/>
            <a:ext cx="6571169" cy="1323439"/>
          </a:xfrm>
          <a:prstGeom prst="rect">
            <a:avLst/>
          </a:prstGeom>
          <a:solidFill>
            <a:srgbClr val="FFFF00"/>
          </a:solidFill>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Cấu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tạo</a:t>
            </a:r>
            <a:r>
              <a:rPr lang="en-US" sz="4000" b="1" dirty="0" smtClean="0">
                <a:latin typeface="Times New Roman" panose="02020603050405020304" pitchFamily="18" charset="0"/>
                <a:cs typeface="Times New Roman" panose="02020603050405020304" pitchFamily="18" charset="0"/>
              </a:rPr>
              <a:t>: </a:t>
            </a:r>
          </a:p>
          <a:p>
            <a:r>
              <a:rPr lang="en-US" sz="4000" b="1" smtClean="0">
                <a:latin typeface="Times New Roman" panose="02020603050405020304" pitchFamily="18" charset="0"/>
                <a:cs typeface="Times New Roman" panose="02020603050405020304" pitchFamily="18" charset="0"/>
              </a:rPr>
              <a:t>+ </a:t>
            </a:r>
            <a:r>
              <a:rPr lang="vi-VN" sz="4000" b="1" smtClean="0">
                <a:latin typeface="Times New Roman" panose="02020603050405020304" pitchFamily="18" charset="0"/>
                <a:cs typeface="Times New Roman" panose="02020603050405020304" pitchFamily="18" charset="0"/>
              </a:rPr>
              <a:t>Cơ thể </a:t>
            </a:r>
            <a:r>
              <a:rPr lang="vi-VN" sz="4000" b="1" dirty="0" smtClean="0">
                <a:latin typeface="Times New Roman" panose="02020603050405020304" pitchFamily="18" charset="0"/>
                <a:cs typeface="Times New Roman" panose="02020603050405020304" pitchFamily="18" charset="0"/>
              </a:rPr>
              <a:t>đối xứng tỏa tròn</a:t>
            </a:r>
          </a:p>
        </p:txBody>
      </p:sp>
      <p:sp>
        <p:nvSpPr>
          <p:cNvPr id="8" name="Rectangle 7"/>
          <p:cNvSpPr/>
          <p:nvPr/>
        </p:nvSpPr>
        <p:spPr>
          <a:xfrm>
            <a:off x="10896596" y="7401288"/>
            <a:ext cx="6560282" cy="1323439"/>
          </a:xfrm>
          <a:prstGeom prst="rect">
            <a:avLst/>
          </a:prstGeom>
          <a:solidFill>
            <a:srgbClr val="FFFF00"/>
          </a:solidFill>
        </p:spPr>
        <p:txBody>
          <a:bodyPr wrap="square">
            <a:spAutoFit/>
          </a:bodyPr>
          <a:lstStyle/>
          <a:p>
            <a:r>
              <a:rPr lang="vi-VN" sz="4000" b="1" dirty="0" smtClean="0">
                <a:latin typeface="Times New Roman" panose="02020603050405020304" pitchFamily="18" charset="0"/>
                <a:cs typeface="Times New Roman" panose="02020603050405020304" pitchFamily="18" charset="0"/>
              </a:rPr>
              <a:t>- Đa số sống ở biển (trừ thủy tức sống ở nước ngọt)</a:t>
            </a:r>
            <a:endParaRPr lang="vi-VN" sz="4000" b="1" dirty="0">
              <a:latin typeface="Times New Roman" panose="02020603050405020304" pitchFamily="18" charset="0"/>
              <a:cs typeface="Times New Roman" panose="02020603050405020304" pitchFamily="18" charset="0"/>
            </a:endParaRPr>
          </a:p>
        </p:txBody>
      </p:sp>
      <p:sp>
        <p:nvSpPr>
          <p:cNvPr id="9" name="Rectangle 8"/>
          <p:cNvSpPr/>
          <p:nvPr/>
        </p:nvSpPr>
        <p:spPr>
          <a:xfrm>
            <a:off x="10896597" y="3698211"/>
            <a:ext cx="6571169" cy="1938992"/>
          </a:xfrm>
          <a:prstGeom prst="rect">
            <a:avLst/>
          </a:prstGeom>
          <a:solidFill>
            <a:srgbClr val="FFFF00"/>
          </a:solidFill>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Ruột dạng túi, không có hậu môn</a:t>
            </a:r>
          </a:p>
          <a:p>
            <a:r>
              <a:rPr lang="en-US" sz="4000" b="1" smtClean="0">
                <a:latin typeface="Times New Roman" panose="02020603050405020304" pitchFamily="18" charset="0"/>
                <a:cs typeface="Times New Roman" panose="02020603050405020304" pitchFamily="18" charset="0"/>
              </a:rPr>
              <a:t>+ </a:t>
            </a:r>
            <a:r>
              <a:rPr lang="vi-VN" sz="4000" b="1" smtClean="0">
                <a:latin typeface="Times New Roman" panose="02020603050405020304" pitchFamily="18" charset="0"/>
                <a:cs typeface="Times New Roman" panose="02020603050405020304" pitchFamily="18" charset="0"/>
              </a:rPr>
              <a:t>Cơ thể </a:t>
            </a:r>
            <a:r>
              <a:rPr lang="vi-VN" sz="4000" b="1" dirty="0" smtClean="0">
                <a:latin typeface="Times New Roman" panose="02020603050405020304" pitchFamily="18" charset="0"/>
                <a:cs typeface="Times New Roman" panose="02020603050405020304" pitchFamily="18" charset="0"/>
              </a:rPr>
              <a:t>gồm hai lớp tế bào</a:t>
            </a:r>
          </a:p>
        </p:txBody>
      </p:sp>
      <p:sp>
        <p:nvSpPr>
          <p:cNvPr id="10" name="Rectangle 9"/>
          <p:cNvSpPr/>
          <p:nvPr/>
        </p:nvSpPr>
        <p:spPr>
          <a:xfrm>
            <a:off x="10896596" y="5857526"/>
            <a:ext cx="6571169" cy="1323439"/>
          </a:xfrm>
          <a:prstGeom prst="rect">
            <a:avLst/>
          </a:prstGeom>
          <a:solidFill>
            <a:srgbClr val="FFFF00"/>
          </a:solidFill>
        </p:spPr>
        <p:txBody>
          <a:bodyPr wrap="square">
            <a:spAutoFit/>
          </a:bodyPr>
          <a:lstStyle/>
          <a:p>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Tự vệ và tấn công bằng tế bào gai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a:xfrm>
            <a:off x="914400" y="2126458"/>
            <a:ext cx="8228162" cy="6903242"/>
          </a:xfrm>
        </p:spPr>
        <p:txBody>
          <a:bodyPr>
            <a:normAutofit fontScale="92500" lnSpcReduction="10000"/>
          </a:bodyPr>
          <a:lstStyle/>
          <a:p>
            <a:pPr marL="0" indent="0">
              <a:spcBef>
                <a:spcPts val="0"/>
              </a:spcBef>
              <a:spcAft>
                <a:spcPts val="0"/>
              </a:spcAft>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vi-VN" b="1" dirty="0" smtClean="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Ngành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Ruột</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khoang:</a:t>
            </a: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-Đại </a:t>
            </a:r>
            <a:r>
              <a:rPr lang="en-US" b="1" dirty="0" err="1" smtClean="0">
                <a:latin typeface="Times New Roman" panose="02020603050405020304" pitchFamily="18" charset="0"/>
                <a:cs typeface="Times New Roman" panose="02020603050405020304" pitchFamily="18" charset="0"/>
              </a:rPr>
              <a:t>diện</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của</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ngành</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ruột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khoang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thủy</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tức</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hải</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quỳ</a:t>
            </a:r>
            <a:r>
              <a:rPr lang="en-US" b="1" dirty="0" smtClean="0">
                <a:latin typeface="Times New Roman" panose="02020603050405020304" pitchFamily="18" charset="0"/>
                <a:cs typeface="Times New Roman" panose="02020603050405020304" pitchFamily="18" charset="0"/>
              </a:rPr>
              <a:t>, san </a:t>
            </a:r>
            <a:r>
              <a:rPr lang="en-US" b="1" dirty="0" err="1" smtClean="0">
                <a:latin typeface="Times New Roman" panose="02020603050405020304" pitchFamily="18" charset="0"/>
                <a:cs typeface="Times New Roman" panose="02020603050405020304" pitchFamily="18" charset="0"/>
              </a:rPr>
              <a:t>hô</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sứa.</a:t>
            </a:r>
            <a:endParaRPr lang="en-US"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-Đặc </a:t>
            </a:r>
            <a:r>
              <a:rPr lang="en-US" b="1" dirty="0" err="1" smtClean="0">
                <a:latin typeface="Times New Roman" panose="02020603050405020304" pitchFamily="18" charset="0"/>
                <a:cs typeface="Times New Roman" panose="02020603050405020304" pitchFamily="18" charset="0"/>
              </a:rPr>
              <a:t>điểm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nhận</a:t>
            </a:r>
            <a:r>
              <a:rPr lang="en-US" b="1" dirty="0" smtClean="0">
                <a:latin typeface="Times New Roman" panose="02020603050405020304" pitchFamily="18" charset="0"/>
                <a:cs typeface="Times New Roman" panose="02020603050405020304" pitchFamily="18" charset="0"/>
              </a:rPr>
              <a:t> </a:t>
            </a:r>
            <a:r>
              <a:rPr lang="vi-VN" b="1" smtClean="0">
                <a:latin typeface="Times New Roman" panose="02020603050405020304" pitchFamily="18" charset="0"/>
                <a:cs typeface="Times New Roman" panose="02020603050405020304" pitchFamily="18" charset="0"/>
              </a:rPr>
              <a:t>biết:</a:t>
            </a:r>
            <a:r>
              <a:rPr lang="en-US" b="1" smtClean="0">
                <a:latin typeface="Times New Roman" panose="02020603050405020304" pitchFamily="18" charset="0"/>
                <a:cs typeface="Times New Roman" panose="02020603050405020304" pitchFamily="18" charset="0"/>
              </a:rPr>
              <a:t> Cơ </a:t>
            </a:r>
            <a:r>
              <a:rPr lang="en-US" b="1" dirty="0" err="1" smtClean="0">
                <a:latin typeface="Times New Roman" panose="02020603050405020304" pitchFamily="18" charset="0"/>
                <a:cs typeface="Times New Roman" panose="02020603050405020304" pitchFamily="18" charset="0"/>
              </a:rPr>
              <a:t>thể</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đối</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xứng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toả</a:t>
            </a:r>
            <a:r>
              <a:rPr lang="en-US" b="1" dirty="0" smtClean="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tròn.</a:t>
            </a: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a:t>
            </a:r>
            <a:r>
              <a:rPr lang="vi-VN" b="1" smtClean="0">
                <a:latin typeface="Times New Roman" panose="02020603050405020304" pitchFamily="18" charset="0"/>
                <a:cs typeface="Times New Roman" panose="02020603050405020304" pitchFamily="18" charset="0"/>
              </a:rPr>
              <a:t>Môi </a:t>
            </a:r>
            <a:r>
              <a:rPr lang="vi-VN" b="1" dirty="0">
                <a:latin typeface="Times New Roman" panose="02020603050405020304" pitchFamily="18" charset="0"/>
                <a:cs typeface="Times New Roman" panose="02020603050405020304" pitchFamily="18" charset="0"/>
              </a:rPr>
              <a:t>trường sống: Đa số sống ở biển, số ít sống ở nước ngọt.</a:t>
            </a: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a:t>
            </a:r>
            <a:r>
              <a:rPr lang="vi-VN" b="1" smtClean="0">
                <a:latin typeface="Times New Roman" panose="02020603050405020304" pitchFamily="18" charset="0"/>
                <a:cs typeface="Times New Roman" panose="02020603050405020304" pitchFamily="18" charset="0"/>
              </a:rPr>
              <a:t>Vai </a:t>
            </a:r>
            <a:r>
              <a:rPr lang="vi-VN" b="1" dirty="0" smtClean="0">
                <a:latin typeface="Times New Roman" panose="02020603050405020304" pitchFamily="18" charset="0"/>
                <a:cs typeface="Times New Roman" panose="02020603050405020304" pitchFamily="18" charset="0"/>
              </a:rPr>
              <a:t>trò: + Lợi ích: </a:t>
            </a:r>
            <a:r>
              <a:rPr lang="en-US" b="1" dirty="0" err="1" smtClean="0">
                <a:latin typeface="Times New Roman" panose="02020603050405020304" pitchFamily="18" charset="0"/>
                <a:cs typeface="Times New Roman" panose="02020603050405020304" pitchFamily="18" charset="0"/>
              </a:rPr>
              <a:t>Sử</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ẩn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nấp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Tạo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cảnh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quan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đáo</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biển</a:t>
            </a:r>
            <a:r>
              <a:rPr lang="en-US" b="1" dirty="0" smtClean="0">
                <a:latin typeface="Times New Roman" panose="02020603050405020304" pitchFamily="18" charset="0"/>
                <a:cs typeface="Times New Roman" panose="02020603050405020304" pitchFamily="18" charset="0"/>
              </a:rPr>
              <a:t>.</a:t>
            </a:r>
            <a:endParaRPr lang="vi-VN"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vi-VN" b="1" dirty="0" smtClean="0">
                <a:latin typeface="Times New Roman" panose="02020603050405020304" pitchFamily="18" charset="0"/>
                <a:cs typeface="Times New Roman" panose="02020603050405020304" pitchFamily="18" charset="0"/>
              </a:rPr>
              <a:t>+ Tác hại: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tính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tiếp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xúc</a:t>
            </a:r>
            <a:r>
              <a:rPr lang="en-US" b="1" dirty="0">
                <a:latin typeface="Times New Roman" panose="02020603050405020304" pitchFamily="18" charset="0"/>
                <a:cs typeface="Times New Roman" panose="02020603050405020304" pitchFamily="18" charset="0"/>
              </a:rPr>
              <a:t>.</a:t>
            </a:r>
            <a:endParaRPr lang="vi-VN" b="1" dirty="0" smtClean="0">
              <a:latin typeface="Times New Roman" panose="02020603050405020304" pitchFamily="18" charset="0"/>
              <a:cs typeface="Times New Roman" panose="02020603050405020304" pitchFamily="18" charset="0"/>
            </a:endParaRPr>
          </a:p>
          <a:p>
            <a:pPr marL="0" indent="0">
              <a:buNone/>
            </a:pPr>
            <a:endParaRPr lang="vi-VN" b="1" dirty="0" smtClean="0"/>
          </a:p>
          <a:p>
            <a:pPr marL="0" indent="0">
              <a:buNone/>
            </a:pPr>
            <a:endParaRPr lang="en-US" dirty="0"/>
          </a:p>
        </p:txBody>
      </p:sp>
      <p:cxnSp>
        <p:nvCxnSpPr>
          <p:cNvPr id="7" name="Straight Connector 6"/>
          <p:cNvCxnSpPr/>
          <p:nvPr/>
        </p:nvCxnSpPr>
        <p:spPr>
          <a:xfrm>
            <a:off x="9266208" y="2324100"/>
            <a:ext cx="0" cy="6979446"/>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9296400" y="2240755"/>
            <a:ext cx="8077200" cy="6788945"/>
          </a:xfrm>
        </p:spPr>
        <p:txBody>
          <a:bodyPr/>
          <a:lstStyle/>
          <a:p>
            <a:r>
              <a:rPr lang="vi-VN" b="1" dirty="0" smtClean="0">
                <a:latin typeface="Times New Roman" panose="02020603050405020304" pitchFamily="18" charset="0"/>
                <a:cs typeface="Times New Roman" panose="02020603050405020304" pitchFamily="18" charset="0"/>
              </a:rPr>
              <a:t>Tác hại của ngành Ruột khoang</a:t>
            </a:r>
            <a:endParaRPr lang="en-US"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2"/>
          <a:stretch>
            <a:fillRect/>
          </a:stretch>
        </p:blipFill>
        <p:spPr>
          <a:xfrm>
            <a:off x="9525719" y="2819400"/>
            <a:ext cx="7618562" cy="5988846"/>
          </a:xfrm>
          <a:prstGeom prst="rect">
            <a:avLst/>
          </a:prstGeom>
        </p:spPr>
      </p:pic>
    </p:spTree>
    <p:extLst>
      <p:ext uri="{BB962C8B-B14F-4D97-AF65-F5344CB8AC3E}">
        <p14:creationId xmlns:p14="http://schemas.microsoft.com/office/powerpoint/2010/main" val="2226740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600204"/>
          </a:xfrm>
        </p:spPr>
        <p:txBody>
          <a:bodyPr>
            <a:noAutofit/>
          </a:bodyPr>
          <a:lstStyle/>
          <a:p>
            <a:pPr>
              <a:lnSpc>
                <a:spcPct val="114000"/>
              </a:lnSpc>
            </a:pPr>
            <a:r>
              <a:rPr lang="en-US" sz="5400" b="1" spc="-104" dirty="0">
                <a:solidFill>
                  <a:srgbClr val="C00000"/>
                </a:solidFill>
                <a:latin typeface="Times New Roman" panose="02020603050405020304" pitchFamily="18" charset="0"/>
                <a:cs typeface="Times New Roman" panose="02020603050405020304" pitchFamily="18" charset="0"/>
              </a:rPr>
              <a:t>BÀI 22</a:t>
            </a:r>
            <a:r>
              <a:rPr lang="en-US" sz="5400" b="1" spc="-104">
                <a:solidFill>
                  <a:srgbClr val="C00000"/>
                </a:solidFill>
                <a:latin typeface="Times New Roman" panose="02020603050405020304" pitchFamily="18" charset="0"/>
                <a:cs typeface="Times New Roman" panose="02020603050405020304" pitchFamily="18" charset="0"/>
              </a:rPr>
              <a:t>: </a:t>
            </a:r>
            <a:r>
              <a:rPr lang="en-US" sz="5400" b="1" spc="-104" smtClean="0">
                <a:solidFill>
                  <a:srgbClr val="C00000"/>
                </a:solidFill>
                <a:latin typeface="Times New Roman" panose="02020603050405020304" pitchFamily="18" charset="0"/>
                <a:cs typeface="Times New Roman" panose="02020603050405020304" pitchFamily="18" charset="0"/>
              </a:rPr>
              <a:t> </a:t>
            </a:r>
            <a:br>
              <a:rPr lang="en-US" sz="5400" b="1" spc="-104" smtClean="0">
                <a:solidFill>
                  <a:srgbClr val="C00000"/>
                </a:solidFill>
                <a:latin typeface="Times New Roman" panose="02020603050405020304" pitchFamily="18" charset="0"/>
                <a:cs typeface="Times New Roman" panose="02020603050405020304" pitchFamily="18" charset="0"/>
              </a:rPr>
            </a:br>
            <a:r>
              <a:rPr lang="en-US" sz="5400" b="1" spc="-104" smtClean="0">
                <a:solidFill>
                  <a:srgbClr val="C00000"/>
                </a:solidFill>
                <a:latin typeface="Times New Roman" panose="02020603050405020304" pitchFamily="18" charset="0"/>
                <a:cs typeface="Times New Roman" panose="02020603050405020304" pitchFamily="18" charset="0"/>
              </a:rPr>
              <a:t>ĐA </a:t>
            </a:r>
            <a:r>
              <a:rPr lang="en-US" sz="5400" b="1" spc="-104" dirty="0">
                <a:solidFill>
                  <a:srgbClr val="C00000"/>
                </a:solidFill>
                <a:latin typeface="Times New Roman" panose="02020603050405020304" pitchFamily="18" charset="0"/>
                <a:cs typeface="Times New Roman" panose="02020603050405020304" pitchFamily="18" charset="0"/>
              </a:rPr>
              <a:t>DẠNG ĐỘNG VẬT KHÔNG XƯƠNG SỐNG</a:t>
            </a:r>
          </a:p>
        </p:txBody>
      </p:sp>
      <p:cxnSp>
        <p:nvCxnSpPr>
          <p:cNvPr id="7" name="Straight Connector 6"/>
          <p:cNvCxnSpPr/>
          <p:nvPr/>
        </p:nvCxnSpPr>
        <p:spPr>
          <a:xfrm>
            <a:off x="9104229" y="1471612"/>
            <a:ext cx="0" cy="7558088"/>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9329057" y="2126458"/>
            <a:ext cx="8077200" cy="6788945"/>
          </a:xfrm>
        </p:spPr>
        <p:txBody>
          <a:bodyPr/>
          <a:lstStyle/>
          <a:p>
            <a:r>
              <a:rPr lang="en-US" b="1" dirty="0" err="1">
                <a:solidFill>
                  <a:srgbClr val="FF0000"/>
                </a:solidFill>
                <a:latin typeface="Times New Roman" panose="02020603050405020304" pitchFamily="18" charset="0"/>
                <a:cs typeface="Times New Roman" panose="02020603050405020304" pitchFamily="18" charset="0"/>
              </a:rPr>
              <a:t>Quan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sát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hình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nêu</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đặc</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điểm</a:t>
            </a:r>
            <a:r>
              <a:rPr lang="en-US" b="1" dirty="0">
                <a:solidFill>
                  <a:srgbClr val="FF0000"/>
                </a:solidFill>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nhận biết và môi trường sống </a:t>
            </a:r>
            <a:r>
              <a:rPr lang="en-US" b="1" dirty="0" err="1" smtClean="0">
                <a:solidFill>
                  <a:srgbClr val="FF0000"/>
                </a:solidFill>
                <a:latin typeface="Times New Roman" panose="02020603050405020304" pitchFamily="18" charset="0"/>
                <a:cs typeface="Times New Roman" panose="02020603050405020304" pitchFamily="18" charset="0"/>
              </a:rPr>
              <a:t>của</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ngành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giun</a:t>
            </a:r>
            <a:r>
              <a:rPr lang="en-US" b="1" dirty="0">
                <a:solidFill>
                  <a:srgbClr val="FF0000"/>
                </a:solidFill>
                <a:latin typeface="Times New Roman" panose="02020603050405020304" pitchFamily="18" charset="0"/>
                <a:cs typeface="Times New Roman" panose="02020603050405020304" pitchFamily="18" charset="0"/>
              </a:rPr>
              <a:t>?</a:t>
            </a:r>
          </a:p>
        </p:txBody>
      </p:sp>
      <p:sp>
        <p:nvSpPr>
          <p:cNvPr id="3" name="Text Placeholder 2"/>
          <p:cNvSpPr>
            <a:spLocks noGrp="1"/>
          </p:cNvSpPr>
          <p:nvPr>
            <p:ph type="body" sz="half" idx="1"/>
          </p:nvPr>
        </p:nvSpPr>
        <p:spPr>
          <a:xfrm>
            <a:off x="876067" y="2126458"/>
            <a:ext cx="8228162" cy="6903242"/>
          </a:xfrm>
        </p:spPr>
        <p:txBody>
          <a:bodyPr>
            <a:normAutofit fontScale="62500" lnSpcReduction="20000"/>
          </a:bodyPr>
          <a:lstStyle/>
          <a:p>
            <a:pPr marL="0" indent="0">
              <a:lnSpc>
                <a:spcPct val="120000"/>
              </a:lnSpc>
              <a:spcBef>
                <a:spcPts val="0"/>
              </a:spcBef>
              <a:spcAft>
                <a:spcPts val="0"/>
              </a:spcAft>
              <a:buNone/>
            </a:pPr>
            <a:r>
              <a:rPr lang="en-US" sz="4600" b="1" dirty="0" smtClean="0">
                <a:latin typeface="Times New Roman" panose="02020603050405020304" pitchFamily="18" charset="0"/>
                <a:cs typeface="Times New Roman" panose="02020603050405020304" pitchFamily="18" charset="0"/>
              </a:rPr>
              <a:t>II</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Sự</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đa</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dạng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động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vật</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không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xương</a:t>
            </a:r>
            <a:r>
              <a:rPr lang="en-US" sz="4600" b="1" dirty="0">
                <a:latin typeface="Times New Roman" panose="02020603050405020304" pitchFamily="18" charset="0"/>
                <a:cs typeface="Times New Roman" panose="02020603050405020304" pitchFamily="18" charset="0"/>
              </a:rPr>
              <a:t> </a:t>
            </a:r>
            <a:r>
              <a:rPr lang="en-US" sz="4600" b="1" dirty="0" err="1" smtClean="0">
                <a:latin typeface="Times New Roman" panose="02020603050405020304" pitchFamily="18" charset="0"/>
                <a:cs typeface="Times New Roman" panose="02020603050405020304" pitchFamily="18" charset="0"/>
              </a:rPr>
              <a:t>sống</a:t>
            </a:r>
            <a:endParaRPr lang="vi-VN" sz="4600" b="1" dirty="0" smtClean="0">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vi-VN" sz="4600" b="1" dirty="0" smtClean="0">
                <a:latin typeface="Times New Roman" panose="02020603050405020304" pitchFamily="18" charset="0"/>
                <a:cs typeface="Times New Roman" panose="02020603050405020304" pitchFamily="18" charset="0"/>
              </a:rPr>
              <a:t>2. Các ngành giun:</a:t>
            </a:r>
          </a:p>
          <a:p>
            <a:pPr marL="0" indent="0">
              <a:lnSpc>
                <a:spcPct val="120000"/>
              </a:lnSpc>
              <a:spcBef>
                <a:spcPts val="0"/>
              </a:spcBef>
              <a:spcAft>
                <a:spcPts val="0"/>
              </a:spcAft>
              <a:buNone/>
            </a:pPr>
            <a:r>
              <a:rPr lang="vi-VN" sz="4600" b="1" dirty="0" smtClean="0">
                <a:latin typeface="Times New Roman" panose="02020603050405020304" pitchFamily="18" charset="0"/>
                <a:cs typeface="Times New Roman" panose="02020603050405020304" pitchFamily="18" charset="0"/>
              </a:rPr>
              <a:t>Đặc điểm nhận biết:</a:t>
            </a:r>
          </a:p>
          <a:p>
            <a:pPr marL="0" indent="0">
              <a:lnSpc>
                <a:spcPct val="120000"/>
              </a:lnSpc>
              <a:spcBef>
                <a:spcPts val="0"/>
              </a:spcBef>
              <a:spcAft>
                <a:spcPts val="0"/>
              </a:spcAft>
              <a:buNone/>
            </a:pP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Cơ</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thể</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dài</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đối</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xứng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hai</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bên</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phân</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biệt</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đầu</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thân</a:t>
            </a:r>
            <a:r>
              <a:rPr lang="en-US" sz="4600" b="1" dirty="0">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Một</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số</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ngành</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giun</a:t>
            </a:r>
            <a:r>
              <a:rPr lang="en-US" sz="4600" b="1" dirty="0">
                <a:latin typeface="Times New Roman" panose="02020603050405020304" pitchFamily="18" charset="0"/>
                <a:cs typeface="Times New Roman" panose="02020603050405020304" pitchFamily="18" charset="0"/>
              </a:rPr>
              <a:t>: </a:t>
            </a:r>
          </a:p>
          <a:p>
            <a:pPr marL="0" indent="0">
              <a:lnSpc>
                <a:spcPct val="120000"/>
              </a:lnSpc>
              <a:spcBef>
                <a:spcPts val="0"/>
              </a:spcBef>
              <a:spcAft>
                <a:spcPts val="0"/>
              </a:spcAft>
              <a:buNone/>
            </a:pP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Giun</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dẹp</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cơ</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thể</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mềm</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và</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dẹp</a:t>
            </a:r>
            <a:endParaRPr lang="en-US" sz="4600" b="1" dirty="0">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Giun</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tròn</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cơ</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thể</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hình</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ống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thuôn</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hai</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đầu</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không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phân</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đốt</a:t>
            </a:r>
            <a:r>
              <a:rPr lang="en-US" sz="4600" b="1" dirty="0">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Giun</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đốt</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cơ</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thể</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dài</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phân</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đốt</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có</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các</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đôi</a:t>
            </a:r>
            <a:r>
              <a:rPr lang="en-US" sz="4600" b="1" dirty="0">
                <a:latin typeface="Times New Roman" panose="02020603050405020304" pitchFamily="18" charset="0"/>
                <a:cs typeface="Times New Roman" panose="02020603050405020304" pitchFamily="18" charset="0"/>
              </a:rPr>
              <a:t> chi </a:t>
            </a:r>
            <a:r>
              <a:rPr lang="en-US" sz="4600" b="1" dirty="0" err="1">
                <a:latin typeface="Times New Roman" panose="02020603050405020304" pitchFamily="18" charset="0"/>
                <a:cs typeface="Times New Roman" panose="02020603050405020304" pitchFamily="18" charset="0"/>
              </a:rPr>
              <a:t>bên</a:t>
            </a:r>
            <a:r>
              <a:rPr lang="en-US" sz="4600" b="1" dirty="0" smtClean="0">
                <a:latin typeface="Times New Roman" panose="02020603050405020304" pitchFamily="18" charset="0"/>
                <a:cs typeface="Times New Roman" panose="02020603050405020304" pitchFamily="18" charset="0"/>
              </a:rPr>
              <a:t>.</a:t>
            </a:r>
            <a:endParaRPr lang="vi-VN" sz="4600" b="1" dirty="0" smtClean="0">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vi-VN" sz="4600" b="1" dirty="0" smtClean="0">
                <a:latin typeface="Times New Roman" panose="02020603050405020304" pitchFamily="18" charset="0"/>
                <a:cs typeface="Times New Roman" panose="02020603050405020304" pitchFamily="18" charset="0"/>
              </a:rPr>
              <a:t>- </a:t>
            </a:r>
            <a:r>
              <a:rPr lang="en-US" sz="4600" b="1" dirty="0" err="1" smtClean="0">
                <a:latin typeface="Times New Roman" panose="02020603050405020304" pitchFamily="18" charset="0"/>
                <a:cs typeface="Times New Roman" panose="02020603050405020304" pitchFamily="18" charset="0"/>
              </a:rPr>
              <a:t>Môi</a:t>
            </a:r>
            <a:r>
              <a:rPr lang="en-US" sz="4600" b="1" dirty="0" smtClean="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trường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sống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sống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kí</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sinh</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trong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cơ</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thể</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người</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động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vật</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hoặc</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sống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tự</a:t>
            </a:r>
            <a:r>
              <a:rPr lang="en-US" sz="4600" b="1" dirty="0">
                <a:latin typeface="Times New Roman" panose="02020603050405020304" pitchFamily="18" charset="0"/>
                <a:cs typeface="Times New Roman" panose="02020603050405020304" pitchFamily="18" charset="0"/>
              </a:rPr>
              <a:t> do </a:t>
            </a:r>
            <a:r>
              <a:rPr lang="en-US" sz="4600" b="1" dirty="0" err="1">
                <a:latin typeface="Times New Roman" panose="02020603050405020304" pitchFamily="18" charset="0"/>
                <a:cs typeface="Times New Roman" panose="02020603050405020304" pitchFamily="18" charset="0"/>
              </a:rPr>
              <a:t>trong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môi</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trường</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đất</a:t>
            </a:r>
            <a:r>
              <a:rPr lang="en-US" sz="4600" b="1" dirty="0">
                <a:latin typeface="Times New Roman" panose="02020603050405020304" pitchFamily="18" charset="0"/>
                <a:cs typeface="Times New Roman" panose="02020603050405020304" pitchFamily="18" charset="0"/>
              </a:rPr>
              <a:t>, </a:t>
            </a:r>
            <a:r>
              <a:rPr lang="en-US" sz="4600" b="1" dirty="0" err="1">
                <a:latin typeface="Times New Roman" panose="02020603050405020304" pitchFamily="18" charset="0"/>
                <a:cs typeface="Times New Roman" panose="02020603050405020304" pitchFamily="18" charset="0"/>
              </a:rPr>
              <a:t>nước</a:t>
            </a:r>
            <a:r>
              <a:rPr lang="en-US" sz="4600" b="1" dirty="0">
                <a:latin typeface="Times New Roman" panose="02020603050405020304" pitchFamily="18" charset="0"/>
                <a:cs typeface="Times New Roman" panose="02020603050405020304" pitchFamily="18" charset="0"/>
              </a:rPr>
              <a:t>…</a:t>
            </a:r>
          </a:p>
          <a:p>
            <a:pPr marL="0" indent="0">
              <a:buNone/>
            </a:pPr>
            <a:endParaRPr lang="en-US" dirty="0"/>
          </a:p>
        </p:txBody>
      </p:sp>
      <p:pic>
        <p:nvPicPr>
          <p:cNvPr id="4" name="Picture 3"/>
          <p:cNvPicPr>
            <a:picLocks noChangeAspect="1"/>
          </p:cNvPicPr>
          <p:nvPr/>
        </p:nvPicPr>
        <p:blipFill>
          <a:blip r:embed="rId2"/>
          <a:stretch>
            <a:fillRect/>
          </a:stretch>
        </p:blipFill>
        <p:spPr>
          <a:xfrm>
            <a:off x="9329057" y="3924300"/>
            <a:ext cx="8077200" cy="5105400"/>
          </a:xfrm>
          <a:prstGeom prst="rect">
            <a:avLst/>
          </a:prstGeom>
        </p:spPr>
      </p:pic>
    </p:spTree>
    <p:extLst>
      <p:ext uri="{BB962C8B-B14F-4D97-AF65-F5344CB8AC3E}">
        <p14:creationId xmlns:p14="http://schemas.microsoft.com/office/powerpoint/2010/main" val="421749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19400" y="1104900"/>
            <a:ext cx="13258800" cy="1569658"/>
          </a:xfrm>
          <a:prstGeom prst="rect">
            <a:avLst/>
          </a:prstGeom>
          <a:solidFill>
            <a:srgbClr val="FFFF00"/>
          </a:solidFill>
        </p:spPr>
        <p:txBody>
          <a:bodyPr wrap="square" lIns="91439" tIns="45719" rIns="91439" bIns="45719" rtlCol="0">
            <a:spAutoFit/>
          </a:bodyPr>
          <a:lstStyle/>
          <a:p>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Những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đặc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điểm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nào</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sau</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đây</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của</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động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vật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giúp</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em</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phân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biệt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được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động</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vật</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với</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thực</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vật</a:t>
            </a:r>
            <a:r>
              <a:rPr lang="en-US" sz="4800" b="1" dirty="0" smtClean="0">
                <a:latin typeface="Times New Roman" panose="02020603050405020304" pitchFamily="18" charset="0"/>
                <a:cs typeface="Times New Roman" panose="02020603050405020304" pitchFamily="18" charset="0"/>
              </a:rPr>
              <a:t>?</a:t>
            </a:r>
            <a:endParaRPr lang="en-US" sz="4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506200" y="3120851"/>
            <a:ext cx="5334000" cy="692495"/>
          </a:xfrm>
          <a:prstGeom prst="rect">
            <a:avLst/>
          </a:prstGeom>
          <a:solidFill>
            <a:srgbClr val="00B0F0"/>
          </a:solidFill>
        </p:spPr>
        <p:txBody>
          <a:bodyPr wrap="square" lIns="91439" tIns="45719" rIns="91439" bIns="45719" rtlCol="0">
            <a:spAutoFit/>
          </a:bodyPr>
          <a:lstStyle/>
          <a:p>
            <a:r>
              <a:rPr lang="en-US" sz="3900" b="1" dirty="0" err="1" smtClean="0">
                <a:latin typeface="Times New Roman" panose="02020603050405020304" pitchFamily="18" charset="0"/>
                <a:cs typeface="Times New Roman" panose="02020603050405020304" pitchFamily="18" charset="0"/>
              </a:rPr>
              <a:t>Có</a:t>
            </a:r>
            <a:r>
              <a:rPr lang="en-US" sz="3900" b="1" dirty="0" smtClean="0">
                <a:latin typeface="Times New Roman" panose="02020603050405020304" pitchFamily="18" charset="0"/>
                <a:cs typeface="Times New Roman" panose="02020603050405020304" pitchFamily="18" charset="0"/>
              </a:rPr>
              <a:t> </a:t>
            </a:r>
            <a:r>
              <a:rPr lang="en-US" sz="3900" b="1" dirty="0" err="1" smtClean="0">
                <a:latin typeface="Times New Roman" panose="02020603050405020304" pitchFamily="18" charset="0"/>
                <a:cs typeface="Times New Roman" panose="02020603050405020304" pitchFamily="18" charset="0"/>
              </a:rPr>
              <a:t>khả</a:t>
            </a:r>
            <a:r>
              <a:rPr lang="en-US" sz="3900" b="1" dirty="0" smtClean="0">
                <a:latin typeface="Times New Roman" panose="02020603050405020304" pitchFamily="18" charset="0"/>
                <a:cs typeface="Times New Roman" panose="02020603050405020304" pitchFamily="18" charset="0"/>
              </a:rPr>
              <a:t> </a:t>
            </a:r>
            <a:r>
              <a:rPr lang="en-US" sz="3900" b="1" dirty="0" err="1" smtClean="0">
                <a:latin typeface="Times New Roman" panose="02020603050405020304" pitchFamily="18" charset="0"/>
                <a:cs typeface="Times New Roman" panose="02020603050405020304" pitchFamily="18" charset="0"/>
              </a:rPr>
              <a:t>năng</a:t>
            </a:r>
            <a:r>
              <a:rPr lang="en-US" sz="3900" b="1" dirty="0" smtClean="0">
                <a:latin typeface="Times New Roman" panose="02020603050405020304" pitchFamily="18" charset="0"/>
                <a:cs typeface="Times New Roman" panose="02020603050405020304" pitchFamily="18" charset="0"/>
              </a:rPr>
              <a:t> </a:t>
            </a:r>
            <a:r>
              <a:rPr lang="en-US" sz="3900" b="1" dirty="0" err="1" smtClean="0">
                <a:latin typeface="Times New Roman" panose="02020603050405020304" pitchFamily="18" charset="0"/>
                <a:cs typeface="Times New Roman" panose="02020603050405020304" pitchFamily="18" charset="0"/>
              </a:rPr>
              <a:t>di</a:t>
            </a:r>
            <a:r>
              <a:rPr lang="en-US" sz="3900" b="1" dirty="0" smtClean="0">
                <a:latin typeface="Times New Roman" panose="02020603050405020304" pitchFamily="18" charset="0"/>
                <a:cs typeface="Times New Roman" panose="02020603050405020304" pitchFamily="18" charset="0"/>
              </a:rPr>
              <a:t> </a:t>
            </a:r>
            <a:r>
              <a:rPr lang="en-US" sz="3900" b="1" dirty="0" err="1" smtClean="0">
                <a:latin typeface="Times New Roman" panose="02020603050405020304" pitchFamily="18" charset="0"/>
                <a:cs typeface="Times New Roman" panose="02020603050405020304" pitchFamily="18" charset="0"/>
              </a:rPr>
              <a:t>chuyển</a:t>
            </a:r>
            <a:endParaRPr lang="en-US" sz="39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219200" y="3120852"/>
            <a:ext cx="3581400" cy="692495"/>
          </a:xfrm>
          <a:prstGeom prst="rect">
            <a:avLst/>
          </a:prstGeom>
          <a:solidFill>
            <a:srgbClr val="00B0F0"/>
          </a:solidFill>
        </p:spPr>
        <p:txBody>
          <a:bodyPr wrap="square" lIns="91439" tIns="45719" rIns="91439" bIns="45719" rtlCol="0">
            <a:spAutoFit/>
          </a:bodyPr>
          <a:lstStyle/>
          <a:p>
            <a:r>
              <a:rPr lang="en-US" sz="3900" b="1" dirty="0" err="1" smtClean="0">
                <a:latin typeface="Times New Roman" pitchFamily="18" charset="0"/>
                <a:cs typeface="Times New Roman" panose="02020603050405020304" pitchFamily="18" charset="0"/>
              </a:rPr>
              <a:t>Sinh</a:t>
            </a:r>
            <a:r>
              <a:rPr lang="en-US" sz="3900" b="1" dirty="0" smtClean="0">
                <a:latin typeface="Times New Roman" panose="02020603050405020304" pitchFamily="18" charset="0"/>
                <a:cs typeface="Times New Roman" panose="02020603050405020304" pitchFamily="18" charset="0"/>
              </a:rPr>
              <a:t> </a:t>
            </a:r>
            <a:r>
              <a:rPr lang="en-US" sz="3900" b="1" dirty="0" err="1" smtClean="0">
                <a:latin typeface="Times New Roman" panose="02020603050405020304" pitchFamily="18" charset="0"/>
                <a:cs typeface="Times New Roman" panose="02020603050405020304" pitchFamily="18" charset="0"/>
              </a:rPr>
              <a:t>vật</a:t>
            </a:r>
            <a:r>
              <a:rPr lang="en-US" sz="3900" b="1" dirty="0" smtClean="0">
                <a:latin typeface="Times New Roman" panose="02020603050405020304" pitchFamily="18" charset="0"/>
                <a:cs typeface="Times New Roman" panose="02020603050405020304" pitchFamily="18" charset="0"/>
              </a:rPr>
              <a:t> </a:t>
            </a:r>
            <a:r>
              <a:rPr lang="en-US" sz="3900" b="1" dirty="0" err="1" smtClean="0">
                <a:latin typeface="Times New Roman" panose="02020603050405020304" pitchFamily="18" charset="0"/>
                <a:cs typeface="Times New Roman" panose="02020603050405020304" pitchFamily="18" charset="0"/>
              </a:rPr>
              <a:t>đa</a:t>
            </a:r>
            <a:r>
              <a:rPr lang="en-US" sz="3900" b="1" dirty="0" smtClean="0">
                <a:latin typeface="Times New Roman" panose="02020603050405020304" pitchFamily="18" charset="0"/>
                <a:cs typeface="Times New Roman" panose="02020603050405020304" pitchFamily="18" charset="0"/>
              </a:rPr>
              <a:t> </a:t>
            </a:r>
            <a:r>
              <a:rPr lang="en-US" sz="3900" b="1" dirty="0" err="1" smtClean="0">
                <a:latin typeface="Times New Roman" panose="02020603050405020304" pitchFamily="18" charset="0"/>
                <a:cs typeface="Times New Roman" panose="02020603050405020304" pitchFamily="18" charset="0"/>
              </a:rPr>
              <a:t>bào</a:t>
            </a:r>
            <a:endParaRPr lang="en-US" sz="39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671457" y="3120851"/>
            <a:ext cx="5029200" cy="692495"/>
          </a:xfrm>
          <a:prstGeom prst="rect">
            <a:avLst/>
          </a:prstGeom>
          <a:solidFill>
            <a:srgbClr val="00B0F0"/>
          </a:solidFill>
        </p:spPr>
        <p:txBody>
          <a:bodyPr wrap="square" lIns="91439" tIns="45719" rIns="91439" bIns="45719" rtlCol="0">
            <a:spAutoFit/>
          </a:bodyPr>
          <a:lstStyle/>
          <a:p>
            <a:pPr algn="ctr"/>
            <a:r>
              <a:rPr lang="en-US" sz="3900" b="1" smtClean="0">
                <a:latin typeface="Times New Roman" panose="02020603050405020304" pitchFamily="18" charset="0"/>
                <a:cs typeface="Times New Roman" panose="02020603050405020304" pitchFamily="18" charset="0"/>
              </a:rPr>
              <a:t>Dinh dưỡng </a:t>
            </a:r>
            <a:endParaRPr lang="en-US" sz="39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066800" y="4305300"/>
            <a:ext cx="16383000" cy="5016758"/>
          </a:xfrm>
          <a:prstGeom prst="rect">
            <a:avLst/>
          </a:prstGeom>
        </p:spPr>
        <p:txBody>
          <a:bodyPr wrap="square">
            <a:spAutoFit/>
          </a:bodyPr>
          <a:lstStyle/>
          <a:p>
            <a:pPr algn="just"/>
            <a:r>
              <a:rPr lang="vi-VN" sz="4000" b="1" dirty="0" smtClean="0">
                <a:solidFill>
                  <a:srgbClr val="FF0000"/>
                </a:solidFill>
              </a:rPr>
              <a:t>Đáp án: </a:t>
            </a:r>
            <a:endParaRPr lang="en-US" sz="4000" b="1" dirty="0" smtClean="0">
              <a:solidFill>
                <a:srgbClr val="FF0000"/>
              </a:solidFill>
            </a:endParaRPr>
          </a:p>
          <a:p>
            <a:pPr algn="just"/>
            <a:r>
              <a:rPr lang="vi-VN" sz="4000" b="1" dirty="0" smtClean="0">
                <a:solidFill>
                  <a:srgbClr val="FF0000"/>
                </a:solidFill>
              </a:rPr>
              <a:t>- </a:t>
            </a:r>
            <a:r>
              <a:rPr lang="vi-VN" sz="4000" b="1" dirty="0">
                <a:solidFill>
                  <a:srgbClr val="FF0000"/>
                </a:solidFill>
              </a:rPr>
              <a:t>Trong 3 đặc điểm đã cho, những đặc điểm giúp phân biệt động vật với thực vật là</a:t>
            </a:r>
            <a:r>
              <a:rPr lang="vi-VN" sz="4000" b="1">
                <a:solidFill>
                  <a:srgbClr val="FF0000"/>
                </a:solidFill>
              </a:rPr>
              <a:t>: </a:t>
            </a:r>
            <a:r>
              <a:rPr lang="en-US" sz="4000" b="1">
                <a:solidFill>
                  <a:srgbClr val="FF0000"/>
                </a:solidFill>
                <a:latin typeface="Times New Roman" panose="02020603050405020304" pitchFamily="18" charset="0"/>
                <a:cs typeface="Times New Roman" panose="02020603050405020304" pitchFamily="18" charset="0"/>
              </a:rPr>
              <a:t>Dinh dưỡng </a:t>
            </a:r>
            <a:r>
              <a:rPr lang="vi-VN" sz="4000" b="1" smtClean="0">
                <a:solidFill>
                  <a:srgbClr val="FF0000"/>
                </a:solidFill>
              </a:rPr>
              <a:t>(</a:t>
            </a:r>
            <a:r>
              <a:rPr lang="vi-VN" sz="4000" b="1" dirty="0">
                <a:solidFill>
                  <a:srgbClr val="FF0000"/>
                </a:solidFill>
              </a:rPr>
              <a:t>thực vật tự dưỡng, động vật dị dưỡng), có khả năng di chuyển (thực vật không có khả năng di chuyển, động vật thường có khả năng di chuyển).</a:t>
            </a:r>
          </a:p>
          <a:p>
            <a:pPr algn="just"/>
            <a:r>
              <a:rPr lang="vi-VN" sz="4000" b="1" dirty="0">
                <a:solidFill>
                  <a:srgbClr val="FF0000"/>
                </a:solidFill>
              </a:rPr>
              <a:t>- Đặc điểm “Sinh vật đa bào” không được sử dụng để phân biệt động vật và thực vật là vì cả động vật và thực vật đều là những sinh vật đa bào, nhân thực.</a:t>
            </a:r>
            <a:endParaRPr lang="vi-VN" sz="4000" b="1" i="0" dirty="0">
              <a:solidFill>
                <a:srgbClr val="FF0000"/>
              </a:solidFill>
              <a:effectLst/>
            </a:endParaRPr>
          </a:p>
        </p:txBody>
      </p:sp>
    </p:spTree>
    <p:extLst>
      <p:ext uri="{BB962C8B-B14F-4D97-AF65-F5344CB8AC3E}">
        <p14:creationId xmlns:p14="http://schemas.microsoft.com/office/powerpoint/2010/main" val="2677368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13773" y="692624"/>
            <a:ext cx="66294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rgbClr val="002060"/>
                </a:solidFill>
                <a:latin typeface="Times New Roman" panose="02020603050405020304" pitchFamily="18" charset="0"/>
                <a:cs typeface="Times New Roman" panose="02020603050405020304" pitchFamily="18" charset="0"/>
              </a:rPr>
              <a:t>Tìm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hiểu</a:t>
            </a:r>
            <a:r>
              <a:rPr lang="vi-VN" sz="4000" b="1" dirty="0" smtClean="0">
                <a:solidFill>
                  <a:srgbClr val="002060"/>
                </a:solidFill>
                <a:latin typeface="Times New Roman" panose="02020603050405020304" pitchFamily="18" charset="0"/>
                <a:cs typeface="Times New Roman" panose="02020603050405020304" pitchFamily="18" charset="0"/>
              </a:rPr>
              <a:t> thêm</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giun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dẹp</a:t>
            </a:r>
            <a:endParaRPr lang="en-US" sz="40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838200" y="1683224"/>
            <a:ext cx="16687800" cy="3490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smtClean="0">
                <a:solidFill>
                  <a:srgbClr val="002060"/>
                </a:solidFill>
                <a:latin typeface="Times New Roman" panose="02020603050405020304" pitchFamily="18" charset="0"/>
                <a:cs typeface="Times New Roman" panose="02020603050405020304" pitchFamily="18" charset="0"/>
              </a:rPr>
              <a:t>Một</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số</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giun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dẹp</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thường</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gặp</a:t>
            </a:r>
            <a:endParaRPr lang="en-US" sz="4000" b="1" dirty="0" smtClean="0">
              <a:solidFill>
                <a:srgbClr val="002060"/>
              </a:solidFill>
              <a:latin typeface="Times New Roman" panose="02020603050405020304" pitchFamily="18" charset="0"/>
              <a:cs typeface="Times New Roman" panose="02020603050405020304" pitchFamily="18" charset="0"/>
            </a:endParaRPr>
          </a:p>
          <a:p>
            <a:pPr marL="571500" indent="-571500">
              <a:buFontTx/>
              <a:buChar char="-"/>
            </a:pPr>
            <a:r>
              <a:rPr lang="en-US" sz="4000" b="1" dirty="0" err="1" smtClean="0">
                <a:solidFill>
                  <a:srgbClr val="002060"/>
                </a:solidFill>
                <a:latin typeface="Times New Roman" panose="02020603050405020304" pitchFamily="18" charset="0"/>
                <a:cs typeface="Times New Roman" panose="02020603050405020304" pitchFamily="18" charset="0"/>
              </a:rPr>
              <a:t>Sán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lá</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sán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lá</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gan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sán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lá</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phổi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sán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lá</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máu</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sán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lá</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trầu</a:t>
            </a:r>
            <a:r>
              <a:rPr lang="en-US" sz="4000" b="1" dirty="0" smtClean="0">
                <a:solidFill>
                  <a:srgbClr val="002060"/>
                </a:solidFill>
                <a:latin typeface="Times New Roman" panose="02020603050405020304" pitchFamily="18" charset="0"/>
                <a:cs typeface="Times New Roman" panose="02020603050405020304" pitchFamily="18" charset="0"/>
              </a:rPr>
              <a:t>….</a:t>
            </a:r>
          </a:p>
          <a:p>
            <a:pPr marL="571500" indent="-571500">
              <a:buFontTx/>
              <a:buChar char="-"/>
            </a:pPr>
            <a:r>
              <a:rPr lang="en-US" sz="4000" b="1" dirty="0" err="1" smtClean="0">
                <a:solidFill>
                  <a:srgbClr val="002060"/>
                </a:solidFill>
                <a:latin typeface="Times New Roman" panose="02020603050405020304" pitchFamily="18" charset="0"/>
                <a:cs typeface="Times New Roman" panose="02020603050405020304" pitchFamily="18" charset="0"/>
              </a:rPr>
              <a:t>Sán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dây</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sán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dây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lợn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sán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dây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bò</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sán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dây</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cá</a:t>
            </a:r>
            <a:r>
              <a:rPr lang="en-US" sz="4000" b="1" dirty="0" smtClean="0">
                <a:solidFill>
                  <a:srgbClr val="002060"/>
                </a:solidFill>
                <a:latin typeface="Times New Roman" panose="02020603050405020304" pitchFamily="18" charset="0"/>
                <a:cs typeface="Times New Roman" panose="02020603050405020304" pitchFamily="18" charset="0"/>
              </a:rPr>
              <a:t>……. </a:t>
            </a:r>
            <a:endParaRPr lang="en-US" sz="4000" b="1" dirty="0">
              <a:solidFill>
                <a:srgbClr val="002060"/>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9296400" y="7875032"/>
            <a:ext cx="0" cy="68580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2286000" y="7783540"/>
            <a:ext cx="0" cy="1097281"/>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pic>
        <p:nvPicPr>
          <p:cNvPr id="2" name="Picture 1"/>
          <p:cNvPicPr>
            <a:picLocks noChangeAspect="1"/>
          </p:cNvPicPr>
          <p:nvPr/>
        </p:nvPicPr>
        <p:blipFill>
          <a:blip r:embed="rId2"/>
          <a:stretch>
            <a:fillRect/>
          </a:stretch>
        </p:blipFill>
        <p:spPr>
          <a:xfrm>
            <a:off x="2895600" y="5284000"/>
            <a:ext cx="3583898" cy="3195642"/>
          </a:xfrm>
          <a:prstGeom prst="rect">
            <a:avLst/>
          </a:prstGeom>
        </p:spPr>
      </p:pic>
      <p:pic>
        <p:nvPicPr>
          <p:cNvPr id="8" name="Picture 7"/>
          <p:cNvPicPr>
            <a:picLocks noChangeAspect="1"/>
          </p:cNvPicPr>
          <p:nvPr/>
        </p:nvPicPr>
        <p:blipFill>
          <a:blip r:embed="rId3"/>
          <a:stretch>
            <a:fillRect/>
          </a:stretch>
        </p:blipFill>
        <p:spPr>
          <a:xfrm>
            <a:off x="7601408" y="5284000"/>
            <a:ext cx="3628481" cy="3195642"/>
          </a:xfrm>
          <a:prstGeom prst="rect">
            <a:avLst/>
          </a:prstGeom>
        </p:spPr>
      </p:pic>
      <p:pic>
        <p:nvPicPr>
          <p:cNvPr id="10" name="Picture 9"/>
          <p:cNvPicPr>
            <a:picLocks noChangeAspect="1"/>
          </p:cNvPicPr>
          <p:nvPr/>
        </p:nvPicPr>
        <p:blipFill>
          <a:blip r:embed="rId4"/>
          <a:stretch>
            <a:fillRect/>
          </a:stretch>
        </p:blipFill>
        <p:spPr>
          <a:xfrm>
            <a:off x="12343173" y="5283999"/>
            <a:ext cx="3581618" cy="3195643"/>
          </a:xfrm>
          <a:prstGeom prst="rect">
            <a:avLst/>
          </a:prstGeom>
        </p:spPr>
      </p:pic>
      <p:pic>
        <p:nvPicPr>
          <p:cNvPr id="12" name="Picture 11"/>
          <p:cNvPicPr>
            <a:picLocks noChangeAspect="1"/>
          </p:cNvPicPr>
          <p:nvPr/>
        </p:nvPicPr>
        <p:blipFill>
          <a:blip r:embed="rId5"/>
          <a:stretch>
            <a:fillRect/>
          </a:stretch>
        </p:blipFill>
        <p:spPr>
          <a:xfrm>
            <a:off x="2895600" y="8547195"/>
            <a:ext cx="3551241" cy="925229"/>
          </a:xfrm>
          <a:prstGeom prst="rect">
            <a:avLst/>
          </a:prstGeom>
        </p:spPr>
      </p:pic>
      <p:pic>
        <p:nvPicPr>
          <p:cNvPr id="13" name="Picture 12"/>
          <p:cNvPicPr>
            <a:picLocks noChangeAspect="1"/>
          </p:cNvPicPr>
          <p:nvPr/>
        </p:nvPicPr>
        <p:blipFill>
          <a:blip r:embed="rId6"/>
          <a:stretch>
            <a:fillRect/>
          </a:stretch>
        </p:blipFill>
        <p:spPr>
          <a:xfrm>
            <a:off x="7795588" y="8556172"/>
            <a:ext cx="3240120" cy="960982"/>
          </a:xfrm>
          <a:prstGeom prst="rect">
            <a:avLst/>
          </a:prstGeom>
        </p:spPr>
      </p:pic>
      <p:pic>
        <p:nvPicPr>
          <p:cNvPr id="14" name="Picture 13"/>
          <p:cNvPicPr>
            <a:picLocks noChangeAspect="1"/>
          </p:cNvPicPr>
          <p:nvPr/>
        </p:nvPicPr>
        <p:blipFill>
          <a:blip r:embed="rId7"/>
          <a:stretch>
            <a:fillRect/>
          </a:stretch>
        </p:blipFill>
        <p:spPr>
          <a:xfrm>
            <a:off x="12462048" y="8590309"/>
            <a:ext cx="3343867" cy="809744"/>
          </a:xfrm>
          <a:prstGeom prst="rect">
            <a:avLst/>
          </a:prstGeom>
        </p:spPr>
      </p:pic>
    </p:spTree>
    <p:extLst>
      <p:ext uri="{BB962C8B-B14F-4D97-AF65-F5344CB8AC3E}">
        <p14:creationId xmlns:p14="http://schemas.microsoft.com/office/powerpoint/2010/main" val="55771248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43000" y="4610100"/>
            <a:ext cx="15316200" cy="1754326"/>
          </a:xfrm>
          <a:prstGeom prst="rect">
            <a:avLst/>
          </a:prstGeom>
          <a:noFill/>
        </p:spPr>
        <p:txBody>
          <a:bodyPr wrap="square" rtlCol="0">
            <a:spAutoFit/>
          </a:bodyPr>
          <a:lstStyle/>
          <a:p>
            <a:pPr>
              <a:lnSpc>
                <a:spcPct val="150000"/>
              </a:lnSpc>
            </a:pPr>
            <a:endParaRPr lang="en-US" sz="4400" b="1" dirty="0" smtClean="0">
              <a:latin typeface="Times New Roman" panose="02020603050405020304" pitchFamily="18" charset="0"/>
              <a:cs typeface="Times New Roman" panose="02020603050405020304" pitchFamily="18" charset="0"/>
            </a:endParaRP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6490863" y="746093"/>
            <a:ext cx="4953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rgbClr val="002060"/>
                </a:solidFill>
                <a:latin typeface="Times New Roman" panose="02020603050405020304" pitchFamily="18" charset="0"/>
                <a:cs typeface="Times New Roman" panose="02020603050405020304" pitchFamily="18" charset="0"/>
              </a:rPr>
              <a:t>Tìm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hiểu</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về</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giun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tròn</a:t>
            </a:r>
            <a:endParaRPr lang="en-US" sz="4000" dirty="0">
              <a:solidFill>
                <a:srgbClr val="002060"/>
              </a:solidFill>
              <a:latin typeface="Times New Roman" panose="02020603050405020304" pitchFamily="18" charset="0"/>
              <a:cs typeface="Times New Roman" panose="02020603050405020304" pitchFamily="18" charset="0"/>
            </a:endParaRPr>
          </a:p>
        </p:txBody>
      </p:sp>
      <p:sp>
        <p:nvSpPr>
          <p:cNvPr id="7" name="Rectangle 6"/>
          <p:cNvSpPr/>
          <p:nvPr/>
        </p:nvSpPr>
        <p:spPr>
          <a:xfrm>
            <a:off x="762000" y="1753011"/>
            <a:ext cx="16687800" cy="27516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nSpc>
                <a:spcPct val="150000"/>
              </a:lnSpc>
            </a:pPr>
            <a:r>
              <a:rPr lang="en-US" sz="4000" b="1" dirty="0" err="1">
                <a:solidFill>
                  <a:srgbClr val="002060"/>
                </a:solidFill>
                <a:latin typeface="Times New Roman" panose="02020603050405020304" pitchFamily="18" charset="0"/>
                <a:cs typeface="Times New Roman" panose="02020603050405020304" pitchFamily="18" charset="0"/>
              </a:rPr>
              <a:t>Một</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số</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giun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tròn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thường</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gặp</a:t>
            </a:r>
            <a:endParaRPr lang="en-US" sz="4000" b="1" dirty="0" smtClean="0">
              <a:solidFill>
                <a:srgbClr val="002060"/>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4000" b="1" dirty="0" err="1" smtClean="0">
                <a:solidFill>
                  <a:srgbClr val="002060"/>
                </a:solidFill>
                <a:latin typeface="Times New Roman" panose="02020603050405020304" pitchFamily="18" charset="0"/>
                <a:cs typeface="Times New Roman" panose="02020603050405020304" pitchFamily="18" charset="0"/>
              </a:rPr>
              <a:t>Giun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đũa</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giun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kim</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giun</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móc</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câu</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kí</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sinh</a:t>
            </a:r>
            <a:r>
              <a:rPr lang="en-US" sz="4000" b="1" dirty="0" smtClean="0">
                <a:solidFill>
                  <a:srgbClr val="002060"/>
                </a:solidFill>
                <a:latin typeface="Times New Roman" panose="02020603050405020304" pitchFamily="18" charset="0"/>
                <a:cs typeface="Times New Roman" panose="02020603050405020304" pitchFamily="18" charset="0"/>
              </a:rPr>
              <a:t> ở </a:t>
            </a:r>
            <a:r>
              <a:rPr lang="en-US" sz="4000" b="1" dirty="0" err="1" smtClean="0">
                <a:solidFill>
                  <a:srgbClr val="002060"/>
                </a:solidFill>
                <a:latin typeface="Times New Roman" panose="02020603050405020304" pitchFamily="18" charset="0"/>
                <a:cs typeface="Times New Roman" panose="02020603050405020304" pitchFamily="18" charset="0"/>
              </a:rPr>
              <a:t>người</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và</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đông</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vật</a:t>
            </a:r>
            <a:endParaRPr lang="en-US" sz="4000" b="1" dirty="0" smtClean="0">
              <a:solidFill>
                <a:srgbClr val="002060"/>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4000" b="1" dirty="0" err="1" smtClean="0">
                <a:solidFill>
                  <a:srgbClr val="002060"/>
                </a:solidFill>
                <a:latin typeface="Times New Roman" panose="02020603050405020304" pitchFamily="18" charset="0"/>
                <a:cs typeface="Times New Roman" panose="02020603050405020304" pitchFamily="18" charset="0"/>
              </a:rPr>
              <a:t>giun</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a:solidFill>
                  <a:srgbClr val="002060"/>
                </a:solidFill>
                <a:latin typeface="Times New Roman" panose="02020603050405020304" pitchFamily="18" charset="0"/>
                <a:cs typeface="Times New Roman" panose="02020603050405020304" pitchFamily="18" charset="0"/>
              </a:rPr>
              <a:t>rễ</a:t>
            </a:r>
            <a:r>
              <a:rPr lang="en-US" sz="4000" b="1" dirty="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lúa</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kí</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sinh</a:t>
            </a:r>
            <a:r>
              <a:rPr lang="en-US" sz="4000" b="1" dirty="0" smtClean="0">
                <a:solidFill>
                  <a:srgbClr val="002060"/>
                </a:solidFill>
                <a:latin typeface="Times New Roman" panose="02020603050405020304" pitchFamily="18" charset="0"/>
                <a:cs typeface="Times New Roman" panose="02020603050405020304" pitchFamily="18" charset="0"/>
              </a:rPr>
              <a:t> ở </a:t>
            </a:r>
            <a:r>
              <a:rPr lang="en-US" sz="4000" b="1" dirty="0" err="1" smtClean="0">
                <a:solidFill>
                  <a:srgbClr val="002060"/>
                </a:solidFill>
                <a:latin typeface="Times New Roman" panose="02020603050405020304" pitchFamily="18" charset="0"/>
                <a:cs typeface="Times New Roman" panose="02020603050405020304" pitchFamily="18" charset="0"/>
              </a:rPr>
              <a:t>thực</a:t>
            </a:r>
            <a:r>
              <a:rPr lang="en-US" sz="4000" b="1" dirty="0" smtClean="0">
                <a:solidFill>
                  <a:srgbClr val="002060"/>
                </a:solidFill>
                <a:latin typeface="Times New Roman" panose="02020603050405020304" pitchFamily="18" charset="0"/>
                <a:cs typeface="Times New Roman" panose="02020603050405020304" pitchFamily="18" charset="0"/>
              </a:rPr>
              <a:t> </a:t>
            </a:r>
            <a:r>
              <a:rPr lang="en-US" sz="4000" b="1" dirty="0" err="1" smtClean="0">
                <a:solidFill>
                  <a:srgbClr val="002060"/>
                </a:solidFill>
                <a:latin typeface="Times New Roman" panose="02020603050405020304" pitchFamily="18" charset="0"/>
                <a:cs typeface="Times New Roman" panose="02020603050405020304" pitchFamily="18" charset="0"/>
              </a:rPr>
              <a:t>vật</a:t>
            </a:r>
            <a:endParaRPr lang="en-US" sz="4000" b="1" dirty="0">
              <a:solidFill>
                <a:srgbClr val="00206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4610100"/>
            <a:ext cx="5867400" cy="3892131"/>
          </a:xfrm>
          <a:prstGeom prst="rect">
            <a:avLst/>
          </a:prstGeom>
        </p:spPr>
      </p:pic>
      <p:sp>
        <p:nvSpPr>
          <p:cNvPr id="13" name="Rectangle 12"/>
          <p:cNvSpPr/>
          <p:nvPr/>
        </p:nvSpPr>
        <p:spPr>
          <a:xfrm>
            <a:off x="1981200" y="8534868"/>
            <a:ext cx="42672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2060"/>
                </a:solidFill>
                <a:latin typeface="Times New Roman" panose="02020603050405020304" pitchFamily="18" charset="0"/>
                <a:cs typeface="Times New Roman" panose="02020603050405020304" pitchFamily="18" charset="0"/>
              </a:rPr>
              <a:t>giun</a:t>
            </a:r>
            <a:r>
              <a:rPr lang="en-US" sz="4000" b="1" dirty="0" smtClean="0">
                <a:solidFill>
                  <a:srgbClr val="002060"/>
                </a:solidFill>
                <a:latin typeface="Times New Roman" panose="02020603050405020304" pitchFamily="18" charset="0"/>
                <a:cs typeface="Times New Roman" panose="02020603050405020304" pitchFamily="18" charset="0"/>
              </a:rPr>
              <a:t> </a:t>
            </a:r>
            <a:r>
              <a:rPr lang="vi-VN" sz="4000" b="1" dirty="0" smtClean="0">
                <a:solidFill>
                  <a:srgbClr val="002060"/>
                </a:solidFill>
                <a:latin typeface="Times New Roman" panose="02020603050405020304" pitchFamily="18" charset="0"/>
                <a:cs typeface="Times New Roman" panose="02020603050405020304" pitchFamily="18" charset="0"/>
              </a:rPr>
              <a:t>đũa</a:t>
            </a:r>
            <a:endParaRPr lang="en-US" sz="4000" dirty="0">
              <a:solidFill>
                <a:srgbClr val="00206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8999" y="4642737"/>
            <a:ext cx="9906001" cy="3859494"/>
          </a:xfrm>
          <a:prstGeom prst="rect">
            <a:avLst/>
          </a:prstGeom>
        </p:spPr>
      </p:pic>
      <p:sp>
        <p:nvSpPr>
          <p:cNvPr id="15" name="Rectangle 14"/>
          <p:cNvSpPr/>
          <p:nvPr/>
        </p:nvSpPr>
        <p:spPr>
          <a:xfrm>
            <a:off x="9525000" y="8534868"/>
            <a:ext cx="4953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smtClean="0">
                <a:solidFill>
                  <a:srgbClr val="002060"/>
                </a:solidFill>
                <a:latin typeface="Times New Roman" panose="02020603050405020304" pitchFamily="18" charset="0"/>
                <a:cs typeface="Times New Roman" panose="02020603050405020304" pitchFamily="18" charset="0"/>
              </a:rPr>
              <a:t>giun</a:t>
            </a:r>
            <a:r>
              <a:rPr lang="en-US" sz="4000" b="1" dirty="0" smtClean="0">
                <a:solidFill>
                  <a:srgbClr val="002060"/>
                </a:solidFill>
                <a:latin typeface="Times New Roman" panose="02020603050405020304" pitchFamily="18" charset="0"/>
                <a:cs typeface="Times New Roman" panose="02020603050405020304" pitchFamily="18" charset="0"/>
              </a:rPr>
              <a:t> </a:t>
            </a:r>
            <a:r>
              <a:rPr lang="vi-VN" sz="4000" b="1" dirty="0" smtClean="0">
                <a:solidFill>
                  <a:srgbClr val="002060"/>
                </a:solidFill>
                <a:latin typeface="Times New Roman" panose="02020603050405020304" pitchFamily="18" charset="0"/>
                <a:cs typeface="Times New Roman" panose="02020603050405020304" pitchFamily="18" charset="0"/>
              </a:rPr>
              <a:t>móc</a:t>
            </a:r>
            <a:endParaRPr lang="en-US"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92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2095500"/>
            <a:ext cx="16535400" cy="1107996"/>
          </a:xfrm>
          <a:prstGeom prst="rect">
            <a:avLst/>
          </a:prstGeom>
          <a:noFill/>
        </p:spPr>
        <p:txBody>
          <a:bodyPr wrap="square" rtlCol="0">
            <a:spAutoFit/>
          </a:bodyPr>
          <a:lstStyle/>
          <a:p>
            <a:pPr>
              <a:lnSpc>
                <a:spcPct val="150000"/>
              </a:lnSpc>
            </a:pPr>
            <a:r>
              <a:rPr lang="vi-VN" sz="4400" b="1" dirty="0" smtClean="0">
                <a:latin typeface="Times New Roman" panose="02020603050405020304" pitchFamily="18" charset="0"/>
                <a:cs typeface="Times New Roman" panose="02020603050405020304" pitchFamily="18" charset="0"/>
              </a:rPr>
              <a:t>Một </a:t>
            </a:r>
            <a:r>
              <a:rPr lang="en-US" sz="4400" b="1" dirty="0" err="1" smtClean="0">
                <a:latin typeface="Times New Roman" panose="02020603050405020304" pitchFamily="18" charset="0"/>
                <a:cs typeface="Times New Roman" panose="02020603050405020304" pitchFamily="18" charset="0"/>
              </a:rPr>
              <a:t>loài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thuộc</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ngành</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vi-VN" sz="4400" b="1" dirty="0" smtClean="0">
                <a:latin typeface="Times New Roman" panose="02020603050405020304" pitchFamily="18" charset="0"/>
                <a:cs typeface="Times New Roman" panose="02020603050405020304" pitchFamily="18" charset="0"/>
              </a:rPr>
              <a:t>đốt: </a:t>
            </a:r>
            <a:r>
              <a:rPr lang="en-US" sz="4400" b="1" dirty="0" err="1" smtClean="0">
                <a:latin typeface="Times New Roman" panose="02020603050405020304" pitchFamily="18" charset="0"/>
                <a:cs typeface="Times New Roman" panose="02020603050405020304" pitchFamily="18" charset="0"/>
              </a:rPr>
              <a:t>Giun</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đất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đỉa</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rươi</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vắt</a:t>
            </a:r>
            <a:r>
              <a:rPr lang="en-US" sz="4400" b="1" dirty="0" smtClean="0">
                <a:latin typeface="Times New Roman" panose="02020603050405020304" pitchFamily="18" charset="0"/>
                <a:cs typeface="Times New Roman" panose="02020603050405020304" pitchFamily="18" charset="0"/>
              </a:rPr>
              <a:t>, </a:t>
            </a:r>
            <a:r>
              <a:rPr lang="en-US" sz="4400" b="1" dirty="0" err="1" smtClean="0">
                <a:latin typeface="Times New Roman" panose="02020603050405020304" pitchFamily="18" charset="0"/>
                <a:cs typeface="Times New Roman" panose="02020603050405020304" pitchFamily="18" charset="0"/>
              </a:rPr>
              <a:t>sá</a:t>
            </a:r>
            <a:r>
              <a:rPr lang="en-US" sz="4400" b="1" dirty="0" smtClean="0">
                <a:latin typeface="Times New Roman" panose="02020603050405020304" pitchFamily="18" charset="0"/>
                <a:cs typeface="Times New Roman" panose="02020603050405020304" pitchFamily="18" charset="0"/>
              </a:rPr>
              <a:t> </a:t>
            </a:r>
            <a:r>
              <a:rPr lang="en-US" sz="4400" b="1" err="1" smtClean="0">
                <a:latin typeface="Times New Roman" panose="02020603050405020304" pitchFamily="18" charset="0"/>
                <a:cs typeface="Times New Roman" panose="02020603050405020304" pitchFamily="18" charset="0"/>
              </a:rPr>
              <a:t>sùng</a:t>
            </a:r>
            <a:r>
              <a:rPr lang="en-US" sz="4400" b="1" smtClean="0">
                <a:latin typeface="Times New Roman" panose="02020603050405020304" pitchFamily="18" charset="0"/>
                <a:cs typeface="Times New Roman" panose="02020603050405020304" pitchFamily="18" charset="0"/>
              </a:rPr>
              <a:t>…</a:t>
            </a:r>
            <a:endParaRPr lang="en-US" sz="4400" b="1" dirty="0" smtClean="0">
              <a:latin typeface="Times New Roman" panose="02020603050405020304" pitchFamily="18" charset="0"/>
              <a:cs typeface="Times New Roman" panose="02020603050405020304" pitchFamily="18" charset="0"/>
            </a:endParaRPr>
          </a:p>
        </p:txBody>
      </p:sp>
      <p:sp>
        <p:nvSpPr>
          <p:cNvPr id="5" name="Rectangle 4"/>
          <p:cNvSpPr/>
          <p:nvPr/>
        </p:nvSpPr>
        <p:spPr>
          <a:xfrm>
            <a:off x="6172200" y="800100"/>
            <a:ext cx="57912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atin typeface="Times New Roman" panose="02020603050405020304" pitchFamily="18" charset="0"/>
                <a:cs typeface="Times New Roman" panose="02020603050405020304" pitchFamily="18" charset="0"/>
              </a:rPr>
              <a:t>Tìm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hiểu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về</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giun</a:t>
            </a:r>
            <a:r>
              <a:rPr lang="en-US" sz="4000" b="1" dirty="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đốt</a:t>
            </a:r>
            <a:endParaRPr lang="en-US" sz="40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238500"/>
            <a:ext cx="15240000" cy="5867400"/>
          </a:xfrm>
          <a:prstGeom prst="rect">
            <a:avLst/>
          </a:prstGeom>
        </p:spPr>
      </p:pic>
    </p:spTree>
    <p:extLst>
      <p:ext uri="{BB962C8B-B14F-4D97-AF65-F5344CB8AC3E}">
        <p14:creationId xmlns:p14="http://schemas.microsoft.com/office/powerpoint/2010/main" val="196733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a:xfrm>
            <a:off x="914400" y="2126458"/>
            <a:ext cx="8228162" cy="6903242"/>
          </a:xfrm>
        </p:spPr>
        <p:txBody>
          <a:bodyPr>
            <a:normAutofit fontScale="92500"/>
          </a:bodyPr>
          <a:lstStyle/>
          <a:p>
            <a:pPr marL="0" indent="0">
              <a:spcBef>
                <a:spcPts val="0"/>
              </a:spcBef>
              <a:spcAft>
                <a:spcPts val="0"/>
              </a:spcAft>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buNone/>
            </a:pPr>
            <a:r>
              <a:rPr lang="vi-VN" b="1" dirty="0" smtClean="0">
                <a:latin typeface="Times New Roman" panose="02020603050405020304" pitchFamily="18" charset="0"/>
                <a:cs typeface="Times New Roman" panose="02020603050405020304" pitchFamily="18" charset="0"/>
              </a:rPr>
              <a:t>2. Các ngành giun:</a:t>
            </a: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-Lợi </a:t>
            </a:r>
            <a:r>
              <a:rPr lang="en-US" b="1" dirty="0" err="1">
                <a:latin typeface="Times New Roman" panose="02020603050405020304" pitchFamily="18" charset="0"/>
                <a:cs typeface="Times New Roman" panose="02020603050405020304" pitchFamily="18" charset="0"/>
              </a:rPr>
              <a:t>ích</a:t>
            </a:r>
            <a:r>
              <a:rPr lang="en-US" b="1" dirty="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đất</a:t>
            </a:r>
            <a:r>
              <a:rPr lang="en-US" b="1" dirty="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nghiệp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dùng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xuất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nuôi</a:t>
            </a:r>
            <a:r>
              <a:rPr lang="en-US" b="1" dirty="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trực</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ti</a:t>
            </a:r>
            <a:r>
              <a:rPr lang="en-US" b="1" dirty="0" err="1" smtClean="0">
                <a:latin typeface="Times New Roman" panose="02020603050405020304" pitchFamily="18" charset="0"/>
                <a:cs typeface="Times New Roman" panose="02020603050405020304" pitchFamily="18" charset="0"/>
              </a:rPr>
              <a:t>ếp</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vật.</a:t>
            </a:r>
          </a:p>
          <a:p>
            <a:pPr marL="0" indent="0">
              <a:lnSpc>
                <a:spcPct val="120000"/>
              </a:lnSpc>
              <a:spcBef>
                <a:spcPts val="0"/>
              </a:spcBef>
              <a:spcAft>
                <a:spcPts val="0"/>
              </a:spcAft>
              <a:buNone/>
            </a:pPr>
            <a:r>
              <a:rPr lang="en-US" b="1" smtClean="0">
                <a:latin typeface="Times New Roman" panose="02020603050405020304" pitchFamily="18" charset="0"/>
                <a:cs typeface="Times New Roman" panose="02020603050405020304" pitchFamily="18" charset="0"/>
              </a:rPr>
              <a:t>-Tác </a:t>
            </a:r>
            <a:r>
              <a:rPr lang="en-US" b="1" dirty="0" err="1">
                <a:latin typeface="Times New Roman" panose="02020603050405020304" pitchFamily="18" charset="0"/>
                <a:cs typeface="Times New Roman" panose="02020603050405020304" pitchFamily="18" charset="0"/>
              </a:rPr>
              <a:t>hại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giun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bệnh</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khác</a:t>
            </a:r>
            <a:r>
              <a:rPr lang="en-US" b="1" dirty="0">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Giun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sán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sinh</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thực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năng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suất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thậm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chết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trồng</a:t>
            </a:r>
            <a:r>
              <a:rPr lang="en-US" b="1" dirty="0">
                <a:latin typeface="Times New Roman" panose="02020603050405020304" pitchFamily="18" charset="0"/>
                <a:cs typeface="Times New Roman" panose="02020603050405020304" pitchFamily="18" charset="0"/>
              </a:rPr>
              <a:t>.</a:t>
            </a:r>
          </a:p>
          <a:p>
            <a:pPr marL="0" indent="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cxnSp>
        <p:nvCxnSpPr>
          <p:cNvPr id="7" name="Straight Connector 6"/>
          <p:cNvCxnSpPr/>
          <p:nvPr/>
        </p:nvCxnSpPr>
        <p:spPr>
          <a:xfrm>
            <a:off x="9142562"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8040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2798921"/>
            <a:ext cx="15925800" cy="5647243"/>
          </a:xfrm>
          <a:prstGeom prst="rect">
            <a:avLst/>
          </a:prstGeom>
        </p:spPr>
      </p:pic>
      <p:sp>
        <p:nvSpPr>
          <p:cNvPr id="3" name="TextBox 2"/>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1875591"/>
            <a:ext cx="6400800" cy="830997"/>
          </a:xfrm>
          <a:prstGeom prst="rect">
            <a:avLst/>
          </a:prstGeom>
          <a:solidFill>
            <a:schemeClr val="bg1"/>
          </a:solidFill>
        </p:spPr>
        <p:txBody>
          <a:bodyPr wrap="square" rtlCol="0">
            <a:spAutoFit/>
          </a:bodyPr>
          <a:lstStyle/>
          <a:p>
            <a:r>
              <a:rPr lang="en-US" sz="4800" b="1" smtClean="0">
                <a:latin typeface="Times New Roman" panose="02020603050405020304" pitchFamily="18" charset="0"/>
                <a:cs typeface="Times New Roman" panose="02020603050405020304" pitchFamily="18" charset="0"/>
              </a:rPr>
              <a:t>3.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thân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447800" y="8429835"/>
            <a:ext cx="15980764" cy="707886"/>
          </a:xfrm>
          <a:prstGeom prst="rect">
            <a:avLst/>
          </a:prstGeom>
          <a:noFill/>
        </p:spPr>
        <p:txBody>
          <a:bodyPr wrap="square" rtlCol="0">
            <a:spAutoFit/>
          </a:bodyPr>
          <a:lstStyle/>
          <a:p>
            <a:r>
              <a:rPr lang="en-US" sz="4000" b="1" dirty="0" err="1" smtClean="0">
                <a:latin typeface="Times New Roman" panose="02020603050405020304" pitchFamily="18" charset="0"/>
                <a:cs typeface="Times New Roman" panose="02020603050405020304" pitchFamily="18" charset="0"/>
              </a:rPr>
              <a:t>Quan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sát</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hình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em</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hãy</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nêu</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đặc</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điểm</a:t>
            </a:r>
            <a:r>
              <a:rPr lang="en-US" sz="4000" b="1" dirty="0" smtClean="0">
                <a:latin typeface="Times New Roman" panose="02020603050405020304" pitchFamily="18" charset="0"/>
                <a:cs typeface="Times New Roman" panose="02020603050405020304" pitchFamily="18" charset="0"/>
              </a:rPr>
              <a:t> </a:t>
            </a:r>
            <a:r>
              <a:rPr lang="vi-VN" sz="4000" b="1" dirty="0" smtClean="0">
                <a:latin typeface="Times New Roman" panose="02020603050405020304" pitchFamily="18" charset="0"/>
                <a:cs typeface="Times New Roman" panose="02020603050405020304" pitchFamily="18" charset="0"/>
              </a:rPr>
              <a:t>nhận biết </a:t>
            </a:r>
            <a:r>
              <a:rPr lang="en-US" sz="4000" b="1" dirty="0" err="1" smtClean="0">
                <a:latin typeface="Times New Roman" panose="02020603050405020304" pitchFamily="18" charset="0"/>
                <a:cs typeface="Times New Roman" panose="02020603050405020304" pitchFamily="18" charset="0"/>
              </a:rPr>
              <a:t>của</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ngành</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thân</a:t>
            </a:r>
            <a:r>
              <a:rPr lang="en-US" sz="4000" b="1" dirty="0" smtClean="0">
                <a:latin typeface="Times New Roman" panose="02020603050405020304" pitchFamily="18" charset="0"/>
                <a:cs typeface="Times New Roman" panose="02020603050405020304" pitchFamily="18" charset="0"/>
              </a:rPr>
              <a:t> </a:t>
            </a:r>
            <a:r>
              <a:rPr lang="en-US" sz="4000" b="1" dirty="0" err="1" smtClean="0">
                <a:latin typeface="Times New Roman" panose="02020603050405020304" pitchFamily="18" charset="0"/>
                <a:cs typeface="Times New Roman" panose="02020603050405020304" pitchFamily="18" charset="0"/>
              </a:rPr>
              <a:t>mềm</a:t>
            </a:r>
            <a:r>
              <a:rPr lang="en-US" sz="4000" b="1" dirty="0" smtClean="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987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a:xfrm>
            <a:off x="914400" y="2126458"/>
            <a:ext cx="8228162" cy="6903242"/>
          </a:xfrm>
        </p:spPr>
        <p:txBody>
          <a:bodyPr>
            <a:normAutofit/>
          </a:bodyPr>
          <a:lstStyle/>
          <a:p>
            <a:pPr marL="0" indent="0">
              <a:spcBef>
                <a:spcPts val="0"/>
              </a:spcBef>
              <a:spcAft>
                <a:spcPts val="0"/>
              </a:spcAft>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vi-VN" b="1" dirty="0" smtClean="0">
                <a:latin typeface="Times New Roman" panose="02020603050405020304" pitchFamily="18" charset="0"/>
                <a:cs typeface="Times New Roman" panose="02020603050405020304" pitchFamily="18" charset="0"/>
              </a:rPr>
              <a:t>3. Ngành Thân mềm</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-Đặc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mềm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lớp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vỏ</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a:t>
            </a:r>
          </a:p>
          <a:p>
            <a:pPr marL="0" indent="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cxnSp>
        <p:nvCxnSpPr>
          <p:cNvPr id="7" name="Straight Connector 6"/>
          <p:cNvCxnSpPr/>
          <p:nvPr/>
        </p:nvCxnSpPr>
        <p:spPr>
          <a:xfrm>
            <a:off x="9142562"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9214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a:xfrm>
            <a:off x="914400" y="2126458"/>
            <a:ext cx="8228162" cy="6903242"/>
          </a:xfrm>
        </p:spPr>
        <p:txBody>
          <a:bodyPr>
            <a:normAutofit lnSpcReduction="10000"/>
          </a:bodyPr>
          <a:lstStyle/>
          <a:p>
            <a:pPr marL="0" indent="0">
              <a:spcBef>
                <a:spcPts val="0"/>
              </a:spcBef>
              <a:spcAft>
                <a:spcPts val="0"/>
              </a:spcAft>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vi-VN" b="1" dirty="0" smtClean="0">
                <a:latin typeface="Times New Roman" panose="02020603050405020304" pitchFamily="18" charset="0"/>
                <a:cs typeface="Times New Roman" panose="02020603050405020304" pitchFamily="18" charset="0"/>
              </a:rPr>
              <a:t>3. Ngành Thân mềm</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-Đặc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mềm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lớp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vỏ</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smtClean="0">
                <a:latin typeface="Times New Roman" panose="02020603050405020304" pitchFamily="18" charset="0"/>
                <a:cs typeface="Times New Roman" panose="02020603050405020304" pitchFamily="18" charset="0"/>
              </a:rPr>
              <a:t>.</a:t>
            </a:r>
            <a:endParaRPr lang="vi-VN" b="1" dirty="0" smtClean="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en-US" b="1" smtClean="0">
                <a:latin typeface="Times New Roman" panose="02020603050405020304" pitchFamily="18" charset="0"/>
                <a:cs typeface="Times New Roman" panose="02020603050405020304" pitchFamily="18" charset="0"/>
              </a:rPr>
              <a:t>-Lợi </a:t>
            </a:r>
            <a:r>
              <a:rPr lang="en-US" b="1" dirty="0" err="1">
                <a:latin typeface="Times New Roman" panose="02020603050405020304" pitchFamily="18" charset="0"/>
                <a:cs typeface="Times New Roman" panose="02020603050405020304" pitchFamily="18" charset="0"/>
              </a:rPr>
              <a:t>ích</a:t>
            </a:r>
            <a:r>
              <a:rPr lang="en-US" b="1" dirty="0">
                <a:latin typeface="Times New Roman" panose="02020603050405020304" pitchFamily="18" charset="0"/>
                <a:cs typeface="Times New Roman" panose="02020603050405020304" pitchFamily="18" charset="0"/>
              </a:rPr>
              <a:t>:</a:t>
            </a:r>
          </a:p>
          <a:p>
            <a:pPr marL="0" indent="0">
              <a:lnSpc>
                <a:spcPct val="110000"/>
              </a:lnSpc>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Vỏ</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mĩ</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nghệ</a:t>
            </a:r>
            <a:r>
              <a:rPr lang="en-US" b="1" dirty="0">
                <a:latin typeface="Times New Roman" panose="02020603050405020304" pitchFamily="18" charset="0"/>
                <a:cs typeface="Times New Roman" panose="02020603050405020304" pitchFamily="18" charset="0"/>
              </a:rPr>
              <a:t>.</a:t>
            </a:r>
          </a:p>
          <a:p>
            <a:pPr marL="0" indent="0">
              <a:lnSpc>
                <a:spcPct val="110000"/>
              </a:lnSpc>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khác</a:t>
            </a:r>
            <a:endParaRPr lang="en-US" b="1" dirty="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Vỏ</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cứu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lịch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chất</a:t>
            </a:r>
            <a:endParaRPr lang="en-US" b="1" dirty="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a:latin typeface="Times New Roman" panose="02020603050405020304" pitchFamily="18" charset="0"/>
                <a:cs typeface="Times New Roman" panose="02020603050405020304" pitchFamily="18" charset="0"/>
              </a:rPr>
              <a:t>.</a:t>
            </a:r>
          </a:p>
          <a:p>
            <a:pPr marL="0" indent="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cxnSp>
        <p:nvCxnSpPr>
          <p:cNvPr id="7" name="Straight Connector 6"/>
          <p:cNvCxnSpPr/>
          <p:nvPr/>
        </p:nvCxnSpPr>
        <p:spPr>
          <a:xfrm>
            <a:off x="9142562"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half" idx="2"/>
          </p:nvPr>
        </p:nvSpPr>
        <p:spPr/>
        <p:txBody>
          <a:bodyPr/>
          <a:lstStyle/>
          <a:p>
            <a:pPr marL="0" indent="0">
              <a:buNone/>
            </a:pPr>
            <a:r>
              <a:rPr lang="vi-VN" b="1" dirty="0" smtClean="0">
                <a:solidFill>
                  <a:srgbClr val="FF0000"/>
                </a:solidFill>
              </a:rPr>
              <a:t>Quan sát hình, nêu lợi ích của ngành Thân mềm.</a:t>
            </a:r>
            <a:endParaRPr lang="en-US" b="1" dirty="0">
              <a:solidFill>
                <a:srgbClr val="FF0000"/>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2349" y="3456342"/>
            <a:ext cx="3940252" cy="23554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02980" y="3456342"/>
            <a:ext cx="3750241" cy="235545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2979" y="5918499"/>
            <a:ext cx="3750241" cy="327075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5006" y="5918500"/>
            <a:ext cx="3907595" cy="3270750"/>
          </a:xfrm>
          <a:prstGeom prst="rect">
            <a:avLst/>
          </a:prstGeom>
        </p:spPr>
      </p:pic>
    </p:spTree>
    <p:extLst>
      <p:ext uri="{BB962C8B-B14F-4D97-AF65-F5344CB8AC3E}">
        <p14:creationId xmlns:p14="http://schemas.microsoft.com/office/powerpoint/2010/main" val="380020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a:xfrm>
            <a:off x="914400" y="2126458"/>
            <a:ext cx="8228162" cy="6903242"/>
          </a:xfrm>
        </p:spPr>
        <p:txBody>
          <a:bodyPr>
            <a:normAutofit fontScale="92500" lnSpcReduction="10000"/>
          </a:bodyPr>
          <a:lstStyle/>
          <a:p>
            <a:pPr marL="0" indent="0">
              <a:spcBef>
                <a:spcPts val="0"/>
              </a:spcBef>
              <a:spcAft>
                <a:spcPts val="0"/>
              </a:spcAft>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vi-VN" b="1" dirty="0">
                <a:latin typeface="Times New Roman" panose="02020603050405020304" pitchFamily="18" charset="0"/>
                <a:cs typeface="Times New Roman" panose="02020603050405020304" pitchFamily="18" charset="0"/>
              </a:rPr>
              <a:t>3. Ngành Thân mềm</a:t>
            </a:r>
            <a:r>
              <a:rPr lang="en-US" b="1" dirty="0">
                <a:latin typeface="Times New Roman" panose="02020603050405020304" pitchFamily="18" charset="0"/>
                <a:cs typeface="Times New Roman" panose="02020603050405020304" pitchFamily="18" charset="0"/>
              </a:rPr>
              <a:t>:</a:t>
            </a: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-Đặc </a:t>
            </a:r>
            <a:r>
              <a:rPr lang="en-US" b="1" dirty="0" err="1">
                <a:latin typeface="Times New Roman" panose="02020603050405020304" pitchFamily="18" charset="0"/>
                <a:cs typeface="Times New Roman" panose="02020603050405020304" pitchFamily="18" charset="0"/>
              </a:rPr>
              <a:t>điểm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mềm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hình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kích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thước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lớp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vỏ</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cứng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bảo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vệ</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thể</a:t>
            </a:r>
            <a:r>
              <a:rPr lang="en-US" b="1" dirty="0">
                <a:latin typeface="Times New Roman" panose="02020603050405020304" pitchFamily="18" charset="0"/>
                <a:cs typeface="Times New Roman" panose="02020603050405020304" pitchFamily="18" charset="0"/>
              </a:rPr>
              <a:t>.</a:t>
            </a:r>
            <a:endParaRPr lang="vi-VN" b="1" dirty="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en-US" b="1" smtClean="0">
                <a:latin typeface="Times New Roman" panose="02020603050405020304" pitchFamily="18" charset="0"/>
                <a:cs typeface="Times New Roman" panose="02020603050405020304" pitchFamily="18" charset="0"/>
              </a:rPr>
              <a:t>-Lợi </a:t>
            </a:r>
            <a:r>
              <a:rPr lang="en-US" b="1" dirty="0" err="1">
                <a:latin typeface="Times New Roman" panose="02020603050405020304" pitchFamily="18" charset="0"/>
                <a:cs typeface="Times New Roman" panose="02020603050405020304" pitchFamily="18" charset="0"/>
              </a:rPr>
              <a:t>ích</a:t>
            </a:r>
            <a:r>
              <a:rPr lang="en-US" b="1" dirty="0">
                <a:latin typeface="Times New Roman" panose="02020603050405020304" pitchFamily="18" charset="0"/>
                <a:cs typeface="Times New Roman" panose="02020603050405020304" pitchFamily="18" charset="0"/>
              </a:rPr>
              <a:t>:</a:t>
            </a:r>
          </a:p>
          <a:p>
            <a:pPr marL="0" indent="0">
              <a:lnSpc>
                <a:spcPct val="110000"/>
              </a:lnSpc>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Vỏ</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trang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thủ</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mĩ</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nghệ</a:t>
            </a:r>
            <a:r>
              <a:rPr lang="en-US" b="1" dirty="0">
                <a:latin typeface="Times New Roman" panose="02020603050405020304" pitchFamily="18" charset="0"/>
                <a:cs typeface="Times New Roman" panose="02020603050405020304" pitchFamily="18" charset="0"/>
              </a:rPr>
              <a:t>.</a:t>
            </a:r>
          </a:p>
          <a:p>
            <a:pPr marL="0" indent="0">
              <a:lnSpc>
                <a:spcPct val="110000"/>
              </a:lnSpc>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khác</a:t>
            </a:r>
            <a:endParaRPr lang="en-US" b="1" dirty="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en-US" b="1" dirty="0">
                <a:latin typeface="Times New Roman" panose="02020603050405020304" pitchFamily="18" charset="0"/>
                <a:cs typeface="Times New Roman" panose="02020603050405020304" pitchFamily="18" charset="0"/>
              </a:rPr>
              <a:t>+</a:t>
            </a:r>
            <a:r>
              <a:rPr lang="en-US" b="1" dirty="0" err="1">
                <a:latin typeface="Times New Roman" panose="02020603050405020304" pitchFamily="18" charset="0"/>
                <a:cs typeface="Times New Roman" panose="02020603050405020304" pitchFamily="18" charset="0"/>
              </a:rPr>
              <a:t>Vỏ</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dụng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nghiên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cứu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lịch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sử</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địa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chất</a:t>
            </a:r>
            <a:endParaRPr lang="en-US" b="1" dirty="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trường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nước</a:t>
            </a:r>
            <a:r>
              <a:rPr lang="en-US" b="1" dirty="0" smtClean="0">
                <a:latin typeface="Times New Roman" panose="02020603050405020304" pitchFamily="18" charset="0"/>
                <a:cs typeface="Times New Roman" panose="02020603050405020304" pitchFamily="18" charset="0"/>
              </a:rPr>
              <a:t>.</a:t>
            </a:r>
            <a:endParaRPr lang="vi-VN" b="1" dirty="0" smtClean="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en-US" b="1" smtClean="0">
                <a:latin typeface="Times New Roman" panose="02020603050405020304" pitchFamily="18" charset="0"/>
                <a:cs typeface="Times New Roman" panose="02020603050405020304" pitchFamily="18" charset="0"/>
              </a:rPr>
              <a:t>-Tác </a:t>
            </a:r>
            <a:r>
              <a:rPr lang="en-US" b="1" dirty="0" err="1">
                <a:latin typeface="Times New Roman" panose="02020603050405020304" pitchFamily="18" charset="0"/>
                <a:cs typeface="Times New Roman" panose="02020603050405020304" pitchFamily="18" charset="0"/>
              </a:rPr>
              <a:t>hại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hoại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trồng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như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ốc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sên</a:t>
            </a:r>
            <a:r>
              <a:rPr lang="en-US" b="1" dirty="0">
                <a:latin typeface="Times New Roman" panose="02020603050405020304" pitchFamily="18" charset="0"/>
                <a:cs typeface="Times New Roman" panose="02020603050405020304" pitchFamily="18" charset="0"/>
              </a:rPr>
              <a:t>).</a:t>
            </a:r>
            <a:endParaRPr lang="vi-VN" b="1" dirty="0" smtClean="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cxnSp>
        <p:nvCxnSpPr>
          <p:cNvPr id="7" name="Straight Connector 6"/>
          <p:cNvCxnSpPr/>
          <p:nvPr/>
        </p:nvCxnSpPr>
        <p:spPr>
          <a:xfrm>
            <a:off x="9142562"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half" idx="2"/>
          </p:nvPr>
        </p:nvSpPr>
        <p:spPr/>
        <p:txBody>
          <a:bodyPr/>
          <a:lstStyle/>
          <a:p>
            <a:pPr marL="0" indent="0">
              <a:buNone/>
            </a:pPr>
            <a:r>
              <a:rPr lang="vi-VN" b="1" dirty="0" smtClean="0">
                <a:solidFill>
                  <a:srgbClr val="FF0000"/>
                </a:solidFill>
              </a:rPr>
              <a:t>Nêu tác hại của ngành Thân mềm.</a:t>
            </a:r>
            <a:endParaRPr lang="en-US" b="1" dirty="0">
              <a:solidFill>
                <a:srgbClr val="FF0000"/>
              </a:solidFill>
            </a:endParaRPr>
          </a:p>
        </p:txBody>
      </p:sp>
      <p:pic>
        <p:nvPicPr>
          <p:cNvPr id="4" name="Picture 3"/>
          <p:cNvPicPr>
            <a:picLocks noChangeAspect="1"/>
          </p:cNvPicPr>
          <p:nvPr/>
        </p:nvPicPr>
        <p:blipFill>
          <a:blip r:embed="rId2"/>
          <a:stretch>
            <a:fillRect/>
          </a:stretch>
        </p:blipFill>
        <p:spPr>
          <a:xfrm>
            <a:off x="9307285" y="3233964"/>
            <a:ext cx="7761515" cy="5567136"/>
          </a:xfrm>
          <a:prstGeom prst="rect">
            <a:avLst/>
          </a:prstGeom>
        </p:spPr>
      </p:pic>
    </p:spTree>
    <p:extLst>
      <p:ext uri="{BB962C8B-B14F-4D97-AF65-F5344CB8AC3E}">
        <p14:creationId xmlns:p14="http://schemas.microsoft.com/office/powerpoint/2010/main" val="2874553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7800" y="1028700"/>
            <a:ext cx="7543800" cy="7543800"/>
          </a:xfrm>
          <a:prstGeom prst="rect">
            <a:avLst/>
          </a:prstGeom>
        </p:spPr>
      </p:pic>
      <p:sp>
        <p:nvSpPr>
          <p:cNvPr id="6" name="Rectangle 5"/>
          <p:cNvSpPr/>
          <p:nvPr/>
        </p:nvSpPr>
        <p:spPr>
          <a:xfrm>
            <a:off x="8991600" y="1333500"/>
            <a:ext cx="8077200" cy="76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5500"/>
              </a:lnSpc>
            </a:pPr>
            <a:r>
              <a:rPr lang="en-US" sz="4000" b="1" smtClean="0">
                <a:solidFill>
                  <a:srgbClr val="C00000"/>
                </a:solidFill>
                <a:latin typeface="Times New Roman" panose="02020603050405020304" pitchFamily="18" charset="0"/>
                <a:cs typeface="Times New Roman" panose="02020603050405020304" pitchFamily="18" charset="0"/>
              </a:rPr>
              <a:t>* </a:t>
            </a:r>
            <a:r>
              <a:rPr lang="en-US" sz="4000" b="1" smtClean="0">
                <a:solidFill>
                  <a:srgbClr val="C00000"/>
                </a:solidFill>
                <a:latin typeface="Times New Roman" panose="02020603050405020304" pitchFamily="18" charset="0"/>
                <a:cs typeface="Times New Roman" panose="02020603050405020304" pitchFamily="18" charset="0"/>
              </a:rPr>
              <a:t>Một </a:t>
            </a:r>
            <a:r>
              <a:rPr lang="en-US" sz="4000" b="1" dirty="0" err="1" smtClean="0">
                <a:solidFill>
                  <a:srgbClr val="C00000"/>
                </a:solidFill>
                <a:latin typeface="Times New Roman" panose="02020603050405020304" pitchFamily="18" charset="0"/>
                <a:cs typeface="Times New Roman" panose="02020603050405020304" pitchFamily="18" charset="0"/>
              </a:rPr>
              <a:t>số</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loài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thân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mềm</a:t>
            </a:r>
            <a:r>
              <a:rPr lang="en-US" sz="4000" b="1" dirty="0" smtClean="0">
                <a:solidFill>
                  <a:srgbClr val="C00000"/>
                </a:solidFill>
                <a:latin typeface="Times New Roman" panose="02020603050405020304" pitchFamily="18" charset="0"/>
                <a:cs typeface="Times New Roman" panose="02020603050405020304" pitchFamily="18" charset="0"/>
              </a:rPr>
              <a:t> ở </a:t>
            </a:r>
            <a:r>
              <a:rPr lang="en-US" sz="4000" b="1" dirty="0" err="1" smtClean="0">
                <a:solidFill>
                  <a:srgbClr val="C00000"/>
                </a:solidFill>
                <a:latin typeface="Times New Roman" panose="02020603050405020304" pitchFamily="18" charset="0"/>
                <a:cs typeface="Times New Roman" panose="02020603050405020304" pitchFamily="18" charset="0"/>
              </a:rPr>
              <a:t>địa</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phương</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và</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vai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trò</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hoặc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tác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hại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của</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chúng</a:t>
            </a:r>
            <a:r>
              <a:rPr lang="en-US" sz="4000" b="1" dirty="0" smtClean="0">
                <a:solidFill>
                  <a:srgbClr val="C00000"/>
                </a:solidFill>
                <a:latin typeface="Times New Roman" panose="02020603050405020304" pitchFamily="18" charset="0"/>
                <a:cs typeface="Times New Roman" panose="02020603050405020304" pitchFamily="18" charset="0"/>
              </a:rPr>
              <a:t>:</a:t>
            </a:r>
          </a:p>
          <a:p>
            <a:pPr marL="285750" indent="-285750">
              <a:lnSpc>
                <a:spcPts val="5500"/>
              </a:lnSpc>
              <a:buFontTx/>
              <a:buChar char="-"/>
            </a:pPr>
            <a:r>
              <a:rPr lang="en-US" sz="4000" b="1" dirty="0" err="1" smtClean="0">
                <a:solidFill>
                  <a:srgbClr val="C00000"/>
                </a:solidFill>
                <a:latin typeface="Times New Roman" panose="02020603050405020304" pitchFamily="18" charset="0"/>
                <a:cs typeface="Times New Roman" panose="02020603050405020304" pitchFamily="18" charset="0"/>
              </a:rPr>
              <a:t>Ốc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bươu</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vàng</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ốc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sên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ăn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các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loại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cỏ</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cây</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phá</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hoại</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mùa</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màng</a:t>
            </a:r>
            <a:r>
              <a:rPr lang="en-US" sz="4000" b="1" dirty="0" smtClean="0">
                <a:solidFill>
                  <a:srgbClr val="C00000"/>
                </a:solidFill>
                <a:latin typeface="Times New Roman" panose="02020603050405020304" pitchFamily="18" charset="0"/>
                <a:cs typeface="Times New Roman" panose="02020603050405020304" pitchFamily="18" charset="0"/>
              </a:rPr>
              <a:t>.</a:t>
            </a:r>
          </a:p>
          <a:p>
            <a:pPr marL="285750" indent="-285750">
              <a:lnSpc>
                <a:spcPts val="5500"/>
              </a:lnSpc>
              <a:buFontTx/>
              <a:buChar char="-"/>
            </a:pPr>
            <a:r>
              <a:rPr lang="en-US" sz="4000" b="1" dirty="0" err="1" smtClean="0">
                <a:solidFill>
                  <a:srgbClr val="C00000"/>
                </a:solidFill>
                <a:latin typeface="Times New Roman" panose="02020603050405020304" pitchFamily="18" charset="0"/>
                <a:cs typeface="Times New Roman" panose="02020603050405020304" pitchFamily="18" charset="0"/>
              </a:rPr>
              <a:t>Trai</a:t>
            </a:r>
            <a:r>
              <a:rPr lang="en-US" sz="4000" b="1" dirty="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sông</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hến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ốc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đá</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ốc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mít</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ốc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vặn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làm</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thức</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ăn</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cho</a:t>
            </a:r>
            <a:r>
              <a:rPr lang="en-US" sz="4000" b="1" dirty="0" smtClean="0">
                <a:solidFill>
                  <a:srgbClr val="C00000"/>
                </a:solidFill>
                <a:latin typeface="Times New Roman" panose="02020603050405020304" pitchFamily="18" charset="0"/>
                <a:cs typeface="Times New Roman" panose="02020603050405020304" pitchFamily="18" charset="0"/>
              </a:rPr>
              <a:t> </a:t>
            </a:r>
            <a:r>
              <a:rPr lang="en-US" sz="4000" b="1" dirty="0" err="1" smtClean="0">
                <a:solidFill>
                  <a:srgbClr val="C00000"/>
                </a:solidFill>
                <a:latin typeface="Times New Roman" panose="02020603050405020304" pitchFamily="18" charset="0"/>
                <a:cs typeface="Times New Roman" panose="02020603050405020304" pitchFamily="18" charset="0"/>
              </a:rPr>
              <a:t>người</a:t>
            </a:r>
            <a:endParaRPr lang="en-US" sz="4000" b="1" dirty="0" smtClean="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2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972800" y="1790700"/>
            <a:ext cx="6324600" cy="7294305"/>
          </a:xfrm>
          <a:prstGeom prst="rect">
            <a:avLst/>
          </a:prstGeom>
        </p:spPr>
        <p:txBody>
          <a:bodyPr wrap="square">
            <a:spAutoFit/>
          </a:bodyPr>
          <a:lstStyle/>
          <a:p>
            <a:pPr algn="just"/>
            <a:r>
              <a:rPr lang="en-US" sz="3600" b="1" dirty="0" err="1">
                <a:solidFill>
                  <a:srgbClr val="008000"/>
                </a:solidFill>
                <a:latin typeface="Times New Roman" panose="02020603050405020304" pitchFamily="18" charset="0"/>
                <a:cs typeface="Times New Roman" panose="02020603050405020304" pitchFamily="18" charset="0"/>
              </a:rPr>
              <a:t>Trả</a:t>
            </a:r>
            <a:r>
              <a:rPr lang="en-US" sz="3600" b="1" dirty="0">
                <a:solidFill>
                  <a:srgbClr val="008000"/>
                </a:solidFill>
                <a:latin typeface="Times New Roman" panose="02020603050405020304" pitchFamily="18" charset="0"/>
                <a:cs typeface="Times New Roman" panose="02020603050405020304" pitchFamily="18" charset="0"/>
              </a:rPr>
              <a:t> </a:t>
            </a:r>
            <a:r>
              <a:rPr lang="en-US" sz="3600" b="1" dirty="0" err="1">
                <a:solidFill>
                  <a:srgbClr val="008000"/>
                </a:solidFill>
                <a:latin typeface="Times New Roman" panose="02020603050405020304" pitchFamily="18" charset="0"/>
                <a:cs typeface="Times New Roman" panose="02020603050405020304" pitchFamily="18" charset="0"/>
              </a:rPr>
              <a:t>lời</a:t>
            </a:r>
            <a:r>
              <a:rPr lang="en-US" sz="3600" b="1" dirty="0">
                <a:solidFill>
                  <a:srgbClr val="008000"/>
                </a:solidFill>
                <a:latin typeface="Times New Roman" panose="02020603050405020304" pitchFamily="18" charset="0"/>
                <a:cs typeface="Times New Roman" panose="02020603050405020304" pitchFamily="18" charset="0"/>
              </a:rPr>
              <a:t>:</a:t>
            </a:r>
            <a:endParaRPr lang="en-US" sz="3600" b="1" dirty="0">
              <a:solidFill>
                <a:srgbClr val="222222"/>
              </a:solidFill>
              <a:latin typeface="Times New Roman" panose="02020603050405020304" pitchFamily="18" charset="0"/>
              <a:cs typeface="Times New Roman" panose="02020603050405020304" pitchFamily="18" charset="0"/>
            </a:endParaRPr>
          </a:p>
          <a:p>
            <a:pPr algn="just"/>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Hình</a:t>
            </a:r>
            <a:r>
              <a:rPr lang="en-US" sz="3600" b="1" dirty="0">
                <a:solidFill>
                  <a:srgbClr val="000000"/>
                </a:solidFill>
                <a:latin typeface="Times New Roman" panose="02020603050405020304" pitchFamily="18" charset="0"/>
                <a:cs typeface="Times New Roman" panose="02020603050405020304" pitchFamily="18" charset="0"/>
              </a:rPr>
              <a:t> a: con </a:t>
            </a:r>
            <a:r>
              <a:rPr lang="en-US" sz="3600" b="1" dirty="0" err="1">
                <a:solidFill>
                  <a:srgbClr val="000000"/>
                </a:solidFill>
                <a:latin typeface="Times New Roman" panose="02020603050405020304" pitchFamily="18" charset="0"/>
                <a:cs typeface="Times New Roman" panose="02020603050405020304" pitchFamily="18" charset="0"/>
              </a:rPr>
              <a:t>sên</a:t>
            </a:r>
            <a:endParaRPr lang="en-US" sz="3600" b="1" dirty="0">
              <a:solidFill>
                <a:srgbClr val="222222"/>
              </a:solidFill>
              <a:latin typeface="Times New Roman" panose="02020603050405020304" pitchFamily="18" charset="0"/>
              <a:cs typeface="Times New Roman" panose="02020603050405020304" pitchFamily="18" charset="0"/>
            </a:endParaRPr>
          </a:p>
          <a:p>
            <a:pPr algn="just"/>
            <a:r>
              <a:rPr lang="en-US" sz="3600" b="1" smtClean="0">
                <a:solidFill>
                  <a:srgbClr val="000000"/>
                </a:solidFill>
                <a:latin typeface="Times New Roman" panose="02020603050405020304" pitchFamily="18" charset="0"/>
                <a:cs typeface="Times New Roman" panose="02020603050405020304" pitchFamily="18" charset="0"/>
              </a:rPr>
              <a:t>+Vai </a:t>
            </a:r>
            <a:r>
              <a:rPr lang="en-US" sz="3600" b="1" dirty="0" err="1">
                <a:solidFill>
                  <a:srgbClr val="000000"/>
                </a:solidFill>
                <a:latin typeface="Times New Roman" panose="02020603050405020304" pitchFamily="18" charset="0"/>
                <a:cs typeface="Times New Roman" panose="02020603050405020304" pitchFamily="18" charset="0"/>
              </a:rPr>
              <a:t>trò</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gây</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hại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cho</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mùa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màng</a:t>
            </a:r>
            <a:endParaRPr lang="en-US" sz="3600" b="1" dirty="0">
              <a:solidFill>
                <a:srgbClr val="222222"/>
              </a:solidFill>
              <a:latin typeface="Times New Roman" panose="02020603050405020304" pitchFamily="18" charset="0"/>
              <a:cs typeface="Times New Roman" panose="02020603050405020304" pitchFamily="18" charset="0"/>
            </a:endParaRPr>
          </a:p>
          <a:p>
            <a:pPr algn="just"/>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Hình</a:t>
            </a:r>
            <a:r>
              <a:rPr lang="en-US" sz="3600" b="1" dirty="0">
                <a:solidFill>
                  <a:srgbClr val="000000"/>
                </a:solidFill>
                <a:latin typeface="Times New Roman" panose="02020603050405020304" pitchFamily="18" charset="0"/>
                <a:cs typeface="Times New Roman" panose="02020603050405020304" pitchFamily="18" charset="0"/>
              </a:rPr>
              <a:t> b: con </a:t>
            </a:r>
            <a:r>
              <a:rPr lang="en-US" sz="3600" b="1" dirty="0" err="1">
                <a:solidFill>
                  <a:srgbClr val="000000"/>
                </a:solidFill>
                <a:latin typeface="Times New Roman" panose="02020603050405020304" pitchFamily="18" charset="0"/>
                <a:cs typeface="Times New Roman" panose="02020603050405020304" pitchFamily="18" charset="0"/>
              </a:rPr>
              <a:t>trai</a:t>
            </a:r>
            <a:endParaRPr lang="en-US" sz="3600" b="1" dirty="0">
              <a:solidFill>
                <a:srgbClr val="222222"/>
              </a:solidFill>
              <a:latin typeface="Times New Roman" panose="02020603050405020304" pitchFamily="18" charset="0"/>
              <a:cs typeface="Times New Roman" panose="02020603050405020304" pitchFamily="18" charset="0"/>
            </a:endParaRPr>
          </a:p>
          <a:p>
            <a:pPr algn="just"/>
            <a:r>
              <a:rPr lang="en-US" sz="3600" b="1" smtClean="0">
                <a:solidFill>
                  <a:srgbClr val="000000"/>
                </a:solidFill>
                <a:latin typeface="Times New Roman" panose="02020603050405020304" pitchFamily="18" charset="0"/>
                <a:cs typeface="Times New Roman" panose="02020603050405020304" pitchFamily="18" charset="0"/>
              </a:rPr>
              <a:t>+Vai </a:t>
            </a:r>
            <a:r>
              <a:rPr lang="en-US" sz="3600" b="1" dirty="0" err="1">
                <a:solidFill>
                  <a:srgbClr val="000000"/>
                </a:solidFill>
                <a:latin typeface="Times New Roman" panose="02020603050405020304" pitchFamily="18" charset="0"/>
                <a:cs typeface="Times New Roman" panose="02020603050405020304" pitchFamily="18" charset="0"/>
              </a:rPr>
              <a:t>trò</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làm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thực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phẩm</a:t>
            </a:r>
            <a:endParaRPr lang="en-US" sz="3600" b="1" dirty="0">
              <a:solidFill>
                <a:srgbClr val="222222"/>
              </a:solidFill>
              <a:latin typeface="Times New Roman" panose="02020603050405020304" pitchFamily="18" charset="0"/>
              <a:cs typeface="Times New Roman" panose="02020603050405020304" pitchFamily="18" charset="0"/>
            </a:endParaRPr>
          </a:p>
          <a:p>
            <a:pPr algn="just"/>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Hình</a:t>
            </a:r>
            <a:r>
              <a:rPr lang="en-US" sz="3600" b="1" dirty="0">
                <a:solidFill>
                  <a:srgbClr val="000000"/>
                </a:solidFill>
                <a:latin typeface="Times New Roman" panose="02020603050405020304" pitchFamily="18" charset="0"/>
                <a:cs typeface="Times New Roman" panose="02020603050405020304" pitchFamily="18" charset="0"/>
              </a:rPr>
              <a:t> c: con </a:t>
            </a:r>
            <a:r>
              <a:rPr lang="en-US" sz="3600" b="1" dirty="0" err="1">
                <a:solidFill>
                  <a:srgbClr val="000000"/>
                </a:solidFill>
                <a:latin typeface="Times New Roman" panose="02020603050405020304" pitchFamily="18" charset="0"/>
                <a:cs typeface="Times New Roman" panose="02020603050405020304" pitchFamily="18" charset="0"/>
              </a:rPr>
              <a:t>ốc</a:t>
            </a:r>
            <a:endParaRPr lang="en-US" sz="3600" b="1" dirty="0">
              <a:solidFill>
                <a:srgbClr val="222222"/>
              </a:solidFill>
              <a:latin typeface="Times New Roman" panose="02020603050405020304" pitchFamily="18" charset="0"/>
              <a:cs typeface="Times New Roman" panose="02020603050405020304" pitchFamily="18" charset="0"/>
            </a:endParaRPr>
          </a:p>
          <a:p>
            <a:pPr algn="just"/>
            <a:r>
              <a:rPr lang="en-US" sz="3600" b="1" smtClean="0">
                <a:solidFill>
                  <a:srgbClr val="000000"/>
                </a:solidFill>
                <a:latin typeface="Times New Roman" panose="02020603050405020304" pitchFamily="18" charset="0"/>
                <a:cs typeface="Times New Roman" panose="02020603050405020304" pitchFamily="18" charset="0"/>
              </a:rPr>
              <a:t>+Vai </a:t>
            </a:r>
            <a:r>
              <a:rPr lang="en-US" sz="3600" b="1" dirty="0" err="1">
                <a:solidFill>
                  <a:srgbClr val="000000"/>
                </a:solidFill>
                <a:latin typeface="Times New Roman" panose="02020603050405020304" pitchFamily="18" charset="0"/>
                <a:cs typeface="Times New Roman" panose="02020603050405020304" pitchFamily="18" charset="0"/>
              </a:rPr>
              <a:t>trò</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làm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thực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phẩm</a:t>
            </a:r>
            <a:endParaRPr lang="en-US" sz="3600" b="1" dirty="0">
              <a:solidFill>
                <a:srgbClr val="222222"/>
              </a:solidFill>
              <a:latin typeface="Times New Roman" panose="02020603050405020304" pitchFamily="18" charset="0"/>
              <a:cs typeface="Times New Roman" panose="02020603050405020304" pitchFamily="18" charset="0"/>
            </a:endParaRPr>
          </a:p>
          <a:p>
            <a:pPr algn="just"/>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Hình</a:t>
            </a:r>
            <a:r>
              <a:rPr lang="en-US" sz="3600" b="1" dirty="0">
                <a:solidFill>
                  <a:srgbClr val="000000"/>
                </a:solidFill>
                <a:latin typeface="Times New Roman" panose="02020603050405020304" pitchFamily="18" charset="0"/>
                <a:cs typeface="Times New Roman" panose="02020603050405020304" pitchFamily="18" charset="0"/>
              </a:rPr>
              <a:t> d: con </a:t>
            </a:r>
            <a:r>
              <a:rPr lang="en-US" sz="3600" b="1" dirty="0" err="1">
                <a:solidFill>
                  <a:srgbClr val="000000"/>
                </a:solidFill>
                <a:latin typeface="Times New Roman" panose="02020603050405020304" pitchFamily="18" charset="0"/>
                <a:cs typeface="Times New Roman" panose="02020603050405020304" pitchFamily="18" charset="0"/>
              </a:rPr>
              <a:t>mực</a:t>
            </a:r>
            <a:endParaRPr lang="en-US" sz="3600" b="1" dirty="0">
              <a:solidFill>
                <a:srgbClr val="222222"/>
              </a:solidFill>
              <a:latin typeface="Times New Roman" panose="02020603050405020304" pitchFamily="18" charset="0"/>
              <a:cs typeface="Times New Roman" panose="02020603050405020304" pitchFamily="18" charset="0"/>
            </a:endParaRPr>
          </a:p>
          <a:p>
            <a:pPr algn="just"/>
            <a:r>
              <a:rPr lang="en-US" sz="3600" b="1" smtClean="0">
                <a:solidFill>
                  <a:srgbClr val="000000"/>
                </a:solidFill>
                <a:latin typeface="Times New Roman" panose="02020603050405020304" pitchFamily="18" charset="0"/>
                <a:cs typeface="Times New Roman" panose="02020603050405020304" pitchFamily="18" charset="0"/>
              </a:rPr>
              <a:t>+Vai </a:t>
            </a:r>
            <a:r>
              <a:rPr lang="en-US" sz="3600" b="1" dirty="0" err="1">
                <a:solidFill>
                  <a:srgbClr val="000000"/>
                </a:solidFill>
                <a:latin typeface="Times New Roman" panose="02020603050405020304" pitchFamily="18" charset="0"/>
                <a:cs typeface="Times New Roman" panose="02020603050405020304" pitchFamily="18" charset="0"/>
              </a:rPr>
              <a:t>trò</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làm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thực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phẩm</a:t>
            </a:r>
            <a:endParaRPr lang="en-US" sz="3600" b="1" dirty="0">
              <a:solidFill>
                <a:srgbClr val="222222"/>
              </a:solidFill>
              <a:latin typeface="Times New Roman" panose="02020603050405020304" pitchFamily="18" charset="0"/>
              <a:cs typeface="Times New Roman" panose="02020603050405020304" pitchFamily="18" charset="0"/>
            </a:endParaRPr>
          </a:p>
          <a:p>
            <a:pPr algn="just"/>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Hình</a:t>
            </a:r>
            <a:r>
              <a:rPr lang="en-US" sz="3600" b="1" dirty="0">
                <a:solidFill>
                  <a:srgbClr val="000000"/>
                </a:solidFill>
                <a:latin typeface="Times New Roman" panose="02020603050405020304" pitchFamily="18" charset="0"/>
                <a:cs typeface="Times New Roman" panose="02020603050405020304" pitchFamily="18" charset="0"/>
              </a:rPr>
              <a:t> e: con </a:t>
            </a:r>
            <a:r>
              <a:rPr lang="en-US" sz="3600" b="1" dirty="0" err="1">
                <a:solidFill>
                  <a:srgbClr val="000000"/>
                </a:solidFill>
                <a:latin typeface="Times New Roman" panose="02020603050405020304" pitchFamily="18" charset="0"/>
                <a:cs typeface="Times New Roman" panose="02020603050405020304" pitchFamily="18" charset="0"/>
              </a:rPr>
              <a:t>hàu</a:t>
            </a:r>
            <a:endParaRPr lang="en-US" sz="3600" b="1" dirty="0">
              <a:solidFill>
                <a:srgbClr val="222222"/>
              </a:solidFill>
              <a:latin typeface="Times New Roman" panose="02020603050405020304" pitchFamily="18" charset="0"/>
              <a:cs typeface="Times New Roman" panose="02020603050405020304" pitchFamily="18" charset="0"/>
            </a:endParaRPr>
          </a:p>
          <a:p>
            <a:pPr algn="just"/>
            <a:r>
              <a:rPr lang="en-US" sz="3600" b="1" smtClean="0">
                <a:solidFill>
                  <a:srgbClr val="000000"/>
                </a:solidFill>
                <a:latin typeface="Times New Roman" panose="02020603050405020304" pitchFamily="18" charset="0"/>
                <a:cs typeface="Times New Roman" panose="02020603050405020304" pitchFamily="18" charset="0"/>
              </a:rPr>
              <a:t>+Vai </a:t>
            </a:r>
            <a:r>
              <a:rPr lang="en-US" sz="3600" b="1" dirty="0" err="1">
                <a:solidFill>
                  <a:srgbClr val="000000"/>
                </a:solidFill>
                <a:latin typeface="Times New Roman" panose="02020603050405020304" pitchFamily="18" charset="0"/>
                <a:cs typeface="Times New Roman" panose="02020603050405020304" pitchFamily="18" charset="0"/>
              </a:rPr>
              <a:t>trò</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làm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thực</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phẩm</a:t>
            </a:r>
            <a:endParaRPr lang="en-US" sz="3600" b="1" dirty="0">
              <a:solidFill>
                <a:srgbClr val="222222"/>
              </a:solidFill>
              <a:latin typeface="Times New Roman" panose="02020603050405020304" pitchFamily="18" charset="0"/>
              <a:cs typeface="Times New Roman" panose="02020603050405020304" pitchFamily="18" charset="0"/>
            </a:endParaRPr>
          </a:p>
          <a:p>
            <a:r>
              <a:rPr lang="en-US" dirty="0"/>
              <a:t/>
            </a:r>
            <a:br>
              <a:rPr lang="en-US" dirty="0"/>
            </a:br>
            <a:endParaRPr lang="en-US" dirty="0"/>
          </a:p>
        </p:txBody>
      </p:sp>
      <p:pic>
        <p:nvPicPr>
          <p:cNvPr id="6" name="Picture 5"/>
          <p:cNvPicPr>
            <a:picLocks noChangeAspect="1"/>
          </p:cNvPicPr>
          <p:nvPr/>
        </p:nvPicPr>
        <p:blipFill>
          <a:blip r:embed="rId2"/>
          <a:stretch>
            <a:fillRect/>
          </a:stretch>
        </p:blipFill>
        <p:spPr>
          <a:xfrm>
            <a:off x="1105728" y="1104900"/>
            <a:ext cx="9867072" cy="8001000"/>
          </a:xfrm>
          <a:prstGeom prst="rect">
            <a:avLst/>
          </a:prstGeom>
        </p:spPr>
      </p:pic>
    </p:spTree>
    <p:extLst>
      <p:ext uri="{BB962C8B-B14F-4D97-AF65-F5344CB8AC3E}">
        <p14:creationId xmlns:p14="http://schemas.microsoft.com/office/powerpoint/2010/main" val="395210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itchFamily="18" charset="0"/>
                <a:cs typeface="Times New Roman" pitchFamily="18" charset="0"/>
              </a:rPr>
              <a:t>BÀI 22: </a:t>
            </a:r>
            <a:br>
              <a:rPr lang="en-US" b="1" spc="-104" dirty="0">
                <a:solidFill>
                  <a:srgbClr val="C00000"/>
                </a:solidFill>
                <a:latin typeface="Times New Roman" pitchFamily="18" charset="0"/>
                <a:cs typeface="Times New Roman" pitchFamily="18" charset="0"/>
              </a:rPr>
            </a:br>
            <a:r>
              <a:rPr lang="en-US" b="1" spc="-104" dirty="0">
                <a:solidFill>
                  <a:srgbClr val="C00000"/>
                </a:solidFill>
                <a:latin typeface="Times New Roman" pitchFamily="18" charset="0"/>
                <a:cs typeface="Times New Roman" pitchFamily="18" charset="0"/>
              </a:rPr>
              <a:t>ĐA DẠNG ĐỘNG VẬT KHÔNG XƯƠNG SỐNG</a:t>
            </a:r>
          </a:p>
        </p:txBody>
      </p:sp>
      <p:sp>
        <p:nvSpPr>
          <p:cNvPr id="3" name="Text Placeholder 2"/>
          <p:cNvSpPr>
            <a:spLocks noGrp="1"/>
          </p:cNvSpPr>
          <p:nvPr>
            <p:ph type="body" sz="half" idx="1"/>
          </p:nvPr>
        </p:nvSpPr>
        <p:spPr>
          <a:xfrm>
            <a:off x="914400" y="2353239"/>
            <a:ext cx="8077200" cy="6788945"/>
          </a:xfrm>
        </p:spPr>
        <p:txBody>
          <a:bodyPr/>
          <a:lstStyle/>
          <a:p>
            <a:pPr marL="0" indent="0">
              <a:buNone/>
            </a:pPr>
            <a:r>
              <a:rPr lang="en-US" b="1" dirty="0" smtClean="0">
                <a:latin typeface="Times New Roman" pitchFamily="18" charset="0"/>
                <a:cs typeface="Times New Roman" pitchFamily="18" charset="0"/>
              </a:rPr>
              <a:t>I. </a:t>
            </a:r>
            <a:r>
              <a:rPr lang="en-US" b="1" dirty="0" err="1" smtClean="0">
                <a:latin typeface="Times New Roman" pitchFamily="18" charset="0"/>
                <a:cs typeface="Times New Roman" pitchFamily="18" charset="0"/>
              </a:rPr>
              <a:t>Đặc</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điểm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nhận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xương</a:t>
            </a:r>
            <a:r>
              <a:rPr lang="en-US"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sống:</a:t>
            </a:r>
          </a:p>
          <a:p>
            <a:pPr marL="0" indent="0">
              <a:buNone/>
            </a:pP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chia </a:t>
            </a:r>
            <a:r>
              <a:rPr lang="en-US" b="1" dirty="0" err="1">
                <a:latin typeface="Times New Roman" pitchFamily="18" charset="0"/>
                <a:cs typeface="Times New Roman" pitchFamily="18" charset="0"/>
              </a:rPr>
              <a:t>thành</a:t>
            </a: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nhóm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a:latin typeface="Times New Roman" pitchFamily="18" charset="0"/>
                <a:cs typeface="Times New Roman" pitchFamily="18" charset="0"/>
              </a:rPr>
              <a:t>.</a:t>
            </a:r>
          </a:p>
          <a:p>
            <a:pPr marL="0" indent="0">
              <a:buNone/>
            </a:pPr>
            <a:endParaRPr lang="en-US" dirty="0"/>
          </a:p>
        </p:txBody>
      </p:sp>
      <p:sp>
        <p:nvSpPr>
          <p:cNvPr id="4" name="Content Placeholder 3"/>
          <p:cNvSpPr>
            <a:spLocks noGrp="1"/>
          </p:cNvSpPr>
          <p:nvPr>
            <p:ph sz="half" idx="2"/>
          </p:nvPr>
        </p:nvSpPr>
        <p:spPr/>
        <p:txBody>
          <a:bodyPr/>
          <a:lstStyle/>
          <a:p>
            <a:pPr marL="0" indent="0">
              <a:buNone/>
            </a:pPr>
            <a:r>
              <a:rPr lang="en-US" b="1" dirty="0" err="1">
                <a:solidFill>
                  <a:srgbClr val="FF0000"/>
                </a:solidFill>
                <a:latin typeface="Times New Roman" pitchFamily="18" charset="0"/>
                <a:cs typeface="Times New Roman" pitchFamily="18" charset="0"/>
              </a:rPr>
              <a:t>Động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vật</a:t>
            </a:r>
            <a:r>
              <a:rPr lang="en-US" b="1" dirty="0">
                <a:solidFill>
                  <a:srgbClr val="FF0000"/>
                </a:solidFill>
                <a:latin typeface="Times New Roman" pitchFamily="18" charset="0"/>
                <a:cs typeface="Times New Roman" pitchFamily="18" charset="0"/>
              </a:rPr>
              <a:t> chia </a:t>
            </a:r>
            <a:r>
              <a:rPr lang="en-US" b="1" dirty="0" err="1">
                <a:solidFill>
                  <a:srgbClr val="FF0000"/>
                </a:solidFill>
                <a:latin typeface="Times New Roman" pitchFamily="18" charset="0"/>
                <a:cs typeface="Times New Roman" pitchFamily="18" charset="0"/>
              </a:rPr>
              <a:t>thành</a:t>
            </a:r>
            <a:r>
              <a:rPr lang="en-US" b="1" dirty="0">
                <a:solidFill>
                  <a:srgbClr val="FF0000"/>
                </a:solidFill>
                <a:latin typeface="Times New Roman" pitchFamily="18" charset="0"/>
                <a:cs typeface="Times New Roman" pitchFamily="18" charset="0"/>
              </a:rPr>
              <a:t> 2 </a:t>
            </a:r>
            <a:r>
              <a:rPr lang="en-US" b="1" dirty="0" err="1">
                <a:solidFill>
                  <a:srgbClr val="FF0000"/>
                </a:solidFill>
                <a:latin typeface="Times New Roman" pitchFamily="18" charset="0"/>
                <a:cs typeface="Times New Roman" pitchFamily="18" charset="0"/>
              </a:rPr>
              <a:t>nhóm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Động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vật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xương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động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vật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có</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xương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sống</a:t>
            </a:r>
            <a:r>
              <a:rPr lang="en-US" b="1" dirty="0">
                <a:solidFill>
                  <a:srgbClr val="FF0000"/>
                </a:solidFill>
                <a:latin typeface="Times New Roman" pitchFamily="18" charset="0"/>
                <a:cs typeface="Times New Roman" pitchFamily="18" charset="0"/>
              </a:rPr>
              <a:t>.</a:t>
            </a:r>
          </a:p>
          <a:p>
            <a:pPr marL="0" indent="0">
              <a:buNone/>
            </a:pPr>
            <a:endParaRPr lang="en-US" dirty="0"/>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38249"/>
          <a:stretch/>
        </p:blipFill>
        <p:spPr>
          <a:xfrm>
            <a:off x="9296400" y="4407841"/>
            <a:ext cx="7696200" cy="4781408"/>
          </a:xfrm>
          <a:prstGeom prst="rect">
            <a:avLst/>
          </a:prstGeom>
        </p:spPr>
      </p:pic>
      <p:cxnSp>
        <p:nvCxnSpPr>
          <p:cNvPr id="7" name="Straight Connector 6"/>
          <p:cNvCxnSpPr/>
          <p:nvPr/>
        </p:nvCxnSpPr>
        <p:spPr>
          <a:xfrm>
            <a:off x="89916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58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p:spPr>
        <p:txBody>
          <a:bodyPr wrap="square" rtlCol="0">
            <a:spAutoFit/>
          </a:bodyPr>
          <a:lstStyle/>
          <a:p>
            <a:r>
              <a:rPr lang="en-US" sz="5400" b="1" dirty="0" smtClean="0">
                <a:latin typeface="Times New Roman" panose="02020603050405020304" pitchFamily="18" charset="0"/>
                <a:cs typeface="Times New Roman" panose="02020603050405020304" pitchFamily="18" charset="0"/>
              </a:rPr>
              <a:t>II. </a:t>
            </a:r>
            <a:r>
              <a:rPr lang="en-US" sz="5400" b="1" dirty="0" err="1" smtClean="0">
                <a:latin typeface="Times New Roman" panose="02020603050405020304" pitchFamily="18" charset="0"/>
                <a:cs typeface="Times New Roman" panose="02020603050405020304" pitchFamily="18" charset="0"/>
              </a:rPr>
              <a:t>Sự</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đa</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dạng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động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vật</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không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xương</a:t>
            </a:r>
            <a:r>
              <a:rPr lang="en-US" sz="5400" b="1" dirty="0" smtClean="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1921005"/>
            <a:ext cx="6400800" cy="830997"/>
          </a:xfrm>
          <a:prstGeom prst="rect">
            <a:avLst/>
          </a:prstGeom>
          <a:solidFill>
            <a:schemeClr val="bg1"/>
          </a:solidFill>
        </p:spPr>
        <p:txBody>
          <a:bodyPr wrap="square" rtlCol="0">
            <a:spAutoFit/>
          </a:bodyPr>
          <a:lstStyle/>
          <a:p>
            <a:r>
              <a:rPr lang="en-US" sz="4800" b="1" smtClean="0">
                <a:latin typeface="Times New Roman" panose="02020603050405020304" pitchFamily="18" charset="0"/>
                <a:cs typeface="Times New Roman" panose="02020603050405020304" pitchFamily="18" charset="0"/>
              </a:rPr>
              <a:t>4. </a:t>
            </a:r>
            <a:r>
              <a:rPr lang="en-US" sz="4800" b="1" dirty="0" err="1" smtClean="0">
                <a:latin typeface="Times New Roman" panose="02020603050405020304" pitchFamily="18" charset="0"/>
                <a:cs typeface="Times New Roman" panose="02020603050405020304" pitchFamily="18" charset="0"/>
              </a:rPr>
              <a:t>Ngành</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chân</a:t>
            </a:r>
            <a:r>
              <a:rPr lang="en-US" sz="4800" b="1" dirty="0" smtClean="0">
                <a:latin typeface="Times New Roman" panose="02020603050405020304" pitchFamily="18" charset="0"/>
                <a:cs typeface="Times New Roman" panose="02020603050405020304" pitchFamily="18" charset="0"/>
              </a:rPr>
              <a:t> </a:t>
            </a:r>
            <a:r>
              <a:rPr lang="en-US" sz="4800" b="1" dirty="0" err="1" smtClean="0">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295400" y="3222367"/>
            <a:ext cx="15773400" cy="5654933"/>
          </a:xfrm>
          <a:prstGeom prst="rect">
            <a:avLst/>
          </a:prstGeom>
        </p:spPr>
      </p:pic>
      <p:pic>
        <p:nvPicPr>
          <p:cNvPr id="6" name="Picture 5"/>
          <p:cNvPicPr>
            <a:picLocks noChangeAspect="1"/>
          </p:cNvPicPr>
          <p:nvPr/>
        </p:nvPicPr>
        <p:blipFill>
          <a:blip r:embed="rId3"/>
          <a:stretch>
            <a:fillRect/>
          </a:stretch>
        </p:blipFill>
        <p:spPr>
          <a:xfrm>
            <a:off x="5943600" y="3112634"/>
            <a:ext cx="6248400" cy="5764666"/>
          </a:xfrm>
          <a:prstGeom prst="rect">
            <a:avLst/>
          </a:prstGeom>
        </p:spPr>
      </p:pic>
    </p:spTree>
    <p:extLst>
      <p:ext uri="{BB962C8B-B14F-4D97-AF65-F5344CB8AC3E}">
        <p14:creationId xmlns:p14="http://schemas.microsoft.com/office/powerpoint/2010/main" val="17305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nodeType="click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a:xfrm>
            <a:off x="914400" y="2126458"/>
            <a:ext cx="8228162" cy="6903242"/>
          </a:xfrm>
        </p:spPr>
        <p:txBody>
          <a:bodyPr>
            <a:normAutofit/>
          </a:bodyPr>
          <a:lstStyle/>
          <a:p>
            <a:pPr marL="0" indent="0">
              <a:spcBef>
                <a:spcPts val="0"/>
              </a:spcBef>
              <a:spcAft>
                <a:spcPts val="0"/>
              </a:spcAft>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vi-VN" b="1" dirty="0">
                <a:latin typeface="Times New Roman" panose="02020603050405020304" pitchFamily="18" charset="0"/>
                <a:cs typeface="Times New Roman" panose="02020603050405020304" pitchFamily="18" charset="0"/>
              </a:rPr>
              <a:t>3. Ngành </a:t>
            </a:r>
            <a:r>
              <a:rPr lang="vi-VN" b="1" dirty="0" smtClean="0">
                <a:latin typeface="Times New Roman" panose="02020603050405020304" pitchFamily="18" charset="0"/>
                <a:cs typeface="Times New Roman" panose="02020603050405020304" pitchFamily="18" charset="0"/>
              </a:rPr>
              <a:t>Chân khớp</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-Đặc </a:t>
            </a:r>
            <a:r>
              <a:rPr lang="en-US" b="1" dirty="0" err="1" smtClean="0">
                <a:latin typeface="Times New Roman" panose="02020603050405020304" pitchFamily="18" charset="0"/>
                <a:cs typeface="Times New Roman" panose="02020603050405020304" pitchFamily="18" charset="0"/>
              </a:rPr>
              <a:t>điểm</a:t>
            </a:r>
            <a:r>
              <a:rPr lang="vi-VN" b="1" dirty="0" smtClean="0">
                <a:latin typeface="Times New Roman" panose="02020603050405020304" pitchFamily="18" charset="0"/>
                <a:cs typeface="Times New Roman" panose="02020603050405020304" pitchFamily="18" charset="0"/>
              </a:rPr>
              <a:t> nhận biết</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kitin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khớp</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endParaRPr lang="en-US" b="1" dirty="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cxnSp>
        <p:nvCxnSpPr>
          <p:cNvPr id="7" name="Straight Connector 6"/>
          <p:cNvCxnSpPr/>
          <p:nvPr/>
        </p:nvCxnSpPr>
        <p:spPr>
          <a:xfrm>
            <a:off x="9142562"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8151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a:xfrm>
            <a:off x="914400" y="2126458"/>
            <a:ext cx="8228162" cy="6903242"/>
          </a:xfrm>
        </p:spPr>
        <p:txBody>
          <a:bodyPr>
            <a:normAutofit/>
          </a:bodyPr>
          <a:lstStyle/>
          <a:p>
            <a:pPr marL="0" indent="0">
              <a:spcBef>
                <a:spcPts val="0"/>
              </a:spcBef>
              <a:spcAft>
                <a:spcPts val="0"/>
              </a:spcAft>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vi-VN" b="1" dirty="0">
                <a:latin typeface="Times New Roman" panose="02020603050405020304" pitchFamily="18" charset="0"/>
                <a:cs typeface="Times New Roman" panose="02020603050405020304" pitchFamily="18" charset="0"/>
              </a:rPr>
              <a:t>3. Ngành </a:t>
            </a:r>
            <a:r>
              <a:rPr lang="vi-VN" b="1" dirty="0" smtClean="0">
                <a:latin typeface="Times New Roman" panose="02020603050405020304" pitchFamily="18" charset="0"/>
                <a:cs typeface="Times New Roman" panose="02020603050405020304" pitchFamily="18" charset="0"/>
              </a:rPr>
              <a:t>Chân khớp</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-Đặc </a:t>
            </a:r>
            <a:r>
              <a:rPr lang="en-US" b="1" dirty="0" err="1" smtClean="0">
                <a:latin typeface="Times New Roman" panose="02020603050405020304" pitchFamily="18" charset="0"/>
                <a:cs typeface="Times New Roman" panose="02020603050405020304" pitchFamily="18" charset="0"/>
              </a:rPr>
              <a:t>điểm</a:t>
            </a:r>
            <a:r>
              <a:rPr lang="vi-VN" b="1" dirty="0" smtClean="0">
                <a:latin typeface="Times New Roman" panose="02020603050405020304" pitchFamily="18" charset="0"/>
                <a:cs typeface="Times New Roman" panose="02020603050405020304" pitchFamily="18" charset="0"/>
              </a:rPr>
              <a:t> nhận biết</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kitin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khớp</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endParaRPr lang="vi-VN" b="1" dirty="0" smtClean="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en-US" b="1" smtClean="0">
                <a:latin typeface="Times New Roman" panose="02020603050405020304" pitchFamily="18" charset="0"/>
                <a:cs typeface="Times New Roman" panose="02020603050405020304" pitchFamily="18" charset="0"/>
              </a:rPr>
              <a:t>-Lợi </a:t>
            </a:r>
            <a:r>
              <a:rPr lang="en-US" b="1" dirty="0" err="1" smtClean="0">
                <a:latin typeface="Times New Roman" panose="02020603050405020304" pitchFamily="18" charset="0"/>
                <a:cs typeface="Times New Roman" panose="02020603050405020304" pitchFamily="18" charset="0"/>
              </a:rPr>
              <a:t>ích</a:t>
            </a:r>
            <a:r>
              <a:rPr lang="en-US" b="1" dirty="0" smtClean="0">
                <a:latin typeface="Times New Roman" panose="02020603050405020304" pitchFamily="18" charset="0"/>
                <a:cs typeface="Times New Roman" panose="02020603050405020304" pitchFamily="18" charset="0"/>
              </a:rPr>
              <a:t>:</a:t>
            </a:r>
            <a:r>
              <a:rPr lang="vi-VN"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Làm</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khác, t</a:t>
            </a:r>
            <a:r>
              <a:rPr lang="en-US" b="1" dirty="0" err="1" smtClean="0">
                <a:latin typeface="Times New Roman" panose="02020603050405020304" pitchFamily="18" charset="0"/>
                <a:cs typeface="Times New Roman" panose="02020603050405020304" pitchFamily="18" charset="0"/>
              </a:rPr>
              <a:t>hụ</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cây, t</a:t>
            </a:r>
            <a:r>
              <a:rPr lang="en-US" b="1" dirty="0" err="1" smtClean="0">
                <a:latin typeface="Times New Roman" panose="02020603050405020304" pitchFamily="18" charset="0"/>
                <a:cs typeface="Times New Roman" panose="02020603050405020304" pitchFamily="18" charset="0"/>
              </a:rPr>
              <a:t>iêu</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diệt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sâu</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hại, l</a:t>
            </a:r>
            <a:r>
              <a:rPr lang="en-US" b="1" dirty="0" err="1" smtClean="0">
                <a:latin typeface="Times New Roman" panose="02020603050405020304" pitchFamily="18" charset="0"/>
                <a:cs typeface="Times New Roman" panose="02020603050405020304" pitchFamily="18" charset="0"/>
              </a:rPr>
              <a:t>àm</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trường</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nước,...</a:t>
            </a:r>
            <a:endParaRPr lang="en-US" b="1" dirty="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cxnSp>
        <p:nvCxnSpPr>
          <p:cNvPr id="7" name="Straight Connector 6"/>
          <p:cNvCxnSpPr/>
          <p:nvPr/>
        </p:nvCxnSpPr>
        <p:spPr>
          <a:xfrm>
            <a:off x="9142562"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half" idx="2"/>
          </p:nvPr>
        </p:nvSpPr>
        <p:spPr/>
        <p:txBody>
          <a:bodyPr/>
          <a:lstStyle/>
          <a:p>
            <a:pPr marL="0" indent="0">
              <a:buNone/>
            </a:pPr>
            <a:r>
              <a:rPr lang="vi-VN" b="1" dirty="0" smtClean="0">
                <a:solidFill>
                  <a:srgbClr val="FF0000"/>
                </a:solidFill>
              </a:rPr>
              <a:t>Hãy nêu lợi ích của Ngành Chân khớp.</a:t>
            </a:r>
          </a:p>
          <a:p>
            <a:pPr marL="0" indent="0">
              <a:buNone/>
            </a:pP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399" y="3238500"/>
            <a:ext cx="3961682" cy="4953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09438" y="3238500"/>
            <a:ext cx="4161286" cy="4953000"/>
          </a:xfrm>
          <a:prstGeom prst="rect">
            <a:avLst/>
          </a:prstGeom>
        </p:spPr>
      </p:pic>
    </p:spTree>
    <p:extLst>
      <p:ext uri="{BB962C8B-B14F-4D97-AF65-F5344CB8AC3E}">
        <p14:creationId xmlns:p14="http://schemas.microsoft.com/office/powerpoint/2010/main" val="3845864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anose="02020603050405020304" pitchFamily="18" charset="0"/>
                <a:cs typeface="Times New Roman" panose="02020603050405020304" pitchFamily="18" charset="0"/>
              </a:rPr>
              <a:t>BÀI 22: </a:t>
            </a:r>
            <a:br>
              <a:rPr lang="en-US" b="1" spc="-104" dirty="0">
                <a:solidFill>
                  <a:srgbClr val="C00000"/>
                </a:solidFill>
                <a:latin typeface="Times New Roman" panose="02020603050405020304" pitchFamily="18" charset="0"/>
                <a:cs typeface="Times New Roman" panose="02020603050405020304" pitchFamily="18" charset="0"/>
              </a:rPr>
            </a:br>
            <a:r>
              <a:rPr lang="en-US" b="1" spc="-104" dirty="0">
                <a:solidFill>
                  <a:srgbClr val="C00000"/>
                </a:solidFill>
                <a:latin typeface="Times New Roman" panose="02020603050405020304" pitchFamily="18" charset="0"/>
                <a:cs typeface="Times New Roman" panose="02020603050405020304" pitchFamily="18" charset="0"/>
              </a:rPr>
              <a:t>ĐA DẠNG ĐỘNG VẬT KHÔNG XƯƠNG SỐNG</a:t>
            </a:r>
          </a:p>
        </p:txBody>
      </p:sp>
      <p:sp>
        <p:nvSpPr>
          <p:cNvPr id="3" name="Text Placeholder 2"/>
          <p:cNvSpPr>
            <a:spLocks noGrp="1"/>
          </p:cNvSpPr>
          <p:nvPr>
            <p:ph type="body" sz="half" idx="1"/>
          </p:nvPr>
        </p:nvSpPr>
        <p:spPr>
          <a:xfrm>
            <a:off x="914400" y="2126458"/>
            <a:ext cx="8228162" cy="6903242"/>
          </a:xfrm>
        </p:spPr>
        <p:txBody>
          <a:bodyPr>
            <a:normAutofit fontScale="92500" lnSpcReduction="10000"/>
          </a:bodyPr>
          <a:lstStyle/>
          <a:p>
            <a:pPr marL="0" indent="0">
              <a:spcBef>
                <a:spcPts val="0"/>
              </a:spcBef>
              <a:spcAft>
                <a:spcPts val="0"/>
              </a:spcAft>
              <a:buNone/>
            </a:pPr>
            <a:r>
              <a:rPr lang="en-US" b="1" dirty="0" smtClean="0">
                <a:latin typeface="Times New Roman" panose="02020603050405020304" pitchFamily="18" charset="0"/>
                <a:cs typeface="Times New Roman" panose="02020603050405020304" pitchFamily="18" charset="0"/>
              </a:rPr>
              <a:t>II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Sự</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sống</a:t>
            </a:r>
            <a:endParaRPr lang="vi-VN" b="1" dirty="0" smtClean="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vi-VN" b="1" dirty="0">
                <a:latin typeface="Times New Roman" panose="02020603050405020304" pitchFamily="18" charset="0"/>
                <a:cs typeface="Times New Roman" panose="02020603050405020304" pitchFamily="18" charset="0"/>
              </a:rPr>
              <a:t>3. Ngành </a:t>
            </a:r>
            <a:r>
              <a:rPr lang="vi-VN" b="1" dirty="0" smtClean="0">
                <a:latin typeface="Times New Roman" panose="02020603050405020304" pitchFamily="18" charset="0"/>
                <a:cs typeface="Times New Roman" panose="02020603050405020304" pitchFamily="18" charset="0"/>
              </a:rPr>
              <a:t>Chân khớp</a:t>
            </a:r>
            <a:r>
              <a:rPr lang="en-US" b="1" dirty="0" smtClean="0">
                <a:latin typeface="Times New Roman" panose="02020603050405020304" pitchFamily="18" charset="0"/>
                <a:cs typeface="Times New Roman" panose="02020603050405020304" pitchFamily="18" charset="0"/>
              </a:rPr>
              <a:t>:</a:t>
            </a:r>
            <a:endParaRPr lang="en-US" b="1" dirty="0">
              <a:latin typeface="Times New Roman" panose="02020603050405020304" pitchFamily="18" charset="0"/>
              <a:cs typeface="Times New Roman" panose="02020603050405020304" pitchFamily="18" charset="0"/>
            </a:endParaRPr>
          </a:p>
          <a:p>
            <a:pPr marL="0" indent="0">
              <a:spcBef>
                <a:spcPts val="0"/>
              </a:spcBef>
              <a:spcAft>
                <a:spcPts val="0"/>
              </a:spcAft>
              <a:buNone/>
            </a:pPr>
            <a:r>
              <a:rPr lang="en-US" b="1" smtClean="0">
                <a:latin typeface="Times New Roman" panose="02020603050405020304" pitchFamily="18" charset="0"/>
                <a:cs typeface="Times New Roman" panose="02020603050405020304" pitchFamily="18" charset="0"/>
              </a:rPr>
              <a:t>-Đặc </a:t>
            </a:r>
            <a:r>
              <a:rPr lang="en-US" b="1" dirty="0" err="1" smtClean="0">
                <a:latin typeface="Times New Roman" panose="02020603050405020304" pitchFamily="18" charset="0"/>
                <a:cs typeface="Times New Roman" panose="02020603050405020304" pitchFamily="18" charset="0"/>
              </a:rPr>
              <a:t>điểm</a:t>
            </a:r>
            <a:r>
              <a:rPr lang="vi-VN" b="1" dirty="0" smtClean="0">
                <a:latin typeface="Times New Roman" panose="02020603050405020304" pitchFamily="18" charset="0"/>
                <a:cs typeface="Times New Roman" panose="02020603050405020304" pitchFamily="18" charset="0"/>
              </a:rPr>
              <a:t> nhận biết</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bộ</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xương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kitin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đốt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khớp</a:t>
            </a:r>
            <a:r>
              <a:rPr lang="en-US" b="1" dirty="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động</a:t>
            </a:r>
            <a:endParaRPr lang="vi-VN" b="1" dirty="0" smtClean="0">
              <a:latin typeface="Times New Roman" panose="02020603050405020304" pitchFamily="18" charset="0"/>
              <a:cs typeface="Times New Roman" panose="02020603050405020304" pitchFamily="18" charset="0"/>
            </a:endParaRPr>
          </a:p>
          <a:p>
            <a:pPr marL="0" indent="0">
              <a:lnSpc>
                <a:spcPct val="110000"/>
              </a:lnSpc>
              <a:spcBef>
                <a:spcPts val="0"/>
              </a:spcBef>
              <a:spcAft>
                <a:spcPts val="0"/>
              </a:spcAft>
              <a:buNone/>
            </a:pPr>
            <a:r>
              <a:rPr lang="en-US" b="1" smtClean="0">
                <a:latin typeface="Times New Roman" panose="02020603050405020304" pitchFamily="18" charset="0"/>
                <a:cs typeface="Times New Roman" panose="02020603050405020304" pitchFamily="18" charset="0"/>
              </a:rPr>
              <a:t>-Lợi </a:t>
            </a:r>
            <a:r>
              <a:rPr lang="en-US" b="1" dirty="0" err="1" smtClean="0">
                <a:latin typeface="Times New Roman" panose="02020603050405020304" pitchFamily="18" charset="0"/>
                <a:cs typeface="Times New Roman" panose="02020603050405020304" pitchFamily="18" charset="0"/>
              </a:rPr>
              <a:t>ích</a:t>
            </a:r>
            <a:r>
              <a:rPr lang="en-US" b="1" dirty="0" smtClean="0">
                <a:latin typeface="Times New Roman" panose="02020603050405020304" pitchFamily="18" charset="0"/>
                <a:cs typeface="Times New Roman" panose="02020603050405020304" pitchFamily="18" charset="0"/>
              </a:rPr>
              <a:t>:</a:t>
            </a:r>
            <a:r>
              <a:rPr lang="vi-VN"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Làm</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ăn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con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khác, t</a:t>
            </a:r>
            <a:r>
              <a:rPr lang="en-US" b="1" dirty="0" err="1" smtClean="0">
                <a:latin typeface="Times New Roman" panose="02020603050405020304" pitchFamily="18" charset="0"/>
                <a:cs typeface="Times New Roman" panose="02020603050405020304" pitchFamily="18" charset="0"/>
              </a:rPr>
              <a:t>hụ</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phấn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cây, t</a:t>
            </a:r>
            <a:r>
              <a:rPr lang="en-US" b="1" dirty="0" err="1" smtClean="0">
                <a:latin typeface="Times New Roman" panose="02020603050405020304" pitchFamily="18" charset="0"/>
                <a:cs typeface="Times New Roman" panose="02020603050405020304" pitchFamily="18" charset="0"/>
              </a:rPr>
              <a:t>iêu</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diệt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loài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sâu</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hại, l</a:t>
            </a:r>
            <a:r>
              <a:rPr lang="en-US" b="1" dirty="0" err="1" smtClean="0">
                <a:latin typeface="Times New Roman" panose="02020603050405020304" pitchFamily="18" charset="0"/>
                <a:cs typeface="Times New Roman" panose="02020603050405020304" pitchFamily="18" charset="0"/>
              </a:rPr>
              <a:t>àm</a:t>
            </a:r>
            <a:r>
              <a:rPr lang="en-US" b="1" dirty="0" smtClean="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sạch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môi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trường</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nước,...</a:t>
            </a:r>
            <a:endParaRPr lang="en-US" b="1" dirty="0">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en-US" b="1" smtClean="0">
                <a:latin typeface="Times New Roman" panose="02020603050405020304" pitchFamily="18" charset="0"/>
                <a:cs typeface="Times New Roman" panose="02020603050405020304" pitchFamily="18" charset="0"/>
              </a:rPr>
              <a:t>-Tác </a:t>
            </a:r>
            <a:r>
              <a:rPr lang="en-US" b="1" dirty="0" err="1">
                <a:latin typeface="Times New Roman" panose="02020603050405020304" pitchFamily="18" charset="0"/>
                <a:cs typeface="Times New Roman" panose="02020603050405020304" pitchFamily="18" charset="0"/>
              </a:rPr>
              <a:t>hại</a:t>
            </a:r>
            <a:r>
              <a:rPr lang="en-US" b="1" dirty="0">
                <a:latin typeface="Times New Roman" panose="02020603050405020304" pitchFamily="18" charset="0"/>
                <a:cs typeface="Times New Roman" panose="02020603050405020304" pitchFamily="18" charset="0"/>
              </a:rPr>
              <a:t>:</a:t>
            </a:r>
          </a:p>
          <a:p>
            <a:pPr marL="0" indent="0">
              <a:lnSpc>
                <a:spcPct val="120000"/>
              </a:lnSpc>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gian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truyền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bệnh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người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và</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a:t>
            </a:r>
            <a:endParaRPr lang="en-US" b="1" dirty="0">
              <a:latin typeface="Times New Roman" panose="02020603050405020304" pitchFamily="18" charset="0"/>
              <a:cs typeface="Times New Roman" panose="02020603050405020304" pitchFamily="18" charset="0"/>
            </a:endParaRPr>
          </a:p>
          <a:p>
            <a:pPr marL="0" indent="0">
              <a:lnSpc>
                <a:spcPct val="120000"/>
              </a:lnSpc>
              <a:spcBef>
                <a:spcPts val="0"/>
              </a:spcBef>
              <a:spcAft>
                <a:spcPts val="0"/>
              </a:spcAft>
              <a:buNone/>
            </a:pP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Gây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bệnh</a:t>
            </a:r>
            <a:r>
              <a:rPr lang="en-US" b="1" dirty="0">
                <a:latin typeface="Times New Roman" panose="02020603050405020304" pitchFamily="18" charset="0"/>
                <a:cs typeface="Times New Roman" panose="02020603050405020304" pitchFamily="18" charset="0"/>
              </a:rPr>
              <a:t> ở </a:t>
            </a:r>
            <a:r>
              <a:rPr lang="en-US" b="1" dirty="0" err="1">
                <a:latin typeface="Times New Roman" panose="02020603050405020304" pitchFamily="18" charset="0"/>
                <a:cs typeface="Times New Roman" panose="02020603050405020304" pitchFamily="18" charset="0"/>
              </a:rPr>
              <a:t>thực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vật,làm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giảm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năng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suất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cây</a:t>
            </a:r>
            <a:r>
              <a:rPr lang="en-US" b="1" dirty="0">
                <a:latin typeface="Times New Roman" panose="02020603050405020304" pitchFamily="18" charset="0"/>
                <a:cs typeface="Times New Roman" panose="02020603050405020304" pitchFamily="18" charset="0"/>
              </a:rPr>
              <a:t> </a:t>
            </a:r>
            <a:r>
              <a:rPr lang="vi-VN" b="1" dirty="0" smtClean="0">
                <a:latin typeface="Times New Roman" panose="02020603050405020304" pitchFamily="18" charset="0"/>
                <a:cs typeface="Times New Roman" panose="02020603050405020304" pitchFamily="18" charset="0"/>
              </a:rPr>
              <a:t>trồng.</a:t>
            </a:r>
            <a:endParaRPr lang="en-US" b="1" dirty="0">
              <a:latin typeface="Times New Roman" panose="02020603050405020304" pitchFamily="18" charset="0"/>
              <a:cs typeface="Times New Roman" panose="02020603050405020304" pitchFamily="18" charset="0"/>
            </a:endParaRPr>
          </a:p>
          <a:p>
            <a:pPr marL="0" indent="0">
              <a:spcBef>
                <a:spcPts val="0"/>
              </a:spcBef>
              <a:spcAft>
                <a:spcPts val="0"/>
              </a:spcAft>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cxnSp>
        <p:nvCxnSpPr>
          <p:cNvPr id="7" name="Straight Connector 6"/>
          <p:cNvCxnSpPr/>
          <p:nvPr/>
        </p:nvCxnSpPr>
        <p:spPr>
          <a:xfrm>
            <a:off x="9142562"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half" idx="2"/>
          </p:nvPr>
        </p:nvSpPr>
        <p:spPr/>
        <p:txBody>
          <a:bodyPr/>
          <a:lstStyle/>
          <a:p>
            <a:pPr marL="0" indent="0">
              <a:buNone/>
            </a:pPr>
            <a:r>
              <a:rPr lang="vi-VN" b="1" dirty="0" smtClean="0">
                <a:solidFill>
                  <a:srgbClr val="FF0000"/>
                </a:solidFill>
              </a:rPr>
              <a:t>Nêu tác hại của ngành Chân khớp.</a:t>
            </a:r>
            <a:endParaRPr lang="en-US" b="1" dirty="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00" y="3009900"/>
            <a:ext cx="4038599" cy="5410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87400" y="2994084"/>
            <a:ext cx="4038601" cy="5426015"/>
          </a:xfrm>
          <a:prstGeom prst="rect">
            <a:avLst/>
          </a:prstGeom>
        </p:spPr>
      </p:pic>
    </p:spTree>
    <p:extLst>
      <p:ext uri="{BB962C8B-B14F-4D97-AF65-F5344CB8AC3E}">
        <p14:creationId xmlns:p14="http://schemas.microsoft.com/office/powerpoint/2010/main" val="3540350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vi-VN" sz="5400" b="1" dirty="0" smtClean="0">
                <a:latin typeface="Times New Roman" panose="02020603050405020304" pitchFamily="18" charset="0"/>
                <a:cs typeface="Times New Roman" panose="02020603050405020304" pitchFamily="18" charset="0"/>
              </a:rPr>
              <a:t>Bài tập</a:t>
            </a:r>
            <a:endParaRPr lang="en-US" sz="54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2400300"/>
            <a:ext cx="9448800" cy="6986365"/>
          </a:xfrm>
          <a:prstGeom prst="rect">
            <a:avLst/>
          </a:prstGeom>
        </p:spPr>
      </p:pic>
      <p:sp>
        <p:nvSpPr>
          <p:cNvPr id="8" name="Rectangle 7"/>
          <p:cNvSpPr/>
          <p:nvPr/>
        </p:nvSpPr>
        <p:spPr>
          <a:xfrm>
            <a:off x="11353800" y="2790411"/>
            <a:ext cx="5486400" cy="6035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002060"/>
                </a:solidFill>
                <a:latin typeface="Times New Roman" panose="02020603050405020304" pitchFamily="18" charset="0"/>
                <a:cs typeface="Times New Roman" panose="02020603050405020304" pitchFamily="18" charset="0"/>
              </a:rPr>
              <a:t>Nhận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biết</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tên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các</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loài</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động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vật</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chân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khớp</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trong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hình</a:t>
            </a:r>
            <a:r>
              <a:rPr lang="en-US" sz="4400" b="1" dirty="0" smtClean="0">
                <a:solidFill>
                  <a:srgbClr val="002060"/>
                </a:solidFill>
                <a:latin typeface="Times New Roman" panose="02020603050405020304" pitchFamily="18" charset="0"/>
                <a:cs typeface="Times New Roman" panose="02020603050405020304" pitchFamily="18" charset="0"/>
              </a:rPr>
              <a:t> 22.7 (</a:t>
            </a:r>
            <a:r>
              <a:rPr lang="en-US" sz="4400" b="1" dirty="0" err="1" smtClean="0">
                <a:solidFill>
                  <a:srgbClr val="002060"/>
                </a:solidFill>
                <a:latin typeface="Times New Roman" panose="02020603050405020304" pitchFamily="18" charset="0"/>
                <a:cs typeface="Times New Roman" panose="02020603050405020304" pitchFamily="18" charset="0"/>
              </a:rPr>
              <a:t>gợi</a:t>
            </a:r>
            <a:r>
              <a:rPr lang="en-US" sz="4400" b="1" dirty="0" smtClean="0">
                <a:solidFill>
                  <a:srgbClr val="002060"/>
                </a:solidFill>
                <a:latin typeface="Times New Roman" panose="02020603050405020304" pitchFamily="18" charset="0"/>
                <a:cs typeface="Times New Roman" panose="02020603050405020304" pitchFamily="18" charset="0"/>
              </a:rPr>
              <a:t> ý </a:t>
            </a:r>
            <a:r>
              <a:rPr lang="en-US" sz="4400" b="1" dirty="0" err="1" smtClean="0">
                <a:solidFill>
                  <a:srgbClr val="002060"/>
                </a:solidFill>
                <a:latin typeface="Times New Roman" panose="02020603050405020304" pitchFamily="18" charset="0"/>
                <a:cs typeface="Times New Roman" panose="02020603050405020304" pitchFamily="18" charset="0"/>
              </a:rPr>
              <a:t>tên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của</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các</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loài</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động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vật</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là</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ve</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bò</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ong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mọt</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ẩm</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ve</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sầu</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bọ</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ngựa</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ruồi</a:t>
            </a:r>
            <a:r>
              <a:rPr lang="en-US" sz="4400" b="1" dirty="0" smtClean="0">
                <a:solidFill>
                  <a:srgbClr val="002060"/>
                </a:solidFill>
                <a:latin typeface="Times New Roman" panose="02020603050405020304" pitchFamily="18" charset="0"/>
                <a:cs typeface="Times New Roman" panose="02020603050405020304" pitchFamily="18" charset="0"/>
              </a:rPr>
              <a:t>)?</a:t>
            </a:r>
            <a:endParaRPr lang="en-US" sz="4400" b="1" dirty="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0559143" y="2790411"/>
            <a:ext cx="6400800" cy="6035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smtClean="0">
                <a:solidFill>
                  <a:srgbClr val="C00000"/>
                </a:solidFill>
                <a:latin typeface="Times New Roman" panose="02020603050405020304" pitchFamily="18" charset="0"/>
                <a:cs typeface="Times New Roman" panose="02020603050405020304" pitchFamily="18" charset="0"/>
              </a:rPr>
              <a:t>a. </a:t>
            </a:r>
            <a:r>
              <a:rPr lang="en-US" sz="4400" b="1" dirty="0" err="1" smtClean="0">
                <a:solidFill>
                  <a:srgbClr val="C00000"/>
                </a:solidFill>
                <a:latin typeface="Times New Roman" panose="02020603050405020304" pitchFamily="18" charset="0"/>
                <a:cs typeface="Times New Roman" panose="02020603050405020304" pitchFamily="18" charset="0"/>
              </a:rPr>
              <a:t>Mọt</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ẩm</a:t>
            </a:r>
            <a:r>
              <a:rPr lang="en-US" sz="4400" b="1" dirty="0" smtClean="0">
                <a:solidFill>
                  <a:srgbClr val="C00000"/>
                </a:solidFill>
                <a:latin typeface="Times New Roman" panose="02020603050405020304" pitchFamily="18" charset="0"/>
                <a:cs typeface="Times New Roman" panose="02020603050405020304" pitchFamily="18" charset="0"/>
              </a:rPr>
              <a:t> </a:t>
            </a:r>
          </a:p>
          <a:p>
            <a:r>
              <a:rPr lang="en-US" sz="4400" b="1" dirty="0" smtClean="0">
                <a:solidFill>
                  <a:srgbClr val="C00000"/>
                </a:solidFill>
                <a:latin typeface="Times New Roman" panose="02020603050405020304" pitchFamily="18" charset="0"/>
                <a:cs typeface="Times New Roman" panose="02020603050405020304" pitchFamily="18" charset="0"/>
              </a:rPr>
              <a:t>b. </a:t>
            </a:r>
            <a:r>
              <a:rPr lang="en-US" sz="4400" b="1" dirty="0" err="1">
                <a:solidFill>
                  <a:srgbClr val="C00000"/>
                </a:solidFill>
                <a:latin typeface="Times New Roman" panose="02020603050405020304" pitchFamily="18" charset="0"/>
                <a:cs typeface="Times New Roman" panose="02020603050405020304" pitchFamily="18" charset="0"/>
              </a:rPr>
              <a:t>R</a:t>
            </a:r>
            <a:r>
              <a:rPr lang="en-US" sz="4400" b="1" dirty="0" err="1" smtClean="0">
                <a:solidFill>
                  <a:srgbClr val="C00000"/>
                </a:solidFill>
                <a:latin typeface="Times New Roman" panose="02020603050405020304" pitchFamily="18" charset="0"/>
                <a:cs typeface="Times New Roman" panose="02020603050405020304" pitchFamily="18" charset="0"/>
              </a:rPr>
              <a:t>uồi</a:t>
            </a:r>
            <a:endParaRPr lang="en-US" sz="4400" b="1" dirty="0" smtClean="0">
              <a:solidFill>
                <a:srgbClr val="C00000"/>
              </a:solidFill>
              <a:latin typeface="Times New Roman" panose="02020603050405020304" pitchFamily="18" charset="0"/>
              <a:cs typeface="Times New Roman" panose="02020603050405020304" pitchFamily="18" charset="0"/>
            </a:endParaRPr>
          </a:p>
          <a:p>
            <a:r>
              <a:rPr lang="en-US" sz="4400" b="1" dirty="0" smtClean="0">
                <a:solidFill>
                  <a:srgbClr val="C00000"/>
                </a:solidFill>
                <a:latin typeface="Times New Roman" panose="02020603050405020304" pitchFamily="18" charset="0"/>
                <a:cs typeface="Times New Roman" panose="02020603050405020304" pitchFamily="18" charset="0"/>
              </a:rPr>
              <a:t>c. </a:t>
            </a:r>
            <a:r>
              <a:rPr lang="en-US" sz="4400" b="1" dirty="0" err="1" smtClean="0">
                <a:solidFill>
                  <a:srgbClr val="C00000"/>
                </a:solidFill>
                <a:latin typeface="Times New Roman" panose="02020603050405020304" pitchFamily="18" charset="0"/>
                <a:cs typeface="Times New Roman" panose="02020603050405020304" pitchFamily="18" charset="0"/>
              </a:rPr>
              <a:t>Ve</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bò</a:t>
            </a:r>
            <a:endParaRPr lang="en-US" sz="4400" b="1" dirty="0" smtClean="0">
              <a:solidFill>
                <a:srgbClr val="C00000"/>
              </a:solidFill>
              <a:latin typeface="Times New Roman" panose="02020603050405020304" pitchFamily="18" charset="0"/>
              <a:cs typeface="Times New Roman" panose="02020603050405020304" pitchFamily="18" charset="0"/>
            </a:endParaRPr>
          </a:p>
          <a:p>
            <a:r>
              <a:rPr lang="en-US" sz="4400" b="1" dirty="0" smtClean="0">
                <a:solidFill>
                  <a:srgbClr val="C00000"/>
                </a:solidFill>
                <a:latin typeface="Times New Roman" panose="02020603050405020304" pitchFamily="18" charset="0"/>
                <a:cs typeface="Times New Roman" panose="02020603050405020304" pitchFamily="18" charset="0"/>
              </a:rPr>
              <a:t>d. </a:t>
            </a:r>
            <a:r>
              <a:rPr lang="en-US" sz="4400" b="1" dirty="0" err="1" smtClean="0">
                <a:solidFill>
                  <a:srgbClr val="C00000"/>
                </a:solidFill>
                <a:latin typeface="Times New Roman" panose="02020603050405020304" pitchFamily="18" charset="0"/>
                <a:cs typeface="Times New Roman" panose="02020603050405020304" pitchFamily="18" charset="0"/>
              </a:rPr>
              <a:t>Ve</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sầu</a:t>
            </a:r>
            <a:endParaRPr lang="en-US" sz="4400" b="1" dirty="0" smtClean="0">
              <a:solidFill>
                <a:srgbClr val="C00000"/>
              </a:solidFill>
              <a:latin typeface="Times New Roman" panose="02020603050405020304" pitchFamily="18" charset="0"/>
              <a:cs typeface="Times New Roman" panose="02020603050405020304" pitchFamily="18" charset="0"/>
            </a:endParaRPr>
          </a:p>
          <a:p>
            <a:r>
              <a:rPr lang="en-US" sz="4400" b="1" dirty="0">
                <a:solidFill>
                  <a:srgbClr val="C00000"/>
                </a:solidFill>
                <a:latin typeface="Times New Roman" panose="02020603050405020304" pitchFamily="18" charset="0"/>
                <a:cs typeface="Times New Roman" panose="02020603050405020304" pitchFamily="18" charset="0"/>
              </a:rPr>
              <a:t>e</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a:t>
            </a:r>
            <a:r>
              <a:rPr lang="en-US" sz="4400" b="1" dirty="0" err="1" smtClean="0">
                <a:solidFill>
                  <a:srgbClr val="C00000"/>
                </a:solidFill>
                <a:latin typeface="Times New Roman" panose="02020603050405020304" pitchFamily="18" charset="0"/>
                <a:cs typeface="Times New Roman" panose="02020603050405020304" pitchFamily="18" charset="0"/>
              </a:rPr>
              <a:t>ọ</a:t>
            </a:r>
            <a:r>
              <a:rPr lang="en-US" sz="4400" b="1" dirty="0" smtClean="0">
                <a:solidFill>
                  <a:srgbClr val="C00000"/>
                </a:solidFill>
                <a:latin typeface="Times New Roman" panose="02020603050405020304" pitchFamily="18" charset="0"/>
                <a:cs typeface="Times New Roman" panose="02020603050405020304" pitchFamily="18" charset="0"/>
              </a:rPr>
              <a:t> </a:t>
            </a:r>
            <a:r>
              <a:rPr lang="en-US" sz="4400" b="1" dirty="0" err="1" smtClean="0">
                <a:solidFill>
                  <a:srgbClr val="C00000"/>
                </a:solidFill>
                <a:latin typeface="Times New Roman" panose="02020603050405020304" pitchFamily="18" charset="0"/>
                <a:cs typeface="Times New Roman" panose="02020603050405020304" pitchFamily="18" charset="0"/>
              </a:rPr>
              <a:t>ngựa</a:t>
            </a:r>
            <a:endParaRPr lang="en-US" sz="4400" b="1" dirty="0" smtClean="0">
              <a:solidFill>
                <a:srgbClr val="C00000"/>
              </a:solidFill>
              <a:latin typeface="Times New Roman" panose="02020603050405020304" pitchFamily="18" charset="0"/>
              <a:cs typeface="Times New Roman" panose="02020603050405020304" pitchFamily="18" charset="0"/>
            </a:endParaRPr>
          </a:p>
          <a:p>
            <a:r>
              <a:rPr lang="en-US" sz="4400" b="1" dirty="0" smtClean="0">
                <a:solidFill>
                  <a:srgbClr val="C00000"/>
                </a:solidFill>
                <a:latin typeface="Times New Roman" panose="02020603050405020304" pitchFamily="18" charset="0"/>
                <a:cs typeface="Times New Roman" panose="02020603050405020304" pitchFamily="18" charset="0"/>
              </a:rPr>
              <a:t>g. </a:t>
            </a:r>
            <a:r>
              <a:rPr lang="en-US" sz="4400" b="1" dirty="0" err="1" smtClean="0">
                <a:solidFill>
                  <a:srgbClr val="C00000"/>
                </a:solidFill>
                <a:latin typeface="Times New Roman" panose="02020603050405020304" pitchFamily="18" charset="0"/>
                <a:cs typeface="Times New Roman" panose="02020603050405020304" pitchFamily="18" charset="0"/>
              </a:rPr>
              <a:t>ong</a:t>
            </a:r>
            <a:endParaRPr lang="en-US" sz="4400" b="1" dirty="0" smtClean="0">
              <a:solidFill>
                <a:srgbClr val="C00000"/>
              </a:solidFill>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24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837120521"/>
              </p:ext>
            </p:extLst>
          </p:nvPr>
        </p:nvGraphicFramePr>
        <p:xfrm>
          <a:off x="533400" y="1485900"/>
          <a:ext cx="17221200" cy="8381999"/>
        </p:xfrm>
        <a:graphic>
          <a:graphicData uri="http://schemas.openxmlformats.org/drawingml/2006/table">
            <a:tbl>
              <a:tblPr/>
              <a:tblGrid>
                <a:gridCol w="3428569">
                  <a:extLst>
                    <a:ext uri="{9D8B030D-6E8A-4147-A177-3AD203B41FA5}">
                      <a16:colId xmlns:a16="http://schemas.microsoft.com/office/drawing/2014/main" val="3357460212"/>
                    </a:ext>
                  </a:extLst>
                </a:gridCol>
                <a:gridCol w="9286149">
                  <a:extLst>
                    <a:ext uri="{9D8B030D-6E8A-4147-A177-3AD203B41FA5}">
                      <a16:colId xmlns:a16="http://schemas.microsoft.com/office/drawing/2014/main" val="2653964137"/>
                    </a:ext>
                  </a:extLst>
                </a:gridCol>
                <a:gridCol w="4506482">
                  <a:extLst>
                    <a:ext uri="{9D8B030D-6E8A-4147-A177-3AD203B41FA5}">
                      <a16:colId xmlns:a16="http://schemas.microsoft.com/office/drawing/2014/main" val="995523787"/>
                    </a:ext>
                  </a:extLst>
                </a:gridCol>
              </a:tblGrid>
              <a:tr h="956476">
                <a:tc>
                  <a:txBody>
                    <a:bodyPr/>
                    <a:lstStyle/>
                    <a:p>
                      <a:pPr algn="ctr"/>
                      <a:r>
                        <a:rPr lang="en-US" sz="4000" b="1" dirty="0" err="1" smtClean="0">
                          <a:effectLst/>
                          <a:latin typeface="Times New Roman" panose="02020603050405020304" pitchFamily="18" charset="0"/>
                          <a:cs typeface="Times New Roman" panose="02020603050405020304" pitchFamily="18" charset="0"/>
                        </a:rPr>
                        <a:t>Tên</a:t>
                      </a:r>
                      <a:r>
                        <a:rPr lang="en-US" sz="4000" b="1" dirty="0" smtClean="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ngành</a:t>
                      </a:r>
                      <a:endParaRPr lang="en-US" sz="4000" b="1"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4000" b="1">
                          <a:effectLst/>
                          <a:latin typeface="Times New Roman" panose="02020603050405020304" pitchFamily="18" charset="0"/>
                          <a:cs typeface="Times New Roman" panose="02020603050405020304" pitchFamily="18" charset="0"/>
                        </a:rPr>
                        <a:t>Đặc điểm nhận biết</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4000" b="1">
                          <a:effectLst/>
                          <a:latin typeface="Times New Roman" panose="02020603050405020304" pitchFamily="18" charset="0"/>
                          <a:cs typeface="Times New Roman" panose="02020603050405020304" pitchFamily="18" charset="0"/>
                        </a:rPr>
                        <a:t>Các đại diện</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5536761"/>
                  </a:ext>
                </a:extLst>
              </a:tr>
              <a:tr h="1434715">
                <a:tc>
                  <a:txBody>
                    <a:bodyPr/>
                    <a:lstStyle/>
                    <a:p>
                      <a:pPr algn="ctr"/>
                      <a:r>
                        <a:rPr lang="en-US" sz="4000" b="1" i="1" dirty="0" err="1">
                          <a:effectLst/>
                          <a:latin typeface="Times New Roman" panose="02020603050405020304" pitchFamily="18" charset="0"/>
                          <a:cs typeface="Times New Roman" panose="02020603050405020304" pitchFamily="18" charset="0"/>
                        </a:rPr>
                        <a:t>Ruột</a:t>
                      </a:r>
                      <a:r>
                        <a:rPr lang="en-US" sz="4000" b="1" i="1" dirty="0">
                          <a:effectLst/>
                          <a:latin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cs typeface="Times New Roman" panose="02020603050405020304" pitchFamily="18" charset="0"/>
                        </a:rPr>
                        <a:t>khoang</a:t>
                      </a:r>
                      <a:endParaRPr lang="en-US" sz="4000" b="1"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b="1" dirty="0" smtClean="0">
                          <a:effectLst/>
                          <a:latin typeface="Times New Roman" panose="02020603050405020304" pitchFamily="18" charset="0"/>
                          <a:cs typeface="Times New Roman" panose="02020603050405020304" pitchFamily="18" charset="0"/>
                        </a:rPr>
                        <a:t>- </a:t>
                      </a:r>
                      <a:r>
                        <a:rPr lang="vi-VN" sz="4000" b="1" dirty="0">
                          <a:effectLst/>
                          <a:latin typeface="Times New Roman" panose="02020603050405020304" pitchFamily="18" charset="0"/>
                          <a:cs typeface="Times New Roman" panose="02020603050405020304" pitchFamily="18" charset="0"/>
                        </a:rPr>
                        <a:t>Cơ thể đối xứng tỏa tròn</a:t>
                      </a:r>
                    </a:p>
                    <a:p>
                      <a:r>
                        <a:rPr lang="vi-VN" sz="4000" b="1" dirty="0">
                          <a:effectLst/>
                          <a:latin typeface="Times New Roman" panose="02020603050405020304" pitchFamily="18" charset="0"/>
                          <a:cs typeface="Times New Roman" panose="02020603050405020304" pitchFamily="18" charset="0"/>
                        </a:rPr>
                        <a:t>- Ruột hình túi</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b="1">
                          <a:effectLst/>
                          <a:latin typeface="Times New Roman" panose="02020603050405020304" pitchFamily="18" charset="0"/>
                          <a:cs typeface="Times New Roman" panose="02020603050405020304" pitchFamily="18" charset="0"/>
                        </a:rPr>
                        <a:t>Thủy tức, sứa, hải quỳ</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76922282"/>
                  </a:ext>
                </a:extLst>
              </a:tr>
              <a:tr h="1473972">
                <a:tc>
                  <a:txBody>
                    <a:bodyPr/>
                    <a:lstStyle/>
                    <a:p>
                      <a:pPr algn="ctr"/>
                      <a:r>
                        <a:rPr lang="en-US" sz="4000" b="1" i="1">
                          <a:effectLst/>
                          <a:latin typeface="Times New Roman" panose="02020603050405020304" pitchFamily="18" charset="0"/>
                          <a:cs typeface="Times New Roman" panose="02020603050405020304" pitchFamily="18" charset="0"/>
                        </a:rPr>
                        <a:t>Ngành Giun</a:t>
                      </a:r>
                      <a:endParaRPr lang="en-US" sz="4000" b="1">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b="1" dirty="0" smtClean="0">
                          <a:effectLst/>
                          <a:latin typeface="Times New Roman" panose="02020603050405020304" pitchFamily="18" charset="0"/>
                          <a:cs typeface="Times New Roman" panose="02020603050405020304" pitchFamily="18" charset="0"/>
                        </a:rPr>
                        <a:t>- </a:t>
                      </a:r>
                      <a:r>
                        <a:rPr lang="vi-VN" sz="4000" b="1" dirty="0">
                          <a:effectLst/>
                          <a:latin typeface="Times New Roman" panose="02020603050405020304" pitchFamily="18" charset="0"/>
                          <a:cs typeface="Times New Roman" panose="02020603050405020304" pitchFamily="18" charset="0"/>
                        </a:rPr>
                        <a:t>Cơ thể dài, đối xứng hai bên</a:t>
                      </a:r>
                    </a:p>
                    <a:p>
                      <a:r>
                        <a:rPr lang="vi-VN" sz="4000" b="1" dirty="0">
                          <a:effectLst/>
                          <a:latin typeface="Times New Roman" panose="02020603050405020304" pitchFamily="18" charset="0"/>
                          <a:cs typeface="Times New Roman" panose="02020603050405020304" pitchFamily="18" charset="0"/>
                        </a:rPr>
                        <a:t>- Phân biệt đầu, thân</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b="1">
                          <a:effectLst/>
                          <a:latin typeface="Times New Roman" panose="02020603050405020304" pitchFamily="18" charset="0"/>
                          <a:cs typeface="Times New Roman" panose="02020603050405020304" pitchFamily="18" charset="0"/>
                        </a:rPr>
                        <a:t>Giun đất, giun đũa, sán lá gan</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148075"/>
                  </a:ext>
                </a:extLst>
              </a:tr>
              <a:tr h="1647406">
                <a:tc>
                  <a:txBody>
                    <a:bodyPr/>
                    <a:lstStyle/>
                    <a:p>
                      <a:pPr algn="ctr"/>
                      <a:r>
                        <a:rPr lang="en-US" sz="4000" b="1" i="1" dirty="0" err="1">
                          <a:effectLst/>
                          <a:latin typeface="Times New Roman" panose="02020603050405020304" pitchFamily="18" charset="0"/>
                          <a:cs typeface="Times New Roman" panose="02020603050405020304" pitchFamily="18" charset="0"/>
                        </a:rPr>
                        <a:t>Thân</a:t>
                      </a:r>
                      <a:r>
                        <a:rPr lang="en-US" sz="4000" b="1" i="1" dirty="0">
                          <a:effectLst/>
                          <a:latin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cs typeface="Times New Roman" panose="02020603050405020304" pitchFamily="18" charset="0"/>
                        </a:rPr>
                        <a:t>mềm</a:t>
                      </a:r>
                      <a:endParaRPr lang="en-US" sz="4000" b="1"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b="1" dirty="0" smtClean="0">
                          <a:effectLst/>
                          <a:latin typeface="Times New Roman" panose="02020603050405020304" pitchFamily="18" charset="0"/>
                          <a:cs typeface="Times New Roman" panose="02020603050405020304" pitchFamily="18" charset="0"/>
                        </a:rPr>
                        <a:t>- </a:t>
                      </a:r>
                      <a:r>
                        <a:rPr lang="vi-VN" sz="4000" b="1" dirty="0">
                          <a:effectLst/>
                          <a:latin typeface="Times New Roman" panose="02020603050405020304" pitchFamily="18" charset="0"/>
                          <a:cs typeface="Times New Roman" panose="02020603050405020304" pitchFamily="18" charset="0"/>
                        </a:rPr>
                        <a:t>Cơ thể mềm, không phân đốt</a:t>
                      </a:r>
                    </a:p>
                    <a:p>
                      <a:r>
                        <a:rPr lang="vi-VN" sz="4000" b="1" dirty="0">
                          <a:effectLst/>
                          <a:latin typeface="Times New Roman" panose="02020603050405020304" pitchFamily="18" charset="0"/>
                          <a:cs typeface="Times New Roman" panose="02020603050405020304" pitchFamily="18" charset="0"/>
                        </a:rPr>
                        <a:t>- Đa số có vỏ đá vôi</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b="1">
                          <a:effectLst/>
                          <a:latin typeface="Times New Roman" panose="02020603050405020304" pitchFamily="18" charset="0"/>
                          <a:cs typeface="Times New Roman" panose="02020603050405020304" pitchFamily="18" charset="0"/>
                        </a:rPr>
                        <a:t>Trai, ốc, mực</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3986701"/>
                  </a:ext>
                </a:extLst>
              </a:tr>
              <a:tr h="2869430">
                <a:tc>
                  <a:txBody>
                    <a:bodyPr/>
                    <a:lstStyle/>
                    <a:p>
                      <a:pPr algn="ctr"/>
                      <a:r>
                        <a:rPr lang="en-US" sz="4000" b="1" i="1" dirty="0" err="1">
                          <a:effectLst/>
                          <a:latin typeface="Times New Roman" panose="02020603050405020304" pitchFamily="18" charset="0"/>
                          <a:cs typeface="Times New Roman" panose="02020603050405020304" pitchFamily="18" charset="0"/>
                        </a:rPr>
                        <a:t>Chân</a:t>
                      </a:r>
                      <a:r>
                        <a:rPr lang="en-US" sz="4000" b="1" i="1" dirty="0">
                          <a:effectLst/>
                          <a:latin typeface="Times New Roman" panose="02020603050405020304" pitchFamily="18" charset="0"/>
                          <a:cs typeface="Times New Roman" panose="02020603050405020304" pitchFamily="18" charset="0"/>
                        </a:rPr>
                        <a:t> </a:t>
                      </a:r>
                      <a:r>
                        <a:rPr lang="en-US" sz="4000" b="1" i="1" dirty="0" err="1">
                          <a:effectLst/>
                          <a:latin typeface="Times New Roman" panose="02020603050405020304" pitchFamily="18" charset="0"/>
                          <a:cs typeface="Times New Roman" panose="02020603050405020304" pitchFamily="18" charset="0"/>
                        </a:rPr>
                        <a:t>khớp</a:t>
                      </a:r>
                      <a:endParaRPr lang="en-US" sz="4000" b="1"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b="1" dirty="0" smtClean="0">
                          <a:effectLst/>
                          <a:latin typeface="Times New Roman" panose="02020603050405020304" pitchFamily="18" charset="0"/>
                          <a:cs typeface="Times New Roman" panose="02020603050405020304" pitchFamily="18" charset="0"/>
                        </a:rPr>
                        <a:t>- </a:t>
                      </a:r>
                      <a:r>
                        <a:rPr lang="vi-VN" sz="4000" b="1" dirty="0">
                          <a:effectLst/>
                          <a:latin typeface="Times New Roman" panose="02020603050405020304" pitchFamily="18" charset="0"/>
                          <a:cs typeface="Times New Roman" panose="02020603050405020304" pitchFamily="18" charset="0"/>
                        </a:rPr>
                        <a:t>Chân gồm nhiều đốt khớp động </a:t>
                      </a:r>
                      <a:r>
                        <a:rPr lang="vi-VN" sz="4000" b="1" dirty="0" smtClean="0">
                          <a:effectLst/>
                          <a:latin typeface="Times New Roman" panose="02020603050405020304" pitchFamily="18" charset="0"/>
                          <a:cs typeface="Times New Roman" panose="02020603050405020304" pitchFamily="18" charset="0"/>
                        </a:rPr>
                        <a:t>với</a:t>
                      </a:r>
                      <a:r>
                        <a:rPr lang="en-US" sz="4000" b="1" baseline="0" dirty="0" smtClean="0">
                          <a:effectLst/>
                          <a:latin typeface="Times New Roman" panose="02020603050405020304" pitchFamily="18" charset="0"/>
                          <a:cs typeface="Times New Roman" panose="02020603050405020304" pitchFamily="18" charset="0"/>
                        </a:rPr>
                        <a:t> </a:t>
                      </a:r>
                      <a:r>
                        <a:rPr lang="vi-VN" sz="4000" b="1" dirty="0" smtClean="0">
                          <a:effectLst/>
                          <a:latin typeface="Times New Roman" panose="02020603050405020304" pitchFamily="18" charset="0"/>
                          <a:cs typeface="Times New Roman" panose="02020603050405020304" pitchFamily="18" charset="0"/>
                        </a:rPr>
                        <a:t>nhau</a:t>
                      </a:r>
                      <a:endParaRPr lang="vi-VN" sz="4000" b="1" dirty="0">
                        <a:effectLst/>
                        <a:latin typeface="Times New Roman" panose="02020603050405020304" pitchFamily="18" charset="0"/>
                        <a:cs typeface="Times New Roman" panose="02020603050405020304" pitchFamily="18" charset="0"/>
                      </a:endParaRPr>
                    </a:p>
                    <a:p>
                      <a:r>
                        <a:rPr lang="vi-VN" sz="4000" b="1" dirty="0">
                          <a:effectLst/>
                          <a:latin typeface="Times New Roman" panose="02020603050405020304" pitchFamily="18" charset="0"/>
                          <a:cs typeface="Times New Roman" panose="02020603050405020304" pitchFamily="18" charset="0"/>
                        </a:rPr>
                        <a:t>- Đa số đều có lớp vỏ kitin</a:t>
                      </a:r>
                    </a:p>
                    <a:p>
                      <a:r>
                        <a:rPr lang="vi-VN" sz="4000" b="1" dirty="0">
                          <a:effectLst/>
                          <a:latin typeface="Times New Roman" panose="02020603050405020304" pitchFamily="18" charset="0"/>
                          <a:cs typeface="Times New Roman" panose="02020603050405020304" pitchFamily="18" charset="0"/>
                        </a:rPr>
                        <a:t>- Có mắt kép</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b="1" dirty="0" err="1">
                          <a:effectLst/>
                          <a:latin typeface="Times New Roman" panose="02020603050405020304" pitchFamily="18" charset="0"/>
                          <a:cs typeface="Times New Roman" panose="02020603050405020304" pitchFamily="18" charset="0"/>
                        </a:rPr>
                        <a:t>Tôm</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cua</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nhện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châu</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chấu</a:t>
                      </a:r>
                      <a:endParaRPr lang="en-US" sz="4000" b="1"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3697877"/>
                  </a:ext>
                </a:extLst>
              </a:tr>
            </a:tbl>
          </a:graphicData>
        </a:graphic>
      </p:graphicFrame>
      <p:sp>
        <p:nvSpPr>
          <p:cNvPr id="3" name="Rectangle 2"/>
          <p:cNvSpPr/>
          <p:nvPr/>
        </p:nvSpPr>
        <p:spPr>
          <a:xfrm>
            <a:off x="533400" y="342900"/>
            <a:ext cx="17221200" cy="1143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smtClean="0">
                <a:solidFill>
                  <a:srgbClr val="002060"/>
                </a:solidFill>
                <a:latin typeface="Times New Roman" panose="02020603050405020304" pitchFamily="18" charset="0"/>
                <a:cs typeface="Times New Roman" panose="02020603050405020304" pitchFamily="18" charset="0"/>
              </a:rPr>
              <a:t>Bảng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phân</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biệt</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các</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ngành</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động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vật</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không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xương</a:t>
            </a:r>
            <a:r>
              <a:rPr lang="en-US" sz="4400" b="1" dirty="0" smtClean="0">
                <a:solidFill>
                  <a:srgbClr val="002060"/>
                </a:solidFill>
                <a:latin typeface="Times New Roman" panose="02020603050405020304" pitchFamily="18" charset="0"/>
                <a:cs typeface="Times New Roman" panose="02020603050405020304" pitchFamily="18" charset="0"/>
              </a:rPr>
              <a:t> </a:t>
            </a:r>
            <a:r>
              <a:rPr lang="en-US" sz="4400" b="1" dirty="0" err="1" smtClean="0">
                <a:solidFill>
                  <a:srgbClr val="002060"/>
                </a:solidFill>
                <a:latin typeface="Times New Roman" panose="02020603050405020304" pitchFamily="18" charset="0"/>
                <a:cs typeface="Times New Roman" panose="02020603050405020304" pitchFamily="18" charset="0"/>
              </a:rPr>
              <a:t>sống</a:t>
            </a:r>
            <a:r>
              <a:rPr lang="en-US" sz="4400" b="1" dirty="0" smtClean="0">
                <a:solidFill>
                  <a:srgbClr val="002060"/>
                </a:solidFill>
                <a:latin typeface="Times New Roman" panose="02020603050405020304" pitchFamily="18" charset="0"/>
                <a:cs typeface="Times New Roman" panose="02020603050405020304" pitchFamily="18" charset="0"/>
              </a:rPr>
              <a:t> </a:t>
            </a:r>
            <a:endParaRPr lang="en-US" sz="4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2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93271"/>
            <a:ext cx="17221200" cy="1569658"/>
          </a:xfrm>
          <a:prstGeom prst="rect">
            <a:avLst/>
          </a:prstGeom>
          <a:solidFill>
            <a:schemeClr val="accent1"/>
          </a:solidFill>
        </p:spPr>
        <p:txBody>
          <a:bodyPr wrap="square" lIns="91439" tIns="45719" rIns="91439" bIns="45719">
            <a:spAutoFit/>
          </a:bodyPr>
          <a:lstStyle/>
          <a:p>
            <a:pPr algn="ctr"/>
            <a:r>
              <a:rPr lang="vi-VN" sz="4800" b="1" dirty="0" smtClean="0">
                <a:solidFill>
                  <a:srgbClr val="002060"/>
                </a:solidFill>
              </a:rPr>
              <a:t>Kể tên một số động vật không xương sống và nêu môi trường sống của chúng</a:t>
            </a:r>
            <a:endParaRPr lang="en-US" sz="4800" b="1" dirty="0">
              <a:solidFill>
                <a:srgbClr val="002060"/>
              </a:solidFill>
            </a:endParaRPr>
          </a:p>
        </p:txBody>
      </p:sp>
      <p:sp>
        <p:nvSpPr>
          <p:cNvPr id="3" name="Rectangle 2"/>
          <p:cNvSpPr/>
          <p:nvPr/>
        </p:nvSpPr>
        <p:spPr>
          <a:xfrm>
            <a:off x="533400" y="2162929"/>
            <a:ext cx="17221200" cy="8032966"/>
          </a:xfrm>
          <a:prstGeom prst="rect">
            <a:avLst/>
          </a:prstGeom>
          <a:solidFill>
            <a:schemeClr val="accent1"/>
          </a:solidFill>
        </p:spPr>
        <p:txBody>
          <a:bodyPr wrap="square" lIns="91439" tIns="45719" rIns="91439" bIns="45719">
            <a:spAutoFit/>
          </a:bodyPr>
          <a:lstStyle/>
          <a:p>
            <a:r>
              <a:rPr lang="vi-VN" sz="4000" b="1" dirty="0" smtClean="0"/>
              <a:t>Một số động vật không xương sống:</a:t>
            </a:r>
          </a:p>
          <a:p>
            <a:r>
              <a:rPr lang="en-US" sz="4000" b="1" smtClean="0"/>
              <a:t>-</a:t>
            </a:r>
            <a:r>
              <a:rPr lang="vi-VN" sz="4000" b="1" smtClean="0"/>
              <a:t>Ngành </a:t>
            </a:r>
            <a:r>
              <a:rPr lang="vi-VN" sz="4000" b="1" dirty="0" smtClean="0"/>
              <a:t>ruột khoang: Thủy tức, hải quỳ, san hô, sứa.</a:t>
            </a:r>
          </a:p>
          <a:p>
            <a:r>
              <a:rPr lang="en-US" sz="4000" b="1" smtClean="0"/>
              <a:t>-</a:t>
            </a:r>
            <a:r>
              <a:rPr lang="vi-VN" sz="4000" b="1" smtClean="0"/>
              <a:t>Ngành </a:t>
            </a:r>
            <a:r>
              <a:rPr lang="vi-VN" sz="4000" b="1" dirty="0" smtClean="0"/>
              <a:t>giun dẹp: Sán lá gan, sán lông, sán dây</a:t>
            </a:r>
          </a:p>
          <a:p>
            <a:r>
              <a:rPr lang="en-US" sz="4000" b="1" smtClean="0"/>
              <a:t>-</a:t>
            </a:r>
            <a:r>
              <a:rPr lang="vi-VN" sz="4000" b="1" smtClean="0"/>
              <a:t>Ngành </a:t>
            </a:r>
            <a:r>
              <a:rPr lang="vi-VN" sz="4000" b="1" dirty="0" smtClean="0"/>
              <a:t>giun tròn: Giun đũa, giun kim, giun móc câu, giun rễ lúa, giun chỉ.</a:t>
            </a:r>
          </a:p>
          <a:p>
            <a:r>
              <a:rPr lang="en-US" sz="4000" b="1" smtClean="0"/>
              <a:t>-</a:t>
            </a:r>
            <a:r>
              <a:rPr lang="vi-VN" sz="4000" b="1" smtClean="0"/>
              <a:t>Ngành </a:t>
            </a:r>
            <a:r>
              <a:rPr lang="vi-VN" sz="4000" b="1" dirty="0" smtClean="0"/>
              <a:t>giun đốt: Giun đất,đỉa, rươi, vát,...</a:t>
            </a:r>
          </a:p>
          <a:p>
            <a:r>
              <a:rPr lang="en-US" sz="4000" b="1" smtClean="0"/>
              <a:t>-</a:t>
            </a:r>
            <a:r>
              <a:rPr lang="vi-VN" sz="4000" b="1" smtClean="0"/>
              <a:t>Ngành </a:t>
            </a:r>
            <a:r>
              <a:rPr lang="vi-VN" sz="4000" b="1" dirty="0" smtClean="0"/>
              <a:t>thân mềm: trai sông, ốc sên, hến, ngao,...</a:t>
            </a:r>
          </a:p>
          <a:p>
            <a:r>
              <a:rPr lang="en-US" sz="4000" b="1" smtClean="0"/>
              <a:t>-</a:t>
            </a:r>
            <a:r>
              <a:rPr lang="vi-VN" sz="4000" b="1" smtClean="0"/>
              <a:t>Ngành </a:t>
            </a:r>
            <a:r>
              <a:rPr lang="vi-VN" sz="4000" b="1" dirty="0" smtClean="0"/>
              <a:t>chân khớp:</a:t>
            </a:r>
          </a:p>
          <a:p>
            <a:r>
              <a:rPr lang="vi-VN" sz="4000" b="1" dirty="0" smtClean="0"/>
              <a:t>+ Lớp giáp xác: Tôm sông, mọt ẩm, sun, tôm tép, cua, rận nước, chân kiếm,...</a:t>
            </a:r>
          </a:p>
          <a:p>
            <a:r>
              <a:rPr lang="vi-VN" sz="4000" b="1" dirty="0" smtClean="0"/>
              <a:t>+ Lớp hình nhện:nhện, cái ghẻ, bò cạp, ve bò,...</a:t>
            </a:r>
          </a:p>
          <a:p>
            <a:r>
              <a:rPr lang="vi-VN" sz="4000" b="1" dirty="0" smtClean="0"/>
              <a:t>+ Lớp sâu bọ: châu chấu, bọ ngựa, ve sầu, chuồn chuồn,...</a:t>
            </a:r>
          </a:p>
          <a:p>
            <a:r>
              <a:rPr lang="vi-VN" sz="4000" b="1" dirty="0" smtClean="0"/>
              <a:t>Động vật không xương sống có ở khắp nơi trên Trái Đất và chiếm khoảng 95% các loài động vật. </a:t>
            </a:r>
          </a:p>
          <a:p>
            <a:r>
              <a:rPr lang="vi-VN" sz="3600" b="1" dirty="0" smtClean="0"/>
              <a:t> </a:t>
            </a:r>
            <a:endParaRPr lang="vi-VN"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itchFamily="18" charset="0"/>
                <a:cs typeface="Times New Roman" pitchFamily="18" charset="0"/>
              </a:rPr>
              <a:t>BÀI 22: </a:t>
            </a:r>
            <a:br>
              <a:rPr lang="en-US" b="1" spc="-104" dirty="0">
                <a:solidFill>
                  <a:srgbClr val="C00000"/>
                </a:solidFill>
                <a:latin typeface="Times New Roman" pitchFamily="18" charset="0"/>
                <a:cs typeface="Times New Roman" pitchFamily="18" charset="0"/>
              </a:rPr>
            </a:br>
            <a:r>
              <a:rPr lang="en-US" b="1" spc="-104" dirty="0">
                <a:solidFill>
                  <a:srgbClr val="C00000"/>
                </a:solidFill>
                <a:latin typeface="Times New Roman" pitchFamily="18" charset="0"/>
                <a:cs typeface="Times New Roman" pitchFamily="18" charset="0"/>
              </a:rPr>
              <a:t>ĐA DẠNG ĐỘNG VẬT KHÔNG XƯƠNG SỐNG</a:t>
            </a:r>
          </a:p>
        </p:txBody>
      </p:sp>
      <p:sp>
        <p:nvSpPr>
          <p:cNvPr id="3" name="Text Placeholder 2"/>
          <p:cNvSpPr>
            <a:spLocks noGrp="1"/>
          </p:cNvSpPr>
          <p:nvPr>
            <p:ph type="body" sz="half" idx="1"/>
          </p:nvPr>
        </p:nvSpPr>
        <p:spPr/>
        <p:txBody>
          <a:bodyPr/>
          <a:lstStyle/>
          <a:p>
            <a:pPr marL="0" indent="0">
              <a:buNone/>
            </a:pPr>
            <a:r>
              <a:rPr lang="en-US" b="1" dirty="0" smtClean="0">
                <a:latin typeface="Times New Roman" pitchFamily="18" charset="0"/>
                <a:cs typeface="Times New Roman" pitchFamily="18" charset="0"/>
              </a:rPr>
              <a:t>I. </a:t>
            </a:r>
            <a:r>
              <a:rPr lang="en-US" b="1" dirty="0" err="1" smtClean="0">
                <a:latin typeface="Times New Roman" pitchFamily="18" charset="0"/>
                <a:cs typeface="Times New Roman" pitchFamily="18" charset="0"/>
              </a:rPr>
              <a:t>Đặc</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điểm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nhận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xương</a:t>
            </a:r>
            <a:r>
              <a:rPr lang="en-US"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sống:</a:t>
            </a:r>
          </a:p>
          <a:p>
            <a:pPr marL="0" indent="0">
              <a:buNone/>
            </a:pP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chia </a:t>
            </a:r>
            <a:r>
              <a:rPr lang="en-US" b="1" dirty="0" err="1">
                <a:latin typeface="Times New Roman" pitchFamily="18" charset="0"/>
                <a:cs typeface="Times New Roman" pitchFamily="18" charset="0"/>
              </a:rPr>
              <a:t>thành</a:t>
            </a: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nhóm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a:latin typeface="Times New Roman" pitchFamily="18" charset="0"/>
                <a:cs typeface="Times New Roman" pitchFamily="18" charset="0"/>
              </a:rPr>
              <a:t>.</a:t>
            </a:r>
          </a:p>
          <a:p>
            <a:pPr marL="0" indent="0">
              <a:buNone/>
            </a:pPr>
            <a:endParaRPr lang="en-US" dirty="0"/>
          </a:p>
        </p:txBody>
      </p:sp>
      <p:sp>
        <p:nvSpPr>
          <p:cNvPr id="4" name="Content Placeholder 3"/>
          <p:cNvSpPr>
            <a:spLocks noGrp="1"/>
          </p:cNvSpPr>
          <p:nvPr>
            <p:ph sz="half" idx="2"/>
          </p:nvPr>
        </p:nvSpPr>
        <p:spPr/>
        <p:txBody>
          <a:bodyPr/>
          <a:lstStyle/>
          <a:p>
            <a:pPr marL="0" indent="0">
              <a:buNone/>
            </a:pPr>
            <a:r>
              <a:rPr lang="vi-VN" b="1" dirty="0">
                <a:solidFill>
                  <a:srgbClr val="FF0000"/>
                </a:solidFill>
                <a:latin typeface="Times New Roman" pitchFamily="18" charset="0"/>
                <a:cs typeface="Times New Roman" pitchFamily="18" charset="0"/>
              </a:rPr>
              <a:t>Động vật không xương sống có ở khắp nơi trên Trái Đất và chiếm khoảng 95% các loài động vật. </a:t>
            </a:r>
          </a:p>
          <a:p>
            <a:pPr marL="0" indent="0">
              <a:buNone/>
            </a:pPr>
            <a:endParaRPr lang="en-US" dirty="0"/>
          </a:p>
        </p:txBody>
      </p:sp>
      <p:cxnSp>
        <p:nvCxnSpPr>
          <p:cNvPr id="7" name="Straight Connector 6"/>
          <p:cNvCxnSpPr/>
          <p:nvPr/>
        </p:nvCxnSpPr>
        <p:spPr>
          <a:xfrm>
            <a:off x="89154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0673" y="4381500"/>
            <a:ext cx="8108296" cy="4648200"/>
          </a:xfrm>
          <a:prstGeom prst="rect">
            <a:avLst/>
          </a:prstGeom>
        </p:spPr>
      </p:pic>
    </p:spTree>
    <p:extLst>
      <p:ext uri="{BB962C8B-B14F-4D97-AF65-F5344CB8AC3E}">
        <p14:creationId xmlns:p14="http://schemas.microsoft.com/office/powerpoint/2010/main" val="1458697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itchFamily="18" charset="0"/>
                <a:cs typeface="Times New Roman" pitchFamily="18" charset="0"/>
              </a:rPr>
              <a:t>BÀI 22: </a:t>
            </a:r>
            <a:br>
              <a:rPr lang="en-US" b="1" spc="-104" dirty="0">
                <a:solidFill>
                  <a:srgbClr val="C00000"/>
                </a:solidFill>
                <a:latin typeface="Times New Roman" pitchFamily="18" charset="0"/>
                <a:cs typeface="Times New Roman" pitchFamily="18" charset="0"/>
              </a:rPr>
            </a:br>
            <a:r>
              <a:rPr lang="en-US" b="1" spc="-104" dirty="0">
                <a:solidFill>
                  <a:srgbClr val="C00000"/>
                </a:solidFill>
                <a:latin typeface="Times New Roman" pitchFamily="18" charset="0"/>
                <a:cs typeface="Times New Roman" pitchFamily="18" charset="0"/>
              </a:rPr>
              <a:t>ĐA DẠNG ĐỘNG VẬT KHÔNG XƯƠNG SỐNG</a:t>
            </a:r>
          </a:p>
        </p:txBody>
      </p:sp>
      <p:sp>
        <p:nvSpPr>
          <p:cNvPr id="3" name="Text Placeholder 2"/>
          <p:cNvSpPr>
            <a:spLocks noGrp="1"/>
          </p:cNvSpPr>
          <p:nvPr>
            <p:ph type="body" sz="half" idx="1"/>
          </p:nvPr>
        </p:nvSpPr>
        <p:spPr/>
        <p:txBody>
          <a:bodyPr/>
          <a:lstStyle/>
          <a:p>
            <a:pPr marL="0" indent="0">
              <a:buNone/>
            </a:pPr>
            <a:r>
              <a:rPr lang="en-US" b="1" dirty="0" smtClean="0">
                <a:latin typeface="Times New Roman" pitchFamily="18" charset="0"/>
                <a:cs typeface="Times New Roman" pitchFamily="18" charset="0"/>
              </a:rPr>
              <a:t>I. </a:t>
            </a:r>
            <a:r>
              <a:rPr lang="en-US" b="1" dirty="0" err="1" smtClean="0">
                <a:latin typeface="Times New Roman" pitchFamily="18" charset="0"/>
                <a:cs typeface="Times New Roman" pitchFamily="18" charset="0"/>
              </a:rPr>
              <a:t>Đặc</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điểm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nhận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xương</a:t>
            </a:r>
            <a:r>
              <a:rPr lang="en-US"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sống:</a:t>
            </a:r>
          </a:p>
          <a:p>
            <a:pPr marL="0" indent="0">
              <a:buNone/>
            </a:pP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chia </a:t>
            </a:r>
            <a:r>
              <a:rPr lang="en-US" b="1" dirty="0" err="1">
                <a:latin typeface="Times New Roman" pitchFamily="18" charset="0"/>
                <a:cs typeface="Times New Roman" pitchFamily="18" charset="0"/>
              </a:rPr>
              <a:t>thành</a:t>
            </a: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nhóm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smtClean="0">
                <a:latin typeface="Times New Roman" pitchFamily="18" charset="0"/>
                <a:cs typeface="Times New Roman" pitchFamily="18" charset="0"/>
              </a:rPr>
              <a:t>.</a:t>
            </a:r>
            <a:endParaRPr lang="vi-VN" b="1" dirty="0" smtClean="0">
              <a:latin typeface="Times New Roman" pitchFamily="18" charset="0"/>
              <a:cs typeface="Times New Roman" pitchFamily="18" charset="0"/>
            </a:endParaRPr>
          </a:p>
          <a:p>
            <a:pPr marL="0" indent="0">
              <a:buNone/>
            </a:pPr>
            <a:r>
              <a:rPr lang="vi-VN" b="1" dirty="0">
                <a:latin typeface="Times New Roman" pitchFamily="18" charset="0"/>
                <a:cs typeface="Times New Roman" pitchFamily="18" charset="0"/>
              </a:rPr>
              <a:t>Động vật không xương sống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đặc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điểm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endParaRPr lang="vi-VN" b="1" dirty="0">
              <a:latin typeface="Times New Roman" pitchFamily="18" charset="0"/>
              <a:cs typeface="Times New Roman" pitchFamily="18" charset="0"/>
            </a:endParaRPr>
          </a:p>
          <a:p>
            <a:pPr marL="0" indent="0">
              <a:buNone/>
            </a:pPr>
            <a:endParaRPr lang="en-US" b="1" dirty="0"/>
          </a:p>
          <a:p>
            <a:pPr marL="0" indent="0">
              <a:buNone/>
            </a:pPr>
            <a:endParaRPr lang="en-US" dirty="0"/>
          </a:p>
        </p:txBody>
      </p:sp>
      <p:sp>
        <p:nvSpPr>
          <p:cNvPr id="4" name="Content Placeholder 3"/>
          <p:cNvSpPr>
            <a:spLocks noGrp="1"/>
          </p:cNvSpPr>
          <p:nvPr>
            <p:ph sz="half" idx="2"/>
          </p:nvPr>
        </p:nvSpPr>
        <p:spPr/>
        <p:txBody>
          <a:bodyPr/>
          <a:lstStyle/>
          <a:p>
            <a:pPr marL="0" indent="0">
              <a:buNone/>
            </a:pPr>
            <a:r>
              <a:rPr lang="vi-VN" b="1" dirty="0">
                <a:solidFill>
                  <a:srgbClr val="FF0000"/>
                </a:solidFill>
                <a:latin typeface="Times New Roman" pitchFamily="18" charset="0"/>
                <a:cs typeface="Times New Roman" pitchFamily="18" charset="0"/>
              </a:rPr>
              <a:t>Động vật không xương sống </a:t>
            </a:r>
            <a:r>
              <a:rPr lang="en-US" b="1" dirty="0" err="1">
                <a:solidFill>
                  <a:srgbClr val="FF0000"/>
                </a:solidFill>
                <a:latin typeface="Times New Roman" pitchFamily="18" charset="0"/>
                <a:cs typeface="Times New Roman" pitchFamily="18" charset="0"/>
              </a:rPr>
              <a:t>có</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đặc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điểm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chung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là</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cơ</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thể</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không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có</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xương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sống</a:t>
            </a:r>
            <a:endParaRPr lang="vi-VN" b="1" dirty="0">
              <a:solidFill>
                <a:srgbClr val="FF0000"/>
              </a:solidFill>
              <a:latin typeface="Times New Roman" pitchFamily="18" charset="0"/>
              <a:cs typeface="Times New Roman" pitchFamily="18" charset="0"/>
            </a:endParaRPr>
          </a:p>
          <a:p>
            <a:pPr marL="0" indent="0">
              <a:buNone/>
            </a:pPr>
            <a:r>
              <a:rPr lang="vi-VN" b="1" dirty="0"/>
              <a:t> </a:t>
            </a:r>
          </a:p>
          <a:p>
            <a:pPr marL="0" indent="0">
              <a:buNone/>
            </a:pPr>
            <a:endParaRPr lang="en-US" dirty="0"/>
          </a:p>
        </p:txBody>
      </p:sp>
      <p:cxnSp>
        <p:nvCxnSpPr>
          <p:cNvPr id="7" name="Straight Connector 6"/>
          <p:cNvCxnSpPr/>
          <p:nvPr/>
        </p:nvCxnSpPr>
        <p:spPr>
          <a:xfrm>
            <a:off x="90678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8" name="Picture 17" descr="Hết hồn cua nhện quái vật to hơn người - 4"/>
          <p:cNvPicPr>
            <a:picLocks noChangeAspect="1" noChangeArrowheads="1"/>
          </p:cNvPicPr>
          <p:nvPr/>
        </p:nvPicPr>
        <p:blipFill>
          <a:blip r:embed="rId2"/>
          <a:srcRect/>
          <a:stretch>
            <a:fillRect/>
          </a:stretch>
        </p:blipFill>
        <p:spPr bwMode="auto">
          <a:xfrm>
            <a:off x="9601200" y="4762500"/>
            <a:ext cx="6248400" cy="3886200"/>
          </a:xfrm>
          <a:prstGeom prst="rect">
            <a:avLst/>
          </a:prstGeom>
          <a:noFill/>
          <a:ln w="9525">
            <a:solidFill>
              <a:srgbClr val="FF0000"/>
            </a:solidFill>
            <a:miter lim="800000"/>
            <a:headEnd/>
            <a:tailEnd/>
          </a:ln>
        </p:spPr>
      </p:pic>
    </p:spTree>
    <p:extLst>
      <p:ext uri="{BB962C8B-B14F-4D97-AF65-F5344CB8AC3E}">
        <p14:creationId xmlns:p14="http://schemas.microsoft.com/office/powerpoint/2010/main" val="2427894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4" presetClass="entr" presetSubtype="16"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ox(in)">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itchFamily="18" charset="0"/>
                <a:cs typeface="Times New Roman" pitchFamily="18" charset="0"/>
              </a:rPr>
              <a:t>BÀI 22: </a:t>
            </a:r>
            <a:br>
              <a:rPr lang="en-US" b="1" spc="-104" dirty="0">
                <a:solidFill>
                  <a:srgbClr val="C00000"/>
                </a:solidFill>
                <a:latin typeface="Times New Roman" pitchFamily="18" charset="0"/>
                <a:cs typeface="Times New Roman" pitchFamily="18" charset="0"/>
              </a:rPr>
            </a:br>
            <a:r>
              <a:rPr lang="en-US" b="1" spc="-104" dirty="0">
                <a:solidFill>
                  <a:srgbClr val="C00000"/>
                </a:solidFill>
                <a:latin typeface="Times New Roman" pitchFamily="18" charset="0"/>
                <a:cs typeface="Times New Roman" pitchFamily="18" charset="0"/>
              </a:rPr>
              <a:t>ĐA DẠNG ĐỘNG VẬT KHÔNG XƯƠNG SỐNG</a:t>
            </a:r>
          </a:p>
        </p:txBody>
      </p:sp>
      <p:sp>
        <p:nvSpPr>
          <p:cNvPr id="3" name="Text Placeholder 2"/>
          <p:cNvSpPr>
            <a:spLocks noGrp="1"/>
          </p:cNvSpPr>
          <p:nvPr>
            <p:ph type="body" sz="half" idx="1"/>
          </p:nvPr>
        </p:nvSpPr>
        <p:spPr/>
        <p:txBody>
          <a:bodyPr/>
          <a:lstStyle/>
          <a:p>
            <a:pPr marL="0" indent="0">
              <a:buNone/>
            </a:pPr>
            <a:r>
              <a:rPr lang="en-US" b="1" dirty="0" smtClean="0">
                <a:latin typeface="Times New Roman" pitchFamily="18" charset="0"/>
                <a:cs typeface="Times New Roman" pitchFamily="18" charset="0"/>
              </a:rPr>
              <a:t>I. </a:t>
            </a:r>
            <a:r>
              <a:rPr lang="en-US" b="1" dirty="0" err="1" smtClean="0">
                <a:latin typeface="Times New Roman" pitchFamily="18" charset="0"/>
                <a:cs typeface="Times New Roman" pitchFamily="18" charset="0"/>
              </a:rPr>
              <a:t>Đặc</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điểm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nhận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xương</a:t>
            </a:r>
            <a:r>
              <a:rPr lang="en-US"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sống:</a:t>
            </a:r>
          </a:p>
          <a:p>
            <a:pPr marL="0" indent="0">
              <a:buNone/>
            </a:pP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chia </a:t>
            </a:r>
            <a:r>
              <a:rPr lang="en-US" b="1" dirty="0" err="1">
                <a:latin typeface="Times New Roman" pitchFamily="18" charset="0"/>
                <a:cs typeface="Times New Roman" pitchFamily="18" charset="0"/>
              </a:rPr>
              <a:t>thành</a:t>
            </a: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nhóm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a:latin typeface="Times New Roman" pitchFamily="18" charset="0"/>
                <a:cs typeface="Times New Roman" pitchFamily="18" charset="0"/>
              </a:rPr>
              <a:t>.</a:t>
            </a:r>
          </a:p>
          <a:p>
            <a:pPr marL="0" indent="0">
              <a:buNone/>
            </a:pPr>
            <a:r>
              <a:rPr lang="vi-VN" b="1" dirty="0">
                <a:latin typeface="Times New Roman" pitchFamily="18" charset="0"/>
                <a:cs typeface="Times New Roman" pitchFamily="18" charset="0"/>
              </a:rPr>
              <a:t>Động vật không xương sống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đặc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điểm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endParaRPr lang="vi-VN" b="1" dirty="0">
              <a:latin typeface="Times New Roman" pitchFamily="18" charset="0"/>
              <a:cs typeface="Times New Roman" pitchFamily="18" charset="0"/>
            </a:endParaRPr>
          </a:p>
          <a:p>
            <a:pPr marL="0" indent="0">
              <a:buNone/>
            </a:pPr>
            <a:endParaRPr lang="en-US" dirty="0"/>
          </a:p>
        </p:txBody>
      </p:sp>
      <p:sp>
        <p:nvSpPr>
          <p:cNvPr id="4" name="Content Placeholder 3"/>
          <p:cNvSpPr>
            <a:spLocks noGrp="1"/>
          </p:cNvSpPr>
          <p:nvPr>
            <p:ph sz="half" idx="2"/>
          </p:nvPr>
        </p:nvSpPr>
        <p:spPr/>
        <p:txBody>
          <a:bodyPr/>
          <a:lstStyle/>
          <a:p>
            <a:r>
              <a:rPr lang="vi-VN" b="1" dirty="0">
                <a:solidFill>
                  <a:srgbClr val="FF0000"/>
                </a:solidFill>
                <a:latin typeface="Times New Roman" pitchFamily="18" charset="0"/>
                <a:cs typeface="Times New Roman" pitchFamily="18" charset="0"/>
              </a:rPr>
              <a:t>Động vật không xương sống </a:t>
            </a:r>
            <a:r>
              <a:rPr lang="en-US" b="1" dirty="0" err="1">
                <a:solidFill>
                  <a:srgbClr val="FF0000"/>
                </a:solidFill>
                <a:latin typeface="Times New Roman" pitchFamily="18" charset="0"/>
                <a:cs typeface="Times New Roman" pitchFamily="18" charset="0"/>
              </a:rPr>
              <a:t>đa</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về</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hình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dạng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kích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thước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lối</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sống</a:t>
            </a:r>
            <a:r>
              <a:rPr lang="en-US" b="1" dirty="0" smtClean="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cxnSp>
        <p:nvCxnSpPr>
          <p:cNvPr id="7" name="Straight Connector 6"/>
          <p:cNvCxnSpPr/>
          <p:nvPr/>
        </p:nvCxnSpPr>
        <p:spPr>
          <a:xfrm>
            <a:off x="91440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9601" y="4000500"/>
            <a:ext cx="7340599" cy="4129087"/>
          </a:xfrm>
          <a:prstGeom prst="rect">
            <a:avLst/>
          </a:prstGeom>
        </p:spPr>
      </p:pic>
    </p:spTree>
    <p:extLst>
      <p:ext uri="{BB962C8B-B14F-4D97-AF65-F5344CB8AC3E}">
        <p14:creationId xmlns:p14="http://schemas.microsoft.com/office/powerpoint/2010/main" val="22225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itchFamily="18" charset="0"/>
                <a:cs typeface="Times New Roman" pitchFamily="18" charset="0"/>
              </a:rPr>
              <a:t>BÀI 22: </a:t>
            </a:r>
            <a:br>
              <a:rPr lang="en-US" b="1" spc="-104" dirty="0">
                <a:solidFill>
                  <a:srgbClr val="C00000"/>
                </a:solidFill>
                <a:latin typeface="Times New Roman" pitchFamily="18" charset="0"/>
                <a:cs typeface="Times New Roman" pitchFamily="18" charset="0"/>
              </a:rPr>
            </a:br>
            <a:r>
              <a:rPr lang="en-US" b="1" spc="-104" dirty="0">
                <a:solidFill>
                  <a:srgbClr val="C00000"/>
                </a:solidFill>
                <a:latin typeface="Times New Roman" pitchFamily="18" charset="0"/>
                <a:cs typeface="Times New Roman" pitchFamily="18" charset="0"/>
              </a:rPr>
              <a:t>ĐA DẠNG ĐỘNG VẬT KHÔNG XƯƠNG SỐNG</a:t>
            </a:r>
          </a:p>
        </p:txBody>
      </p:sp>
      <p:sp>
        <p:nvSpPr>
          <p:cNvPr id="3" name="Text Placeholder 2"/>
          <p:cNvSpPr>
            <a:spLocks noGrp="1"/>
          </p:cNvSpPr>
          <p:nvPr>
            <p:ph type="body" sz="half" idx="1"/>
          </p:nvPr>
        </p:nvSpPr>
        <p:spPr/>
        <p:txBody>
          <a:bodyPr>
            <a:normAutofit/>
          </a:bodyPr>
          <a:lstStyle/>
          <a:p>
            <a:pPr marL="0" indent="0">
              <a:buNone/>
            </a:pPr>
            <a:r>
              <a:rPr lang="en-US" b="1" dirty="0" smtClean="0">
                <a:latin typeface="Times New Roman" pitchFamily="18" charset="0"/>
                <a:cs typeface="Times New Roman" pitchFamily="18" charset="0"/>
              </a:rPr>
              <a:t>I. </a:t>
            </a:r>
            <a:r>
              <a:rPr lang="en-US" b="1" dirty="0" err="1" smtClean="0">
                <a:latin typeface="Times New Roman" pitchFamily="18" charset="0"/>
                <a:cs typeface="Times New Roman" pitchFamily="18" charset="0"/>
              </a:rPr>
              <a:t>Đặc</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điểm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nhận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biết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xương</a:t>
            </a:r>
            <a:r>
              <a:rPr lang="en-US" b="1" dirty="0" smtClean="0">
                <a:latin typeface="Times New Roman" pitchFamily="18" charset="0"/>
                <a:cs typeface="Times New Roman" pitchFamily="18" charset="0"/>
              </a:rPr>
              <a:t> </a:t>
            </a:r>
            <a:r>
              <a:rPr lang="vi-VN" b="1" dirty="0" smtClean="0">
                <a:latin typeface="Times New Roman" pitchFamily="18" charset="0"/>
                <a:cs typeface="Times New Roman" pitchFamily="18" charset="0"/>
              </a:rPr>
              <a:t>sống:</a:t>
            </a:r>
          </a:p>
          <a:p>
            <a:pPr marL="0" indent="0">
              <a:buNone/>
            </a:pP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chia </a:t>
            </a:r>
            <a:r>
              <a:rPr lang="en-US" b="1" dirty="0" err="1">
                <a:latin typeface="Times New Roman" pitchFamily="18" charset="0"/>
                <a:cs typeface="Times New Roman" pitchFamily="18" charset="0"/>
              </a:rPr>
              <a:t>thành</a:t>
            </a:r>
            <a:r>
              <a:rPr lang="en-US" b="1" dirty="0">
                <a:latin typeface="Times New Roman" pitchFamily="18" charset="0"/>
                <a:cs typeface="Times New Roman" pitchFamily="18" charset="0"/>
              </a:rPr>
              <a:t> 2 </a:t>
            </a:r>
            <a:r>
              <a:rPr lang="en-US" b="1" dirty="0" err="1">
                <a:latin typeface="Times New Roman" pitchFamily="18" charset="0"/>
                <a:cs typeface="Times New Roman" pitchFamily="18" charset="0"/>
              </a:rPr>
              <a:t>nhóm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r>
              <a:rPr lang="en-US" b="1" dirty="0">
                <a:latin typeface="Times New Roman" pitchFamily="18" charset="0"/>
                <a:cs typeface="Times New Roman" pitchFamily="18" charset="0"/>
              </a:rPr>
              <a:t>.</a:t>
            </a:r>
          </a:p>
          <a:p>
            <a:pPr marL="0" indent="0">
              <a:buNone/>
            </a:pPr>
            <a:r>
              <a:rPr lang="vi-VN" b="1" dirty="0">
                <a:latin typeface="Times New Roman" pitchFamily="18" charset="0"/>
                <a:cs typeface="Times New Roman" pitchFamily="18" charset="0"/>
              </a:rPr>
              <a:t>Động vật không xương sống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đặc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điểm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chung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là</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cơ</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thể</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có</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sống</a:t>
            </a:r>
            <a:endParaRPr lang="vi-VN" b="1" dirty="0">
              <a:latin typeface="Times New Roman" pitchFamily="18" charset="0"/>
              <a:cs typeface="Times New Roman" pitchFamily="18" charset="0"/>
            </a:endParaRPr>
          </a:p>
          <a:p>
            <a:pPr marL="0" indent="0">
              <a:buNone/>
            </a:pPr>
            <a:r>
              <a:rPr lang="vi-VN" b="1" dirty="0">
                <a:latin typeface="Times New Roman" pitchFamily="18" charset="0"/>
                <a:cs typeface="Times New Roman" pitchFamily="18" charset="0"/>
              </a:rPr>
              <a:t>Động vật không xương sống </a:t>
            </a:r>
            <a:r>
              <a:rPr lang="en-US" b="1" dirty="0">
                <a:latin typeface="Times New Roman" pitchFamily="18" charset="0"/>
                <a:cs typeface="Times New Roman" pitchFamily="18" charset="0"/>
              </a:rPr>
              <a:t>chia </a:t>
            </a:r>
            <a:r>
              <a:rPr lang="en-US" b="1" dirty="0" err="1">
                <a:latin typeface="Times New Roman" pitchFamily="18" charset="0"/>
                <a:cs typeface="Times New Roman" pitchFamily="18" charset="0"/>
              </a:rPr>
              <a:t>nhiều</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ngành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Ruột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khoang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mềm</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chân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khớp</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các</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ngành</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giun</a:t>
            </a:r>
            <a:r>
              <a:rPr lang="en-US" b="1" dirty="0">
                <a:latin typeface="Times New Roman" pitchFamily="18" charset="0"/>
                <a:cs typeface="Times New Roman" pitchFamily="18" charset="0"/>
              </a:rPr>
              <a:t>…</a:t>
            </a:r>
            <a:endParaRPr lang="vi-VN" b="1" dirty="0">
              <a:latin typeface="Times New Roman" pitchFamily="18" charset="0"/>
              <a:cs typeface="Times New Roman" pitchFamily="18" charset="0"/>
            </a:endParaRPr>
          </a:p>
          <a:p>
            <a:pPr marL="0" indent="0">
              <a:buNone/>
            </a:pPr>
            <a:endParaRPr lang="en-US" dirty="0"/>
          </a:p>
        </p:txBody>
      </p:sp>
      <p:sp>
        <p:nvSpPr>
          <p:cNvPr id="4" name="Content Placeholder 3"/>
          <p:cNvSpPr>
            <a:spLocks noGrp="1"/>
          </p:cNvSpPr>
          <p:nvPr>
            <p:ph sz="half" idx="2"/>
          </p:nvPr>
        </p:nvSpPr>
        <p:spPr/>
        <p:txBody>
          <a:bodyPr/>
          <a:lstStyle/>
          <a:p>
            <a:pPr marL="0" indent="0">
              <a:buNone/>
            </a:pPr>
            <a:r>
              <a:rPr lang="vi-VN" b="1" dirty="0">
                <a:solidFill>
                  <a:srgbClr val="FF0000"/>
                </a:solidFill>
                <a:latin typeface="Times New Roman" pitchFamily="18" charset="0"/>
                <a:cs typeface="Times New Roman" pitchFamily="18" charset="0"/>
              </a:rPr>
              <a:t>Động vật không xương sống </a:t>
            </a:r>
            <a:r>
              <a:rPr lang="en-US" b="1" dirty="0">
                <a:solidFill>
                  <a:srgbClr val="FF0000"/>
                </a:solidFill>
                <a:latin typeface="Times New Roman" pitchFamily="18" charset="0"/>
                <a:cs typeface="Times New Roman" pitchFamily="18" charset="0"/>
              </a:rPr>
              <a:t>chia </a:t>
            </a:r>
            <a:r>
              <a:rPr lang="en-US" b="1" dirty="0" err="1">
                <a:solidFill>
                  <a:srgbClr val="FF0000"/>
                </a:solidFill>
                <a:latin typeface="Times New Roman" pitchFamily="18" charset="0"/>
                <a:cs typeface="Times New Roman" pitchFamily="18" charset="0"/>
              </a:rPr>
              <a:t>nhiều</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ngành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Ruột</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khoang</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thân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mềm</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chân</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khớp</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các</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ngành</a:t>
            </a:r>
            <a:r>
              <a:rPr lang="en-US" b="1" dirty="0">
                <a:solidFill>
                  <a:srgbClr val="FF0000"/>
                </a:solidFill>
                <a:latin typeface="Times New Roman" pitchFamily="18" charset="0"/>
                <a:cs typeface="Times New Roman" pitchFamily="18" charset="0"/>
              </a:rPr>
              <a:t> </a:t>
            </a:r>
            <a:r>
              <a:rPr lang="en-US" b="1" dirty="0" err="1">
                <a:solidFill>
                  <a:srgbClr val="FF0000"/>
                </a:solidFill>
                <a:latin typeface="Times New Roman" pitchFamily="18" charset="0"/>
                <a:cs typeface="Times New Roman" pitchFamily="18" charset="0"/>
              </a:rPr>
              <a:t>giun</a:t>
            </a:r>
            <a:r>
              <a:rPr lang="en-US" b="1" dirty="0">
                <a:solidFill>
                  <a:srgbClr val="FF0000"/>
                </a:solidFill>
                <a:latin typeface="Times New Roman" pitchFamily="18" charset="0"/>
                <a:cs typeface="Times New Roman" pitchFamily="18" charset="0"/>
              </a:rPr>
              <a:t>…</a:t>
            </a:r>
            <a:endParaRPr lang="vi-VN" b="1" dirty="0">
              <a:solidFill>
                <a:srgbClr val="FF0000"/>
              </a:solidFill>
              <a:latin typeface="Times New Roman" pitchFamily="18" charset="0"/>
              <a:cs typeface="Times New Roman" pitchFamily="18" charset="0"/>
            </a:endParaRPr>
          </a:p>
        </p:txBody>
      </p:sp>
      <p:cxnSp>
        <p:nvCxnSpPr>
          <p:cNvPr id="7" name="Straight Connector 6"/>
          <p:cNvCxnSpPr/>
          <p:nvPr/>
        </p:nvCxnSpPr>
        <p:spPr>
          <a:xfrm>
            <a:off x="9067800" y="2628899"/>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3324" y="4381500"/>
            <a:ext cx="5095876" cy="5177044"/>
          </a:xfrm>
          <a:prstGeom prst="rect">
            <a:avLst/>
          </a:prstGeom>
        </p:spPr>
      </p:pic>
    </p:spTree>
    <p:extLst>
      <p:ext uri="{BB962C8B-B14F-4D97-AF65-F5344CB8AC3E}">
        <p14:creationId xmlns:p14="http://schemas.microsoft.com/office/powerpoint/2010/main" val="164859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itchFamily="18" charset="0"/>
                <a:cs typeface="Times New Roman" pitchFamily="18" charset="0"/>
              </a:rPr>
              <a:t>BÀI 22: </a:t>
            </a:r>
            <a:br>
              <a:rPr lang="en-US" b="1" spc="-104" dirty="0">
                <a:solidFill>
                  <a:srgbClr val="C00000"/>
                </a:solidFill>
                <a:latin typeface="Times New Roman" pitchFamily="18" charset="0"/>
                <a:cs typeface="Times New Roman" pitchFamily="18" charset="0"/>
              </a:rPr>
            </a:br>
            <a:r>
              <a:rPr lang="en-US" b="1" spc="-104" dirty="0">
                <a:solidFill>
                  <a:srgbClr val="C00000"/>
                </a:solidFill>
                <a:latin typeface="Times New Roman" pitchFamily="18" charset="0"/>
                <a:cs typeface="Times New Roman" pitchFamily="18" charset="0"/>
              </a:rPr>
              <a:t>ĐA DẠNG ĐỘNG VẬT KHÔNG XƯƠNG SỐNG</a:t>
            </a:r>
          </a:p>
        </p:txBody>
      </p:sp>
      <p:sp>
        <p:nvSpPr>
          <p:cNvPr id="3" name="Text Placeholder 2"/>
          <p:cNvSpPr>
            <a:spLocks noGrp="1"/>
          </p:cNvSpPr>
          <p:nvPr>
            <p:ph type="body" sz="half" idx="1"/>
          </p:nvPr>
        </p:nvSpPr>
        <p:spPr/>
        <p:txBody>
          <a:bodyPr>
            <a:normAutofit/>
          </a:bodyPr>
          <a:lstStyle/>
          <a:p>
            <a:pPr marL="0" indent="0">
              <a:buNone/>
            </a:pPr>
            <a:r>
              <a:rPr lang="en-US" b="1" dirty="0" smtClean="0">
                <a:latin typeface="Times New Roman" pitchFamily="18" charset="0"/>
                <a:cs typeface="Times New Roman" pitchFamily="18" charset="0"/>
              </a:rPr>
              <a:t>II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endParaRPr lang="vi-VN" b="1" dirty="0" smtClean="0">
              <a:latin typeface="Times New Roman" pitchFamily="18" charset="0"/>
              <a:cs typeface="Times New Roman" pitchFamily="18" charset="0"/>
            </a:endParaRPr>
          </a:p>
          <a:p>
            <a:pPr marL="0" indent="0">
              <a:buNone/>
            </a:pPr>
            <a:endParaRPr lang="en-US" dirty="0"/>
          </a:p>
        </p:txBody>
      </p:sp>
      <p:cxnSp>
        <p:nvCxnSpPr>
          <p:cNvPr id="7" name="Straight Connector 6"/>
          <p:cNvCxnSpPr/>
          <p:nvPr/>
        </p:nvCxnSpPr>
        <p:spPr>
          <a:xfrm>
            <a:off x="89916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9266208" y="2514601"/>
            <a:ext cx="8077200" cy="6788945"/>
          </a:xfrm>
        </p:spPr>
        <p:txBody>
          <a:bodyPr/>
          <a:lstStyle/>
          <a:p>
            <a:pPr marL="0" indent="0" algn="ctr">
              <a:buNone/>
            </a:pP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nêu</a:t>
            </a:r>
            <a:r>
              <a:rPr lang="en-US" b="1" dirty="0">
                <a:solidFill>
                  <a:srgbClr val="FF0000"/>
                </a:solidFill>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hình dạng </a:t>
            </a:r>
            <a:r>
              <a:rPr lang="en-US" b="1" dirty="0" err="1" smtClean="0">
                <a:solidFill>
                  <a:srgbClr val="FF0000"/>
                </a:solidFill>
                <a:latin typeface="Times New Roman" panose="02020603050405020304" pitchFamily="18" charset="0"/>
                <a:cs typeface="Times New Roman" panose="02020603050405020304" pitchFamily="18" charset="0"/>
              </a:rPr>
              <a:t>của</a:t>
            </a:r>
            <a:r>
              <a:rPr lang="en-US" b="1" dirty="0" smtClean="0">
                <a:solidFill>
                  <a:srgbClr val="FF0000"/>
                </a:solidFill>
                <a:latin typeface="Times New Roman" panose="02020603050405020304" pitchFamily="18" charset="0"/>
                <a:cs typeface="Times New Roman" panose="02020603050405020304" pitchFamily="18" charset="0"/>
              </a:rPr>
              <a:t> </a:t>
            </a:r>
            <a:r>
              <a:rPr lang="vi-VN" b="1" dirty="0" smtClean="0">
                <a:solidFill>
                  <a:srgbClr val="FF0000"/>
                </a:solidFill>
                <a:latin typeface="Times New Roman" panose="02020603050405020304" pitchFamily="18" charset="0"/>
                <a:cs typeface="Times New Roman" panose="02020603050405020304" pitchFamily="18" charset="0"/>
              </a:rPr>
              <a:t>thủy tức</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quan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sát</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được</a:t>
            </a:r>
            <a:r>
              <a:rPr lang="en-US" b="1" dirty="0">
                <a:solidFill>
                  <a:srgbClr val="FF0000"/>
                </a:solidFill>
                <a:latin typeface="Times New Roman" panose="02020603050405020304" pitchFamily="18" charset="0"/>
                <a:cs typeface="Times New Roman" panose="02020603050405020304" pitchFamily="18" charset="0"/>
              </a:rPr>
              <a:t>?</a:t>
            </a:r>
          </a:p>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3848100"/>
            <a:ext cx="6858000" cy="5180698"/>
          </a:xfrm>
          <a:prstGeom prst="rect">
            <a:avLst/>
          </a:prstGeom>
        </p:spPr>
      </p:pic>
    </p:spTree>
    <p:extLst>
      <p:ext uri="{BB962C8B-B14F-4D97-AF65-F5344CB8AC3E}">
        <p14:creationId xmlns:p14="http://schemas.microsoft.com/office/powerpoint/2010/main" val="228278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14000"/>
              </a:lnSpc>
            </a:pPr>
            <a:r>
              <a:rPr lang="en-US" b="1" spc="-104" dirty="0">
                <a:solidFill>
                  <a:srgbClr val="C00000"/>
                </a:solidFill>
                <a:latin typeface="Times New Roman" pitchFamily="18" charset="0"/>
                <a:cs typeface="Times New Roman" pitchFamily="18" charset="0"/>
              </a:rPr>
              <a:t>BÀI 22: </a:t>
            </a:r>
            <a:br>
              <a:rPr lang="en-US" b="1" spc="-104" dirty="0">
                <a:solidFill>
                  <a:srgbClr val="C00000"/>
                </a:solidFill>
                <a:latin typeface="Times New Roman" pitchFamily="18" charset="0"/>
                <a:cs typeface="Times New Roman" pitchFamily="18" charset="0"/>
              </a:rPr>
            </a:br>
            <a:r>
              <a:rPr lang="en-US" b="1" spc="-104" dirty="0">
                <a:solidFill>
                  <a:srgbClr val="C00000"/>
                </a:solidFill>
                <a:latin typeface="Times New Roman" pitchFamily="18" charset="0"/>
                <a:cs typeface="Times New Roman" pitchFamily="18" charset="0"/>
              </a:rPr>
              <a:t>ĐA DẠNG ĐỘNG VẬT KHÔNG XƯƠNG SỐNG</a:t>
            </a:r>
          </a:p>
        </p:txBody>
      </p:sp>
      <p:sp>
        <p:nvSpPr>
          <p:cNvPr id="3" name="Text Placeholder 2"/>
          <p:cNvSpPr>
            <a:spLocks noGrp="1"/>
          </p:cNvSpPr>
          <p:nvPr>
            <p:ph type="body" sz="half" idx="1"/>
          </p:nvPr>
        </p:nvSpPr>
        <p:spPr/>
        <p:txBody>
          <a:bodyPr>
            <a:normAutofit/>
          </a:bodyPr>
          <a:lstStyle/>
          <a:p>
            <a:pPr marL="0" indent="0">
              <a:buNone/>
            </a:pPr>
            <a:r>
              <a:rPr lang="en-US" b="1" dirty="0" smtClean="0">
                <a:latin typeface="Times New Roman" pitchFamily="18" charset="0"/>
                <a:cs typeface="Times New Roman" pitchFamily="18" charset="0"/>
              </a:rPr>
              <a:t>II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Sự</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đa</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dạng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vật</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không</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xương</a:t>
            </a:r>
            <a:r>
              <a:rPr lang="en-US" b="1" dirty="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endParaRPr lang="vi-VN" b="1" dirty="0" smtClean="0">
              <a:latin typeface="Times New Roman" pitchFamily="18" charset="0"/>
              <a:cs typeface="Times New Roman" pitchFamily="18" charset="0"/>
            </a:endParaRPr>
          </a:p>
          <a:p>
            <a:pPr marL="0" indent="0">
              <a:buNone/>
            </a:pPr>
            <a:endParaRPr lang="en-US" dirty="0"/>
          </a:p>
        </p:txBody>
      </p:sp>
      <p:cxnSp>
        <p:nvCxnSpPr>
          <p:cNvPr id="7" name="Straight Connector 6"/>
          <p:cNvCxnSpPr/>
          <p:nvPr/>
        </p:nvCxnSpPr>
        <p:spPr>
          <a:xfrm>
            <a:off x="8991600" y="2628900"/>
            <a:ext cx="0" cy="6560349"/>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5" name="Content Placeholder 4"/>
          <p:cNvSpPr>
            <a:spLocks noGrp="1"/>
          </p:cNvSpPr>
          <p:nvPr>
            <p:ph sz="half" idx="2"/>
          </p:nvPr>
        </p:nvSpPr>
        <p:spPr>
          <a:xfrm>
            <a:off x="9266208" y="2514601"/>
            <a:ext cx="8077200" cy="6788945"/>
          </a:xfrm>
        </p:spPr>
        <p:txBody>
          <a:bodyPr/>
          <a:lstStyle/>
          <a:p>
            <a:pPr marL="0" indent="0" algn="ctr">
              <a:buNone/>
            </a:pPr>
            <a:r>
              <a:rPr lang="vi-VN" b="1" dirty="0" smtClean="0">
                <a:solidFill>
                  <a:srgbClr val="FF0000"/>
                </a:solidFill>
                <a:latin typeface="Times New Roman" panose="02020603050405020304" pitchFamily="18" charset="0"/>
                <a:cs typeface="Times New Roman" panose="02020603050405020304" pitchFamily="18" charset="0"/>
              </a:rPr>
              <a:t>Thủy tức có hình dạng giống như một cái bình.</a:t>
            </a:r>
            <a:endParaRPr lang="en-US" b="1" dirty="0">
              <a:solidFill>
                <a:srgbClr val="FF0000"/>
              </a:solidFill>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7400" y="3848100"/>
            <a:ext cx="6858000" cy="5180698"/>
          </a:xfrm>
          <a:prstGeom prst="rect">
            <a:avLst/>
          </a:prstGeom>
        </p:spPr>
      </p:pic>
    </p:spTree>
    <p:extLst>
      <p:ext uri="{BB962C8B-B14F-4D97-AF65-F5344CB8AC3E}">
        <p14:creationId xmlns:p14="http://schemas.microsoft.com/office/powerpoint/2010/main" val="308067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docProps/app.xml><?xml version="1.0" encoding="utf-8"?>
<Properties xmlns="http://schemas.openxmlformats.org/officeDocument/2006/extended-properties" xmlns:vt="http://schemas.openxmlformats.org/officeDocument/2006/docPropsVTypes">
  <Template>Organic</Template>
  <TotalTime>1409</TotalTime>
  <Words>2584</Words>
  <Application>Microsoft Office PowerPoint</Application>
  <PresentationFormat>Custom</PresentationFormat>
  <Paragraphs>227</Paragraphs>
  <Slides>36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Garamond</vt:lpstr>
      <vt:lpstr>Times New Roman</vt:lpstr>
      <vt:lpstr>Arial</vt:lpstr>
      <vt:lpstr>Organic</vt:lpstr>
      <vt:lpstr>PowerPoint Presentation</vt:lpstr>
      <vt:lpstr>PowerPoint Presentation</vt:lpstr>
      <vt:lpstr>BÀI 22:  ĐA DẠNG ĐỘNG VẬT KHÔNG XƯƠNG SỐNG</vt:lpstr>
      <vt:lpstr>BÀI 22:  ĐA DẠNG ĐỘNG VẬT KHÔNG XƯƠNG SỐNG</vt:lpstr>
      <vt:lpstr>BÀI 22:  ĐA DẠNG ĐỘNG VẬT KHÔNG XƯƠNG SỐNG</vt:lpstr>
      <vt:lpstr>BÀI 22:  ĐA DẠNG ĐỘNG VẬT KHÔNG XƯƠNG SỐNG</vt:lpstr>
      <vt:lpstr>BÀI 22:  ĐA DẠNG ĐỘNG VẬT KHÔNG XƯƠNG SỐNG</vt:lpstr>
      <vt:lpstr>BÀI 22:  ĐA DẠNG ĐỘNG VẬT KHÔNG XƯƠNG SỐNG</vt:lpstr>
      <vt:lpstr>BÀI 22:  ĐA DẠNG ĐỘNG VẬT KHÔNG XƯƠNG SỐNG</vt:lpstr>
      <vt:lpstr>BÀI 22:  ĐA DẠNG ĐỘNG VẬT KHÔNG XƯƠNG SỐNG</vt:lpstr>
      <vt:lpstr>BÀI 22:  ĐA DẠNG ĐỘNG VẬT KHÔNG XƯƠNG SỐNG</vt:lpstr>
      <vt:lpstr>BÀI 22:  ĐA DẠNG ĐỘNG VẬT KHÔNG XƯƠNG SỐNG</vt:lpstr>
      <vt:lpstr>BÀI 22:  ĐA DẠNG ĐỘNG VẬT KHÔNG XƯƠNG SỐNG</vt:lpstr>
      <vt:lpstr>BÀI 22:  ĐA DẠNG ĐỘNG VẬT KHÔNG XƯƠNG SỐNG</vt:lpstr>
      <vt:lpstr>PowerPoint Presentation</vt:lpstr>
      <vt:lpstr>BÀI 22: ĐA DẠNG ĐỘNG VẬT KHÔNG XƯƠNG SỐNG</vt:lpstr>
      <vt:lpstr>PowerPoint Presentation</vt:lpstr>
      <vt:lpstr>BÀI 22:  ĐA DẠNG ĐỘNG VẬT KHÔNG XƯƠNG SỐNG</vt:lpstr>
      <vt:lpstr>BÀI 22:   ĐA DẠNG ĐỘNG VẬT KHÔNG XƯƠNG SỐNG</vt:lpstr>
      <vt:lpstr>PowerPoint Presentation</vt:lpstr>
      <vt:lpstr>PowerPoint Presentation</vt:lpstr>
      <vt:lpstr>PowerPoint Presentation</vt:lpstr>
      <vt:lpstr>BÀI 22:  ĐA DẠNG ĐỘNG VẬT KHÔNG XƯƠNG SỐNG</vt:lpstr>
      <vt:lpstr>PowerPoint Presentation</vt:lpstr>
      <vt:lpstr>BÀI 22:  ĐA DẠNG ĐỘNG VẬT KHÔNG XƯƠNG SỐNG</vt:lpstr>
      <vt:lpstr>BÀI 22:  ĐA DẠNG ĐỘNG VẬT KHÔNG XƯƠNG SỐNG</vt:lpstr>
      <vt:lpstr>BÀI 22:  ĐA DẠNG ĐỘNG VẬT KHÔNG XƯƠNG SỐNG</vt:lpstr>
      <vt:lpstr>PowerPoint Presentation</vt:lpstr>
      <vt:lpstr>PowerPoint Presentation</vt:lpstr>
      <vt:lpstr>PowerPoint Presentation</vt:lpstr>
      <vt:lpstr>BÀI 22:  ĐA DẠNG ĐỘNG VẬT KHÔNG XƯƠNG SỐNG</vt:lpstr>
      <vt:lpstr>BÀI 22:  ĐA DẠNG ĐỘNG VẬT KHÔNG XƯƠNG SỐNG</vt:lpstr>
      <vt:lpstr>BÀI 22:  ĐA DẠNG ĐỘNG VẬT KHÔNG XƯƠNG SỐNG</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109</cp:revision>
  <dcterms:created xsi:type="dcterms:W3CDTF">2006-08-16T00:00:00Z</dcterms:created>
  <dcterms:modified xsi:type="dcterms:W3CDTF">2024-02-20T08:32:48Z</dcterms:modified>
  <dc:identifier>DAEfcp1razc</dc:identifier>
</cp:coreProperties>
</file>