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sldIdLst>
    <p:sldId id="265" r:id="rId2"/>
    <p:sldId id="258" r:id="rId3"/>
    <p:sldId id="260" r:id="rId4"/>
    <p:sldId id="262" r:id="rId5"/>
    <p:sldId id="267" r:id="rId6"/>
    <p:sldId id="266" r:id="rId7"/>
    <p:sldId id="261" r:id="rId8"/>
    <p:sldId id="256" r:id="rId9"/>
    <p:sldId id="270" r:id="rId10"/>
    <p:sldId id="284" r:id="rId11"/>
    <p:sldId id="263" r:id="rId12"/>
    <p:sldId id="269" r:id="rId13"/>
    <p:sldId id="259" r:id="rId14"/>
    <p:sldId id="285" r:id="rId15"/>
    <p:sldId id="271" r:id="rId16"/>
    <p:sldId id="257" r:id="rId17"/>
    <p:sldId id="282" r:id="rId18"/>
    <p:sldId id="283" r:id="rId19"/>
  </p:sldIdLst>
  <p:sldSz cx="18288000" cy="10287000"/>
  <p:notesSz cx="6858000" cy="9144000"/>
  <p:embeddedFontLst>
    <p:embeddedFont>
      <p:font typeface="Calibri" panose="020F0502020204030204" pitchFamily="34" charset="0"/>
      <p:regular r:id="rId20"/>
      <p:bold r:id="rId21"/>
      <p:italic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4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1E401E-6665-4998-8C4B-E6FBBB6E7705}" v="514" dt="2022-11-17T07:29:02.1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58" autoAdjust="0"/>
    <p:restoredTop sz="94622" autoAdjust="0"/>
  </p:normalViewPr>
  <p:slideViewPr>
    <p:cSldViewPr>
      <p:cViewPr varScale="1">
        <p:scale>
          <a:sx n="42" d="100"/>
          <a:sy n="42" d="100"/>
        </p:scale>
        <p:origin x="748"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670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9.sv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35.sv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1.svg"/><Relationship Id="rId7" Type="http://schemas.openxmlformats.org/officeDocument/2006/relationships/image" Target="../media/image53.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57.svg"/><Relationship Id="rId5" Type="http://schemas.openxmlformats.org/officeDocument/2006/relationships/image" Target="../media/image47.svg"/><Relationship Id="rId10"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image" Target="../media/image55.sv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5.svg"/><Relationship Id="rId7" Type="http://schemas.openxmlformats.org/officeDocument/2006/relationships/image" Target="../media/image59.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12.sv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62.sv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9.sv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35.svg"/></Relationships>
</file>

<file path=ppt/slides/_rels/slide15.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svg"/><Relationship Id="rId7"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67.sv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75.svg"/><Relationship Id="rId5" Type="http://schemas.openxmlformats.org/officeDocument/2006/relationships/image" Target="../media/image54.png"/><Relationship Id="rId4" Type="http://schemas.openxmlformats.org/officeDocument/2006/relationships/image" Target="../media/image73.svg"/><Relationship Id="rId9" Type="http://schemas.openxmlformats.org/officeDocument/2006/relationships/image" Target="../media/image43.svg"/></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78.svg"/><Relationship Id="rId7" Type="http://schemas.openxmlformats.org/officeDocument/2006/relationships/image" Target="../media/image2.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80.svg"/><Relationship Id="rId4" Type="http://schemas.openxmlformats.org/officeDocument/2006/relationships/image" Target="../media/image58.png"/><Relationship Id="rId9" Type="http://schemas.openxmlformats.org/officeDocument/2006/relationships/image" Target="../media/image62.sv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2.svg"/><Relationship Id="rId7" Type="http://schemas.openxmlformats.org/officeDocument/2006/relationships/image" Target="../media/image4.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6.sv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10.svg"/><Relationship Id="rId12"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11" Type="http://schemas.openxmlformats.org/officeDocument/2006/relationships/image" Target="../media/image12.svg"/><Relationship Id="rId5" Type="http://schemas.openxmlformats.org/officeDocument/2006/relationships/image" Target="../media/image8.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6.svg"/></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2.sv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6.svg"/><Relationship Id="rId4" Type="http://schemas.openxmlformats.org/officeDocument/2006/relationships/image" Target="../media/image4.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22.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0.sv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27.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5.sv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9.sv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35.sv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svg"/><Relationship Id="rId7" Type="http://schemas.openxmlformats.org/officeDocument/2006/relationships/image" Target="../media/image4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43.sv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3.svg"/><Relationship Id="rId7" Type="http://schemas.openxmlformats.org/officeDocument/2006/relationships/image" Target="../media/image20.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45.svg"/><Relationship Id="rId5" Type="http://schemas.openxmlformats.org/officeDocument/2006/relationships/image" Target="../media/image37.svg"/><Relationship Id="rId10" Type="http://schemas.openxmlformats.org/officeDocument/2006/relationships/image" Target="../media/image33.png"/><Relationship Id="rId4" Type="http://schemas.openxmlformats.org/officeDocument/2006/relationships/image" Target="../media/image25.png"/><Relationship Id="rId9" Type="http://schemas.openxmlformats.org/officeDocument/2006/relationships/image" Target="../media/image39.sv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47.sv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90500"/>
            <a:ext cx="1003485" cy="1332607"/>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916571" y="7295360"/>
            <a:ext cx="2734663" cy="3461599"/>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800000">
            <a:off x="0" y="9511805"/>
            <a:ext cx="2542950" cy="518126"/>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800000">
            <a:off x="16301769" y="190500"/>
            <a:ext cx="1964266" cy="400219"/>
          </a:xfrm>
          <a:prstGeom prst="rect">
            <a:avLst/>
          </a:prstGeom>
        </p:spPr>
      </p:pic>
      <p:sp>
        <p:nvSpPr>
          <p:cNvPr id="12" name="TextBox 11">
            <a:extLst>
              <a:ext uri="{FF2B5EF4-FFF2-40B4-BE49-F238E27FC236}">
                <a16:creationId xmlns:a16="http://schemas.microsoft.com/office/drawing/2014/main" id="{ED282E30-FFF2-DD63-F278-BDB256672D2B}"/>
              </a:ext>
            </a:extLst>
          </p:cNvPr>
          <p:cNvSpPr txBox="1"/>
          <p:nvPr/>
        </p:nvSpPr>
        <p:spPr>
          <a:xfrm>
            <a:off x="838200" y="3454223"/>
            <a:ext cx="16611600" cy="3378554"/>
          </a:xfrm>
          <a:prstGeom prst="rect">
            <a:avLst/>
          </a:prstGeom>
        </p:spPr>
        <p:txBody>
          <a:bodyPr wrap="square" lIns="0" tIns="0" rIns="0" bIns="0" rtlCol="0" anchor="t">
            <a:spAutoFit/>
          </a:bodyPr>
          <a:lstStyle/>
          <a:p>
            <a:pPr algn="ctr">
              <a:lnSpc>
                <a:spcPct val="150000"/>
              </a:lnSpc>
            </a:pPr>
            <a:r>
              <a:rPr lang="en-US" sz="7800" b="1" dirty="0">
                <a:latin typeface="Arial" panose="020B0604020202020204" pitchFamily="34" charset="0"/>
                <a:cs typeface="Arial" panose="020B0604020202020204" pitchFamily="34" charset="0"/>
              </a:rPr>
              <a:t>THÂN MẾN CHÀO MỪNG CÁC EM ĐẾN VỚI TIẾT HỌC MỚI!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81000" y="-213328"/>
            <a:ext cx="1877540" cy="1906132"/>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733800" y="1276507"/>
            <a:ext cx="11201400" cy="7981793"/>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69930">
            <a:off x="17193949" y="-98172"/>
            <a:ext cx="1178625" cy="1259523"/>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460520" y="7960132"/>
            <a:ext cx="3537160" cy="910819"/>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64705" y="9084490"/>
            <a:ext cx="1592267" cy="1389253"/>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552691">
            <a:off x="16402171" y="9580783"/>
            <a:ext cx="1946835" cy="396668"/>
          </a:xfrm>
          <a:prstGeom prst="rect">
            <a:avLst/>
          </a:prstGeom>
        </p:spPr>
      </p:pic>
      <p:sp>
        <p:nvSpPr>
          <p:cNvPr id="15" name="TextBox 35">
            <a:extLst>
              <a:ext uri="{FF2B5EF4-FFF2-40B4-BE49-F238E27FC236}">
                <a16:creationId xmlns:a16="http://schemas.microsoft.com/office/drawing/2014/main" id="{4F6DE40E-F49D-FE4F-FC27-A7747235787C}"/>
              </a:ext>
            </a:extLst>
          </p:cNvPr>
          <p:cNvSpPr txBox="1"/>
          <p:nvPr/>
        </p:nvSpPr>
        <p:spPr>
          <a:xfrm>
            <a:off x="4229100" y="2158085"/>
            <a:ext cx="9829800" cy="5726824"/>
          </a:xfrm>
          <a:prstGeom prst="rect">
            <a:avLst/>
          </a:prstGeom>
        </p:spPr>
        <p:txBody>
          <a:bodyPr wrap="square" lIns="0" tIns="0" rIns="0" bIns="0" rtlCol="0" anchor="t">
            <a:spAutoFit/>
          </a:bodyPr>
          <a:lstStyle/>
          <a:p>
            <a:pPr algn="ctr">
              <a:lnSpc>
                <a:spcPct val="150000"/>
              </a:lnSpc>
            </a:pPr>
            <a:r>
              <a:rPr lang="vi-VN" sz="6400" b="1">
                <a:latin typeface="Arial" panose="020B0604020202020204" pitchFamily="34" charset="0"/>
                <a:cs typeface="Arial" panose="020B0604020202020204" pitchFamily="34" charset="0"/>
              </a:rPr>
              <a:t>Hoạt động </a:t>
            </a:r>
            <a:r>
              <a:rPr lang="en-US" sz="6400" b="1">
                <a:latin typeface="Arial" panose="020B0604020202020204" pitchFamily="34" charset="0"/>
                <a:cs typeface="Arial" panose="020B0604020202020204" pitchFamily="34" charset="0"/>
              </a:rPr>
              <a:t>3</a:t>
            </a:r>
            <a:r>
              <a:rPr lang="vi-VN" sz="6400" b="1">
                <a:latin typeface="Arial" panose="020B0604020202020204" pitchFamily="34" charset="0"/>
                <a:cs typeface="Arial" panose="020B0604020202020204" pitchFamily="34" charset="0"/>
              </a:rPr>
              <a:t>: </a:t>
            </a:r>
            <a:endParaRPr lang="en-US" sz="6400" b="1">
              <a:latin typeface="Arial" panose="020B0604020202020204" pitchFamily="34" charset="0"/>
              <a:cs typeface="Arial" panose="020B0604020202020204" pitchFamily="34" charset="0"/>
            </a:endParaRPr>
          </a:p>
          <a:p>
            <a:pPr algn="ctr">
              <a:lnSpc>
                <a:spcPct val="150000"/>
              </a:lnSpc>
            </a:pPr>
            <a:r>
              <a:rPr lang="vi-VN" sz="6400" b="1">
                <a:cs typeface="Arial" panose="020B0604020202020204" pitchFamily="34" charset="0"/>
              </a:rPr>
              <a:t>Nhận diện khả năng tranh biện, thương thuyết của bản thân</a:t>
            </a:r>
            <a:endParaRPr lang="vi-VN" sz="6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7631658"/>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5480" y="-1083516"/>
            <a:ext cx="1143000" cy="2583050"/>
          </a:xfrm>
          <a:prstGeom prst="rect">
            <a:avLst/>
          </a:prstGeom>
        </p:spPr>
      </p:pic>
      <p:pic>
        <p:nvPicPr>
          <p:cNvPr id="8" name="Picture 14">
            <a:extLst>
              <a:ext uri="{FF2B5EF4-FFF2-40B4-BE49-F238E27FC236}">
                <a16:creationId xmlns:a16="http://schemas.microsoft.com/office/drawing/2014/main" id="{99A20A19-15F5-22ED-4EEB-EF90C3E80DF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81911">
            <a:off x="17393019" y="9132617"/>
            <a:ext cx="980647" cy="916905"/>
          </a:xfrm>
          <a:prstGeom prst="rect">
            <a:avLst/>
          </a:prstGeom>
        </p:spPr>
      </p:pic>
      <p:grpSp>
        <p:nvGrpSpPr>
          <p:cNvPr id="9" name="Group 6">
            <a:extLst>
              <a:ext uri="{FF2B5EF4-FFF2-40B4-BE49-F238E27FC236}">
                <a16:creationId xmlns:a16="http://schemas.microsoft.com/office/drawing/2014/main" id="{3BEAF6DD-08CC-4B81-3EC7-05EAFEDAFDE3}"/>
              </a:ext>
            </a:extLst>
          </p:cNvPr>
          <p:cNvGrpSpPr/>
          <p:nvPr/>
        </p:nvGrpSpPr>
        <p:grpSpPr>
          <a:xfrm>
            <a:off x="11734800" y="1935536"/>
            <a:ext cx="6014194" cy="5579855"/>
            <a:chOff x="0" y="0"/>
            <a:chExt cx="812800" cy="812800"/>
          </a:xfrm>
        </p:grpSpPr>
        <p:sp>
          <p:nvSpPr>
            <p:cNvPr id="10" name="Freeform 7">
              <a:extLst>
                <a:ext uri="{FF2B5EF4-FFF2-40B4-BE49-F238E27FC236}">
                  <a16:creationId xmlns:a16="http://schemas.microsoft.com/office/drawing/2014/main" id="{8948D898-C985-6EE1-6D41-78CCB19558B8}"/>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6">
                <a:lumMod val="40000"/>
                <a:lumOff val="60000"/>
              </a:schemeClr>
            </a:solidFill>
          </p:spPr>
          <p:txBody>
            <a:bodyPr/>
            <a:lstStyle/>
            <a:p>
              <a:endParaRPr lang="en-US"/>
            </a:p>
          </p:txBody>
        </p:sp>
        <p:sp>
          <p:nvSpPr>
            <p:cNvPr id="11" name="TextBox 8">
              <a:extLst>
                <a:ext uri="{FF2B5EF4-FFF2-40B4-BE49-F238E27FC236}">
                  <a16:creationId xmlns:a16="http://schemas.microsoft.com/office/drawing/2014/main" id="{E225764C-88F3-9CEA-EB8B-CDD622596255}"/>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3" name="TextBox 12">
            <a:extLst>
              <a:ext uri="{FF2B5EF4-FFF2-40B4-BE49-F238E27FC236}">
                <a16:creationId xmlns:a16="http://schemas.microsoft.com/office/drawing/2014/main" id="{4E1BD542-EDB1-9BCE-6A7E-BBEF947C7C65}"/>
              </a:ext>
            </a:extLst>
          </p:cNvPr>
          <p:cNvSpPr txBox="1"/>
          <p:nvPr/>
        </p:nvSpPr>
        <p:spPr>
          <a:xfrm>
            <a:off x="12632526" y="3509335"/>
            <a:ext cx="4218734" cy="2258054"/>
          </a:xfrm>
          <a:prstGeom prst="rect">
            <a:avLst/>
          </a:prstGeom>
          <a:noFill/>
        </p:spPr>
        <p:txBody>
          <a:bodyPr wrap="square" rtlCol="0">
            <a:spAutoFit/>
          </a:bodyPr>
          <a:lstStyle/>
          <a:p>
            <a:pPr algn="ctr">
              <a:lnSpc>
                <a:spcPct val="150000"/>
              </a:lnSpc>
            </a:pPr>
            <a:r>
              <a:rPr lang="en-US" sz="5000" b="1">
                <a:solidFill>
                  <a:srgbClr val="C00000"/>
                </a:solidFill>
                <a:latin typeface="Arial" panose="020B0604020202020204" pitchFamily="34" charset="0"/>
                <a:ea typeface="Calibri" panose="020F0502020204030204" pitchFamily="34" charset="0"/>
                <a:cs typeface="Arial" panose="020B0604020202020204" pitchFamily="34" charset="0"/>
              </a:rPr>
              <a:t>LÀM VIỆC CÁ NHÂN</a:t>
            </a:r>
            <a:endParaRPr lang="en-US" sz="50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46F7F8CF-0AF4-6029-97B5-66BCA18E9146}"/>
              </a:ext>
            </a:extLst>
          </p:cNvPr>
          <p:cNvGrpSpPr/>
          <p:nvPr/>
        </p:nvGrpSpPr>
        <p:grpSpPr>
          <a:xfrm>
            <a:off x="886388" y="638836"/>
            <a:ext cx="10365244" cy="4668730"/>
            <a:chOff x="646177" y="1215134"/>
            <a:chExt cx="10365244" cy="4668730"/>
          </a:xfrm>
        </p:grpSpPr>
        <p:grpSp>
          <p:nvGrpSpPr>
            <p:cNvPr id="15" name="Group 14">
              <a:extLst>
                <a:ext uri="{FF2B5EF4-FFF2-40B4-BE49-F238E27FC236}">
                  <a16:creationId xmlns:a16="http://schemas.microsoft.com/office/drawing/2014/main" id="{EED309F1-01E4-F34D-6558-11BB61702ACA}"/>
                </a:ext>
              </a:extLst>
            </p:cNvPr>
            <p:cNvGrpSpPr/>
            <p:nvPr/>
          </p:nvGrpSpPr>
          <p:grpSpPr>
            <a:xfrm>
              <a:off x="646177" y="1215134"/>
              <a:ext cx="10365244" cy="4668730"/>
              <a:chOff x="646177" y="1215134"/>
              <a:chExt cx="10365244" cy="4668730"/>
            </a:xfrm>
          </p:grpSpPr>
          <p:grpSp>
            <p:nvGrpSpPr>
              <p:cNvPr id="19" name="Group 3">
                <a:extLst>
                  <a:ext uri="{FF2B5EF4-FFF2-40B4-BE49-F238E27FC236}">
                    <a16:creationId xmlns:a16="http://schemas.microsoft.com/office/drawing/2014/main" id="{A6AEDF62-E164-B4FD-3135-7F8AE561DFF1}"/>
                  </a:ext>
                </a:extLst>
              </p:cNvPr>
              <p:cNvGrpSpPr/>
              <p:nvPr/>
            </p:nvGrpSpPr>
            <p:grpSpPr>
              <a:xfrm>
                <a:off x="646177" y="1519237"/>
                <a:ext cx="10365244" cy="4364627"/>
                <a:chOff x="-100025" y="-47625"/>
                <a:chExt cx="2556335" cy="3446915"/>
              </a:xfrm>
            </p:grpSpPr>
            <p:sp>
              <p:nvSpPr>
                <p:cNvPr id="21" name="Freeform 4">
                  <a:extLst>
                    <a:ext uri="{FF2B5EF4-FFF2-40B4-BE49-F238E27FC236}">
                      <a16:creationId xmlns:a16="http://schemas.microsoft.com/office/drawing/2014/main" id="{FE80BDE3-B6D6-A748-D4A2-693E67772B5F}"/>
                    </a:ext>
                  </a:extLst>
                </p:cNvPr>
                <p:cNvSpPr/>
                <p:nvPr/>
              </p:nvSpPr>
              <p:spPr>
                <a:xfrm>
                  <a:off x="-100025" y="0"/>
                  <a:ext cx="2556335" cy="3399290"/>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rgbClr val="E8EFFC"/>
                </a:solidFill>
              </p:spPr>
              <p:txBody>
                <a:bodyPr/>
                <a:lstStyle/>
                <a:p>
                  <a:endParaRPr lang="en-US"/>
                </a:p>
              </p:txBody>
            </p:sp>
            <p:sp>
              <p:nvSpPr>
                <p:cNvPr id="22" name="TextBox 5">
                  <a:extLst>
                    <a:ext uri="{FF2B5EF4-FFF2-40B4-BE49-F238E27FC236}">
                      <a16:creationId xmlns:a16="http://schemas.microsoft.com/office/drawing/2014/main" id="{D43302E2-7B99-4EA7-5DD4-2172A58E54BA}"/>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pic>
            <p:nvPicPr>
              <p:cNvPr id="20" name="Picture 9">
                <a:extLst>
                  <a:ext uri="{FF2B5EF4-FFF2-40B4-BE49-F238E27FC236}">
                    <a16:creationId xmlns:a16="http://schemas.microsoft.com/office/drawing/2014/main" id="{460E5BC5-297A-60F0-8707-E09E1D3139C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692187" y="1215134"/>
                <a:ext cx="3657600" cy="668511"/>
              </a:xfrm>
              <a:prstGeom prst="rect">
                <a:avLst/>
              </a:prstGeom>
            </p:spPr>
          </p:pic>
        </p:grpSp>
        <p:sp>
          <p:nvSpPr>
            <p:cNvPr id="18" name="TextBox 17">
              <a:extLst>
                <a:ext uri="{FF2B5EF4-FFF2-40B4-BE49-F238E27FC236}">
                  <a16:creationId xmlns:a16="http://schemas.microsoft.com/office/drawing/2014/main" id="{EC0B2F70-C5E1-8DBB-3F16-D84201B3E8C1}"/>
                </a:ext>
              </a:extLst>
            </p:cNvPr>
            <p:cNvSpPr txBox="1"/>
            <p:nvPr/>
          </p:nvSpPr>
          <p:spPr>
            <a:xfrm>
              <a:off x="1057194" y="1985391"/>
              <a:ext cx="9549579" cy="3492623"/>
            </a:xfrm>
            <a:prstGeom prst="rect">
              <a:avLst/>
            </a:prstGeom>
            <a:noFill/>
          </p:spPr>
          <p:txBody>
            <a:bodyPr wrap="square">
              <a:spAutoFit/>
            </a:bodyPr>
            <a:lstStyle/>
            <a:p>
              <a:pPr marR="0" algn="just">
                <a:lnSpc>
                  <a:spcPct val="150000"/>
                </a:lnSpc>
                <a:spcBef>
                  <a:spcPts val="0"/>
                </a:spcBef>
                <a:spcAft>
                  <a:spcPts val="0"/>
                </a:spcAft>
              </a:pPr>
              <a:r>
                <a:rPr lang="vi-VN" sz="3800">
                  <a:solidFill>
                    <a:srgbClr val="000000"/>
                  </a:solidFill>
                  <a:effectLst/>
                  <a:latin typeface="Arial" panose="020B0604020202020204" pitchFamily="34" charset="0"/>
                  <a:ea typeface="Calibri" panose="020F0502020204030204" pitchFamily="34" charset="0"/>
                  <a:cs typeface="Arial" panose="020B0604020202020204" pitchFamily="34" charset="0"/>
                </a:rPr>
                <a:t>Dựa vào những kiến thức đã tìm hiểu về tranh biện, thương thuyết, </a:t>
              </a:r>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các </a:t>
              </a:r>
              <a:r>
                <a:rPr lang="vi-VN" sz="3800">
                  <a:solidFill>
                    <a:srgbClr val="000000"/>
                  </a:solidFill>
                  <a:effectLst/>
                  <a:latin typeface="Arial" panose="020B0604020202020204" pitchFamily="34" charset="0"/>
                  <a:ea typeface="Calibri" panose="020F0502020204030204" pitchFamily="34" charset="0"/>
                  <a:cs typeface="Arial" panose="020B0604020202020204" pitchFamily="34" charset="0"/>
                </a:rPr>
                <a:t>em hãy xác định những điểm còn hạn chế về khả năng tranh biện, thương thuyết của bản than</a:t>
              </a:r>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23" name="Picture 8">
            <a:extLst>
              <a:ext uri="{FF2B5EF4-FFF2-40B4-BE49-F238E27FC236}">
                <a16:creationId xmlns:a16="http://schemas.microsoft.com/office/drawing/2014/main" id="{1E10F4C0-6283-B459-6F42-CE7581DDFBD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b="5819"/>
          <a:stretch>
            <a:fillRect/>
          </a:stretch>
        </p:blipFill>
        <p:spPr>
          <a:xfrm>
            <a:off x="13402877" y="6308155"/>
            <a:ext cx="3008566" cy="4465383"/>
          </a:xfrm>
          <a:prstGeom prst="rect">
            <a:avLst/>
          </a:prstGeom>
        </p:spPr>
      </p:pic>
      <p:pic>
        <p:nvPicPr>
          <p:cNvPr id="31" name="Picture 11">
            <a:extLst>
              <a:ext uri="{FF2B5EF4-FFF2-40B4-BE49-F238E27FC236}">
                <a16:creationId xmlns:a16="http://schemas.microsoft.com/office/drawing/2014/main" id="{0F6F0DFD-25A7-0C90-DB1A-CBE5560A02D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0438489">
            <a:off x="13399504" y="1078498"/>
            <a:ext cx="2155924" cy="2042738"/>
          </a:xfrm>
          <a:prstGeom prst="rect">
            <a:avLst/>
          </a:prstGeom>
        </p:spPr>
      </p:pic>
      <p:grpSp>
        <p:nvGrpSpPr>
          <p:cNvPr id="32" name="Group 31">
            <a:extLst>
              <a:ext uri="{FF2B5EF4-FFF2-40B4-BE49-F238E27FC236}">
                <a16:creationId xmlns:a16="http://schemas.microsoft.com/office/drawing/2014/main" id="{7BE2A490-16A3-B662-3659-7F0E46A46754}"/>
              </a:ext>
            </a:extLst>
          </p:cNvPr>
          <p:cNvGrpSpPr/>
          <p:nvPr/>
        </p:nvGrpSpPr>
        <p:grpSpPr>
          <a:xfrm>
            <a:off x="911211" y="5678701"/>
            <a:ext cx="10365244" cy="3912368"/>
            <a:chOff x="646177" y="1215134"/>
            <a:chExt cx="10365244" cy="3912368"/>
          </a:xfrm>
        </p:grpSpPr>
        <p:grpSp>
          <p:nvGrpSpPr>
            <p:cNvPr id="33" name="Group 32">
              <a:extLst>
                <a:ext uri="{FF2B5EF4-FFF2-40B4-BE49-F238E27FC236}">
                  <a16:creationId xmlns:a16="http://schemas.microsoft.com/office/drawing/2014/main" id="{F6420B36-C541-3F16-B2C4-4259AC1B15DE}"/>
                </a:ext>
              </a:extLst>
            </p:cNvPr>
            <p:cNvGrpSpPr/>
            <p:nvPr/>
          </p:nvGrpSpPr>
          <p:grpSpPr>
            <a:xfrm>
              <a:off x="646177" y="1215134"/>
              <a:ext cx="10365244" cy="3912368"/>
              <a:chOff x="646177" y="1215134"/>
              <a:chExt cx="10365244" cy="3912368"/>
            </a:xfrm>
          </p:grpSpPr>
          <p:grpSp>
            <p:nvGrpSpPr>
              <p:cNvPr id="35" name="Group 3">
                <a:extLst>
                  <a:ext uri="{FF2B5EF4-FFF2-40B4-BE49-F238E27FC236}">
                    <a16:creationId xmlns:a16="http://schemas.microsoft.com/office/drawing/2014/main" id="{AF58B3B9-9EA7-9BA9-9B22-8E64B1F5DAE8}"/>
                  </a:ext>
                </a:extLst>
              </p:cNvPr>
              <p:cNvGrpSpPr/>
              <p:nvPr/>
            </p:nvGrpSpPr>
            <p:grpSpPr>
              <a:xfrm>
                <a:off x="646177" y="1519237"/>
                <a:ext cx="10365244" cy="3608265"/>
                <a:chOff x="-100025" y="-47625"/>
                <a:chExt cx="2556335" cy="2849587"/>
              </a:xfrm>
            </p:grpSpPr>
            <p:sp>
              <p:nvSpPr>
                <p:cNvPr id="38" name="Freeform 4">
                  <a:extLst>
                    <a:ext uri="{FF2B5EF4-FFF2-40B4-BE49-F238E27FC236}">
                      <a16:creationId xmlns:a16="http://schemas.microsoft.com/office/drawing/2014/main" id="{C326CA16-3B32-C15E-6B44-0C1112AB00C5}"/>
                    </a:ext>
                  </a:extLst>
                </p:cNvPr>
                <p:cNvSpPr/>
                <p:nvPr/>
              </p:nvSpPr>
              <p:spPr>
                <a:xfrm>
                  <a:off x="-100025" y="0"/>
                  <a:ext cx="2556335" cy="2801962"/>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rgbClr val="E8EFFC"/>
                </a:solidFill>
              </p:spPr>
              <p:txBody>
                <a:bodyPr/>
                <a:lstStyle/>
                <a:p>
                  <a:endParaRPr lang="en-US"/>
                </a:p>
              </p:txBody>
            </p:sp>
            <p:sp>
              <p:nvSpPr>
                <p:cNvPr id="40" name="TextBox 5">
                  <a:extLst>
                    <a:ext uri="{FF2B5EF4-FFF2-40B4-BE49-F238E27FC236}">
                      <a16:creationId xmlns:a16="http://schemas.microsoft.com/office/drawing/2014/main" id="{D3FB2768-609F-51DE-953F-0F7309175222}"/>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pic>
            <p:nvPicPr>
              <p:cNvPr id="36" name="Picture 9">
                <a:extLst>
                  <a:ext uri="{FF2B5EF4-FFF2-40B4-BE49-F238E27FC236}">
                    <a16:creationId xmlns:a16="http://schemas.microsoft.com/office/drawing/2014/main" id="{C2AC6900-BD8E-4DC6-9C6D-6B3C49FFA34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692187" y="1215134"/>
                <a:ext cx="3657600" cy="668511"/>
              </a:xfrm>
              <a:prstGeom prst="rect">
                <a:avLst/>
              </a:prstGeom>
            </p:spPr>
          </p:pic>
        </p:grpSp>
        <p:sp>
          <p:nvSpPr>
            <p:cNvPr id="34" name="TextBox 33">
              <a:extLst>
                <a:ext uri="{FF2B5EF4-FFF2-40B4-BE49-F238E27FC236}">
                  <a16:creationId xmlns:a16="http://schemas.microsoft.com/office/drawing/2014/main" id="{78DE513F-A916-C82A-FE7D-2636ACB27A5D}"/>
                </a:ext>
              </a:extLst>
            </p:cNvPr>
            <p:cNvSpPr txBox="1"/>
            <p:nvPr/>
          </p:nvSpPr>
          <p:spPr>
            <a:xfrm>
              <a:off x="1073821" y="2140907"/>
              <a:ext cx="9549579" cy="2615460"/>
            </a:xfrm>
            <a:prstGeom prst="rect">
              <a:avLst/>
            </a:prstGeom>
            <a:noFill/>
          </p:spPr>
          <p:txBody>
            <a:bodyPr wrap="square">
              <a:spAutoFit/>
            </a:bodyPr>
            <a:lstStyle/>
            <a:p>
              <a:pPr marR="0" algn="just">
                <a:lnSpc>
                  <a:spcPct val="150000"/>
                </a:lnSpc>
                <a:spcBef>
                  <a:spcPts val="0"/>
                </a:spcBef>
                <a:spcAft>
                  <a:spcPts val="0"/>
                </a:spcAft>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Các e</a:t>
              </a:r>
              <a:r>
                <a:rPr lang="vi-VN" sz="3800">
                  <a:solidFill>
                    <a:srgbClr val="000000"/>
                  </a:solidFill>
                  <a:effectLst/>
                  <a:latin typeface="Arial" panose="020B0604020202020204" pitchFamily="34" charset="0"/>
                  <a:ea typeface="Calibri" panose="020F0502020204030204" pitchFamily="34" charset="0"/>
                  <a:cs typeface="Arial" panose="020B0604020202020204" pitchFamily="34" charset="0"/>
                </a:rPr>
                <a:t>m hãy đề xuất các biện pháp rèn luyện về khả năng tranh biện, thương thuyết của bản thân.</a:t>
              </a:r>
              <a:endParaRPr lang="en-US" sz="38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0-#ppt_w/2"/>
                                          </p:val>
                                        </p:tav>
                                        <p:tav tm="100000">
                                          <p:val>
                                            <p:strVal val="#ppt_x"/>
                                          </p:val>
                                        </p:tav>
                                      </p:tavLst>
                                    </p:anim>
                                    <p:anim calcmode="lin" valueType="num">
                                      <p:cBhvr additive="base">
                                        <p:cTn id="19"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145000" y="190500"/>
            <a:ext cx="1459230" cy="1524000"/>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862143">
            <a:off x="306147" y="8719531"/>
            <a:ext cx="1081354" cy="1737115"/>
          </a:xfrm>
          <a:prstGeom prst="rect">
            <a:avLst/>
          </a:prstGeom>
        </p:spPr>
      </p:pic>
      <p:sp>
        <p:nvSpPr>
          <p:cNvPr id="8" name="Cloud 7">
            <a:extLst>
              <a:ext uri="{FF2B5EF4-FFF2-40B4-BE49-F238E27FC236}">
                <a16:creationId xmlns:a16="http://schemas.microsoft.com/office/drawing/2014/main" id="{4482ECB5-196D-D9EE-551A-72E658EBC21E}"/>
              </a:ext>
            </a:extLst>
          </p:cNvPr>
          <p:cNvSpPr/>
          <p:nvPr/>
        </p:nvSpPr>
        <p:spPr>
          <a:xfrm>
            <a:off x="533400" y="4339623"/>
            <a:ext cx="5257800" cy="4363506"/>
          </a:xfrm>
          <a:prstGeom prst="cloud">
            <a:avLst/>
          </a:prstGeom>
          <a:solidFill>
            <a:schemeClr val="accent6">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500" b="1">
                <a:solidFill>
                  <a:schemeClr val="tx1"/>
                </a:solidFill>
                <a:latin typeface="Arial" panose="020B0604020202020204" pitchFamily="34" charset="0"/>
                <a:cs typeface="Arial" panose="020B0604020202020204" pitchFamily="34" charset="0"/>
              </a:rPr>
              <a:t>Hạn chế</a:t>
            </a:r>
          </a:p>
          <a:p>
            <a:pPr algn="ctr">
              <a:lnSpc>
                <a:spcPct val="150000"/>
              </a:lnSpc>
            </a:pPr>
            <a:r>
              <a:rPr lang="en-US" sz="3400">
                <a:solidFill>
                  <a:schemeClr val="tx1"/>
                </a:solidFill>
                <a:latin typeface="Arial" panose="020B0604020202020204" pitchFamily="34" charset="0"/>
                <a:cs typeface="Arial" panose="020B0604020202020204" pitchFamily="34" charset="0"/>
              </a:rPr>
              <a:t>Còn lúng túng, chưa tự tin khi tranh biện.</a:t>
            </a:r>
          </a:p>
        </p:txBody>
      </p:sp>
      <p:sp>
        <p:nvSpPr>
          <p:cNvPr id="12" name="Cloud 11">
            <a:extLst>
              <a:ext uri="{FF2B5EF4-FFF2-40B4-BE49-F238E27FC236}">
                <a16:creationId xmlns:a16="http://schemas.microsoft.com/office/drawing/2014/main" id="{6397DDAE-DBF9-08E7-D526-05151F955CC6}"/>
              </a:ext>
            </a:extLst>
          </p:cNvPr>
          <p:cNvSpPr/>
          <p:nvPr/>
        </p:nvSpPr>
        <p:spPr>
          <a:xfrm>
            <a:off x="6368415" y="2825605"/>
            <a:ext cx="11506200" cy="7086600"/>
          </a:xfrm>
          <a:prstGeom prst="cloud">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a:solidFill>
                  <a:schemeClr val="tx1"/>
                </a:solidFill>
                <a:latin typeface="Arial" panose="020B0604020202020204" pitchFamily="34" charset="0"/>
                <a:cs typeface="Arial" panose="020B0604020202020204" pitchFamily="34" charset="0"/>
              </a:rPr>
              <a:t>Biện pháp rèn luyện</a:t>
            </a:r>
          </a:p>
          <a:p>
            <a:pPr marL="571500" indent="-571500" algn="just">
              <a:lnSpc>
                <a:spcPct val="150000"/>
              </a:lnSpc>
              <a:buFont typeface="Wingdings" panose="05000000000000000000" pitchFamily="2" charset="2"/>
              <a:buChar char="§"/>
            </a:pPr>
            <a:r>
              <a:rPr lang="en-US" sz="3400">
                <a:solidFill>
                  <a:schemeClr val="tx1"/>
                </a:solidFill>
                <a:latin typeface="Arial" panose="020B0604020202020204" pitchFamily="34" charset="0"/>
                <a:cs typeface="Arial" panose="020B0604020202020204" pitchFamily="34" charset="0"/>
              </a:rPr>
              <a:t>Chuẩn bị cẩn thận các luận điểm, lí lẽ, dẫn chứng trước khi tranh biện.</a:t>
            </a:r>
          </a:p>
          <a:p>
            <a:pPr marL="571500" indent="-571500" algn="just">
              <a:lnSpc>
                <a:spcPct val="150000"/>
              </a:lnSpc>
              <a:buFont typeface="Wingdings" panose="05000000000000000000" pitchFamily="2" charset="2"/>
              <a:buChar char="§"/>
            </a:pPr>
            <a:r>
              <a:rPr lang="en-US" sz="3400">
                <a:solidFill>
                  <a:schemeClr val="tx1"/>
                </a:solidFill>
                <a:latin typeface="Arial" panose="020B0604020202020204" pitchFamily="34" charset="0"/>
                <a:cs typeface="Arial" panose="020B0604020202020204" pitchFamily="34" charset="0"/>
              </a:rPr>
              <a:t>Luyện tập trước khi tranh biện.</a:t>
            </a:r>
          </a:p>
          <a:p>
            <a:pPr marL="571500" indent="-571500" algn="just">
              <a:lnSpc>
                <a:spcPct val="150000"/>
              </a:lnSpc>
              <a:buFont typeface="Wingdings" panose="05000000000000000000" pitchFamily="2" charset="2"/>
              <a:buChar char="§"/>
            </a:pPr>
            <a:r>
              <a:rPr lang="en-US" sz="3400">
                <a:solidFill>
                  <a:schemeClr val="tx1"/>
                </a:solidFill>
                <a:latin typeface="Arial" panose="020B0604020202020204" pitchFamily="34" charset="0"/>
                <a:cs typeface="Arial" panose="020B0604020202020204" pitchFamily="34" charset="0"/>
              </a:rPr>
              <a:t>Tự rút kinh nghiệm sau mỗi lần tranh biện.</a:t>
            </a:r>
          </a:p>
        </p:txBody>
      </p:sp>
      <p:pic>
        <p:nvPicPr>
          <p:cNvPr id="13" name="Picture 4">
            <a:extLst>
              <a:ext uri="{FF2B5EF4-FFF2-40B4-BE49-F238E27FC236}">
                <a16:creationId xmlns:a16="http://schemas.microsoft.com/office/drawing/2014/main" id="{23DC1796-DB41-DD99-C45C-170844EF951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926664" y="3372683"/>
            <a:ext cx="2190032" cy="755796"/>
          </a:xfrm>
          <a:prstGeom prst="rect">
            <a:avLst/>
          </a:prstGeom>
        </p:spPr>
      </p:pic>
      <p:grpSp>
        <p:nvGrpSpPr>
          <p:cNvPr id="14" name="Group 13">
            <a:extLst>
              <a:ext uri="{FF2B5EF4-FFF2-40B4-BE49-F238E27FC236}">
                <a16:creationId xmlns:a16="http://schemas.microsoft.com/office/drawing/2014/main" id="{387379F9-1874-6433-A040-402D5B835D80}"/>
              </a:ext>
            </a:extLst>
          </p:cNvPr>
          <p:cNvGrpSpPr/>
          <p:nvPr/>
        </p:nvGrpSpPr>
        <p:grpSpPr>
          <a:xfrm>
            <a:off x="304800" y="779886"/>
            <a:ext cx="9870483" cy="1623431"/>
            <a:chOff x="281271" y="1853144"/>
            <a:chExt cx="9870483" cy="1623431"/>
          </a:xfrm>
        </p:grpSpPr>
        <p:sp>
          <p:nvSpPr>
            <p:cNvPr id="15" name="Line Callout 1 (Border and Accent Bar) 3">
              <a:extLst>
                <a:ext uri="{FF2B5EF4-FFF2-40B4-BE49-F238E27FC236}">
                  <a16:creationId xmlns:a16="http://schemas.microsoft.com/office/drawing/2014/main" id="{731EE339-12AD-FE73-C9BB-AD4F58957103}"/>
                </a:ext>
              </a:extLst>
            </p:cNvPr>
            <p:cNvSpPr/>
            <p:nvPr/>
          </p:nvSpPr>
          <p:spPr>
            <a:xfrm>
              <a:off x="281271" y="1853144"/>
              <a:ext cx="9243729" cy="1523999"/>
            </a:xfrm>
            <a:prstGeom prst="accentBorderCallout1">
              <a:avLst>
                <a:gd name="adj1" fmla="val 18750"/>
                <a:gd name="adj2" fmla="val -3127"/>
                <a:gd name="adj3" fmla="val 17954"/>
                <a:gd name="adj4" fmla="val -17509"/>
              </a:avLst>
            </a:prstGeom>
            <a:solidFill>
              <a:schemeClr val="bg1"/>
            </a:solidFill>
            <a:ln>
              <a:solidFill>
                <a:schemeClr val="accent1">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solidFill>
                    <a:schemeClr val="accent1">
                      <a:lumMod val="50000"/>
                    </a:schemeClr>
                  </a:solidFill>
                  <a:latin typeface="Arial" panose="020B0604020202020204" pitchFamily="34" charset="0"/>
                  <a:cs typeface="Arial" panose="020B0604020202020204" pitchFamily="34" charset="0"/>
                </a:rPr>
                <a:t>GỢI Ý THỰC HIỆN:</a:t>
              </a:r>
              <a:endParaRPr lang="en-US" sz="5000" b="1" dirty="0">
                <a:solidFill>
                  <a:schemeClr val="accent1">
                    <a:lumMod val="50000"/>
                  </a:schemeClr>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5477393F-EB92-31C4-932A-E8EC3FBE6172}"/>
                </a:ext>
              </a:extLst>
            </p:cNvPr>
            <p:cNvPicPr>
              <a:picLocks noChangeAspect="1"/>
            </p:cNvPicPr>
            <p:nvPr/>
          </p:nvPicPr>
          <p:blipFill>
            <a:blip r:embed="rId8"/>
            <a:stretch>
              <a:fillRect/>
            </a:stretch>
          </p:blipFill>
          <p:spPr>
            <a:xfrm>
              <a:off x="8967723" y="1952576"/>
              <a:ext cx="1184031" cy="1523999"/>
            </a:xfrm>
            <a:prstGeom prst="rect">
              <a:avLst/>
            </a:prstGeom>
          </p:spPr>
        </p:pic>
      </p:grpSp>
    </p:spTree>
    <p:extLst>
      <p:ext uri="{BB962C8B-B14F-4D97-AF65-F5344CB8AC3E}">
        <p14:creationId xmlns:p14="http://schemas.microsoft.com/office/powerpoint/2010/main" val="1915928637"/>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222031">
            <a:off x="17030001" y="8961760"/>
            <a:ext cx="968387" cy="1285997"/>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695" y="9378583"/>
            <a:ext cx="1143257" cy="997492"/>
          </a:xfrm>
          <a:prstGeom prst="rect">
            <a:avLst/>
          </a:prstGeom>
        </p:spPr>
      </p:pic>
      <p:sp>
        <p:nvSpPr>
          <p:cNvPr id="9" name="Freeform 3">
            <a:extLst>
              <a:ext uri="{FF2B5EF4-FFF2-40B4-BE49-F238E27FC236}">
                <a16:creationId xmlns:a16="http://schemas.microsoft.com/office/drawing/2014/main" id="{638477C2-D7DA-4CB0-6FD9-9DA4A9CF7879}"/>
              </a:ext>
            </a:extLst>
          </p:cNvPr>
          <p:cNvSpPr/>
          <p:nvPr/>
        </p:nvSpPr>
        <p:spPr>
          <a:xfrm>
            <a:off x="1362443" y="3097254"/>
            <a:ext cx="15468600" cy="6694447"/>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lstStyle/>
          <a:p>
            <a:endParaRPr lang="en-US"/>
          </a:p>
        </p:txBody>
      </p:sp>
      <p:sp>
        <p:nvSpPr>
          <p:cNvPr id="10" name="TextBox 9">
            <a:extLst>
              <a:ext uri="{FF2B5EF4-FFF2-40B4-BE49-F238E27FC236}">
                <a16:creationId xmlns:a16="http://schemas.microsoft.com/office/drawing/2014/main" id="{08D0C635-0D05-79DF-42C4-3731790943DA}"/>
              </a:ext>
            </a:extLst>
          </p:cNvPr>
          <p:cNvSpPr txBox="1"/>
          <p:nvPr/>
        </p:nvSpPr>
        <p:spPr>
          <a:xfrm>
            <a:off x="1961543" y="3521467"/>
            <a:ext cx="14364914" cy="526569"/>
          </a:xfrm>
          <a:prstGeom prst="rect">
            <a:avLst/>
          </a:prstGeom>
          <a:noFill/>
        </p:spPr>
        <p:txBody>
          <a:bodyPr wrap="square">
            <a:spAutoFit/>
          </a:bodyPr>
          <a:lstStyle/>
          <a:p>
            <a:pPr algn="ctr">
              <a:spcBef>
                <a:spcPts val="100"/>
              </a:spcBef>
              <a:spcAft>
                <a:spcPts val="100"/>
              </a:spcAft>
            </a:pPr>
            <a:r>
              <a:rPr lang="vi-VN" sz="3000" b="1">
                <a:solidFill>
                  <a:srgbClr val="000000"/>
                </a:solidFill>
                <a:latin typeface="Arial" panose="020B0604020202020204" pitchFamily="34" charset="0"/>
                <a:ea typeface="Calibri" panose="020F0502020204030204" pitchFamily="34" charset="0"/>
                <a:cs typeface="Arial" panose="020B0604020202020204" pitchFamily="34" charset="0"/>
              </a:rPr>
              <a:t>KẾ HOẠCH RÈN LUYỆN KHẢ NĂNG TRANH BIỆN, THƯƠNG THUYẾT</a:t>
            </a:r>
            <a:endParaRPr lang="en-US" sz="3000" b="1">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F940906-7E42-48CD-4482-695D38A6F685}"/>
              </a:ext>
            </a:extLst>
          </p:cNvPr>
          <p:cNvSpPr txBox="1"/>
          <p:nvPr/>
        </p:nvSpPr>
        <p:spPr>
          <a:xfrm>
            <a:off x="1934329" y="4278302"/>
            <a:ext cx="8494571" cy="553998"/>
          </a:xfrm>
          <a:prstGeom prst="rect">
            <a:avLst/>
          </a:prstGeom>
          <a:noFill/>
        </p:spPr>
        <p:txBody>
          <a:bodyPr wrap="square">
            <a:spAutoFit/>
          </a:bodyPr>
          <a:lstStyle/>
          <a:p>
            <a:pPr algn="just">
              <a:spcBef>
                <a:spcPts val="100"/>
              </a:spcBef>
              <a:spcAft>
                <a:spcPts val="100"/>
              </a:spcAft>
            </a:pPr>
            <a:r>
              <a:rPr lang="vi-VN" sz="3000" b="1">
                <a:solidFill>
                  <a:srgbClr val="000000"/>
                </a:solidFill>
                <a:latin typeface="Arial" panose="020B0604020202020204" pitchFamily="34" charset="0"/>
                <a:ea typeface="Calibri" panose="020F0502020204030204" pitchFamily="34" charset="0"/>
                <a:cs typeface="Arial" panose="020B0604020202020204" pitchFamily="34" charset="0"/>
              </a:rPr>
              <a:t>Họ và tên: .....................................</a:t>
            </a:r>
            <a:endParaRPr lang="en-US" sz="3000" b="1">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aphicFrame>
        <p:nvGraphicFramePr>
          <p:cNvPr id="12" name="Table 11">
            <a:extLst>
              <a:ext uri="{FF2B5EF4-FFF2-40B4-BE49-F238E27FC236}">
                <a16:creationId xmlns:a16="http://schemas.microsoft.com/office/drawing/2014/main" id="{C189DB4A-8D55-84B3-72BA-89D010C44836}"/>
              </a:ext>
            </a:extLst>
          </p:cNvPr>
          <p:cNvGraphicFramePr>
            <a:graphicFrameLocks noGrp="1"/>
          </p:cNvGraphicFramePr>
          <p:nvPr>
            <p:extLst>
              <p:ext uri="{D42A27DB-BD31-4B8C-83A1-F6EECF244321}">
                <p14:modId xmlns:p14="http://schemas.microsoft.com/office/powerpoint/2010/main" val="3576151762"/>
              </p:ext>
            </p:extLst>
          </p:nvPr>
        </p:nvGraphicFramePr>
        <p:xfrm>
          <a:off x="2095564" y="4970152"/>
          <a:ext cx="14002358" cy="4478101"/>
        </p:xfrm>
        <a:graphic>
          <a:graphicData uri="http://schemas.openxmlformats.org/drawingml/2006/table">
            <a:tbl>
              <a:tblPr firstRow="1" firstCol="1" bandRow="1">
                <a:tableStyleId>{16D9F66E-5EB9-4882-86FB-DCBF35E3C3E4}</a:tableStyleId>
              </a:tblPr>
              <a:tblGrid>
                <a:gridCol w="3856047">
                  <a:extLst>
                    <a:ext uri="{9D8B030D-6E8A-4147-A177-3AD203B41FA5}">
                      <a16:colId xmlns:a16="http://schemas.microsoft.com/office/drawing/2014/main" val="2461008388"/>
                    </a:ext>
                  </a:extLst>
                </a:gridCol>
                <a:gridCol w="2201789">
                  <a:extLst>
                    <a:ext uri="{9D8B030D-6E8A-4147-A177-3AD203B41FA5}">
                      <a16:colId xmlns:a16="http://schemas.microsoft.com/office/drawing/2014/main" val="2655667247"/>
                    </a:ext>
                  </a:extLst>
                </a:gridCol>
                <a:gridCol w="2124443">
                  <a:extLst>
                    <a:ext uri="{9D8B030D-6E8A-4147-A177-3AD203B41FA5}">
                      <a16:colId xmlns:a16="http://schemas.microsoft.com/office/drawing/2014/main" val="1675191413"/>
                    </a:ext>
                  </a:extLst>
                </a:gridCol>
                <a:gridCol w="3124200">
                  <a:extLst>
                    <a:ext uri="{9D8B030D-6E8A-4147-A177-3AD203B41FA5}">
                      <a16:colId xmlns:a16="http://schemas.microsoft.com/office/drawing/2014/main" val="302231089"/>
                    </a:ext>
                  </a:extLst>
                </a:gridCol>
                <a:gridCol w="2695879">
                  <a:extLst>
                    <a:ext uri="{9D8B030D-6E8A-4147-A177-3AD203B41FA5}">
                      <a16:colId xmlns:a16="http://schemas.microsoft.com/office/drawing/2014/main" val="2110499727"/>
                    </a:ext>
                  </a:extLst>
                </a:gridCol>
              </a:tblGrid>
              <a:tr h="1926843">
                <a:tc>
                  <a:txBody>
                    <a:bodyPr/>
                    <a:lstStyle/>
                    <a:p>
                      <a:pPr marL="0" marR="0" algn="ctr">
                        <a:lnSpc>
                          <a:spcPct val="150000"/>
                        </a:lnSpc>
                        <a:spcBef>
                          <a:spcPts val="0"/>
                        </a:spcBef>
                        <a:spcAft>
                          <a:spcPts val="0"/>
                        </a:spcAft>
                        <a:tabLst>
                          <a:tab pos="90170" algn="l"/>
                          <a:tab pos="180340" algn="l"/>
                        </a:tabLst>
                      </a:pPr>
                      <a:r>
                        <a:rPr lang="de-DE" sz="2600">
                          <a:effectLst/>
                          <a:latin typeface="Arial" panose="020B0604020202020204" pitchFamily="34" charset="0"/>
                          <a:cs typeface="Arial" panose="020B0604020202020204" pitchFamily="34" charset="0"/>
                        </a:rPr>
                        <a:t>Điểm hạn chế về khả năng tranh biện, thương thuyết</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6">
                        <a:lumMod val="40000"/>
                        <a:lumOff val="60000"/>
                      </a:schemeClr>
                    </a:solidFill>
                  </a:tcPr>
                </a:tc>
                <a:tc>
                  <a:txBody>
                    <a:bodyPr/>
                    <a:lstStyle/>
                    <a:p>
                      <a:pPr marL="0" marR="0" algn="ctr">
                        <a:lnSpc>
                          <a:spcPct val="150000"/>
                        </a:lnSpc>
                        <a:spcBef>
                          <a:spcPts val="0"/>
                        </a:spcBef>
                        <a:spcAft>
                          <a:spcPts val="0"/>
                        </a:spcAft>
                        <a:tabLst>
                          <a:tab pos="90170" algn="l"/>
                          <a:tab pos="180340" algn="l"/>
                        </a:tabLst>
                      </a:pPr>
                      <a:r>
                        <a:rPr lang="de-DE" sz="2600">
                          <a:effectLst/>
                          <a:latin typeface="Arial" panose="020B0604020202020204" pitchFamily="34" charset="0"/>
                          <a:cs typeface="Arial" panose="020B0604020202020204" pitchFamily="34" charset="0"/>
                        </a:rPr>
                        <a:t>Biện pháp khắc phục</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6">
                        <a:lumMod val="40000"/>
                        <a:lumOff val="60000"/>
                      </a:schemeClr>
                    </a:solidFill>
                  </a:tcPr>
                </a:tc>
                <a:tc>
                  <a:txBody>
                    <a:bodyPr/>
                    <a:lstStyle/>
                    <a:p>
                      <a:pPr marL="0" marR="0" algn="ctr">
                        <a:lnSpc>
                          <a:spcPct val="150000"/>
                        </a:lnSpc>
                        <a:spcBef>
                          <a:spcPts val="0"/>
                        </a:spcBef>
                        <a:spcAft>
                          <a:spcPts val="0"/>
                        </a:spcAft>
                        <a:tabLst>
                          <a:tab pos="90170" algn="l"/>
                          <a:tab pos="180340" algn="l"/>
                        </a:tabLst>
                      </a:pPr>
                      <a:r>
                        <a:rPr lang="de-DE" sz="2600">
                          <a:effectLst/>
                          <a:latin typeface="Arial" panose="020B0604020202020204" pitchFamily="34" charset="0"/>
                          <a:cs typeface="Arial" panose="020B0604020202020204" pitchFamily="34" charset="0"/>
                        </a:rPr>
                        <a:t>Thời gian thực hiện</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6">
                        <a:lumMod val="40000"/>
                        <a:lumOff val="60000"/>
                      </a:schemeClr>
                    </a:solidFill>
                  </a:tcPr>
                </a:tc>
                <a:tc>
                  <a:txBody>
                    <a:bodyPr/>
                    <a:lstStyle/>
                    <a:p>
                      <a:pPr marL="0" marR="0" algn="ctr">
                        <a:lnSpc>
                          <a:spcPct val="100000"/>
                        </a:lnSpc>
                        <a:spcBef>
                          <a:spcPts val="0"/>
                        </a:spcBef>
                        <a:spcAft>
                          <a:spcPts val="0"/>
                        </a:spcAft>
                        <a:tabLst>
                          <a:tab pos="90170" algn="l"/>
                          <a:tab pos="180340" algn="l"/>
                        </a:tabLst>
                      </a:pPr>
                      <a:r>
                        <a:rPr lang="de-DE" sz="2600">
                          <a:effectLst/>
                          <a:latin typeface="Arial" panose="020B0604020202020204" pitchFamily="34" charset="0"/>
                          <a:cs typeface="Arial" panose="020B0604020202020204" pitchFamily="34" charset="0"/>
                        </a:rPr>
                        <a:t>Kết quả mong đợi</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6">
                        <a:lumMod val="40000"/>
                        <a:lumOff val="60000"/>
                      </a:schemeClr>
                    </a:solidFill>
                  </a:tcPr>
                </a:tc>
                <a:tc>
                  <a:txBody>
                    <a:bodyPr/>
                    <a:lstStyle/>
                    <a:p>
                      <a:pPr marL="0" marR="0" algn="ctr">
                        <a:lnSpc>
                          <a:spcPct val="150000"/>
                        </a:lnSpc>
                        <a:spcBef>
                          <a:spcPts val="0"/>
                        </a:spcBef>
                        <a:spcAft>
                          <a:spcPts val="0"/>
                        </a:spcAft>
                        <a:tabLst>
                          <a:tab pos="90170" algn="l"/>
                          <a:tab pos="180340" algn="l"/>
                        </a:tabLst>
                      </a:pPr>
                      <a:r>
                        <a:rPr lang="de-DE" sz="2600">
                          <a:effectLst/>
                          <a:latin typeface="Arial" panose="020B0604020202020204" pitchFamily="34" charset="0"/>
                          <a:cs typeface="Arial" panose="020B0604020202020204" pitchFamily="34" charset="0"/>
                        </a:rPr>
                        <a:t>Người/Phương tiện hỗ trợ</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6">
                        <a:lumMod val="40000"/>
                        <a:lumOff val="60000"/>
                      </a:schemeClr>
                    </a:solidFill>
                  </a:tcPr>
                </a:tc>
                <a:extLst>
                  <a:ext uri="{0D108BD9-81ED-4DB2-BD59-A6C34878D82A}">
                    <a16:rowId xmlns:a16="http://schemas.microsoft.com/office/drawing/2014/main" val="4144449706"/>
                  </a:ext>
                </a:extLst>
              </a:tr>
              <a:tr h="1275629">
                <a:tc>
                  <a:txBody>
                    <a:bodyPr/>
                    <a:lstStyle/>
                    <a:p>
                      <a:pPr marL="0" marR="0">
                        <a:lnSpc>
                          <a:spcPct val="150000"/>
                        </a:lnSpc>
                        <a:spcBef>
                          <a:spcPts val="0"/>
                        </a:spcBef>
                        <a:spcAft>
                          <a:spcPts val="0"/>
                        </a:spcAft>
                        <a:tabLst>
                          <a:tab pos="90170" algn="l"/>
                          <a:tab pos="180340" algn="l"/>
                        </a:tabLst>
                      </a:pPr>
                      <a:r>
                        <a:rPr lang="de-DE" sz="2600">
                          <a:effectLst/>
                          <a:latin typeface="Arial" panose="020B0604020202020204" pitchFamily="34" charset="0"/>
                          <a:cs typeface="Arial" panose="020B0604020202020204" pitchFamily="34" charset="0"/>
                        </a:rPr>
                        <a:t>1) .....................</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6">
                        <a:lumMod val="20000"/>
                        <a:lumOff val="80000"/>
                      </a:schemeClr>
                    </a:solidFill>
                  </a:tcPr>
                </a:tc>
                <a:tc>
                  <a:txBody>
                    <a:bodyPr/>
                    <a:lstStyle/>
                    <a:p>
                      <a:pPr marL="0" marR="0" algn="just">
                        <a:lnSpc>
                          <a:spcPct val="150000"/>
                        </a:lnSpc>
                        <a:spcBef>
                          <a:spcPts val="0"/>
                        </a:spcBef>
                        <a:spcAft>
                          <a:spcPts val="0"/>
                        </a:spcAft>
                        <a:tabLst>
                          <a:tab pos="90170" algn="l"/>
                          <a:tab pos="180340" algn="l"/>
                        </a:tabLst>
                      </a:pPr>
                      <a:r>
                        <a:rPr lang="de-DE" sz="2600">
                          <a:effectLst/>
                          <a:latin typeface="Arial" panose="020B0604020202020204" pitchFamily="34" charset="0"/>
                          <a:cs typeface="Arial" panose="020B0604020202020204" pitchFamily="34" charset="0"/>
                        </a:rPr>
                        <a:t> </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20000"/>
                        <a:lumOff val="80000"/>
                      </a:schemeClr>
                    </a:solidFill>
                  </a:tcPr>
                </a:tc>
                <a:tc>
                  <a:txBody>
                    <a:bodyPr/>
                    <a:lstStyle/>
                    <a:p>
                      <a:pPr marL="0" marR="0" algn="just">
                        <a:lnSpc>
                          <a:spcPct val="150000"/>
                        </a:lnSpc>
                        <a:spcBef>
                          <a:spcPts val="0"/>
                        </a:spcBef>
                        <a:spcAft>
                          <a:spcPts val="0"/>
                        </a:spcAft>
                        <a:tabLst>
                          <a:tab pos="90170" algn="l"/>
                          <a:tab pos="180340" algn="l"/>
                        </a:tabLst>
                      </a:pPr>
                      <a:r>
                        <a:rPr lang="de-DE" sz="2600">
                          <a:effectLst/>
                          <a:latin typeface="Arial" panose="020B0604020202020204" pitchFamily="34" charset="0"/>
                          <a:cs typeface="Arial" panose="020B0604020202020204" pitchFamily="34" charset="0"/>
                        </a:rPr>
                        <a:t> </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20000"/>
                        <a:lumOff val="80000"/>
                      </a:schemeClr>
                    </a:solidFill>
                  </a:tcPr>
                </a:tc>
                <a:tc>
                  <a:txBody>
                    <a:bodyPr/>
                    <a:lstStyle/>
                    <a:p>
                      <a:pPr marL="0" marR="0" algn="just">
                        <a:lnSpc>
                          <a:spcPct val="150000"/>
                        </a:lnSpc>
                        <a:spcBef>
                          <a:spcPts val="0"/>
                        </a:spcBef>
                        <a:spcAft>
                          <a:spcPts val="0"/>
                        </a:spcAft>
                        <a:tabLst>
                          <a:tab pos="90170" algn="l"/>
                          <a:tab pos="180340" algn="l"/>
                        </a:tabLst>
                      </a:pPr>
                      <a:r>
                        <a:rPr lang="de-DE" sz="2600">
                          <a:effectLst/>
                          <a:latin typeface="Arial" panose="020B0604020202020204" pitchFamily="34" charset="0"/>
                          <a:cs typeface="Arial" panose="020B0604020202020204" pitchFamily="34" charset="0"/>
                        </a:rPr>
                        <a:t> </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20000"/>
                        <a:lumOff val="80000"/>
                      </a:schemeClr>
                    </a:solidFill>
                  </a:tcPr>
                </a:tc>
                <a:tc>
                  <a:txBody>
                    <a:bodyPr/>
                    <a:lstStyle/>
                    <a:p>
                      <a:pPr marL="0" marR="0" algn="just">
                        <a:lnSpc>
                          <a:spcPct val="150000"/>
                        </a:lnSpc>
                        <a:spcBef>
                          <a:spcPts val="0"/>
                        </a:spcBef>
                        <a:spcAft>
                          <a:spcPts val="0"/>
                        </a:spcAft>
                        <a:tabLst>
                          <a:tab pos="90170" algn="l"/>
                          <a:tab pos="180340" algn="l"/>
                        </a:tabLst>
                      </a:pPr>
                      <a:r>
                        <a:rPr lang="de-DE" sz="2600">
                          <a:effectLst/>
                          <a:latin typeface="Arial" panose="020B0604020202020204" pitchFamily="34" charset="0"/>
                          <a:cs typeface="Arial" panose="020B0604020202020204" pitchFamily="34" charset="0"/>
                        </a:rPr>
                        <a:t> </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2543119173"/>
                  </a:ext>
                </a:extLst>
              </a:tr>
              <a:tr h="1275629">
                <a:tc>
                  <a:txBody>
                    <a:bodyPr/>
                    <a:lstStyle/>
                    <a:p>
                      <a:pPr marL="0" marR="0">
                        <a:lnSpc>
                          <a:spcPct val="150000"/>
                        </a:lnSpc>
                        <a:spcBef>
                          <a:spcPts val="0"/>
                        </a:spcBef>
                        <a:spcAft>
                          <a:spcPts val="0"/>
                        </a:spcAft>
                        <a:tabLst>
                          <a:tab pos="90170" algn="l"/>
                          <a:tab pos="180340" algn="l"/>
                        </a:tabLst>
                      </a:pPr>
                      <a:r>
                        <a:rPr lang="de-DE" sz="2600">
                          <a:effectLst/>
                          <a:latin typeface="Arial" panose="020B0604020202020204" pitchFamily="34" charset="0"/>
                          <a:cs typeface="Arial" panose="020B0604020202020204" pitchFamily="34" charset="0"/>
                        </a:rPr>
                        <a:t>2) .....................</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6">
                        <a:lumMod val="20000"/>
                        <a:lumOff val="80000"/>
                      </a:schemeClr>
                    </a:solidFill>
                  </a:tcPr>
                </a:tc>
                <a:tc>
                  <a:txBody>
                    <a:bodyPr/>
                    <a:lstStyle/>
                    <a:p>
                      <a:pPr marL="0" marR="0" algn="just">
                        <a:lnSpc>
                          <a:spcPct val="150000"/>
                        </a:lnSpc>
                        <a:spcBef>
                          <a:spcPts val="0"/>
                        </a:spcBef>
                        <a:spcAft>
                          <a:spcPts val="0"/>
                        </a:spcAft>
                        <a:tabLst>
                          <a:tab pos="90170" algn="l"/>
                          <a:tab pos="180340" algn="l"/>
                        </a:tabLst>
                      </a:pPr>
                      <a:r>
                        <a:rPr lang="de-DE" sz="2600">
                          <a:effectLst/>
                          <a:latin typeface="Arial" panose="020B0604020202020204" pitchFamily="34" charset="0"/>
                          <a:cs typeface="Arial" panose="020B0604020202020204" pitchFamily="34" charset="0"/>
                        </a:rPr>
                        <a:t> </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20000"/>
                        <a:lumOff val="80000"/>
                      </a:schemeClr>
                    </a:solidFill>
                  </a:tcPr>
                </a:tc>
                <a:tc>
                  <a:txBody>
                    <a:bodyPr/>
                    <a:lstStyle/>
                    <a:p>
                      <a:pPr marL="0" marR="0" algn="just">
                        <a:lnSpc>
                          <a:spcPct val="150000"/>
                        </a:lnSpc>
                        <a:spcBef>
                          <a:spcPts val="0"/>
                        </a:spcBef>
                        <a:spcAft>
                          <a:spcPts val="0"/>
                        </a:spcAft>
                        <a:tabLst>
                          <a:tab pos="90170" algn="l"/>
                          <a:tab pos="180340" algn="l"/>
                        </a:tabLst>
                      </a:pPr>
                      <a:r>
                        <a:rPr lang="de-DE" sz="2600">
                          <a:effectLst/>
                          <a:latin typeface="Arial" panose="020B0604020202020204" pitchFamily="34" charset="0"/>
                          <a:cs typeface="Arial" panose="020B0604020202020204" pitchFamily="34" charset="0"/>
                        </a:rPr>
                        <a:t> </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20000"/>
                        <a:lumOff val="80000"/>
                      </a:schemeClr>
                    </a:solidFill>
                  </a:tcPr>
                </a:tc>
                <a:tc>
                  <a:txBody>
                    <a:bodyPr/>
                    <a:lstStyle/>
                    <a:p>
                      <a:pPr marL="0" marR="0" algn="just">
                        <a:lnSpc>
                          <a:spcPct val="150000"/>
                        </a:lnSpc>
                        <a:spcBef>
                          <a:spcPts val="0"/>
                        </a:spcBef>
                        <a:spcAft>
                          <a:spcPts val="0"/>
                        </a:spcAft>
                        <a:tabLst>
                          <a:tab pos="90170" algn="l"/>
                          <a:tab pos="180340" algn="l"/>
                        </a:tabLst>
                      </a:pPr>
                      <a:r>
                        <a:rPr lang="de-DE" sz="2600">
                          <a:effectLst/>
                          <a:latin typeface="Arial" panose="020B0604020202020204" pitchFamily="34" charset="0"/>
                          <a:cs typeface="Arial" panose="020B0604020202020204" pitchFamily="34" charset="0"/>
                        </a:rPr>
                        <a:t> </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20000"/>
                        <a:lumOff val="80000"/>
                      </a:schemeClr>
                    </a:solidFill>
                  </a:tcPr>
                </a:tc>
                <a:tc>
                  <a:txBody>
                    <a:bodyPr/>
                    <a:lstStyle/>
                    <a:p>
                      <a:pPr marL="0" marR="0" algn="just">
                        <a:lnSpc>
                          <a:spcPct val="150000"/>
                        </a:lnSpc>
                        <a:spcBef>
                          <a:spcPts val="0"/>
                        </a:spcBef>
                        <a:spcAft>
                          <a:spcPts val="0"/>
                        </a:spcAft>
                        <a:tabLst>
                          <a:tab pos="90170" algn="l"/>
                          <a:tab pos="180340" algn="l"/>
                        </a:tabLst>
                      </a:pPr>
                      <a:r>
                        <a:rPr lang="de-DE" sz="2600" dirty="0">
                          <a:effectLst/>
                          <a:latin typeface="Arial" panose="020B0604020202020204" pitchFamily="34" charset="0"/>
                          <a:cs typeface="Arial" panose="020B0604020202020204" pitchFamily="34" charset="0"/>
                        </a:rPr>
                        <a:t> </a:t>
                      </a:r>
                      <a:endParaRPr lang="en-US" sz="2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395925119"/>
                  </a:ext>
                </a:extLst>
              </a:tr>
            </a:tbl>
          </a:graphicData>
        </a:graphic>
      </p:graphicFrame>
      <p:grpSp>
        <p:nvGrpSpPr>
          <p:cNvPr id="26" name="Group 25">
            <a:extLst>
              <a:ext uri="{FF2B5EF4-FFF2-40B4-BE49-F238E27FC236}">
                <a16:creationId xmlns:a16="http://schemas.microsoft.com/office/drawing/2014/main" id="{D1AD4654-6096-5DCA-23C6-0B5426B1FB1D}"/>
              </a:ext>
            </a:extLst>
          </p:cNvPr>
          <p:cNvGrpSpPr/>
          <p:nvPr/>
        </p:nvGrpSpPr>
        <p:grpSpPr>
          <a:xfrm>
            <a:off x="457200" y="342901"/>
            <a:ext cx="15640722" cy="2169980"/>
            <a:chOff x="457200" y="342901"/>
            <a:chExt cx="15640722" cy="2169980"/>
          </a:xfrm>
        </p:grpSpPr>
        <p:sp>
          <p:nvSpPr>
            <p:cNvPr id="15" name="Line Callout 1 (Border and Accent Bar) 3">
              <a:extLst>
                <a:ext uri="{FF2B5EF4-FFF2-40B4-BE49-F238E27FC236}">
                  <a16:creationId xmlns:a16="http://schemas.microsoft.com/office/drawing/2014/main" id="{A190B0DA-67DE-9D27-25C9-CDCA80E7070D}"/>
                </a:ext>
              </a:extLst>
            </p:cNvPr>
            <p:cNvSpPr/>
            <p:nvPr/>
          </p:nvSpPr>
          <p:spPr>
            <a:xfrm>
              <a:off x="457200" y="342901"/>
              <a:ext cx="14478000" cy="2169980"/>
            </a:xfrm>
            <a:prstGeom prst="accentBorderCallout1">
              <a:avLst>
                <a:gd name="adj1" fmla="val 18750"/>
                <a:gd name="adj2" fmla="val -3127"/>
                <a:gd name="adj3" fmla="val 17954"/>
                <a:gd name="adj4" fmla="val -17509"/>
              </a:avLst>
            </a:prstGeom>
            <a:solidFill>
              <a:srgbClr val="FFF4D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Các em hãy l</a:t>
              </a:r>
              <a:r>
                <a:rPr lang="vi-VN" sz="4000">
                  <a:solidFill>
                    <a:schemeClr val="tx1"/>
                  </a:solidFill>
                  <a:latin typeface="Arial" panose="020B0604020202020204" pitchFamily="34" charset="0"/>
                  <a:cs typeface="Arial" panose="020B0604020202020204" pitchFamily="34" charset="0"/>
                </a:rPr>
                <a:t>ập kế hoạch rèn luyện để nâng cao khả năng tranh biện, thương thuyết của bản thân theo mẫu</a:t>
              </a:r>
              <a:r>
                <a:rPr lang="en-US" sz="4000">
                  <a:solidFill>
                    <a:schemeClr val="tx1"/>
                  </a:solidFill>
                  <a:latin typeface="Arial" panose="020B0604020202020204" pitchFamily="34" charset="0"/>
                  <a:cs typeface="Arial" panose="020B0604020202020204" pitchFamily="34" charset="0"/>
                </a:rPr>
                <a:t> sau:</a:t>
              </a:r>
            </a:p>
          </p:txBody>
        </p:sp>
        <p:pic>
          <p:nvPicPr>
            <p:cNvPr id="25" name="Picture 24" descr="A drawing of a paper and a pen&#10;&#10;Description automatically generated">
              <a:extLst>
                <a:ext uri="{FF2B5EF4-FFF2-40B4-BE49-F238E27FC236}">
                  <a16:creationId xmlns:a16="http://schemas.microsoft.com/office/drawing/2014/main" id="{635FC401-2A51-3362-286E-F5148E1C486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4421521" y="927274"/>
              <a:ext cx="1676401" cy="1585607"/>
            </a:xfrm>
            <a:prstGeom prst="rect">
              <a:avLst/>
            </a:prstGeom>
          </p:spPr>
        </p:pic>
      </p:gr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81000" y="-213328"/>
            <a:ext cx="1877540" cy="1906132"/>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743200" y="1276507"/>
            <a:ext cx="13258800" cy="7981793"/>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69930">
            <a:off x="17193949" y="-98172"/>
            <a:ext cx="1178625" cy="1259523"/>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460520" y="7960132"/>
            <a:ext cx="3537160" cy="910819"/>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64705" y="9084490"/>
            <a:ext cx="1592267" cy="1389253"/>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552691">
            <a:off x="16402171" y="9580783"/>
            <a:ext cx="1946835" cy="396668"/>
          </a:xfrm>
          <a:prstGeom prst="rect">
            <a:avLst/>
          </a:prstGeom>
        </p:spPr>
      </p:pic>
      <p:sp>
        <p:nvSpPr>
          <p:cNvPr id="15" name="TextBox 35">
            <a:extLst>
              <a:ext uri="{FF2B5EF4-FFF2-40B4-BE49-F238E27FC236}">
                <a16:creationId xmlns:a16="http://schemas.microsoft.com/office/drawing/2014/main" id="{4F6DE40E-F49D-FE4F-FC27-A7747235787C}"/>
              </a:ext>
            </a:extLst>
          </p:cNvPr>
          <p:cNvSpPr txBox="1"/>
          <p:nvPr/>
        </p:nvSpPr>
        <p:spPr>
          <a:xfrm>
            <a:off x="2743200" y="3142654"/>
            <a:ext cx="12801600" cy="4249497"/>
          </a:xfrm>
          <a:prstGeom prst="rect">
            <a:avLst/>
          </a:prstGeom>
        </p:spPr>
        <p:txBody>
          <a:bodyPr wrap="square" lIns="0" tIns="0" rIns="0" bIns="0" rtlCol="0" anchor="t">
            <a:spAutoFit/>
          </a:bodyPr>
          <a:lstStyle/>
          <a:p>
            <a:pPr algn="ctr">
              <a:lnSpc>
                <a:spcPct val="150000"/>
              </a:lnSpc>
            </a:pPr>
            <a:r>
              <a:rPr lang="vi-VN" sz="6400" b="1">
                <a:latin typeface="Arial" panose="020B0604020202020204" pitchFamily="34" charset="0"/>
                <a:cs typeface="Arial" panose="020B0604020202020204" pitchFamily="34" charset="0"/>
              </a:rPr>
              <a:t>Hoạt động </a:t>
            </a:r>
            <a:r>
              <a:rPr lang="en-US" sz="6400" b="1">
                <a:latin typeface="Arial" panose="020B0604020202020204" pitchFamily="34" charset="0"/>
                <a:cs typeface="Arial" panose="020B0604020202020204" pitchFamily="34" charset="0"/>
              </a:rPr>
              <a:t>vận dụng</a:t>
            </a:r>
            <a:r>
              <a:rPr lang="vi-VN" sz="6400" b="1">
                <a:latin typeface="Arial" panose="020B0604020202020204" pitchFamily="34" charset="0"/>
                <a:cs typeface="Arial" panose="020B0604020202020204" pitchFamily="34" charset="0"/>
              </a:rPr>
              <a:t>: </a:t>
            </a:r>
            <a:endParaRPr lang="en-US" sz="6400" b="1">
              <a:latin typeface="Arial" panose="020B0604020202020204" pitchFamily="34" charset="0"/>
              <a:cs typeface="Arial" panose="020B0604020202020204" pitchFamily="34" charset="0"/>
            </a:endParaRPr>
          </a:p>
          <a:p>
            <a:pPr algn="ctr">
              <a:lnSpc>
                <a:spcPct val="150000"/>
              </a:lnSpc>
            </a:pPr>
            <a:r>
              <a:rPr lang="vi-VN" sz="6400" b="1">
                <a:cs typeface="Arial" panose="020B0604020202020204" pitchFamily="34" charset="0"/>
              </a:rPr>
              <a:t>Rèn luyện khả năng tranh biện, thương thuyết</a:t>
            </a:r>
            <a:endParaRPr lang="vi-VN" sz="6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6990616"/>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81536" y="-25842"/>
            <a:ext cx="1424858" cy="1395174"/>
          </a:xfrm>
          <a:prstGeom prst="rect">
            <a:avLst/>
          </a:prstGeom>
        </p:spPr>
      </p:pic>
      <p:grpSp>
        <p:nvGrpSpPr>
          <p:cNvPr id="26" name="Group 25">
            <a:extLst>
              <a:ext uri="{FF2B5EF4-FFF2-40B4-BE49-F238E27FC236}">
                <a16:creationId xmlns:a16="http://schemas.microsoft.com/office/drawing/2014/main" id="{60DFB555-636A-C1AA-0F71-BB299FABF58F}"/>
              </a:ext>
            </a:extLst>
          </p:cNvPr>
          <p:cNvGrpSpPr/>
          <p:nvPr/>
        </p:nvGrpSpPr>
        <p:grpSpPr>
          <a:xfrm>
            <a:off x="-2133600" y="495878"/>
            <a:ext cx="15847155" cy="1728807"/>
            <a:chOff x="3467284" y="49480"/>
            <a:chExt cx="12804469" cy="1728807"/>
          </a:xfrm>
        </p:grpSpPr>
        <p:grpSp>
          <p:nvGrpSpPr>
            <p:cNvPr id="27" name="Group 18">
              <a:extLst>
                <a:ext uri="{FF2B5EF4-FFF2-40B4-BE49-F238E27FC236}">
                  <a16:creationId xmlns:a16="http://schemas.microsoft.com/office/drawing/2014/main" id="{D81F7961-B4F1-F233-1317-E6434DC233D5}"/>
                </a:ext>
              </a:extLst>
            </p:cNvPr>
            <p:cNvGrpSpPr/>
            <p:nvPr/>
          </p:nvGrpSpPr>
          <p:grpSpPr>
            <a:xfrm>
              <a:off x="3467284" y="49480"/>
              <a:ext cx="12804469" cy="1728807"/>
              <a:chOff x="0" y="-108803"/>
              <a:chExt cx="3494427" cy="515203"/>
            </a:xfrm>
          </p:grpSpPr>
          <p:sp>
            <p:nvSpPr>
              <p:cNvPr id="29" name="Freeform 19">
                <a:extLst>
                  <a:ext uri="{FF2B5EF4-FFF2-40B4-BE49-F238E27FC236}">
                    <a16:creationId xmlns:a16="http://schemas.microsoft.com/office/drawing/2014/main" id="{00BEA1F8-0035-8E58-2497-8047698D0CC3}"/>
                  </a:ext>
                </a:extLst>
              </p:cNvPr>
              <p:cNvSpPr/>
              <p:nvPr/>
            </p:nvSpPr>
            <p:spPr>
              <a:xfrm>
                <a:off x="190882" y="-108803"/>
                <a:ext cx="3303545" cy="444442"/>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5">
                  <a:lumMod val="75000"/>
                </a:schemeClr>
              </a:solidFill>
            </p:spPr>
            <p:txBody>
              <a:bodyPr/>
              <a:lstStyle/>
              <a:p>
                <a:endParaRPr lang="en-US"/>
              </a:p>
            </p:txBody>
          </p:sp>
          <p:sp>
            <p:nvSpPr>
              <p:cNvPr id="30" name="TextBox 20">
                <a:extLst>
                  <a:ext uri="{FF2B5EF4-FFF2-40B4-BE49-F238E27FC236}">
                    <a16:creationId xmlns:a16="http://schemas.microsoft.com/office/drawing/2014/main" id="{8DD5A0D8-63AC-4EA6-DB88-69D1E461478D}"/>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28" name="TextBox 27">
              <a:extLst>
                <a:ext uri="{FF2B5EF4-FFF2-40B4-BE49-F238E27FC236}">
                  <a16:creationId xmlns:a16="http://schemas.microsoft.com/office/drawing/2014/main" id="{104EB8B4-4D70-0D96-8F95-B9B76B99F349}"/>
                </a:ext>
              </a:extLst>
            </p:cNvPr>
            <p:cNvSpPr txBox="1"/>
            <p:nvPr/>
          </p:nvSpPr>
          <p:spPr>
            <a:xfrm>
              <a:off x="5536888" y="329916"/>
              <a:ext cx="9364699" cy="830997"/>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Các em thực hiện các hoạt động sau:</a:t>
              </a:r>
              <a:endParaRPr lang="en-US" sz="4800" b="1" dirty="0">
                <a:solidFill>
                  <a:schemeClr val="bg1"/>
                </a:solidFill>
                <a:latin typeface="Arial" panose="020B060402020202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AD981538-485F-1C5E-8715-6056366D179F}"/>
              </a:ext>
            </a:extLst>
          </p:cNvPr>
          <p:cNvGrpSpPr/>
          <p:nvPr/>
        </p:nvGrpSpPr>
        <p:grpSpPr>
          <a:xfrm>
            <a:off x="762000" y="2476500"/>
            <a:ext cx="8072201" cy="6005244"/>
            <a:chOff x="795331" y="2206632"/>
            <a:chExt cx="8072201" cy="6005244"/>
          </a:xfrm>
        </p:grpSpPr>
        <p:grpSp>
          <p:nvGrpSpPr>
            <p:cNvPr id="10" name="Group 9">
              <a:extLst>
                <a:ext uri="{FF2B5EF4-FFF2-40B4-BE49-F238E27FC236}">
                  <a16:creationId xmlns:a16="http://schemas.microsoft.com/office/drawing/2014/main" id="{7CC98AEE-D44A-DCC6-99DF-E4D9B373F6F0}"/>
                </a:ext>
              </a:extLst>
            </p:cNvPr>
            <p:cNvGrpSpPr/>
            <p:nvPr/>
          </p:nvGrpSpPr>
          <p:grpSpPr>
            <a:xfrm>
              <a:off x="1115953" y="2635479"/>
              <a:ext cx="7751579" cy="5576397"/>
              <a:chOff x="990600" y="2857500"/>
              <a:chExt cx="7751579" cy="5576397"/>
            </a:xfrm>
          </p:grpSpPr>
          <p:grpSp>
            <p:nvGrpSpPr>
              <p:cNvPr id="11" name="Group 10">
                <a:extLst>
                  <a:ext uri="{FF2B5EF4-FFF2-40B4-BE49-F238E27FC236}">
                    <a16:creationId xmlns:a16="http://schemas.microsoft.com/office/drawing/2014/main" id="{B77D74B9-716F-955D-7C58-F2F7EBB5A07C}"/>
                  </a:ext>
                </a:extLst>
              </p:cNvPr>
              <p:cNvGrpSpPr/>
              <p:nvPr/>
            </p:nvGrpSpPr>
            <p:grpSpPr>
              <a:xfrm>
                <a:off x="990600" y="2857500"/>
                <a:ext cx="7751579" cy="5576397"/>
                <a:chOff x="9609643" y="2961653"/>
                <a:chExt cx="7751579" cy="5576397"/>
              </a:xfrm>
            </p:grpSpPr>
            <p:sp>
              <p:nvSpPr>
                <p:cNvPr id="14" name="Rectangle: Rounded Corners 13">
                  <a:extLst>
                    <a:ext uri="{FF2B5EF4-FFF2-40B4-BE49-F238E27FC236}">
                      <a16:creationId xmlns:a16="http://schemas.microsoft.com/office/drawing/2014/main" id="{F55D49DA-EB77-F62D-4005-8C6043123F3F}"/>
                    </a:ext>
                  </a:extLst>
                </p:cNvPr>
                <p:cNvSpPr/>
                <p:nvPr/>
              </p:nvSpPr>
              <p:spPr>
                <a:xfrm>
                  <a:off x="9778523" y="3485496"/>
                  <a:ext cx="7582699" cy="5052554"/>
                </a:xfrm>
                <a:prstGeom prst="roundRect">
                  <a:avLst/>
                </a:prstGeom>
                <a:solidFill>
                  <a:srgbClr val="EEB7B0"/>
                </a:solidFill>
                <a:ln w="16876" cap="flat">
                  <a:solidFill>
                    <a:srgbClr val="000000"/>
                  </a:solidFill>
                  <a:prstDash val="solid"/>
                  <a:miter/>
                </a:ln>
              </p:spPr>
              <p:txBody>
                <a:bodyPr rtlCol="0" anchor="ctr"/>
                <a:lstStyle/>
                <a:p>
                  <a:endParaRPr lang="en-US"/>
                </a:p>
              </p:txBody>
            </p:sp>
            <p:sp>
              <p:nvSpPr>
                <p:cNvPr id="15" name="Rectangle: Rounded Corners 14">
                  <a:extLst>
                    <a:ext uri="{FF2B5EF4-FFF2-40B4-BE49-F238E27FC236}">
                      <a16:creationId xmlns:a16="http://schemas.microsoft.com/office/drawing/2014/main" id="{FC8B602D-60C8-C944-9066-FCA44024DC7B}"/>
                    </a:ext>
                  </a:extLst>
                </p:cNvPr>
                <p:cNvSpPr/>
                <p:nvPr/>
              </p:nvSpPr>
              <p:spPr>
                <a:xfrm>
                  <a:off x="9609643" y="3333412"/>
                  <a:ext cx="7582699" cy="5052554"/>
                </a:xfrm>
                <a:prstGeom prst="roundRect">
                  <a:avLst/>
                </a:prstGeom>
                <a:solidFill>
                  <a:srgbClr val="FFFFFF"/>
                </a:solidFill>
                <a:ln w="16876" cap="flat">
                  <a:solidFill>
                    <a:srgbClr val="000000"/>
                  </a:solidFill>
                  <a:prstDash val="solid"/>
                  <a:miter/>
                </a:ln>
              </p:spPr>
              <p:txBody>
                <a:bodyPr rtlCol="0" anchor="ctr"/>
                <a:lstStyle/>
                <a:p>
                  <a:endParaRPr lang="en-US"/>
                </a:p>
              </p:txBody>
            </p:sp>
            <p:sp>
              <p:nvSpPr>
                <p:cNvPr id="18" name="Rectangle: Rounded Corners 17">
                  <a:extLst>
                    <a:ext uri="{FF2B5EF4-FFF2-40B4-BE49-F238E27FC236}">
                      <a16:creationId xmlns:a16="http://schemas.microsoft.com/office/drawing/2014/main" id="{D3C8BBD4-3854-AD70-3219-B408F6F2C5A3}"/>
                    </a:ext>
                  </a:extLst>
                </p:cNvPr>
                <p:cNvSpPr/>
                <p:nvPr/>
              </p:nvSpPr>
              <p:spPr>
                <a:xfrm>
                  <a:off x="11720640" y="2961653"/>
                  <a:ext cx="3360706" cy="743519"/>
                </a:xfrm>
                <a:prstGeom prst="roundRect">
                  <a:avLst/>
                </a:prstGeom>
                <a:solidFill>
                  <a:srgbClr val="EEB7B0"/>
                </a:solidFill>
                <a:ln w="16876" cap="flat">
                  <a:solidFill>
                    <a:srgbClr val="000000"/>
                  </a:solidFill>
                  <a:prstDash val="solid"/>
                  <a:miter/>
                </a:ln>
              </p:spPr>
              <p:txBody>
                <a:bodyPr rtlCol="0" anchor="ctr"/>
                <a:lstStyle/>
                <a:p>
                  <a:endParaRPr lang="en-US"/>
                </a:p>
              </p:txBody>
            </p:sp>
          </p:grpSp>
          <p:sp>
            <p:nvSpPr>
              <p:cNvPr id="13" name="TextBox 12">
                <a:extLst>
                  <a:ext uri="{FF2B5EF4-FFF2-40B4-BE49-F238E27FC236}">
                    <a16:creationId xmlns:a16="http://schemas.microsoft.com/office/drawing/2014/main" id="{735E3451-79AD-D513-53C5-027ACCA2E76A}"/>
                  </a:ext>
                </a:extLst>
              </p:cNvPr>
              <p:cNvSpPr txBox="1"/>
              <p:nvPr/>
            </p:nvSpPr>
            <p:spPr>
              <a:xfrm>
                <a:off x="1425694" y="4004410"/>
                <a:ext cx="6789198" cy="3492623"/>
              </a:xfrm>
              <a:prstGeom prst="rect">
                <a:avLst/>
              </a:prstGeom>
              <a:noFill/>
            </p:spPr>
            <p:txBody>
              <a:bodyPr wrap="square">
                <a:spAutoFit/>
              </a:bodyPr>
              <a:lstStyle/>
              <a:p>
                <a:pPr algn="just">
                  <a:lnSpc>
                    <a:spcPct val="150000"/>
                  </a:lnSpc>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1. </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Thực hiện các biện pháp rèn luyện khả năng tranh biện, thương thuyết theo kế hoạch đã xây dựng của bản th</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â</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n</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p:grpSp>
        <p:pic>
          <p:nvPicPr>
            <p:cNvPr id="31" name="Picture 21">
              <a:extLst>
                <a:ext uri="{FF2B5EF4-FFF2-40B4-BE49-F238E27FC236}">
                  <a16:creationId xmlns:a16="http://schemas.microsoft.com/office/drawing/2014/main" id="{C875BA2B-01B4-94D5-1C7B-8C54C1213D2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95331" y="2206632"/>
              <a:ext cx="1724050" cy="1601212"/>
            </a:xfrm>
            <a:prstGeom prst="rect">
              <a:avLst/>
            </a:prstGeom>
          </p:spPr>
        </p:pic>
      </p:grpSp>
      <p:grpSp>
        <p:nvGrpSpPr>
          <p:cNvPr id="35" name="Group 34">
            <a:extLst>
              <a:ext uri="{FF2B5EF4-FFF2-40B4-BE49-F238E27FC236}">
                <a16:creationId xmlns:a16="http://schemas.microsoft.com/office/drawing/2014/main" id="{55FE3F31-04D7-3FBA-FE7E-F78A97373617}"/>
              </a:ext>
            </a:extLst>
          </p:cNvPr>
          <p:cNvGrpSpPr/>
          <p:nvPr/>
        </p:nvGrpSpPr>
        <p:grpSpPr>
          <a:xfrm>
            <a:off x="9541770" y="2905347"/>
            <a:ext cx="8015622" cy="5728481"/>
            <a:chOff x="9575101" y="2635479"/>
            <a:chExt cx="8015622" cy="5728481"/>
          </a:xfrm>
        </p:grpSpPr>
        <p:grpSp>
          <p:nvGrpSpPr>
            <p:cNvPr id="19" name="Group 18">
              <a:extLst>
                <a:ext uri="{FF2B5EF4-FFF2-40B4-BE49-F238E27FC236}">
                  <a16:creationId xmlns:a16="http://schemas.microsoft.com/office/drawing/2014/main" id="{F161CDAD-4528-9C26-B9F3-67D0289B3B6A}"/>
                </a:ext>
              </a:extLst>
            </p:cNvPr>
            <p:cNvGrpSpPr/>
            <p:nvPr/>
          </p:nvGrpSpPr>
          <p:grpSpPr>
            <a:xfrm>
              <a:off x="9575101" y="2635479"/>
              <a:ext cx="7751579" cy="5576397"/>
              <a:chOff x="990600" y="2857500"/>
              <a:chExt cx="7751579" cy="5576397"/>
            </a:xfrm>
          </p:grpSpPr>
          <p:grpSp>
            <p:nvGrpSpPr>
              <p:cNvPr id="20" name="Group 19">
                <a:extLst>
                  <a:ext uri="{FF2B5EF4-FFF2-40B4-BE49-F238E27FC236}">
                    <a16:creationId xmlns:a16="http://schemas.microsoft.com/office/drawing/2014/main" id="{E77BDEFC-E58D-2CB9-554C-CCCC8D885F86}"/>
                  </a:ext>
                </a:extLst>
              </p:cNvPr>
              <p:cNvGrpSpPr/>
              <p:nvPr/>
            </p:nvGrpSpPr>
            <p:grpSpPr>
              <a:xfrm>
                <a:off x="990600" y="2857500"/>
                <a:ext cx="7751579" cy="5576397"/>
                <a:chOff x="9609643" y="2961653"/>
                <a:chExt cx="7751579" cy="5576397"/>
              </a:xfrm>
            </p:grpSpPr>
            <p:sp>
              <p:nvSpPr>
                <p:cNvPr id="22" name="Rectangle: Rounded Corners 21">
                  <a:extLst>
                    <a:ext uri="{FF2B5EF4-FFF2-40B4-BE49-F238E27FC236}">
                      <a16:creationId xmlns:a16="http://schemas.microsoft.com/office/drawing/2014/main" id="{DC2EB130-7E87-9469-15CB-9CCDFC73B002}"/>
                    </a:ext>
                  </a:extLst>
                </p:cNvPr>
                <p:cNvSpPr/>
                <p:nvPr/>
              </p:nvSpPr>
              <p:spPr>
                <a:xfrm>
                  <a:off x="9778523" y="3485496"/>
                  <a:ext cx="7582699" cy="5052554"/>
                </a:xfrm>
                <a:prstGeom prst="roundRect">
                  <a:avLst/>
                </a:prstGeom>
                <a:solidFill>
                  <a:srgbClr val="EEB7B0"/>
                </a:solidFill>
                <a:ln w="16876" cap="flat">
                  <a:solidFill>
                    <a:srgbClr val="000000"/>
                  </a:solidFill>
                  <a:prstDash val="solid"/>
                  <a:miter/>
                </a:ln>
              </p:spPr>
              <p:txBody>
                <a:bodyPr rtlCol="0" anchor="ctr"/>
                <a:lstStyle/>
                <a:p>
                  <a:endParaRPr lang="en-US"/>
                </a:p>
              </p:txBody>
            </p:sp>
            <p:sp>
              <p:nvSpPr>
                <p:cNvPr id="23" name="Rectangle: Rounded Corners 22">
                  <a:extLst>
                    <a:ext uri="{FF2B5EF4-FFF2-40B4-BE49-F238E27FC236}">
                      <a16:creationId xmlns:a16="http://schemas.microsoft.com/office/drawing/2014/main" id="{EAD16450-3E38-DAD1-45F3-8159AB9BB8EB}"/>
                    </a:ext>
                  </a:extLst>
                </p:cNvPr>
                <p:cNvSpPr/>
                <p:nvPr/>
              </p:nvSpPr>
              <p:spPr>
                <a:xfrm>
                  <a:off x="9609643" y="3333412"/>
                  <a:ext cx="7582699" cy="5052554"/>
                </a:xfrm>
                <a:prstGeom prst="roundRect">
                  <a:avLst/>
                </a:prstGeom>
                <a:solidFill>
                  <a:srgbClr val="FFFFFF"/>
                </a:solidFill>
                <a:ln w="16876" cap="flat">
                  <a:solidFill>
                    <a:srgbClr val="000000"/>
                  </a:solidFill>
                  <a:prstDash val="solid"/>
                  <a:miter/>
                </a:ln>
              </p:spPr>
              <p:txBody>
                <a:bodyPr rtlCol="0" anchor="ctr"/>
                <a:lstStyle/>
                <a:p>
                  <a:endParaRPr lang="en-US"/>
                </a:p>
              </p:txBody>
            </p:sp>
            <p:sp>
              <p:nvSpPr>
                <p:cNvPr id="24" name="Rectangle: Rounded Corners 23">
                  <a:extLst>
                    <a:ext uri="{FF2B5EF4-FFF2-40B4-BE49-F238E27FC236}">
                      <a16:creationId xmlns:a16="http://schemas.microsoft.com/office/drawing/2014/main" id="{D4747EDF-4300-FA82-E377-9BF21F3D0491}"/>
                    </a:ext>
                  </a:extLst>
                </p:cNvPr>
                <p:cNvSpPr/>
                <p:nvPr/>
              </p:nvSpPr>
              <p:spPr>
                <a:xfrm>
                  <a:off x="11720640" y="2961653"/>
                  <a:ext cx="3360706" cy="743519"/>
                </a:xfrm>
                <a:prstGeom prst="roundRect">
                  <a:avLst/>
                </a:prstGeom>
                <a:solidFill>
                  <a:srgbClr val="EEB7B0"/>
                </a:solidFill>
                <a:ln w="16876" cap="flat">
                  <a:solidFill>
                    <a:srgbClr val="000000"/>
                  </a:solidFill>
                  <a:prstDash val="solid"/>
                  <a:miter/>
                </a:ln>
              </p:spPr>
              <p:txBody>
                <a:bodyPr rtlCol="0" anchor="ctr"/>
                <a:lstStyle/>
                <a:p>
                  <a:endParaRPr lang="en-US"/>
                </a:p>
              </p:txBody>
            </p:sp>
          </p:grpSp>
          <p:sp>
            <p:nvSpPr>
              <p:cNvPr id="21" name="TextBox 20">
                <a:extLst>
                  <a:ext uri="{FF2B5EF4-FFF2-40B4-BE49-F238E27FC236}">
                    <a16:creationId xmlns:a16="http://schemas.microsoft.com/office/drawing/2014/main" id="{DDE406BF-D10B-6775-FAA4-81D4E2C38DC8}"/>
                  </a:ext>
                </a:extLst>
              </p:cNvPr>
              <p:cNvSpPr txBox="1"/>
              <p:nvPr/>
            </p:nvSpPr>
            <p:spPr>
              <a:xfrm>
                <a:off x="1856445" y="4009224"/>
                <a:ext cx="5851007" cy="3492623"/>
              </a:xfrm>
              <a:prstGeom prst="rect">
                <a:avLst/>
              </a:prstGeom>
              <a:noFill/>
            </p:spPr>
            <p:txBody>
              <a:bodyPr wrap="square">
                <a:spAutoFit/>
              </a:bodyPr>
              <a:lstStyle/>
              <a:p>
                <a:pPr algn="just">
                  <a:lnSpc>
                    <a:spcPct val="150000"/>
                  </a:lnSpc>
                </a:pPr>
                <a:r>
                  <a:rPr lang="en-US" sz="3800">
                    <a:latin typeface="Arial" panose="020B0604020202020204" pitchFamily="34" charset="0"/>
                    <a:cs typeface="Arial" panose="020B0604020202020204" pitchFamily="34" charset="0"/>
                  </a:rPr>
                  <a:t>2. </a:t>
                </a:r>
                <a:r>
                  <a:rPr lang="vi-VN" sz="3800">
                    <a:latin typeface="Arial" panose="020B0604020202020204" pitchFamily="34" charset="0"/>
                    <a:cs typeface="Arial" panose="020B0604020202020204" pitchFamily="34" charset="0"/>
                  </a:rPr>
                  <a:t>Ghi chép và chia sẻ kết quả sự tiến bộ của em sau mỗi lần tranh biện, thương thuyết</a:t>
                </a:r>
                <a:r>
                  <a:rPr lang="en-US" sz="3800">
                    <a:latin typeface="Arial" panose="020B060402020202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p:grpSp>
        <p:pic>
          <p:nvPicPr>
            <p:cNvPr id="34" name="Picture 33" descr="A hand holding a red pencil&#10;&#10;Description automatically generated">
              <a:extLst>
                <a:ext uri="{FF2B5EF4-FFF2-40B4-BE49-F238E27FC236}">
                  <a16:creationId xmlns:a16="http://schemas.microsoft.com/office/drawing/2014/main" id="{C4472F60-C668-86BF-B06E-DEF481838B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49638" y="6428448"/>
              <a:ext cx="2041085" cy="1935512"/>
            </a:xfrm>
            <a:prstGeom prst="rect">
              <a:avLst/>
            </a:prstGeom>
          </p:spPr>
        </p:pic>
      </p:grpSp>
      <p:pic>
        <p:nvPicPr>
          <p:cNvPr id="25" name="Picture 2">
            <a:extLst>
              <a:ext uri="{FF2B5EF4-FFF2-40B4-BE49-F238E27FC236}">
                <a16:creationId xmlns:a16="http://schemas.microsoft.com/office/drawing/2014/main" id="{DFF6644F-7B07-24EC-B077-7DC7FACD7A8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476675" y="7529917"/>
            <a:ext cx="3627741" cy="2757083"/>
          </a:xfrm>
          <a:prstGeom prst="rect">
            <a:avLst/>
          </a:prstGeom>
        </p:spPr>
      </p:pic>
    </p:spTree>
    <p:extLst>
      <p:ext uri="{BB962C8B-B14F-4D97-AF65-F5344CB8AC3E}">
        <p14:creationId xmlns:p14="http://schemas.microsoft.com/office/powerpoint/2010/main" val="1162223322"/>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ppt_x"/>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additive="base">
                                        <p:cTn id="18" dur="500" fill="hold"/>
                                        <p:tgtEl>
                                          <p:spTgt spid="35"/>
                                        </p:tgtEl>
                                        <p:attrNameLst>
                                          <p:attrName>ppt_x</p:attrName>
                                        </p:attrNameLst>
                                      </p:cBhvr>
                                      <p:tavLst>
                                        <p:tav tm="0">
                                          <p:val>
                                            <p:strVal val="#ppt_x"/>
                                          </p:val>
                                        </p:tav>
                                        <p:tav tm="100000">
                                          <p:val>
                                            <p:strVal val="#ppt_x"/>
                                          </p:val>
                                        </p:tav>
                                      </p:tavLst>
                                    </p:anim>
                                    <p:anim calcmode="lin" valueType="num">
                                      <p:cBhvr additive="base">
                                        <p:cTn id="19"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27" name="Picture 4">
            <a:extLst>
              <a:ext uri="{FF2B5EF4-FFF2-40B4-BE49-F238E27FC236}">
                <a16:creationId xmlns:a16="http://schemas.microsoft.com/office/drawing/2014/main" id="{7BA29B7E-8013-CC10-B9D6-558038FAEA66}"/>
              </a:ext>
            </a:extLst>
          </p:cNvPr>
          <p:cNvPicPr>
            <a:picLocks noChangeAspect="1"/>
          </p:cNvPicPr>
          <p:nvPr/>
        </p:nvPicPr>
        <p:blipFill>
          <a:blip r:embed="rId2">
            <a:grayscl/>
          </a:blip>
          <a:srcRect t="7037" b="7037"/>
          <a:stretch>
            <a:fillRect/>
          </a:stretch>
        </p:blipFill>
        <p:spPr>
          <a:xfrm>
            <a:off x="958364" y="1002364"/>
            <a:ext cx="16371254" cy="9284636"/>
          </a:xfrm>
          <a:prstGeom prst="rect">
            <a:avLst/>
          </a:prstGeom>
        </p:spPr>
      </p:pic>
      <p:sp>
        <p:nvSpPr>
          <p:cNvPr id="28" name="Rectangle 27">
            <a:extLst>
              <a:ext uri="{FF2B5EF4-FFF2-40B4-BE49-F238E27FC236}">
                <a16:creationId xmlns:a16="http://schemas.microsoft.com/office/drawing/2014/main" id="{58E8CAF9-6705-5B60-E893-701E15927818}"/>
              </a:ext>
            </a:extLst>
          </p:cNvPr>
          <p:cNvSpPr/>
          <p:nvPr/>
        </p:nvSpPr>
        <p:spPr>
          <a:xfrm>
            <a:off x="1754496" y="1699079"/>
            <a:ext cx="14780903" cy="7622536"/>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v"/>
            </a:pPr>
            <a:r>
              <a:rPr lang="vi-VN" sz="3600">
                <a:latin typeface="Arial" panose="020B0604020202020204" pitchFamily="34" charset="0"/>
                <a:ea typeface="Calibri" panose="020F0502020204030204" pitchFamily="34" charset="0"/>
                <a:cs typeface="Arial" panose="020B0604020202020204" pitchFamily="34" charset="0"/>
              </a:rPr>
              <a:t>Tranh biện và thương thuyết là những kĩ năng </a:t>
            </a:r>
            <a:r>
              <a:rPr lang="en-US" sz="3600">
                <a:latin typeface="Arial" panose="020B0604020202020204" pitchFamily="34" charset="0"/>
                <a:ea typeface="Calibri" panose="020F0502020204030204" pitchFamily="34" charset="0"/>
                <a:cs typeface="Arial" panose="020B0604020202020204" pitchFamily="34" charset="0"/>
              </a:rPr>
              <a:t>rất </a:t>
            </a:r>
            <a:r>
              <a:rPr lang="vi-VN" sz="3600">
                <a:latin typeface="Arial" panose="020B0604020202020204" pitchFamily="34" charset="0"/>
                <a:ea typeface="Calibri" panose="020F0502020204030204" pitchFamily="34" charset="0"/>
                <a:cs typeface="Arial" panose="020B0604020202020204" pitchFamily="34" charset="0"/>
              </a:rPr>
              <a:t>cần thiết cho mỗi người trong cuộc sống hiện đại. Có được kĩ năng tranh biện, thương thuyết không chỉ giúp chúng ta bảo vệ được quan điểm của mình mà còn giúp ta thương lượng, thuyết phục được người khác để đi đến thoả thuận giải quyết vấn đề một cách thoả đáng nhất, tránh được những mâu thuẫn không cần thiết. </a:t>
            </a:r>
          </a:p>
          <a:p>
            <a:pPr marL="571500" indent="-571500" algn="just">
              <a:lnSpc>
                <a:spcPct val="150000"/>
              </a:lnSpc>
              <a:spcBef>
                <a:spcPts val="300"/>
              </a:spcBef>
              <a:spcAft>
                <a:spcPts val="300"/>
              </a:spcAft>
              <a:buFont typeface="Wingdings" panose="05000000000000000000" pitchFamily="2" charset="2"/>
              <a:buChar char="v"/>
            </a:pPr>
            <a:r>
              <a:rPr lang="vi-VN" sz="3600">
                <a:latin typeface="Arial" panose="020B0604020202020204" pitchFamily="34" charset="0"/>
                <a:ea typeface="Calibri" panose="020F0502020204030204" pitchFamily="34" charset="0"/>
                <a:cs typeface="Arial" panose="020B0604020202020204" pitchFamily="34" charset="0"/>
              </a:rPr>
              <a:t>Để làm đi</a:t>
            </a:r>
            <a:r>
              <a:rPr lang="en-US" sz="3600">
                <a:latin typeface="Arial" panose="020B0604020202020204" pitchFamily="34" charset="0"/>
                <a:ea typeface="Calibri" panose="020F0502020204030204" pitchFamily="34" charset="0"/>
                <a:cs typeface="Arial" panose="020B0604020202020204" pitchFamily="34" charset="0"/>
              </a:rPr>
              <a:t>ề</a:t>
            </a:r>
            <a:r>
              <a:rPr lang="vi-VN" sz="3600">
                <a:latin typeface="Arial" panose="020B0604020202020204" pitchFamily="34" charset="0"/>
                <a:ea typeface="Calibri" panose="020F0502020204030204" pitchFamily="34" charset="0"/>
                <a:cs typeface="Arial" panose="020B0604020202020204" pitchFamily="34" charset="0"/>
              </a:rPr>
              <a:t>u đó, mỗi chúng ta cần biết cách tranh biện, thương thuyết một cách hiệu quả và thường xuyên thực hành để rèn luyện những kĩ năng đó.</a:t>
            </a:r>
          </a:p>
        </p:txBody>
      </p:sp>
      <p:grpSp>
        <p:nvGrpSpPr>
          <p:cNvPr id="29" name="Group 28">
            <a:extLst>
              <a:ext uri="{FF2B5EF4-FFF2-40B4-BE49-F238E27FC236}">
                <a16:creationId xmlns:a16="http://schemas.microsoft.com/office/drawing/2014/main" id="{258AB09F-285E-B4F5-C5C6-A026880CEDB1}"/>
              </a:ext>
            </a:extLst>
          </p:cNvPr>
          <p:cNvGrpSpPr/>
          <p:nvPr/>
        </p:nvGrpSpPr>
        <p:grpSpPr>
          <a:xfrm>
            <a:off x="5904419" y="470964"/>
            <a:ext cx="6479144" cy="1062800"/>
            <a:chOff x="2078673" y="1078894"/>
            <a:chExt cx="6479144" cy="1062800"/>
          </a:xfrm>
        </p:grpSpPr>
        <p:sp>
          <p:nvSpPr>
            <p:cNvPr id="30" name="Freeform 6">
              <a:extLst>
                <a:ext uri="{FF2B5EF4-FFF2-40B4-BE49-F238E27FC236}">
                  <a16:creationId xmlns:a16="http://schemas.microsoft.com/office/drawing/2014/main" id="{EE1263AB-9D00-34C0-BC6C-F7CFE93BE9CA}"/>
                </a:ext>
              </a:extLst>
            </p:cNvPr>
            <p:cNvSpPr/>
            <p:nvPr/>
          </p:nvSpPr>
          <p:spPr>
            <a:xfrm>
              <a:off x="2078673" y="1078894"/>
              <a:ext cx="6479144" cy="1062800"/>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chemeClr val="bg1"/>
            </a:solidFill>
            <a:ln>
              <a:solidFill>
                <a:schemeClr val="accent5">
                  <a:lumMod val="50000"/>
                </a:schemeClr>
              </a:solidFill>
            </a:ln>
          </p:spPr>
          <p:txBody>
            <a:bodyPr/>
            <a:lstStyle/>
            <a:p>
              <a:endParaRPr lang="en-US">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FBB202BF-1098-E5CE-439D-0AD1665684D8}"/>
                </a:ext>
              </a:extLst>
            </p:cNvPr>
            <p:cNvSpPr txBox="1"/>
            <p:nvPr/>
          </p:nvSpPr>
          <p:spPr>
            <a:xfrm>
              <a:off x="2452270" y="1182651"/>
              <a:ext cx="5731949" cy="923330"/>
            </a:xfrm>
            <a:prstGeom prst="rect">
              <a:avLst/>
            </a:prstGeom>
            <a:noFill/>
          </p:spPr>
          <p:txBody>
            <a:bodyPr wrap="square">
              <a:spAutoFit/>
            </a:bodyPr>
            <a:lstStyle/>
            <a:p>
              <a:pPr marL="0" marR="0" algn="ctr">
                <a:spcBef>
                  <a:spcPts val="0"/>
                </a:spcBef>
                <a:spcAft>
                  <a:spcPts val="0"/>
                </a:spcAft>
              </a:pPr>
              <a:r>
                <a:rPr lang="en-US" sz="5200" b="1">
                  <a:solidFill>
                    <a:srgbClr val="C00000"/>
                  </a:solidFill>
                  <a:latin typeface="Arial" panose="020B0604020202020204" pitchFamily="34" charset="0"/>
                  <a:ea typeface="Calibri" panose="020F0502020204030204" pitchFamily="34" charset="0"/>
                  <a:cs typeface="Arial" panose="020B0604020202020204" pitchFamily="34" charset="0"/>
                </a:rPr>
                <a:t>KẾT LUẬN</a:t>
              </a:r>
              <a:endParaRPr lang="en-US" sz="52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33" name="Freeform 40">
            <a:extLst>
              <a:ext uri="{FF2B5EF4-FFF2-40B4-BE49-F238E27FC236}">
                <a16:creationId xmlns:a16="http://schemas.microsoft.com/office/drawing/2014/main" id="{6600BCF6-A1DA-9576-6F8A-116B952DEAA9}"/>
              </a:ext>
            </a:extLst>
          </p:cNvPr>
          <p:cNvSpPr/>
          <p:nvPr/>
        </p:nvSpPr>
        <p:spPr>
          <a:xfrm flipH="1">
            <a:off x="820352" y="554906"/>
            <a:ext cx="878704" cy="1346205"/>
          </a:xfrm>
          <a:custGeom>
            <a:avLst/>
            <a:gdLst/>
            <a:ahLst/>
            <a:cxnLst/>
            <a:rect l="l" t="t" r="r" b="b"/>
            <a:pathLst>
              <a:path w="878704" h="1346205">
                <a:moveTo>
                  <a:pt x="878704" y="0"/>
                </a:moveTo>
                <a:lnTo>
                  <a:pt x="0" y="0"/>
                </a:lnTo>
                <a:lnTo>
                  <a:pt x="0" y="1346204"/>
                </a:lnTo>
                <a:lnTo>
                  <a:pt x="878704" y="1346204"/>
                </a:lnTo>
                <a:lnTo>
                  <a:pt x="878704"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7753335">
            <a:off x="16736752" y="211080"/>
            <a:ext cx="885141" cy="1650612"/>
          </a:xfrm>
          <a:prstGeom prst="rect">
            <a:avLst/>
          </a:prstGeom>
        </p:spPr>
      </p:pic>
      <p:grpSp>
        <p:nvGrpSpPr>
          <p:cNvPr id="22" name="Group 21">
            <a:extLst>
              <a:ext uri="{FF2B5EF4-FFF2-40B4-BE49-F238E27FC236}">
                <a16:creationId xmlns:a16="http://schemas.microsoft.com/office/drawing/2014/main" id="{44AE5C9E-9F18-C8FE-AAE6-73D71349C206}"/>
              </a:ext>
            </a:extLst>
          </p:cNvPr>
          <p:cNvGrpSpPr/>
          <p:nvPr/>
        </p:nvGrpSpPr>
        <p:grpSpPr>
          <a:xfrm>
            <a:off x="15544800" y="7318690"/>
            <a:ext cx="3273393" cy="3224775"/>
            <a:chOff x="1793423" y="3764645"/>
            <a:chExt cx="4178574" cy="3966657"/>
          </a:xfrm>
        </p:grpSpPr>
        <p:sp>
          <p:nvSpPr>
            <p:cNvPr id="26" name="TextBox 10">
              <a:extLst>
                <a:ext uri="{FF2B5EF4-FFF2-40B4-BE49-F238E27FC236}">
                  <a16:creationId xmlns:a16="http://schemas.microsoft.com/office/drawing/2014/main" id="{F8D2CF31-51A3-3574-94E8-8E9064A7A837}"/>
                </a:ext>
              </a:extLst>
            </p:cNvPr>
            <p:cNvSpPr txBox="1"/>
            <p:nvPr/>
          </p:nvSpPr>
          <p:spPr>
            <a:xfrm>
              <a:off x="1793423" y="3764645"/>
              <a:ext cx="3440146" cy="3504132"/>
            </a:xfrm>
            <a:prstGeom prst="rect">
              <a:avLst/>
            </a:prstGeom>
          </p:spPr>
          <p:txBody>
            <a:bodyPr lIns="50800" tIns="50800" rIns="50800" bIns="50800" rtlCol="0" anchor="ctr"/>
            <a:lstStyle/>
            <a:p>
              <a:pPr algn="ctr">
                <a:lnSpc>
                  <a:spcPts val="3089"/>
                </a:lnSpc>
              </a:pPr>
              <a:endParaRPr/>
            </a:p>
          </p:txBody>
        </p:sp>
        <p:pic>
          <p:nvPicPr>
            <p:cNvPr id="24" name="Picture 23" descr="A cartoon of two men at podiums&#10;&#10;Description automatically generated">
              <a:extLst>
                <a:ext uri="{FF2B5EF4-FFF2-40B4-BE49-F238E27FC236}">
                  <a16:creationId xmlns:a16="http://schemas.microsoft.com/office/drawing/2014/main" id="{2FB46D31-7F02-1005-C4F6-6A4E62D606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49756" y="4066447"/>
              <a:ext cx="3822241" cy="3664855"/>
            </a:xfrm>
            <a:prstGeom prst="rect">
              <a:avLst/>
            </a:prstGeom>
          </p:spPr>
        </p:pic>
      </p:grpSp>
      <p:pic>
        <p:nvPicPr>
          <p:cNvPr id="3" name="Picture 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668127">
            <a:off x="-188549" y="6755373"/>
            <a:ext cx="1704089" cy="3366102"/>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28">
                                            <p:txEl>
                                              <p:pRg st="0" end="0"/>
                                            </p:txEl>
                                          </p:spTgt>
                                        </p:tgtEl>
                                        <p:attrNameLst>
                                          <p:attrName>style.visibility</p:attrName>
                                        </p:attrNameLst>
                                      </p:cBhvr>
                                      <p:to>
                                        <p:strVal val="visible"/>
                                      </p:to>
                                    </p:set>
                                    <p:animEffect transition="in" filter="wipe(right)">
                                      <p:cBhvr>
                                        <p:cTn id="18" dur="500"/>
                                        <p:tgtEl>
                                          <p:spTgt spid="28">
                                            <p:txEl>
                                              <p:pRg st="0" end="0"/>
                                            </p:txEl>
                                          </p:spTgt>
                                        </p:tgtEl>
                                      </p:cBhvr>
                                    </p:animEffect>
                                  </p:childTnLst>
                                </p:cTn>
                              </p:par>
                            </p:childTnLst>
                          </p:cTn>
                        </p:par>
                        <p:par>
                          <p:cTn id="19" fill="hold">
                            <p:stCondLst>
                              <p:cond delay="500"/>
                            </p:stCondLst>
                            <p:childTnLst>
                              <p:par>
                                <p:cTn id="20" presetID="22" presetClass="entr" presetSubtype="2" fill="hold" grpId="0" nodeType="afterEffect">
                                  <p:stCondLst>
                                    <p:cond delay="0"/>
                                  </p:stCondLst>
                                  <p:childTnLst>
                                    <p:set>
                                      <p:cBhvr>
                                        <p:cTn id="21" dur="1" fill="hold">
                                          <p:stCondLst>
                                            <p:cond delay="0"/>
                                          </p:stCondLst>
                                        </p:cTn>
                                        <p:tgtEl>
                                          <p:spTgt spid="28">
                                            <p:txEl>
                                              <p:pRg st="1" end="1"/>
                                            </p:txEl>
                                          </p:spTgt>
                                        </p:tgtEl>
                                        <p:attrNameLst>
                                          <p:attrName>style.visibility</p:attrName>
                                        </p:attrNameLst>
                                      </p:cBhvr>
                                      <p:to>
                                        <p:strVal val="visible"/>
                                      </p:to>
                                    </p:set>
                                    <p:animEffect transition="in" filter="wipe(right)">
                                      <p:cBhvr>
                                        <p:cTn id="22"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grpSp>
        <p:nvGrpSpPr>
          <p:cNvPr id="7" name="Group 33">
            <a:extLst>
              <a:ext uri="{FF2B5EF4-FFF2-40B4-BE49-F238E27FC236}">
                <a16:creationId xmlns:a16="http://schemas.microsoft.com/office/drawing/2014/main" id="{2731B8C7-0860-AF9A-F1F1-D346ED55ACD1}"/>
              </a:ext>
            </a:extLst>
          </p:cNvPr>
          <p:cNvGrpSpPr/>
          <p:nvPr/>
        </p:nvGrpSpPr>
        <p:grpSpPr>
          <a:xfrm>
            <a:off x="8669961" y="8435096"/>
            <a:ext cx="948076" cy="948076"/>
            <a:chOff x="0" y="0"/>
            <a:chExt cx="812800" cy="812800"/>
          </a:xfrm>
        </p:grpSpPr>
        <p:sp>
          <p:nvSpPr>
            <p:cNvPr id="16" name="Freeform 34">
              <a:extLst>
                <a:ext uri="{FF2B5EF4-FFF2-40B4-BE49-F238E27FC236}">
                  <a16:creationId xmlns:a16="http://schemas.microsoft.com/office/drawing/2014/main" id="{60E73558-7593-1954-CF43-E26B752A9DBE}"/>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B6FF"/>
            </a:solidFill>
          </p:spPr>
          <p:txBody>
            <a:bodyPr/>
            <a:lstStyle/>
            <a:p>
              <a:endParaRPr lang="en-US"/>
            </a:p>
          </p:txBody>
        </p:sp>
        <p:sp>
          <p:nvSpPr>
            <p:cNvPr id="17" name="TextBox 35">
              <a:extLst>
                <a:ext uri="{FF2B5EF4-FFF2-40B4-BE49-F238E27FC236}">
                  <a16:creationId xmlns:a16="http://schemas.microsoft.com/office/drawing/2014/main" id="{703DB831-2846-BA81-5A83-80B17EAE3EC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20" name="Picture 6">
            <a:extLst>
              <a:ext uri="{FF2B5EF4-FFF2-40B4-BE49-F238E27FC236}">
                <a16:creationId xmlns:a16="http://schemas.microsoft.com/office/drawing/2014/main" id="{AA731E15-988F-B9A3-4AD3-FDDB67DBAF3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03302" y="992221"/>
            <a:ext cx="17281397" cy="8771601"/>
          </a:xfrm>
          <a:prstGeom prst="rect">
            <a:avLst/>
          </a:prstGeom>
        </p:spPr>
      </p:pic>
      <p:sp>
        <p:nvSpPr>
          <p:cNvPr id="21" name="TextBox 20">
            <a:extLst>
              <a:ext uri="{FF2B5EF4-FFF2-40B4-BE49-F238E27FC236}">
                <a16:creationId xmlns:a16="http://schemas.microsoft.com/office/drawing/2014/main" id="{085FC2B7-899D-73DD-CAD3-924AFB20CD4A}"/>
              </a:ext>
            </a:extLst>
          </p:cNvPr>
          <p:cNvSpPr txBox="1"/>
          <p:nvPr/>
        </p:nvSpPr>
        <p:spPr>
          <a:xfrm>
            <a:off x="1181096" y="1993955"/>
            <a:ext cx="16192504" cy="6406818"/>
          </a:xfrm>
          <a:prstGeom prst="rect">
            <a:avLst/>
          </a:prstGeom>
          <a:noFill/>
        </p:spPr>
        <p:txBody>
          <a:bodyPr wrap="square">
            <a:spAutoFit/>
          </a:bodyPr>
          <a:lstStyle/>
          <a:p>
            <a:pPr marL="571500" indent="-571500" algn="just">
              <a:lnSpc>
                <a:spcPct val="150000"/>
              </a:lnSpc>
              <a:buFont typeface="Wingdings" panose="05000000000000000000" pitchFamily="2" charset="2"/>
              <a:buChar char="v"/>
            </a:pPr>
            <a:r>
              <a:rPr lang="vi-VN" sz="3600">
                <a:solidFill>
                  <a:srgbClr val="000000"/>
                </a:solidFill>
                <a:ea typeface="Calibri" panose="020F0502020204030204" pitchFamily="34" charset="0"/>
                <a:cs typeface="Arial" panose="020B0604020202020204" pitchFamily="34" charset="0"/>
              </a:rPr>
              <a:t>Ôn tập lại kiến thức đã học: </a:t>
            </a:r>
          </a:p>
          <a:p>
            <a:pPr marL="1028700" lvl="1" indent="-571500" algn="just">
              <a:lnSpc>
                <a:spcPct val="150000"/>
              </a:lnSpc>
              <a:buFont typeface="Courier New" panose="02070309020205020404" pitchFamily="49" charset="0"/>
              <a:buChar char="o"/>
            </a:pPr>
            <a:r>
              <a:rPr lang="vi-VN" sz="3400" i="1">
                <a:solidFill>
                  <a:srgbClr val="000000"/>
                </a:solidFill>
                <a:ea typeface="Calibri" panose="020F0502020204030204" pitchFamily="34" charset="0"/>
                <a:cs typeface="Arial" panose="020B0604020202020204" pitchFamily="34" charset="0"/>
              </a:rPr>
              <a:t>Nêu được cách tranh biện, thương thuyết.</a:t>
            </a:r>
          </a:p>
          <a:p>
            <a:pPr marL="1028700" lvl="1" indent="-571500" algn="just">
              <a:lnSpc>
                <a:spcPct val="150000"/>
              </a:lnSpc>
              <a:buFont typeface="Courier New" panose="02070309020205020404" pitchFamily="49" charset="0"/>
              <a:buChar char="o"/>
            </a:pPr>
            <a:r>
              <a:rPr lang="vi-VN" sz="3400" i="1">
                <a:solidFill>
                  <a:srgbClr val="000000"/>
                </a:solidFill>
                <a:ea typeface="Calibri" panose="020F0502020204030204" pitchFamily="34" charset="0"/>
                <a:cs typeface="Arial" panose="020B0604020202020204" pitchFamily="34" charset="0"/>
              </a:rPr>
              <a:t>Nhận diện được khả năng tranh biện, thương thuyết của bản thân để bảo vệ quan điểm của mình trong một số tình huống.</a:t>
            </a:r>
          </a:p>
          <a:p>
            <a:pPr marL="1028700" lvl="1" indent="-571500" algn="just">
              <a:lnSpc>
                <a:spcPct val="150000"/>
              </a:lnSpc>
              <a:buFont typeface="Courier New" panose="02070309020205020404" pitchFamily="49" charset="0"/>
              <a:buChar char="o"/>
            </a:pPr>
            <a:r>
              <a:rPr lang="vi-VN" sz="3400" i="1">
                <a:solidFill>
                  <a:srgbClr val="000000"/>
                </a:solidFill>
                <a:ea typeface="Calibri" panose="020F0502020204030204" pitchFamily="34" charset="0"/>
                <a:cs typeface="Arial" panose="020B0604020202020204" pitchFamily="34" charset="0"/>
              </a:rPr>
              <a:t>Rèn luyện được kĩ năng tranh biện thương thuyết; năng lực giao tiếp, hợp tác; phẩm chất trung thực, trách nhiệm.</a:t>
            </a:r>
          </a:p>
          <a:p>
            <a:pPr marL="571500" indent="-571500" algn="just">
              <a:lnSpc>
                <a:spcPct val="150000"/>
              </a:lnSpc>
              <a:buFont typeface="Wingdings" panose="05000000000000000000" pitchFamily="2" charset="2"/>
              <a:buChar char="v"/>
            </a:pPr>
            <a:r>
              <a:rPr lang="vi-VN" sz="3600">
                <a:solidFill>
                  <a:srgbClr val="000000"/>
                </a:solidFill>
                <a:ea typeface="Calibri" panose="020F0502020204030204" pitchFamily="34" charset="0"/>
                <a:cs typeface="Arial" panose="020B0604020202020204" pitchFamily="34" charset="0"/>
              </a:rPr>
              <a:t>Chuẩn bị tiết </a:t>
            </a:r>
            <a:r>
              <a:rPr lang="vi-VN" sz="3600" i="1">
                <a:solidFill>
                  <a:srgbClr val="000000"/>
                </a:solidFill>
                <a:ea typeface="Calibri" panose="020F0502020204030204" pitchFamily="34" charset="0"/>
                <a:cs typeface="Arial" panose="020B0604020202020204" pitchFamily="34" charset="0"/>
              </a:rPr>
              <a:t>Sinh hoạt lớp: Chia sẻ kết quả rèn luyện khả năng tranh biện, thương thuyết để bảo vệ quan điểm bản thân trong một số tình huống.</a:t>
            </a:r>
          </a:p>
        </p:txBody>
      </p:sp>
      <p:grpSp>
        <p:nvGrpSpPr>
          <p:cNvPr id="23" name="Group 22">
            <a:extLst>
              <a:ext uri="{FF2B5EF4-FFF2-40B4-BE49-F238E27FC236}">
                <a16:creationId xmlns:a16="http://schemas.microsoft.com/office/drawing/2014/main" id="{000598CD-3564-7A8B-8ABA-24B2C864DC94}"/>
              </a:ext>
            </a:extLst>
          </p:cNvPr>
          <p:cNvGrpSpPr/>
          <p:nvPr/>
        </p:nvGrpSpPr>
        <p:grpSpPr>
          <a:xfrm>
            <a:off x="3478391" y="294771"/>
            <a:ext cx="11331219" cy="1492648"/>
            <a:chOff x="3467284" y="286730"/>
            <a:chExt cx="11331219" cy="1492648"/>
          </a:xfrm>
        </p:grpSpPr>
        <p:grpSp>
          <p:nvGrpSpPr>
            <p:cNvPr id="24" name="Group 18">
              <a:extLst>
                <a:ext uri="{FF2B5EF4-FFF2-40B4-BE49-F238E27FC236}">
                  <a16:creationId xmlns:a16="http://schemas.microsoft.com/office/drawing/2014/main" id="{672278D4-296B-C68D-0DDE-1A9719FB5CB2}"/>
                </a:ext>
              </a:extLst>
            </p:cNvPr>
            <p:cNvGrpSpPr/>
            <p:nvPr/>
          </p:nvGrpSpPr>
          <p:grpSpPr>
            <a:xfrm>
              <a:off x="3467284" y="286730"/>
              <a:ext cx="11331219" cy="1492648"/>
              <a:chOff x="0" y="-38100"/>
              <a:chExt cx="3092367" cy="444825"/>
            </a:xfrm>
          </p:grpSpPr>
          <p:sp>
            <p:nvSpPr>
              <p:cNvPr id="27" name="Freeform 19">
                <a:extLst>
                  <a:ext uri="{FF2B5EF4-FFF2-40B4-BE49-F238E27FC236}">
                    <a16:creationId xmlns:a16="http://schemas.microsoft.com/office/drawing/2014/main" id="{F7275B31-C8D6-EFDA-3DD9-55116FAD3BC3}"/>
                  </a:ext>
                </a:extLst>
              </p:cNvPr>
              <p:cNvSpPr/>
              <p:nvPr/>
            </p:nvSpPr>
            <p:spPr>
              <a:xfrm>
                <a:off x="111294" y="-326"/>
                <a:ext cx="2981073"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6">
                  <a:lumMod val="75000"/>
                </a:schemeClr>
              </a:solidFill>
            </p:spPr>
            <p:txBody>
              <a:bodyPr/>
              <a:lstStyle/>
              <a:p>
                <a:endParaRPr lang="en-US"/>
              </a:p>
            </p:txBody>
          </p:sp>
          <p:sp>
            <p:nvSpPr>
              <p:cNvPr id="28" name="TextBox 20">
                <a:extLst>
                  <a:ext uri="{FF2B5EF4-FFF2-40B4-BE49-F238E27FC236}">
                    <a16:creationId xmlns:a16="http://schemas.microsoft.com/office/drawing/2014/main" id="{8E395B62-0D8C-A040-E2F7-3D79ADDA933F}"/>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26" name="TextBox 25">
              <a:extLst>
                <a:ext uri="{FF2B5EF4-FFF2-40B4-BE49-F238E27FC236}">
                  <a16:creationId xmlns:a16="http://schemas.microsoft.com/office/drawing/2014/main" id="{9E693A29-C5A1-AA86-7946-AF1EB9FACCC6}"/>
                </a:ext>
              </a:extLst>
            </p:cNvPr>
            <p:cNvSpPr txBox="1"/>
            <p:nvPr/>
          </p:nvSpPr>
          <p:spPr>
            <a:xfrm>
              <a:off x="5072428" y="585982"/>
              <a:ext cx="8483959"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HƯỚNG DẪN VỀ NHÀ</a:t>
              </a:r>
            </a:p>
          </p:txBody>
        </p:sp>
      </p:grpSp>
      <p:pic>
        <p:nvPicPr>
          <p:cNvPr id="29" name="Picture 4">
            <a:extLst>
              <a:ext uri="{FF2B5EF4-FFF2-40B4-BE49-F238E27FC236}">
                <a16:creationId xmlns:a16="http://schemas.microsoft.com/office/drawing/2014/main" id="{1DEBEDE8-F6F6-8D8F-7B2A-4038274E895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905495" y="8503743"/>
            <a:ext cx="6477003" cy="1845946"/>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222031">
            <a:off x="207378" y="8420282"/>
            <a:ext cx="1300056" cy="1726446"/>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628840" y="512589"/>
            <a:ext cx="1549742" cy="1352150"/>
          </a:xfrm>
          <a:prstGeom prst="rect">
            <a:avLst/>
          </a:prstGeom>
        </p:spPr>
      </p:pic>
    </p:spTree>
    <p:extLst>
      <p:ext uri="{BB962C8B-B14F-4D97-AF65-F5344CB8AC3E}">
        <p14:creationId xmlns:p14="http://schemas.microsoft.com/office/powerpoint/2010/main" val="3768533024"/>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right)">
                                      <p:cBhvr>
                                        <p:cTn id="7" dur="500"/>
                                        <p:tgtEl>
                                          <p:spTgt spid="21">
                                            <p:txEl>
                                              <p:pRg st="0" end="0"/>
                                            </p:txEl>
                                          </p:spTgt>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1">
                                            <p:txEl>
                                              <p:pRg st="1" end="1"/>
                                            </p:txEl>
                                          </p:spTgt>
                                        </p:tgtEl>
                                        <p:attrNameLst>
                                          <p:attrName>style.visibility</p:attrName>
                                        </p:attrNameLst>
                                      </p:cBhvr>
                                      <p:to>
                                        <p:strVal val="visible"/>
                                      </p:to>
                                    </p:set>
                                    <p:animEffect transition="in" filter="wipe(right)">
                                      <p:cBhvr>
                                        <p:cTn id="11" dur="500"/>
                                        <p:tgtEl>
                                          <p:spTgt spid="21">
                                            <p:txEl>
                                              <p:pRg st="1" end="1"/>
                                            </p:txEl>
                                          </p:spTgt>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21">
                                            <p:txEl>
                                              <p:pRg st="2" end="2"/>
                                            </p:txEl>
                                          </p:spTgt>
                                        </p:tgtEl>
                                        <p:attrNameLst>
                                          <p:attrName>style.visibility</p:attrName>
                                        </p:attrNameLst>
                                      </p:cBhvr>
                                      <p:to>
                                        <p:strVal val="visible"/>
                                      </p:to>
                                    </p:set>
                                    <p:animEffect transition="in" filter="wipe(right)">
                                      <p:cBhvr>
                                        <p:cTn id="15" dur="500"/>
                                        <p:tgtEl>
                                          <p:spTgt spid="21">
                                            <p:txEl>
                                              <p:pRg st="2" end="2"/>
                                            </p:txEl>
                                          </p:spTgt>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21">
                                            <p:txEl>
                                              <p:pRg st="3" end="3"/>
                                            </p:txEl>
                                          </p:spTgt>
                                        </p:tgtEl>
                                        <p:attrNameLst>
                                          <p:attrName>style.visibility</p:attrName>
                                        </p:attrNameLst>
                                      </p:cBhvr>
                                      <p:to>
                                        <p:strVal val="visible"/>
                                      </p:to>
                                    </p:set>
                                    <p:animEffect transition="in" filter="wipe(right)">
                                      <p:cBhvr>
                                        <p:cTn id="19" dur="500"/>
                                        <p:tgtEl>
                                          <p:spTgt spid="21">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21">
                                            <p:txEl>
                                              <p:pRg st="4" end="4"/>
                                            </p:txEl>
                                          </p:spTgt>
                                        </p:tgtEl>
                                        <p:attrNameLst>
                                          <p:attrName>style.visibility</p:attrName>
                                        </p:attrNameLst>
                                      </p:cBhvr>
                                      <p:to>
                                        <p:strVal val="visible"/>
                                      </p:to>
                                    </p:set>
                                    <p:animEffect transition="in" filter="wipe(right)">
                                      <p:cBhvr>
                                        <p:cTn id="24" dur="500"/>
                                        <p:tgtEl>
                                          <p:spTgt spid="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840200" y="-266700"/>
            <a:ext cx="1981094" cy="1433817"/>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531" y="117625"/>
            <a:ext cx="1003485" cy="1332607"/>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916571" y="7295360"/>
            <a:ext cx="2734663" cy="3461599"/>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800000">
            <a:off x="-284521" y="9645806"/>
            <a:ext cx="2542950" cy="518126"/>
          </a:xfrm>
          <a:prstGeom prst="rect">
            <a:avLst/>
          </a:prstGeom>
        </p:spPr>
      </p:pic>
      <p:sp>
        <p:nvSpPr>
          <p:cNvPr id="12" name="TextBox 11">
            <a:extLst>
              <a:ext uri="{FF2B5EF4-FFF2-40B4-BE49-F238E27FC236}">
                <a16:creationId xmlns:a16="http://schemas.microsoft.com/office/drawing/2014/main" id="{ED282E30-FFF2-DD63-F278-BDB256672D2B}"/>
              </a:ext>
            </a:extLst>
          </p:cNvPr>
          <p:cNvSpPr txBox="1"/>
          <p:nvPr/>
        </p:nvSpPr>
        <p:spPr>
          <a:xfrm>
            <a:off x="1257300" y="3314866"/>
            <a:ext cx="15773400" cy="3378554"/>
          </a:xfrm>
          <a:prstGeom prst="rect">
            <a:avLst/>
          </a:prstGeom>
        </p:spPr>
        <p:txBody>
          <a:bodyPr wrap="square" lIns="0" tIns="0" rIns="0" bIns="0" rtlCol="0" anchor="t">
            <a:spAutoFit/>
          </a:bodyPr>
          <a:lstStyle/>
          <a:p>
            <a:pPr algn="ctr">
              <a:lnSpc>
                <a:spcPct val="150000"/>
              </a:lnSpc>
            </a:pPr>
            <a:r>
              <a:rPr lang="en-US" sz="7800" b="1">
                <a:latin typeface="Arial" panose="020B0604020202020204" pitchFamily="34" charset="0"/>
                <a:cs typeface="Arial" panose="020B0604020202020204" pitchFamily="34" charset="0"/>
              </a:rPr>
              <a:t>BÀI HỌC KẾT THÚC, CẢM </a:t>
            </a:r>
            <a:r>
              <a:rPr lang="en-US" sz="7800" b="1" dirty="0">
                <a:latin typeface="Arial" panose="020B0604020202020204" pitchFamily="34" charset="0"/>
                <a:cs typeface="Arial" panose="020B0604020202020204" pitchFamily="34" charset="0"/>
              </a:rPr>
              <a:t>ƠN CÁC EM ĐÃ CHÚ Ý LẮNG NGHE!</a:t>
            </a:r>
          </a:p>
        </p:txBody>
      </p:sp>
    </p:spTree>
    <p:extLst>
      <p:ext uri="{BB962C8B-B14F-4D97-AF65-F5344CB8AC3E}">
        <p14:creationId xmlns:p14="http://schemas.microsoft.com/office/powerpoint/2010/main" val="2878501080"/>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165883" y="9495373"/>
            <a:ext cx="4222012" cy="79162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33961" y="-250974"/>
            <a:ext cx="1950264" cy="1950264"/>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151184">
            <a:off x="16244417" y="652769"/>
            <a:ext cx="2532227" cy="515941"/>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3862143">
            <a:off x="371114" y="8401753"/>
            <a:ext cx="1361556" cy="2187239"/>
          </a:xfrm>
          <a:prstGeom prst="rect">
            <a:avLst/>
          </a:prstGeom>
        </p:spPr>
      </p:pic>
      <p:grpSp>
        <p:nvGrpSpPr>
          <p:cNvPr id="5" name="Group 4">
            <a:extLst>
              <a:ext uri="{FF2B5EF4-FFF2-40B4-BE49-F238E27FC236}">
                <a16:creationId xmlns:a16="http://schemas.microsoft.com/office/drawing/2014/main" id="{87508B6B-FCEA-D23B-1F46-C011CC59F630}"/>
              </a:ext>
            </a:extLst>
          </p:cNvPr>
          <p:cNvGrpSpPr/>
          <p:nvPr/>
        </p:nvGrpSpPr>
        <p:grpSpPr>
          <a:xfrm>
            <a:off x="5981700" y="-28898"/>
            <a:ext cx="6324600" cy="1580477"/>
            <a:chOff x="5715000" y="-1"/>
            <a:chExt cx="6324600" cy="1563773"/>
          </a:xfrm>
        </p:grpSpPr>
        <p:sp>
          <p:nvSpPr>
            <p:cNvPr id="6" name="Round Same Side Corner Rectangle 11">
              <a:extLst>
                <a:ext uri="{FF2B5EF4-FFF2-40B4-BE49-F238E27FC236}">
                  <a16:creationId xmlns:a16="http://schemas.microsoft.com/office/drawing/2014/main" id="{3B8ABEF9-5EAF-DDD4-B8A9-80EFFC659D91}"/>
                </a:ext>
              </a:extLst>
            </p:cNvPr>
            <p:cNvSpPr/>
            <p:nvPr/>
          </p:nvSpPr>
          <p:spPr>
            <a:xfrm flipV="1">
              <a:off x="5715000" y="-1"/>
              <a:ext cx="6324600" cy="1563773"/>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0F3B26C-1E1F-1C7D-CD21-1D562843371F}"/>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grpSp>
        <p:nvGrpSpPr>
          <p:cNvPr id="14" name="Group 13">
            <a:extLst>
              <a:ext uri="{FF2B5EF4-FFF2-40B4-BE49-F238E27FC236}">
                <a16:creationId xmlns:a16="http://schemas.microsoft.com/office/drawing/2014/main" id="{D08CF316-A2EC-529F-79AC-4370DA071AED}"/>
              </a:ext>
            </a:extLst>
          </p:cNvPr>
          <p:cNvGrpSpPr/>
          <p:nvPr/>
        </p:nvGrpSpPr>
        <p:grpSpPr>
          <a:xfrm>
            <a:off x="2859760" y="7498000"/>
            <a:ext cx="12568479" cy="1821025"/>
            <a:chOff x="3281121" y="7751761"/>
            <a:chExt cx="12568479" cy="1821025"/>
          </a:xfrm>
        </p:grpSpPr>
        <p:pic>
          <p:nvPicPr>
            <p:cNvPr id="15" name="Picture 28">
              <a:extLst>
                <a:ext uri="{FF2B5EF4-FFF2-40B4-BE49-F238E27FC236}">
                  <a16:creationId xmlns:a16="http://schemas.microsoft.com/office/drawing/2014/main" id="{5DBF017E-809E-6C02-8BED-DC4A09DDF239}"/>
                </a:ext>
              </a:extLst>
            </p:cNvPr>
            <p:cNvPicPr>
              <a:picLocks noChangeAspect="1"/>
            </p:cNvPicPr>
            <p:nvPr/>
          </p:nvPicPr>
          <p:blipFill>
            <a:blip r:embed="rId12"/>
            <a:srcRect b="62244"/>
            <a:stretch>
              <a:fillRect/>
            </a:stretch>
          </p:blipFill>
          <p:spPr>
            <a:xfrm>
              <a:off x="3860047" y="7751761"/>
              <a:ext cx="11989553" cy="1821025"/>
            </a:xfrm>
            <a:prstGeom prst="rect">
              <a:avLst/>
            </a:prstGeom>
          </p:spPr>
        </p:pic>
        <p:sp>
          <p:nvSpPr>
            <p:cNvPr id="17" name="Rectangle 16">
              <a:extLst>
                <a:ext uri="{FF2B5EF4-FFF2-40B4-BE49-F238E27FC236}">
                  <a16:creationId xmlns:a16="http://schemas.microsoft.com/office/drawing/2014/main" id="{48467AAB-6367-40CC-D295-0928C8D6BDEA}"/>
                </a:ext>
              </a:extLst>
            </p:cNvPr>
            <p:cNvSpPr/>
            <p:nvPr/>
          </p:nvSpPr>
          <p:spPr>
            <a:xfrm>
              <a:off x="3281121" y="8349230"/>
              <a:ext cx="12289870" cy="707886"/>
            </a:xfrm>
            <a:prstGeom prst="rect">
              <a:avLst/>
            </a:prstGeom>
          </p:spPr>
          <p:txBody>
            <a:bodyPr wrap="square">
              <a:spAutoFit/>
            </a:bodyPr>
            <a:lstStyle/>
            <a:p>
              <a:pPr marL="571500" indent="-571500" algn="ctr">
                <a:spcBef>
                  <a:spcPts val="300"/>
                </a:spcBef>
                <a:spcAft>
                  <a:spcPts val="300"/>
                </a:spcAft>
                <a:buFont typeface="Wingdings" panose="05000000000000000000" pitchFamily="2" charset="2"/>
                <a:buChar char="Ø"/>
              </a:pPr>
              <a:r>
                <a:rPr lang="en-US" sz="4000" b="1" dirty="0">
                  <a:solidFill>
                    <a:schemeClr val="accent2">
                      <a:lumMod val="75000"/>
                    </a:schemeClr>
                  </a:solidFill>
                  <a:latin typeface="Arial" panose="020B0604020202020204" pitchFamily="34" charset="0"/>
                  <a:ea typeface="Calibri" panose="020F0502020204030204" pitchFamily="34" charset="0"/>
                  <a:cs typeface="Arial" panose="020B0604020202020204" pitchFamily="34" charset="0"/>
                </a:rPr>
                <a:t>Xem </a:t>
              </a:r>
              <a:r>
                <a:rPr lang="en-US" sz="4000" b="1" dirty="0" err="1">
                  <a:solidFill>
                    <a:schemeClr val="accent2">
                      <a:lumMod val="75000"/>
                    </a:schemeClr>
                  </a:solidFill>
                  <a:latin typeface="Arial" panose="020B0604020202020204" pitchFamily="34" charset="0"/>
                  <a:ea typeface="Calibri" panose="020F0502020204030204" pitchFamily="34" charset="0"/>
                  <a:cs typeface="Arial" panose="020B0604020202020204" pitchFamily="34" charset="0"/>
                </a:rPr>
                <a:t>đoạn</a:t>
              </a:r>
              <a:r>
                <a:rPr lang="en-US" sz="4000" b="1" dirty="0">
                  <a:solidFill>
                    <a:schemeClr val="accent2">
                      <a:lumMod val="75000"/>
                    </a:schemeClr>
                  </a:solidFill>
                  <a:latin typeface="Arial" panose="020B0604020202020204" pitchFamily="34" charset="0"/>
                  <a:ea typeface="Calibri" panose="020F0502020204030204" pitchFamily="34" charset="0"/>
                  <a:cs typeface="Arial" panose="020B0604020202020204" pitchFamily="34" charset="0"/>
                </a:rPr>
                <a:t> video </a:t>
              </a:r>
              <a:r>
                <a:rPr lang="en-US" sz="4000" b="1" dirty="0" err="1">
                  <a:solidFill>
                    <a:schemeClr val="accent2">
                      <a:lumMod val="75000"/>
                    </a:schemeClr>
                  </a:solidFill>
                  <a:latin typeface="Arial" panose="020B0604020202020204" pitchFamily="34" charset="0"/>
                  <a:ea typeface="Calibri" panose="020F0502020204030204" pitchFamily="34" charset="0"/>
                  <a:cs typeface="Arial" panose="020B0604020202020204" pitchFamily="34" charset="0"/>
                </a:rPr>
                <a:t>trên</a:t>
              </a:r>
              <a:r>
                <a:rPr lang="en-US" sz="4000" b="1" dirty="0">
                  <a:solidFill>
                    <a:schemeClr val="accent2">
                      <a:lumMod val="75000"/>
                    </a:schemeClr>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chemeClr val="accent2">
                      <a:lumMod val="75000"/>
                    </a:schemeClr>
                  </a:solidFill>
                  <a:latin typeface="Arial" panose="020B0604020202020204" pitchFamily="34" charset="0"/>
                  <a:ea typeface="Calibri" panose="020F0502020204030204" pitchFamily="34" charset="0"/>
                  <a:cs typeface="Arial" panose="020B0604020202020204" pitchFamily="34" charset="0"/>
                </a:rPr>
                <a:t>và</a:t>
              </a:r>
              <a:r>
                <a:rPr lang="en-US" sz="4000" b="1" dirty="0">
                  <a:solidFill>
                    <a:schemeClr val="accent2">
                      <a:lumMod val="75000"/>
                    </a:schemeClr>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chemeClr val="accent2">
                      <a:lumMod val="75000"/>
                    </a:schemeClr>
                  </a:solidFill>
                  <a:latin typeface="Arial" panose="020B0604020202020204" pitchFamily="34" charset="0"/>
                  <a:ea typeface="Calibri" panose="020F0502020204030204" pitchFamily="34" charset="0"/>
                  <a:cs typeface="Arial" panose="020B0604020202020204" pitchFamily="34" charset="0"/>
                </a:rPr>
                <a:t>trả</a:t>
              </a:r>
              <a:r>
                <a:rPr lang="en-US" sz="4000" b="1" dirty="0">
                  <a:solidFill>
                    <a:schemeClr val="accent2">
                      <a:lumMod val="75000"/>
                    </a:schemeClr>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chemeClr val="accent2">
                      <a:lumMod val="75000"/>
                    </a:schemeClr>
                  </a:solidFill>
                  <a:latin typeface="Arial" panose="020B0604020202020204" pitchFamily="34" charset="0"/>
                  <a:ea typeface="Calibri" panose="020F0502020204030204" pitchFamily="34" charset="0"/>
                  <a:cs typeface="Arial" panose="020B0604020202020204" pitchFamily="34" charset="0"/>
                </a:rPr>
                <a:t>lời</a:t>
              </a:r>
              <a:r>
                <a:rPr lang="en-US" sz="4000" b="1" dirty="0">
                  <a:solidFill>
                    <a:schemeClr val="accent2">
                      <a:lumMod val="75000"/>
                    </a:schemeClr>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chemeClr val="accent2">
                      <a:lumMod val="75000"/>
                    </a:schemeClr>
                  </a:solidFill>
                  <a:latin typeface="Arial" panose="020B0604020202020204" pitchFamily="34" charset="0"/>
                  <a:ea typeface="Calibri" panose="020F0502020204030204" pitchFamily="34" charset="0"/>
                  <a:cs typeface="Arial" panose="020B0604020202020204" pitchFamily="34" charset="0"/>
                </a:rPr>
                <a:t>câu</a:t>
              </a:r>
              <a:r>
                <a:rPr lang="en-US" sz="4000" b="1" dirty="0">
                  <a:solidFill>
                    <a:schemeClr val="accent2">
                      <a:lumMod val="75000"/>
                    </a:schemeClr>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chemeClr val="accent2">
                      <a:lumMod val="75000"/>
                    </a:schemeClr>
                  </a:solidFill>
                  <a:latin typeface="Arial" panose="020B0604020202020204" pitchFamily="34" charset="0"/>
                  <a:ea typeface="Calibri" panose="020F0502020204030204" pitchFamily="34" charset="0"/>
                  <a:cs typeface="Arial" panose="020B0604020202020204" pitchFamily="34" charset="0"/>
                </a:rPr>
                <a:t>hỏi</a:t>
              </a:r>
              <a:endParaRPr lang="en-US" sz="4000" b="1" dirty="0">
                <a:solidFill>
                  <a:schemeClr val="accent2">
                    <a:lumMod val="75000"/>
                  </a:schemeClr>
                </a:solidFill>
                <a:latin typeface="Arial" panose="020B0604020202020204" pitchFamily="34" charset="0"/>
                <a:ea typeface="Calibri" panose="020F0502020204030204" pitchFamily="34" charset="0"/>
                <a:cs typeface="Arial" panose="020B0604020202020204" pitchFamily="34" charset="0"/>
              </a:endParaRPr>
            </a:p>
          </p:txBody>
        </p:sp>
      </p:grpSp>
      <p:pic>
        <p:nvPicPr>
          <p:cNvPr id="19" name="Trận 4- Chỉ cho phép trẻ dưới 18 tuổi chơi game 1h-ngày- - TRƯỜNG TEEN VMINDMAP 2022 (online-video-cutter.com)">
            <a:hlinkClick r:id="" action="ppaction://media"/>
            <a:extLst>
              <a:ext uri="{FF2B5EF4-FFF2-40B4-BE49-F238E27FC236}">
                <a16:creationId xmlns:a16="http://schemas.microsoft.com/office/drawing/2014/main" id="{642C9F3F-F520-D4D8-C46B-B881AFD798E6}"/>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5105400" y="2254850"/>
            <a:ext cx="8077200" cy="4539878"/>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2"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right)">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9392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5" fill="hold" display="0">
                  <p:stCondLst>
                    <p:cond delay="indefinite"/>
                  </p:stCondLst>
                </p:cTn>
                <p:tgtEl>
                  <p:spTgt spid="19"/>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311729" y="8920427"/>
            <a:ext cx="1003485" cy="1332607"/>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16301963" y="0"/>
            <a:ext cx="1964266" cy="400219"/>
          </a:xfrm>
          <a:prstGeom prst="rect">
            <a:avLst/>
          </a:prstGeom>
        </p:spPr>
      </p:pic>
      <p:pic>
        <p:nvPicPr>
          <p:cNvPr id="26" name="Picture 25" descr="Icon&#10;&#10;Description automatically generated">
            <a:extLst>
              <a:ext uri="{FF2B5EF4-FFF2-40B4-BE49-F238E27FC236}">
                <a16:creationId xmlns:a16="http://schemas.microsoft.com/office/drawing/2014/main" id="{6F68320B-CD91-1210-F1A6-03BA0231C5C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275742" y="-495300"/>
            <a:ext cx="4159753" cy="3825774"/>
          </a:xfrm>
          <a:prstGeom prst="rect">
            <a:avLst/>
          </a:prstGeom>
        </p:spPr>
      </p:pic>
      <p:pic>
        <p:nvPicPr>
          <p:cNvPr id="28" name="Picture 7">
            <a:extLst>
              <a:ext uri="{FF2B5EF4-FFF2-40B4-BE49-F238E27FC236}">
                <a16:creationId xmlns:a16="http://schemas.microsoft.com/office/drawing/2014/main" id="{5473B335-E92E-252D-05ED-ED9925A2CAAF}"/>
              </a:ext>
            </a:extLst>
          </p:cNvPr>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623782" y="2324100"/>
            <a:ext cx="9978417" cy="6248400"/>
          </a:xfrm>
          <a:prstGeom prst="rect">
            <a:avLst/>
          </a:prstGeom>
        </p:spPr>
      </p:pic>
      <p:sp>
        <p:nvSpPr>
          <p:cNvPr id="30" name="TextBox 29">
            <a:extLst>
              <a:ext uri="{FF2B5EF4-FFF2-40B4-BE49-F238E27FC236}">
                <a16:creationId xmlns:a16="http://schemas.microsoft.com/office/drawing/2014/main" id="{91B00086-FEDA-7871-F8A1-C3CDB6A6A4BA}"/>
              </a:ext>
            </a:extLst>
          </p:cNvPr>
          <p:cNvSpPr txBox="1"/>
          <p:nvPr/>
        </p:nvSpPr>
        <p:spPr>
          <a:xfrm>
            <a:off x="9052488" y="3239089"/>
            <a:ext cx="6874076" cy="3671583"/>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vi-VN" sz="4000">
                <a:solidFill>
                  <a:srgbClr val="000000"/>
                </a:solidFill>
                <a:ea typeface="Calibri" panose="020F0502020204030204" pitchFamily="34" charset="0"/>
                <a:cs typeface="Arial" panose="020B0604020202020204" pitchFamily="34" charset="0"/>
              </a:rPr>
              <a:t>Sau khi xem xong video, hãy cho biết em ủng hộ hay phản đối vấn đề được nêu trong video? Vì sao?</a:t>
            </a:r>
            <a:endParaRPr lang="vi-VN" sz="4000" dirty="0">
              <a:solidFill>
                <a:srgbClr val="000000"/>
              </a:solidFill>
              <a:ea typeface="Calibri" panose="020F050202020403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id="{6EF84B58-E052-3485-BD68-72412C2A7782}"/>
              </a:ext>
            </a:extLst>
          </p:cNvPr>
          <p:cNvGrpSpPr/>
          <p:nvPr/>
        </p:nvGrpSpPr>
        <p:grpSpPr>
          <a:xfrm>
            <a:off x="5981700" y="-28898"/>
            <a:ext cx="6324600" cy="1580477"/>
            <a:chOff x="5715000" y="-1"/>
            <a:chExt cx="6324600" cy="1563773"/>
          </a:xfrm>
        </p:grpSpPr>
        <p:sp>
          <p:nvSpPr>
            <p:cNvPr id="32" name="Round Same Side Corner Rectangle 11">
              <a:extLst>
                <a:ext uri="{FF2B5EF4-FFF2-40B4-BE49-F238E27FC236}">
                  <a16:creationId xmlns:a16="http://schemas.microsoft.com/office/drawing/2014/main" id="{500DBB1C-25B7-361F-7034-30383B9AFA2D}"/>
                </a:ext>
              </a:extLst>
            </p:cNvPr>
            <p:cNvSpPr/>
            <p:nvPr/>
          </p:nvSpPr>
          <p:spPr>
            <a:xfrm flipV="1">
              <a:off x="5715000" y="-1"/>
              <a:ext cx="6324600" cy="1563773"/>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C5A50180-FE12-468B-B37B-136C85D81920}"/>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pic>
        <p:nvPicPr>
          <p:cNvPr id="35" name="Picture 34" descr="A pair of hands holding signs&#10;&#10;Description automatically generated">
            <a:extLst>
              <a:ext uri="{FF2B5EF4-FFF2-40B4-BE49-F238E27FC236}">
                <a16:creationId xmlns:a16="http://schemas.microsoft.com/office/drawing/2014/main" id="{32DCB1D2-E335-B8D6-327E-8DBBACC50F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83280" y="6134100"/>
            <a:ext cx="6380708" cy="49739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11455" y="-109256"/>
            <a:ext cx="1242900" cy="1650545"/>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012419" y="-121896"/>
            <a:ext cx="1649146" cy="1323440"/>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28600" y="9384099"/>
            <a:ext cx="2163632" cy="857339"/>
          </a:xfrm>
          <a:prstGeom prst="rect">
            <a:avLst/>
          </a:prstGeom>
        </p:spPr>
      </p:pic>
      <p:pic>
        <p:nvPicPr>
          <p:cNvPr id="14" name="Picture 10">
            <a:extLst>
              <a:ext uri="{FF2B5EF4-FFF2-40B4-BE49-F238E27FC236}">
                <a16:creationId xmlns:a16="http://schemas.microsoft.com/office/drawing/2014/main" id="{46F82B38-0183-C52C-A07C-B981FE65309F}"/>
              </a:ext>
            </a:extLst>
          </p:cNvPr>
          <p:cNvPicPr>
            <a:picLocks noChangeAspect="1"/>
          </p:cNvPicPr>
          <p:nvPr/>
        </p:nvPicPr>
        <p:blipFill>
          <a:blip r:embed="rId8"/>
          <a:srcRect/>
          <a:stretch>
            <a:fillRect/>
          </a:stretch>
        </p:blipFill>
        <p:spPr>
          <a:xfrm>
            <a:off x="17214363" y="9326754"/>
            <a:ext cx="942867" cy="972028"/>
          </a:xfrm>
          <a:prstGeom prst="rect">
            <a:avLst/>
          </a:prstGeom>
        </p:spPr>
      </p:pic>
      <p:sp>
        <p:nvSpPr>
          <p:cNvPr id="15" name="TextBox 14">
            <a:extLst>
              <a:ext uri="{FF2B5EF4-FFF2-40B4-BE49-F238E27FC236}">
                <a16:creationId xmlns:a16="http://schemas.microsoft.com/office/drawing/2014/main" id="{57E8CCA1-E73B-D8FA-9ADC-A79E888A6DDC}"/>
              </a:ext>
            </a:extLst>
          </p:cNvPr>
          <p:cNvSpPr txBox="1"/>
          <p:nvPr/>
        </p:nvSpPr>
        <p:spPr>
          <a:xfrm>
            <a:off x="386873" y="1316222"/>
            <a:ext cx="17209454" cy="1323439"/>
          </a:xfrm>
          <a:prstGeom prst="rect">
            <a:avLst/>
          </a:prstGeom>
          <a:noFill/>
        </p:spPr>
        <p:txBody>
          <a:bodyPr wrap="square">
            <a:spAutoFit/>
          </a:bodyPr>
          <a:lstStyle/>
          <a:p>
            <a:pPr marL="0" marR="0" algn="ctr">
              <a:spcBef>
                <a:spcPts val="0"/>
              </a:spcBef>
              <a:spcAft>
                <a:spcPts val="0"/>
              </a:spcAft>
            </a:pPr>
            <a:r>
              <a:rPr lang="vi-VN" sz="7800" b="1" kern="0" dirty="0">
                <a:effectLst/>
                <a:latin typeface="Arial" panose="020B0604020202020204" pitchFamily="34" charset="0"/>
                <a:ea typeface="Times New Roman" panose="02020603050405020304" pitchFamily="18" charset="0"/>
                <a:cs typeface="Arial" panose="020B0604020202020204" pitchFamily="34" charset="0"/>
              </a:rPr>
              <a:t>CHỦ </a:t>
            </a:r>
            <a:r>
              <a:rPr lang="vi-VN" sz="7800" b="1" kern="0">
                <a:effectLst/>
                <a:latin typeface="Arial" panose="020B0604020202020204" pitchFamily="34" charset="0"/>
                <a:ea typeface="Times New Roman" panose="02020603050405020304" pitchFamily="18" charset="0"/>
                <a:cs typeface="Arial" panose="020B0604020202020204" pitchFamily="34" charset="0"/>
              </a:rPr>
              <a:t>ĐỀ </a:t>
            </a:r>
            <a:r>
              <a:rPr lang="en-US" sz="7800" b="1" kern="0">
                <a:effectLst/>
                <a:latin typeface="Arial" panose="020B0604020202020204" pitchFamily="34" charset="0"/>
                <a:ea typeface="Times New Roman" panose="02020603050405020304" pitchFamily="18" charset="0"/>
                <a:cs typeface="Arial" panose="020B0604020202020204" pitchFamily="34" charset="0"/>
              </a:rPr>
              <a:t>2</a:t>
            </a:r>
            <a:r>
              <a:rPr lang="vi-VN" sz="7800" b="1" kern="0">
                <a:effectLst/>
                <a:latin typeface="Arial" panose="020B0604020202020204" pitchFamily="34" charset="0"/>
                <a:ea typeface="Times New Roman" panose="02020603050405020304" pitchFamily="18" charset="0"/>
                <a:cs typeface="Arial" panose="020B0604020202020204" pitchFamily="34" charset="0"/>
              </a:rPr>
              <a:t>: </a:t>
            </a:r>
            <a:r>
              <a:rPr lang="en-US" sz="7800" b="1" kern="0">
                <a:effectLst/>
                <a:latin typeface="Arial" panose="020B0604020202020204" pitchFamily="34" charset="0"/>
                <a:ea typeface="Times New Roman" panose="02020603050405020304" pitchFamily="18" charset="0"/>
                <a:cs typeface="Arial" panose="020B0604020202020204" pitchFamily="34" charset="0"/>
              </a:rPr>
              <a:t>KHÁM PHÁ BẢN THÂN</a:t>
            </a:r>
            <a:endParaRPr lang="en-US" sz="7800" b="1" kern="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6" name="TextBox 15">
            <a:extLst>
              <a:ext uri="{FF2B5EF4-FFF2-40B4-BE49-F238E27FC236}">
                <a16:creationId xmlns:a16="http://schemas.microsoft.com/office/drawing/2014/main" id="{9E77FA42-8137-BB06-535E-C03218362CF8}"/>
              </a:ext>
            </a:extLst>
          </p:cNvPr>
          <p:cNvSpPr txBox="1"/>
          <p:nvPr/>
        </p:nvSpPr>
        <p:spPr>
          <a:xfrm>
            <a:off x="76772" y="3749124"/>
            <a:ext cx="17983200" cy="5998052"/>
          </a:xfrm>
          <a:prstGeom prst="rect">
            <a:avLst/>
          </a:prstGeom>
          <a:noFill/>
        </p:spPr>
        <p:txBody>
          <a:bodyPr wrap="square">
            <a:spAutoFit/>
          </a:bodyPr>
          <a:lstStyle/>
          <a:p>
            <a:pPr algn="ctr">
              <a:lnSpc>
                <a:spcPct val="150000"/>
              </a:lnSpc>
            </a:pPr>
            <a:r>
              <a:rPr lang="en-US" sz="6600" b="1">
                <a:solidFill>
                  <a:srgbClr val="FF0000"/>
                </a:solidFill>
                <a:effectLst/>
                <a:latin typeface="Arial" panose="020B0604020202020204" pitchFamily="34" charset="0"/>
                <a:ea typeface="Calibri" panose="020F0502020204030204" pitchFamily="34" charset="0"/>
                <a:cs typeface="Arial" panose="020B0604020202020204" pitchFamily="34" charset="0"/>
              </a:rPr>
              <a:t>Tuần 4 – Tiết 2: </a:t>
            </a:r>
          </a:p>
          <a:p>
            <a:pPr algn="ctr">
              <a:lnSpc>
                <a:spcPct val="150000"/>
              </a:lnSpc>
            </a:pPr>
            <a:r>
              <a:rPr lang="en-US" sz="6600" b="1">
                <a:solidFill>
                  <a:srgbClr val="FF0000"/>
                </a:solidFill>
                <a:effectLst/>
                <a:latin typeface="Arial" panose="020B0604020202020204" pitchFamily="34" charset="0"/>
                <a:ea typeface="Calibri" panose="020F0502020204030204" pitchFamily="34" charset="0"/>
                <a:cs typeface="Arial" panose="020B0604020202020204" pitchFamily="34" charset="0"/>
              </a:rPr>
              <a:t>Hoạt động giáo dục theo chủ đề</a:t>
            </a:r>
            <a:r>
              <a:rPr lang="en-US" sz="6600" b="1">
                <a:solidFill>
                  <a:srgbClr val="FF0000"/>
                </a:solidFill>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vi-VN" sz="6600" b="1">
                <a:solidFill>
                  <a:srgbClr val="FF0000"/>
                </a:solidFill>
                <a:latin typeface="Arial" panose="020B0604020202020204" pitchFamily="34" charset="0"/>
                <a:ea typeface="Calibri" panose="020F0502020204030204" pitchFamily="34" charset="0"/>
                <a:cs typeface="Arial" panose="020B0604020202020204" pitchFamily="34" charset="0"/>
              </a:rPr>
              <a:t>Khả năng tranh biện, thương thuyết của tôi (Tiết </a:t>
            </a:r>
            <a:r>
              <a:rPr lang="en-US" sz="6600" b="1">
                <a:solidFill>
                  <a:srgbClr val="FF0000"/>
                </a:solidFill>
                <a:latin typeface="Arial" panose="020B0604020202020204" pitchFamily="34" charset="0"/>
                <a:ea typeface="Calibri" panose="020F0502020204030204" pitchFamily="34" charset="0"/>
                <a:cs typeface="Arial" panose="020B0604020202020204" pitchFamily="34" charset="0"/>
              </a:rPr>
              <a:t>2</a:t>
            </a:r>
            <a:r>
              <a:rPr lang="vi-VN" sz="6600" b="1">
                <a:solidFill>
                  <a:srgbClr val="FF0000"/>
                </a:solidFill>
                <a:latin typeface="Arial" panose="020B0604020202020204" pitchFamily="34" charset="0"/>
                <a:ea typeface="Calibri" panose="020F0502020204030204" pitchFamily="34" charset="0"/>
                <a:cs typeface="Arial" panose="020B0604020202020204" pitchFamily="34" charset="0"/>
              </a:rPr>
              <a:t>)</a:t>
            </a:r>
            <a:endParaRPr lang="en-US" sz="66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FE18B096-1299-1A56-5856-21DAC5680873}"/>
              </a:ext>
            </a:extLst>
          </p:cNvPr>
          <p:cNvCxnSpPr>
            <a:cxnSpLocks/>
          </p:cNvCxnSpPr>
          <p:nvPr/>
        </p:nvCxnSpPr>
        <p:spPr>
          <a:xfrm>
            <a:off x="1456617" y="3314700"/>
            <a:ext cx="15374765" cy="0"/>
          </a:xfrm>
          <a:prstGeom prst="line">
            <a:avLst/>
          </a:prstGeom>
          <a:ln w="38100">
            <a:solidFill>
              <a:srgbClr val="965B3A"/>
            </a:solidFill>
            <a:prstDash val="lgDashDot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060040" y="8857992"/>
            <a:ext cx="1447800" cy="1447800"/>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207456" y="15708"/>
            <a:ext cx="1447800" cy="1512063"/>
          </a:xfrm>
          <a:prstGeom prst="rect">
            <a:avLst/>
          </a:prstGeom>
        </p:spPr>
      </p:pic>
      <p:sp>
        <p:nvSpPr>
          <p:cNvPr id="40" name="Freeform 5">
            <a:extLst>
              <a:ext uri="{FF2B5EF4-FFF2-40B4-BE49-F238E27FC236}">
                <a16:creationId xmlns:a16="http://schemas.microsoft.com/office/drawing/2014/main" id="{3FD6AEEB-FED2-C6F3-E66C-834C141F5099}"/>
              </a:ext>
            </a:extLst>
          </p:cNvPr>
          <p:cNvSpPr/>
          <p:nvPr/>
        </p:nvSpPr>
        <p:spPr>
          <a:xfrm flipH="1">
            <a:off x="12599399" y="1285660"/>
            <a:ext cx="4788131" cy="8229600"/>
          </a:xfrm>
          <a:custGeom>
            <a:avLst/>
            <a:gdLst/>
            <a:ahLst/>
            <a:cxnLst/>
            <a:rect l="l" t="t" r="r" b="b"/>
            <a:pathLst>
              <a:path w="4788131" h="8229600">
                <a:moveTo>
                  <a:pt x="4788131" y="0"/>
                </a:moveTo>
                <a:lnTo>
                  <a:pt x="0" y="0"/>
                </a:lnTo>
                <a:lnTo>
                  <a:pt x="0" y="8229600"/>
                </a:lnTo>
                <a:lnTo>
                  <a:pt x="4788131" y="8229600"/>
                </a:lnTo>
                <a:lnTo>
                  <a:pt x="4788131"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41" name="Group 40">
            <a:extLst>
              <a:ext uri="{FF2B5EF4-FFF2-40B4-BE49-F238E27FC236}">
                <a16:creationId xmlns:a16="http://schemas.microsoft.com/office/drawing/2014/main" id="{2F7BA844-3E33-BC60-B283-5FF8E9099EAB}"/>
              </a:ext>
            </a:extLst>
          </p:cNvPr>
          <p:cNvGrpSpPr/>
          <p:nvPr/>
        </p:nvGrpSpPr>
        <p:grpSpPr>
          <a:xfrm>
            <a:off x="-2133600" y="291352"/>
            <a:ext cx="12849605" cy="1988616"/>
            <a:chOff x="3467284" y="-113866"/>
            <a:chExt cx="12849605" cy="1988616"/>
          </a:xfrm>
        </p:grpSpPr>
        <p:grpSp>
          <p:nvGrpSpPr>
            <p:cNvPr id="42" name="Group 41">
              <a:extLst>
                <a:ext uri="{FF2B5EF4-FFF2-40B4-BE49-F238E27FC236}">
                  <a16:creationId xmlns:a16="http://schemas.microsoft.com/office/drawing/2014/main" id="{61BBF4C5-BDDA-A1CE-F783-3842631A58CC}"/>
                </a:ext>
              </a:extLst>
            </p:cNvPr>
            <p:cNvGrpSpPr/>
            <p:nvPr/>
          </p:nvGrpSpPr>
          <p:grpSpPr>
            <a:xfrm>
              <a:off x="3467284" y="-113866"/>
              <a:ext cx="12849605" cy="1988616"/>
              <a:chOff x="0" y="-157482"/>
              <a:chExt cx="3506745" cy="592629"/>
            </a:xfrm>
          </p:grpSpPr>
          <p:sp>
            <p:nvSpPr>
              <p:cNvPr id="44" name="Freeform 19">
                <a:extLst>
                  <a:ext uri="{FF2B5EF4-FFF2-40B4-BE49-F238E27FC236}">
                    <a16:creationId xmlns:a16="http://schemas.microsoft.com/office/drawing/2014/main" id="{43E4C2C1-3217-7647-1943-7808BC0D1916}"/>
                  </a:ext>
                </a:extLst>
              </p:cNvPr>
              <p:cNvSpPr/>
              <p:nvPr/>
            </p:nvSpPr>
            <p:spPr>
              <a:xfrm>
                <a:off x="203200" y="-157482"/>
                <a:ext cx="3303545" cy="592629"/>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2">
                  <a:lumMod val="75000"/>
                </a:schemeClr>
              </a:solidFill>
            </p:spPr>
            <p:txBody>
              <a:bodyPr/>
              <a:lstStyle/>
              <a:p>
                <a:endParaRPr lang="en-US"/>
              </a:p>
            </p:txBody>
          </p:sp>
          <p:sp>
            <p:nvSpPr>
              <p:cNvPr id="45" name="TextBox 20">
                <a:extLst>
                  <a:ext uri="{FF2B5EF4-FFF2-40B4-BE49-F238E27FC236}">
                    <a16:creationId xmlns:a16="http://schemas.microsoft.com/office/drawing/2014/main" id="{86364873-4D95-24B1-5735-EC1F64CE3370}"/>
                  </a:ext>
                </a:extLst>
              </p:cNvPr>
              <p:cNvSpPr txBox="1"/>
              <p:nvPr/>
            </p:nvSpPr>
            <p:spPr>
              <a:xfrm>
                <a:off x="0" y="-38100"/>
                <a:ext cx="812800" cy="444500"/>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spcBef>
                    <a:spcPct val="0"/>
                  </a:spcBef>
                </a:pPr>
                <a:endParaRPr/>
              </a:p>
            </p:txBody>
          </p:sp>
        </p:grpSp>
        <p:sp>
          <p:nvSpPr>
            <p:cNvPr id="43" name="TextBox 42">
              <a:extLst>
                <a:ext uri="{FF2B5EF4-FFF2-40B4-BE49-F238E27FC236}">
                  <a16:creationId xmlns:a16="http://schemas.microsoft.com/office/drawing/2014/main" id="{6CB18B14-ED3B-33DF-F173-36912A410FB2}"/>
                </a:ext>
              </a:extLst>
            </p:cNvPr>
            <p:cNvSpPr txBox="1"/>
            <p:nvPr/>
          </p:nvSpPr>
          <p:spPr>
            <a:xfrm>
              <a:off x="6104946" y="417545"/>
              <a:ext cx="7917353"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b="1" dirty="0">
                  <a:solidFill>
                    <a:schemeClr val="bg1"/>
                  </a:solidFill>
                  <a:latin typeface="Arial" panose="020B0604020202020204" pitchFamily="34" charset="0"/>
                  <a:cs typeface="Arial" panose="020B0604020202020204" pitchFamily="34" charset="0"/>
                </a:rPr>
                <a:t>NỘI DUNG BÀI HỌC</a:t>
              </a:r>
            </a:p>
          </p:txBody>
        </p:sp>
      </p:grpSp>
      <p:grpSp>
        <p:nvGrpSpPr>
          <p:cNvPr id="46" name="Group 45">
            <a:extLst>
              <a:ext uri="{FF2B5EF4-FFF2-40B4-BE49-F238E27FC236}">
                <a16:creationId xmlns:a16="http://schemas.microsoft.com/office/drawing/2014/main" id="{702FF218-3D7A-5A3C-E36F-9F4A620FDFD5}"/>
              </a:ext>
            </a:extLst>
          </p:cNvPr>
          <p:cNvGrpSpPr/>
          <p:nvPr/>
        </p:nvGrpSpPr>
        <p:grpSpPr>
          <a:xfrm>
            <a:off x="504062" y="2761244"/>
            <a:ext cx="11447913" cy="2251441"/>
            <a:chOff x="434472" y="2892059"/>
            <a:chExt cx="11447913" cy="2251441"/>
          </a:xfrm>
        </p:grpSpPr>
        <p:grpSp>
          <p:nvGrpSpPr>
            <p:cNvPr id="47" name="Group 9">
              <a:extLst>
                <a:ext uri="{FF2B5EF4-FFF2-40B4-BE49-F238E27FC236}">
                  <a16:creationId xmlns:a16="http://schemas.microsoft.com/office/drawing/2014/main" id="{42FF87C9-1A15-2C1C-6484-F4E0D0D0643E}"/>
                </a:ext>
              </a:extLst>
            </p:cNvPr>
            <p:cNvGrpSpPr/>
            <p:nvPr/>
          </p:nvGrpSpPr>
          <p:grpSpPr>
            <a:xfrm>
              <a:off x="1028700" y="2892059"/>
              <a:ext cx="10853685" cy="2251441"/>
              <a:chOff x="0" y="0"/>
              <a:chExt cx="10039229" cy="1754384"/>
            </a:xfrm>
          </p:grpSpPr>
          <p:sp>
            <p:nvSpPr>
              <p:cNvPr id="52" name="Freeform 10">
                <a:extLst>
                  <a:ext uri="{FF2B5EF4-FFF2-40B4-BE49-F238E27FC236}">
                    <a16:creationId xmlns:a16="http://schemas.microsoft.com/office/drawing/2014/main" id="{CF6401AB-73CA-B465-A806-D3E271173AF7}"/>
                  </a:ext>
                </a:extLst>
              </p:cNvPr>
              <p:cNvSpPr/>
              <p:nvPr/>
            </p:nvSpPr>
            <p:spPr>
              <a:xfrm>
                <a:off x="0" y="0"/>
                <a:ext cx="10039228" cy="1754384"/>
              </a:xfrm>
              <a:custGeom>
                <a:avLst/>
                <a:gdLst/>
                <a:ahLst/>
                <a:cxnLst/>
                <a:rect l="l" t="t" r="r" b="b"/>
                <a:pathLst>
                  <a:path w="10039228" h="1754384">
                    <a:moveTo>
                      <a:pt x="9914768" y="1754384"/>
                    </a:moveTo>
                    <a:lnTo>
                      <a:pt x="124460" y="1754384"/>
                    </a:lnTo>
                    <a:cubicBezTo>
                      <a:pt x="55880" y="1754384"/>
                      <a:pt x="0" y="1698504"/>
                      <a:pt x="0" y="1629924"/>
                    </a:cubicBezTo>
                    <a:lnTo>
                      <a:pt x="0" y="124460"/>
                    </a:lnTo>
                    <a:cubicBezTo>
                      <a:pt x="0" y="55880"/>
                      <a:pt x="55880" y="0"/>
                      <a:pt x="124460" y="0"/>
                    </a:cubicBezTo>
                    <a:lnTo>
                      <a:pt x="9914768" y="0"/>
                    </a:lnTo>
                    <a:cubicBezTo>
                      <a:pt x="9983349" y="0"/>
                      <a:pt x="10039228" y="55880"/>
                      <a:pt x="10039228" y="124460"/>
                    </a:cubicBezTo>
                    <a:lnTo>
                      <a:pt x="10039228" y="1629924"/>
                    </a:lnTo>
                    <a:cubicBezTo>
                      <a:pt x="10039228" y="1698504"/>
                      <a:pt x="9983349" y="1754384"/>
                      <a:pt x="9914768" y="1754384"/>
                    </a:cubicBezTo>
                    <a:close/>
                  </a:path>
                </a:pathLst>
              </a:custGeom>
              <a:solidFill>
                <a:srgbClr val="FADB9F"/>
              </a:solidFill>
            </p:spPr>
            <p:txBody>
              <a:bodyPr/>
              <a:lstStyle/>
              <a:p>
                <a:endParaRPr lang="en-US"/>
              </a:p>
            </p:txBody>
          </p:sp>
        </p:grpSp>
        <p:sp>
          <p:nvSpPr>
            <p:cNvPr id="48" name="TextBox 47">
              <a:extLst>
                <a:ext uri="{FF2B5EF4-FFF2-40B4-BE49-F238E27FC236}">
                  <a16:creationId xmlns:a16="http://schemas.microsoft.com/office/drawing/2014/main" id="{E575C4D2-9DA0-B611-46B4-ADD08C993A25}"/>
                </a:ext>
              </a:extLst>
            </p:cNvPr>
            <p:cNvSpPr txBox="1"/>
            <p:nvPr/>
          </p:nvSpPr>
          <p:spPr>
            <a:xfrm>
              <a:off x="2406285" y="3105317"/>
              <a:ext cx="8839513" cy="1824923"/>
            </a:xfrm>
            <a:prstGeom prst="rect">
              <a:avLst/>
            </a:prstGeom>
            <a:noFill/>
          </p:spPr>
          <p:txBody>
            <a:bodyPr wrap="square">
              <a:spAutoFit/>
            </a:bodyPr>
            <a:lstStyle/>
            <a:p>
              <a:pPr marR="0" algn="ctr">
                <a:lnSpc>
                  <a:spcPct val="150000"/>
                </a:lnSpc>
                <a:spcBef>
                  <a:spcPts val="0"/>
                </a:spcBef>
                <a:spcAft>
                  <a:spcPts val="0"/>
                </a:spcAft>
              </a:pPr>
              <a:r>
                <a:rPr lang="en-US" sz="4000" b="1" dirty="0" err="1">
                  <a:solidFill>
                    <a:srgbClr val="000000"/>
                  </a:solidFill>
                  <a:latin typeface="Arial" panose="020B0604020202020204" pitchFamily="34" charset="0"/>
                  <a:ea typeface="Calibri" panose="020F0502020204030204" pitchFamily="34" charset="0"/>
                  <a:cs typeface="Arial" panose="020B0604020202020204" pitchFamily="34" charset="0"/>
                </a:rPr>
                <a:t>Hoạt</a:t>
              </a:r>
              <a:r>
                <a:rPr lang="en-US" sz="40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b="1" err="1">
                  <a:solidFill>
                    <a:srgbClr val="000000"/>
                  </a:solidFill>
                  <a:latin typeface="Arial" panose="020B0604020202020204" pitchFamily="34" charset="0"/>
                  <a:ea typeface="Calibri" panose="020F0502020204030204" pitchFamily="34" charset="0"/>
                  <a:cs typeface="Arial" panose="020B0604020202020204" pitchFamily="34" charset="0"/>
                </a:rPr>
                <a:t>động</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 2: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Thực hành tranh biện, thương thuyết</a:t>
              </a:r>
              <a:endPar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49" name="Group 48">
              <a:extLst>
                <a:ext uri="{FF2B5EF4-FFF2-40B4-BE49-F238E27FC236}">
                  <a16:creationId xmlns:a16="http://schemas.microsoft.com/office/drawing/2014/main" id="{1B1E9F9D-4637-32D2-2236-0B2A1D6553C0}"/>
                </a:ext>
              </a:extLst>
            </p:cNvPr>
            <p:cNvGrpSpPr/>
            <p:nvPr/>
          </p:nvGrpSpPr>
          <p:grpSpPr>
            <a:xfrm>
              <a:off x="434472" y="3236706"/>
              <a:ext cx="1748791" cy="1562146"/>
              <a:chOff x="4131599" y="3341322"/>
              <a:chExt cx="1748791" cy="1562146"/>
            </a:xfrm>
          </p:grpSpPr>
          <p:sp>
            <p:nvSpPr>
              <p:cNvPr id="50" name="Freeform 12">
                <a:extLst>
                  <a:ext uri="{FF2B5EF4-FFF2-40B4-BE49-F238E27FC236}">
                    <a16:creationId xmlns:a16="http://schemas.microsoft.com/office/drawing/2014/main" id="{396BB1AB-CC91-8325-EBBE-91FC5DD6860E}"/>
                  </a:ext>
                </a:extLst>
              </p:cNvPr>
              <p:cNvSpPr/>
              <p:nvPr/>
            </p:nvSpPr>
            <p:spPr>
              <a:xfrm>
                <a:off x="4248534" y="3341322"/>
                <a:ext cx="1541286" cy="1562146"/>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C3BB"/>
              </a:solidFill>
            </p:spPr>
            <p:txBody>
              <a:bodyPr/>
              <a:lstStyle/>
              <a:p>
                <a:endParaRPr lang="en-US"/>
              </a:p>
            </p:txBody>
          </p:sp>
          <p:sp>
            <p:nvSpPr>
              <p:cNvPr id="51" name="TextBox 25">
                <a:extLst>
                  <a:ext uri="{FF2B5EF4-FFF2-40B4-BE49-F238E27FC236}">
                    <a16:creationId xmlns:a16="http://schemas.microsoft.com/office/drawing/2014/main" id="{B0167F30-764D-DE17-3246-6BED745E0E10}"/>
                  </a:ext>
                </a:extLst>
              </p:cNvPr>
              <p:cNvSpPr txBox="1"/>
              <p:nvPr/>
            </p:nvSpPr>
            <p:spPr>
              <a:xfrm>
                <a:off x="4131599" y="3699045"/>
                <a:ext cx="1748791" cy="923330"/>
              </a:xfrm>
              <a:prstGeom prst="rect">
                <a:avLst/>
              </a:prstGeom>
            </p:spPr>
            <p:txBody>
              <a:bodyPr wrap="square" lIns="0" tIns="0" rIns="0" bIns="0" rtlCol="0" anchor="t">
                <a:spAutoFit/>
              </a:bodyPr>
              <a:lstStyle/>
              <a:p>
                <a:pPr algn="ctr"/>
                <a:r>
                  <a:rPr lang="en-US" sz="6000" b="1" dirty="0">
                    <a:solidFill>
                      <a:srgbClr val="6D2925"/>
                    </a:solidFill>
                    <a:latin typeface="Arial" panose="020B0604020202020204" pitchFamily="34" charset="0"/>
                    <a:cs typeface="Arial" panose="020B0604020202020204" pitchFamily="34" charset="0"/>
                  </a:rPr>
                  <a:t>1</a:t>
                </a:r>
              </a:p>
            </p:txBody>
          </p:sp>
        </p:grpSp>
      </p:grpSp>
      <p:grpSp>
        <p:nvGrpSpPr>
          <p:cNvPr id="53" name="Group 52">
            <a:extLst>
              <a:ext uri="{FF2B5EF4-FFF2-40B4-BE49-F238E27FC236}">
                <a16:creationId xmlns:a16="http://schemas.microsoft.com/office/drawing/2014/main" id="{5D22A996-2136-8A35-7199-706DE6C55629}"/>
              </a:ext>
            </a:extLst>
          </p:cNvPr>
          <p:cNvGrpSpPr/>
          <p:nvPr/>
        </p:nvGrpSpPr>
        <p:grpSpPr>
          <a:xfrm>
            <a:off x="504061" y="5210400"/>
            <a:ext cx="11447913" cy="2251441"/>
            <a:chOff x="434472" y="2892059"/>
            <a:chExt cx="11447913" cy="2251441"/>
          </a:xfrm>
        </p:grpSpPr>
        <p:grpSp>
          <p:nvGrpSpPr>
            <p:cNvPr id="54" name="Group 9">
              <a:extLst>
                <a:ext uri="{FF2B5EF4-FFF2-40B4-BE49-F238E27FC236}">
                  <a16:creationId xmlns:a16="http://schemas.microsoft.com/office/drawing/2014/main" id="{793E3ECD-E03B-D1DD-540C-A69D3C28A4A2}"/>
                </a:ext>
              </a:extLst>
            </p:cNvPr>
            <p:cNvGrpSpPr/>
            <p:nvPr/>
          </p:nvGrpSpPr>
          <p:grpSpPr>
            <a:xfrm>
              <a:off x="1028700" y="2892059"/>
              <a:ext cx="10853685" cy="2251441"/>
              <a:chOff x="0" y="0"/>
              <a:chExt cx="10039229" cy="1754384"/>
            </a:xfrm>
          </p:grpSpPr>
          <p:sp>
            <p:nvSpPr>
              <p:cNvPr id="59" name="Freeform 10">
                <a:extLst>
                  <a:ext uri="{FF2B5EF4-FFF2-40B4-BE49-F238E27FC236}">
                    <a16:creationId xmlns:a16="http://schemas.microsoft.com/office/drawing/2014/main" id="{03CAC583-C3CD-2F25-F390-7F1093A4655A}"/>
                  </a:ext>
                </a:extLst>
              </p:cNvPr>
              <p:cNvSpPr/>
              <p:nvPr/>
            </p:nvSpPr>
            <p:spPr>
              <a:xfrm>
                <a:off x="0" y="0"/>
                <a:ext cx="10039228" cy="1754384"/>
              </a:xfrm>
              <a:custGeom>
                <a:avLst/>
                <a:gdLst/>
                <a:ahLst/>
                <a:cxnLst/>
                <a:rect l="l" t="t" r="r" b="b"/>
                <a:pathLst>
                  <a:path w="10039228" h="1754384">
                    <a:moveTo>
                      <a:pt x="9914768" y="1754384"/>
                    </a:moveTo>
                    <a:lnTo>
                      <a:pt x="124460" y="1754384"/>
                    </a:lnTo>
                    <a:cubicBezTo>
                      <a:pt x="55880" y="1754384"/>
                      <a:pt x="0" y="1698504"/>
                      <a:pt x="0" y="1629924"/>
                    </a:cubicBezTo>
                    <a:lnTo>
                      <a:pt x="0" y="124460"/>
                    </a:lnTo>
                    <a:cubicBezTo>
                      <a:pt x="0" y="55880"/>
                      <a:pt x="55880" y="0"/>
                      <a:pt x="124460" y="0"/>
                    </a:cubicBezTo>
                    <a:lnTo>
                      <a:pt x="9914768" y="0"/>
                    </a:lnTo>
                    <a:cubicBezTo>
                      <a:pt x="9983349" y="0"/>
                      <a:pt x="10039228" y="55880"/>
                      <a:pt x="10039228" y="124460"/>
                    </a:cubicBezTo>
                    <a:lnTo>
                      <a:pt x="10039228" y="1629924"/>
                    </a:lnTo>
                    <a:cubicBezTo>
                      <a:pt x="10039228" y="1698504"/>
                      <a:pt x="9983349" y="1754384"/>
                      <a:pt x="9914768" y="1754384"/>
                    </a:cubicBezTo>
                    <a:close/>
                  </a:path>
                </a:pathLst>
              </a:custGeom>
              <a:solidFill>
                <a:srgbClr val="FADB9F"/>
              </a:solidFill>
            </p:spPr>
            <p:txBody>
              <a:bodyPr/>
              <a:lstStyle/>
              <a:p>
                <a:endParaRPr lang="en-US"/>
              </a:p>
            </p:txBody>
          </p:sp>
        </p:grpSp>
        <p:sp>
          <p:nvSpPr>
            <p:cNvPr id="55" name="TextBox 54">
              <a:extLst>
                <a:ext uri="{FF2B5EF4-FFF2-40B4-BE49-F238E27FC236}">
                  <a16:creationId xmlns:a16="http://schemas.microsoft.com/office/drawing/2014/main" id="{79D14476-29CD-EBB8-9796-05EA38835542}"/>
                </a:ext>
              </a:extLst>
            </p:cNvPr>
            <p:cNvSpPr txBox="1"/>
            <p:nvPr/>
          </p:nvSpPr>
          <p:spPr>
            <a:xfrm>
              <a:off x="2300198" y="3105317"/>
              <a:ext cx="9051693" cy="1824923"/>
            </a:xfrm>
            <a:prstGeom prst="rect">
              <a:avLst/>
            </a:prstGeom>
            <a:noFill/>
          </p:spPr>
          <p:txBody>
            <a:bodyPr wrap="square">
              <a:spAutoFit/>
            </a:bodyPr>
            <a:lstStyle/>
            <a:p>
              <a:pPr marR="0" algn="ctr">
                <a:lnSpc>
                  <a:spcPct val="150000"/>
                </a:lnSpc>
                <a:spcBef>
                  <a:spcPts val="0"/>
                </a:spcBef>
                <a:spcAft>
                  <a:spcPts val="0"/>
                </a:spcAft>
              </a:pPr>
              <a:r>
                <a:rPr lang="en-US" sz="4000" b="1" dirty="0" err="1">
                  <a:solidFill>
                    <a:srgbClr val="000000"/>
                  </a:solidFill>
                  <a:latin typeface="Arial" panose="020B0604020202020204" pitchFamily="34" charset="0"/>
                  <a:ea typeface="Calibri" panose="020F0502020204030204" pitchFamily="34" charset="0"/>
                  <a:cs typeface="Arial" panose="020B0604020202020204" pitchFamily="34" charset="0"/>
                </a:rPr>
                <a:t>Hoạt</a:t>
              </a:r>
              <a:r>
                <a:rPr lang="en-US" sz="40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b="1" err="1">
                  <a:solidFill>
                    <a:srgbClr val="000000"/>
                  </a:solidFill>
                  <a:latin typeface="Arial" panose="020B0604020202020204" pitchFamily="34" charset="0"/>
                  <a:ea typeface="Calibri" panose="020F0502020204030204" pitchFamily="34" charset="0"/>
                  <a:cs typeface="Arial" panose="020B0604020202020204" pitchFamily="34" charset="0"/>
                </a:rPr>
                <a:t>động</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 3: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Nhận diện khả năng tranh biện, thương thuyết của bản thân</a:t>
              </a:r>
              <a:endPar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56" name="Group 55">
              <a:extLst>
                <a:ext uri="{FF2B5EF4-FFF2-40B4-BE49-F238E27FC236}">
                  <a16:creationId xmlns:a16="http://schemas.microsoft.com/office/drawing/2014/main" id="{85DF763A-3F0D-BA67-A303-6D70CF04D83C}"/>
                </a:ext>
              </a:extLst>
            </p:cNvPr>
            <p:cNvGrpSpPr/>
            <p:nvPr/>
          </p:nvGrpSpPr>
          <p:grpSpPr>
            <a:xfrm>
              <a:off x="434472" y="3236706"/>
              <a:ext cx="1748791" cy="1562146"/>
              <a:chOff x="4131599" y="3341322"/>
              <a:chExt cx="1748791" cy="1562146"/>
            </a:xfrm>
          </p:grpSpPr>
          <p:sp>
            <p:nvSpPr>
              <p:cNvPr id="57" name="Freeform 12">
                <a:extLst>
                  <a:ext uri="{FF2B5EF4-FFF2-40B4-BE49-F238E27FC236}">
                    <a16:creationId xmlns:a16="http://schemas.microsoft.com/office/drawing/2014/main" id="{05E1973F-D926-F2E2-CBD3-BF4E75E838EE}"/>
                  </a:ext>
                </a:extLst>
              </p:cNvPr>
              <p:cNvSpPr/>
              <p:nvPr/>
            </p:nvSpPr>
            <p:spPr>
              <a:xfrm>
                <a:off x="4248534" y="3341322"/>
                <a:ext cx="1541286" cy="1562146"/>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C3BB"/>
              </a:solidFill>
            </p:spPr>
            <p:txBody>
              <a:bodyPr/>
              <a:lstStyle/>
              <a:p>
                <a:endParaRPr lang="en-US"/>
              </a:p>
            </p:txBody>
          </p:sp>
          <p:sp>
            <p:nvSpPr>
              <p:cNvPr id="58" name="TextBox 25">
                <a:extLst>
                  <a:ext uri="{FF2B5EF4-FFF2-40B4-BE49-F238E27FC236}">
                    <a16:creationId xmlns:a16="http://schemas.microsoft.com/office/drawing/2014/main" id="{839AC134-D2D5-8F39-848B-CBDF1387C505}"/>
                  </a:ext>
                </a:extLst>
              </p:cNvPr>
              <p:cNvSpPr txBox="1"/>
              <p:nvPr/>
            </p:nvSpPr>
            <p:spPr>
              <a:xfrm>
                <a:off x="4131599" y="3699045"/>
                <a:ext cx="1748791" cy="923330"/>
              </a:xfrm>
              <a:prstGeom prst="rect">
                <a:avLst/>
              </a:prstGeom>
            </p:spPr>
            <p:txBody>
              <a:bodyPr wrap="square" lIns="0" tIns="0" rIns="0" bIns="0" rtlCol="0" anchor="t">
                <a:spAutoFit/>
              </a:bodyPr>
              <a:lstStyle/>
              <a:p>
                <a:pPr algn="ctr"/>
                <a:r>
                  <a:rPr lang="en-US" sz="6000" b="1">
                    <a:solidFill>
                      <a:srgbClr val="6D2925"/>
                    </a:solidFill>
                    <a:latin typeface="Arial" panose="020B0604020202020204" pitchFamily="34" charset="0"/>
                    <a:cs typeface="Arial" panose="020B0604020202020204" pitchFamily="34" charset="0"/>
                  </a:rPr>
                  <a:t>2</a:t>
                </a:r>
                <a:endParaRPr lang="en-US" sz="6000" b="1" dirty="0">
                  <a:solidFill>
                    <a:srgbClr val="6D2925"/>
                  </a:solidFill>
                  <a:latin typeface="Arial" panose="020B0604020202020204" pitchFamily="34" charset="0"/>
                  <a:cs typeface="Arial" panose="020B0604020202020204" pitchFamily="34" charset="0"/>
                </a:endParaRPr>
              </a:p>
            </p:txBody>
          </p:sp>
        </p:grpSp>
      </p:grpSp>
      <p:grpSp>
        <p:nvGrpSpPr>
          <p:cNvPr id="60" name="Group 59">
            <a:extLst>
              <a:ext uri="{FF2B5EF4-FFF2-40B4-BE49-F238E27FC236}">
                <a16:creationId xmlns:a16="http://schemas.microsoft.com/office/drawing/2014/main" id="{C678BB3C-4696-6402-274B-1A7B29BCA7DB}"/>
              </a:ext>
            </a:extLst>
          </p:cNvPr>
          <p:cNvGrpSpPr/>
          <p:nvPr/>
        </p:nvGrpSpPr>
        <p:grpSpPr>
          <a:xfrm>
            <a:off x="504060" y="7675099"/>
            <a:ext cx="11447913" cy="2251441"/>
            <a:chOff x="434472" y="2892059"/>
            <a:chExt cx="11447913" cy="2251441"/>
          </a:xfrm>
        </p:grpSpPr>
        <p:grpSp>
          <p:nvGrpSpPr>
            <p:cNvPr id="61" name="Group 9">
              <a:extLst>
                <a:ext uri="{FF2B5EF4-FFF2-40B4-BE49-F238E27FC236}">
                  <a16:creationId xmlns:a16="http://schemas.microsoft.com/office/drawing/2014/main" id="{090984C8-BD74-DA83-8038-0553E9586A54}"/>
                </a:ext>
              </a:extLst>
            </p:cNvPr>
            <p:cNvGrpSpPr/>
            <p:nvPr/>
          </p:nvGrpSpPr>
          <p:grpSpPr>
            <a:xfrm>
              <a:off x="1028700" y="2892059"/>
              <a:ext cx="10853685" cy="2251441"/>
              <a:chOff x="0" y="0"/>
              <a:chExt cx="10039229" cy="1754384"/>
            </a:xfrm>
          </p:grpSpPr>
          <p:sp>
            <p:nvSpPr>
              <p:cNvPr id="66" name="Freeform 10">
                <a:extLst>
                  <a:ext uri="{FF2B5EF4-FFF2-40B4-BE49-F238E27FC236}">
                    <a16:creationId xmlns:a16="http://schemas.microsoft.com/office/drawing/2014/main" id="{D849EB94-3E33-6D41-82C1-1E4C6CF222C7}"/>
                  </a:ext>
                </a:extLst>
              </p:cNvPr>
              <p:cNvSpPr/>
              <p:nvPr/>
            </p:nvSpPr>
            <p:spPr>
              <a:xfrm>
                <a:off x="0" y="0"/>
                <a:ext cx="10039228" cy="1754384"/>
              </a:xfrm>
              <a:custGeom>
                <a:avLst/>
                <a:gdLst/>
                <a:ahLst/>
                <a:cxnLst/>
                <a:rect l="l" t="t" r="r" b="b"/>
                <a:pathLst>
                  <a:path w="10039228" h="1754384">
                    <a:moveTo>
                      <a:pt x="9914768" y="1754384"/>
                    </a:moveTo>
                    <a:lnTo>
                      <a:pt x="124460" y="1754384"/>
                    </a:lnTo>
                    <a:cubicBezTo>
                      <a:pt x="55880" y="1754384"/>
                      <a:pt x="0" y="1698504"/>
                      <a:pt x="0" y="1629924"/>
                    </a:cubicBezTo>
                    <a:lnTo>
                      <a:pt x="0" y="124460"/>
                    </a:lnTo>
                    <a:cubicBezTo>
                      <a:pt x="0" y="55880"/>
                      <a:pt x="55880" y="0"/>
                      <a:pt x="124460" y="0"/>
                    </a:cubicBezTo>
                    <a:lnTo>
                      <a:pt x="9914768" y="0"/>
                    </a:lnTo>
                    <a:cubicBezTo>
                      <a:pt x="9983349" y="0"/>
                      <a:pt x="10039228" y="55880"/>
                      <a:pt x="10039228" y="124460"/>
                    </a:cubicBezTo>
                    <a:lnTo>
                      <a:pt x="10039228" y="1629924"/>
                    </a:lnTo>
                    <a:cubicBezTo>
                      <a:pt x="10039228" y="1698504"/>
                      <a:pt x="9983349" y="1754384"/>
                      <a:pt x="9914768" y="1754384"/>
                    </a:cubicBezTo>
                    <a:close/>
                  </a:path>
                </a:pathLst>
              </a:custGeom>
              <a:solidFill>
                <a:srgbClr val="FADB9F"/>
              </a:solidFill>
            </p:spPr>
            <p:txBody>
              <a:bodyPr/>
              <a:lstStyle/>
              <a:p>
                <a:endParaRPr lang="en-US"/>
              </a:p>
            </p:txBody>
          </p:sp>
        </p:grpSp>
        <p:sp>
          <p:nvSpPr>
            <p:cNvPr id="62" name="TextBox 61">
              <a:extLst>
                <a:ext uri="{FF2B5EF4-FFF2-40B4-BE49-F238E27FC236}">
                  <a16:creationId xmlns:a16="http://schemas.microsoft.com/office/drawing/2014/main" id="{0EAB1EC1-E74E-7448-7544-9DB401081117}"/>
                </a:ext>
              </a:extLst>
            </p:cNvPr>
            <p:cNvSpPr txBox="1"/>
            <p:nvPr/>
          </p:nvSpPr>
          <p:spPr>
            <a:xfrm>
              <a:off x="2300198" y="3105317"/>
              <a:ext cx="9051693" cy="1824923"/>
            </a:xfrm>
            <a:prstGeom prst="rect">
              <a:avLst/>
            </a:prstGeom>
            <a:noFill/>
          </p:spPr>
          <p:txBody>
            <a:bodyPr wrap="square">
              <a:spAutoFit/>
            </a:bodyPr>
            <a:lstStyle/>
            <a:p>
              <a:pPr marR="0" algn="ctr">
                <a:lnSpc>
                  <a:spcPct val="150000"/>
                </a:lnSpc>
                <a:spcBef>
                  <a:spcPts val="0"/>
                </a:spcBef>
                <a:spcAft>
                  <a:spcPts val="0"/>
                </a:spcAft>
              </a:pPr>
              <a:r>
                <a:rPr lang="en-US" sz="4000" b="1" dirty="0" err="1">
                  <a:solidFill>
                    <a:srgbClr val="000000"/>
                  </a:solidFill>
                  <a:latin typeface="Arial" panose="020B0604020202020204" pitchFamily="34" charset="0"/>
                  <a:ea typeface="Calibri" panose="020F0502020204030204" pitchFamily="34" charset="0"/>
                  <a:cs typeface="Arial" panose="020B0604020202020204" pitchFamily="34" charset="0"/>
                </a:rPr>
                <a:t>Hoạt</a:t>
              </a:r>
              <a:r>
                <a:rPr lang="en-US" sz="40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b="1" err="1">
                  <a:solidFill>
                    <a:srgbClr val="000000"/>
                  </a:solidFill>
                  <a:latin typeface="Arial" panose="020B0604020202020204" pitchFamily="34" charset="0"/>
                  <a:ea typeface="Calibri" panose="020F0502020204030204" pitchFamily="34" charset="0"/>
                  <a:cs typeface="Arial" panose="020B0604020202020204" pitchFamily="34" charset="0"/>
                </a:rPr>
                <a:t>động</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 vận dụng: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Rèn luyện khả năng tranh biện, thương thuyết</a:t>
              </a:r>
              <a:endPar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63" name="Group 62">
              <a:extLst>
                <a:ext uri="{FF2B5EF4-FFF2-40B4-BE49-F238E27FC236}">
                  <a16:creationId xmlns:a16="http://schemas.microsoft.com/office/drawing/2014/main" id="{9E847389-26FC-3333-AD01-251118F0D7D7}"/>
                </a:ext>
              </a:extLst>
            </p:cNvPr>
            <p:cNvGrpSpPr/>
            <p:nvPr/>
          </p:nvGrpSpPr>
          <p:grpSpPr>
            <a:xfrm>
              <a:off x="434472" y="3236706"/>
              <a:ext cx="1748791" cy="1562146"/>
              <a:chOff x="4131599" y="3341322"/>
              <a:chExt cx="1748791" cy="1562146"/>
            </a:xfrm>
          </p:grpSpPr>
          <p:sp>
            <p:nvSpPr>
              <p:cNvPr id="64" name="Freeform 12">
                <a:extLst>
                  <a:ext uri="{FF2B5EF4-FFF2-40B4-BE49-F238E27FC236}">
                    <a16:creationId xmlns:a16="http://schemas.microsoft.com/office/drawing/2014/main" id="{C777BF79-9039-A521-E0E8-FF6D06E0E90F}"/>
                  </a:ext>
                </a:extLst>
              </p:cNvPr>
              <p:cNvSpPr/>
              <p:nvPr/>
            </p:nvSpPr>
            <p:spPr>
              <a:xfrm>
                <a:off x="4248534" y="3341322"/>
                <a:ext cx="1541286" cy="1562146"/>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C3BB"/>
              </a:solidFill>
            </p:spPr>
            <p:txBody>
              <a:bodyPr/>
              <a:lstStyle/>
              <a:p>
                <a:endParaRPr lang="en-US"/>
              </a:p>
            </p:txBody>
          </p:sp>
          <p:sp>
            <p:nvSpPr>
              <p:cNvPr id="65" name="TextBox 25">
                <a:extLst>
                  <a:ext uri="{FF2B5EF4-FFF2-40B4-BE49-F238E27FC236}">
                    <a16:creationId xmlns:a16="http://schemas.microsoft.com/office/drawing/2014/main" id="{42B7DB47-AC87-98CB-5FF0-4C013ACA4668}"/>
                  </a:ext>
                </a:extLst>
              </p:cNvPr>
              <p:cNvSpPr txBox="1"/>
              <p:nvPr/>
            </p:nvSpPr>
            <p:spPr>
              <a:xfrm>
                <a:off x="4131599" y="3699045"/>
                <a:ext cx="1748791" cy="923330"/>
              </a:xfrm>
              <a:prstGeom prst="rect">
                <a:avLst/>
              </a:prstGeom>
            </p:spPr>
            <p:txBody>
              <a:bodyPr wrap="square" lIns="0" tIns="0" rIns="0" bIns="0" rtlCol="0" anchor="t">
                <a:spAutoFit/>
              </a:bodyPr>
              <a:lstStyle/>
              <a:p>
                <a:pPr algn="ctr"/>
                <a:r>
                  <a:rPr lang="en-US" sz="6000" b="1">
                    <a:solidFill>
                      <a:srgbClr val="6D2925"/>
                    </a:solidFill>
                    <a:latin typeface="Arial" panose="020B0604020202020204" pitchFamily="34" charset="0"/>
                    <a:cs typeface="Arial" panose="020B0604020202020204" pitchFamily="34" charset="0"/>
                  </a:rPr>
                  <a:t>3</a:t>
                </a:r>
                <a:endParaRPr lang="en-US" sz="6000" b="1" dirty="0">
                  <a:solidFill>
                    <a:srgbClr val="6D2925"/>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1939943133"/>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barn(outVertical)">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barn(inVertical)">
                                      <p:cBhvr>
                                        <p:cTn id="1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81000" y="-213328"/>
            <a:ext cx="1877540" cy="1906132"/>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733800" y="1627452"/>
            <a:ext cx="11201400" cy="7173648"/>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69930">
            <a:off x="17193949" y="-98172"/>
            <a:ext cx="1178625" cy="1259523"/>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727220" y="7429500"/>
            <a:ext cx="3537160" cy="910819"/>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64705" y="9084490"/>
            <a:ext cx="1592267" cy="1389253"/>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8552691">
            <a:off x="16402171" y="9580783"/>
            <a:ext cx="1946835" cy="396668"/>
          </a:xfrm>
          <a:prstGeom prst="rect">
            <a:avLst/>
          </a:prstGeom>
        </p:spPr>
      </p:pic>
      <p:sp>
        <p:nvSpPr>
          <p:cNvPr id="15" name="TextBox 35">
            <a:extLst>
              <a:ext uri="{FF2B5EF4-FFF2-40B4-BE49-F238E27FC236}">
                <a16:creationId xmlns:a16="http://schemas.microsoft.com/office/drawing/2014/main" id="{4F6DE40E-F49D-FE4F-FC27-A7747235787C}"/>
              </a:ext>
            </a:extLst>
          </p:cNvPr>
          <p:cNvSpPr txBox="1"/>
          <p:nvPr/>
        </p:nvSpPr>
        <p:spPr>
          <a:xfrm>
            <a:off x="4495800" y="3018751"/>
            <a:ext cx="9296400" cy="4249497"/>
          </a:xfrm>
          <a:prstGeom prst="rect">
            <a:avLst/>
          </a:prstGeom>
        </p:spPr>
        <p:txBody>
          <a:bodyPr wrap="square" lIns="0" tIns="0" rIns="0" bIns="0" rtlCol="0" anchor="t">
            <a:spAutoFit/>
          </a:bodyPr>
          <a:lstStyle/>
          <a:p>
            <a:pPr algn="ctr">
              <a:lnSpc>
                <a:spcPct val="150000"/>
              </a:lnSpc>
            </a:pPr>
            <a:r>
              <a:rPr lang="vi-VN" sz="6400" b="1">
                <a:cs typeface="Arial" panose="020B0604020202020204" pitchFamily="34" charset="0"/>
              </a:rPr>
              <a:t>Hoạt động 2: </a:t>
            </a:r>
            <a:endParaRPr lang="en-US" sz="6400" b="1">
              <a:cs typeface="Arial" panose="020B0604020202020204" pitchFamily="34" charset="0"/>
            </a:endParaRPr>
          </a:p>
          <a:p>
            <a:pPr algn="ctr">
              <a:lnSpc>
                <a:spcPct val="150000"/>
              </a:lnSpc>
            </a:pPr>
            <a:r>
              <a:rPr lang="vi-VN" sz="6400" b="1">
                <a:cs typeface="Arial" panose="020B0604020202020204" pitchFamily="34" charset="0"/>
              </a:rPr>
              <a:t>Thực hành tranh biện, thương thuyết</a:t>
            </a:r>
            <a:endParaRPr lang="vi-VN" sz="6400" b="1" dirty="0">
              <a:cs typeface="Arial" panose="020B0604020202020204" pitchFamily="34" charset="0"/>
            </a:endParaRPr>
          </a:p>
        </p:txBody>
      </p:sp>
    </p:spTree>
    <p:extLst>
      <p:ext uri="{BB962C8B-B14F-4D97-AF65-F5344CB8AC3E}">
        <p14:creationId xmlns:p14="http://schemas.microsoft.com/office/powerpoint/2010/main" val="878933770"/>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04800" y="40570"/>
            <a:ext cx="1003485" cy="1332607"/>
          </a:xfrm>
          <a:prstGeom prst="rect">
            <a:avLst/>
          </a:prstGeom>
        </p:spPr>
      </p:pic>
      <p:sp>
        <p:nvSpPr>
          <p:cNvPr id="10" name="Freeform: Shape 9">
            <a:extLst>
              <a:ext uri="{FF2B5EF4-FFF2-40B4-BE49-F238E27FC236}">
                <a16:creationId xmlns:a16="http://schemas.microsoft.com/office/drawing/2014/main" id="{8A29C8B1-ED66-8A5F-0273-00BD72393994}"/>
              </a:ext>
            </a:extLst>
          </p:cNvPr>
          <p:cNvSpPr/>
          <p:nvPr/>
        </p:nvSpPr>
        <p:spPr>
          <a:xfrm>
            <a:off x="8673675" y="4216028"/>
            <a:ext cx="439816" cy="2012511"/>
          </a:xfrm>
          <a:custGeom>
            <a:avLst/>
            <a:gdLst/>
            <a:ahLst/>
            <a:cxnLst/>
            <a:rect l="0" t="0" r="0" b="0"/>
            <a:pathLst>
              <a:path>
                <a:moveTo>
                  <a:pt x="439816" y="0"/>
                </a:moveTo>
                <a:lnTo>
                  <a:pt x="439816" y="1927590"/>
                </a:lnTo>
                <a:lnTo>
                  <a:pt x="0" y="1927590"/>
                </a:lnTo>
              </a:path>
            </a:pathLst>
          </a:custGeom>
          <a:noFill/>
        </p:spPr>
        <p:style>
          <a:lnRef idx="2">
            <a:schemeClr val="dk2">
              <a:shade val="6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1" name="Freeform: Shape 10">
            <a:extLst>
              <a:ext uri="{FF2B5EF4-FFF2-40B4-BE49-F238E27FC236}">
                <a16:creationId xmlns:a16="http://schemas.microsoft.com/office/drawing/2014/main" id="{1D298BC4-7318-7245-98A3-6B48D37AB3F8}"/>
              </a:ext>
            </a:extLst>
          </p:cNvPr>
          <p:cNvSpPr/>
          <p:nvPr/>
        </p:nvSpPr>
        <p:spPr>
          <a:xfrm>
            <a:off x="9124400" y="4202380"/>
            <a:ext cx="3488457" cy="3471606"/>
          </a:xfrm>
          <a:custGeom>
            <a:avLst/>
            <a:gdLst/>
            <a:ahLst/>
            <a:cxnLst/>
            <a:rect l="0" t="0" r="0" b="0"/>
            <a:pathLst>
              <a:path>
                <a:moveTo>
                  <a:pt x="0" y="0"/>
                </a:moveTo>
                <a:lnTo>
                  <a:pt x="0" y="3681550"/>
                </a:lnTo>
                <a:lnTo>
                  <a:pt x="3488457" y="3681550"/>
                </a:lnTo>
                <a:lnTo>
                  <a:pt x="3488457" y="4153553"/>
                </a:lnTo>
              </a:path>
            </a:pathLst>
          </a:custGeom>
          <a:noFill/>
        </p:spPr>
        <p:style>
          <a:lnRef idx="2">
            <a:schemeClr val="dk2">
              <a:shade val="6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2" name="Freeform: Shape 11">
            <a:extLst>
              <a:ext uri="{FF2B5EF4-FFF2-40B4-BE49-F238E27FC236}">
                <a16:creationId xmlns:a16="http://schemas.microsoft.com/office/drawing/2014/main" id="{3E0DE57C-41F7-C205-02E1-A400F6AA9E97}"/>
              </a:ext>
            </a:extLst>
          </p:cNvPr>
          <p:cNvSpPr/>
          <p:nvPr/>
        </p:nvSpPr>
        <p:spPr>
          <a:xfrm>
            <a:off x="5393626" y="4202380"/>
            <a:ext cx="3719865" cy="3462006"/>
          </a:xfrm>
          <a:custGeom>
            <a:avLst/>
            <a:gdLst/>
            <a:ahLst/>
            <a:cxnLst/>
            <a:rect l="0" t="0" r="0" b="0"/>
            <a:pathLst>
              <a:path>
                <a:moveTo>
                  <a:pt x="3730774" y="0"/>
                </a:moveTo>
                <a:lnTo>
                  <a:pt x="3730774" y="3670065"/>
                </a:lnTo>
                <a:lnTo>
                  <a:pt x="0" y="3670065"/>
                </a:lnTo>
                <a:lnTo>
                  <a:pt x="0" y="4142067"/>
                </a:lnTo>
              </a:path>
            </a:pathLst>
          </a:custGeom>
          <a:noFill/>
        </p:spPr>
        <p:style>
          <a:lnRef idx="2">
            <a:schemeClr val="dk2">
              <a:shade val="6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7" name="Freeform: Shape 16">
            <a:extLst>
              <a:ext uri="{FF2B5EF4-FFF2-40B4-BE49-F238E27FC236}">
                <a16:creationId xmlns:a16="http://schemas.microsoft.com/office/drawing/2014/main" id="{87D158DD-1B5A-1546-4A6E-7EF0955C44E8}"/>
              </a:ext>
            </a:extLst>
          </p:cNvPr>
          <p:cNvSpPr/>
          <p:nvPr/>
        </p:nvSpPr>
        <p:spPr>
          <a:xfrm>
            <a:off x="1895201" y="1730023"/>
            <a:ext cx="14497598" cy="2572024"/>
          </a:xfrm>
          <a:custGeom>
            <a:avLst/>
            <a:gdLst>
              <a:gd name="connsiteX0" fmla="*/ 0 w 13035446"/>
              <a:gd name="connsiteY0" fmla="*/ 0 h 2585336"/>
              <a:gd name="connsiteX1" fmla="*/ 13035446 w 13035446"/>
              <a:gd name="connsiteY1" fmla="*/ 0 h 2585336"/>
              <a:gd name="connsiteX2" fmla="*/ 13035446 w 13035446"/>
              <a:gd name="connsiteY2" fmla="*/ 2585336 h 2585336"/>
              <a:gd name="connsiteX3" fmla="*/ 0 w 13035446"/>
              <a:gd name="connsiteY3" fmla="*/ 2585336 h 2585336"/>
              <a:gd name="connsiteX4" fmla="*/ 0 w 13035446"/>
              <a:gd name="connsiteY4" fmla="*/ 0 h 2585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5446" h="2585336">
                <a:moveTo>
                  <a:pt x="0" y="0"/>
                </a:moveTo>
                <a:lnTo>
                  <a:pt x="13035446" y="0"/>
                </a:lnTo>
                <a:lnTo>
                  <a:pt x="13035446" y="2585336"/>
                </a:lnTo>
                <a:lnTo>
                  <a:pt x="0" y="2585336"/>
                </a:lnTo>
                <a:lnTo>
                  <a:pt x="0" y="0"/>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25400" tIns="25400" rIns="25400" bIns="25400" numCol="1" spcCol="1270" anchor="ctr" anchorCtr="0">
            <a:noAutofit/>
          </a:bodyPr>
          <a:lstStyle/>
          <a:p>
            <a:pPr marL="0" lvl="0" indent="0" algn="ctr" defTabSz="1778000">
              <a:lnSpc>
                <a:spcPct val="150000"/>
              </a:lnSpc>
              <a:spcBef>
                <a:spcPct val="0"/>
              </a:spcBef>
              <a:spcAft>
                <a:spcPct val="35000"/>
              </a:spcAft>
              <a:buNone/>
            </a:pPr>
            <a:r>
              <a:rPr lang="de-DE" sz="4000" b="0" i="0" kern="1200">
                <a:latin typeface="Arial" panose="020B0604020202020204" pitchFamily="34" charset="0"/>
                <a:cs typeface="Arial" panose="020B0604020202020204" pitchFamily="34" charset="0"/>
              </a:rPr>
              <a:t>Các em tranh biện về quan điểm “</a:t>
            </a:r>
            <a:r>
              <a:rPr lang="de-DE" sz="4000" b="1" kern="1200">
                <a:latin typeface="Arial" panose="020B0604020202020204" pitchFamily="34" charset="0"/>
                <a:cs typeface="Arial" panose="020B0604020202020204" pitchFamily="34" charset="0"/>
              </a:rPr>
              <a:t>Thức khuya chơi trò chơi điện tử có hại cho sự phát triển của bản thân</a:t>
            </a:r>
            <a:r>
              <a:rPr lang="de-DE" sz="4000" b="0" i="0" kern="1200">
                <a:latin typeface="Arial" panose="020B0604020202020204" pitchFamily="34" charset="0"/>
                <a:cs typeface="Arial" panose="020B0604020202020204" pitchFamily="34" charset="0"/>
              </a:rPr>
              <a:t>”</a:t>
            </a:r>
            <a:endParaRPr lang="en-US" sz="4000" b="0" i="0" kern="1200">
              <a:latin typeface="Arial" panose="020B0604020202020204" pitchFamily="34" charset="0"/>
              <a:cs typeface="Arial" panose="020B0604020202020204" pitchFamily="34" charset="0"/>
            </a:endParaRPr>
          </a:p>
        </p:txBody>
      </p:sp>
      <p:sp>
        <p:nvSpPr>
          <p:cNvPr id="24" name="Freeform: Shape 23">
            <a:extLst>
              <a:ext uri="{FF2B5EF4-FFF2-40B4-BE49-F238E27FC236}">
                <a16:creationId xmlns:a16="http://schemas.microsoft.com/office/drawing/2014/main" id="{27D2657B-5305-018C-1658-69363A3358D3}"/>
              </a:ext>
            </a:extLst>
          </p:cNvPr>
          <p:cNvSpPr/>
          <p:nvPr/>
        </p:nvSpPr>
        <p:spPr>
          <a:xfrm>
            <a:off x="2835051" y="5114481"/>
            <a:ext cx="5838624" cy="2012511"/>
          </a:xfrm>
          <a:custGeom>
            <a:avLst/>
            <a:gdLst>
              <a:gd name="connsiteX0" fmla="*/ 0 w 5838624"/>
              <a:gd name="connsiteY0" fmla="*/ 0 h 2247630"/>
              <a:gd name="connsiteX1" fmla="*/ 5838624 w 5838624"/>
              <a:gd name="connsiteY1" fmla="*/ 0 h 2247630"/>
              <a:gd name="connsiteX2" fmla="*/ 5838624 w 5838624"/>
              <a:gd name="connsiteY2" fmla="*/ 2247630 h 2247630"/>
              <a:gd name="connsiteX3" fmla="*/ 0 w 5838624"/>
              <a:gd name="connsiteY3" fmla="*/ 2247630 h 2247630"/>
              <a:gd name="connsiteX4" fmla="*/ 0 w 5838624"/>
              <a:gd name="connsiteY4" fmla="*/ 0 h 2247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8624" h="2247630">
                <a:moveTo>
                  <a:pt x="0" y="0"/>
                </a:moveTo>
                <a:lnTo>
                  <a:pt x="5838624" y="0"/>
                </a:lnTo>
                <a:lnTo>
                  <a:pt x="5838624" y="2247630"/>
                </a:lnTo>
                <a:lnTo>
                  <a:pt x="0" y="2247630"/>
                </a:lnTo>
                <a:lnTo>
                  <a:pt x="0" y="0"/>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25400" tIns="25400" rIns="25400" bIns="25400" numCol="1" spcCol="1270" anchor="ctr" anchorCtr="0">
            <a:noAutofit/>
          </a:bodyPr>
          <a:lstStyle/>
          <a:p>
            <a:pPr marL="0" lvl="0" indent="0" algn="ctr" defTabSz="1778000">
              <a:lnSpc>
                <a:spcPct val="150000"/>
              </a:lnSpc>
              <a:spcBef>
                <a:spcPct val="0"/>
              </a:spcBef>
              <a:spcAft>
                <a:spcPct val="35000"/>
              </a:spcAft>
              <a:buNone/>
            </a:pPr>
            <a:r>
              <a:rPr lang="en-US" sz="3800" kern="1200">
                <a:solidFill>
                  <a:schemeClr val="tx1"/>
                </a:solidFill>
                <a:latin typeface="Arial" panose="020B0604020202020204" pitchFamily="34" charset="0"/>
                <a:cs typeface="Arial" panose="020B0604020202020204" pitchFamily="34" charset="0"/>
              </a:rPr>
              <a:t>Chia thành 2 nhóm để thực hiện nhiệm vụ</a:t>
            </a:r>
          </a:p>
        </p:txBody>
      </p:sp>
      <p:grpSp>
        <p:nvGrpSpPr>
          <p:cNvPr id="25" name="Group 24">
            <a:extLst>
              <a:ext uri="{FF2B5EF4-FFF2-40B4-BE49-F238E27FC236}">
                <a16:creationId xmlns:a16="http://schemas.microsoft.com/office/drawing/2014/main" id="{F29CCE71-1AD3-B597-899A-87841C132ABE}"/>
              </a:ext>
            </a:extLst>
          </p:cNvPr>
          <p:cNvGrpSpPr/>
          <p:nvPr/>
        </p:nvGrpSpPr>
        <p:grpSpPr>
          <a:xfrm>
            <a:off x="2344444" y="7356915"/>
            <a:ext cx="4894555" cy="2431331"/>
            <a:chOff x="2344444" y="6973935"/>
            <a:chExt cx="4894555" cy="2908931"/>
          </a:xfrm>
        </p:grpSpPr>
        <p:sp>
          <p:nvSpPr>
            <p:cNvPr id="18" name="Freeform: Shape 17">
              <a:extLst>
                <a:ext uri="{FF2B5EF4-FFF2-40B4-BE49-F238E27FC236}">
                  <a16:creationId xmlns:a16="http://schemas.microsoft.com/office/drawing/2014/main" id="{3E831349-0EF3-9253-E4BC-8A3C6409B0B1}"/>
                </a:ext>
              </a:extLst>
            </p:cNvPr>
            <p:cNvSpPr/>
            <p:nvPr/>
          </p:nvSpPr>
          <p:spPr>
            <a:xfrm>
              <a:off x="2370608" y="8124619"/>
              <a:ext cx="4868391" cy="1758247"/>
            </a:xfrm>
            <a:custGeom>
              <a:avLst/>
              <a:gdLst>
                <a:gd name="connsiteX0" fmla="*/ 0 w 6046035"/>
                <a:gd name="connsiteY0" fmla="*/ 0 h 2301371"/>
                <a:gd name="connsiteX1" fmla="*/ 6046035 w 6046035"/>
                <a:gd name="connsiteY1" fmla="*/ 0 h 2301371"/>
                <a:gd name="connsiteX2" fmla="*/ 6046035 w 6046035"/>
                <a:gd name="connsiteY2" fmla="*/ 2301371 h 2301371"/>
                <a:gd name="connsiteX3" fmla="*/ 0 w 6046035"/>
                <a:gd name="connsiteY3" fmla="*/ 2301371 h 2301371"/>
                <a:gd name="connsiteX4" fmla="*/ 0 w 6046035"/>
                <a:gd name="connsiteY4" fmla="*/ 0 h 230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6035" h="2301371">
                  <a:moveTo>
                    <a:pt x="0" y="0"/>
                  </a:moveTo>
                  <a:lnTo>
                    <a:pt x="6046035" y="0"/>
                  </a:lnTo>
                  <a:lnTo>
                    <a:pt x="6046035" y="2301371"/>
                  </a:lnTo>
                  <a:lnTo>
                    <a:pt x="0" y="2301371"/>
                  </a:lnTo>
                  <a:lnTo>
                    <a:pt x="0" y="0"/>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3800" b="1" kern="1200">
                  <a:solidFill>
                    <a:schemeClr val="accent3">
                      <a:lumMod val="50000"/>
                    </a:schemeClr>
                  </a:solidFill>
                  <a:latin typeface="Arial" panose="020B0604020202020204" pitchFamily="34" charset="0"/>
                  <a:cs typeface="Arial" panose="020B0604020202020204" pitchFamily="34" charset="0"/>
                </a:rPr>
                <a:t>Nhóm ủng hộ</a:t>
              </a:r>
            </a:p>
          </p:txBody>
        </p:sp>
        <p:pic>
          <p:nvPicPr>
            <p:cNvPr id="8" name="Picture 7" descr="A pair of hands holding signs&#10;&#10;Description automatically generated">
              <a:extLst>
                <a:ext uri="{FF2B5EF4-FFF2-40B4-BE49-F238E27FC236}">
                  <a16:creationId xmlns:a16="http://schemas.microsoft.com/office/drawing/2014/main" id="{53434B6C-7F84-B91E-444E-AD5F563083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344444" y="6973935"/>
              <a:ext cx="1286720" cy="1518556"/>
            </a:xfrm>
            <a:prstGeom prst="rect">
              <a:avLst/>
            </a:prstGeom>
          </p:spPr>
        </p:pic>
      </p:grpSp>
      <p:grpSp>
        <p:nvGrpSpPr>
          <p:cNvPr id="27" name="Group 26">
            <a:extLst>
              <a:ext uri="{FF2B5EF4-FFF2-40B4-BE49-F238E27FC236}">
                <a16:creationId xmlns:a16="http://schemas.microsoft.com/office/drawing/2014/main" id="{60B37A7F-A670-A993-E4C7-587CEA48FFF3}"/>
              </a:ext>
            </a:extLst>
          </p:cNvPr>
          <p:cNvGrpSpPr/>
          <p:nvPr/>
        </p:nvGrpSpPr>
        <p:grpSpPr>
          <a:xfrm>
            <a:off x="11022836" y="7293278"/>
            <a:ext cx="4894556" cy="2494969"/>
            <a:chOff x="11022836" y="6897798"/>
            <a:chExt cx="4894556" cy="2985069"/>
          </a:xfrm>
        </p:grpSpPr>
        <p:sp>
          <p:nvSpPr>
            <p:cNvPr id="21" name="Freeform: Shape 20">
              <a:extLst>
                <a:ext uri="{FF2B5EF4-FFF2-40B4-BE49-F238E27FC236}">
                  <a16:creationId xmlns:a16="http://schemas.microsoft.com/office/drawing/2014/main" id="{DB91DDE3-82FD-22BB-E4F9-103F4C006E3B}"/>
                </a:ext>
              </a:extLst>
            </p:cNvPr>
            <p:cNvSpPr/>
            <p:nvPr/>
          </p:nvSpPr>
          <p:spPr>
            <a:xfrm>
              <a:off x="11022836" y="8124620"/>
              <a:ext cx="4868392" cy="1758247"/>
            </a:xfrm>
            <a:custGeom>
              <a:avLst/>
              <a:gdLst>
                <a:gd name="connsiteX0" fmla="*/ 0 w 6556742"/>
                <a:gd name="connsiteY0" fmla="*/ 0 h 2324364"/>
                <a:gd name="connsiteX1" fmla="*/ 6556742 w 6556742"/>
                <a:gd name="connsiteY1" fmla="*/ 0 h 2324364"/>
                <a:gd name="connsiteX2" fmla="*/ 6556742 w 6556742"/>
                <a:gd name="connsiteY2" fmla="*/ 2324364 h 2324364"/>
                <a:gd name="connsiteX3" fmla="*/ 0 w 6556742"/>
                <a:gd name="connsiteY3" fmla="*/ 2324364 h 2324364"/>
                <a:gd name="connsiteX4" fmla="*/ 0 w 6556742"/>
                <a:gd name="connsiteY4" fmla="*/ 0 h 2324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6742" h="2324364">
                  <a:moveTo>
                    <a:pt x="0" y="0"/>
                  </a:moveTo>
                  <a:lnTo>
                    <a:pt x="6556742" y="0"/>
                  </a:lnTo>
                  <a:lnTo>
                    <a:pt x="6556742" y="2324364"/>
                  </a:lnTo>
                  <a:lnTo>
                    <a:pt x="0" y="2324364"/>
                  </a:lnTo>
                  <a:lnTo>
                    <a:pt x="0" y="0"/>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3800" b="1" kern="1200">
                  <a:solidFill>
                    <a:srgbClr val="C00000"/>
                  </a:solidFill>
                  <a:latin typeface="Arial" panose="020B0604020202020204" pitchFamily="34" charset="0"/>
                  <a:cs typeface="Arial" panose="020B0604020202020204" pitchFamily="34" charset="0"/>
                </a:rPr>
                <a:t>Nhóm phản đối</a:t>
              </a:r>
            </a:p>
          </p:txBody>
        </p:sp>
        <p:pic>
          <p:nvPicPr>
            <p:cNvPr id="26" name="Picture 25" descr="A pair of hands holding signs&#10;&#10;Description automatically generated">
              <a:extLst>
                <a:ext uri="{FF2B5EF4-FFF2-40B4-BE49-F238E27FC236}">
                  <a16:creationId xmlns:a16="http://schemas.microsoft.com/office/drawing/2014/main" id="{F5243AA3-1E1C-46EB-E8C0-1D6791FCD40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4630672" y="6897798"/>
              <a:ext cx="1286720" cy="1518556"/>
            </a:xfrm>
            <a:prstGeom prst="rect">
              <a:avLst/>
            </a:prstGeom>
          </p:spPr>
        </p:pic>
      </p:grpSp>
      <p:pic>
        <p:nvPicPr>
          <p:cNvPr id="28" name="Picture 6">
            <a:extLst>
              <a:ext uri="{FF2B5EF4-FFF2-40B4-BE49-F238E27FC236}">
                <a16:creationId xmlns:a16="http://schemas.microsoft.com/office/drawing/2014/main" id="{20A2AE2E-2B6F-CA8C-BCF4-190938E8384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297206" y="0"/>
            <a:ext cx="1894586" cy="1706471"/>
          </a:xfrm>
          <a:prstGeom prst="rect">
            <a:avLst/>
          </a:prstGeom>
        </p:spPr>
      </p:pic>
      <p:sp>
        <p:nvSpPr>
          <p:cNvPr id="31" name="TextBox 30">
            <a:extLst>
              <a:ext uri="{FF2B5EF4-FFF2-40B4-BE49-F238E27FC236}">
                <a16:creationId xmlns:a16="http://schemas.microsoft.com/office/drawing/2014/main" id="{B1F455FC-6DC8-4ED2-CC12-91D691370F43}"/>
              </a:ext>
            </a:extLst>
          </p:cNvPr>
          <p:cNvSpPr txBox="1"/>
          <p:nvPr/>
        </p:nvSpPr>
        <p:spPr>
          <a:xfrm>
            <a:off x="3981450" y="542180"/>
            <a:ext cx="10325100" cy="830997"/>
          </a:xfrm>
          <a:prstGeom prst="rect">
            <a:avLst/>
          </a:prstGeom>
          <a:noFill/>
        </p:spPr>
        <p:txBody>
          <a:bodyPr wrap="square">
            <a:spAutoFit/>
          </a:bodyPr>
          <a:lstStyle/>
          <a:p>
            <a:pPr algn="ctr">
              <a:spcAft>
                <a:spcPts val="1000"/>
              </a:spcAft>
            </a:pPr>
            <a:r>
              <a:rPr lang="en-US" sz="4800" b="1">
                <a:solidFill>
                  <a:srgbClr val="C00000"/>
                </a:solidFill>
                <a:latin typeface="Arial" panose="020B0604020202020204" pitchFamily="34" charset="0"/>
                <a:ea typeface="Calibri" panose="020F0502020204030204" pitchFamily="34" charset="0"/>
                <a:cs typeface="Arial" panose="020B0604020202020204" pitchFamily="34" charset="0"/>
              </a:rPr>
              <a:t>1.</a:t>
            </a:r>
            <a:r>
              <a:rPr lang="vi-VN" sz="4800" b="1">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800" b="1">
                <a:solidFill>
                  <a:srgbClr val="C00000"/>
                </a:solidFill>
                <a:latin typeface="Arial" panose="020B0604020202020204" pitchFamily="34" charset="0"/>
                <a:ea typeface="Calibri" panose="020F0502020204030204" pitchFamily="34" charset="0"/>
                <a:cs typeface="Arial" panose="020B0604020202020204" pitchFamily="34" charset="0"/>
              </a:rPr>
              <a:t>Thực hành tranh biện</a:t>
            </a:r>
            <a:endParaRPr lang="en-US" sz="48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2" name="Picture 3">
            <a:extLst>
              <a:ext uri="{FF2B5EF4-FFF2-40B4-BE49-F238E27FC236}">
                <a16:creationId xmlns:a16="http://schemas.microsoft.com/office/drawing/2014/main" id="{C99A27D7-E343-D228-EEF5-B362A5F7ABF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668127">
            <a:off x="-454814" y="7231159"/>
            <a:ext cx="1615214" cy="3190547"/>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up)">
                                      <p:cBhvr>
                                        <p:cTn id="26" dur="500"/>
                                        <p:tgtEl>
                                          <p:spTgt spid="12"/>
                                        </p:tgtEl>
                                      </p:cBhvr>
                                    </p:animEffect>
                                  </p:childTnLst>
                                </p:cTn>
                              </p:par>
                            </p:childTnLst>
                          </p:cTn>
                        </p:par>
                        <p:par>
                          <p:cTn id="27" fill="hold">
                            <p:stCondLst>
                              <p:cond delay="500"/>
                            </p:stCondLst>
                            <p:childTnLst>
                              <p:par>
                                <p:cTn id="28" presetID="16" presetClass="entr" presetSubtype="21" fill="hold"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arn(inVertical)">
                                      <p:cBhvr>
                                        <p:cTn id="30" dur="500"/>
                                        <p:tgtEl>
                                          <p:spTgt spid="25"/>
                                        </p:tgtEl>
                                      </p:cBhvr>
                                    </p:animEffect>
                                  </p:childTnLst>
                                </p:cTn>
                              </p:par>
                            </p:childTnLst>
                          </p:cTn>
                        </p:par>
                        <p:par>
                          <p:cTn id="31" fill="hold">
                            <p:stCondLst>
                              <p:cond delay="1000"/>
                            </p:stCondLst>
                            <p:childTnLst>
                              <p:par>
                                <p:cTn id="32" presetID="22" presetClass="entr" presetSubtype="1"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500"/>
                                        <p:tgtEl>
                                          <p:spTgt spid="11"/>
                                        </p:tgtEl>
                                      </p:cBhvr>
                                    </p:animEffect>
                                  </p:childTnLst>
                                </p:cTn>
                              </p:par>
                            </p:childTnLst>
                          </p:cTn>
                        </p:par>
                        <p:par>
                          <p:cTn id="35" fill="hold">
                            <p:stCondLst>
                              <p:cond delay="1500"/>
                            </p:stCondLst>
                            <p:childTnLst>
                              <p:par>
                                <p:cTn id="36" presetID="16" presetClass="entr" presetSubtype="21" fill="hold" nodeType="after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barn(inVertical)">
                                      <p:cBhvr>
                                        <p:cTn id="3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7" grpId="0" animBg="1"/>
      <p:bldP spid="24" grpId="0" animBg="1"/>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69930">
            <a:off x="-37198" y="9319693"/>
            <a:ext cx="904663" cy="966757"/>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81000" y="0"/>
            <a:ext cx="1592267" cy="1389253"/>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772397" y="114300"/>
            <a:ext cx="1295400" cy="1039559"/>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552691">
            <a:off x="16692323" y="9348248"/>
            <a:ext cx="1946835" cy="396668"/>
          </a:xfrm>
          <a:prstGeom prst="rect">
            <a:avLst/>
          </a:prstGeom>
        </p:spPr>
      </p:pic>
      <p:grpSp>
        <p:nvGrpSpPr>
          <p:cNvPr id="17" name="Group 16">
            <a:extLst>
              <a:ext uri="{FF2B5EF4-FFF2-40B4-BE49-F238E27FC236}">
                <a16:creationId xmlns:a16="http://schemas.microsoft.com/office/drawing/2014/main" id="{E469141C-CB15-D1AC-FD5E-392B51715EE6}"/>
              </a:ext>
            </a:extLst>
          </p:cNvPr>
          <p:cNvGrpSpPr/>
          <p:nvPr/>
        </p:nvGrpSpPr>
        <p:grpSpPr>
          <a:xfrm>
            <a:off x="1323975" y="4584192"/>
            <a:ext cx="15640050" cy="5008182"/>
            <a:chOff x="1499731" y="5050315"/>
            <a:chExt cx="15886098" cy="3504363"/>
          </a:xfrm>
        </p:grpSpPr>
        <p:sp>
          <p:nvSpPr>
            <p:cNvPr id="18" name="Rectangle: Rounded Corners 17">
              <a:extLst>
                <a:ext uri="{FF2B5EF4-FFF2-40B4-BE49-F238E27FC236}">
                  <a16:creationId xmlns:a16="http://schemas.microsoft.com/office/drawing/2014/main" id="{39592686-EF26-3DFC-C352-56A1A429775A}"/>
                </a:ext>
              </a:extLst>
            </p:cNvPr>
            <p:cNvSpPr/>
            <p:nvPr/>
          </p:nvSpPr>
          <p:spPr>
            <a:xfrm>
              <a:off x="1499731" y="5050315"/>
              <a:ext cx="15886098" cy="3504363"/>
            </a:xfrm>
            <a:prstGeom prst="round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F4811D0C-4667-0672-E31F-50261FF00076}"/>
                </a:ext>
              </a:extLst>
            </p:cNvPr>
            <p:cNvSpPr/>
            <p:nvPr/>
          </p:nvSpPr>
          <p:spPr>
            <a:xfrm>
              <a:off x="1861140" y="5354384"/>
              <a:ext cx="15185696" cy="2899688"/>
            </a:xfrm>
            <a:prstGeom prst="roundRect">
              <a:avLst/>
            </a:prstGeom>
            <a:solidFill>
              <a:schemeClr val="bg1"/>
            </a:solidFill>
            <a:ln w="38100">
              <a:solidFill>
                <a:schemeClr val="accent5">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Lớp em chuẩn bị đi dã ngoại ở một địa điểm cách trường khoảng 10 km. Một số bạn đề nghị thuê xe ô tô cho nhanh và an toàn, trong khi một số bạn khác lại muốn đi bằng xe đạp để tiết kiệm chi phí.</a:t>
              </a:r>
              <a:endParaRPr lang="en-US" sz="4000" dirty="0">
                <a:solidFill>
                  <a:schemeClr val="tx1"/>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AF800BF0-AD6A-4FF9-AFCA-7EE5ECC65E73}"/>
              </a:ext>
            </a:extLst>
          </p:cNvPr>
          <p:cNvGrpSpPr/>
          <p:nvPr/>
        </p:nvGrpSpPr>
        <p:grpSpPr>
          <a:xfrm>
            <a:off x="415133" y="1960176"/>
            <a:ext cx="17201639" cy="2019064"/>
            <a:chOff x="358935" y="952500"/>
            <a:chExt cx="17201639" cy="2019064"/>
          </a:xfrm>
        </p:grpSpPr>
        <p:sp>
          <p:nvSpPr>
            <p:cNvPr id="22" name="TextBox 21">
              <a:extLst>
                <a:ext uri="{FF2B5EF4-FFF2-40B4-BE49-F238E27FC236}">
                  <a16:creationId xmlns:a16="http://schemas.microsoft.com/office/drawing/2014/main" id="{B2E8384A-D798-8FBE-1226-466A4BB49DBE}"/>
                </a:ext>
              </a:extLst>
            </p:cNvPr>
            <p:cNvSpPr txBox="1"/>
            <p:nvPr/>
          </p:nvSpPr>
          <p:spPr>
            <a:xfrm>
              <a:off x="2213591" y="952500"/>
              <a:ext cx="15346983" cy="2019064"/>
            </a:xfrm>
            <a:prstGeom prst="roundRect">
              <a:avLst/>
            </a:prstGeom>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000" b="1">
                  <a:solidFill>
                    <a:srgbClr val="FF0000"/>
                  </a:solidFill>
                  <a:latin typeface="Arial" panose="020B0604020202020204" pitchFamily="34" charset="0"/>
                  <a:cs typeface="Arial" panose="020B0604020202020204" pitchFamily="34" charset="0"/>
                </a:rPr>
                <a:t>HOẠT ĐỘNG NHÓM: </a:t>
              </a:r>
              <a:r>
                <a:rPr lang="en-US" sz="4000">
                  <a:solidFill>
                    <a:schemeClr val="tx1"/>
                  </a:solidFill>
                  <a:latin typeface="Arial" panose="020B0604020202020204" pitchFamily="34" charset="0"/>
                  <a:cs typeface="Arial" panose="020B0604020202020204" pitchFamily="34" charset="0"/>
                </a:rPr>
                <a:t>Các em hãy thảo luận với bạn trong nhóm và t</a:t>
              </a:r>
              <a:r>
                <a:rPr lang="vi-VN" sz="4000">
                  <a:solidFill>
                    <a:schemeClr val="tx1"/>
                  </a:solidFill>
                  <a:latin typeface="Arial" panose="020B0604020202020204" pitchFamily="34" charset="0"/>
                  <a:cs typeface="Arial" panose="020B0604020202020204" pitchFamily="34" charset="0"/>
                </a:rPr>
                <a:t>hực hành thương thuyết trong tình huống </a:t>
              </a:r>
              <a:r>
                <a:rPr lang="en-US" sz="4000">
                  <a:solidFill>
                    <a:schemeClr val="tx1"/>
                  </a:solidFill>
                  <a:latin typeface="Arial" panose="020B0604020202020204" pitchFamily="34" charset="0"/>
                  <a:cs typeface="Arial" panose="020B0604020202020204" pitchFamily="34" charset="0"/>
                </a:rPr>
                <a:t>dưới đây:</a:t>
              </a:r>
            </a:p>
          </p:txBody>
        </p:sp>
        <p:pic>
          <p:nvPicPr>
            <p:cNvPr id="23" name="Picture 11">
              <a:extLst>
                <a:ext uri="{FF2B5EF4-FFF2-40B4-BE49-F238E27FC236}">
                  <a16:creationId xmlns:a16="http://schemas.microsoft.com/office/drawing/2014/main" id="{C316A761-A46D-570F-D513-D5E0E3D9598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58935" y="1212588"/>
              <a:ext cx="1800506" cy="1600200"/>
            </a:xfrm>
            <a:prstGeom prst="rect">
              <a:avLst/>
            </a:prstGeom>
          </p:spPr>
        </p:pic>
      </p:grpSp>
      <p:sp>
        <p:nvSpPr>
          <p:cNvPr id="24" name="TextBox 23">
            <a:extLst>
              <a:ext uri="{FF2B5EF4-FFF2-40B4-BE49-F238E27FC236}">
                <a16:creationId xmlns:a16="http://schemas.microsoft.com/office/drawing/2014/main" id="{C1CF5E26-D1BE-99A9-9954-F175CC77BCB2}"/>
              </a:ext>
            </a:extLst>
          </p:cNvPr>
          <p:cNvSpPr txBox="1"/>
          <p:nvPr/>
        </p:nvSpPr>
        <p:spPr>
          <a:xfrm>
            <a:off x="3981450" y="694626"/>
            <a:ext cx="10325100" cy="830997"/>
          </a:xfrm>
          <a:prstGeom prst="rect">
            <a:avLst/>
          </a:prstGeom>
          <a:noFill/>
        </p:spPr>
        <p:txBody>
          <a:bodyPr wrap="square">
            <a:spAutoFit/>
          </a:bodyPr>
          <a:lstStyle/>
          <a:p>
            <a:pPr algn="ctr">
              <a:spcAft>
                <a:spcPts val="1000"/>
              </a:spcAft>
            </a:pPr>
            <a:r>
              <a:rPr lang="en-US" sz="4800" b="1">
                <a:solidFill>
                  <a:srgbClr val="C00000"/>
                </a:solidFill>
                <a:latin typeface="Arial" panose="020B0604020202020204" pitchFamily="34" charset="0"/>
                <a:ea typeface="Calibri" panose="020F0502020204030204" pitchFamily="34" charset="0"/>
                <a:cs typeface="Arial" panose="020B0604020202020204" pitchFamily="34" charset="0"/>
              </a:rPr>
              <a:t>2.</a:t>
            </a:r>
            <a:r>
              <a:rPr lang="vi-VN" sz="4800" b="1">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800" b="1">
                <a:solidFill>
                  <a:srgbClr val="C00000"/>
                </a:solidFill>
                <a:latin typeface="Arial" panose="020B0604020202020204" pitchFamily="34" charset="0"/>
                <a:ea typeface="Calibri" panose="020F0502020204030204" pitchFamily="34" charset="0"/>
                <a:cs typeface="Arial" panose="020B0604020202020204" pitchFamily="34" charset="0"/>
              </a:rPr>
              <a:t>Thực hành thương thuyết</a:t>
            </a:r>
            <a:endParaRPr lang="en-US" sz="48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478886" y="8970722"/>
            <a:ext cx="1003485" cy="1332607"/>
          </a:xfrm>
          <a:prstGeom prst="rect">
            <a:avLst/>
          </a:prstGeom>
        </p:spPr>
      </p:pic>
      <p:grpSp>
        <p:nvGrpSpPr>
          <p:cNvPr id="33" name="Group 15">
            <a:extLst>
              <a:ext uri="{FF2B5EF4-FFF2-40B4-BE49-F238E27FC236}">
                <a16:creationId xmlns:a16="http://schemas.microsoft.com/office/drawing/2014/main" id="{D9A96965-99A0-284C-DB5C-84A024E14213}"/>
              </a:ext>
            </a:extLst>
          </p:cNvPr>
          <p:cNvGrpSpPr/>
          <p:nvPr/>
        </p:nvGrpSpPr>
        <p:grpSpPr>
          <a:xfrm>
            <a:off x="-16328" y="-1"/>
            <a:ext cx="18288000" cy="4229101"/>
            <a:chOff x="0" y="0"/>
            <a:chExt cx="6186311" cy="895726"/>
          </a:xfrm>
        </p:grpSpPr>
        <p:sp>
          <p:nvSpPr>
            <p:cNvPr id="34" name="Freeform 16">
              <a:extLst>
                <a:ext uri="{FF2B5EF4-FFF2-40B4-BE49-F238E27FC236}">
                  <a16:creationId xmlns:a16="http://schemas.microsoft.com/office/drawing/2014/main" id="{D8ACA4AA-0DF5-2DC0-661C-07CDCB2F3BCC}"/>
                </a:ext>
              </a:extLst>
            </p:cNvPr>
            <p:cNvSpPr/>
            <p:nvPr/>
          </p:nvSpPr>
          <p:spPr>
            <a:xfrm>
              <a:off x="0" y="0"/>
              <a:ext cx="6186311" cy="895726"/>
            </a:xfrm>
            <a:custGeom>
              <a:avLst/>
              <a:gdLst/>
              <a:ahLst/>
              <a:cxnLst/>
              <a:rect l="l" t="t" r="r" b="b"/>
              <a:pathLst>
                <a:path w="6186311" h="895726">
                  <a:moveTo>
                    <a:pt x="0" y="0"/>
                  </a:moveTo>
                  <a:lnTo>
                    <a:pt x="6186311" y="0"/>
                  </a:lnTo>
                  <a:lnTo>
                    <a:pt x="6186311" y="895726"/>
                  </a:lnTo>
                  <a:lnTo>
                    <a:pt x="0" y="895726"/>
                  </a:lnTo>
                  <a:close/>
                </a:path>
              </a:pathLst>
            </a:custGeom>
            <a:solidFill>
              <a:schemeClr val="accent5">
                <a:lumMod val="75000"/>
              </a:schemeClr>
            </a:solidFill>
          </p:spPr>
          <p:txBody>
            <a:bodyPr/>
            <a:lstStyle/>
            <a:p>
              <a:endParaRPr lang="en-US">
                <a:latin typeface="Arial" panose="020B0604020202020204" pitchFamily="34" charset="0"/>
                <a:cs typeface="Arial" panose="020B0604020202020204" pitchFamily="34" charset="0"/>
              </a:endParaRPr>
            </a:p>
          </p:txBody>
        </p:sp>
      </p:grpSp>
      <p:sp>
        <p:nvSpPr>
          <p:cNvPr id="35" name="TextBox 34">
            <a:extLst>
              <a:ext uri="{FF2B5EF4-FFF2-40B4-BE49-F238E27FC236}">
                <a16:creationId xmlns:a16="http://schemas.microsoft.com/office/drawing/2014/main" id="{E2BB117D-8BA9-CE8F-DFAE-7710DEF2D9D3}"/>
              </a:ext>
            </a:extLst>
          </p:cNvPr>
          <p:cNvSpPr txBox="1"/>
          <p:nvPr/>
        </p:nvSpPr>
        <p:spPr>
          <a:xfrm>
            <a:off x="4548340" y="469907"/>
            <a:ext cx="13185657" cy="3013838"/>
          </a:xfrm>
          <a:prstGeom prst="rect">
            <a:avLst/>
          </a:prstGeom>
          <a:noFill/>
        </p:spPr>
        <p:txBody>
          <a:bodyPr wrap="square">
            <a:spAutoFit/>
          </a:bodyPr>
          <a:lstStyle/>
          <a:p>
            <a:pPr algn="just">
              <a:lnSpc>
                <a:spcPct val="150000"/>
              </a:lnSpc>
            </a:pPr>
            <a:r>
              <a:rPr lang="en-US" sz="4400" b="1">
                <a:solidFill>
                  <a:schemeClr val="bg1"/>
                </a:solidFill>
                <a:latin typeface="Arial" panose="020B0604020202020204" pitchFamily="34" charset="0"/>
                <a:ea typeface="Calibri" panose="020F0502020204030204" pitchFamily="34" charset="0"/>
                <a:cs typeface="Arial" panose="020B0604020202020204" pitchFamily="34" charset="0"/>
              </a:rPr>
              <a:t>Yêu cầu: </a:t>
            </a:r>
            <a:r>
              <a:rPr lang="en-US" sz="4400">
                <a:solidFill>
                  <a:schemeClr val="bg1"/>
                </a:solidFill>
                <a:latin typeface="Arial" panose="020B0604020202020204" pitchFamily="34" charset="0"/>
                <a:ea typeface="Calibri" panose="020F0502020204030204" pitchFamily="34" charset="0"/>
                <a:cs typeface="Arial" panose="020B0604020202020204" pitchFamily="34" charset="0"/>
              </a:rPr>
              <a:t>Các em thảo luận với bạn và t</a:t>
            </a:r>
            <a:r>
              <a:rPr lang="vi-VN" sz="4400">
                <a:solidFill>
                  <a:schemeClr val="bg1"/>
                </a:solidFill>
                <a:latin typeface="Arial" panose="020B0604020202020204" pitchFamily="34" charset="0"/>
                <a:ea typeface="Calibri" panose="020F0502020204030204" pitchFamily="34" charset="0"/>
                <a:cs typeface="Arial" panose="020B0604020202020204" pitchFamily="34" charset="0"/>
              </a:rPr>
              <a:t>hực hành luyện tập kĩ năng thương thuyết trong nhóm về </a:t>
            </a:r>
            <a:r>
              <a:rPr lang="en-US" sz="4400">
                <a:solidFill>
                  <a:schemeClr val="bg1"/>
                </a:solidFill>
                <a:latin typeface="Arial" panose="020B0604020202020204" pitchFamily="34" charset="0"/>
                <a:ea typeface="Calibri" panose="020F0502020204030204" pitchFamily="34" charset="0"/>
                <a:cs typeface="Arial" panose="020B0604020202020204" pitchFamily="34" charset="0"/>
              </a:rPr>
              <a:t>một số </a:t>
            </a:r>
            <a:r>
              <a:rPr lang="vi-VN" sz="4400">
                <a:solidFill>
                  <a:schemeClr val="bg1"/>
                </a:solidFill>
                <a:latin typeface="Arial" panose="020B0604020202020204" pitchFamily="34" charset="0"/>
                <a:ea typeface="Calibri" panose="020F0502020204030204" pitchFamily="34" charset="0"/>
                <a:cs typeface="Arial" panose="020B0604020202020204" pitchFamily="34" charset="0"/>
              </a:rPr>
              <a:t>vấn đề cần thương thuyết.</a:t>
            </a:r>
            <a:endParaRPr lang="en-US" sz="4400" dirty="0">
              <a:solidFill>
                <a:schemeClr val="bg1"/>
              </a:solidFill>
              <a:latin typeface="Arial" panose="020B0604020202020204" pitchFamily="34" charset="0"/>
              <a:cs typeface="Arial" panose="020B0604020202020204" pitchFamily="34" charset="0"/>
            </a:endParaRPr>
          </a:p>
        </p:txBody>
      </p:sp>
      <p:grpSp>
        <p:nvGrpSpPr>
          <p:cNvPr id="37" name="Group 36">
            <a:extLst>
              <a:ext uri="{FF2B5EF4-FFF2-40B4-BE49-F238E27FC236}">
                <a16:creationId xmlns:a16="http://schemas.microsoft.com/office/drawing/2014/main" id="{4DF461B2-CF55-976F-BDA7-9400B9EC4613}"/>
              </a:ext>
            </a:extLst>
          </p:cNvPr>
          <p:cNvGrpSpPr/>
          <p:nvPr/>
        </p:nvGrpSpPr>
        <p:grpSpPr>
          <a:xfrm>
            <a:off x="639470" y="4504660"/>
            <a:ext cx="4225274" cy="1720915"/>
            <a:chOff x="685800" y="4520180"/>
            <a:chExt cx="4225274" cy="1720915"/>
          </a:xfrm>
        </p:grpSpPr>
        <p:sp>
          <p:nvSpPr>
            <p:cNvPr id="38" name="Rectangle 37">
              <a:extLst>
                <a:ext uri="{FF2B5EF4-FFF2-40B4-BE49-F238E27FC236}">
                  <a16:creationId xmlns:a16="http://schemas.microsoft.com/office/drawing/2014/main" id="{FC75BBB6-125A-7061-8E0F-42607D41A6F8}"/>
                </a:ext>
              </a:extLst>
            </p:cNvPr>
            <p:cNvSpPr/>
            <p:nvPr/>
          </p:nvSpPr>
          <p:spPr>
            <a:xfrm>
              <a:off x="972406" y="4922106"/>
              <a:ext cx="3938668" cy="1318989"/>
            </a:xfrm>
            <a:prstGeom prst="rect">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C00000"/>
                  </a:solidFill>
                  <a:latin typeface="Arial" panose="020B0604020202020204" pitchFamily="34" charset="0"/>
                  <a:ea typeface="Calibri" panose="020F0502020204030204" pitchFamily="34" charset="0"/>
                  <a:cs typeface="Arial" panose="020B0604020202020204" pitchFamily="34" charset="0"/>
                </a:rPr>
                <a:t>GỢI Ý</a:t>
              </a:r>
              <a:endParaRPr lang="en-US" sz="4800" dirty="0">
                <a:solidFill>
                  <a:srgbClr val="C00000"/>
                </a:solidFill>
                <a:latin typeface="Arial" panose="020B0604020202020204" pitchFamily="34" charset="0"/>
                <a:cs typeface="Arial" panose="020B0604020202020204" pitchFamily="34" charset="0"/>
              </a:endParaRPr>
            </a:p>
          </p:txBody>
        </p:sp>
        <p:pic>
          <p:nvPicPr>
            <p:cNvPr id="39" name="Picture 21">
              <a:extLst>
                <a:ext uri="{FF2B5EF4-FFF2-40B4-BE49-F238E27FC236}">
                  <a16:creationId xmlns:a16="http://schemas.microsoft.com/office/drawing/2014/main" id="{BA478345-6268-F6E7-31ED-57C78D34279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85800" y="4520180"/>
              <a:ext cx="859735" cy="803852"/>
            </a:xfrm>
            <a:prstGeom prst="rect">
              <a:avLst/>
            </a:prstGeom>
          </p:spPr>
        </p:pic>
      </p:grpSp>
      <p:sp>
        <p:nvSpPr>
          <p:cNvPr id="40" name="Line Callout 1 (Border and Accent Bar) 3">
            <a:extLst>
              <a:ext uri="{FF2B5EF4-FFF2-40B4-BE49-F238E27FC236}">
                <a16:creationId xmlns:a16="http://schemas.microsoft.com/office/drawing/2014/main" id="{CD723814-0313-3A88-8E0B-A55B8AB6CFE8}"/>
              </a:ext>
            </a:extLst>
          </p:cNvPr>
          <p:cNvSpPr/>
          <p:nvPr/>
        </p:nvSpPr>
        <p:spPr>
          <a:xfrm>
            <a:off x="117567" y="687245"/>
            <a:ext cx="3893099" cy="2761261"/>
          </a:xfrm>
          <a:prstGeom prst="accentBorderCallout1">
            <a:avLst>
              <a:gd name="adj1" fmla="val 18750"/>
              <a:gd name="adj2" fmla="val -3127"/>
              <a:gd name="adj3" fmla="val 18232"/>
              <a:gd name="adj4" fmla="val -50695"/>
            </a:avLst>
          </a:prstGeom>
          <a:solidFill>
            <a:schemeClr val="bg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b="1">
                <a:solidFill>
                  <a:schemeClr val="tx2">
                    <a:lumMod val="50000"/>
                  </a:schemeClr>
                </a:solidFill>
                <a:latin typeface="Arial" panose="020B0604020202020204" pitchFamily="34" charset="0"/>
                <a:cs typeface="Arial" panose="020B0604020202020204" pitchFamily="34" charset="0"/>
              </a:rPr>
              <a:t>Hoạt động theo nhóm</a:t>
            </a:r>
            <a:endParaRPr lang="en-US" sz="4400" dirty="0">
              <a:solidFill>
                <a:schemeClr val="tx2">
                  <a:lumMod val="50000"/>
                </a:schemeClr>
              </a:solidFill>
              <a:latin typeface="Arial" panose="020B0604020202020204" pitchFamily="34" charset="0"/>
              <a:cs typeface="Arial" panose="020B0604020202020204" pitchFamily="34" charset="0"/>
            </a:endParaRPr>
          </a:p>
        </p:txBody>
      </p:sp>
      <p:sp>
        <p:nvSpPr>
          <p:cNvPr id="41" name="TextBox 9">
            <a:extLst>
              <a:ext uri="{FF2B5EF4-FFF2-40B4-BE49-F238E27FC236}">
                <a16:creationId xmlns:a16="http://schemas.microsoft.com/office/drawing/2014/main" id="{CBBB0D12-181F-2010-BF0D-E207B67D049A}"/>
              </a:ext>
            </a:extLst>
          </p:cNvPr>
          <p:cNvSpPr txBox="1"/>
          <p:nvPr/>
        </p:nvSpPr>
        <p:spPr>
          <a:xfrm>
            <a:off x="5718821" y="4504660"/>
            <a:ext cx="11643103" cy="5440592"/>
          </a:xfrm>
          <a:prstGeom prst="rect">
            <a:avLst/>
          </a:prstGeom>
        </p:spPr>
        <p:txBody>
          <a:bodyPr wrap="square" lIns="0" tIns="0" rIns="0" bIns="0" rtlCol="0" anchor="t">
            <a:spAutoFit/>
          </a:bodyPr>
          <a:lstStyle/>
          <a:p>
            <a:pPr marL="742950" indent="-742950" algn="just">
              <a:lnSpc>
                <a:spcPct val="150000"/>
              </a:lnSpc>
              <a:buAutoNum type="arabicPeriod"/>
            </a:pPr>
            <a:r>
              <a:rPr lang="vi-VN" sz="4000">
                <a:latin typeface="Arial" panose="020B0604020202020204" pitchFamily="34" charset="0"/>
                <a:cs typeface="Arial" panose="020B0604020202020204" pitchFamily="34" charset="0"/>
              </a:rPr>
              <a:t>Thương thuyết trong việc lựa chọn địa điểm tham quan, dã ngoại</a:t>
            </a:r>
            <a:r>
              <a:rPr lang="en-US" sz="4000">
                <a:latin typeface="Arial" panose="020B0604020202020204" pitchFamily="34" charset="0"/>
                <a:cs typeface="Arial" panose="020B0604020202020204" pitchFamily="34" charset="0"/>
              </a:rPr>
              <a:t>.</a:t>
            </a:r>
          </a:p>
          <a:p>
            <a:pPr marL="742950" indent="-742950" algn="just">
              <a:lnSpc>
                <a:spcPct val="150000"/>
              </a:lnSpc>
              <a:buAutoNum type="arabicPeriod"/>
            </a:pPr>
            <a:r>
              <a:rPr lang="vi-VN" sz="4000">
                <a:latin typeface="Arial" panose="020B0604020202020204" pitchFamily="34" charset="0"/>
                <a:cs typeface="Arial" panose="020B0604020202020204" pitchFamily="34" charset="0"/>
              </a:rPr>
              <a:t>Thương thuyết trong việc sử dụng khi đi tham quan, dã ngoại.</a:t>
            </a:r>
            <a:endParaRPr lang="en-US" sz="4000">
              <a:latin typeface="Arial" panose="020B0604020202020204" pitchFamily="34" charset="0"/>
              <a:cs typeface="Arial" panose="020B0604020202020204" pitchFamily="34" charset="0"/>
            </a:endParaRPr>
          </a:p>
          <a:p>
            <a:pPr marL="742950" indent="-742950" algn="just">
              <a:lnSpc>
                <a:spcPct val="150000"/>
              </a:lnSpc>
              <a:buAutoNum type="arabicPeriod"/>
            </a:pPr>
            <a:r>
              <a:rPr lang="vi-VN" sz="4000">
                <a:latin typeface="Arial" panose="020B0604020202020204" pitchFamily="34" charset="0"/>
                <a:cs typeface="Arial" panose="020B0604020202020204" pitchFamily="34" charset="0"/>
              </a:rPr>
              <a:t>Thương thuyết trong việc tổ chức một sự kiện chung của nhóm</a:t>
            </a:r>
            <a:r>
              <a:rPr lang="en-US" sz="400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42" name="Picture 13">
            <a:extLst>
              <a:ext uri="{FF2B5EF4-FFF2-40B4-BE49-F238E27FC236}">
                <a16:creationId xmlns:a16="http://schemas.microsoft.com/office/drawing/2014/main" id="{3298249D-5AF8-DFCD-BD60-C192E0150E3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72207" y="6782874"/>
            <a:ext cx="3246405" cy="3189592"/>
          </a:xfrm>
          <a:prstGeom prst="rect">
            <a:avLst/>
          </a:prstGeom>
        </p:spPr>
      </p:pic>
    </p:spTree>
    <p:extLst>
      <p:ext uri="{BB962C8B-B14F-4D97-AF65-F5344CB8AC3E}">
        <p14:creationId xmlns:p14="http://schemas.microsoft.com/office/powerpoint/2010/main" val="333577460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5">
                                            <p:txEl>
                                              <p:pRg st="0" end="0"/>
                                            </p:txEl>
                                          </p:spTgt>
                                        </p:tgtEl>
                                        <p:attrNameLst>
                                          <p:attrName>style.visibility</p:attrName>
                                        </p:attrNameLst>
                                      </p:cBhvr>
                                      <p:to>
                                        <p:strVal val="visible"/>
                                      </p:to>
                                    </p:set>
                                    <p:animEffect transition="in" filter="wipe(left)">
                                      <p:cBhvr>
                                        <p:cTn id="10" dur="500"/>
                                        <p:tgtEl>
                                          <p:spTgt spid="3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1">
                                            <p:txEl>
                                              <p:pRg st="0" end="0"/>
                                            </p:txEl>
                                          </p:spTgt>
                                        </p:tgtEl>
                                        <p:attrNameLst>
                                          <p:attrName>style.visibility</p:attrName>
                                        </p:attrNameLst>
                                      </p:cBhvr>
                                      <p:to>
                                        <p:strVal val="visible"/>
                                      </p:to>
                                    </p:set>
                                    <p:animEffect transition="in" filter="wipe(left)">
                                      <p:cBhvr>
                                        <p:cTn id="23" dur="500"/>
                                        <p:tgtEl>
                                          <p:spTgt spid="41">
                                            <p:txEl>
                                              <p:pRg st="0" end="0"/>
                                            </p:txEl>
                                          </p:spTgt>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41">
                                            <p:txEl>
                                              <p:pRg st="1" end="1"/>
                                            </p:txEl>
                                          </p:spTgt>
                                        </p:tgtEl>
                                        <p:attrNameLst>
                                          <p:attrName>style.visibility</p:attrName>
                                        </p:attrNameLst>
                                      </p:cBhvr>
                                      <p:to>
                                        <p:strVal val="visible"/>
                                      </p:to>
                                    </p:set>
                                    <p:animEffect transition="in" filter="wipe(left)">
                                      <p:cBhvr>
                                        <p:cTn id="27" dur="500"/>
                                        <p:tgtEl>
                                          <p:spTgt spid="41">
                                            <p:txEl>
                                              <p:pRg st="1" end="1"/>
                                            </p:txEl>
                                          </p:spTgt>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41">
                                            <p:txEl>
                                              <p:pRg st="2" end="2"/>
                                            </p:txEl>
                                          </p:spTgt>
                                        </p:tgtEl>
                                        <p:attrNameLst>
                                          <p:attrName>style.visibility</p:attrName>
                                        </p:attrNameLst>
                                      </p:cBhvr>
                                      <p:to>
                                        <p:strVal val="visible"/>
                                      </p:to>
                                    </p:set>
                                    <p:animEffect transition="in" filter="wipe(left)">
                                      <p:cBhvr>
                                        <p:cTn id="31" dur="500"/>
                                        <p:tgtEl>
                                          <p:spTgt spid="4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uild="p"/>
      <p:bldP spid="40" grpId="0" animBg="1"/>
      <p:bldP spid="41"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870</Words>
  <Application>Microsoft Office PowerPoint</Application>
  <PresentationFormat>Custom</PresentationFormat>
  <Paragraphs>77</Paragraphs>
  <Slides>18</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Courier New</vt:lpstr>
      <vt:lpstr>Times New Roman</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2023-09-04T05:05:57Z</dcterms:created>
  <dcterms:modified xsi:type="dcterms:W3CDTF">2023-09-04T05:06:21Z</dcterms:modified>
  <dc:identifier/>
</cp:coreProperties>
</file>