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6" r:id="rId2"/>
    <p:sldId id="257" r:id="rId3"/>
    <p:sldId id="258" r:id="rId4"/>
    <p:sldId id="272" r:id="rId5"/>
    <p:sldId id="259" r:id="rId6"/>
    <p:sldId id="260" r:id="rId7"/>
    <p:sldId id="261" r:id="rId8"/>
    <p:sldId id="262" r:id="rId9"/>
    <p:sldId id="273" r:id="rId10"/>
    <p:sldId id="263" r:id="rId11"/>
    <p:sldId id="274" r:id="rId12"/>
    <p:sldId id="265" r:id="rId13"/>
    <p:sldId id="266" r:id="rId14"/>
    <p:sldId id="275" r:id="rId15"/>
    <p:sldId id="267" r:id="rId16"/>
    <p:sldId id="277" r:id="rId17"/>
    <p:sldId id="269" r:id="rId18"/>
    <p:sldId id="270" r:id="rId19"/>
    <p:sldId id="278" r:id="rId20"/>
    <p:sldId id="271" r:id="rId21"/>
    <p:sldId id="268" r:id="rId22"/>
    <p:sldId id="279" r:id="rId23"/>
    <p:sldId id="280" r:id="rId24"/>
    <p:sldId id="281" r:id="rId25"/>
    <p:sldId id="282" r:id="rId26"/>
  </p:sldIdLst>
  <p:sldSz cx="18288000" cy="10287000"/>
  <p:notesSz cx="6858000" cy="9144000"/>
  <p:embeddedFontLst>
    <p:embeddedFont>
      <p:font typeface="Jua" panose="020B0604020202020204" charset="-127"/>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2.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1.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41.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4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9.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65.sv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1.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2.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1.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2.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9.svg"/><Relationship Id="rId7"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1.svg"/><Relationship Id="rId4" Type="http://schemas.openxmlformats.org/officeDocument/2006/relationships/image" Target="../media/image55.png"/><Relationship Id="rId9"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4.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svg"/><Relationship Id="rId7" Type="http://schemas.openxmlformats.org/officeDocument/2006/relationships/image" Target="../media/image15.jf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48081"/>
            <a:ext cx="4572000" cy="1738919"/>
          </a:xfrm>
          <a:prstGeom prst="rect">
            <a:avLst/>
          </a:prstGeom>
        </p:spPr>
      </p:pic>
      <p:pic>
        <p:nvPicPr>
          <p:cNvPr id="8" name="Picture 8"/>
          <p:cNvPicPr>
            <a:picLocks noChangeAspect="1"/>
          </p:cNvPicPr>
          <p:nvPr/>
        </p:nvPicPr>
        <p:blipFill>
          <a:blip r:embed="rId4"/>
          <a:srcRect/>
          <a:stretch>
            <a:fillRect/>
          </a:stretch>
        </p:blipFill>
        <p:spPr>
          <a:xfrm>
            <a:off x="17307546" y="-134130"/>
            <a:ext cx="1229107" cy="1239957"/>
          </a:xfrm>
          <a:prstGeom prst="rect">
            <a:avLst/>
          </a:prstGeom>
        </p:spPr>
      </p:pic>
      <p:pic>
        <p:nvPicPr>
          <p:cNvPr id="10" name="Picture 10"/>
          <p:cNvPicPr>
            <a:picLocks noChangeAspect="1"/>
          </p:cNvPicPr>
          <p:nvPr/>
        </p:nvPicPr>
        <p:blipFill>
          <a:blip r:embed="rId5"/>
          <a:srcRect/>
          <a:stretch>
            <a:fillRect/>
          </a:stretch>
        </p:blipFill>
        <p:spPr>
          <a:xfrm>
            <a:off x="17109053" y="9029700"/>
            <a:ext cx="1075732" cy="1109002"/>
          </a:xfrm>
          <a:prstGeom prst="rect">
            <a:avLst/>
          </a:prstGeom>
        </p:spPr>
      </p:pic>
      <p:pic>
        <p:nvPicPr>
          <p:cNvPr id="12" name="Picture 12"/>
          <p:cNvPicPr>
            <a:picLocks noChangeAspect="1"/>
          </p:cNvPicPr>
          <p:nvPr/>
        </p:nvPicPr>
        <p:blipFill>
          <a:blip r:embed="rId6"/>
          <a:srcRect l="10744"/>
          <a:stretch>
            <a:fillRect/>
          </a:stretch>
        </p:blipFill>
        <p:spPr>
          <a:xfrm rot="-10800000">
            <a:off x="16329" y="-71073"/>
            <a:ext cx="5700360" cy="894115"/>
          </a:xfrm>
          <a:prstGeom prst="rect">
            <a:avLst/>
          </a:prstGeom>
        </p:spPr>
      </p:pic>
      <p:pic>
        <p:nvPicPr>
          <p:cNvPr id="14" name="Picture 14"/>
          <p:cNvPicPr>
            <a:picLocks noChangeAspect="1"/>
          </p:cNvPicPr>
          <p:nvPr/>
        </p:nvPicPr>
        <p:blipFill>
          <a:blip r:embed="rId5"/>
          <a:srcRect/>
          <a:stretch>
            <a:fillRect/>
          </a:stretch>
        </p:blipFill>
        <p:spPr>
          <a:xfrm>
            <a:off x="17513228" y="8089917"/>
            <a:ext cx="671557" cy="692327"/>
          </a:xfrm>
          <a:prstGeom prst="rect">
            <a:avLst/>
          </a:prstGeom>
        </p:spPr>
      </p:pic>
      <p:sp>
        <p:nvSpPr>
          <p:cNvPr id="16" name="TextBox 15">
            <a:extLst>
              <a:ext uri="{FF2B5EF4-FFF2-40B4-BE49-F238E27FC236}">
                <a16:creationId xmlns:a16="http://schemas.microsoft.com/office/drawing/2014/main" id="{DBEC5F65-7988-C152-5891-71CDAAD54548}"/>
              </a:ext>
            </a:extLst>
          </p:cNvPr>
          <p:cNvSpPr txBox="1"/>
          <p:nvPr/>
        </p:nvSpPr>
        <p:spPr>
          <a:xfrm>
            <a:off x="725279" y="3410910"/>
            <a:ext cx="16837442"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BÀI GIẢNG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ừ vựng tiếng Anh về tính cách con người">
            <a:extLst>
              <a:ext uri="{FF2B5EF4-FFF2-40B4-BE49-F238E27FC236}">
                <a16:creationId xmlns:a16="http://schemas.microsoft.com/office/drawing/2014/main" id="{5766403C-6338-B7BC-3E5A-2E9F81DE8CAE}"/>
              </a:ext>
            </a:extLst>
          </p:cNvPr>
          <p:cNvPicPr>
            <a:picLocks noChangeAspect="1" noChangeArrowheads="1"/>
          </p:cNvPicPr>
          <p:nvPr/>
        </p:nvPicPr>
        <p:blipFill rotWithShape="1">
          <a:blip r:embed="rId2" cstate="print">
            <a:alphaModFix amt="86000"/>
            <a:extLst>
              <a:ext uri="{28A0092B-C50C-407E-A947-70E740481C1C}">
                <a14:useLocalDpi xmlns:a14="http://schemas.microsoft.com/office/drawing/2010/main" val="0"/>
              </a:ext>
            </a:extLst>
          </a:blip>
          <a:src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0CF5FE81-0BCF-8118-AFDD-5E2EA86831D1}"/>
              </a:ext>
            </a:extLst>
          </p:cNvPr>
          <p:cNvGrpSpPr/>
          <p:nvPr/>
        </p:nvGrpSpPr>
        <p:grpSpPr>
          <a:xfrm>
            <a:off x="0" y="3238500"/>
            <a:ext cx="11119757" cy="5334000"/>
            <a:chOff x="-97973" y="3168454"/>
            <a:chExt cx="11119757" cy="5334000"/>
          </a:xfrm>
        </p:grpSpPr>
        <p:sp>
          <p:nvSpPr>
            <p:cNvPr id="26" name="Round Same Side Corner Rectangle 3">
              <a:extLst>
                <a:ext uri="{FF2B5EF4-FFF2-40B4-BE49-F238E27FC236}">
                  <a16:creationId xmlns:a16="http://schemas.microsoft.com/office/drawing/2014/main" id="{1641CE77-EA4C-ED5D-8C39-595351D9C65D}"/>
                </a:ext>
              </a:extLst>
            </p:cNvPr>
            <p:cNvSpPr/>
            <p:nvPr/>
          </p:nvSpPr>
          <p:spPr>
            <a:xfrm rot="5400000">
              <a:off x="2794906" y="275575"/>
              <a:ext cx="5334000" cy="11119757"/>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1ACA49D-DF47-BC25-261D-6DA0EFEEE984}"/>
                </a:ext>
              </a:extLst>
            </p:cNvPr>
            <p:cNvSpPr txBox="1"/>
            <p:nvPr/>
          </p:nvSpPr>
          <p:spPr>
            <a:xfrm>
              <a:off x="470806" y="3384478"/>
              <a:ext cx="9982200" cy="4825745"/>
            </a:xfrm>
            <a:prstGeom prst="rect">
              <a:avLst/>
            </a:prstGeom>
            <a:noFill/>
          </p:spPr>
          <p:txBody>
            <a:bodyPr wrap="square" rtlCol="0">
              <a:spAutoFit/>
            </a:bodyPr>
            <a:lstStyle/>
            <a:p>
              <a:pPr algn="ctr">
                <a:lnSpc>
                  <a:spcPct val="150000"/>
                </a:lnSpc>
              </a:pPr>
              <a:r>
                <a:rPr lang="en-US" sz="5000" b="1">
                  <a:solidFill>
                    <a:srgbClr val="FF0000"/>
                  </a:solidFill>
                  <a:latin typeface="Arial" panose="020B0604020202020204" pitchFamily="34" charset="0"/>
                  <a:cs typeface="Arial" panose="020B0604020202020204" pitchFamily="34" charset="0"/>
                </a:rPr>
                <a:t>KẾT LUẬN HOẠT ĐỘNG</a:t>
              </a:r>
              <a:endParaRPr lang="en-US" sz="5000" b="1" dirty="0">
                <a:solidFill>
                  <a:srgbClr val="FF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Mỗi người đều có những nét tính cách đặc trưng riêng, không giống với bất kì ai khác. Chúng ta hãy tự tin về những nét tính cách tích cực của bản thân.</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2B1BA3E3-AF9B-AE88-B962-63C5BBBD53FA}"/>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20000"/>
              <a:lumOff val="80000"/>
            </a:schemeClr>
          </a:solidFill>
        </p:spPr>
      </p:pic>
      <p:sp>
        <p:nvSpPr>
          <p:cNvPr id="9" name="TextBox 20">
            <a:extLst>
              <a:ext uri="{FF2B5EF4-FFF2-40B4-BE49-F238E27FC236}">
                <a16:creationId xmlns:a16="http://schemas.microsoft.com/office/drawing/2014/main" id="{6496FCF8-29A7-685F-1202-179D01D54986}"/>
              </a:ext>
            </a:extLst>
          </p:cNvPr>
          <p:cNvSpPr txBox="1"/>
          <p:nvPr/>
        </p:nvSpPr>
        <p:spPr>
          <a:xfrm>
            <a:off x="2171699" y="3088867"/>
            <a:ext cx="13944600" cy="4109266"/>
          </a:xfrm>
          <a:prstGeom prst="rect">
            <a:avLst/>
          </a:prstGeom>
        </p:spPr>
        <p:txBody>
          <a:bodyPr wrap="square" lIns="0" tIns="0" rIns="0" bIns="0" rtlCol="0" anchor="t">
            <a:spAutoFit/>
          </a:bodyPr>
          <a:lstStyle/>
          <a:p>
            <a:pPr algn="ctr"/>
            <a:r>
              <a:rPr lang="vi-VN" sz="7000" b="1">
                <a:solidFill>
                  <a:schemeClr val="bg1"/>
                </a:solidFill>
                <a:latin typeface="Arial" panose="020B0604020202020204" pitchFamily="34" charset="0"/>
                <a:ea typeface="Calibri" panose="020F0502020204030204" pitchFamily="34" charset="0"/>
                <a:cs typeface="Arial" panose="020B0604020202020204" pitchFamily="34" charset="0"/>
              </a:rPr>
              <a:t>Hoạt động </a:t>
            </a:r>
            <a:r>
              <a:rPr lang="en-US" sz="7000" b="1">
                <a:solidFill>
                  <a:schemeClr val="bg1"/>
                </a:solidFill>
                <a:latin typeface="Arial" panose="020B0604020202020204" pitchFamily="34" charset="0"/>
                <a:ea typeface="Calibri" panose="020F0502020204030204" pitchFamily="34" charset="0"/>
                <a:cs typeface="Arial" panose="020B0604020202020204" pitchFamily="34" charset="0"/>
              </a:rPr>
              <a:t>4:</a:t>
            </a:r>
          </a:p>
          <a:p>
            <a:pPr algn="ctr">
              <a:lnSpc>
                <a:spcPct val="150000"/>
              </a:lnSpc>
            </a:pPr>
            <a:r>
              <a:rPr lang="vi-VN" sz="7000" b="1">
                <a:solidFill>
                  <a:schemeClr val="bg1"/>
                </a:solidFill>
                <a:ea typeface="Calibri" panose="020F0502020204030204" pitchFamily="34" charset="0"/>
                <a:cs typeface="Arial" panose="020B0604020202020204" pitchFamily="34" charset="0"/>
              </a:rPr>
              <a:t>Thực hành điều chỉnh cảm xúc theo hướng tích cực</a:t>
            </a:r>
          </a:p>
        </p:txBody>
      </p:sp>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pic>
        <p:nvPicPr>
          <p:cNvPr id="6" name="Picture 6"/>
          <p:cNvPicPr>
            <a:picLocks noChangeAspect="1"/>
          </p:cNvPicPr>
          <p:nvPr/>
        </p:nvPicPr>
        <p:blipFill>
          <a:blip r:embed="rId5"/>
          <a:srcRect l="19084" t="17838"/>
          <a:stretch>
            <a:fillRect/>
          </a:stretch>
        </p:blipFill>
        <p:spPr>
          <a:xfrm>
            <a:off x="0" y="0"/>
            <a:ext cx="3679386" cy="3591285"/>
          </a:xfrm>
          <a:prstGeom prst="rect">
            <a:avLst/>
          </a:prstGeom>
        </p:spPr>
      </p:pic>
    </p:spTree>
    <p:extLst>
      <p:ext uri="{BB962C8B-B14F-4D97-AF65-F5344CB8AC3E}">
        <p14:creationId xmlns:p14="http://schemas.microsoft.com/office/powerpoint/2010/main" val="291574890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8"/>
          <p:cNvPicPr>
            <a:picLocks noChangeAspect="1"/>
          </p:cNvPicPr>
          <p:nvPr/>
        </p:nvPicPr>
        <p:blipFill>
          <a:blip r:embed="rId2"/>
          <a:srcRect l="1008" t="22008" r="48174"/>
          <a:stretch>
            <a:fillRect/>
          </a:stretch>
        </p:blipFill>
        <p:spPr>
          <a:xfrm>
            <a:off x="17438670" y="0"/>
            <a:ext cx="849329" cy="1886863"/>
          </a:xfrm>
          <a:prstGeom prst="rect">
            <a:avLst/>
          </a:prstGeom>
        </p:spPr>
      </p:pic>
      <p:pic>
        <p:nvPicPr>
          <p:cNvPr id="30" name="Picture 30"/>
          <p:cNvPicPr>
            <a:picLocks noChangeAspect="1"/>
          </p:cNvPicPr>
          <p:nvPr/>
        </p:nvPicPr>
        <p:blipFill>
          <a:blip r:embed="rId3"/>
          <a:srcRect/>
          <a:stretch>
            <a:fillRect/>
          </a:stretch>
        </p:blipFill>
        <p:spPr>
          <a:xfrm>
            <a:off x="17345133" y="9180440"/>
            <a:ext cx="942867" cy="972028"/>
          </a:xfrm>
          <a:prstGeom prst="rect">
            <a:avLst/>
          </a:prstGeom>
        </p:spPr>
      </p:pic>
      <p:pic>
        <p:nvPicPr>
          <p:cNvPr id="31" name="Picture 31"/>
          <p:cNvPicPr>
            <a:picLocks noChangeAspect="1"/>
          </p:cNvPicPr>
          <p:nvPr/>
        </p:nvPicPr>
        <p:blipFill>
          <a:blip r:embed="rId4"/>
          <a:srcRect/>
          <a:stretch>
            <a:fillRect/>
          </a:stretch>
        </p:blipFill>
        <p:spPr>
          <a:xfrm>
            <a:off x="0" y="0"/>
            <a:ext cx="1081512" cy="1091058"/>
          </a:xfrm>
          <a:prstGeom prst="rect">
            <a:avLst/>
          </a:prstGeom>
        </p:spPr>
      </p:pic>
      <p:pic>
        <p:nvPicPr>
          <p:cNvPr id="33" name="Picture 29">
            <a:extLst>
              <a:ext uri="{FF2B5EF4-FFF2-40B4-BE49-F238E27FC236}">
                <a16:creationId xmlns:a16="http://schemas.microsoft.com/office/drawing/2014/main" id="{5F249EE0-EE49-D413-D84F-86B94AEEEA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560364">
            <a:off x="213597" y="9100014"/>
            <a:ext cx="1068154" cy="1087180"/>
          </a:xfrm>
          <a:prstGeom prst="rect">
            <a:avLst/>
          </a:prstGeom>
        </p:spPr>
      </p:pic>
      <p:sp>
        <p:nvSpPr>
          <p:cNvPr id="34" name="TextBox 33">
            <a:extLst>
              <a:ext uri="{FF2B5EF4-FFF2-40B4-BE49-F238E27FC236}">
                <a16:creationId xmlns:a16="http://schemas.microsoft.com/office/drawing/2014/main" id="{A6BA181C-F8B5-982F-CE61-A45A7ACBE99D}"/>
              </a:ext>
            </a:extLst>
          </p:cNvPr>
          <p:cNvSpPr txBox="1"/>
          <p:nvPr/>
        </p:nvSpPr>
        <p:spPr>
          <a:xfrm>
            <a:off x="2895600" y="441497"/>
            <a:ext cx="12496800" cy="2171428"/>
          </a:xfrm>
          <a:prstGeom prst="rect">
            <a:avLst/>
          </a:prstGeom>
          <a:noFill/>
        </p:spPr>
        <p:txBody>
          <a:bodyPr wrap="square">
            <a:spAutoFit/>
          </a:bodyPr>
          <a:lstStyle/>
          <a:p>
            <a:pPr algn="ctr">
              <a:lnSpc>
                <a:spcPct val="150000"/>
              </a:lnSpc>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1. </a:t>
            </a: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Đề xuất được cách điều chỉnh cảm xúc theo hướng tích cực</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A5A6A633-D44C-199C-E1C8-4B72D3C30A9E}"/>
              </a:ext>
            </a:extLst>
          </p:cNvPr>
          <p:cNvGrpSpPr/>
          <p:nvPr/>
        </p:nvGrpSpPr>
        <p:grpSpPr>
          <a:xfrm>
            <a:off x="1030986" y="2672264"/>
            <a:ext cx="7913672" cy="6481003"/>
            <a:chOff x="849329" y="3009383"/>
            <a:chExt cx="7913672" cy="6481003"/>
          </a:xfrm>
        </p:grpSpPr>
        <p:grpSp>
          <p:nvGrpSpPr>
            <p:cNvPr id="35" name="Group 34">
              <a:extLst>
                <a:ext uri="{FF2B5EF4-FFF2-40B4-BE49-F238E27FC236}">
                  <a16:creationId xmlns:a16="http://schemas.microsoft.com/office/drawing/2014/main" id="{3FB6890E-5658-9A4C-9E75-6766AB862755}"/>
                </a:ext>
              </a:extLst>
            </p:cNvPr>
            <p:cNvGrpSpPr/>
            <p:nvPr/>
          </p:nvGrpSpPr>
          <p:grpSpPr>
            <a:xfrm>
              <a:off x="849329" y="3009383"/>
              <a:ext cx="7913672" cy="6481003"/>
              <a:chOff x="849329" y="3009383"/>
              <a:chExt cx="7913672" cy="6481003"/>
            </a:xfrm>
          </p:grpSpPr>
          <p:sp>
            <p:nvSpPr>
              <p:cNvPr id="36" name="Freeform 3">
                <a:extLst>
                  <a:ext uri="{FF2B5EF4-FFF2-40B4-BE49-F238E27FC236}">
                    <a16:creationId xmlns:a16="http://schemas.microsoft.com/office/drawing/2014/main" id="{EFABB1A2-FAEC-7EE5-8A87-781A8EBEE9A8}"/>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37" name="TextBox 36">
                <a:extLst>
                  <a:ext uri="{FF2B5EF4-FFF2-40B4-BE49-F238E27FC236}">
                    <a16:creationId xmlns:a16="http://schemas.microsoft.com/office/drawing/2014/main" id="{72FF4D57-6356-6355-B8CA-E8256CF867C0}"/>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thảo luận và đ</a:t>
                </a:r>
                <a:r>
                  <a:rPr lang="vi-VN" sz="4000">
                    <a:latin typeface="Arial" panose="020B0604020202020204" pitchFamily="34" charset="0"/>
                    <a:cs typeface="Arial" panose="020B0604020202020204" pitchFamily="34" charset="0"/>
                  </a:rPr>
                  <a:t>ề xuất cách điều chỉnh cảm xúc theo hướng tích cực của các nhận vật ở các tình huống trong </a:t>
                </a:r>
                <a:r>
                  <a:rPr lang="en-US" sz="4000" i="1">
                    <a:latin typeface="Arial" panose="020B0604020202020204" pitchFamily="34" charset="0"/>
                    <a:cs typeface="Arial" panose="020B0604020202020204" pitchFamily="34" charset="0"/>
                  </a:rPr>
                  <a:t>SHS – tr.</a:t>
                </a:r>
                <a:r>
                  <a:rPr lang="vi-VN" sz="4000" i="1">
                    <a:latin typeface="Arial" panose="020B0604020202020204" pitchFamily="34" charset="0"/>
                    <a:cs typeface="Arial" panose="020B0604020202020204" pitchFamily="34" charset="0"/>
                  </a:rPr>
                  <a:t>16</a:t>
                </a:r>
                <a:r>
                  <a:rPr lang="vi-VN" sz="400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26623E91-9B48-C814-AD96-7735219A56F0}"/>
                  </a:ext>
                </a:extLst>
              </p:cNvPr>
              <p:cNvGrpSpPr/>
              <p:nvPr/>
            </p:nvGrpSpPr>
            <p:grpSpPr>
              <a:xfrm>
                <a:off x="3966830" y="3009383"/>
                <a:ext cx="1678671" cy="1360966"/>
                <a:chOff x="3602386" y="3121122"/>
                <a:chExt cx="2764139" cy="2261445"/>
              </a:xfrm>
            </p:grpSpPr>
            <p:sp>
              <p:nvSpPr>
                <p:cNvPr id="46" name="TextBox 7">
                  <a:extLst>
                    <a:ext uri="{FF2B5EF4-FFF2-40B4-BE49-F238E27FC236}">
                      <a16:creationId xmlns:a16="http://schemas.microsoft.com/office/drawing/2014/main" id="{07A4389F-A982-2247-5601-0D04E9E4D2B2}"/>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p>
              </p:txBody>
            </p:sp>
            <p:sp>
              <p:nvSpPr>
                <p:cNvPr id="44" name="TextBox 10">
                  <a:extLst>
                    <a:ext uri="{FF2B5EF4-FFF2-40B4-BE49-F238E27FC236}">
                      <a16:creationId xmlns:a16="http://schemas.microsoft.com/office/drawing/2014/main" id="{C3B4329D-0AB5-0999-11E6-954955E0F132}"/>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p>
              </p:txBody>
            </p:sp>
          </p:grpSp>
        </p:grpSp>
        <p:grpSp>
          <p:nvGrpSpPr>
            <p:cNvPr id="60" name="Group 59">
              <a:extLst>
                <a:ext uri="{FF2B5EF4-FFF2-40B4-BE49-F238E27FC236}">
                  <a16:creationId xmlns:a16="http://schemas.microsoft.com/office/drawing/2014/main" id="{088BCB16-9585-DDE7-7B72-37B5ABC5B1C0}"/>
                </a:ext>
              </a:extLst>
            </p:cNvPr>
            <p:cNvGrpSpPr/>
            <p:nvPr/>
          </p:nvGrpSpPr>
          <p:grpSpPr>
            <a:xfrm>
              <a:off x="1821278" y="3374792"/>
              <a:ext cx="5589574" cy="1206205"/>
              <a:chOff x="5876376" y="1304505"/>
              <a:chExt cx="5589574" cy="1206205"/>
            </a:xfrm>
          </p:grpSpPr>
          <p:pic>
            <p:nvPicPr>
              <p:cNvPr id="61" name="Picture 9">
                <a:extLst>
                  <a:ext uri="{FF2B5EF4-FFF2-40B4-BE49-F238E27FC236}">
                    <a16:creationId xmlns:a16="http://schemas.microsoft.com/office/drawing/2014/main" id="{A4BB8BCE-BA96-76BD-6397-D14B0C72C5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76376" y="1304505"/>
                <a:ext cx="5589574" cy="1206205"/>
              </a:xfrm>
              <a:prstGeom prst="rect">
                <a:avLst/>
              </a:prstGeom>
            </p:spPr>
          </p:pic>
          <p:sp>
            <p:nvSpPr>
              <p:cNvPr id="62" name="TextBox 61">
                <a:extLst>
                  <a:ext uri="{FF2B5EF4-FFF2-40B4-BE49-F238E27FC236}">
                    <a16:creationId xmlns:a16="http://schemas.microsoft.com/office/drawing/2014/main" id="{934D77A3-77A8-D750-E663-B006B1D7C8F1}"/>
                  </a:ext>
                </a:extLst>
              </p:cNvPr>
              <p:cNvSpPr txBox="1"/>
              <p:nvPr/>
            </p:nvSpPr>
            <p:spPr>
              <a:xfrm>
                <a:off x="6045192" y="1545043"/>
                <a:ext cx="5415315"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Hoạt động nhóm</a:t>
                </a:r>
                <a:endParaRPr lang="en-US" sz="4400" b="1" dirty="0">
                  <a:solidFill>
                    <a:srgbClr val="FF0000"/>
                  </a:solidFill>
                  <a:latin typeface="Arial" panose="020B0604020202020204" pitchFamily="34" charset="0"/>
                  <a:cs typeface="Arial" panose="020B0604020202020204" pitchFamily="34" charset="0"/>
                </a:endParaRPr>
              </a:p>
            </p:txBody>
          </p:sp>
        </p:grpSp>
      </p:grpSp>
      <p:grpSp>
        <p:nvGrpSpPr>
          <p:cNvPr id="64" name="Group 63">
            <a:extLst>
              <a:ext uri="{FF2B5EF4-FFF2-40B4-BE49-F238E27FC236}">
                <a16:creationId xmlns:a16="http://schemas.microsoft.com/office/drawing/2014/main" id="{CC7422B8-ED08-E1CD-AA34-A36694B2B9C0}"/>
              </a:ext>
            </a:extLst>
          </p:cNvPr>
          <p:cNvGrpSpPr/>
          <p:nvPr/>
        </p:nvGrpSpPr>
        <p:grpSpPr>
          <a:xfrm>
            <a:off x="9485734" y="2672264"/>
            <a:ext cx="7913672" cy="6481003"/>
            <a:chOff x="849329" y="3009383"/>
            <a:chExt cx="7913672" cy="6481003"/>
          </a:xfrm>
        </p:grpSpPr>
        <p:grpSp>
          <p:nvGrpSpPr>
            <p:cNvPr id="65" name="Group 64">
              <a:extLst>
                <a:ext uri="{FF2B5EF4-FFF2-40B4-BE49-F238E27FC236}">
                  <a16:creationId xmlns:a16="http://schemas.microsoft.com/office/drawing/2014/main" id="{B51A9D33-57C7-9DE3-9F0A-BCDA08791FF4}"/>
                </a:ext>
              </a:extLst>
            </p:cNvPr>
            <p:cNvGrpSpPr/>
            <p:nvPr/>
          </p:nvGrpSpPr>
          <p:grpSpPr>
            <a:xfrm>
              <a:off x="849329" y="3009383"/>
              <a:ext cx="7913672" cy="6481003"/>
              <a:chOff x="849329" y="3009383"/>
              <a:chExt cx="7913672" cy="6481003"/>
            </a:xfrm>
          </p:grpSpPr>
          <p:sp>
            <p:nvSpPr>
              <p:cNvPr id="69" name="Freeform 3">
                <a:extLst>
                  <a:ext uri="{FF2B5EF4-FFF2-40B4-BE49-F238E27FC236}">
                    <a16:creationId xmlns:a16="http://schemas.microsoft.com/office/drawing/2014/main" id="{2C0BA5A7-0AEB-B111-71BE-825B37A6020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0" name="TextBox 69">
                <a:extLst>
                  <a:ext uri="{FF2B5EF4-FFF2-40B4-BE49-F238E27FC236}">
                    <a16:creationId xmlns:a16="http://schemas.microsoft.com/office/drawing/2014/main" id="{01AB4C67-CBE1-B27B-198C-FA58809E2FE8}"/>
                  </a:ext>
                </a:extLst>
              </p:cNvPr>
              <p:cNvSpPr txBox="1"/>
              <p:nvPr/>
            </p:nvSpPr>
            <p:spPr>
              <a:xfrm>
                <a:off x="1585282" y="4583977"/>
                <a:ext cx="6441766" cy="4594912"/>
              </a:xfrm>
              <a:prstGeom prst="rect">
                <a:avLst/>
              </a:prstGeom>
              <a:noFill/>
            </p:spPr>
            <p:txBody>
              <a:bodyPr wrap="square">
                <a:spAutoFit/>
              </a:bodyPr>
              <a:lstStyle/>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Sau đó, các thành viên trong nhóm xây dựng kịch bản và sắm vai thể hiện cách điều chỉnh cảm xúc của nhân vật đó.</a:t>
                </a:r>
                <a:endParaRPr lang="en-US" sz="4000" dirty="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C41AB2B1-40A2-C970-9DD6-EB0B0E1A1353}"/>
                  </a:ext>
                </a:extLst>
              </p:cNvPr>
              <p:cNvGrpSpPr/>
              <p:nvPr/>
            </p:nvGrpSpPr>
            <p:grpSpPr>
              <a:xfrm>
                <a:off x="3966830" y="3009383"/>
                <a:ext cx="1678671" cy="1360966"/>
                <a:chOff x="3602386" y="3121122"/>
                <a:chExt cx="2764139" cy="2261445"/>
              </a:xfrm>
            </p:grpSpPr>
            <p:sp>
              <p:nvSpPr>
                <p:cNvPr id="72" name="TextBox 7">
                  <a:extLst>
                    <a:ext uri="{FF2B5EF4-FFF2-40B4-BE49-F238E27FC236}">
                      <a16:creationId xmlns:a16="http://schemas.microsoft.com/office/drawing/2014/main" id="{0567BBBA-AA80-75BB-849D-C83A1AEB03A5}"/>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p>
              </p:txBody>
            </p:sp>
            <p:sp>
              <p:nvSpPr>
                <p:cNvPr id="73" name="TextBox 10">
                  <a:extLst>
                    <a:ext uri="{FF2B5EF4-FFF2-40B4-BE49-F238E27FC236}">
                      <a16:creationId xmlns:a16="http://schemas.microsoft.com/office/drawing/2014/main" id="{CA6B3D99-EBD9-ED13-967C-2FD2A87F22AD}"/>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p>
              </p:txBody>
            </p:sp>
          </p:grpSp>
        </p:grpSp>
        <p:grpSp>
          <p:nvGrpSpPr>
            <p:cNvPr id="66" name="Group 65">
              <a:extLst>
                <a:ext uri="{FF2B5EF4-FFF2-40B4-BE49-F238E27FC236}">
                  <a16:creationId xmlns:a16="http://schemas.microsoft.com/office/drawing/2014/main" id="{BBD17BAC-0FF9-127C-1B03-0377A630BF52}"/>
                </a:ext>
              </a:extLst>
            </p:cNvPr>
            <p:cNvGrpSpPr/>
            <p:nvPr/>
          </p:nvGrpSpPr>
          <p:grpSpPr>
            <a:xfrm>
              <a:off x="1821278" y="3374792"/>
              <a:ext cx="5589574" cy="1206205"/>
              <a:chOff x="5876376" y="1304505"/>
              <a:chExt cx="5589574" cy="1206205"/>
            </a:xfrm>
          </p:grpSpPr>
          <p:pic>
            <p:nvPicPr>
              <p:cNvPr id="67" name="Picture 9">
                <a:extLst>
                  <a:ext uri="{FF2B5EF4-FFF2-40B4-BE49-F238E27FC236}">
                    <a16:creationId xmlns:a16="http://schemas.microsoft.com/office/drawing/2014/main" id="{278D2ECF-1323-B9C8-97CA-BE84CA25B7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76376" y="1304505"/>
                <a:ext cx="5589574" cy="1206205"/>
              </a:xfrm>
              <a:prstGeom prst="rect">
                <a:avLst/>
              </a:prstGeom>
            </p:spPr>
          </p:pic>
          <p:sp>
            <p:nvSpPr>
              <p:cNvPr id="68" name="TextBox 67">
                <a:extLst>
                  <a:ext uri="{FF2B5EF4-FFF2-40B4-BE49-F238E27FC236}">
                    <a16:creationId xmlns:a16="http://schemas.microsoft.com/office/drawing/2014/main" id="{DA9E711F-E0D0-7100-ABE7-B103DEA90B0E}"/>
                  </a:ext>
                </a:extLst>
              </p:cNvPr>
              <p:cNvSpPr txBox="1"/>
              <p:nvPr/>
            </p:nvSpPr>
            <p:spPr>
              <a:xfrm>
                <a:off x="6045192" y="1545043"/>
                <a:ext cx="5415315"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Hoạt động nhóm</a:t>
                </a:r>
                <a:endParaRPr lang="en-US" sz="4400" b="1" dirty="0">
                  <a:solidFill>
                    <a:srgbClr val="FF0000"/>
                  </a:solidFill>
                  <a:latin typeface="Arial" panose="020B0604020202020204" pitchFamily="34" charset="0"/>
                  <a:cs typeface="Arial" panose="020B0604020202020204" pitchFamily="34" charset="0"/>
                </a:endParaRPr>
              </a:p>
            </p:txBody>
          </p:sp>
        </p:grpSp>
      </p:grpSp>
      <p:pic>
        <p:nvPicPr>
          <p:cNvPr id="59" name="Picture 2">
            <a:extLst>
              <a:ext uri="{FF2B5EF4-FFF2-40B4-BE49-F238E27FC236}">
                <a16:creationId xmlns:a16="http://schemas.microsoft.com/office/drawing/2014/main" id="{6FB45085-7AAB-971A-8C67-08663AA95EC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16604" y="8554486"/>
            <a:ext cx="2294519" cy="174383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barn(outVertical)">
                                      <p:cBhvr>
                                        <p:cTn id="1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a:stretch>
            <a:fillRect/>
          </a:stretch>
        </p:blipFill>
        <p:spPr>
          <a:xfrm>
            <a:off x="-51081" y="113822"/>
            <a:ext cx="942867" cy="972028"/>
          </a:xfrm>
          <a:prstGeom prst="rect">
            <a:avLst/>
          </a:prstGeom>
        </p:spPr>
      </p:pic>
      <p:grpSp>
        <p:nvGrpSpPr>
          <p:cNvPr id="18" name="Group 3">
            <a:extLst>
              <a:ext uri="{FF2B5EF4-FFF2-40B4-BE49-F238E27FC236}">
                <a16:creationId xmlns:a16="http://schemas.microsoft.com/office/drawing/2014/main" id="{BF5DDD46-E8B7-9148-65E2-CC4BD960A583}"/>
              </a:ext>
            </a:extLst>
          </p:cNvPr>
          <p:cNvGrpSpPr/>
          <p:nvPr/>
        </p:nvGrpSpPr>
        <p:grpSpPr>
          <a:xfrm>
            <a:off x="6158168" y="1342020"/>
            <a:ext cx="11004113" cy="8297279"/>
            <a:chOff x="0" y="-47625"/>
            <a:chExt cx="2898203" cy="2117164"/>
          </a:xfrm>
        </p:grpSpPr>
        <p:sp>
          <p:nvSpPr>
            <p:cNvPr id="19" name="Freeform 4">
              <a:extLst>
                <a:ext uri="{FF2B5EF4-FFF2-40B4-BE49-F238E27FC236}">
                  <a16:creationId xmlns:a16="http://schemas.microsoft.com/office/drawing/2014/main" id="{9410BFFD-F705-350B-72EC-EC9EFFBDFF12}"/>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5">
              <a:extLst>
                <a:ext uri="{FF2B5EF4-FFF2-40B4-BE49-F238E27FC236}">
                  <a16:creationId xmlns:a16="http://schemas.microsoft.com/office/drawing/2014/main" id="{326B6F9C-1AF2-F084-4C0E-35088A297E4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5F17CA82-7345-43D1-4D7F-990B1A91779A}"/>
              </a:ext>
            </a:extLst>
          </p:cNvPr>
          <p:cNvGrpSpPr/>
          <p:nvPr/>
        </p:nvGrpSpPr>
        <p:grpSpPr>
          <a:xfrm>
            <a:off x="7957264" y="900752"/>
            <a:ext cx="7276528" cy="1244189"/>
            <a:chOff x="5625663" y="684319"/>
            <a:chExt cx="7276528" cy="1244189"/>
          </a:xfrm>
        </p:grpSpPr>
        <p:pic>
          <p:nvPicPr>
            <p:cNvPr id="22" name="Picture 9">
              <a:extLst>
                <a:ext uri="{FF2B5EF4-FFF2-40B4-BE49-F238E27FC236}">
                  <a16:creationId xmlns:a16="http://schemas.microsoft.com/office/drawing/2014/main" id="{2F833261-7431-3CF1-DC27-23E6C9E7E4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8222" y="684319"/>
              <a:ext cx="6951410" cy="1244189"/>
            </a:xfrm>
            <a:prstGeom prst="rect">
              <a:avLst/>
            </a:prstGeom>
          </p:spPr>
        </p:pic>
        <p:sp>
          <p:nvSpPr>
            <p:cNvPr id="23" name="TextBox 22">
              <a:extLst>
                <a:ext uri="{FF2B5EF4-FFF2-40B4-BE49-F238E27FC236}">
                  <a16:creationId xmlns:a16="http://schemas.microsoft.com/office/drawing/2014/main" id="{06D809C3-9EA8-01DB-34D8-AED2A9C4F2A2}"/>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huống</a:t>
              </a:r>
              <a:r>
                <a:rPr lang="en-US" sz="4800" b="1" dirty="0">
                  <a:solidFill>
                    <a:schemeClr val="bg1"/>
                  </a:solidFill>
                  <a:latin typeface="Arial" panose="020B0604020202020204" pitchFamily="34" charset="0"/>
                  <a:cs typeface="Arial" panose="020B0604020202020204" pitchFamily="34" charset="0"/>
                </a:rPr>
                <a:t> 1</a:t>
              </a:r>
            </a:p>
          </p:txBody>
        </p:sp>
      </p:grpSp>
      <p:sp>
        <p:nvSpPr>
          <p:cNvPr id="24" name="TextBox 23">
            <a:extLst>
              <a:ext uri="{FF2B5EF4-FFF2-40B4-BE49-F238E27FC236}">
                <a16:creationId xmlns:a16="http://schemas.microsoft.com/office/drawing/2014/main" id="{0FDD3E3C-409B-E76B-80D4-88A656026776}"/>
              </a:ext>
            </a:extLst>
          </p:cNvPr>
          <p:cNvSpPr txBox="1"/>
          <p:nvPr/>
        </p:nvSpPr>
        <p:spPr>
          <a:xfrm>
            <a:off x="7031747" y="2610293"/>
            <a:ext cx="9256953" cy="5789534"/>
          </a:xfrm>
          <a:prstGeom prst="rect">
            <a:avLst/>
          </a:prstGeom>
          <a:noFill/>
        </p:spPr>
        <p:txBody>
          <a:bodyPr wrap="square">
            <a:spAutoFit/>
          </a:bodyPr>
          <a:lstStyle/>
          <a:p>
            <a:pPr algn="just">
              <a:lnSpc>
                <a:spcPct val="150000"/>
              </a:lnSpc>
            </a:pPr>
            <a:r>
              <a:rPr lang="vi-VN" sz="4200">
                <a:ea typeface="Calibri" panose="020F0502020204030204" pitchFamily="34" charset="0"/>
                <a:cs typeface="Arial" panose="020B0604020202020204" pitchFamily="34" charset="0"/>
              </a:rPr>
              <a:t>Bài kiểm tra môn Ngữ Văn vừa rồi Bình nghĩ mình sẽ được ít nhất 7 điểm. Tuy nhiên, đến khi trả bài, Bình chỉ được 5 điểm. Bình cho rằng thầy giáo chấm bài của mình quá chặt nên rất buồn và thất vọng.</a:t>
            </a:r>
            <a:endParaRPr lang="en-US" sz="420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2DED48B-4AB9-5BB9-FEE8-BC6763670885}"/>
              </a:ext>
            </a:extLst>
          </p:cNvPr>
          <p:cNvGrpSpPr/>
          <p:nvPr/>
        </p:nvGrpSpPr>
        <p:grpSpPr>
          <a:xfrm>
            <a:off x="685800" y="2621179"/>
            <a:ext cx="5641975" cy="5657816"/>
            <a:chOff x="161250" y="2229812"/>
            <a:chExt cx="5641975" cy="5657816"/>
          </a:xfrm>
        </p:grpSpPr>
        <p:grpSp>
          <p:nvGrpSpPr>
            <p:cNvPr id="27" name="Group 6">
              <a:extLst>
                <a:ext uri="{FF2B5EF4-FFF2-40B4-BE49-F238E27FC236}">
                  <a16:creationId xmlns:a16="http://schemas.microsoft.com/office/drawing/2014/main" id="{B485793D-0D08-77CB-B275-DCFD01CA667D}"/>
                </a:ext>
              </a:extLst>
            </p:cNvPr>
            <p:cNvGrpSpPr/>
            <p:nvPr/>
          </p:nvGrpSpPr>
          <p:grpSpPr>
            <a:xfrm>
              <a:off x="161250" y="2229812"/>
              <a:ext cx="5641975" cy="5657816"/>
              <a:chOff x="0" y="0"/>
              <a:chExt cx="812800" cy="812800"/>
            </a:xfrm>
          </p:grpSpPr>
          <p:sp>
            <p:nvSpPr>
              <p:cNvPr id="29" name="Freeform 7">
                <a:extLst>
                  <a:ext uri="{FF2B5EF4-FFF2-40B4-BE49-F238E27FC236}">
                    <a16:creationId xmlns:a16="http://schemas.microsoft.com/office/drawing/2014/main" id="{71BE47D2-5BC7-27DD-DD3D-1B04903A420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8">
                <a:extLst>
                  <a:ext uri="{FF2B5EF4-FFF2-40B4-BE49-F238E27FC236}">
                    <a16:creationId xmlns:a16="http://schemas.microsoft.com/office/drawing/2014/main" id="{C836D50C-6225-BCE4-0DF3-207FD9254E3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6E101723-D3DD-622F-59E3-5CF5C7D07214}"/>
                </a:ext>
              </a:extLst>
            </p:cNvPr>
            <p:cNvSpPr txBox="1"/>
            <p:nvPr/>
          </p:nvSpPr>
          <p:spPr>
            <a:xfrm>
              <a:off x="620034" y="4578911"/>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2" name="Picture 20">
            <a:extLst>
              <a:ext uri="{FF2B5EF4-FFF2-40B4-BE49-F238E27FC236}">
                <a16:creationId xmlns:a16="http://schemas.microsoft.com/office/drawing/2014/main" id="{43B7F928-DEEE-302E-DB67-AE7533D0B31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11291" y="900752"/>
            <a:ext cx="813549" cy="1246384"/>
          </a:xfrm>
          <a:prstGeom prst="rect">
            <a:avLst/>
          </a:prstGeom>
        </p:spPr>
      </p:pic>
      <p:pic>
        <p:nvPicPr>
          <p:cNvPr id="15" name="Picture 15"/>
          <p:cNvPicPr>
            <a:picLocks noChangeAspect="1"/>
          </p:cNvPicPr>
          <p:nvPr/>
        </p:nvPicPr>
        <p:blipFill>
          <a:blip r:embed="rId2"/>
          <a:srcRect/>
          <a:stretch>
            <a:fillRect/>
          </a:stretch>
        </p:blipFill>
        <p:spPr>
          <a:xfrm>
            <a:off x="5676105" y="8910554"/>
            <a:ext cx="942867" cy="972028"/>
          </a:xfrm>
          <a:prstGeom prst="rect">
            <a:avLst/>
          </a:prstGeom>
        </p:spPr>
      </p:pic>
      <p:pic>
        <p:nvPicPr>
          <p:cNvPr id="33" name="Picture 12">
            <a:extLst>
              <a:ext uri="{FF2B5EF4-FFF2-40B4-BE49-F238E27FC236}">
                <a16:creationId xmlns:a16="http://schemas.microsoft.com/office/drawing/2014/main" id="{1F6C6F81-AA5B-B4A1-483D-12E4E5AC00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1002" y="6594743"/>
            <a:ext cx="3069551" cy="376631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wipe(right)">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a:stretch>
            <a:fillRect/>
          </a:stretch>
        </p:blipFill>
        <p:spPr>
          <a:xfrm>
            <a:off x="-51081" y="113822"/>
            <a:ext cx="942867" cy="972028"/>
          </a:xfrm>
          <a:prstGeom prst="rect">
            <a:avLst/>
          </a:prstGeom>
        </p:spPr>
      </p:pic>
      <p:grpSp>
        <p:nvGrpSpPr>
          <p:cNvPr id="18" name="Group 3">
            <a:extLst>
              <a:ext uri="{FF2B5EF4-FFF2-40B4-BE49-F238E27FC236}">
                <a16:creationId xmlns:a16="http://schemas.microsoft.com/office/drawing/2014/main" id="{BF5DDD46-E8B7-9148-65E2-CC4BD960A583}"/>
              </a:ext>
            </a:extLst>
          </p:cNvPr>
          <p:cNvGrpSpPr/>
          <p:nvPr/>
        </p:nvGrpSpPr>
        <p:grpSpPr>
          <a:xfrm>
            <a:off x="6158168" y="1342020"/>
            <a:ext cx="11004113" cy="8297279"/>
            <a:chOff x="0" y="-47625"/>
            <a:chExt cx="2898203" cy="2117164"/>
          </a:xfrm>
        </p:grpSpPr>
        <p:sp>
          <p:nvSpPr>
            <p:cNvPr id="19" name="Freeform 4">
              <a:extLst>
                <a:ext uri="{FF2B5EF4-FFF2-40B4-BE49-F238E27FC236}">
                  <a16:creationId xmlns:a16="http://schemas.microsoft.com/office/drawing/2014/main" id="{9410BFFD-F705-350B-72EC-EC9EFFBDFF12}"/>
                </a:ext>
              </a:extLst>
            </p:cNvPr>
            <p:cNvSpPr/>
            <p:nvPr/>
          </p:nvSpPr>
          <p:spPr>
            <a:xfrm>
              <a:off x="0" y="0"/>
              <a:ext cx="2898203" cy="2069539"/>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5">
              <a:extLst>
                <a:ext uri="{FF2B5EF4-FFF2-40B4-BE49-F238E27FC236}">
                  <a16:creationId xmlns:a16="http://schemas.microsoft.com/office/drawing/2014/main" id="{326B6F9C-1AF2-F084-4C0E-35088A297E49}"/>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5F17CA82-7345-43D1-4D7F-990B1A91779A}"/>
              </a:ext>
            </a:extLst>
          </p:cNvPr>
          <p:cNvGrpSpPr/>
          <p:nvPr/>
        </p:nvGrpSpPr>
        <p:grpSpPr>
          <a:xfrm>
            <a:off x="7957264" y="900752"/>
            <a:ext cx="7276528" cy="1244189"/>
            <a:chOff x="5625663" y="684319"/>
            <a:chExt cx="7276528" cy="1244189"/>
          </a:xfrm>
        </p:grpSpPr>
        <p:pic>
          <p:nvPicPr>
            <p:cNvPr id="22" name="Picture 9">
              <a:extLst>
                <a:ext uri="{FF2B5EF4-FFF2-40B4-BE49-F238E27FC236}">
                  <a16:creationId xmlns:a16="http://schemas.microsoft.com/office/drawing/2014/main" id="{2F833261-7431-3CF1-DC27-23E6C9E7E4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788222" y="684319"/>
              <a:ext cx="6951410" cy="1244189"/>
            </a:xfrm>
            <a:prstGeom prst="rect">
              <a:avLst/>
            </a:prstGeom>
          </p:spPr>
        </p:pic>
        <p:sp>
          <p:nvSpPr>
            <p:cNvPr id="23" name="TextBox 22">
              <a:extLst>
                <a:ext uri="{FF2B5EF4-FFF2-40B4-BE49-F238E27FC236}">
                  <a16:creationId xmlns:a16="http://schemas.microsoft.com/office/drawing/2014/main" id="{06D809C3-9EA8-01DB-34D8-AED2A9C4F2A2}"/>
                </a:ext>
              </a:extLst>
            </p:cNvPr>
            <p:cNvSpPr txBox="1"/>
            <p:nvPr/>
          </p:nvSpPr>
          <p:spPr>
            <a:xfrm>
              <a:off x="5625663" y="890914"/>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Tình</a:t>
              </a:r>
              <a:r>
                <a:rPr lang="en-US" sz="4800" b="1" dirty="0">
                  <a:solidFill>
                    <a:schemeClr val="bg1"/>
                  </a:solidFill>
                  <a:latin typeface="Arial" panose="020B0604020202020204" pitchFamily="34" charset="0"/>
                  <a:cs typeface="Arial" panose="020B0604020202020204" pitchFamily="34" charset="0"/>
                </a:rPr>
                <a:t> </a:t>
              </a:r>
              <a:r>
                <a:rPr lang="en-US" sz="4800" b="1" err="1">
                  <a:solidFill>
                    <a:schemeClr val="bg1"/>
                  </a:solidFill>
                  <a:latin typeface="Arial" panose="020B0604020202020204" pitchFamily="34" charset="0"/>
                  <a:cs typeface="Arial" panose="020B0604020202020204" pitchFamily="34" charset="0"/>
                </a:rPr>
                <a:t>huống</a:t>
              </a:r>
              <a:r>
                <a:rPr lang="en-US" sz="4800" b="1">
                  <a:solidFill>
                    <a:schemeClr val="bg1"/>
                  </a:solidFill>
                  <a:latin typeface="Arial" panose="020B0604020202020204" pitchFamily="34" charset="0"/>
                  <a:cs typeface="Arial" panose="020B0604020202020204" pitchFamily="34" charset="0"/>
                </a:rPr>
                <a:t> 2</a:t>
              </a:r>
              <a:endParaRPr lang="en-US" sz="4800" b="1" dirty="0">
                <a:solidFill>
                  <a:schemeClr val="bg1"/>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0FDD3E3C-409B-E76B-80D4-88A656026776}"/>
              </a:ext>
            </a:extLst>
          </p:cNvPr>
          <p:cNvSpPr txBox="1"/>
          <p:nvPr/>
        </p:nvSpPr>
        <p:spPr>
          <a:xfrm>
            <a:off x="7031747" y="2331586"/>
            <a:ext cx="9256953" cy="7001276"/>
          </a:xfrm>
          <a:prstGeom prst="rect">
            <a:avLst/>
          </a:prstGeom>
          <a:noFill/>
        </p:spPr>
        <p:txBody>
          <a:bodyPr wrap="square">
            <a:spAutoFit/>
          </a:bodyPr>
          <a:lstStyle/>
          <a:p>
            <a:pPr algn="just">
              <a:lnSpc>
                <a:spcPct val="150000"/>
              </a:lnSpc>
            </a:pPr>
            <a:r>
              <a:rPr lang="vi-VN" sz="3800">
                <a:ea typeface="Calibri" panose="020F0502020204030204" pitchFamily="34" charset="0"/>
                <a:cs typeface="Arial" panose="020B0604020202020204" pitchFamily="34" charset="0"/>
              </a:rPr>
              <a:t>Chuẩn bị kỉ niệm ngày Nhà giáo Việt Nam 20 – 11, Hoa đăng kí tham gia vào nhóm làm báo tường vì bạn rất thích vẽ. Tuy nhiên, lớp trưởng lại phân công Hoa chuẩn bị một tiết mục văn nghệ để tham gia Hội diễn văn nghệ của trường. Hoa rất khó chịu vì nghĩ rằng lớp trưởng không quan tâm đến nguyện vọng của mình.</a:t>
            </a:r>
            <a:endParaRPr lang="en-US" sz="380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2DED48B-4AB9-5BB9-FEE8-BC6763670885}"/>
              </a:ext>
            </a:extLst>
          </p:cNvPr>
          <p:cNvGrpSpPr/>
          <p:nvPr/>
        </p:nvGrpSpPr>
        <p:grpSpPr>
          <a:xfrm>
            <a:off x="685800" y="2621179"/>
            <a:ext cx="5641975" cy="5657816"/>
            <a:chOff x="161250" y="2229812"/>
            <a:chExt cx="5641975" cy="5657816"/>
          </a:xfrm>
        </p:grpSpPr>
        <p:grpSp>
          <p:nvGrpSpPr>
            <p:cNvPr id="27" name="Group 6">
              <a:extLst>
                <a:ext uri="{FF2B5EF4-FFF2-40B4-BE49-F238E27FC236}">
                  <a16:creationId xmlns:a16="http://schemas.microsoft.com/office/drawing/2014/main" id="{B485793D-0D08-77CB-B275-DCFD01CA667D}"/>
                </a:ext>
              </a:extLst>
            </p:cNvPr>
            <p:cNvGrpSpPr/>
            <p:nvPr/>
          </p:nvGrpSpPr>
          <p:grpSpPr>
            <a:xfrm>
              <a:off x="161250" y="2229812"/>
              <a:ext cx="5641975" cy="5657816"/>
              <a:chOff x="0" y="0"/>
              <a:chExt cx="812800" cy="812800"/>
            </a:xfrm>
          </p:grpSpPr>
          <p:sp>
            <p:nvSpPr>
              <p:cNvPr id="29" name="Freeform 7">
                <a:extLst>
                  <a:ext uri="{FF2B5EF4-FFF2-40B4-BE49-F238E27FC236}">
                    <a16:creationId xmlns:a16="http://schemas.microsoft.com/office/drawing/2014/main" id="{71BE47D2-5BC7-27DD-DD3D-1B04903A420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30" name="TextBox 8">
                <a:extLst>
                  <a:ext uri="{FF2B5EF4-FFF2-40B4-BE49-F238E27FC236}">
                    <a16:creationId xmlns:a16="http://schemas.microsoft.com/office/drawing/2014/main" id="{C836D50C-6225-BCE4-0DF3-207FD9254E3C}"/>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6E101723-D3DD-622F-59E3-5CF5C7D07214}"/>
                </a:ext>
              </a:extLst>
            </p:cNvPr>
            <p:cNvSpPr txBox="1"/>
            <p:nvPr/>
          </p:nvSpPr>
          <p:spPr>
            <a:xfrm>
              <a:off x="620034" y="4578911"/>
              <a:ext cx="4724400" cy="984885"/>
            </a:xfrm>
            <a:prstGeom prst="rect">
              <a:avLst/>
            </a:prstGeom>
            <a:noFill/>
            <a:ln>
              <a:noFill/>
            </a:ln>
          </p:spPr>
          <p:txBody>
            <a:bodyPr wrap="square" rtlCol="0">
              <a:spAutoFit/>
            </a:bodyPr>
            <a:lstStyle/>
            <a:p>
              <a:pPr algn="ctr"/>
              <a:r>
                <a:rPr lang="en-US" sz="5800" b="1">
                  <a:solidFill>
                    <a:schemeClr val="bg1"/>
                  </a:solidFill>
                  <a:latin typeface="Arial" panose="020B0604020202020204" pitchFamily="34" charset="0"/>
                  <a:cs typeface="Arial" panose="020B0604020202020204" pitchFamily="34" charset="0"/>
                </a:rPr>
                <a:t>ĐỀ BÀI</a:t>
              </a:r>
              <a:endParaRPr lang="en-US" sz="5800" b="1" dirty="0">
                <a:solidFill>
                  <a:schemeClr val="bg1"/>
                </a:solidFill>
                <a:latin typeface="Arial" panose="020B0604020202020204" pitchFamily="34" charset="0"/>
                <a:cs typeface="Arial" panose="020B0604020202020204" pitchFamily="34" charset="0"/>
              </a:endParaRPr>
            </a:p>
          </p:txBody>
        </p:sp>
      </p:grpSp>
      <p:pic>
        <p:nvPicPr>
          <p:cNvPr id="32" name="Picture 20">
            <a:extLst>
              <a:ext uri="{FF2B5EF4-FFF2-40B4-BE49-F238E27FC236}">
                <a16:creationId xmlns:a16="http://schemas.microsoft.com/office/drawing/2014/main" id="{43B7F928-DEEE-302E-DB67-AE7533D0B31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11291" y="900752"/>
            <a:ext cx="813549" cy="1246384"/>
          </a:xfrm>
          <a:prstGeom prst="rect">
            <a:avLst/>
          </a:prstGeom>
        </p:spPr>
      </p:pic>
      <p:pic>
        <p:nvPicPr>
          <p:cNvPr id="15" name="Picture 15"/>
          <p:cNvPicPr>
            <a:picLocks noChangeAspect="1"/>
          </p:cNvPicPr>
          <p:nvPr/>
        </p:nvPicPr>
        <p:blipFill>
          <a:blip r:embed="rId2"/>
          <a:srcRect/>
          <a:stretch>
            <a:fillRect/>
          </a:stretch>
        </p:blipFill>
        <p:spPr>
          <a:xfrm>
            <a:off x="5676105" y="8910554"/>
            <a:ext cx="942867" cy="972028"/>
          </a:xfrm>
          <a:prstGeom prst="rect">
            <a:avLst/>
          </a:prstGeom>
        </p:spPr>
      </p:pic>
      <p:pic>
        <p:nvPicPr>
          <p:cNvPr id="33" name="Picture 12">
            <a:extLst>
              <a:ext uri="{FF2B5EF4-FFF2-40B4-BE49-F238E27FC236}">
                <a16:creationId xmlns:a16="http://schemas.microsoft.com/office/drawing/2014/main" id="{1F6C6F81-AA5B-B4A1-483D-12E4E5AC00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81002" y="6594743"/>
            <a:ext cx="3069551" cy="3766319"/>
          </a:xfrm>
          <a:prstGeom prst="rect">
            <a:avLst/>
          </a:prstGeom>
        </p:spPr>
      </p:pic>
    </p:spTree>
    <p:extLst>
      <p:ext uri="{BB962C8B-B14F-4D97-AF65-F5344CB8AC3E}">
        <p14:creationId xmlns:p14="http://schemas.microsoft.com/office/powerpoint/2010/main" val="9633376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wipe(right)">
                                      <p:cBhvr>
                                        <p:cTn id="1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290567" y="9114181"/>
            <a:ext cx="942867" cy="972028"/>
          </a:xfrm>
          <a:prstGeom prst="rect">
            <a:avLst/>
          </a:prstGeom>
        </p:spPr>
      </p:pic>
      <p:pic>
        <p:nvPicPr>
          <p:cNvPr id="70" name="Picture 69" descr="A cartoon of a child reading a paper&#10;&#10;Description automatically generated">
            <a:extLst>
              <a:ext uri="{FF2B5EF4-FFF2-40B4-BE49-F238E27FC236}">
                <a16:creationId xmlns:a16="http://schemas.microsoft.com/office/drawing/2014/main" id="{5AD4E5E8-37FA-EDFB-456D-BB1887765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0910" y="5821175"/>
            <a:ext cx="4876799" cy="4876799"/>
          </a:xfrm>
          <a:prstGeom prst="rect">
            <a:avLst/>
          </a:prstGeom>
        </p:spPr>
      </p:pic>
      <p:sp>
        <p:nvSpPr>
          <p:cNvPr id="72" name="AutoShape 24">
            <a:extLst>
              <a:ext uri="{FF2B5EF4-FFF2-40B4-BE49-F238E27FC236}">
                <a16:creationId xmlns:a16="http://schemas.microsoft.com/office/drawing/2014/main" id="{B0ADDC0E-9EDF-03B3-6D3F-84899D256583}"/>
              </a:ext>
            </a:extLst>
          </p:cNvPr>
          <p:cNvSpPr/>
          <p:nvPr/>
        </p:nvSpPr>
        <p:spPr>
          <a:xfrm>
            <a:off x="-1981200" y="452447"/>
            <a:ext cx="22250400" cy="1451535"/>
          </a:xfrm>
          <a:prstGeom prst="rect">
            <a:avLst/>
          </a:prstGeom>
          <a:solidFill>
            <a:srgbClr val="FFF7DD"/>
          </a:solidFill>
        </p:spPr>
        <p:txBody>
          <a:bodyPr/>
          <a:lstStyle/>
          <a:p>
            <a:endParaRPr lang="en-US"/>
          </a:p>
        </p:txBody>
      </p:sp>
      <p:sp>
        <p:nvSpPr>
          <p:cNvPr id="73" name="TextBox 72">
            <a:extLst>
              <a:ext uri="{FF2B5EF4-FFF2-40B4-BE49-F238E27FC236}">
                <a16:creationId xmlns:a16="http://schemas.microsoft.com/office/drawing/2014/main" id="{4C22C89B-026E-1358-FAE4-CAF471AE8DD2}"/>
              </a:ext>
            </a:extLst>
          </p:cNvPr>
          <p:cNvSpPr txBox="1"/>
          <p:nvPr/>
        </p:nvSpPr>
        <p:spPr>
          <a:xfrm>
            <a:off x="5257800" y="699722"/>
            <a:ext cx="7772400"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CÂU TRẢ LỜI</a:t>
            </a:r>
            <a:endParaRPr lang="en-US" sz="5400" b="1" dirty="0">
              <a:solidFill>
                <a:srgbClr val="C00000"/>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C76C053-F57C-F103-7830-400B0BDCDDF6}"/>
              </a:ext>
            </a:extLst>
          </p:cNvPr>
          <p:cNvGrpSpPr/>
          <p:nvPr/>
        </p:nvGrpSpPr>
        <p:grpSpPr>
          <a:xfrm>
            <a:off x="419259" y="2185952"/>
            <a:ext cx="11391741" cy="6188309"/>
            <a:chOff x="316315" y="2171840"/>
            <a:chExt cx="11391741" cy="6188309"/>
          </a:xfrm>
        </p:grpSpPr>
        <p:grpSp>
          <p:nvGrpSpPr>
            <p:cNvPr id="77" name="Group 76">
              <a:extLst>
                <a:ext uri="{FF2B5EF4-FFF2-40B4-BE49-F238E27FC236}">
                  <a16:creationId xmlns:a16="http://schemas.microsoft.com/office/drawing/2014/main" id="{3A3EB483-03E4-6A64-EE86-10B094D68B3D}"/>
                </a:ext>
              </a:extLst>
            </p:cNvPr>
            <p:cNvGrpSpPr/>
            <p:nvPr/>
          </p:nvGrpSpPr>
          <p:grpSpPr>
            <a:xfrm>
              <a:off x="829520" y="3162300"/>
              <a:ext cx="10878536" cy="5197849"/>
              <a:chOff x="829520" y="3162300"/>
              <a:chExt cx="10878536" cy="5197849"/>
            </a:xfrm>
          </p:grpSpPr>
          <p:sp>
            <p:nvSpPr>
              <p:cNvPr id="79" name="Freeform 3">
                <a:extLst>
                  <a:ext uri="{FF2B5EF4-FFF2-40B4-BE49-F238E27FC236}">
                    <a16:creationId xmlns:a16="http://schemas.microsoft.com/office/drawing/2014/main" id="{4B87A3D4-E95A-6D23-1C60-DCB5134BC9C2}"/>
                  </a:ext>
                </a:extLst>
              </p:cNvPr>
              <p:cNvSpPr/>
              <p:nvPr/>
            </p:nvSpPr>
            <p:spPr>
              <a:xfrm>
                <a:off x="829520" y="3162300"/>
                <a:ext cx="10878536" cy="5197849"/>
              </a:xfrm>
              <a:prstGeom prst="wedgeRectCallout">
                <a:avLst>
                  <a:gd name="adj1" fmla="val 63034"/>
                  <a:gd name="adj2" fmla="val 40631"/>
                </a:avLst>
              </a:prstGeom>
              <a:solidFill>
                <a:srgbClr val="FFF6D9"/>
              </a:solidFill>
              <a:ln>
                <a:solidFill>
                  <a:srgbClr val="FFC000"/>
                </a:solidFill>
              </a:ln>
            </p:spPr>
            <p:txBody>
              <a:bodyPr/>
              <a:lstStyle/>
              <a:p>
                <a:endParaRPr lang="en-US" dirty="0"/>
              </a:p>
            </p:txBody>
          </p:sp>
          <p:sp>
            <p:nvSpPr>
              <p:cNvPr id="80" name="TextBox 79">
                <a:extLst>
                  <a:ext uri="{FF2B5EF4-FFF2-40B4-BE49-F238E27FC236}">
                    <a16:creationId xmlns:a16="http://schemas.microsoft.com/office/drawing/2014/main" id="{DC5707D3-8284-A60E-94D9-557C5E077333}"/>
                  </a:ext>
                </a:extLst>
              </p:cNvPr>
              <p:cNvSpPr txBox="1"/>
              <p:nvPr/>
            </p:nvSpPr>
            <p:spPr>
              <a:xfrm>
                <a:off x="1130490" y="3463768"/>
                <a:ext cx="10345136" cy="4594912"/>
              </a:xfrm>
              <a:prstGeom prst="rect">
                <a:avLst/>
              </a:prstGeom>
              <a:noFill/>
            </p:spPr>
            <p:txBody>
              <a:bodyPr wrap="square">
                <a:spAutoFit/>
              </a:bodyPr>
              <a:lstStyle/>
              <a:p>
                <a:pPr algn="ctr">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err="1">
                    <a:latin typeface="Arial" panose="020B0604020202020204" pitchFamily="34" charset="0"/>
                    <a:ea typeface="Calibri" panose="020F0502020204030204" pitchFamily="34" charset="0"/>
                    <a:cs typeface="Arial" panose="020B0604020202020204" pitchFamily="34" charset="0"/>
                  </a:rPr>
                  <a:t>huống</a:t>
                </a:r>
                <a:r>
                  <a:rPr lang="en-US" sz="4000" b="1">
                    <a:latin typeface="Arial" panose="020B0604020202020204" pitchFamily="34" charset="0"/>
                    <a:ea typeface="Calibri" panose="020F0502020204030204" pitchFamily="34" charset="0"/>
                    <a:cs typeface="Arial" panose="020B0604020202020204" pitchFamily="34" charset="0"/>
                  </a:rPr>
                  <a:t> 1</a:t>
                </a:r>
                <a:endParaRPr lang="en-US" sz="4000" b="1"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Bình nên xem xét lại bài của mình xem liệu nó có đúng là như vậy không, nếu còn thắc mắc nên trực tiếp đi hỏi thầy để thầy giải thích tại sao lại chấm bài mình như vậy.</a:t>
                </a:r>
                <a:endParaRPr lang="en-US" sz="4000" i="1" dirty="0">
                  <a:latin typeface="Arial" panose="020B0604020202020204" pitchFamily="34" charset="0"/>
                  <a:cs typeface="Arial" panose="020B0604020202020204" pitchFamily="34" charset="0"/>
                </a:endParaRPr>
              </a:p>
            </p:txBody>
          </p:sp>
        </p:grpSp>
        <p:pic>
          <p:nvPicPr>
            <p:cNvPr id="78" name="Picture 77">
              <a:extLst>
                <a:ext uri="{FF2B5EF4-FFF2-40B4-BE49-F238E27FC236}">
                  <a16:creationId xmlns:a16="http://schemas.microsoft.com/office/drawing/2014/main" id="{11214514-B706-8BEF-4ACC-5C034DFE3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0608254">
              <a:off x="316315" y="2171840"/>
              <a:ext cx="1149378" cy="1471204"/>
            </a:xfrm>
            <a:prstGeom prst="rect">
              <a:avLst/>
            </a:prstGeom>
          </p:spPr>
        </p:pic>
      </p:grpSp>
      <p:pic>
        <p:nvPicPr>
          <p:cNvPr id="15" name="Picture 15"/>
          <p:cNvPicPr>
            <a:picLocks noChangeAspect="1"/>
          </p:cNvPicPr>
          <p:nvPr/>
        </p:nvPicPr>
        <p:blipFill>
          <a:blip r:embed="rId5"/>
          <a:srcRect/>
          <a:stretch>
            <a:fillRect/>
          </a:stretch>
        </p:blipFill>
        <p:spPr>
          <a:xfrm>
            <a:off x="13563600" y="259230"/>
            <a:ext cx="1767327" cy="1782926"/>
          </a:xfrm>
          <a:prstGeom prst="rect">
            <a:avLst/>
          </a:prstGeom>
        </p:spPr>
      </p:pic>
      <p:pic>
        <p:nvPicPr>
          <p:cNvPr id="84" name="Picture 15">
            <a:extLst>
              <a:ext uri="{FF2B5EF4-FFF2-40B4-BE49-F238E27FC236}">
                <a16:creationId xmlns:a16="http://schemas.microsoft.com/office/drawing/2014/main" id="{4EE0ADF6-4FD3-A05F-43CB-DFBE966FA3C4}"/>
              </a:ext>
            </a:extLst>
          </p:cNvPr>
          <p:cNvPicPr>
            <a:picLocks noChangeAspect="1"/>
          </p:cNvPicPr>
          <p:nvPr/>
        </p:nvPicPr>
        <p:blipFill>
          <a:blip r:embed="rId5"/>
          <a:srcRect/>
          <a:stretch>
            <a:fillRect/>
          </a:stretch>
        </p:blipFill>
        <p:spPr>
          <a:xfrm>
            <a:off x="3367476" y="269924"/>
            <a:ext cx="1767327" cy="178292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up)">
                                      <p:cBhvr>
                                        <p:cTn id="12" dur="500"/>
                                        <p:tgtEl>
                                          <p:spTgt spid="76"/>
                                        </p:tgtEl>
                                      </p:cBhvr>
                                    </p:animEffect>
                                  </p:childTnLst>
                                </p:cTn>
                              </p:par>
                              <p:par>
                                <p:cTn id="13" presetID="22" presetClass="entr" presetSubtype="4"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290567" y="9114181"/>
            <a:ext cx="942867" cy="972028"/>
          </a:xfrm>
          <a:prstGeom prst="rect">
            <a:avLst/>
          </a:prstGeom>
        </p:spPr>
      </p:pic>
      <p:sp>
        <p:nvSpPr>
          <p:cNvPr id="72" name="AutoShape 24">
            <a:extLst>
              <a:ext uri="{FF2B5EF4-FFF2-40B4-BE49-F238E27FC236}">
                <a16:creationId xmlns:a16="http://schemas.microsoft.com/office/drawing/2014/main" id="{B0ADDC0E-9EDF-03B3-6D3F-84899D256583}"/>
              </a:ext>
            </a:extLst>
          </p:cNvPr>
          <p:cNvSpPr/>
          <p:nvPr/>
        </p:nvSpPr>
        <p:spPr>
          <a:xfrm>
            <a:off x="-1981200" y="452447"/>
            <a:ext cx="22250400" cy="1451535"/>
          </a:xfrm>
          <a:prstGeom prst="rect">
            <a:avLst/>
          </a:prstGeom>
          <a:solidFill>
            <a:srgbClr val="FFF7DD"/>
          </a:solidFill>
        </p:spPr>
        <p:txBody>
          <a:bodyPr/>
          <a:lstStyle/>
          <a:p>
            <a:endParaRPr lang="en-US"/>
          </a:p>
        </p:txBody>
      </p:sp>
      <p:sp>
        <p:nvSpPr>
          <p:cNvPr id="73" name="TextBox 72">
            <a:extLst>
              <a:ext uri="{FF2B5EF4-FFF2-40B4-BE49-F238E27FC236}">
                <a16:creationId xmlns:a16="http://schemas.microsoft.com/office/drawing/2014/main" id="{4C22C89B-026E-1358-FAE4-CAF471AE8DD2}"/>
              </a:ext>
            </a:extLst>
          </p:cNvPr>
          <p:cNvSpPr txBox="1"/>
          <p:nvPr/>
        </p:nvSpPr>
        <p:spPr>
          <a:xfrm>
            <a:off x="5257800" y="699722"/>
            <a:ext cx="7772400" cy="923330"/>
          </a:xfrm>
          <a:prstGeom prst="rect">
            <a:avLst/>
          </a:prstGeom>
          <a:noFill/>
        </p:spPr>
        <p:txBody>
          <a:bodyPr wrap="square" rtlCol="0">
            <a:spAutoFit/>
          </a:bodyPr>
          <a:lstStyle/>
          <a:p>
            <a:pPr algn="ctr"/>
            <a:r>
              <a:rPr lang="en-US" sz="5400" b="1">
                <a:solidFill>
                  <a:srgbClr val="C00000"/>
                </a:solidFill>
                <a:latin typeface="Arial" panose="020B0604020202020204" pitchFamily="34" charset="0"/>
                <a:cs typeface="Arial" panose="020B0604020202020204" pitchFamily="34" charset="0"/>
              </a:rPr>
              <a:t>GỢI Ý CÂU TRẢ LỜI</a:t>
            </a:r>
            <a:endParaRPr lang="en-US" sz="5400" b="1" dirty="0">
              <a:solidFill>
                <a:srgbClr val="C00000"/>
              </a:solidFill>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4C76C053-F57C-F103-7830-400B0BDCDDF6}"/>
              </a:ext>
            </a:extLst>
          </p:cNvPr>
          <p:cNvGrpSpPr/>
          <p:nvPr/>
        </p:nvGrpSpPr>
        <p:grpSpPr>
          <a:xfrm>
            <a:off x="559817" y="2185952"/>
            <a:ext cx="11391741" cy="6928229"/>
            <a:chOff x="316315" y="2171840"/>
            <a:chExt cx="11391741" cy="6928229"/>
          </a:xfrm>
        </p:grpSpPr>
        <p:grpSp>
          <p:nvGrpSpPr>
            <p:cNvPr id="77" name="Group 76">
              <a:extLst>
                <a:ext uri="{FF2B5EF4-FFF2-40B4-BE49-F238E27FC236}">
                  <a16:creationId xmlns:a16="http://schemas.microsoft.com/office/drawing/2014/main" id="{3A3EB483-03E4-6A64-EE86-10B094D68B3D}"/>
                </a:ext>
              </a:extLst>
            </p:cNvPr>
            <p:cNvGrpSpPr/>
            <p:nvPr/>
          </p:nvGrpSpPr>
          <p:grpSpPr>
            <a:xfrm>
              <a:off x="829520" y="3162300"/>
              <a:ext cx="10878536" cy="5937769"/>
              <a:chOff x="829520" y="3162300"/>
              <a:chExt cx="10878536" cy="5937769"/>
            </a:xfrm>
          </p:grpSpPr>
          <p:sp>
            <p:nvSpPr>
              <p:cNvPr id="79" name="Freeform 3">
                <a:extLst>
                  <a:ext uri="{FF2B5EF4-FFF2-40B4-BE49-F238E27FC236}">
                    <a16:creationId xmlns:a16="http://schemas.microsoft.com/office/drawing/2014/main" id="{4B87A3D4-E95A-6D23-1C60-DCB5134BC9C2}"/>
                  </a:ext>
                </a:extLst>
              </p:cNvPr>
              <p:cNvSpPr/>
              <p:nvPr/>
            </p:nvSpPr>
            <p:spPr>
              <a:xfrm>
                <a:off x="829520" y="3162300"/>
                <a:ext cx="10878536" cy="5937769"/>
              </a:xfrm>
              <a:prstGeom prst="wedgeRectCallout">
                <a:avLst>
                  <a:gd name="adj1" fmla="val 62284"/>
                  <a:gd name="adj2" fmla="val 37881"/>
                </a:avLst>
              </a:prstGeom>
              <a:solidFill>
                <a:srgbClr val="FFF6D9"/>
              </a:solidFill>
              <a:ln>
                <a:solidFill>
                  <a:srgbClr val="FFC000"/>
                </a:solidFill>
              </a:ln>
            </p:spPr>
            <p:txBody>
              <a:bodyPr/>
              <a:lstStyle/>
              <a:p>
                <a:endParaRPr lang="en-US" dirty="0"/>
              </a:p>
            </p:txBody>
          </p:sp>
          <p:sp>
            <p:nvSpPr>
              <p:cNvPr id="80" name="TextBox 79">
                <a:extLst>
                  <a:ext uri="{FF2B5EF4-FFF2-40B4-BE49-F238E27FC236}">
                    <a16:creationId xmlns:a16="http://schemas.microsoft.com/office/drawing/2014/main" id="{DC5707D3-8284-A60E-94D9-557C5E077333}"/>
                  </a:ext>
                </a:extLst>
              </p:cNvPr>
              <p:cNvSpPr txBox="1"/>
              <p:nvPr/>
            </p:nvSpPr>
            <p:spPr>
              <a:xfrm>
                <a:off x="1096220" y="3372063"/>
                <a:ext cx="10345136" cy="5518242"/>
              </a:xfrm>
              <a:prstGeom prst="rect">
                <a:avLst/>
              </a:prstGeom>
              <a:noFill/>
            </p:spPr>
            <p:txBody>
              <a:bodyPr wrap="square">
                <a:spAutoFit/>
              </a:bodyPr>
              <a:lstStyle/>
              <a:p>
                <a:pPr algn="ctr">
                  <a:lnSpc>
                    <a:spcPct val="150000"/>
                  </a:lnSpc>
                </a:pPr>
                <a:r>
                  <a:rPr lang="en-US" sz="4000" b="1" dirty="0" err="1">
                    <a:latin typeface="Arial" panose="020B0604020202020204" pitchFamily="34" charset="0"/>
                    <a:ea typeface="Calibri" panose="020F0502020204030204" pitchFamily="34" charset="0"/>
                    <a:cs typeface="Arial" panose="020B0604020202020204" pitchFamily="34" charset="0"/>
                  </a:rPr>
                  <a:t>Tình</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err="1">
                    <a:latin typeface="Arial" panose="020B0604020202020204" pitchFamily="34" charset="0"/>
                    <a:ea typeface="Calibri" panose="020F0502020204030204" pitchFamily="34" charset="0"/>
                    <a:cs typeface="Arial" panose="020B0604020202020204" pitchFamily="34" charset="0"/>
                  </a:rPr>
                  <a:t>huống</a:t>
                </a:r>
                <a:r>
                  <a:rPr lang="en-US" sz="4000" b="1">
                    <a:latin typeface="Arial" panose="020B0604020202020204" pitchFamily="34" charset="0"/>
                    <a:ea typeface="Calibri" panose="020F0502020204030204" pitchFamily="34" charset="0"/>
                    <a:cs typeface="Arial" panose="020B0604020202020204" pitchFamily="34" charset="0"/>
                  </a:rPr>
                  <a:t> 2</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Hoa nên nói chuyện rõ với lớp trưởng rằng mình không có năng khiếu về việc múa, hát mà mình chỉ có biết vẽ.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Nếu bạn vẫn muốn lớp tham gia múa hát thì bạn nên cân nhắc bạn khác.</a:t>
                </a:r>
                <a:endParaRPr lang="en-US" sz="4000" i="1" dirty="0">
                  <a:latin typeface="Arial" panose="020B0604020202020204" pitchFamily="34" charset="0"/>
                  <a:cs typeface="Arial" panose="020B0604020202020204" pitchFamily="34" charset="0"/>
                </a:endParaRPr>
              </a:p>
            </p:txBody>
          </p:sp>
        </p:grpSp>
        <p:pic>
          <p:nvPicPr>
            <p:cNvPr id="78" name="Picture 77">
              <a:extLst>
                <a:ext uri="{FF2B5EF4-FFF2-40B4-BE49-F238E27FC236}">
                  <a16:creationId xmlns:a16="http://schemas.microsoft.com/office/drawing/2014/main" id="{11214514-B706-8BEF-4ACC-5C034DFE3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0608254">
              <a:off x="316315" y="2171840"/>
              <a:ext cx="1149378" cy="1471204"/>
            </a:xfrm>
            <a:prstGeom prst="rect">
              <a:avLst/>
            </a:prstGeom>
          </p:spPr>
        </p:pic>
      </p:grpSp>
      <p:pic>
        <p:nvPicPr>
          <p:cNvPr id="15" name="Picture 15"/>
          <p:cNvPicPr>
            <a:picLocks noChangeAspect="1"/>
          </p:cNvPicPr>
          <p:nvPr/>
        </p:nvPicPr>
        <p:blipFill>
          <a:blip r:embed="rId4"/>
          <a:srcRect/>
          <a:stretch>
            <a:fillRect/>
          </a:stretch>
        </p:blipFill>
        <p:spPr>
          <a:xfrm>
            <a:off x="13563600" y="259230"/>
            <a:ext cx="1767327" cy="1782926"/>
          </a:xfrm>
          <a:prstGeom prst="rect">
            <a:avLst/>
          </a:prstGeom>
        </p:spPr>
      </p:pic>
      <p:pic>
        <p:nvPicPr>
          <p:cNvPr id="84" name="Picture 15">
            <a:extLst>
              <a:ext uri="{FF2B5EF4-FFF2-40B4-BE49-F238E27FC236}">
                <a16:creationId xmlns:a16="http://schemas.microsoft.com/office/drawing/2014/main" id="{4EE0ADF6-4FD3-A05F-43CB-DFBE966FA3C4}"/>
              </a:ext>
            </a:extLst>
          </p:cNvPr>
          <p:cNvPicPr>
            <a:picLocks noChangeAspect="1"/>
          </p:cNvPicPr>
          <p:nvPr/>
        </p:nvPicPr>
        <p:blipFill>
          <a:blip r:embed="rId4"/>
          <a:srcRect/>
          <a:stretch>
            <a:fillRect/>
          </a:stretch>
        </p:blipFill>
        <p:spPr>
          <a:xfrm>
            <a:off x="3367476" y="269924"/>
            <a:ext cx="1767327" cy="1782926"/>
          </a:xfrm>
          <a:prstGeom prst="rect">
            <a:avLst/>
          </a:prstGeom>
        </p:spPr>
      </p:pic>
      <p:pic>
        <p:nvPicPr>
          <p:cNvPr id="2" name="Picture 14">
            <a:extLst>
              <a:ext uri="{FF2B5EF4-FFF2-40B4-BE49-F238E27FC236}">
                <a16:creationId xmlns:a16="http://schemas.microsoft.com/office/drawing/2014/main" id="{377FBEC9-0359-0CB0-58F6-48716D92D5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58800" y="5425284"/>
            <a:ext cx="4463940" cy="4861716"/>
          </a:xfrm>
          <a:prstGeom prst="rect">
            <a:avLst/>
          </a:prstGeom>
        </p:spPr>
      </p:pic>
    </p:spTree>
    <p:extLst>
      <p:ext uri="{BB962C8B-B14F-4D97-AF65-F5344CB8AC3E}">
        <p14:creationId xmlns:p14="http://schemas.microsoft.com/office/powerpoint/2010/main" val="14318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9626928" y="7094645"/>
            <a:ext cx="6565762" cy="782743"/>
          </a:xfrm>
          <a:prstGeom prst="rect">
            <a:avLst/>
          </a:prstGeom>
        </p:spPr>
        <p:txBody>
          <a:bodyPr lIns="0" tIns="0" rIns="0" bIns="0" rtlCol="0" anchor="t">
            <a:spAutoFit/>
          </a:bodyPr>
          <a:lstStyle/>
          <a:p>
            <a:pPr marL="0" lvl="0" indent="0" algn="l">
              <a:lnSpc>
                <a:spcPts val="2940"/>
              </a:lnSpc>
              <a:spcBef>
                <a:spcPct val="0"/>
              </a:spcBef>
            </a:pPr>
            <a:r>
              <a:rPr lang="en-US" sz="2100" u="none">
                <a:solidFill>
                  <a:srgbClr val="414C64"/>
                </a:solidFill>
                <a:latin typeface="Jua"/>
              </a:rPr>
              <a:t>Cap off a productive class with key summary points students can easily remember.</a:t>
            </a:r>
          </a:p>
        </p:txBody>
      </p:sp>
      <p:grpSp>
        <p:nvGrpSpPr>
          <p:cNvPr id="12" name="Group 12"/>
          <p:cNvGrpSpPr/>
          <p:nvPr/>
        </p:nvGrpSpPr>
        <p:grpSpPr>
          <a:xfrm rot="-10800000">
            <a:off x="1676210" y="6138037"/>
            <a:ext cx="14935581" cy="2791210"/>
            <a:chOff x="0" y="0"/>
            <a:chExt cx="5706310" cy="1066414"/>
          </a:xfrm>
        </p:grpSpPr>
        <p:sp>
          <p:nvSpPr>
            <p:cNvPr id="13" name="Freeform 13"/>
            <p:cNvSpPr/>
            <p:nvPr/>
          </p:nvSpPr>
          <p:spPr>
            <a:xfrm>
              <a:off x="0" y="0"/>
              <a:ext cx="5706311" cy="1066414"/>
            </a:xfrm>
            <a:custGeom>
              <a:avLst/>
              <a:gdLst/>
              <a:ahLst/>
              <a:cxnLst/>
              <a:rect l="l" t="t" r="r" b="b"/>
              <a:pathLst>
                <a:path w="5706311" h="1066414">
                  <a:moveTo>
                    <a:pt x="5581850" y="1066414"/>
                  </a:moveTo>
                  <a:lnTo>
                    <a:pt x="124460" y="1066414"/>
                  </a:lnTo>
                  <a:cubicBezTo>
                    <a:pt x="55880" y="1066414"/>
                    <a:pt x="0" y="1010534"/>
                    <a:pt x="0" y="941954"/>
                  </a:cubicBezTo>
                  <a:lnTo>
                    <a:pt x="0" y="124460"/>
                  </a:lnTo>
                  <a:cubicBezTo>
                    <a:pt x="0" y="55880"/>
                    <a:pt x="55880" y="0"/>
                    <a:pt x="124460" y="0"/>
                  </a:cubicBezTo>
                  <a:lnTo>
                    <a:pt x="5581850" y="0"/>
                  </a:lnTo>
                  <a:cubicBezTo>
                    <a:pt x="5650431" y="0"/>
                    <a:pt x="5706311" y="55880"/>
                    <a:pt x="5706311" y="124460"/>
                  </a:cubicBezTo>
                  <a:lnTo>
                    <a:pt x="5706311" y="941954"/>
                  </a:lnTo>
                  <a:cubicBezTo>
                    <a:pt x="5706311" y="1010534"/>
                    <a:pt x="5650431" y="1066414"/>
                    <a:pt x="5581850" y="1066414"/>
                  </a:cubicBezTo>
                  <a:close/>
                </a:path>
              </a:pathLst>
            </a:custGeom>
            <a:solidFill>
              <a:srgbClr val="FFFFFF"/>
            </a:solidFill>
          </p:spPr>
          <p:txBody>
            <a:bodyPr/>
            <a:lstStyle/>
            <a:p>
              <a:endParaRPr lang="en-US"/>
            </a:p>
          </p:txBody>
        </p:sp>
      </p:grpSp>
      <p:pic>
        <p:nvPicPr>
          <p:cNvPr id="18" name="Picture 18"/>
          <p:cNvPicPr>
            <a:picLocks noChangeAspect="1"/>
          </p:cNvPicPr>
          <p:nvPr/>
        </p:nvPicPr>
        <p:blipFill>
          <a:blip r:embed="rId2"/>
          <a:srcRect/>
          <a:stretch>
            <a:fillRect/>
          </a:stretch>
        </p:blipFill>
        <p:spPr>
          <a:xfrm>
            <a:off x="1" y="16329"/>
            <a:ext cx="908086" cy="936171"/>
          </a:xfrm>
          <a:prstGeom prst="rect">
            <a:avLst/>
          </a:prstGeom>
        </p:spPr>
      </p:pic>
      <p:pic>
        <p:nvPicPr>
          <p:cNvPr id="21" name="Picture 29">
            <a:extLst>
              <a:ext uri="{FF2B5EF4-FFF2-40B4-BE49-F238E27FC236}">
                <a16:creationId xmlns:a16="http://schemas.microsoft.com/office/drawing/2014/main" id="{670A3231-347F-ED1A-CBD8-54C2AA387A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560364">
            <a:off x="17022815" y="-94518"/>
            <a:ext cx="1068154" cy="1087180"/>
          </a:xfrm>
          <a:prstGeom prst="rect">
            <a:avLst/>
          </a:prstGeom>
        </p:spPr>
      </p:pic>
      <p:sp>
        <p:nvSpPr>
          <p:cNvPr id="22" name="TextBox 21">
            <a:extLst>
              <a:ext uri="{FF2B5EF4-FFF2-40B4-BE49-F238E27FC236}">
                <a16:creationId xmlns:a16="http://schemas.microsoft.com/office/drawing/2014/main" id="{484DA508-7686-5C3E-DF0B-9636D2B1A3E2}"/>
              </a:ext>
            </a:extLst>
          </p:cNvPr>
          <p:cNvSpPr txBox="1"/>
          <p:nvPr/>
        </p:nvSpPr>
        <p:spPr>
          <a:xfrm>
            <a:off x="1828798" y="449071"/>
            <a:ext cx="14630400" cy="2171428"/>
          </a:xfrm>
          <a:prstGeom prst="rect">
            <a:avLst/>
          </a:prstGeom>
          <a:noFill/>
        </p:spPr>
        <p:txBody>
          <a:bodyPr wrap="square">
            <a:spAutoFit/>
          </a:bodyPr>
          <a:lstStyle/>
          <a:p>
            <a:pPr algn="ctr">
              <a:lnSpc>
                <a:spcPct val="150000"/>
              </a:lnSpc>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2. </a:t>
            </a: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Thực hành điều chỉnh cảm xúc của bản thân theo hướng tích cực</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C33C0A3-E335-72F1-FF32-92755157103F}"/>
              </a:ext>
            </a:extLst>
          </p:cNvPr>
          <p:cNvGrpSpPr/>
          <p:nvPr/>
        </p:nvGrpSpPr>
        <p:grpSpPr>
          <a:xfrm>
            <a:off x="849326" y="2935148"/>
            <a:ext cx="7913672" cy="6503205"/>
            <a:chOff x="849326" y="2935148"/>
            <a:chExt cx="7913672" cy="6503205"/>
          </a:xfrm>
        </p:grpSpPr>
        <p:sp>
          <p:nvSpPr>
            <p:cNvPr id="24" name="Freeform 3">
              <a:extLst>
                <a:ext uri="{FF2B5EF4-FFF2-40B4-BE49-F238E27FC236}">
                  <a16:creationId xmlns:a16="http://schemas.microsoft.com/office/drawing/2014/main" id="{8BA2AC40-DF6C-C517-C2A2-B334EE823857}"/>
                </a:ext>
              </a:extLst>
            </p:cNvPr>
            <p:cNvSpPr/>
            <p:nvPr/>
          </p:nvSpPr>
          <p:spPr>
            <a:xfrm>
              <a:off x="849326" y="3925862"/>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3">
                <a:lumMod val="20000"/>
                <a:lumOff val="80000"/>
              </a:schemeClr>
            </a:solidFill>
          </p:spPr>
          <p:txBody>
            <a:bodyPr/>
            <a:lstStyle/>
            <a:p>
              <a:endParaRPr lang="en-US"/>
            </a:p>
          </p:txBody>
        </p:sp>
        <p:sp>
          <p:nvSpPr>
            <p:cNvPr id="25" name="TextBox 24">
              <a:extLst>
                <a:ext uri="{FF2B5EF4-FFF2-40B4-BE49-F238E27FC236}">
                  <a16:creationId xmlns:a16="http://schemas.microsoft.com/office/drawing/2014/main" id="{8D098513-DF47-C387-B2B6-29F008E9DABE}"/>
                </a:ext>
              </a:extLst>
            </p:cNvPr>
            <p:cNvSpPr txBox="1"/>
            <p:nvPr/>
          </p:nvSpPr>
          <p:spPr>
            <a:xfrm>
              <a:off x="1374489" y="4832674"/>
              <a:ext cx="6863345"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Nghĩ về 1 – 2 tình huống gần nhất mà bản thân đã có cảm xúc tiêu cực và nguyên nhân tạo nên cảm xúc đó.</a:t>
              </a:r>
              <a:endParaRPr lang="en-US" sz="4000"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3A42A70-656D-C0D0-6CF5-6951D2455442}"/>
                </a:ext>
              </a:extLst>
            </p:cNvPr>
            <p:cNvGrpSpPr/>
            <p:nvPr/>
          </p:nvGrpSpPr>
          <p:grpSpPr>
            <a:xfrm>
              <a:off x="3260056" y="2935148"/>
              <a:ext cx="2712014" cy="1612329"/>
              <a:chOff x="3260056" y="2935148"/>
              <a:chExt cx="2712014" cy="1612329"/>
            </a:xfrm>
          </p:grpSpPr>
          <p:grpSp>
            <p:nvGrpSpPr>
              <p:cNvPr id="27" name="Group 26">
                <a:extLst>
                  <a:ext uri="{FF2B5EF4-FFF2-40B4-BE49-F238E27FC236}">
                    <a16:creationId xmlns:a16="http://schemas.microsoft.com/office/drawing/2014/main" id="{69D8B120-0A02-8328-AF9F-99DF97AD9EE2}"/>
                  </a:ext>
                </a:extLst>
              </p:cNvPr>
              <p:cNvGrpSpPr/>
              <p:nvPr/>
            </p:nvGrpSpPr>
            <p:grpSpPr>
              <a:xfrm>
                <a:off x="3817005" y="2935148"/>
                <a:ext cx="1978318" cy="1612329"/>
                <a:chOff x="3355682" y="2997771"/>
                <a:chExt cx="3257544" cy="2679123"/>
              </a:xfrm>
            </p:grpSpPr>
            <p:grpSp>
              <p:nvGrpSpPr>
                <p:cNvPr id="29" name="Group 5">
                  <a:extLst>
                    <a:ext uri="{FF2B5EF4-FFF2-40B4-BE49-F238E27FC236}">
                      <a16:creationId xmlns:a16="http://schemas.microsoft.com/office/drawing/2014/main" id="{235F05C6-F2E1-BD74-9AA5-7477C9A5D9ED}"/>
                    </a:ext>
                  </a:extLst>
                </p:cNvPr>
                <p:cNvGrpSpPr/>
                <p:nvPr/>
              </p:nvGrpSpPr>
              <p:grpSpPr>
                <a:xfrm>
                  <a:off x="3981728" y="2997771"/>
                  <a:ext cx="2631498" cy="2679123"/>
                  <a:chOff x="0" y="0"/>
                  <a:chExt cx="812800" cy="827510"/>
                </a:xfrm>
              </p:grpSpPr>
              <p:sp>
                <p:nvSpPr>
                  <p:cNvPr id="33" name="Freeform 6">
                    <a:extLst>
                      <a:ext uri="{FF2B5EF4-FFF2-40B4-BE49-F238E27FC236}">
                        <a16:creationId xmlns:a16="http://schemas.microsoft.com/office/drawing/2014/main" id="{2DDC1DD0-06BF-9CBD-1D3C-BAF08D6F1398}"/>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34" name="TextBox 7">
                    <a:extLst>
                      <a:ext uri="{FF2B5EF4-FFF2-40B4-BE49-F238E27FC236}">
                        <a16:creationId xmlns:a16="http://schemas.microsoft.com/office/drawing/2014/main" id="{A31CF8E4-24AC-A635-2B78-4F303FEB500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0" name="Group 29">
                  <a:extLst>
                    <a:ext uri="{FF2B5EF4-FFF2-40B4-BE49-F238E27FC236}">
                      <a16:creationId xmlns:a16="http://schemas.microsoft.com/office/drawing/2014/main" id="{755D6C02-76A0-DB78-FC79-606B98F374DD}"/>
                    </a:ext>
                  </a:extLst>
                </p:cNvPr>
                <p:cNvGrpSpPr/>
                <p:nvPr/>
              </p:nvGrpSpPr>
              <p:grpSpPr>
                <a:xfrm>
                  <a:off x="3355682" y="2997771"/>
                  <a:ext cx="2631498" cy="2631498"/>
                  <a:chOff x="0" y="0"/>
                  <a:chExt cx="812800" cy="812800"/>
                </a:xfrm>
              </p:grpSpPr>
              <p:sp>
                <p:nvSpPr>
                  <p:cNvPr id="31" name="Freeform 9">
                    <a:extLst>
                      <a:ext uri="{FF2B5EF4-FFF2-40B4-BE49-F238E27FC236}">
                        <a16:creationId xmlns:a16="http://schemas.microsoft.com/office/drawing/2014/main" id="{7D4119EE-E489-8190-0929-B2AB0F194F8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20000"/>
                      <a:lumOff val="80000"/>
                    </a:schemeClr>
                  </a:solidFill>
                  <a:ln w="38100">
                    <a:solidFill>
                      <a:srgbClr val="FFFFFF"/>
                    </a:solidFill>
                  </a:ln>
                </p:spPr>
                <p:txBody>
                  <a:bodyPr/>
                  <a:lstStyle/>
                  <a:p>
                    <a:endParaRPr lang="en-US"/>
                  </a:p>
                </p:txBody>
              </p:sp>
              <p:sp>
                <p:nvSpPr>
                  <p:cNvPr id="32" name="TextBox 10">
                    <a:extLst>
                      <a:ext uri="{FF2B5EF4-FFF2-40B4-BE49-F238E27FC236}">
                        <a16:creationId xmlns:a16="http://schemas.microsoft.com/office/drawing/2014/main" id="{98AFED3B-F403-C647-0E45-7A447F7CDA6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8" name="TextBox 26">
                <a:extLst>
                  <a:ext uri="{FF2B5EF4-FFF2-40B4-BE49-F238E27FC236}">
                    <a16:creationId xmlns:a16="http://schemas.microsoft.com/office/drawing/2014/main" id="{D3769698-7484-502F-C477-57D501258F95}"/>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rgbClr val="C00000"/>
                    </a:solidFill>
                    <a:latin typeface="Arial" panose="020B0604020202020204" pitchFamily="34" charset="0"/>
                    <a:cs typeface="Arial" panose="020B0604020202020204" pitchFamily="34" charset="0"/>
                  </a:rPr>
                  <a:t>01</a:t>
                </a:r>
                <a:endParaRPr lang="en-US" sz="5000" b="1" dirty="0">
                  <a:solidFill>
                    <a:srgbClr val="C00000"/>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8D16FB6D-9C9F-30BE-8FAE-301707330DD5}"/>
              </a:ext>
            </a:extLst>
          </p:cNvPr>
          <p:cNvGrpSpPr/>
          <p:nvPr/>
        </p:nvGrpSpPr>
        <p:grpSpPr>
          <a:xfrm>
            <a:off x="9524999" y="2871165"/>
            <a:ext cx="7913672" cy="6555238"/>
            <a:chOff x="849329" y="2935148"/>
            <a:chExt cx="7913672" cy="6555238"/>
          </a:xfrm>
        </p:grpSpPr>
        <p:sp>
          <p:nvSpPr>
            <p:cNvPr id="36" name="Freeform 3">
              <a:extLst>
                <a:ext uri="{FF2B5EF4-FFF2-40B4-BE49-F238E27FC236}">
                  <a16:creationId xmlns:a16="http://schemas.microsoft.com/office/drawing/2014/main" id="{051D929A-598D-643F-7EBC-CBC16C5220A7}"/>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3">
                <a:lumMod val="20000"/>
                <a:lumOff val="80000"/>
              </a:schemeClr>
            </a:solidFill>
          </p:spPr>
          <p:txBody>
            <a:bodyPr/>
            <a:lstStyle/>
            <a:p>
              <a:endParaRPr lang="en-US"/>
            </a:p>
          </p:txBody>
        </p:sp>
        <p:sp>
          <p:nvSpPr>
            <p:cNvPr id="37" name="TextBox 36">
              <a:extLst>
                <a:ext uri="{FF2B5EF4-FFF2-40B4-BE49-F238E27FC236}">
                  <a16:creationId xmlns:a16="http://schemas.microsoft.com/office/drawing/2014/main" id="{E057453A-3527-06E8-6650-838B1FC864B3}"/>
                </a:ext>
              </a:extLst>
            </p:cNvPr>
            <p:cNvSpPr txBox="1"/>
            <p:nvPr/>
          </p:nvSpPr>
          <p:spPr>
            <a:xfrm>
              <a:off x="1624828" y="4908607"/>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Sau đó, suy nghĩ lại về sự việc xảy ra theo hướng lạc quan, tích cực và ghi lại kết quả theo mẫu </a:t>
              </a:r>
              <a:r>
                <a:rPr lang="en-US" sz="4000">
                  <a:latin typeface="Arial" panose="020B0604020202020204" pitchFamily="34" charset="0"/>
                  <a:cs typeface="Arial" panose="020B0604020202020204" pitchFamily="34" charset="0"/>
                </a:rPr>
                <a:t>dưới đây</a:t>
              </a:r>
              <a:endParaRPr lang="en-US" sz="4000" b="1" i="1"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412DE1EA-580C-567E-3A5E-2AE817F82AF1}"/>
                </a:ext>
              </a:extLst>
            </p:cNvPr>
            <p:cNvGrpSpPr/>
            <p:nvPr/>
          </p:nvGrpSpPr>
          <p:grpSpPr>
            <a:xfrm>
              <a:off x="3260056" y="2935148"/>
              <a:ext cx="2712014" cy="1612329"/>
              <a:chOff x="3260056" y="2935148"/>
              <a:chExt cx="2712014" cy="1612329"/>
            </a:xfrm>
          </p:grpSpPr>
          <p:grpSp>
            <p:nvGrpSpPr>
              <p:cNvPr id="39" name="Group 38">
                <a:extLst>
                  <a:ext uri="{FF2B5EF4-FFF2-40B4-BE49-F238E27FC236}">
                    <a16:creationId xmlns:a16="http://schemas.microsoft.com/office/drawing/2014/main" id="{769AE6D4-3CE8-1175-3AB9-4098FF9B58D0}"/>
                  </a:ext>
                </a:extLst>
              </p:cNvPr>
              <p:cNvGrpSpPr/>
              <p:nvPr/>
            </p:nvGrpSpPr>
            <p:grpSpPr>
              <a:xfrm>
                <a:off x="3817005" y="2935148"/>
                <a:ext cx="1978318" cy="1612329"/>
                <a:chOff x="3355682" y="2997771"/>
                <a:chExt cx="3257544" cy="2679123"/>
              </a:xfrm>
            </p:grpSpPr>
            <p:grpSp>
              <p:nvGrpSpPr>
                <p:cNvPr id="41" name="Group 5">
                  <a:extLst>
                    <a:ext uri="{FF2B5EF4-FFF2-40B4-BE49-F238E27FC236}">
                      <a16:creationId xmlns:a16="http://schemas.microsoft.com/office/drawing/2014/main" id="{8F4178A4-8FB6-C4DB-B940-E080F7DAED2C}"/>
                    </a:ext>
                  </a:extLst>
                </p:cNvPr>
                <p:cNvGrpSpPr/>
                <p:nvPr/>
              </p:nvGrpSpPr>
              <p:grpSpPr>
                <a:xfrm>
                  <a:off x="3981728" y="2997771"/>
                  <a:ext cx="2631498" cy="2679123"/>
                  <a:chOff x="0" y="0"/>
                  <a:chExt cx="812800" cy="827510"/>
                </a:xfrm>
              </p:grpSpPr>
              <p:sp>
                <p:nvSpPr>
                  <p:cNvPr id="45" name="Freeform 6">
                    <a:extLst>
                      <a:ext uri="{FF2B5EF4-FFF2-40B4-BE49-F238E27FC236}">
                        <a16:creationId xmlns:a16="http://schemas.microsoft.com/office/drawing/2014/main" id="{F160EA49-E112-26C2-45CB-56E621382656}"/>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6" name="TextBox 7">
                    <a:extLst>
                      <a:ext uri="{FF2B5EF4-FFF2-40B4-BE49-F238E27FC236}">
                        <a16:creationId xmlns:a16="http://schemas.microsoft.com/office/drawing/2014/main" id="{F45AD4E7-81A0-0AB4-7247-2031FEFC680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2" name="Group 41">
                  <a:extLst>
                    <a:ext uri="{FF2B5EF4-FFF2-40B4-BE49-F238E27FC236}">
                      <a16:creationId xmlns:a16="http://schemas.microsoft.com/office/drawing/2014/main" id="{04E650CF-530A-FE61-2DCB-71B8A4B32F9B}"/>
                    </a:ext>
                  </a:extLst>
                </p:cNvPr>
                <p:cNvGrpSpPr/>
                <p:nvPr/>
              </p:nvGrpSpPr>
              <p:grpSpPr>
                <a:xfrm>
                  <a:off x="3355682" y="2997771"/>
                  <a:ext cx="2631498" cy="2631498"/>
                  <a:chOff x="0" y="0"/>
                  <a:chExt cx="812800" cy="812800"/>
                </a:xfrm>
              </p:grpSpPr>
              <p:sp>
                <p:nvSpPr>
                  <p:cNvPr id="43" name="Freeform 9">
                    <a:extLst>
                      <a:ext uri="{FF2B5EF4-FFF2-40B4-BE49-F238E27FC236}">
                        <a16:creationId xmlns:a16="http://schemas.microsoft.com/office/drawing/2014/main" id="{A4ACB81B-A471-91E3-AB2B-848CC65ABEA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3">
                      <a:lumMod val="20000"/>
                      <a:lumOff val="80000"/>
                    </a:schemeClr>
                  </a:solidFill>
                  <a:ln w="38100">
                    <a:solidFill>
                      <a:srgbClr val="FFFFFF"/>
                    </a:solidFill>
                  </a:ln>
                </p:spPr>
                <p:txBody>
                  <a:bodyPr/>
                  <a:lstStyle/>
                  <a:p>
                    <a:endParaRPr lang="en-US"/>
                  </a:p>
                </p:txBody>
              </p:sp>
              <p:sp>
                <p:nvSpPr>
                  <p:cNvPr id="44" name="TextBox 10">
                    <a:extLst>
                      <a:ext uri="{FF2B5EF4-FFF2-40B4-BE49-F238E27FC236}">
                        <a16:creationId xmlns:a16="http://schemas.microsoft.com/office/drawing/2014/main" id="{9B3C8A61-2DB1-3839-56E9-3C1871A2157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0" name="TextBox 26">
                <a:extLst>
                  <a:ext uri="{FF2B5EF4-FFF2-40B4-BE49-F238E27FC236}">
                    <a16:creationId xmlns:a16="http://schemas.microsoft.com/office/drawing/2014/main" id="{BBA2D41C-897D-68B9-7D47-F21608AF48EC}"/>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rgbClr val="C00000"/>
                    </a:solidFill>
                    <a:latin typeface="Arial" panose="020B0604020202020204" pitchFamily="34" charset="0"/>
                    <a:cs typeface="Arial" panose="020B0604020202020204" pitchFamily="34" charset="0"/>
                  </a:rPr>
                  <a:t>02</a:t>
                </a:r>
                <a:endParaRPr lang="en-US" sz="5000" b="1" dirty="0">
                  <a:solidFill>
                    <a:srgbClr val="C00000"/>
                  </a:solidFill>
                  <a:latin typeface="Arial" panose="020B0604020202020204" pitchFamily="34" charset="0"/>
                  <a:cs typeface="Arial" panose="020B0604020202020204" pitchFamily="34" charset="0"/>
                </a:endParaRPr>
              </a:p>
            </p:txBody>
          </p:sp>
        </p:grpSp>
      </p:grpSp>
      <p:pic>
        <p:nvPicPr>
          <p:cNvPr id="19" name="Picture 19"/>
          <p:cNvPicPr>
            <a:picLocks noChangeAspect="1"/>
          </p:cNvPicPr>
          <p:nvPr/>
        </p:nvPicPr>
        <p:blipFill>
          <a:blip r:embed="rId5"/>
          <a:srcRect/>
          <a:stretch>
            <a:fillRect/>
          </a:stretch>
        </p:blipFill>
        <p:spPr>
          <a:xfrm>
            <a:off x="16495158" y="8267700"/>
            <a:ext cx="1787399" cy="1803177"/>
          </a:xfrm>
          <a:prstGeom prst="rect">
            <a:avLst/>
          </a:prstGeom>
        </p:spPr>
      </p:pic>
      <p:sp>
        <p:nvSpPr>
          <p:cNvPr id="48" name="Isosceles Triangle 47">
            <a:extLst>
              <a:ext uri="{FF2B5EF4-FFF2-40B4-BE49-F238E27FC236}">
                <a16:creationId xmlns:a16="http://schemas.microsoft.com/office/drawing/2014/main" id="{3ED908C7-48E0-98A8-C22C-05AEF27E2AB3}"/>
              </a:ext>
            </a:extLst>
          </p:cNvPr>
          <p:cNvSpPr/>
          <p:nvPr/>
        </p:nvSpPr>
        <p:spPr>
          <a:xfrm flipV="1">
            <a:off x="8762998" y="9732139"/>
            <a:ext cx="762001" cy="57963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a:off x="17337935" y="125107"/>
            <a:ext cx="823042" cy="848497"/>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7179" y="125107"/>
            <a:ext cx="864842" cy="875790"/>
          </a:xfrm>
          <a:prstGeom prst="rect">
            <a:avLst/>
          </a:prstGeom>
        </p:spPr>
      </p:pic>
      <p:graphicFrame>
        <p:nvGraphicFramePr>
          <p:cNvPr id="14" name="Table 13">
            <a:extLst>
              <a:ext uri="{FF2B5EF4-FFF2-40B4-BE49-F238E27FC236}">
                <a16:creationId xmlns:a16="http://schemas.microsoft.com/office/drawing/2014/main" id="{C2D1423E-3A6F-D284-840A-738DCFEF7360}"/>
              </a:ext>
            </a:extLst>
          </p:cNvPr>
          <p:cNvGraphicFramePr>
            <a:graphicFrameLocks noGrp="1"/>
          </p:cNvGraphicFramePr>
          <p:nvPr>
            <p:extLst>
              <p:ext uri="{D42A27DB-BD31-4B8C-83A1-F6EECF244321}">
                <p14:modId xmlns:p14="http://schemas.microsoft.com/office/powerpoint/2010/main" val="148341974"/>
              </p:ext>
            </p:extLst>
          </p:nvPr>
        </p:nvGraphicFramePr>
        <p:xfrm>
          <a:off x="609600" y="1081794"/>
          <a:ext cx="17145000" cy="8513806"/>
        </p:xfrm>
        <a:graphic>
          <a:graphicData uri="http://schemas.openxmlformats.org/drawingml/2006/table">
            <a:tbl>
              <a:tblPr firstRow="1" firstCol="1" bandRow="1">
                <a:tableStyleId>{7DF18680-E054-41AD-8BC1-D1AEF772440D}</a:tableStyleId>
              </a:tblPr>
              <a:tblGrid>
                <a:gridCol w="3795752">
                  <a:extLst>
                    <a:ext uri="{9D8B030D-6E8A-4147-A177-3AD203B41FA5}">
                      <a16:colId xmlns:a16="http://schemas.microsoft.com/office/drawing/2014/main" val="3230025221"/>
                    </a:ext>
                  </a:extLst>
                </a:gridCol>
                <a:gridCol w="4281448">
                  <a:extLst>
                    <a:ext uri="{9D8B030D-6E8A-4147-A177-3AD203B41FA5}">
                      <a16:colId xmlns:a16="http://schemas.microsoft.com/office/drawing/2014/main" val="2440138516"/>
                    </a:ext>
                  </a:extLst>
                </a:gridCol>
                <a:gridCol w="4419600">
                  <a:extLst>
                    <a:ext uri="{9D8B030D-6E8A-4147-A177-3AD203B41FA5}">
                      <a16:colId xmlns:a16="http://schemas.microsoft.com/office/drawing/2014/main" val="2703549214"/>
                    </a:ext>
                  </a:extLst>
                </a:gridCol>
                <a:gridCol w="4648200">
                  <a:extLst>
                    <a:ext uri="{9D8B030D-6E8A-4147-A177-3AD203B41FA5}">
                      <a16:colId xmlns:a16="http://schemas.microsoft.com/office/drawing/2014/main" val="3327743748"/>
                    </a:ext>
                  </a:extLst>
                </a:gridCol>
              </a:tblGrid>
              <a:tr h="3739163">
                <a:tc>
                  <a:txBody>
                    <a:bodyPr/>
                    <a:lstStyle/>
                    <a:p>
                      <a:pPr marL="0" marR="0" algn="ctr">
                        <a:lnSpc>
                          <a:spcPct val="150000"/>
                        </a:lnSpc>
                        <a:spcBef>
                          <a:spcPts val="0"/>
                        </a:spcBef>
                        <a:spcAft>
                          <a:spcPts val="0"/>
                        </a:spcAft>
                        <a:tabLst>
                          <a:tab pos="90170" algn="l"/>
                          <a:tab pos="180340" algn="l"/>
                        </a:tabLst>
                      </a:pPr>
                      <a:r>
                        <a:rPr lang="de-DE" sz="3600">
                          <a:effectLst/>
                          <a:latin typeface="Arial" panose="020B0604020202020204" pitchFamily="34" charset="0"/>
                          <a:cs typeface="Arial" panose="020B0604020202020204" pitchFamily="34" charset="0"/>
                        </a:rPr>
                        <a:t>Tình huống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600">
                          <a:effectLst/>
                          <a:latin typeface="Arial" panose="020B0604020202020204" pitchFamily="34" charset="0"/>
                          <a:cs typeface="Arial" panose="020B0604020202020204" pitchFamily="34" charset="0"/>
                        </a:rPr>
                        <a:t>Cảm xúc tiêu cực đã có</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600">
                          <a:effectLst/>
                          <a:latin typeface="Arial" panose="020B0604020202020204" pitchFamily="34" charset="0"/>
                          <a:cs typeface="Arial" panose="020B0604020202020204" pitchFamily="34" charset="0"/>
                        </a:rPr>
                        <a:t>Suy nghĩ dẫn đến cảm xúc tiêu cực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600">
                          <a:effectLst/>
                          <a:latin typeface="Arial" panose="020B0604020202020204" pitchFamily="34" charset="0"/>
                          <a:cs typeface="Arial" panose="020B0604020202020204" pitchFamily="34" charset="0"/>
                        </a:rPr>
                        <a:t>Suy nghĩ tích cực sau khi điều chỉnh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76713762"/>
                  </a:ext>
                </a:extLst>
              </a:tr>
              <a:tr h="2516559">
                <a:tc>
                  <a:txBody>
                    <a:bodyPr/>
                    <a:lstStyle/>
                    <a:p>
                      <a:pPr marL="0" marR="0" algn="ctr">
                        <a:lnSpc>
                          <a:spcPct val="150000"/>
                        </a:lnSpc>
                        <a:spcBef>
                          <a:spcPts val="0"/>
                        </a:spcBef>
                        <a:spcAft>
                          <a:spcPts val="0"/>
                        </a:spcAft>
                        <a:tabLst>
                          <a:tab pos="90170" algn="l"/>
                          <a:tab pos="180340" algn="l"/>
                        </a:tabLst>
                      </a:pPr>
                      <a:r>
                        <a:rPr lang="de-DE" sz="3400">
                          <a:effectLst/>
                          <a:latin typeface="Arial" panose="020B0604020202020204" pitchFamily="34" charset="0"/>
                          <a:cs typeface="Arial" panose="020B0604020202020204" pitchFamily="34" charset="0"/>
                        </a:rPr>
                        <a:t>1)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8220553"/>
                  </a:ext>
                </a:extLst>
              </a:tr>
              <a:tr h="2258084">
                <a:tc>
                  <a:txBody>
                    <a:bodyPr/>
                    <a:lstStyle/>
                    <a:p>
                      <a:pPr marL="0" marR="0" algn="ctr">
                        <a:lnSpc>
                          <a:spcPct val="150000"/>
                        </a:lnSpc>
                        <a:spcBef>
                          <a:spcPts val="0"/>
                        </a:spcBef>
                        <a:spcAft>
                          <a:spcPts val="0"/>
                        </a:spcAft>
                        <a:tabLst>
                          <a:tab pos="90170" algn="l"/>
                          <a:tab pos="180340" algn="l"/>
                        </a:tabLst>
                      </a:pPr>
                      <a:r>
                        <a:rPr lang="de-DE" sz="3400">
                          <a:effectLst/>
                          <a:latin typeface="Arial" panose="020B0604020202020204" pitchFamily="34" charset="0"/>
                          <a:cs typeface="Arial" panose="020B0604020202020204" pitchFamily="34" charset="0"/>
                        </a:rPr>
                        <a:t>2)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a:effectLst/>
                          <a:latin typeface="Arial" panose="020B0604020202020204" pitchFamily="34" charset="0"/>
                          <a:cs typeface="Arial" panose="020B0604020202020204" pitchFamily="34" charset="0"/>
                        </a:rPr>
                        <a:t> </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tabLst>
                          <a:tab pos="90170" algn="l"/>
                          <a:tab pos="180340" algn="l"/>
                        </a:tabLst>
                      </a:pPr>
                      <a:r>
                        <a:rPr lang="de-DE" sz="3000" dirty="0">
                          <a:effectLst/>
                          <a:latin typeface="Arial" panose="020B0604020202020204" pitchFamily="34" charset="0"/>
                          <a:cs typeface="Arial" panose="020B0604020202020204" pitchFamily="34" charset="0"/>
                        </a:rPr>
                        <a:t> </a:t>
                      </a:r>
                      <a:endParaRPr lang="en-US" sz="3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32774485"/>
                  </a:ext>
                </a:extLst>
              </a:tr>
            </a:tbl>
          </a:graphicData>
        </a:graphic>
      </p:graphicFrame>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2B1BA3E3-AF9B-AE88-B962-63C5BBBD53FA}"/>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295401" y="1638300"/>
            <a:ext cx="15544800" cy="8001000"/>
          </a:xfrm>
          <a:prstGeom prst="rect">
            <a:avLst/>
          </a:prstGeom>
          <a:solidFill>
            <a:schemeClr val="accent6">
              <a:lumMod val="20000"/>
              <a:lumOff val="80000"/>
            </a:schemeClr>
          </a:solidFill>
        </p:spPr>
      </p:pic>
      <p:sp>
        <p:nvSpPr>
          <p:cNvPr id="9" name="TextBox 20">
            <a:extLst>
              <a:ext uri="{FF2B5EF4-FFF2-40B4-BE49-F238E27FC236}">
                <a16:creationId xmlns:a16="http://schemas.microsoft.com/office/drawing/2014/main" id="{6496FCF8-29A7-685F-1202-179D01D54986}"/>
              </a:ext>
            </a:extLst>
          </p:cNvPr>
          <p:cNvSpPr txBox="1"/>
          <p:nvPr/>
        </p:nvSpPr>
        <p:spPr>
          <a:xfrm>
            <a:off x="1620482" y="2939856"/>
            <a:ext cx="15047036" cy="5397888"/>
          </a:xfrm>
          <a:prstGeom prst="rect">
            <a:avLst/>
          </a:prstGeom>
        </p:spPr>
        <p:txBody>
          <a:bodyPr wrap="square" lIns="0" tIns="0" rIns="0" bIns="0" rtlCol="0" anchor="t">
            <a:spAutoFit/>
          </a:bodyPr>
          <a:lstStyle/>
          <a:p>
            <a:pPr algn="ctr"/>
            <a:r>
              <a:rPr lang="vi-VN" sz="6600" b="1">
                <a:solidFill>
                  <a:schemeClr val="bg1"/>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chemeClr val="bg1"/>
                </a:solidFill>
                <a:latin typeface="Arial" panose="020B0604020202020204" pitchFamily="34" charset="0"/>
                <a:ea typeface="Calibri" panose="020F0502020204030204" pitchFamily="34" charset="0"/>
                <a:cs typeface="Arial" panose="020B0604020202020204" pitchFamily="34" charset="0"/>
              </a:rPr>
              <a:t>vận dụng:</a:t>
            </a:r>
          </a:p>
          <a:p>
            <a:pPr algn="ctr">
              <a:lnSpc>
                <a:spcPct val="150000"/>
              </a:lnSpc>
            </a:pPr>
            <a:r>
              <a:rPr lang="vi-VN" sz="6600" b="1">
                <a:solidFill>
                  <a:schemeClr val="bg1"/>
                </a:solidFill>
                <a:ea typeface="Calibri" panose="020F0502020204030204" pitchFamily="34" charset="0"/>
                <a:cs typeface="Arial" panose="020B0604020202020204" pitchFamily="34" charset="0"/>
              </a:rPr>
              <a:t>Rèn luyện khả năng điều chỉnh cảm xúc của bản thân theo hướng tích cực trong các tình huống thực tiễn</a:t>
            </a:r>
          </a:p>
        </p:txBody>
      </p:sp>
      <p:pic>
        <p:nvPicPr>
          <p:cNvPr id="7" name="Picture 7"/>
          <p:cNvPicPr>
            <a:picLocks noChangeAspect="1"/>
          </p:cNvPicPr>
          <p:nvPr/>
        </p:nvPicPr>
        <p:blipFill>
          <a:blip r:embed="rId4"/>
          <a:srcRect l="19084" t="17962"/>
          <a:stretch>
            <a:fillRect/>
          </a:stretch>
        </p:blipFill>
        <p:spPr>
          <a:xfrm rot="-10800000">
            <a:off x="15834639" y="7886700"/>
            <a:ext cx="2453360" cy="2400300"/>
          </a:xfrm>
          <a:prstGeom prst="rect">
            <a:avLst/>
          </a:prstGeom>
        </p:spPr>
      </p:pic>
      <p:pic>
        <p:nvPicPr>
          <p:cNvPr id="6" name="Picture 6"/>
          <p:cNvPicPr>
            <a:picLocks noChangeAspect="1"/>
          </p:cNvPicPr>
          <p:nvPr/>
        </p:nvPicPr>
        <p:blipFill>
          <a:blip r:embed="rId5"/>
          <a:srcRect l="19084" t="17838"/>
          <a:stretch>
            <a:fillRect/>
          </a:stretch>
        </p:blipFill>
        <p:spPr>
          <a:xfrm>
            <a:off x="0" y="1"/>
            <a:ext cx="2814608" cy="2747214"/>
          </a:xfrm>
          <a:prstGeom prst="rect">
            <a:avLst/>
          </a:prstGeom>
        </p:spPr>
      </p:pic>
    </p:spTree>
    <p:extLst>
      <p:ext uri="{BB962C8B-B14F-4D97-AF65-F5344CB8AC3E}">
        <p14:creationId xmlns:p14="http://schemas.microsoft.com/office/powerpoint/2010/main" val="277436415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4"/>
          <a:srcRect t="65892" r="6901"/>
          <a:stretch>
            <a:fillRect/>
          </a:stretch>
        </p:blipFill>
        <p:spPr>
          <a:xfrm rot="-10800000">
            <a:off x="-3331257" y="9201972"/>
            <a:ext cx="6662513" cy="1131967"/>
          </a:xfrm>
          <a:prstGeom prst="rect">
            <a:avLst/>
          </a:prstGeom>
        </p:spPr>
      </p:pic>
      <p:pic>
        <p:nvPicPr>
          <p:cNvPr id="10" name="Picture 10"/>
          <p:cNvPicPr>
            <a:picLocks noChangeAspect="1"/>
          </p:cNvPicPr>
          <p:nvPr/>
        </p:nvPicPr>
        <p:blipFill>
          <a:blip r:embed="rId5"/>
          <a:srcRect l="10744"/>
          <a:stretch>
            <a:fillRect/>
          </a:stretch>
        </p:blipFill>
        <p:spPr>
          <a:xfrm rot="-10800000">
            <a:off x="15087600" y="0"/>
            <a:ext cx="5700360" cy="894115"/>
          </a:xfrm>
          <a:prstGeom prst="rect">
            <a:avLst/>
          </a:prstGeom>
        </p:spPr>
      </p:pic>
      <p:pic>
        <p:nvPicPr>
          <p:cNvPr id="11" name="Picture 11"/>
          <p:cNvPicPr>
            <a:picLocks noChangeAspect="1"/>
          </p:cNvPicPr>
          <p:nvPr/>
        </p:nvPicPr>
        <p:blipFill>
          <a:blip r:embed="rId6"/>
          <a:srcRect/>
          <a:stretch>
            <a:fillRect/>
          </a:stretch>
        </p:blipFill>
        <p:spPr>
          <a:xfrm>
            <a:off x="17369050" y="9293732"/>
            <a:ext cx="886293" cy="894117"/>
          </a:xfrm>
          <a:prstGeom prst="rect">
            <a:avLst/>
          </a:prstGeom>
        </p:spPr>
      </p:pic>
      <p:pic>
        <p:nvPicPr>
          <p:cNvPr id="13" name="Picture 13"/>
          <p:cNvPicPr>
            <a:picLocks noChangeAspect="1"/>
          </p:cNvPicPr>
          <p:nvPr/>
        </p:nvPicPr>
        <p:blipFill>
          <a:blip r:embed="rId7"/>
          <a:srcRect b="12923"/>
          <a:stretch>
            <a:fillRect/>
          </a:stretch>
        </p:blipFill>
        <p:spPr>
          <a:xfrm>
            <a:off x="-134647" y="-35000"/>
            <a:ext cx="1887247" cy="1590618"/>
          </a:xfrm>
          <a:prstGeom prst="rect">
            <a:avLst/>
          </a:prstGeom>
        </p:spPr>
      </p:pic>
      <p:grpSp>
        <p:nvGrpSpPr>
          <p:cNvPr id="18" name="Group 17">
            <a:extLst>
              <a:ext uri="{FF2B5EF4-FFF2-40B4-BE49-F238E27FC236}">
                <a16:creationId xmlns:a16="http://schemas.microsoft.com/office/drawing/2014/main" id="{FAD2D4A5-C5CB-3E2F-8C8D-2E595F8CFD21}"/>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68365E40-67DA-60E5-535B-7CFC88704221}"/>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70BA1DF-B41D-C2D3-A8B3-1D4A3C9F317C}"/>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28" name="Group 27">
            <a:extLst>
              <a:ext uri="{FF2B5EF4-FFF2-40B4-BE49-F238E27FC236}">
                <a16:creationId xmlns:a16="http://schemas.microsoft.com/office/drawing/2014/main" id="{917D6F1D-F35E-8DCC-F226-54D43F05B63F}"/>
              </a:ext>
            </a:extLst>
          </p:cNvPr>
          <p:cNvGrpSpPr/>
          <p:nvPr/>
        </p:nvGrpSpPr>
        <p:grpSpPr>
          <a:xfrm>
            <a:off x="-1" y="1673380"/>
            <a:ext cx="15968243" cy="1730464"/>
            <a:chOff x="0" y="1551579"/>
            <a:chExt cx="15968243" cy="1730464"/>
          </a:xfrm>
        </p:grpSpPr>
        <p:sp>
          <p:nvSpPr>
            <p:cNvPr id="22" name="Rectangle 21">
              <a:extLst>
                <a:ext uri="{FF2B5EF4-FFF2-40B4-BE49-F238E27FC236}">
                  <a16:creationId xmlns:a16="http://schemas.microsoft.com/office/drawing/2014/main" id="{A785B22E-0C6F-F914-7D0E-3074E9D5192C}"/>
                </a:ext>
              </a:extLst>
            </p:cNvPr>
            <p:cNvSpPr/>
            <p:nvPr/>
          </p:nvSpPr>
          <p:spPr>
            <a:xfrm>
              <a:off x="0" y="2051127"/>
              <a:ext cx="15316200" cy="1148393"/>
            </a:xfrm>
            <a:prstGeom prst="rect">
              <a:avLst/>
            </a:prstGeom>
            <a:solidFill>
              <a:srgbClr val="FFE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Xem đoạn video sau và trả lời câu hỏi:</a:t>
              </a:r>
              <a:endParaRPr lang="en-US" sz="4400" b="1" dirty="0">
                <a:solidFill>
                  <a:schemeClr val="tx1"/>
                </a:solidFill>
                <a:latin typeface="Arial" panose="020B0604020202020204" pitchFamily="34" charset="0"/>
                <a:cs typeface="Arial" panose="020B0604020202020204" pitchFamily="34" charset="0"/>
              </a:endParaRPr>
            </a:p>
          </p:txBody>
        </p:sp>
        <p:pic>
          <p:nvPicPr>
            <p:cNvPr id="24" name="Picture 13">
              <a:extLst>
                <a:ext uri="{FF2B5EF4-FFF2-40B4-BE49-F238E27FC236}">
                  <a16:creationId xmlns:a16="http://schemas.microsoft.com/office/drawing/2014/main" id="{822E158E-D59C-53C0-EAAE-E5FB93B5347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206956" y="1551579"/>
              <a:ext cx="1761287" cy="1730464"/>
            </a:xfrm>
            <a:prstGeom prst="rect">
              <a:avLst/>
            </a:prstGeom>
          </p:spPr>
        </p:pic>
      </p:grpSp>
      <p:grpSp>
        <p:nvGrpSpPr>
          <p:cNvPr id="25" name="Group 24">
            <a:extLst>
              <a:ext uri="{FF2B5EF4-FFF2-40B4-BE49-F238E27FC236}">
                <a16:creationId xmlns:a16="http://schemas.microsoft.com/office/drawing/2014/main" id="{9100698F-9C1B-5CA5-920C-DF6A9D171094}"/>
              </a:ext>
            </a:extLst>
          </p:cNvPr>
          <p:cNvGrpSpPr/>
          <p:nvPr/>
        </p:nvGrpSpPr>
        <p:grpSpPr>
          <a:xfrm>
            <a:off x="533400" y="3623279"/>
            <a:ext cx="9220200" cy="5581945"/>
            <a:chOff x="1021523" y="4236604"/>
            <a:chExt cx="9220200" cy="5581945"/>
          </a:xfrm>
        </p:grpSpPr>
        <p:sp>
          <p:nvSpPr>
            <p:cNvPr id="26" name="TextBox 25">
              <a:extLst>
                <a:ext uri="{FF2B5EF4-FFF2-40B4-BE49-F238E27FC236}">
                  <a16:creationId xmlns:a16="http://schemas.microsoft.com/office/drawing/2014/main" id="{B6ABF49C-B0FA-02A8-1ECF-35EBB01BD2D0}"/>
                </a:ext>
              </a:extLst>
            </p:cNvPr>
            <p:cNvSpPr txBox="1"/>
            <p:nvPr/>
          </p:nvSpPr>
          <p:spPr>
            <a:xfrm>
              <a:off x="1494940" y="5223637"/>
              <a:ext cx="8746783" cy="4594912"/>
            </a:xfrm>
            <a:prstGeom prst="rect">
              <a:avLst/>
            </a:prstGeom>
            <a:solidFill>
              <a:schemeClr val="accent6">
                <a:lumMod val="20000"/>
                <a:lumOff val="80000"/>
              </a:schemeClr>
            </a:solidFill>
            <a:ln>
              <a:solidFill>
                <a:schemeClr val="accent6">
                  <a:lumMod val="40000"/>
                  <a:lumOff val="60000"/>
                </a:schemeClr>
              </a:solidFill>
            </a:ln>
          </p:spPr>
          <p:txBody>
            <a:bodyPr wrap="square">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Sau khi xem xong video, em hãy cho biết tại sao bạn Bờm lại tức giận với bạn Cò?</a:t>
              </a: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Bạn Bờm đã làm gì để điều chỉnh cảm xúc của bản thân?</a:t>
              </a:r>
              <a:endParaRPr lang="vi-VN" sz="4000" dirty="0">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50CCDBA0-0009-44EA-B1F8-FC2E4B98631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1523" y="4236604"/>
              <a:ext cx="1406267" cy="1297281"/>
            </a:xfrm>
            <a:prstGeom prst="rect">
              <a:avLst/>
            </a:prstGeom>
          </p:spPr>
        </p:pic>
      </p:grpSp>
      <p:pic>
        <p:nvPicPr>
          <p:cNvPr id="29" name="Kỹ năng kiềm chế sự nóng giận( Bài 5 - Khoá 3)">
            <a:hlinkClick r:id="" action="ppaction://media"/>
            <a:extLst>
              <a:ext uri="{FF2B5EF4-FFF2-40B4-BE49-F238E27FC236}">
                <a16:creationId xmlns:a16="http://schemas.microsoft.com/office/drawing/2014/main" id="{FAE5727E-A194-4639-4BD2-B3CCFBD1EE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351885" y="4804136"/>
            <a:ext cx="7479579" cy="42072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37"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out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31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5400000">
            <a:off x="16960873" y="-191004"/>
            <a:ext cx="1409900" cy="1422345"/>
          </a:xfrm>
          <a:prstGeom prst="rect">
            <a:avLst/>
          </a:prstGeom>
        </p:spPr>
      </p:pic>
      <p:pic>
        <p:nvPicPr>
          <p:cNvPr id="9" name="Picture 9"/>
          <p:cNvPicPr>
            <a:picLocks noChangeAspect="1"/>
          </p:cNvPicPr>
          <p:nvPr/>
        </p:nvPicPr>
        <p:blipFill>
          <a:blip r:embed="rId3"/>
          <a:srcRect/>
          <a:stretch>
            <a:fillRect/>
          </a:stretch>
        </p:blipFill>
        <p:spPr>
          <a:xfrm>
            <a:off x="17464958" y="9493132"/>
            <a:ext cx="823042" cy="84849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228600" y="9570217"/>
            <a:ext cx="1068707" cy="771412"/>
          </a:xfrm>
          <a:prstGeom prst="rect">
            <a:avLst/>
          </a:prstGeom>
        </p:spPr>
      </p:pic>
      <p:grpSp>
        <p:nvGrpSpPr>
          <p:cNvPr id="12" name="Group 11">
            <a:extLst>
              <a:ext uri="{FF2B5EF4-FFF2-40B4-BE49-F238E27FC236}">
                <a16:creationId xmlns:a16="http://schemas.microsoft.com/office/drawing/2014/main" id="{766B7851-55C8-0592-0E33-4EC9C54792C3}"/>
              </a:ext>
            </a:extLst>
          </p:cNvPr>
          <p:cNvGrpSpPr/>
          <p:nvPr/>
        </p:nvGrpSpPr>
        <p:grpSpPr>
          <a:xfrm>
            <a:off x="1115953" y="2635479"/>
            <a:ext cx="7751579" cy="5576397"/>
            <a:chOff x="990600" y="2857500"/>
            <a:chExt cx="7751579" cy="5576397"/>
          </a:xfrm>
        </p:grpSpPr>
        <p:grpSp>
          <p:nvGrpSpPr>
            <p:cNvPr id="13" name="Group 12">
              <a:extLst>
                <a:ext uri="{FF2B5EF4-FFF2-40B4-BE49-F238E27FC236}">
                  <a16:creationId xmlns:a16="http://schemas.microsoft.com/office/drawing/2014/main" id="{E923A259-E912-E438-6487-B82F2782EA4D}"/>
                </a:ext>
              </a:extLst>
            </p:cNvPr>
            <p:cNvGrpSpPr/>
            <p:nvPr/>
          </p:nvGrpSpPr>
          <p:grpSpPr>
            <a:xfrm>
              <a:off x="990600" y="2857500"/>
              <a:ext cx="7751579" cy="5576397"/>
              <a:chOff x="9609643" y="2961653"/>
              <a:chExt cx="7751579" cy="5576397"/>
            </a:xfrm>
          </p:grpSpPr>
          <p:sp>
            <p:nvSpPr>
              <p:cNvPr id="15" name="Rectangle: Rounded Corners 14">
                <a:extLst>
                  <a:ext uri="{FF2B5EF4-FFF2-40B4-BE49-F238E27FC236}">
                    <a16:creationId xmlns:a16="http://schemas.microsoft.com/office/drawing/2014/main" id="{9D52AC82-E9FE-6747-FACC-25CFC25AA9E1}"/>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16" name="Rectangle: Rounded Corners 15">
                <a:extLst>
                  <a:ext uri="{FF2B5EF4-FFF2-40B4-BE49-F238E27FC236}">
                    <a16:creationId xmlns:a16="http://schemas.microsoft.com/office/drawing/2014/main" id="{E7E05CF8-2307-3A6D-9F8D-CE7D48AD273B}"/>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17" name="Rectangle: Rounded Corners 16">
                <a:extLst>
                  <a:ext uri="{FF2B5EF4-FFF2-40B4-BE49-F238E27FC236}">
                    <a16:creationId xmlns:a16="http://schemas.microsoft.com/office/drawing/2014/main" id="{A21C1A32-CDF1-D602-5E8A-6B97AA0A5F09}"/>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14" name="TextBox 13">
              <a:extLst>
                <a:ext uri="{FF2B5EF4-FFF2-40B4-BE49-F238E27FC236}">
                  <a16:creationId xmlns:a16="http://schemas.microsoft.com/office/drawing/2014/main" id="{7A8482DC-5CAB-7EEE-FD0E-EEA137C039C3}"/>
                </a:ext>
              </a:extLst>
            </p:cNvPr>
            <p:cNvSpPr txBox="1"/>
            <p:nvPr/>
          </p:nvSpPr>
          <p:spPr>
            <a:xfrm>
              <a:off x="1644524" y="4071828"/>
              <a:ext cx="6274849"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Thực hiện điều chỉnh cảm xúc của bản thân theo hướng tích cực trong cuộc sống hằng ngày.</a:t>
              </a:r>
              <a:endParaRPr lang="en-US" sz="40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9750BC05-E0C7-575C-3FD7-C6617C9E7F25}"/>
              </a:ext>
            </a:extLst>
          </p:cNvPr>
          <p:cNvGrpSpPr/>
          <p:nvPr/>
        </p:nvGrpSpPr>
        <p:grpSpPr>
          <a:xfrm>
            <a:off x="9575101" y="2635479"/>
            <a:ext cx="7751579" cy="5576397"/>
            <a:chOff x="990600" y="2857500"/>
            <a:chExt cx="7751579" cy="5576397"/>
          </a:xfrm>
        </p:grpSpPr>
        <p:grpSp>
          <p:nvGrpSpPr>
            <p:cNvPr id="19" name="Group 18">
              <a:extLst>
                <a:ext uri="{FF2B5EF4-FFF2-40B4-BE49-F238E27FC236}">
                  <a16:creationId xmlns:a16="http://schemas.microsoft.com/office/drawing/2014/main" id="{F1D4F938-B4D9-A07A-AF9D-B10B14A8983F}"/>
                </a:ext>
              </a:extLst>
            </p:cNvPr>
            <p:cNvGrpSpPr/>
            <p:nvPr/>
          </p:nvGrpSpPr>
          <p:grpSpPr>
            <a:xfrm>
              <a:off x="990600" y="2857500"/>
              <a:ext cx="7751579" cy="5576397"/>
              <a:chOff x="9609643" y="2961653"/>
              <a:chExt cx="7751579" cy="5576397"/>
            </a:xfrm>
          </p:grpSpPr>
          <p:sp>
            <p:nvSpPr>
              <p:cNvPr id="21" name="Rectangle: Rounded Corners 20">
                <a:extLst>
                  <a:ext uri="{FF2B5EF4-FFF2-40B4-BE49-F238E27FC236}">
                    <a16:creationId xmlns:a16="http://schemas.microsoft.com/office/drawing/2014/main" id="{773BB917-A0A4-D89F-AB28-6859491083FD}"/>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22" name="Rectangle: Rounded Corners 21">
                <a:extLst>
                  <a:ext uri="{FF2B5EF4-FFF2-40B4-BE49-F238E27FC236}">
                    <a16:creationId xmlns:a16="http://schemas.microsoft.com/office/drawing/2014/main" id="{21B33256-6A89-9EE8-7274-705EEE3C964D}"/>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23" name="Rectangle: Rounded Corners 22">
                <a:extLst>
                  <a:ext uri="{FF2B5EF4-FFF2-40B4-BE49-F238E27FC236}">
                    <a16:creationId xmlns:a16="http://schemas.microsoft.com/office/drawing/2014/main" id="{09054E7A-AD37-F40D-349E-AEC075049B3D}"/>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85709385-4B73-4FBE-0200-28A11F22767F}"/>
                </a:ext>
              </a:extLst>
            </p:cNvPr>
            <p:cNvSpPr txBox="1"/>
            <p:nvPr/>
          </p:nvSpPr>
          <p:spPr>
            <a:xfrm>
              <a:off x="1443783" y="4071827"/>
              <a:ext cx="6676331"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2. </a:t>
              </a:r>
              <a:r>
                <a:rPr lang="vi-VN" sz="4000">
                  <a:latin typeface="Arial" panose="020B0604020202020204" pitchFamily="34" charset="0"/>
                  <a:cs typeface="Arial" panose="020B0604020202020204" pitchFamily="34" charset="0"/>
                </a:rPr>
                <a:t>Ghi lại kết quả điều chỉnh cảm xúc của em và những khó khăn khi thực hiện để chia sẻ với thầy cô, các bạn</a:t>
              </a:r>
              <a:endParaRPr lang="en-US" sz="4000" dirty="0">
                <a:latin typeface="Arial" panose="020B0604020202020204" pitchFamily="34" charset="0"/>
                <a:cs typeface="Arial" panose="020B0604020202020204" pitchFamily="34" charset="0"/>
              </a:endParaRPr>
            </a:p>
          </p:txBody>
        </p:sp>
      </p:grpSp>
      <p:pic>
        <p:nvPicPr>
          <p:cNvPr id="24" name="Picture 2">
            <a:extLst>
              <a:ext uri="{FF2B5EF4-FFF2-40B4-BE49-F238E27FC236}">
                <a16:creationId xmlns:a16="http://schemas.microsoft.com/office/drawing/2014/main" id="{6C89B0D9-6978-C845-39E0-D02DB02B55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17469" y="7020185"/>
            <a:ext cx="4331850" cy="3292205"/>
          </a:xfrm>
          <a:prstGeom prst="rect">
            <a:avLst/>
          </a:prstGeom>
        </p:spPr>
      </p:pic>
      <p:grpSp>
        <p:nvGrpSpPr>
          <p:cNvPr id="25" name="Group 24">
            <a:extLst>
              <a:ext uri="{FF2B5EF4-FFF2-40B4-BE49-F238E27FC236}">
                <a16:creationId xmlns:a16="http://schemas.microsoft.com/office/drawing/2014/main" id="{8CC32402-1CBF-387A-09C2-A64F8494B3D2}"/>
              </a:ext>
            </a:extLst>
          </p:cNvPr>
          <p:cNvGrpSpPr/>
          <p:nvPr/>
        </p:nvGrpSpPr>
        <p:grpSpPr>
          <a:xfrm>
            <a:off x="-2131155" y="359090"/>
            <a:ext cx="15847155" cy="1728807"/>
            <a:chOff x="3467284" y="49480"/>
            <a:chExt cx="12804469" cy="1728807"/>
          </a:xfrm>
        </p:grpSpPr>
        <p:grpSp>
          <p:nvGrpSpPr>
            <p:cNvPr id="26" name="Group 18">
              <a:extLst>
                <a:ext uri="{FF2B5EF4-FFF2-40B4-BE49-F238E27FC236}">
                  <a16:creationId xmlns:a16="http://schemas.microsoft.com/office/drawing/2014/main" id="{EA42E309-8835-ABB5-571B-015CE6E5FFF9}"/>
                </a:ext>
              </a:extLst>
            </p:cNvPr>
            <p:cNvGrpSpPr/>
            <p:nvPr/>
          </p:nvGrpSpPr>
          <p:grpSpPr>
            <a:xfrm>
              <a:off x="3467284" y="49480"/>
              <a:ext cx="12804469" cy="1728807"/>
              <a:chOff x="0" y="-108803"/>
              <a:chExt cx="3494427" cy="515203"/>
            </a:xfrm>
          </p:grpSpPr>
          <p:sp>
            <p:nvSpPr>
              <p:cNvPr id="28" name="Freeform 19">
                <a:extLst>
                  <a:ext uri="{FF2B5EF4-FFF2-40B4-BE49-F238E27FC236}">
                    <a16:creationId xmlns:a16="http://schemas.microsoft.com/office/drawing/2014/main" id="{2ADA8853-2236-C304-13B1-28A3522A5E75}"/>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29" name="TextBox 20">
                <a:extLst>
                  <a:ext uri="{FF2B5EF4-FFF2-40B4-BE49-F238E27FC236}">
                    <a16:creationId xmlns:a16="http://schemas.microsoft.com/office/drawing/2014/main" id="{C5B216CA-8455-70DA-86A7-FC87286D6971}"/>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26">
              <a:extLst>
                <a:ext uri="{FF2B5EF4-FFF2-40B4-BE49-F238E27FC236}">
                  <a16:creationId xmlns:a16="http://schemas.microsoft.com/office/drawing/2014/main" id="{89C47E28-E8A7-4733-D240-27505DC27EEC}"/>
                </a:ext>
              </a:extLst>
            </p:cNvPr>
            <p:cNvSpPr txBox="1"/>
            <p:nvPr/>
          </p:nvSpPr>
          <p:spPr>
            <a:xfrm>
              <a:off x="5536888" y="329916"/>
              <a:ext cx="9364699"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Các em thực hiện các hoạt động sau:</a:t>
              </a:r>
              <a:endParaRPr lang="en-US" sz="48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l="24331" t="52369" r="11307"/>
          <a:stretch>
            <a:fillRect/>
          </a:stretch>
        </p:blipFill>
        <p:spPr>
          <a:xfrm rot="-10800000">
            <a:off x="13267698" y="8600794"/>
            <a:ext cx="5020302" cy="1704385"/>
          </a:xfrm>
          <a:prstGeom prst="rect">
            <a:avLst/>
          </a:prstGeom>
        </p:spPr>
      </p:pic>
      <p:pic>
        <p:nvPicPr>
          <p:cNvPr id="17" name="Picture 17"/>
          <p:cNvPicPr>
            <a:picLocks noChangeAspect="1"/>
          </p:cNvPicPr>
          <p:nvPr/>
        </p:nvPicPr>
        <p:blipFill>
          <a:blip r:embed="rId3"/>
          <a:srcRect/>
          <a:stretch>
            <a:fillRect/>
          </a:stretch>
        </p:blipFill>
        <p:spPr>
          <a:xfrm>
            <a:off x="16814959" y="-35895"/>
            <a:ext cx="1473041" cy="1486045"/>
          </a:xfrm>
          <a:prstGeom prst="rect">
            <a:avLst/>
          </a:prstGeom>
        </p:spPr>
      </p:pic>
      <p:pic>
        <p:nvPicPr>
          <p:cNvPr id="19" name="Picture 19"/>
          <p:cNvPicPr>
            <a:picLocks noChangeAspect="1"/>
          </p:cNvPicPr>
          <p:nvPr/>
        </p:nvPicPr>
        <p:blipFill>
          <a:blip r:embed="rId4"/>
          <a:srcRect b="12923"/>
          <a:stretch>
            <a:fillRect/>
          </a:stretch>
        </p:blipFill>
        <p:spPr>
          <a:xfrm>
            <a:off x="0" y="0"/>
            <a:ext cx="3008564" cy="2535692"/>
          </a:xfrm>
          <a:prstGeom prst="rect">
            <a:avLst/>
          </a:prstGeom>
        </p:spPr>
      </p:pic>
      <p:sp>
        <p:nvSpPr>
          <p:cNvPr id="24" name="Freeform 6">
            <a:extLst>
              <a:ext uri="{FF2B5EF4-FFF2-40B4-BE49-F238E27FC236}">
                <a16:creationId xmlns:a16="http://schemas.microsoft.com/office/drawing/2014/main" id="{1E381EA1-070D-EA1E-3B32-884FAF858479}"/>
              </a:ext>
            </a:extLst>
          </p:cNvPr>
          <p:cNvSpPr/>
          <p:nvPr/>
        </p:nvSpPr>
        <p:spPr>
          <a:xfrm>
            <a:off x="1473033" y="1288938"/>
            <a:ext cx="14909967" cy="818803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5">
              <a:duotone>
                <a:schemeClr val="accent2">
                  <a:shade val="45000"/>
                  <a:satMod val="135000"/>
                </a:schemeClr>
                <a:prstClr val="white"/>
              </a:duotone>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5" name="TextBox 11">
            <a:extLst>
              <a:ext uri="{FF2B5EF4-FFF2-40B4-BE49-F238E27FC236}">
                <a16:creationId xmlns:a16="http://schemas.microsoft.com/office/drawing/2014/main" id="{81DCAC94-3F2B-95D6-E396-696387BD3843}"/>
              </a:ext>
            </a:extLst>
          </p:cNvPr>
          <p:cNvSpPr txBox="1"/>
          <p:nvPr/>
        </p:nvSpPr>
        <p:spPr>
          <a:xfrm>
            <a:off x="4295771" y="3682747"/>
            <a:ext cx="9696457" cy="2921505"/>
          </a:xfrm>
          <a:prstGeom prst="rect">
            <a:avLst/>
          </a:prstGeom>
        </p:spPr>
        <p:txBody>
          <a:bodyPr wrap="square" lIns="0" tIns="0" rIns="0" bIns="0" rtlCol="0" anchor="t">
            <a:spAutoFit/>
          </a:bodyPr>
          <a:lstStyle/>
          <a:p>
            <a:pPr algn="just">
              <a:lnSpc>
                <a:spcPct val="150000"/>
              </a:lnSpc>
              <a:spcBef>
                <a:spcPct val="0"/>
              </a:spcBef>
            </a:pPr>
            <a:r>
              <a:rPr lang="en-US" sz="4400" b="1">
                <a:latin typeface="Arial" panose="020B0604020202020204" pitchFamily="34" charset="0"/>
                <a:cs typeface="Arial" panose="020B0604020202020204" pitchFamily="34" charset="0"/>
              </a:rPr>
              <a:t>Các em hãy </a:t>
            </a:r>
            <a:r>
              <a:rPr lang="vi-VN" sz="4400" b="1">
                <a:latin typeface="Arial" panose="020B0604020202020204" pitchFamily="34" charset="0"/>
                <a:cs typeface="Arial" panose="020B0604020202020204" pitchFamily="34" charset="0"/>
              </a:rPr>
              <a:t>chia sẻ những điều học hỏi được và cảm nhận của bản thân sau khi tham gia các hoạt động</a:t>
            </a:r>
            <a:endParaRPr lang="vi-VN" sz="4400" b="1" i="1" dirty="0">
              <a:latin typeface="Arial" panose="020B0604020202020204" pitchFamily="34" charset="0"/>
              <a:cs typeface="Arial" panose="020B0604020202020204" pitchFamily="34" charset="0"/>
            </a:endParaRPr>
          </a:p>
        </p:txBody>
      </p:sp>
      <p:pic>
        <p:nvPicPr>
          <p:cNvPr id="26" name="Picture 25" descr="A cartoon character holding a pencil&#10;&#10;Description automatically generated with medium confidence">
            <a:extLst>
              <a:ext uri="{FF2B5EF4-FFF2-40B4-BE49-F238E27FC236}">
                <a16:creationId xmlns:a16="http://schemas.microsoft.com/office/drawing/2014/main" id="{15B7847C-E2B1-239D-9D31-A386461496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4000" y="996388"/>
            <a:ext cx="3003441" cy="2535692"/>
          </a:xfrm>
          <a:prstGeom prst="rect">
            <a:avLst/>
          </a:prstGeom>
        </p:spPr>
      </p:pic>
      <p:pic>
        <p:nvPicPr>
          <p:cNvPr id="27" name="Picture 9">
            <a:extLst>
              <a:ext uri="{FF2B5EF4-FFF2-40B4-BE49-F238E27FC236}">
                <a16:creationId xmlns:a16="http://schemas.microsoft.com/office/drawing/2014/main" id="{2680D2E4-8155-DD1F-F718-25A90B04E6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906" y="5961492"/>
            <a:ext cx="4131129" cy="4352722"/>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0" y="73479"/>
            <a:ext cx="942867" cy="972028"/>
          </a:xfrm>
          <a:prstGeom prst="rect">
            <a:avLst/>
          </a:prstGeom>
        </p:spPr>
      </p:pic>
      <p:grpSp>
        <p:nvGrpSpPr>
          <p:cNvPr id="12" name="Group 12"/>
          <p:cNvGrpSpPr/>
          <p:nvPr/>
        </p:nvGrpSpPr>
        <p:grpSpPr>
          <a:xfrm>
            <a:off x="9257919" y="4762581"/>
            <a:ext cx="8001381" cy="4495719"/>
            <a:chOff x="0" y="0"/>
            <a:chExt cx="3057020" cy="1717641"/>
          </a:xfrm>
        </p:grpSpPr>
        <p:sp>
          <p:nvSpPr>
            <p:cNvPr id="13" name="Freeform 13"/>
            <p:cNvSpPr/>
            <p:nvPr/>
          </p:nvSpPr>
          <p:spPr>
            <a:xfrm>
              <a:off x="0" y="0"/>
              <a:ext cx="3057020" cy="1717641"/>
            </a:xfrm>
            <a:custGeom>
              <a:avLst/>
              <a:gdLst/>
              <a:ahLst/>
              <a:cxnLst/>
              <a:rect l="l" t="t" r="r" b="b"/>
              <a:pathLst>
                <a:path w="3057020" h="1717641">
                  <a:moveTo>
                    <a:pt x="2932560" y="1717641"/>
                  </a:moveTo>
                  <a:lnTo>
                    <a:pt x="124460" y="1717641"/>
                  </a:lnTo>
                  <a:cubicBezTo>
                    <a:pt x="55880" y="1717641"/>
                    <a:pt x="0" y="1661761"/>
                    <a:pt x="0" y="1593181"/>
                  </a:cubicBezTo>
                  <a:lnTo>
                    <a:pt x="0" y="124460"/>
                  </a:lnTo>
                  <a:cubicBezTo>
                    <a:pt x="0" y="55880"/>
                    <a:pt x="55880" y="0"/>
                    <a:pt x="124460" y="0"/>
                  </a:cubicBezTo>
                  <a:lnTo>
                    <a:pt x="2932560" y="0"/>
                  </a:lnTo>
                  <a:cubicBezTo>
                    <a:pt x="3001140" y="0"/>
                    <a:pt x="3057020" y="55880"/>
                    <a:pt x="3057020" y="124460"/>
                  </a:cubicBezTo>
                  <a:lnTo>
                    <a:pt x="3057020" y="1593181"/>
                  </a:lnTo>
                  <a:cubicBezTo>
                    <a:pt x="3057020" y="1661761"/>
                    <a:pt x="3001140" y="1717641"/>
                    <a:pt x="2932560" y="1717641"/>
                  </a:cubicBezTo>
                  <a:close/>
                </a:path>
              </a:pathLst>
            </a:custGeom>
            <a:solidFill>
              <a:srgbClr val="FFFFFF"/>
            </a:solidFill>
          </p:spPr>
          <p:txBody>
            <a:bodyPr/>
            <a:lstStyle/>
            <a:p>
              <a:endParaRPr lang="en-US"/>
            </a:p>
          </p:txBody>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7152083" y="8952957"/>
            <a:ext cx="1205032" cy="1220286"/>
          </a:xfrm>
          <a:prstGeom prst="rect">
            <a:avLst/>
          </a:prstGeom>
        </p:spPr>
      </p:pic>
      <p:pic>
        <p:nvPicPr>
          <p:cNvPr id="2" name="Picture 20">
            <a:extLst>
              <a:ext uri="{FF2B5EF4-FFF2-40B4-BE49-F238E27FC236}">
                <a16:creationId xmlns:a16="http://schemas.microsoft.com/office/drawing/2014/main" id="{8B73EA42-A729-9EEE-927B-0560C15B2A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70137" y="0"/>
            <a:ext cx="1069363" cy="1638300"/>
          </a:xfrm>
          <a:prstGeom prst="rect">
            <a:avLst/>
          </a:prstGeom>
        </p:spPr>
      </p:pic>
      <p:sp>
        <p:nvSpPr>
          <p:cNvPr id="4" name="TextBox 3">
            <a:extLst>
              <a:ext uri="{FF2B5EF4-FFF2-40B4-BE49-F238E27FC236}">
                <a16:creationId xmlns:a16="http://schemas.microsoft.com/office/drawing/2014/main" id="{07399017-9952-0313-466D-86018CFD8164}"/>
              </a:ext>
            </a:extLst>
          </p:cNvPr>
          <p:cNvSpPr txBox="1"/>
          <p:nvPr/>
        </p:nvSpPr>
        <p:spPr>
          <a:xfrm>
            <a:off x="762382" y="1603329"/>
            <a:ext cx="16535399" cy="45949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diện được những nét đặc trưng trong tính cách và cảm xúc của bản thân, đồng thời biết cách điều chỉnh cảm xúc theo hướng tích cực là những kĩ năng sống cần thiết đối với mỗi người, giúp ta luôn lạc quan, tự tin trong cuộc sống, thiết lập được mỗi quan hệ tốt đẹp với mọi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ời và luôn biết hành động theo hướng tích cực. </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BA7183E-9246-435E-95D4-457D6A438834}"/>
              </a:ext>
            </a:extLst>
          </p:cNvPr>
          <p:cNvSpPr txBox="1"/>
          <p:nvPr/>
        </p:nvSpPr>
        <p:spPr>
          <a:xfrm>
            <a:off x="876299" y="618444"/>
            <a:ext cx="16535399" cy="984885"/>
          </a:xfrm>
          <a:prstGeom prst="rect">
            <a:avLst/>
          </a:prstGeom>
          <a:noFill/>
        </p:spPr>
        <p:txBody>
          <a:bodyPr wrap="square">
            <a:spAutoFit/>
          </a:bodyPr>
          <a:lstStyle/>
          <a:p>
            <a:pPr algn="ctr"/>
            <a:r>
              <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12">
            <a:extLst>
              <a:ext uri="{FF2B5EF4-FFF2-40B4-BE49-F238E27FC236}">
                <a16:creationId xmlns:a16="http://schemas.microsoft.com/office/drawing/2014/main" id="{27EFBA81-1C56-15CA-7AC0-274E548AD9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67070" y="6828476"/>
            <a:ext cx="10153860" cy="3710389"/>
          </a:xfrm>
          <a:prstGeom prst="rect">
            <a:avLst/>
          </a:prstGeom>
        </p:spPr>
      </p:pic>
    </p:spTree>
    <p:extLst>
      <p:ext uri="{BB962C8B-B14F-4D97-AF65-F5344CB8AC3E}">
        <p14:creationId xmlns:p14="http://schemas.microsoft.com/office/powerpoint/2010/main" val="9079119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0" y="73479"/>
            <a:ext cx="942867" cy="972028"/>
          </a:xfrm>
          <a:prstGeom prst="rect">
            <a:avLst/>
          </a:prstGeom>
        </p:spPr>
      </p:pic>
      <p:grpSp>
        <p:nvGrpSpPr>
          <p:cNvPr id="12" name="Group 12"/>
          <p:cNvGrpSpPr/>
          <p:nvPr/>
        </p:nvGrpSpPr>
        <p:grpSpPr>
          <a:xfrm>
            <a:off x="9257919" y="4762581"/>
            <a:ext cx="8001381" cy="4495719"/>
            <a:chOff x="0" y="0"/>
            <a:chExt cx="3057020" cy="1717641"/>
          </a:xfrm>
        </p:grpSpPr>
        <p:sp>
          <p:nvSpPr>
            <p:cNvPr id="13" name="Freeform 13"/>
            <p:cNvSpPr/>
            <p:nvPr/>
          </p:nvSpPr>
          <p:spPr>
            <a:xfrm>
              <a:off x="0" y="0"/>
              <a:ext cx="3057020" cy="1717641"/>
            </a:xfrm>
            <a:custGeom>
              <a:avLst/>
              <a:gdLst/>
              <a:ahLst/>
              <a:cxnLst/>
              <a:rect l="l" t="t" r="r" b="b"/>
              <a:pathLst>
                <a:path w="3057020" h="1717641">
                  <a:moveTo>
                    <a:pt x="2932560" y="1717641"/>
                  </a:moveTo>
                  <a:lnTo>
                    <a:pt x="124460" y="1717641"/>
                  </a:lnTo>
                  <a:cubicBezTo>
                    <a:pt x="55880" y="1717641"/>
                    <a:pt x="0" y="1661761"/>
                    <a:pt x="0" y="1593181"/>
                  </a:cubicBezTo>
                  <a:lnTo>
                    <a:pt x="0" y="124460"/>
                  </a:lnTo>
                  <a:cubicBezTo>
                    <a:pt x="0" y="55880"/>
                    <a:pt x="55880" y="0"/>
                    <a:pt x="124460" y="0"/>
                  </a:cubicBezTo>
                  <a:lnTo>
                    <a:pt x="2932560" y="0"/>
                  </a:lnTo>
                  <a:cubicBezTo>
                    <a:pt x="3001140" y="0"/>
                    <a:pt x="3057020" y="55880"/>
                    <a:pt x="3057020" y="124460"/>
                  </a:cubicBezTo>
                  <a:lnTo>
                    <a:pt x="3057020" y="1593181"/>
                  </a:lnTo>
                  <a:cubicBezTo>
                    <a:pt x="3057020" y="1661761"/>
                    <a:pt x="3001140" y="1717641"/>
                    <a:pt x="2932560" y="1717641"/>
                  </a:cubicBezTo>
                  <a:close/>
                </a:path>
              </a:pathLst>
            </a:custGeom>
            <a:solidFill>
              <a:srgbClr val="FFFFFF"/>
            </a:solidFill>
          </p:spPr>
          <p:txBody>
            <a:bodyPr/>
            <a:lstStyle/>
            <a:p>
              <a:endParaRPr lang="en-US"/>
            </a:p>
          </p:txBody>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7152083" y="8952957"/>
            <a:ext cx="1205032" cy="1220286"/>
          </a:xfrm>
          <a:prstGeom prst="rect">
            <a:avLst/>
          </a:prstGeom>
        </p:spPr>
      </p:pic>
      <p:pic>
        <p:nvPicPr>
          <p:cNvPr id="2" name="Picture 20">
            <a:extLst>
              <a:ext uri="{FF2B5EF4-FFF2-40B4-BE49-F238E27FC236}">
                <a16:creationId xmlns:a16="http://schemas.microsoft.com/office/drawing/2014/main" id="{8B73EA42-A729-9EEE-927B-0560C15B2A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70137" y="0"/>
            <a:ext cx="1069363" cy="1638300"/>
          </a:xfrm>
          <a:prstGeom prst="rect">
            <a:avLst/>
          </a:prstGeom>
        </p:spPr>
      </p:pic>
      <p:sp>
        <p:nvSpPr>
          <p:cNvPr id="4" name="TextBox 3">
            <a:extLst>
              <a:ext uri="{FF2B5EF4-FFF2-40B4-BE49-F238E27FC236}">
                <a16:creationId xmlns:a16="http://schemas.microsoft.com/office/drawing/2014/main" id="{07399017-9952-0313-466D-86018CFD8164}"/>
              </a:ext>
            </a:extLst>
          </p:cNvPr>
          <p:cNvSpPr txBox="1"/>
          <p:nvPr/>
        </p:nvSpPr>
        <p:spPr>
          <a:xfrm>
            <a:off x="533399" y="1603329"/>
            <a:ext cx="17221200" cy="460959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vậy, chúng ta hãy tích cực tham gia các hoạt động để nhận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iện được những nét đặc trưng trong tính cách của bản thân, đồng thời luôn học hỏi những tính cách tốt của bạn bè và những người sống quanh ta để tự hoàn thiện bản thân. Cùng với đó cũng cần tích 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ự</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 rèn luyện để có khả năng điều chỉnh cảm xúc và hành động theo hướng tích cực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BA7183E-9246-435E-95D4-457D6A438834}"/>
              </a:ext>
            </a:extLst>
          </p:cNvPr>
          <p:cNvSpPr txBox="1"/>
          <p:nvPr/>
        </p:nvSpPr>
        <p:spPr>
          <a:xfrm>
            <a:off x="876299" y="618444"/>
            <a:ext cx="16535399" cy="984885"/>
          </a:xfrm>
          <a:prstGeom prst="rect">
            <a:avLst/>
          </a:prstGeom>
          <a:noFill/>
        </p:spPr>
        <p:txBody>
          <a:bodyPr wrap="square">
            <a:spAutoFit/>
          </a:bodyPr>
          <a:lstStyle/>
          <a:p>
            <a:pPr algn="ctr"/>
            <a:r>
              <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12">
            <a:extLst>
              <a:ext uri="{FF2B5EF4-FFF2-40B4-BE49-F238E27FC236}">
                <a16:creationId xmlns:a16="http://schemas.microsoft.com/office/drawing/2014/main" id="{27EFBA81-1C56-15CA-7AC0-274E548AD9C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67070" y="6828476"/>
            <a:ext cx="10153860" cy="3710389"/>
          </a:xfrm>
          <a:prstGeom prst="rect">
            <a:avLst/>
          </a:prstGeom>
        </p:spPr>
      </p:pic>
    </p:spTree>
    <p:extLst>
      <p:ext uri="{BB962C8B-B14F-4D97-AF65-F5344CB8AC3E}">
        <p14:creationId xmlns:p14="http://schemas.microsoft.com/office/powerpoint/2010/main" val="28074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33">
            <a:extLst>
              <a:ext uri="{FF2B5EF4-FFF2-40B4-BE49-F238E27FC236}">
                <a16:creationId xmlns:a16="http://schemas.microsoft.com/office/drawing/2014/main" id="{5077BB2C-064C-9940-C719-DDEF1E848DD6}"/>
              </a:ext>
            </a:extLst>
          </p:cNvPr>
          <p:cNvGrpSpPr/>
          <p:nvPr/>
        </p:nvGrpSpPr>
        <p:grpSpPr>
          <a:xfrm>
            <a:off x="8669961" y="8435096"/>
            <a:ext cx="948076" cy="948076"/>
            <a:chOff x="0" y="0"/>
            <a:chExt cx="812800" cy="812800"/>
          </a:xfrm>
        </p:grpSpPr>
        <p:sp>
          <p:nvSpPr>
            <p:cNvPr id="45" name="Freeform 34">
              <a:extLst>
                <a:ext uri="{FF2B5EF4-FFF2-40B4-BE49-F238E27FC236}">
                  <a16:creationId xmlns:a16="http://schemas.microsoft.com/office/drawing/2014/main" id="{6E9460ED-E838-2808-786D-514324CFD45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p>
          </p:txBody>
        </p:sp>
        <p:sp>
          <p:nvSpPr>
            <p:cNvPr id="47" name="TextBox 35">
              <a:extLst>
                <a:ext uri="{FF2B5EF4-FFF2-40B4-BE49-F238E27FC236}">
                  <a16:creationId xmlns:a16="http://schemas.microsoft.com/office/drawing/2014/main" id="{3AA75476-27E0-01D3-3A47-37D7FB9909A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48" name="Picture 6">
            <a:extLst>
              <a:ext uri="{FF2B5EF4-FFF2-40B4-BE49-F238E27FC236}">
                <a16:creationId xmlns:a16="http://schemas.microsoft.com/office/drawing/2014/main" id="{E1B70A67-655D-21D8-6485-B8F4AE14DA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3302" y="992221"/>
            <a:ext cx="17281397" cy="8771601"/>
          </a:xfrm>
          <a:prstGeom prst="rect">
            <a:avLst/>
          </a:prstGeom>
        </p:spPr>
      </p:pic>
      <p:sp>
        <p:nvSpPr>
          <p:cNvPr id="49" name="TextBox 48">
            <a:extLst>
              <a:ext uri="{FF2B5EF4-FFF2-40B4-BE49-F238E27FC236}">
                <a16:creationId xmlns:a16="http://schemas.microsoft.com/office/drawing/2014/main" id="{9A895315-CB33-4C3C-12D5-32C98A273734}"/>
              </a:ext>
            </a:extLst>
          </p:cNvPr>
          <p:cNvSpPr txBox="1"/>
          <p:nvPr/>
        </p:nvSpPr>
        <p:spPr>
          <a:xfrm>
            <a:off x="1190317" y="1974717"/>
            <a:ext cx="16270393"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ea typeface="Calibri" panose="020F0502020204030204" pitchFamily="34" charset="0"/>
                <a:cs typeface="Arial" panose="020B0604020202020204" pitchFamily="34" charset="0"/>
              </a:rPr>
              <a:t>Nhận diện được những nét đặc trưng trong tính cách của bản thân.</a:t>
            </a:r>
          </a:p>
          <a:p>
            <a:pPr marL="1028700" lvl="1" indent="-571500" algn="just">
              <a:lnSpc>
                <a:spcPct val="150000"/>
              </a:lnSpc>
              <a:buFont typeface="Wingdings" panose="05000000000000000000" pitchFamily="2" charset="2"/>
              <a:buChar char="§"/>
            </a:pPr>
            <a:r>
              <a:rPr lang="vi-VN" sz="3600" i="1">
                <a:solidFill>
                  <a:srgbClr val="000000"/>
                </a:solidFill>
                <a:ea typeface="Calibri" panose="020F0502020204030204" pitchFamily="34" charset="0"/>
                <a:cs typeface="Arial" panose="020B0604020202020204" pitchFamily="34" charset="0"/>
              </a:rPr>
              <a:t>Nhận diện được sự thay đổi cảm xúc của bản thân và biết điều chỉnh cảm xúc theo hướng tích cực.</a:t>
            </a:r>
          </a:p>
          <a:p>
            <a:pPr marL="1028700" lvl="1" indent="-571500" algn="just">
              <a:lnSpc>
                <a:spcPct val="150000"/>
              </a:lnSpc>
              <a:buFont typeface="Wingdings" panose="05000000000000000000" pitchFamily="2" charset="2"/>
              <a:buChar char="§"/>
            </a:pPr>
            <a:r>
              <a:rPr lang="vi-VN" sz="3600" i="1">
                <a:solidFill>
                  <a:srgbClr val="000000"/>
                </a:solidFill>
                <a:ea typeface="Calibri" panose="020F0502020204030204" pitchFamily="34" charset="0"/>
                <a:cs typeface="Arial" panose="020B0604020202020204" pitchFamily="34" charset="0"/>
              </a:rPr>
              <a:t>Rèn luyện được kĩ năng nhận thức những nét tính cách đặc trưng của bản thân và biết điều chỉnh cảm xúc của bản thân theo hướng tích cực.</a:t>
            </a:r>
          </a:p>
          <a:p>
            <a:pPr marL="571500" indent="-571500" algn="just">
              <a:lnSpc>
                <a:spcPct val="150000"/>
              </a:lnSpc>
              <a:buFont typeface="Courier New" panose="02070309020205020404" pitchFamily="49" charset="0"/>
              <a:buChar char="o"/>
            </a:pPr>
            <a:r>
              <a:rPr lang="vi-VN" sz="3800">
                <a:solidFill>
                  <a:srgbClr val="000000"/>
                </a:solidFill>
                <a:ea typeface="Calibri" panose="020F0502020204030204" pitchFamily="34" charset="0"/>
                <a:cs typeface="Arial" panose="020B0604020202020204" pitchFamily="34" charset="0"/>
              </a:rPr>
              <a:t>Chuẩn bị cho tiết </a:t>
            </a:r>
            <a:r>
              <a:rPr lang="vi-VN" sz="3800" b="1" i="1">
                <a:solidFill>
                  <a:srgbClr val="000000"/>
                </a:solidFill>
                <a:ea typeface="Calibri" panose="020F0502020204030204" pitchFamily="34" charset="0"/>
                <a:cs typeface="Arial" panose="020B0604020202020204" pitchFamily="34" charset="0"/>
              </a:rPr>
              <a:t>Sinh hoạt lớp: Chia sẻ kết quả rèn luyện khả năng nhận diện cảm xúc và điều chỉnh cảm xúc theo hướng tích cực.</a:t>
            </a:r>
          </a:p>
        </p:txBody>
      </p:sp>
      <p:grpSp>
        <p:nvGrpSpPr>
          <p:cNvPr id="50" name="Group 49">
            <a:extLst>
              <a:ext uri="{FF2B5EF4-FFF2-40B4-BE49-F238E27FC236}">
                <a16:creationId xmlns:a16="http://schemas.microsoft.com/office/drawing/2014/main" id="{647C7205-DB9D-969B-4E8E-8DF0D9018727}"/>
              </a:ext>
            </a:extLst>
          </p:cNvPr>
          <p:cNvGrpSpPr/>
          <p:nvPr/>
        </p:nvGrpSpPr>
        <p:grpSpPr>
          <a:xfrm>
            <a:off x="3478391" y="294771"/>
            <a:ext cx="11331219" cy="1492648"/>
            <a:chOff x="3467284" y="286730"/>
            <a:chExt cx="11331219" cy="1492648"/>
          </a:xfrm>
        </p:grpSpPr>
        <p:grpSp>
          <p:nvGrpSpPr>
            <p:cNvPr id="51" name="Group 18">
              <a:extLst>
                <a:ext uri="{FF2B5EF4-FFF2-40B4-BE49-F238E27FC236}">
                  <a16:creationId xmlns:a16="http://schemas.microsoft.com/office/drawing/2014/main" id="{0A869279-3DEA-3F03-ED87-560CD06DA5F4}"/>
                </a:ext>
              </a:extLst>
            </p:cNvPr>
            <p:cNvGrpSpPr/>
            <p:nvPr/>
          </p:nvGrpSpPr>
          <p:grpSpPr>
            <a:xfrm>
              <a:off x="3467284" y="286730"/>
              <a:ext cx="11331219" cy="1492648"/>
              <a:chOff x="0" y="-38100"/>
              <a:chExt cx="3092367" cy="444825"/>
            </a:xfrm>
          </p:grpSpPr>
          <p:sp>
            <p:nvSpPr>
              <p:cNvPr id="53" name="Freeform 19">
                <a:extLst>
                  <a:ext uri="{FF2B5EF4-FFF2-40B4-BE49-F238E27FC236}">
                    <a16:creationId xmlns:a16="http://schemas.microsoft.com/office/drawing/2014/main" id="{54907113-EAAB-D9F2-BA37-219C3B992007}"/>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p>
            </p:txBody>
          </p:sp>
          <p:sp>
            <p:nvSpPr>
              <p:cNvPr id="54" name="TextBox 20">
                <a:extLst>
                  <a:ext uri="{FF2B5EF4-FFF2-40B4-BE49-F238E27FC236}">
                    <a16:creationId xmlns:a16="http://schemas.microsoft.com/office/drawing/2014/main" id="{026B8052-D133-4769-DD2D-F9C70997374E}"/>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2" name="TextBox 51">
              <a:extLst>
                <a:ext uri="{FF2B5EF4-FFF2-40B4-BE49-F238E27FC236}">
                  <a16:creationId xmlns:a16="http://schemas.microsoft.com/office/drawing/2014/main" id="{049A7B71-6377-733B-B64A-9CF572958414}"/>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55" name="Picture 4">
            <a:extLst>
              <a:ext uri="{FF2B5EF4-FFF2-40B4-BE49-F238E27FC236}">
                <a16:creationId xmlns:a16="http://schemas.microsoft.com/office/drawing/2014/main" id="{99D1E107-381D-0B52-7C89-158CFFC8533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71535" y="8829217"/>
            <a:ext cx="5344930" cy="1523305"/>
          </a:xfrm>
          <a:prstGeom prst="rect">
            <a:avLst/>
          </a:prstGeom>
        </p:spPr>
      </p:pic>
      <p:pic>
        <p:nvPicPr>
          <p:cNvPr id="31" name="Picture 31"/>
          <p:cNvPicPr>
            <a:picLocks noChangeAspect="1"/>
          </p:cNvPicPr>
          <p:nvPr/>
        </p:nvPicPr>
        <p:blipFill>
          <a:blip r:embed="rId6"/>
          <a:srcRect/>
          <a:stretch>
            <a:fillRect/>
          </a:stretch>
        </p:blipFill>
        <p:spPr>
          <a:xfrm>
            <a:off x="308575" y="506370"/>
            <a:ext cx="1081512" cy="1091058"/>
          </a:xfrm>
          <a:prstGeom prst="rect">
            <a:avLst/>
          </a:prstGeom>
        </p:spPr>
      </p:pic>
      <p:pic>
        <p:nvPicPr>
          <p:cNvPr id="30" name="Picture 30"/>
          <p:cNvPicPr>
            <a:picLocks noChangeAspect="1"/>
          </p:cNvPicPr>
          <p:nvPr/>
        </p:nvPicPr>
        <p:blipFill>
          <a:blip r:embed="rId7"/>
          <a:srcRect/>
          <a:stretch>
            <a:fillRect/>
          </a:stretch>
        </p:blipFill>
        <p:spPr>
          <a:xfrm>
            <a:off x="17313264" y="9041375"/>
            <a:ext cx="942867" cy="972028"/>
          </a:xfrm>
          <a:prstGeom prst="rect">
            <a:avLst/>
          </a:prstGeom>
        </p:spPr>
      </p:pic>
      <p:pic>
        <p:nvPicPr>
          <p:cNvPr id="33" name="Picture 29">
            <a:extLst>
              <a:ext uri="{FF2B5EF4-FFF2-40B4-BE49-F238E27FC236}">
                <a16:creationId xmlns:a16="http://schemas.microsoft.com/office/drawing/2014/main" id="{5F249EE0-EE49-D413-D84F-86B94AEEEA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560364">
            <a:off x="16779187" y="496958"/>
            <a:ext cx="1068154" cy="1087180"/>
          </a:xfrm>
          <a:prstGeom prst="rect">
            <a:avLst/>
          </a:prstGeom>
        </p:spPr>
      </p:pic>
    </p:spTree>
    <p:extLst>
      <p:ext uri="{BB962C8B-B14F-4D97-AF65-F5344CB8AC3E}">
        <p14:creationId xmlns:p14="http://schemas.microsoft.com/office/powerpoint/2010/main" val="126269847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wipe(right)">
                                      <p:cBhvr>
                                        <p:cTn id="7" dur="500"/>
                                        <p:tgtEl>
                                          <p:spTgt spid="49">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9">
                                            <p:txEl>
                                              <p:pRg st="1" end="1"/>
                                            </p:txEl>
                                          </p:spTgt>
                                        </p:tgtEl>
                                        <p:attrNameLst>
                                          <p:attrName>style.visibility</p:attrName>
                                        </p:attrNameLst>
                                      </p:cBhvr>
                                      <p:to>
                                        <p:strVal val="visible"/>
                                      </p:to>
                                    </p:set>
                                    <p:animEffect transition="in" filter="wipe(right)">
                                      <p:cBhvr>
                                        <p:cTn id="11" dur="500"/>
                                        <p:tgtEl>
                                          <p:spTgt spid="49">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9">
                                            <p:txEl>
                                              <p:pRg st="2" end="2"/>
                                            </p:txEl>
                                          </p:spTgt>
                                        </p:tgtEl>
                                        <p:attrNameLst>
                                          <p:attrName>style.visibility</p:attrName>
                                        </p:attrNameLst>
                                      </p:cBhvr>
                                      <p:to>
                                        <p:strVal val="visible"/>
                                      </p:to>
                                    </p:set>
                                    <p:animEffect transition="in" filter="wipe(right)">
                                      <p:cBhvr>
                                        <p:cTn id="15" dur="500"/>
                                        <p:tgtEl>
                                          <p:spTgt spid="49">
                                            <p:txEl>
                                              <p:pRg st="2" end="2"/>
                                            </p:tx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9">
                                            <p:txEl>
                                              <p:pRg st="3" end="3"/>
                                            </p:txEl>
                                          </p:spTgt>
                                        </p:tgtEl>
                                        <p:attrNameLst>
                                          <p:attrName>style.visibility</p:attrName>
                                        </p:attrNameLst>
                                      </p:cBhvr>
                                      <p:to>
                                        <p:strVal val="visible"/>
                                      </p:to>
                                    </p:set>
                                    <p:animEffect transition="in" filter="wipe(right)">
                                      <p:cBhvr>
                                        <p:cTn id="19" dur="500"/>
                                        <p:tgtEl>
                                          <p:spTgt spid="4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9">
                                            <p:txEl>
                                              <p:pRg st="4" end="4"/>
                                            </p:txEl>
                                          </p:spTgt>
                                        </p:tgtEl>
                                        <p:attrNameLst>
                                          <p:attrName>style.visibility</p:attrName>
                                        </p:attrNameLst>
                                      </p:cBhvr>
                                      <p:to>
                                        <p:strVal val="visible"/>
                                      </p:to>
                                    </p:set>
                                    <p:animEffect transition="in" filter="wipe(right)">
                                      <p:cBhvr>
                                        <p:cTn id="24"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8548081"/>
            <a:ext cx="4572000" cy="1738919"/>
          </a:xfrm>
          <a:prstGeom prst="rect">
            <a:avLst/>
          </a:prstGeom>
        </p:spPr>
      </p:pic>
      <p:pic>
        <p:nvPicPr>
          <p:cNvPr id="8" name="Picture 8"/>
          <p:cNvPicPr>
            <a:picLocks noChangeAspect="1"/>
          </p:cNvPicPr>
          <p:nvPr/>
        </p:nvPicPr>
        <p:blipFill>
          <a:blip r:embed="rId4"/>
          <a:srcRect/>
          <a:stretch>
            <a:fillRect/>
          </a:stretch>
        </p:blipFill>
        <p:spPr>
          <a:xfrm>
            <a:off x="17307546" y="-134130"/>
            <a:ext cx="1229107" cy="1239957"/>
          </a:xfrm>
          <a:prstGeom prst="rect">
            <a:avLst/>
          </a:prstGeom>
        </p:spPr>
      </p:pic>
      <p:pic>
        <p:nvPicPr>
          <p:cNvPr id="10" name="Picture 10"/>
          <p:cNvPicPr>
            <a:picLocks noChangeAspect="1"/>
          </p:cNvPicPr>
          <p:nvPr/>
        </p:nvPicPr>
        <p:blipFill>
          <a:blip r:embed="rId5"/>
          <a:srcRect/>
          <a:stretch>
            <a:fillRect/>
          </a:stretch>
        </p:blipFill>
        <p:spPr>
          <a:xfrm>
            <a:off x="17109053" y="9029700"/>
            <a:ext cx="1075732" cy="1109002"/>
          </a:xfrm>
          <a:prstGeom prst="rect">
            <a:avLst/>
          </a:prstGeom>
        </p:spPr>
      </p:pic>
      <p:pic>
        <p:nvPicPr>
          <p:cNvPr id="12" name="Picture 12"/>
          <p:cNvPicPr>
            <a:picLocks noChangeAspect="1"/>
          </p:cNvPicPr>
          <p:nvPr/>
        </p:nvPicPr>
        <p:blipFill>
          <a:blip r:embed="rId6"/>
          <a:srcRect l="10744"/>
          <a:stretch>
            <a:fillRect/>
          </a:stretch>
        </p:blipFill>
        <p:spPr>
          <a:xfrm rot="-10800000">
            <a:off x="16329" y="-71073"/>
            <a:ext cx="5700360" cy="894115"/>
          </a:xfrm>
          <a:prstGeom prst="rect">
            <a:avLst/>
          </a:prstGeom>
        </p:spPr>
      </p:pic>
      <p:pic>
        <p:nvPicPr>
          <p:cNvPr id="14" name="Picture 14"/>
          <p:cNvPicPr>
            <a:picLocks noChangeAspect="1"/>
          </p:cNvPicPr>
          <p:nvPr/>
        </p:nvPicPr>
        <p:blipFill>
          <a:blip r:embed="rId5"/>
          <a:srcRect/>
          <a:stretch>
            <a:fillRect/>
          </a:stretch>
        </p:blipFill>
        <p:spPr>
          <a:xfrm>
            <a:off x="17513228" y="8089917"/>
            <a:ext cx="671557" cy="692327"/>
          </a:xfrm>
          <a:prstGeom prst="rect">
            <a:avLst/>
          </a:prstGeom>
        </p:spPr>
      </p:pic>
      <p:sp>
        <p:nvSpPr>
          <p:cNvPr id="16" name="TextBox 15">
            <a:extLst>
              <a:ext uri="{FF2B5EF4-FFF2-40B4-BE49-F238E27FC236}">
                <a16:creationId xmlns:a16="http://schemas.microsoft.com/office/drawing/2014/main" id="{DBEC5F65-7988-C152-5891-71CDAAD54548}"/>
              </a:ext>
            </a:extLst>
          </p:cNvPr>
          <p:cNvSpPr txBox="1"/>
          <p:nvPr/>
        </p:nvSpPr>
        <p:spPr>
          <a:xfrm>
            <a:off x="725279" y="3410910"/>
            <a:ext cx="16837442"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CẢM ƠN TẤT CẢ CÁC EM ĐÃ LẮNG NGHE TIẾT HỌC HÔM NAY!</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59851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228600" y="9073894"/>
            <a:ext cx="4179830" cy="1213106"/>
          </a:xfrm>
          <a:prstGeom prst="rect">
            <a:avLst/>
          </a:prstGeom>
        </p:spPr>
      </p:pic>
      <p:grpSp>
        <p:nvGrpSpPr>
          <p:cNvPr id="29" name="Group 28">
            <a:extLst>
              <a:ext uri="{FF2B5EF4-FFF2-40B4-BE49-F238E27FC236}">
                <a16:creationId xmlns:a16="http://schemas.microsoft.com/office/drawing/2014/main" id="{85B4F0CE-3950-1611-9F29-1DADDCA973D5}"/>
              </a:ext>
            </a:extLst>
          </p:cNvPr>
          <p:cNvGrpSpPr/>
          <p:nvPr/>
        </p:nvGrpSpPr>
        <p:grpSpPr>
          <a:xfrm>
            <a:off x="-2057400" y="629879"/>
            <a:ext cx="11582400" cy="1363710"/>
            <a:chOff x="3467284" y="414578"/>
            <a:chExt cx="11582400" cy="1363710"/>
          </a:xfrm>
        </p:grpSpPr>
        <p:grpSp>
          <p:nvGrpSpPr>
            <p:cNvPr id="30" name="Group 18">
              <a:extLst>
                <a:ext uri="{FF2B5EF4-FFF2-40B4-BE49-F238E27FC236}">
                  <a16:creationId xmlns:a16="http://schemas.microsoft.com/office/drawing/2014/main" id="{EEF9D484-277C-4830-704F-359A66AA69BB}"/>
                </a:ext>
              </a:extLst>
            </p:cNvPr>
            <p:cNvGrpSpPr/>
            <p:nvPr/>
          </p:nvGrpSpPr>
          <p:grpSpPr>
            <a:xfrm>
              <a:off x="3467284" y="414578"/>
              <a:ext cx="11582400" cy="1363710"/>
              <a:chOff x="0" y="0"/>
              <a:chExt cx="3160916" cy="406400"/>
            </a:xfrm>
          </p:grpSpPr>
          <p:sp>
            <p:nvSpPr>
              <p:cNvPr id="32" name="Freeform 19">
                <a:extLst>
                  <a:ext uri="{FF2B5EF4-FFF2-40B4-BE49-F238E27FC236}">
                    <a16:creationId xmlns:a16="http://schemas.microsoft.com/office/drawing/2014/main" id="{12CCAF00-026D-2A83-0B80-F9D327DB0C5E}"/>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33" name="TextBox 20">
                <a:extLst>
                  <a:ext uri="{FF2B5EF4-FFF2-40B4-BE49-F238E27FC236}">
                    <a16:creationId xmlns:a16="http://schemas.microsoft.com/office/drawing/2014/main" id="{1C5E7527-3E5A-2ABF-2CC9-D179BF9CC6B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31" name="TextBox 30">
              <a:extLst>
                <a:ext uri="{FF2B5EF4-FFF2-40B4-BE49-F238E27FC236}">
                  <a16:creationId xmlns:a16="http://schemas.microsoft.com/office/drawing/2014/main" id="{34D52C67-BDF5-E5A7-6E7A-BB97A430E97C}"/>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sp>
        <p:nvSpPr>
          <p:cNvPr id="35" name="Rectangle: Rounded Corners 34">
            <a:extLst>
              <a:ext uri="{FF2B5EF4-FFF2-40B4-BE49-F238E27FC236}">
                <a16:creationId xmlns:a16="http://schemas.microsoft.com/office/drawing/2014/main" id="{EBB587DF-07A6-4DBF-7D7A-CDD794177168}"/>
              </a:ext>
            </a:extLst>
          </p:cNvPr>
          <p:cNvSpPr/>
          <p:nvPr/>
        </p:nvSpPr>
        <p:spPr>
          <a:xfrm>
            <a:off x="1111724" y="2647242"/>
            <a:ext cx="6749716" cy="322326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Lí</a:t>
            </a:r>
            <a:r>
              <a:rPr lang="en-US" sz="4000" b="1" dirty="0">
                <a:solidFill>
                  <a:schemeClr val="tx1"/>
                </a:solidFill>
                <a:latin typeface="Arial" panose="020B0604020202020204" pitchFamily="34" charset="0"/>
                <a:cs typeface="Arial" panose="020B0604020202020204" pitchFamily="34" charset="0"/>
              </a:rPr>
              <a:t> do bạn </a:t>
            </a:r>
            <a:r>
              <a:rPr lang="en-US" sz="4000" b="1" dirty="0" err="1">
                <a:solidFill>
                  <a:schemeClr val="tx1"/>
                </a:solidFill>
                <a:latin typeface="Arial" panose="020B0604020202020204" pitchFamily="34" charset="0"/>
                <a:cs typeface="Arial" panose="020B0604020202020204" pitchFamily="34" charset="0"/>
              </a:rPr>
              <a:t>Bờm</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tức</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giận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với</a:t>
            </a:r>
            <a:r>
              <a:rPr lang="en-US" sz="4000" b="1" dirty="0">
                <a:solidFill>
                  <a:schemeClr val="tx1"/>
                </a:solidFill>
                <a:latin typeface="Arial" panose="020B0604020202020204" pitchFamily="34" charset="0"/>
                <a:cs typeface="Arial" panose="020B0604020202020204" pitchFamily="34" charset="0"/>
              </a:rPr>
              <a:t> bạn </a:t>
            </a:r>
            <a:r>
              <a:rPr lang="en-US" sz="4000" b="1" dirty="0" err="1">
                <a:solidFill>
                  <a:schemeClr val="tx1"/>
                </a:solidFill>
                <a:latin typeface="Arial" panose="020B0604020202020204" pitchFamily="34" charset="0"/>
                <a:cs typeface="Arial" panose="020B0604020202020204" pitchFamily="34" charset="0"/>
              </a:rPr>
              <a:t>Cò</a:t>
            </a:r>
            <a:endParaRPr lang="en-US" sz="4000" dirty="0">
              <a:solidFill>
                <a:schemeClr val="tx1"/>
              </a:solidFill>
              <a:latin typeface="Arial" panose="020B0604020202020204" pitchFamily="34" charset="0"/>
              <a:cs typeface="Arial" panose="020B0604020202020204" pitchFamily="34" charset="0"/>
            </a:endParaRPr>
          </a:p>
        </p:txBody>
      </p:sp>
      <p:pic>
        <p:nvPicPr>
          <p:cNvPr id="36" name="Graphic 35" descr="Back with solid fill">
            <a:extLst>
              <a:ext uri="{FF2B5EF4-FFF2-40B4-BE49-F238E27FC236}">
                <a16:creationId xmlns:a16="http://schemas.microsoft.com/office/drawing/2014/main" id="{09E4F70C-D614-E13D-183C-04B9492BADA7}"/>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350682" y="3605223"/>
            <a:ext cx="1553300" cy="1307306"/>
          </a:xfrm>
          <a:prstGeom prst="rect">
            <a:avLst/>
          </a:prstGeom>
        </p:spPr>
      </p:pic>
      <p:sp>
        <p:nvSpPr>
          <p:cNvPr id="37" name="Rectangle: Rounded Corners 36">
            <a:extLst>
              <a:ext uri="{FF2B5EF4-FFF2-40B4-BE49-F238E27FC236}">
                <a16:creationId xmlns:a16="http://schemas.microsoft.com/office/drawing/2014/main" id="{7D2D2857-C0CB-F58F-E1DB-BCC794907444}"/>
              </a:ext>
            </a:extLst>
          </p:cNvPr>
          <p:cNvSpPr/>
          <p:nvPr/>
        </p:nvSpPr>
        <p:spPr>
          <a:xfrm>
            <a:off x="10426561" y="2647242"/>
            <a:ext cx="6958494" cy="322326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Vì </a:t>
            </a:r>
            <a:r>
              <a:rPr lang="vi-VN" sz="4000" dirty="0">
                <a:solidFill>
                  <a:schemeClr val="tx1"/>
                </a:solidFill>
                <a:latin typeface="Arial" panose="020B0604020202020204" pitchFamily="34" charset="0"/>
                <a:cs typeface="Arial" panose="020B0604020202020204" pitchFamily="34" charset="0"/>
              </a:rPr>
              <a:t>bạn Cò hù làm nguệch nét vẽ và hỏng bức tranh của bạn Bờm.</a:t>
            </a:r>
            <a:endParaRPr lang="en-US" sz="4000" dirty="0">
              <a:solidFill>
                <a:schemeClr val="tx1"/>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AB45B9D-ED8B-686E-6724-F1AE93EE31D5}"/>
              </a:ext>
            </a:extLst>
          </p:cNvPr>
          <p:cNvPicPr>
            <a:picLocks noChangeAspect="1"/>
          </p:cNvPicPr>
          <p:nvPr/>
        </p:nvPicPr>
        <p:blipFill rotWithShape="1">
          <a:blip r:embed="rId6"/>
          <a:srcRect t="8890" b="10352"/>
          <a:stretch/>
        </p:blipFill>
        <p:spPr>
          <a:xfrm>
            <a:off x="6072043" y="6134101"/>
            <a:ext cx="6143913" cy="4152900"/>
          </a:xfrm>
          <a:prstGeom prst="rect">
            <a:avLst/>
          </a:prstGeom>
        </p:spPr>
      </p:pic>
      <p:pic>
        <p:nvPicPr>
          <p:cNvPr id="39" name="Picture 10">
            <a:extLst>
              <a:ext uri="{FF2B5EF4-FFF2-40B4-BE49-F238E27FC236}">
                <a16:creationId xmlns:a16="http://schemas.microsoft.com/office/drawing/2014/main" id="{7E30D158-51EE-FDCE-1E39-8A81DAA0E30A}"/>
              </a:ext>
            </a:extLst>
          </p:cNvPr>
          <p:cNvPicPr>
            <a:picLocks noChangeAspect="1"/>
          </p:cNvPicPr>
          <p:nvPr/>
        </p:nvPicPr>
        <p:blipFill>
          <a:blip r:embed="rId7"/>
          <a:srcRect/>
          <a:stretch>
            <a:fillRect/>
          </a:stretch>
        </p:blipFill>
        <p:spPr>
          <a:xfrm>
            <a:off x="16513007" y="-68993"/>
            <a:ext cx="1744095" cy="179803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par>
                                <p:cTn id="22" presetID="14" presetClass="entr" presetSubtype="1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228600" y="9073894"/>
            <a:ext cx="4179830" cy="1213106"/>
          </a:xfrm>
          <a:prstGeom prst="rect">
            <a:avLst/>
          </a:prstGeom>
        </p:spPr>
      </p:pic>
      <p:pic>
        <p:nvPicPr>
          <p:cNvPr id="39" name="Picture 10">
            <a:extLst>
              <a:ext uri="{FF2B5EF4-FFF2-40B4-BE49-F238E27FC236}">
                <a16:creationId xmlns:a16="http://schemas.microsoft.com/office/drawing/2014/main" id="{7E30D158-51EE-FDCE-1E39-8A81DAA0E30A}"/>
              </a:ext>
            </a:extLst>
          </p:cNvPr>
          <p:cNvPicPr>
            <a:picLocks noChangeAspect="1"/>
          </p:cNvPicPr>
          <p:nvPr/>
        </p:nvPicPr>
        <p:blipFill>
          <a:blip r:embed="rId4"/>
          <a:srcRect/>
          <a:stretch>
            <a:fillRect/>
          </a:stretch>
        </p:blipFill>
        <p:spPr>
          <a:xfrm>
            <a:off x="16513007" y="-68993"/>
            <a:ext cx="1744095" cy="1798036"/>
          </a:xfrm>
          <a:prstGeom prst="rect">
            <a:avLst/>
          </a:prstGeom>
        </p:spPr>
      </p:pic>
      <p:grpSp>
        <p:nvGrpSpPr>
          <p:cNvPr id="23" name="Group 22">
            <a:extLst>
              <a:ext uri="{FF2B5EF4-FFF2-40B4-BE49-F238E27FC236}">
                <a16:creationId xmlns:a16="http://schemas.microsoft.com/office/drawing/2014/main" id="{2045CADA-983B-DF46-C5B9-5C5FC2D6F1BF}"/>
              </a:ext>
            </a:extLst>
          </p:cNvPr>
          <p:cNvGrpSpPr/>
          <p:nvPr/>
        </p:nvGrpSpPr>
        <p:grpSpPr>
          <a:xfrm>
            <a:off x="-2057400" y="629879"/>
            <a:ext cx="11582400" cy="1363710"/>
            <a:chOff x="3467284" y="414578"/>
            <a:chExt cx="11582400" cy="1363710"/>
          </a:xfrm>
        </p:grpSpPr>
        <p:grpSp>
          <p:nvGrpSpPr>
            <p:cNvPr id="24" name="Group 18">
              <a:extLst>
                <a:ext uri="{FF2B5EF4-FFF2-40B4-BE49-F238E27FC236}">
                  <a16:creationId xmlns:a16="http://schemas.microsoft.com/office/drawing/2014/main" id="{ACC61086-15BC-41C6-2F5E-0E584B26A9A9}"/>
                </a:ext>
              </a:extLst>
            </p:cNvPr>
            <p:cNvGrpSpPr/>
            <p:nvPr/>
          </p:nvGrpSpPr>
          <p:grpSpPr>
            <a:xfrm>
              <a:off x="3467284" y="414578"/>
              <a:ext cx="11582400" cy="1363710"/>
              <a:chOff x="0" y="0"/>
              <a:chExt cx="3160916" cy="406400"/>
            </a:xfrm>
          </p:grpSpPr>
          <p:sp>
            <p:nvSpPr>
              <p:cNvPr id="26" name="Freeform 19">
                <a:extLst>
                  <a:ext uri="{FF2B5EF4-FFF2-40B4-BE49-F238E27FC236}">
                    <a16:creationId xmlns:a16="http://schemas.microsoft.com/office/drawing/2014/main" id="{78E2F446-98ED-8A17-E33D-E3277F9F17BF}"/>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a:p>
            </p:txBody>
          </p:sp>
          <p:sp>
            <p:nvSpPr>
              <p:cNvPr id="27" name="TextBox 20">
                <a:extLst>
                  <a:ext uri="{FF2B5EF4-FFF2-40B4-BE49-F238E27FC236}">
                    <a16:creationId xmlns:a16="http://schemas.microsoft.com/office/drawing/2014/main" id="{2DCE2152-A685-50E2-0B68-E1C34073491A}"/>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2DA36951-6286-5391-F8FA-C41F920CC8FA}"/>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C3595F33-F032-B884-8087-4C1D8621FA95}"/>
              </a:ext>
            </a:extLst>
          </p:cNvPr>
          <p:cNvSpPr txBox="1"/>
          <p:nvPr/>
        </p:nvSpPr>
        <p:spPr>
          <a:xfrm>
            <a:off x="8475198" y="2176264"/>
            <a:ext cx="9115021" cy="7047442"/>
          </a:xfrm>
          <a:prstGeom prst="rect">
            <a:avLst/>
          </a:prstGeom>
          <a:noFill/>
        </p:spPr>
        <p:txBody>
          <a:bodyPr wrap="square">
            <a:spAutoFit/>
          </a:bodyPr>
          <a:lstStyle/>
          <a:p>
            <a:pPr marL="0" marR="0" algn="ctr">
              <a:lnSpc>
                <a:spcPct val="150000"/>
              </a:lnSpc>
              <a:spcBef>
                <a:spcPts val="0"/>
              </a:spcBef>
              <a:spcAft>
                <a:spcPts val="0"/>
              </a:spcAft>
            </a:pPr>
            <a:r>
              <a:rPr lang="vi-VN" sz="4000" b="1" dirty="0">
                <a:solidFill>
                  <a:srgbClr val="000000"/>
                </a:solidFill>
                <a:latin typeface="Arial" panose="020B0604020202020204" pitchFamily="34" charset="0"/>
                <a:ea typeface="Calibri" panose="020F0502020204030204" pitchFamily="34" charset="0"/>
                <a:cs typeface="Arial" panose="020B0604020202020204" pitchFamily="34" charset="0"/>
              </a:rPr>
              <a:t>Bạn Bờm đã điều chỉnh cảm xúc </a:t>
            </a:r>
            <a:endPar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Nghe lời khuyên của mẹ:</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Tranh hỏng thì có thể vẽ lại nhưng mất đi một người bạn thì không lấy lại được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Bình tĩnh, hít thở thật sâu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uống một cốc nước mát để</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tinh thần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 thoải mái hơn.</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dirty="0">
                <a:solidFill>
                  <a:srgbClr val="000000"/>
                </a:solidFill>
                <a:latin typeface="Arial" panose="020B0604020202020204" pitchFamily="34" charset="0"/>
                <a:ea typeface="Calibri" panose="020F0502020204030204" pitchFamily="34" charset="0"/>
                <a:cs typeface="Arial" panose="020B0604020202020204" pitchFamily="34" charset="0"/>
              </a:rPr>
              <a:t>Bỏ qua lỗi lầm của bạn.</a:t>
            </a:r>
          </a:p>
        </p:txBody>
      </p:sp>
      <p:grpSp>
        <p:nvGrpSpPr>
          <p:cNvPr id="42" name="Group 41">
            <a:extLst>
              <a:ext uri="{FF2B5EF4-FFF2-40B4-BE49-F238E27FC236}">
                <a16:creationId xmlns:a16="http://schemas.microsoft.com/office/drawing/2014/main" id="{EFBF4584-C95C-A170-84CE-AB344569CF61}"/>
              </a:ext>
            </a:extLst>
          </p:cNvPr>
          <p:cNvGrpSpPr/>
          <p:nvPr/>
        </p:nvGrpSpPr>
        <p:grpSpPr>
          <a:xfrm>
            <a:off x="336716" y="3848100"/>
            <a:ext cx="3601029" cy="2874263"/>
            <a:chOff x="431488" y="3400628"/>
            <a:chExt cx="3601029" cy="2874263"/>
          </a:xfrm>
        </p:grpSpPr>
        <p:pic>
          <p:nvPicPr>
            <p:cNvPr id="43" name="Picture 42" descr="A picture containing doll, toy&#10;&#10;Description automatically generated">
              <a:extLst>
                <a:ext uri="{FF2B5EF4-FFF2-40B4-BE49-F238E27FC236}">
                  <a16:creationId xmlns:a16="http://schemas.microsoft.com/office/drawing/2014/main" id="{FD0E92B5-71CA-1501-BA10-734B4E06B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28416">
              <a:off x="1158254" y="3400628"/>
              <a:ext cx="2874263" cy="2874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a:extLst>
                <a:ext uri="{FF2B5EF4-FFF2-40B4-BE49-F238E27FC236}">
                  <a16:creationId xmlns:a16="http://schemas.microsoft.com/office/drawing/2014/main" id="{DD1660AF-8289-4312-6A03-A2821D1009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342">
              <a:off x="431488" y="3498787"/>
              <a:ext cx="1012706" cy="988721"/>
            </a:xfrm>
            <a:prstGeom prst="rect">
              <a:avLst/>
            </a:prstGeom>
          </p:spPr>
        </p:pic>
      </p:grpSp>
      <p:grpSp>
        <p:nvGrpSpPr>
          <p:cNvPr id="45" name="Group 44">
            <a:extLst>
              <a:ext uri="{FF2B5EF4-FFF2-40B4-BE49-F238E27FC236}">
                <a16:creationId xmlns:a16="http://schemas.microsoft.com/office/drawing/2014/main" id="{44975A48-076D-D5F7-3BE6-FF52DE967609}"/>
              </a:ext>
            </a:extLst>
          </p:cNvPr>
          <p:cNvGrpSpPr/>
          <p:nvPr/>
        </p:nvGrpSpPr>
        <p:grpSpPr>
          <a:xfrm>
            <a:off x="4602550" y="3849941"/>
            <a:ext cx="3903128" cy="3036533"/>
            <a:chOff x="4499194" y="3407807"/>
            <a:chExt cx="3903128" cy="3036533"/>
          </a:xfrm>
        </p:grpSpPr>
        <p:pic>
          <p:nvPicPr>
            <p:cNvPr id="46" name="Picture 45" descr="A picture containing doll, toy, clipart&#10;&#10;Description automatically generated">
              <a:extLst>
                <a:ext uri="{FF2B5EF4-FFF2-40B4-BE49-F238E27FC236}">
                  <a16:creationId xmlns:a16="http://schemas.microsoft.com/office/drawing/2014/main" id="{71F36E68-5B27-5269-CC39-4A85D29B5F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05938">
              <a:off x="4499194" y="3407807"/>
              <a:ext cx="3036533" cy="3036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7" name="Picture 46">
              <a:extLst>
                <a:ext uri="{FF2B5EF4-FFF2-40B4-BE49-F238E27FC236}">
                  <a16:creationId xmlns:a16="http://schemas.microsoft.com/office/drawing/2014/main" id="{631E30A2-5F68-4739-705B-CA17F755F7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86939">
              <a:off x="7389616" y="3620566"/>
              <a:ext cx="1012706" cy="988721"/>
            </a:xfrm>
            <a:prstGeom prst="rect">
              <a:avLst/>
            </a:prstGeom>
          </p:spPr>
        </p:pic>
      </p:grpSp>
      <p:grpSp>
        <p:nvGrpSpPr>
          <p:cNvPr id="48" name="Group 47">
            <a:extLst>
              <a:ext uri="{FF2B5EF4-FFF2-40B4-BE49-F238E27FC236}">
                <a16:creationId xmlns:a16="http://schemas.microsoft.com/office/drawing/2014/main" id="{465DFCF9-D123-8D55-7F39-347EDA8914BA}"/>
              </a:ext>
            </a:extLst>
          </p:cNvPr>
          <p:cNvGrpSpPr/>
          <p:nvPr/>
        </p:nvGrpSpPr>
        <p:grpSpPr>
          <a:xfrm>
            <a:off x="2644736" y="5783016"/>
            <a:ext cx="4220453" cy="2807859"/>
            <a:chOff x="2816836" y="5535553"/>
            <a:chExt cx="4220453" cy="2807859"/>
          </a:xfrm>
        </p:grpSpPr>
        <p:pic>
          <p:nvPicPr>
            <p:cNvPr id="49" name="Picture 48" descr="A picture containing diagram&#10;&#10;Description automatically generated">
              <a:extLst>
                <a:ext uri="{FF2B5EF4-FFF2-40B4-BE49-F238E27FC236}">
                  <a16:creationId xmlns:a16="http://schemas.microsoft.com/office/drawing/2014/main" id="{7BFED720-90FF-672B-5485-0D860DB73E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6836" y="5947916"/>
              <a:ext cx="3832794" cy="2395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a:extLst>
                <a:ext uri="{FF2B5EF4-FFF2-40B4-BE49-F238E27FC236}">
                  <a16:creationId xmlns:a16="http://schemas.microsoft.com/office/drawing/2014/main" id="{6FF39AF6-2FCF-945A-C4A5-2104421E0D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00174">
              <a:off x="6024583" y="5535553"/>
              <a:ext cx="1012706" cy="988721"/>
            </a:xfrm>
            <a:prstGeom prst="rect">
              <a:avLst/>
            </a:prstGeom>
          </p:spPr>
        </p:pic>
      </p:grpSp>
    </p:spTree>
    <p:extLst>
      <p:ext uri="{BB962C8B-B14F-4D97-AF65-F5344CB8AC3E}">
        <p14:creationId xmlns:p14="http://schemas.microsoft.com/office/powerpoint/2010/main" val="398162161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arn(inVertical)">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wipe(right)">
                                      <p:cBhvr>
                                        <p:cTn id="12" dur="500"/>
                                        <p:tgtEl>
                                          <p:spTgt spid="41">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1">
                                            <p:txEl>
                                              <p:pRg st="2" end="2"/>
                                            </p:txEl>
                                          </p:spTgt>
                                        </p:tgtEl>
                                        <p:attrNameLst>
                                          <p:attrName>style.visibility</p:attrName>
                                        </p:attrNameLst>
                                      </p:cBhvr>
                                      <p:to>
                                        <p:strVal val="visible"/>
                                      </p:to>
                                    </p:set>
                                    <p:animEffect transition="in" filter="wipe(right)">
                                      <p:cBhvr>
                                        <p:cTn id="20" dur="500"/>
                                        <p:tgtEl>
                                          <p:spTgt spid="41">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down)">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500"/>
                                        <p:tgtEl>
                                          <p:spTgt spid="45"/>
                                        </p:tgtEl>
                                      </p:cBhvr>
                                    </p:animEffect>
                                  </p:childTnLst>
                                </p:cTn>
                              </p:par>
                              <p:par>
                                <p:cTn id="29" presetID="22" presetClass="entr" presetSubtype="2" fill="hold" nodeType="withEffect">
                                  <p:stCondLst>
                                    <p:cond delay="0"/>
                                  </p:stCondLst>
                                  <p:childTnLst>
                                    <p:set>
                                      <p:cBhvr>
                                        <p:cTn id="30" dur="1" fill="hold">
                                          <p:stCondLst>
                                            <p:cond delay="0"/>
                                          </p:stCondLst>
                                        </p:cTn>
                                        <p:tgtEl>
                                          <p:spTgt spid="41">
                                            <p:txEl>
                                              <p:pRg st="3" end="3"/>
                                            </p:txEl>
                                          </p:spTgt>
                                        </p:tgtEl>
                                        <p:attrNameLst>
                                          <p:attrName>style.visibility</p:attrName>
                                        </p:attrNameLst>
                                      </p:cBhvr>
                                      <p:to>
                                        <p:strVal val="visible"/>
                                      </p:to>
                                    </p:set>
                                    <p:animEffect transition="in" filter="wipe(right)">
                                      <p:cBhvr>
                                        <p:cTn id="31" dur="5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r="42970" b="39614"/>
          <a:stretch>
            <a:fillRect/>
          </a:stretch>
        </p:blipFill>
        <p:spPr>
          <a:xfrm rot="-5400000">
            <a:off x="15408137" y="-1158737"/>
            <a:ext cx="1721125" cy="4038600"/>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259300" y="9411210"/>
            <a:ext cx="864842" cy="875790"/>
          </a:xfrm>
          <a:prstGeom prst="rect">
            <a:avLst/>
          </a:prstGeom>
        </p:spPr>
      </p:pic>
      <p:pic>
        <p:nvPicPr>
          <p:cNvPr id="10" name="Picture 10"/>
          <p:cNvPicPr>
            <a:picLocks noChangeAspect="1"/>
          </p:cNvPicPr>
          <p:nvPr/>
        </p:nvPicPr>
        <p:blipFill>
          <a:blip r:embed="rId5"/>
          <a:srcRect/>
          <a:stretch>
            <a:fillRect/>
          </a:stretch>
        </p:blipFill>
        <p:spPr>
          <a:xfrm>
            <a:off x="76772" y="9255719"/>
            <a:ext cx="942867" cy="972028"/>
          </a:xfrm>
          <a:prstGeom prst="rect">
            <a:avLst/>
          </a:prstGeom>
        </p:spPr>
      </p:pic>
      <p:pic>
        <p:nvPicPr>
          <p:cNvPr id="22" name="Picture 4">
            <a:extLst>
              <a:ext uri="{FF2B5EF4-FFF2-40B4-BE49-F238E27FC236}">
                <a16:creationId xmlns:a16="http://schemas.microsoft.com/office/drawing/2014/main" id="{445088E5-5D81-38BB-D4C5-D3780B36854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0" y="16329"/>
            <a:ext cx="1133928" cy="1088571"/>
          </a:xfrm>
          <a:prstGeom prst="rect">
            <a:avLst/>
          </a:prstGeom>
        </p:spPr>
      </p:pic>
      <p:sp>
        <p:nvSpPr>
          <p:cNvPr id="24" name="TextBox 23">
            <a:extLst>
              <a:ext uri="{FF2B5EF4-FFF2-40B4-BE49-F238E27FC236}">
                <a16:creationId xmlns:a16="http://schemas.microsoft.com/office/drawing/2014/main" id="{DCBB8BFC-C807-5131-E2EF-BFF18FFEEB66}"/>
              </a:ext>
            </a:extLst>
          </p:cNvPr>
          <p:cNvSpPr txBox="1"/>
          <p:nvPr/>
        </p:nvSpPr>
        <p:spPr>
          <a:xfrm>
            <a:off x="372835" y="1577240"/>
            <a:ext cx="17209454" cy="1323439"/>
          </a:xfrm>
          <a:prstGeom prst="rect">
            <a:avLst/>
          </a:prstGeom>
          <a:noFill/>
        </p:spPr>
        <p:txBody>
          <a:bodyPr wrap="square">
            <a:spAutoFit/>
          </a:bodyPr>
          <a:lstStyle/>
          <a:p>
            <a:pPr marL="0" marR="0" algn="ctr">
              <a:spcBef>
                <a:spcPts val="0"/>
              </a:spcBef>
              <a:spcAft>
                <a:spcPts val="0"/>
              </a:spcAft>
            </a:pPr>
            <a:r>
              <a:rPr lang="vi-VN" sz="80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8000" b="1" kern="0">
                <a:effectLst/>
                <a:latin typeface="Arial" panose="020B0604020202020204" pitchFamily="34" charset="0"/>
                <a:ea typeface="Times New Roman" panose="02020603050405020304" pitchFamily="18" charset="0"/>
                <a:cs typeface="Arial" panose="020B0604020202020204" pitchFamily="34" charset="0"/>
              </a:rPr>
              <a:t>ĐỀ </a:t>
            </a:r>
            <a:r>
              <a:rPr lang="en-US" sz="8000" b="1" kern="0">
                <a:effectLst/>
                <a:latin typeface="Arial" panose="020B0604020202020204" pitchFamily="34" charset="0"/>
                <a:ea typeface="Times New Roman" panose="02020603050405020304" pitchFamily="18" charset="0"/>
                <a:cs typeface="Arial" panose="020B0604020202020204" pitchFamily="34" charset="0"/>
              </a:rPr>
              <a:t>2</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r>
              <a:rPr lang="en-US" sz="8000" b="1" kern="0">
                <a:effectLst/>
                <a:latin typeface="Arial" panose="020B0604020202020204" pitchFamily="34" charset="0"/>
                <a:ea typeface="Times New Roman" panose="02020603050405020304" pitchFamily="18" charset="0"/>
                <a:cs typeface="Arial" panose="020B0604020202020204" pitchFamily="34" charset="0"/>
              </a:rPr>
              <a:t>KHÁM PHÁ BẢN THÂN</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F93D68DF-3FF1-B855-68FB-85018CF334B5}"/>
              </a:ext>
            </a:extLst>
          </p:cNvPr>
          <p:cNvSpPr txBox="1"/>
          <p:nvPr/>
        </p:nvSpPr>
        <p:spPr>
          <a:xfrm>
            <a:off x="239055" y="4244482"/>
            <a:ext cx="17477014"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2 – tiết 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Tính cách và cảm xúc của tôi (Tiết 2)</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671758DD-9FB0-B48C-6F94-DAB7A33108D9}"/>
              </a:ext>
            </a:extLst>
          </p:cNvPr>
          <p:cNvCxnSpPr>
            <a:cxnSpLocks/>
          </p:cNvCxnSpPr>
          <p:nvPr/>
        </p:nvCxnSpPr>
        <p:spPr>
          <a:xfrm>
            <a:off x="1456617" y="36957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a:off x="0" y="73479"/>
            <a:ext cx="942867" cy="972028"/>
          </a:xfrm>
          <a:prstGeom prst="rect">
            <a:avLst/>
          </a:prstGeom>
        </p:spPr>
      </p:pic>
      <p:grpSp>
        <p:nvGrpSpPr>
          <p:cNvPr id="12" name="Group 12"/>
          <p:cNvGrpSpPr/>
          <p:nvPr/>
        </p:nvGrpSpPr>
        <p:grpSpPr>
          <a:xfrm>
            <a:off x="9257919" y="4762581"/>
            <a:ext cx="8001381" cy="4495719"/>
            <a:chOff x="0" y="0"/>
            <a:chExt cx="3057020" cy="1717641"/>
          </a:xfrm>
        </p:grpSpPr>
        <p:sp>
          <p:nvSpPr>
            <p:cNvPr id="13" name="Freeform 13"/>
            <p:cNvSpPr/>
            <p:nvPr/>
          </p:nvSpPr>
          <p:spPr>
            <a:xfrm>
              <a:off x="0" y="0"/>
              <a:ext cx="3057020" cy="1717641"/>
            </a:xfrm>
            <a:custGeom>
              <a:avLst/>
              <a:gdLst/>
              <a:ahLst/>
              <a:cxnLst/>
              <a:rect l="l" t="t" r="r" b="b"/>
              <a:pathLst>
                <a:path w="3057020" h="1717641">
                  <a:moveTo>
                    <a:pt x="2932560" y="1717641"/>
                  </a:moveTo>
                  <a:lnTo>
                    <a:pt x="124460" y="1717641"/>
                  </a:lnTo>
                  <a:cubicBezTo>
                    <a:pt x="55880" y="1717641"/>
                    <a:pt x="0" y="1661761"/>
                    <a:pt x="0" y="1593181"/>
                  </a:cubicBezTo>
                  <a:lnTo>
                    <a:pt x="0" y="124460"/>
                  </a:lnTo>
                  <a:cubicBezTo>
                    <a:pt x="0" y="55880"/>
                    <a:pt x="55880" y="0"/>
                    <a:pt x="124460" y="0"/>
                  </a:cubicBezTo>
                  <a:lnTo>
                    <a:pt x="2932560" y="0"/>
                  </a:lnTo>
                  <a:cubicBezTo>
                    <a:pt x="3001140" y="0"/>
                    <a:pt x="3057020" y="55880"/>
                    <a:pt x="3057020" y="124460"/>
                  </a:cubicBezTo>
                  <a:lnTo>
                    <a:pt x="3057020" y="1593181"/>
                  </a:lnTo>
                  <a:cubicBezTo>
                    <a:pt x="3057020" y="1661761"/>
                    <a:pt x="3001140" y="1717641"/>
                    <a:pt x="2932560" y="1717641"/>
                  </a:cubicBezTo>
                  <a:close/>
                </a:path>
              </a:pathLst>
            </a:custGeom>
            <a:solidFill>
              <a:srgbClr val="FFFFFF"/>
            </a:solidFill>
          </p:spPr>
          <p:txBody>
            <a:bodyPr/>
            <a:lstStyle/>
            <a:p>
              <a:endParaRPr lang="en-US"/>
            </a:p>
          </p:txBody>
        </p:sp>
      </p:grpSp>
      <p:pic>
        <p:nvPicPr>
          <p:cNvPr id="25" name="Picture 25"/>
          <p:cNvPicPr>
            <a:picLocks noChangeAspect="1"/>
          </p:cNvPicPr>
          <p:nvPr/>
        </p:nvPicPr>
        <p:blipFill>
          <a:blip r:embed="rId3"/>
          <a:srcRect t="14233" r="45191"/>
          <a:stretch>
            <a:fillRect/>
          </a:stretch>
        </p:blipFill>
        <p:spPr>
          <a:xfrm>
            <a:off x="17059887" y="-36493"/>
            <a:ext cx="1228113" cy="2781880"/>
          </a:xfrm>
          <a:prstGeom prst="rect">
            <a:avLst/>
          </a:prstGeom>
        </p:spPr>
      </p:pic>
      <p:grpSp>
        <p:nvGrpSpPr>
          <p:cNvPr id="42" name="Group 41">
            <a:extLst>
              <a:ext uri="{FF2B5EF4-FFF2-40B4-BE49-F238E27FC236}">
                <a16:creationId xmlns:a16="http://schemas.microsoft.com/office/drawing/2014/main" id="{AAECB77F-A69C-F361-A346-7108E41642B1}"/>
              </a:ext>
            </a:extLst>
          </p:cNvPr>
          <p:cNvGrpSpPr/>
          <p:nvPr/>
        </p:nvGrpSpPr>
        <p:grpSpPr>
          <a:xfrm>
            <a:off x="645126" y="1940092"/>
            <a:ext cx="17109473" cy="2167652"/>
            <a:chOff x="7244529" y="1491"/>
            <a:chExt cx="17109473" cy="2167652"/>
          </a:xfrm>
        </p:grpSpPr>
        <p:sp>
          <p:nvSpPr>
            <p:cNvPr id="43" name="Rectangle: Rounded Corners 42">
              <a:extLst>
                <a:ext uri="{FF2B5EF4-FFF2-40B4-BE49-F238E27FC236}">
                  <a16:creationId xmlns:a16="http://schemas.microsoft.com/office/drawing/2014/main" id="{3CED2F96-7C8E-26FC-2CFA-A95058C53A05}"/>
                </a:ext>
              </a:extLst>
            </p:cNvPr>
            <p:cNvSpPr/>
            <p:nvPr/>
          </p:nvSpPr>
          <p:spPr>
            <a:xfrm>
              <a:off x="7244529" y="426317"/>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1</a:t>
              </a:r>
            </a:p>
          </p:txBody>
        </p:sp>
        <p:sp>
          <p:nvSpPr>
            <p:cNvPr id="44" name="Plaque 43">
              <a:extLst>
                <a:ext uri="{FF2B5EF4-FFF2-40B4-BE49-F238E27FC236}">
                  <a16:creationId xmlns:a16="http://schemas.microsoft.com/office/drawing/2014/main" id="{B3A35553-4FD8-2A49-83D9-0264429483F2}"/>
                </a:ext>
              </a:extLst>
            </p:cNvPr>
            <p:cNvSpPr/>
            <p:nvPr/>
          </p:nvSpPr>
          <p:spPr>
            <a:xfrm>
              <a:off x="8934242" y="1491"/>
              <a:ext cx="15419760" cy="216765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3: </a:t>
              </a:r>
            </a:p>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Giới thiệu những nét đặc trưng trong tính cách của bản thân</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DA72BFB-2921-8833-DBC0-23E1A56798E1}"/>
              </a:ext>
            </a:extLst>
          </p:cNvPr>
          <p:cNvGrpSpPr/>
          <p:nvPr/>
        </p:nvGrpSpPr>
        <p:grpSpPr>
          <a:xfrm>
            <a:off x="645126" y="4590198"/>
            <a:ext cx="17109473" cy="2167652"/>
            <a:chOff x="7248712" y="-132432"/>
            <a:chExt cx="17109473" cy="2167652"/>
          </a:xfrm>
        </p:grpSpPr>
        <p:sp>
          <p:nvSpPr>
            <p:cNvPr id="46" name="Rectangle: Rounded Corners 45">
              <a:extLst>
                <a:ext uri="{FF2B5EF4-FFF2-40B4-BE49-F238E27FC236}">
                  <a16:creationId xmlns:a16="http://schemas.microsoft.com/office/drawing/2014/main" id="{71B2D215-750D-99E4-9E22-79F7ABCF47BB}"/>
                </a:ext>
              </a:extLst>
            </p:cNvPr>
            <p:cNvSpPr/>
            <p:nvPr/>
          </p:nvSpPr>
          <p:spPr>
            <a:xfrm>
              <a:off x="7248712" y="292394"/>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2</a:t>
              </a:r>
            </a:p>
          </p:txBody>
        </p:sp>
        <p:sp>
          <p:nvSpPr>
            <p:cNvPr id="47" name="Plaque 46">
              <a:extLst>
                <a:ext uri="{FF2B5EF4-FFF2-40B4-BE49-F238E27FC236}">
                  <a16:creationId xmlns:a16="http://schemas.microsoft.com/office/drawing/2014/main" id="{3EC5DA9C-E2F1-0169-B316-4CDD630DEFE8}"/>
                </a:ext>
              </a:extLst>
            </p:cNvPr>
            <p:cNvSpPr/>
            <p:nvPr/>
          </p:nvSpPr>
          <p:spPr>
            <a:xfrm>
              <a:off x="8938425" y="-132432"/>
              <a:ext cx="15419760" cy="216765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4: </a:t>
              </a:r>
            </a:p>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Thực hành điều chỉnh cảm xúc theo hướng tích cực</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0C8064CB-C03A-E7BD-A73D-959CFA4B700D}"/>
              </a:ext>
            </a:extLst>
          </p:cNvPr>
          <p:cNvGrpSpPr/>
          <p:nvPr/>
        </p:nvGrpSpPr>
        <p:grpSpPr>
          <a:xfrm>
            <a:off x="628562" y="7240304"/>
            <a:ext cx="17126037" cy="2322796"/>
            <a:chOff x="7232148" y="-581419"/>
            <a:chExt cx="17126037" cy="2322796"/>
          </a:xfrm>
        </p:grpSpPr>
        <p:sp>
          <p:nvSpPr>
            <p:cNvPr id="49" name="Rectangle: Rounded Corners 48">
              <a:extLst>
                <a:ext uri="{FF2B5EF4-FFF2-40B4-BE49-F238E27FC236}">
                  <a16:creationId xmlns:a16="http://schemas.microsoft.com/office/drawing/2014/main" id="{F384A50D-1851-CD22-33D8-8F9D8E5C2091}"/>
                </a:ext>
              </a:extLst>
            </p:cNvPr>
            <p:cNvSpPr/>
            <p:nvPr/>
          </p:nvSpPr>
          <p:spPr>
            <a:xfrm>
              <a:off x="7232148" y="-79021"/>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3</a:t>
              </a:r>
            </a:p>
          </p:txBody>
        </p:sp>
        <p:sp>
          <p:nvSpPr>
            <p:cNvPr id="50" name="Plaque 49">
              <a:extLst>
                <a:ext uri="{FF2B5EF4-FFF2-40B4-BE49-F238E27FC236}">
                  <a16:creationId xmlns:a16="http://schemas.microsoft.com/office/drawing/2014/main" id="{5BD59E49-B54E-9BC2-8EBD-CBEE2363935E}"/>
                </a:ext>
              </a:extLst>
            </p:cNvPr>
            <p:cNvSpPr/>
            <p:nvPr/>
          </p:nvSpPr>
          <p:spPr>
            <a:xfrm>
              <a:off x="8953664" y="-581419"/>
              <a:ext cx="15404521" cy="2322796"/>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động vận dụng: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Rèn luyện khả năng điều chỉnh cảm xúc của bản thân theo hướng tích cực trong các tình huống thực tiễn</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C75487BB-976B-C853-5AD5-BB004CC3D8D4}"/>
              </a:ext>
            </a:extLst>
          </p:cNvPr>
          <p:cNvGrpSpPr/>
          <p:nvPr/>
        </p:nvGrpSpPr>
        <p:grpSpPr>
          <a:xfrm>
            <a:off x="5105400" y="0"/>
            <a:ext cx="8534400" cy="1457638"/>
            <a:chOff x="4838700" y="-28512"/>
            <a:chExt cx="8534400" cy="1457638"/>
          </a:xfrm>
        </p:grpSpPr>
        <p:sp>
          <p:nvSpPr>
            <p:cNvPr id="52" name="Round Same Side Corner Rectangle 11">
              <a:extLst>
                <a:ext uri="{FF2B5EF4-FFF2-40B4-BE49-F238E27FC236}">
                  <a16:creationId xmlns:a16="http://schemas.microsoft.com/office/drawing/2014/main" id="{64071DE4-D0EA-D639-28A5-C6B9842AFA57}"/>
                </a:ext>
              </a:extLst>
            </p:cNvPr>
            <p:cNvSpPr/>
            <p:nvPr/>
          </p:nvSpPr>
          <p:spPr>
            <a:xfrm flipV="1">
              <a:off x="4838700" y="-28512"/>
              <a:ext cx="8534400" cy="1457638"/>
            </a:xfrm>
            <a:prstGeom prst="round2SameRect">
              <a:avLst>
                <a:gd name="adj1" fmla="val 37720"/>
                <a:gd name="adj2" fmla="val 0"/>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3" name="TextBox 52">
              <a:extLst>
                <a:ext uri="{FF2B5EF4-FFF2-40B4-BE49-F238E27FC236}">
                  <a16:creationId xmlns:a16="http://schemas.microsoft.com/office/drawing/2014/main" id="{798243F3-0781-BFED-971A-D83EAB83CFBD}"/>
                </a:ext>
              </a:extLst>
            </p:cNvPr>
            <p:cNvSpPr txBox="1"/>
            <p:nvPr/>
          </p:nvSpPr>
          <p:spPr>
            <a:xfrm>
              <a:off x="5261128" y="192475"/>
              <a:ext cx="7689544"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7152083" y="8952957"/>
            <a:ext cx="1205032" cy="122028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0-#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2B1BA3E3-AF9B-AE88-B962-63C5BBBD53FA}"/>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20000"/>
              <a:lumOff val="80000"/>
            </a:schemeClr>
          </a:solidFill>
        </p:spPr>
      </p:pic>
      <p:sp>
        <p:nvSpPr>
          <p:cNvPr id="9" name="TextBox 20">
            <a:extLst>
              <a:ext uri="{FF2B5EF4-FFF2-40B4-BE49-F238E27FC236}">
                <a16:creationId xmlns:a16="http://schemas.microsoft.com/office/drawing/2014/main" id="{6496FCF8-29A7-685F-1202-179D01D54986}"/>
              </a:ext>
            </a:extLst>
          </p:cNvPr>
          <p:cNvSpPr txBox="1"/>
          <p:nvPr/>
        </p:nvSpPr>
        <p:spPr>
          <a:xfrm>
            <a:off x="2171699" y="3088867"/>
            <a:ext cx="13944600" cy="4109266"/>
          </a:xfrm>
          <a:prstGeom prst="rect">
            <a:avLst/>
          </a:prstGeom>
        </p:spPr>
        <p:txBody>
          <a:bodyPr wrap="square" lIns="0" tIns="0" rIns="0" bIns="0" rtlCol="0" anchor="t">
            <a:spAutoFit/>
          </a:bodyPr>
          <a:lstStyle/>
          <a:p>
            <a:pPr algn="ctr"/>
            <a:r>
              <a:rPr lang="vi-VN" sz="7000" b="1">
                <a:solidFill>
                  <a:schemeClr val="bg1"/>
                </a:solidFill>
                <a:latin typeface="Arial" panose="020B0604020202020204" pitchFamily="34" charset="0"/>
                <a:ea typeface="Calibri" panose="020F0502020204030204" pitchFamily="34" charset="0"/>
                <a:cs typeface="Arial" panose="020B0604020202020204" pitchFamily="34" charset="0"/>
              </a:rPr>
              <a:t>Hoạt động </a:t>
            </a:r>
            <a:r>
              <a:rPr lang="en-US" sz="7000" b="1">
                <a:solidFill>
                  <a:schemeClr val="bg1"/>
                </a:solidFill>
                <a:latin typeface="Arial" panose="020B0604020202020204" pitchFamily="34" charset="0"/>
                <a:ea typeface="Calibri" panose="020F0502020204030204" pitchFamily="34" charset="0"/>
                <a:cs typeface="Arial" panose="020B0604020202020204" pitchFamily="34" charset="0"/>
              </a:rPr>
              <a:t>3:</a:t>
            </a:r>
          </a:p>
          <a:p>
            <a:pPr algn="ctr">
              <a:lnSpc>
                <a:spcPct val="150000"/>
              </a:lnSpc>
            </a:pPr>
            <a:r>
              <a:rPr lang="vi-VN" sz="7000" b="1">
                <a:solidFill>
                  <a:schemeClr val="bg1"/>
                </a:solidFill>
                <a:ea typeface="Calibri" panose="020F0502020204030204" pitchFamily="34" charset="0"/>
                <a:cs typeface="Arial" panose="020B0604020202020204" pitchFamily="34" charset="0"/>
              </a:rPr>
              <a:t>Giới thiệu những nét đặc trưng trong tính cách của bản thân</a:t>
            </a:r>
          </a:p>
        </p:txBody>
      </p:sp>
      <p:pic>
        <p:nvPicPr>
          <p:cNvPr id="7" name="Picture 7"/>
          <p:cNvPicPr>
            <a:picLocks noChangeAspect="1"/>
          </p:cNvPicPr>
          <p:nvPr/>
        </p:nvPicPr>
        <p:blipFill>
          <a:blip r:embed="rId4"/>
          <a:srcRect l="19084" t="17962"/>
          <a:stretch>
            <a:fillRect/>
          </a:stretch>
        </p:blipFill>
        <p:spPr>
          <a:xfrm rot="-10800000">
            <a:off x="14569905" y="6649318"/>
            <a:ext cx="3718095" cy="3637682"/>
          </a:xfrm>
          <a:prstGeom prst="rect">
            <a:avLst/>
          </a:prstGeom>
        </p:spPr>
      </p:pic>
      <p:pic>
        <p:nvPicPr>
          <p:cNvPr id="6" name="Picture 6"/>
          <p:cNvPicPr>
            <a:picLocks noChangeAspect="1"/>
          </p:cNvPicPr>
          <p:nvPr/>
        </p:nvPicPr>
        <p:blipFill>
          <a:blip r:embed="rId5"/>
          <a:srcRect l="19084" t="17838"/>
          <a:stretch>
            <a:fillRect/>
          </a:stretch>
        </p:blipFill>
        <p:spPr>
          <a:xfrm>
            <a:off x="0" y="0"/>
            <a:ext cx="3679386" cy="359128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srcRect/>
          <a:stretch>
            <a:fillRect/>
          </a:stretch>
        </p:blipFill>
        <p:spPr>
          <a:xfrm>
            <a:off x="17177656" y="9105900"/>
            <a:ext cx="942867" cy="972028"/>
          </a:xfrm>
          <a:prstGeom prst="rect">
            <a:avLst/>
          </a:prstGeom>
        </p:spPr>
      </p:pic>
      <p:grpSp>
        <p:nvGrpSpPr>
          <p:cNvPr id="17" name="Group 15">
            <a:extLst>
              <a:ext uri="{FF2B5EF4-FFF2-40B4-BE49-F238E27FC236}">
                <a16:creationId xmlns:a16="http://schemas.microsoft.com/office/drawing/2014/main" id="{4E82BC14-A0D9-5FA7-28D9-AB89200F54E3}"/>
              </a:ext>
            </a:extLst>
          </p:cNvPr>
          <p:cNvGrpSpPr/>
          <p:nvPr/>
        </p:nvGrpSpPr>
        <p:grpSpPr>
          <a:xfrm>
            <a:off x="-16328" y="0"/>
            <a:ext cx="18456728" cy="4200086"/>
            <a:chOff x="0" y="0"/>
            <a:chExt cx="6186311" cy="895726"/>
          </a:xfrm>
        </p:grpSpPr>
        <p:sp>
          <p:nvSpPr>
            <p:cNvPr id="18" name="Freeform 16">
              <a:extLst>
                <a:ext uri="{FF2B5EF4-FFF2-40B4-BE49-F238E27FC236}">
                  <a16:creationId xmlns:a16="http://schemas.microsoft.com/office/drawing/2014/main" id="{23F38854-660C-FA96-AABE-ACBC2E4C9E20}"/>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p>
          </p:txBody>
        </p:sp>
      </p:grpSp>
      <p:sp>
        <p:nvSpPr>
          <p:cNvPr id="19" name="TextBox 18">
            <a:extLst>
              <a:ext uri="{FF2B5EF4-FFF2-40B4-BE49-F238E27FC236}">
                <a16:creationId xmlns:a16="http://schemas.microsoft.com/office/drawing/2014/main" id="{336CAFA5-49D6-0C06-85D1-7F473D6D963C}"/>
              </a:ext>
            </a:extLst>
          </p:cNvPr>
          <p:cNvSpPr txBox="1"/>
          <p:nvPr/>
        </p:nvSpPr>
        <p:spPr>
          <a:xfrm>
            <a:off x="5035071" y="494151"/>
            <a:ext cx="12796988" cy="3013838"/>
          </a:xfrm>
          <a:prstGeom prst="rect">
            <a:avLst/>
          </a:prstGeom>
          <a:noFill/>
        </p:spPr>
        <p:txBody>
          <a:bodyPr wrap="square">
            <a:spAutoFit/>
          </a:bodyPr>
          <a:lstStyle/>
          <a:p>
            <a:pPr algn="just">
              <a:lnSpc>
                <a:spcPct val="150000"/>
              </a:lnSpc>
            </a:pP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em</a:t>
            </a:r>
            <a:r>
              <a:rPr lang="vi-VN" sz="4400">
                <a:solidFill>
                  <a:schemeClr val="bg1"/>
                </a:solidFill>
                <a:latin typeface="Arial" panose="020B0604020202020204" pitchFamily="34" charset="0"/>
                <a:ea typeface="Calibri" panose="020F0502020204030204" pitchFamily="34" charset="0"/>
                <a:cs typeface="Arial" panose="020B0604020202020204" pitchFamily="34" charset="0"/>
              </a:rPr>
              <a:t> hãy xác định những nét đặc trưng trong tính cách của bản thân và giới thiệu những nét tính cách đó dưới một hình thức tùy chọn.</a:t>
            </a:r>
            <a:endParaRPr lang="en-US" sz="4400" dirty="0">
              <a:solidFill>
                <a:schemeClr val="bg1"/>
              </a:solidFill>
              <a:latin typeface="Arial" panose="020B0604020202020204" pitchFamily="34" charset="0"/>
              <a:cs typeface="Arial" panose="020B0604020202020204" pitchFamily="34" charset="0"/>
            </a:endParaRPr>
          </a:p>
        </p:txBody>
      </p:sp>
      <p:sp>
        <p:nvSpPr>
          <p:cNvPr id="34" name="Line Callout 1 (Border and Accent Bar) 3">
            <a:extLst>
              <a:ext uri="{FF2B5EF4-FFF2-40B4-BE49-F238E27FC236}">
                <a16:creationId xmlns:a16="http://schemas.microsoft.com/office/drawing/2014/main" id="{39B88134-8474-2287-C3D2-79351DF4FF41}"/>
              </a:ext>
            </a:extLst>
          </p:cNvPr>
          <p:cNvSpPr/>
          <p:nvPr/>
        </p:nvSpPr>
        <p:spPr>
          <a:xfrm>
            <a:off x="105722" y="492004"/>
            <a:ext cx="4353666" cy="3221757"/>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2">
                    <a:lumMod val="50000"/>
                  </a:schemeClr>
                </a:solidFill>
                <a:latin typeface="Arial" panose="020B0604020202020204" pitchFamily="34" charset="0"/>
                <a:cs typeface="Arial" panose="020B0604020202020204" pitchFamily="34" charset="0"/>
              </a:rPr>
              <a:t>LÀM VIỆC THEO NHÓM</a:t>
            </a:r>
            <a:endParaRPr lang="en-US" sz="4800" dirty="0">
              <a:solidFill>
                <a:schemeClr val="tx2">
                  <a:lumMod val="50000"/>
                </a:schemeClr>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ECE108FF-5D58-4D1B-B4C2-E20AABDB3743}"/>
              </a:ext>
            </a:extLst>
          </p:cNvPr>
          <p:cNvPicPr>
            <a:picLocks noChangeAspect="1"/>
          </p:cNvPicPr>
          <p:nvPr/>
        </p:nvPicPr>
        <p:blipFill>
          <a:blip r:embed="rId3"/>
          <a:stretch>
            <a:fillRect/>
          </a:stretch>
        </p:blipFill>
        <p:spPr>
          <a:xfrm>
            <a:off x="723899" y="6447817"/>
            <a:ext cx="6042672" cy="3397578"/>
          </a:xfrm>
          <a:prstGeom prst="roundRect">
            <a:avLst/>
          </a:prstGeom>
        </p:spPr>
      </p:pic>
      <p:pic>
        <p:nvPicPr>
          <p:cNvPr id="10" name="Picture 10"/>
          <p:cNvPicPr>
            <a:picLocks noChangeAspect="1"/>
          </p:cNvPicPr>
          <p:nvPr/>
        </p:nvPicPr>
        <p:blipFill>
          <a:blip r:embed="rId4"/>
          <a:srcRect/>
          <a:stretch>
            <a:fillRect/>
          </a:stretch>
        </p:blipFill>
        <p:spPr>
          <a:xfrm>
            <a:off x="17379301" y="3635761"/>
            <a:ext cx="1279477" cy="1290771"/>
          </a:xfrm>
          <a:prstGeom prst="rect">
            <a:avLst/>
          </a:prstGeom>
        </p:spPr>
      </p:pic>
      <p:grpSp>
        <p:nvGrpSpPr>
          <p:cNvPr id="40" name="Group 39">
            <a:extLst>
              <a:ext uri="{FF2B5EF4-FFF2-40B4-BE49-F238E27FC236}">
                <a16:creationId xmlns:a16="http://schemas.microsoft.com/office/drawing/2014/main" id="{53A5DA39-77F2-54E5-4292-310FD7CCC5CB}"/>
              </a:ext>
            </a:extLst>
          </p:cNvPr>
          <p:cNvGrpSpPr/>
          <p:nvPr/>
        </p:nvGrpSpPr>
        <p:grpSpPr>
          <a:xfrm>
            <a:off x="1154436" y="4341764"/>
            <a:ext cx="4952999" cy="1641682"/>
            <a:chOff x="457200" y="4599413"/>
            <a:chExt cx="4952999" cy="1641682"/>
          </a:xfrm>
        </p:grpSpPr>
        <p:sp>
          <p:nvSpPr>
            <p:cNvPr id="41" name="Rectangle 40">
              <a:extLst>
                <a:ext uri="{FF2B5EF4-FFF2-40B4-BE49-F238E27FC236}">
                  <a16:creationId xmlns:a16="http://schemas.microsoft.com/office/drawing/2014/main" id="{1327C940-82C9-9ECD-C3C0-B8EAA63561D8}"/>
                </a:ext>
              </a:extLst>
            </p:cNvPr>
            <p:cNvSpPr/>
            <p:nvPr/>
          </p:nvSpPr>
          <p:spPr>
            <a:xfrm>
              <a:off x="685800" y="4922106"/>
              <a:ext cx="4724399"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hình thức</a:t>
              </a:r>
              <a:endParaRPr lang="en-US" sz="4200" dirty="0">
                <a:solidFill>
                  <a:srgbClr val="C00000"/>
                </a:solidFill>
              </a:endParaRPr>
            </a:p>
          </p:txBody>
        </p:sp>
        <p:pic>
          <p:nvPicPr>
            <p:cNvPr id="42" name="Picture 21">
              <a:extLst>
                <a:ext uri="{FF2B5EF4-FFF2-40B4-BE49-F238E27FC236}">
                  <a16:creationId xmlns:a16="http://schemas.microsoft.com/office/drawing/2014/main" id="{48B9A828-F795-FC72-9131-3E7F0B055A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7200" y="4599413"/>
              <a:ext cx="690253" cy="645386"/>
            </a:xfrm>
            <a:prstGeom prst="rect">
              <a:avLst/>
            </a:prstGeom>
          </p:spPr>
        </p:pic>
      </p:grpSp>
      <p:grpSp>
        <p:nvGrpSpPr>
          <p:cNvPr id="63" name="Group 62">
            <a:extLst>
              <a:ext uri="{FF2B5EF4-FFF2-40B4-BE49-F238E27FC236}">
                <a16:creationId xmlns:a16="http://schemas.microsoft.com/office/drawing/2014/main" id="{3E7BA946-BA9D-E6C2-F2C1-C454794262FF}"/>
              </a:ext>
            </a:extLst>
          </p:cNvPr>
          <p:cNvGrpSpPr/>
          <p:nvPr/>
        </p:nvGrpSpPr>
        <p:grpSpPr>
          <a:xfrm>
            <a:off x="7308957" y="4960562"/>
            <a:ext cx="4799442" cy="2293284"/>
            <a:chOff x="7308957" y="4960562"/>
            <a:chExt cx="4799442" cy="2293284"/>
          </a:xfrm>
        </p:grpSpPr>
        <p:grpSp>
          <p:nvGrpSpPr>
            <p:cNvPr id="43" name="Group 42">
              <a:extLst>
                <a:ext uri="{FF2B5EF4-FFF2-40B4-BE49-F238E27FC236}">
                  <a16:creationId xmlns:a16="http://schemas.microsoft.com/office/drawing/2014/main" id="{3BDF9F8A-2F03-CF03-A692-89A9B3D865E2}"/>
                </a:ext>
              </a:extLst>
            </p:cNvPr>
            <p:cNvGrpSpPr/>
            <p:nvPr/>
          </p:nvGrpSpPr>
          <p:grpSpPr>
            <a:xfrm>
              <a:off x="7536399" y="4960562"/>
              <a:ext cx="4572000" cy="2045768"/>
              <a:chOff x="10439400" y="2639894"/>
              <a:chExt cx="4421482" cy="1436806"/>
            </a:xfrm>
          </p:grpSpPr>
          <p:sp>
            <p:nvSpPr>
              <p:cNvPr id="44" name="Rectangle 43">
                <a:extLst>
                  <a:ext uri="{FF2B5EF4-FFF2-40B4-BE49-F238E27FC236}">
                    <a16:creationId xmlns:a16="http://schemas.microsoft.com/office/drawing/2014/main" id="{420D3500-50FE-EA2B-0360-8E696CCC20BC}"/>
                  </a:ext>
                </a:extLst>
              </p:cNvPr>
              <p:cNvSpPr/>
              <p:nvPr/>
            </p:nvSpPr>
            <p:spPr>
              <a:xfrm>
                <a:off x="10439400" y="2639894"/>
                <a:ext cx="4191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5C00A7B6-E1C7-FCA3-7F4A-0B113F583233}"/>
                  </a:ext>
                </a:extLst>
              </p:cNvPr>
              <p:cNvSpPr/>
              <p:nvPr/>
            </p:nvSpPr>
            <p:spPr>
              <a:xfrm>
                <a:off x="10669882" y="2803274"/>
                <a:ext cx="4191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Vẽ chân dung</a:t>
                </a:r>
              </a:p>
            </p:txBody>
          </p:sp>
        </p:grpSp>
        <p:pic>
          <p:nvPicPr>
            <p:cNvPr id="62" name="Picture 61" descr="A paint palette and brush&#10;&#10;Description automatically generated">
              <a:extLst>
                <a:ext uri="{FF2B5EF4-FFF2-40B4-BE49-F238E27FC236}">
                  <a16:creationId xmlns:a16="http://schemas.microsoft.com/office/drawing/2014/main" id="{003B3001-2E85-8689-06D5-D7DFE406E3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8957" y="6293563"/>
              <a:ext cx="960283" cy="960283"/>
            </a:xfrm>
            <a:prstGeom prst="rect">
              <a:avLst/>
            </a:prstGeom>
          </p:spPr>
        </p:pic>
      </p:grpSp>
      <p:grpSp>
        <p:nvGrpSpPr>
          <p:cNvPr id="66" name="Group 65">
            <a:extLst>
              <a:ext uri="{FF2B5EF4-FFF2-40B4-BE49-F238E27FC236}">
                <a16:creationId xmlns:a16="http://schemas.microsoft.com/office/drawing/2014/main" id="{A73EC717-FB3D-DB1E-2714-AC08787A1D87}"/>
              </a:ext>
            </a:extLst>
          </p:cNvPr>
          <p:cNvGrpSpPr/>
          <p:nvPr/>
        </p:nvGrpSpPr>
        <p:grpSpPr>
          <a:xfrm>
            <a:off x="8481070" y="7534181"/>
            <a:ext cx="6987530" cy="2149521"/>
            <a:chOff x="8481070" y="7534181"/>
            <a:chExt cx="6987530" cy="2149521"/>
          </a:xfrm>
        </p:grpSpPr>
        <p:grpSp>
          <p:nvGrpSpPr>
            <p:cNvPr id="58" name="Group 57">
              <a:extLst>
                <a:ext uri="{FF2B5EF4-FFF2-40B4-BE49-F238E27FC236}">
                  <a16:creationId xmlns:a16="http://schemas.microsoft.com/office/drawing/2014/main" id="{F0E24BD1-4761-12DA-094B-74E207594E54}"/>
                </a:ext>
              </a:extLst>
            </p:cNvPr>
            <p:cNvGrpSpPr/>
            <p:nvPr/>
          </p:nvGrpSpPr>
          <p:grpSpPr>
            <a:xfrm>
              <a:off x="8991600" y="7534181"/>
              <a:ext cx="6477000" cy="2045768"/>
              <a:chOff x="10439400" y="2639894"/>
              <a:chExt cx="4421482" cy="1436806"/>
            </a:xfrm>
          </p:grpSpPr>
          <p:sp>
            <p:nvSpPr>
              <p:cNvPr id="59" name="Rectangle 58">
                <a:extLst>
                  <a:ext uri="{FF2B5EF4-FFF2-40B4-BE49-F238E27FC236}">
                    <a16:creationId xmlns:a16="http://schemas.microsoft.com/office/drawing/2014/main" id="{E944D471-AF9A-EC9A-A7CD-4BB5D1E4E945}"/>
                  </a:ext>
                </a:extLst>
              </p:cNvPr>
              <p:cNvSpPr/>
              <p:nvPr/>
            </p:nvSpPr>
            <p:spPr>
              <a:xfrm>
                <a:off x="10439400" y="2639894"/>
                <a:ext cx="4191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E8A7AC38-581A-C0BD-B26A-75F6A6BB06BB}"/>
                  </a:ext>
                </a:extLst>
              </p:cNvPr>
              <p:cNvSpPr/>
              <p:nvPr/>
            </p:nvSpPr>
            <p:spPr>
              <a:xfrm>
                <a:off x="10669882" y="2803274"/>
                <a:ext cx="4191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Diễn kịch câm</a:t>
                </a:r>
              </a:p>
            </p:txBody>
          </p:sp>
        </p:grpSp>
        <p:pic>
          <p:nvPicPr>
            <p:cNvPr id="65" name="Picture 64" descr="A cartoon of a child and a child&#10;&#10;Description automatically generated">
              <a:extLst>
                <a:ext uri="{FF2B5EF4-FFF2-40B4-BE49-F238E27FC236}">
                  <a16:creationId xmlns:a16="http://schemas.microsoft.com/office/drawing/2014/main" id="{433B8299-BBE6-D1DA-62D0-B5A3F3B79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1070" y="7655658"/>
              <a:ext cx="2034530" cy="2028044"/>
            </a:xfrm>
            <a:prstGeom prst="rect">
              <a:avLst/>
            </a:prstGeom>
          </p:spPr>
        </p:pic>
      </p:grpSp>
      <p:grpSp>
        <p:nvGrpSpPr>
          <p:cNvPr id="69" name="Group 68">
            <a:extLst>
              <a:ext uri="{FF2B5EF4-FFF2-40B4-BE49-F238E27FC236}">
                <a16:creationId xmlns:a16="http://schemas.microsoft.com/office/drawing/2014/main" id="{E700F5F3-083D-B8C6-0598-58321D7345D2}"/>
              </a:ext>
            </a:extLst>
          </p:cNvPr>
          <p:cNvGrpSpPr/>
          <p:nvPr/>
        </p:nvGrpSpPr>
        <p:grpSpPr>
          <a:xfrm>
            <a:off x="12650785" y="4987150"/>
            <a:ext cx="5114386" cy="2201975"/>
            <a:chOff x="12650785" y="4987150"/>
            <a:chExt cx="5114386" cy="2201975"/>
          </a:xfrm>
        </p:grpSpPr>
        <p:grpSp>
          <p:nvGrpSpPr>
            <p:cNvPr id="55" name="Group 54">
              <a:extLst>
                <a:ext uri="{FF2B5EF4-FFF2-40B4-BE49-F238E27FC236}">
                  <a16:creationId xmlns:a16="http://schemas.microsoft.com/office/drawing/2014/main" id="{3E50F429-E44D-EDD6-674C-6ABB1C0F51BE}"/>
                </a:ext>
              </a:extLst>
            </p:cNvPr>
            <p:cNvGrpSpPr/>
            <p:nvPr/>
          </p:nvGrpSpPr>
          <p:grpSpPr>
            <a:xfrm>
              <a:off x="12650785" y="4987150"/>
              <a:ext cx="4572000" cy="2045768"/>
              <a:chOff x="10439400" y="2639894"/>
              <a:chExt cx="4421482" cy="1436806"/>
            </a:xfrm>
          </p:grpSpPr>
          <p:sp>
            <p:nvSpPr>
              <p:cNvPr id="56" name="Rectangle 55">
                <a:extLst>
                  <a:ext uri="{FF2B5EF4-FFF2-40B4-BE49-F238E27FC236}">
                    <a16:creationId xmlns:a16="http://schemas.microsoft.com/office/drawing/2014/main" id="{28EECBCC-2353-C547-96AC-33601C2948FA}"/>
                  </a:ext>
                </a:extLst>
              </p:cNvPr>
              <p:cNvSpPr/>
              <p:nvPr/>
            </p:nvSpPr>
            <p:spPr>
              <a:xfrm>
                <a:off x="10439400" y="2639894"/>
                <a:ext cx="4191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823F4568-8E07-9C9C-98F2-08C0BB85367B}"/>
                  </a:ext>
                </a:extLst>
              </p:cNvPr>
              <p:cNvSpPr/>
              <p:nvPr/>
            </p:nvSpPr>
            <p:spPr>
              <a:xfrm>
                <a:off x="10669882" y="2803274"/>
                <a:ext cx="4191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Viết bài</a:t>
                </a:r>
              </a:p>
            </p:txBody>
          </p:sp>
        </p:grpSp>
        <p:pic>
          <p:nvPicPr>
            <p:cNvPr id="68" name="Picture 67" descr="A hand holding a pen&#10;&#10;Description automatically generated">
              <a:extLst>
                <a:ext uri="{FF2B5EF4-FFF2-40B4-BE49-F238E27FC236}">
                  <a16:creationId xmlns:a16="http://schemas.microsoft.com/office/drawing/2014/main" id="{430C8E94-DF6D-1033-7BD4-704E0905C8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00057" y="5983446"/>
              <a:ext cx="2465114" cy="1205679"/>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additive="base">
                                        <p:cTn id="24" dur="500" fill="hold"/>
                                        <p:tgtEl>
                                          <p:spTgt spid="63"/>
                                        </p:tgtEl>
                                        <p:attrNameLst>
                                          <p:attrName>ppt_x</p:attrName>
                                        </p:attrNameLst>
                                      </p:cBhvr>
                                      <p:tavLst>
                                        <p:tav tm="0">
                                          <p:val>
                                            <p:strVal val="#ppt_x"/>
                                          </p:val>
                                        </p:tav>
                                        <p:tav tm="100000">
                                          <p:val>
                                            <p:strVal val="#ppt_x"/>
                                          </p:val>
                                        </p:tav>
                                      </p:tavLst>
                                    </p:anim>
                                    <p:anim calcmode="lin" valueType="num">
                                      <p:cBhvr additive="base">
                                        <p:cTn id="25" dur="500" fill="hold"/>
                                        <p:tgtEl>
                                          <p:spTgt spid="6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ppt_x"/>
                                          </p:val>
                                        </p:tav>
                                        <p:tav tm="100000">
                                          <p:val>
                                            <p:strVal val="#ppt_x"/>
                                          </p:val>
                                        </p:tav>
                                      </p:tavLst>
                                    </p:anim>
                                    <p:anim calcmode="lin" valueType="num">
                                      <p:cBhvr additive="base">
                                        <p:cTn id="30" dur="500" fill="hold"/>
                                        <p:tgtEl>
                                          <p:spTgt spid="69"/>
                                        </p:tgtEl>
                                        <p:attrNameLst>
                                          <p:attrName>ppt_y</p:attrName>
                                        </p:attrNameLst>
                                      </p:cBhvr>
                                      <p:tavLst>
                                        <p:tav tm="0">
                                          <p:val>
                                            <p:strVal val="1+#ppt_h/2"/>
                                          </p:val>
                                        </p:tav>
                                        <p:tav tm="100000">
                                          <p:val>
                                            <p:strVal val="#ppt_y"/>
                                          </p:val>
                                        </p:tav>
                                      </p:tavLst>
                                    </p:anim>
                                  </p:childTnLst>
                                </p:cTn>
                              </p:par>
                            </p:childTnLst>
                          </p:cTn>
                        </p:par>
                        <p:par>
                          <p:cTn id="31" fill="hold">
                            <p:stCondLst>
                              <p:cond delay="1000"/>
                            </p:stCondLst>
                            <p:childTnLst>
                              <p:par>
                                <p:cTn id="32" presetID="2" presetClass="entr" presetSubtype="4"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fill="hold"/>
                                        <p:tgtEl>
                                          <p:spTgt spid="66"/>
                                        </p:tgtEl>
                                        <p:attrNameLst>
                                          <p:attrName>ppt_x</p:attrName>
                                        </p:attrNameLst>
                                      </p:cBhvr>
                                      <p:tavLst>
                                        <p:tav tm="0">
                                          <p:val>
                                            <p:strVal val="#ppt_x"/>
                                          </p:val>
                                        </p:tav>
                                        <p:tav tm="100000">
                                          <p:val>
                                            <p:strVal val="#ppt_x"/>
                                          </p:val>
                                        </p:tav>
                                      </p:tavLst>
                                    </p:anim>
                                    <p:anim calcmode="lin" valueType="num">
                                      <p:cBhvr additive="base">
                                        <p:cTn id="35"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2"/>
          <a:srcRect/>
          <a:stretch>
            <a:fillRect/>
          </a:stretch>
        </p:blipFill>
        <p:spPr>
          <a:xfrm>
            <a:off x="-86409" y="9168829"/>
            <a:ext cx="1081512" cy="1091058"/>
          </a:xfrm>
          <a:prstGeom prst="rect">
            <a:avLst/>
          </a:prstGeom>
        </p:spPr>
      </p:pic>
      <p:pic>
        <p:nvPicPr>
          <p:cNvPr id="18" name="Picture 18"/>
          <p:cNvPicPr>
            <a:picLocks noChangeAspect="1"/>
          </p:cNvPicPr>
          <p:nvPr/>
        </p:nvPicPr>
        <p:blipFill>
          <a:blip r:embed="rId2"/>
          <a:srcRect/>
          <a:stretch>
            <a:fillRect/>
          </a:stretch>
        </p:blipFill>
        <p:spPr>
          <a:xfrm>
            <a:off x="17182605" y="264234"/>
            <a:ext cx="1081512" cy="1091058"/>
          </a:xfrm>
          <a:prstGeom prst="rect">
            <a:avLst/>
          </a:prstGeom>
        </p:spPr>
      </p:pic>
      <p:sp>
        <p:nvSpPr>
          <p:cNvPr id="24" name="Line Callout 1 (Border and Accent Bar) 3">
            <a:extLst>
              <a:ext uri="{FF2B5EF4-FFF2-40B4-BE49-F238E27FC236}">
                <a16:creationId xmlns:a16="http://schemas.microsoft.com/office/drawing/2014/main" id="{FACFB5D9-A806-3417-7DA5-2830979032A7}"/>
              </a:ext>
            </a:extLst>
          </p:cNvPr>
          <p:cNvSpPr/>
          <p:nvPr/>
        </p:nvSpPr>
        <p:spPr>
          <a:xfrm>
            <a:off x="448904" y="505661"/>
            <a:ext cx="15371190" cy="2533650"/>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a:t>
            </a:r>
          </a:p>
          <a:p>
            <a:pPr algn="ctr">
              <a:lnSpc>
                <a:spcPct val="150000"/>
              </a:lnSpc>
            </a:pPr>
            <a:r>
              <a:rPr lang="en-US" sz="4200">
                <a:solidFill>
                  <a:schemeClr val="tx1"/>
                </a:solidFill>
                <a:latin typeface="Arial" panose="020B0604020202020204" pitchFamily="34" charset="0"/>
                <a:cs typeface="Arial" panose="020B0604020202020204" pitchFamily="34" charset="0"/>
              </a:rPr>
              <a:t>Một số </a:t>
            </a:r>
            <a:r>
              <a:rPr lang="vi-VN" sz="4200">
                <a:solidFill>
                  <a:schemeClr val="tx1"/>
                </a:solidFill>
                <a:latin typeface="Arial" panose="020B0604020202020204" pitchFamily="34" charset="0"/>
                <a:cs typeface="Arial" panose="020B0604020202020204" pitchFamily="34" charset="0"/>
              </a:rPr>
              <a:t>nét đặc trưng trong tính cách của bản th</a:t>
            </a:r>
            <a:r>
              <a:rPr lang="en-US" sz="4200">
                <a:solidFill>
                  <a:schemeClr val="tx1"/>
                </a:solidFill>
                <a:latin typeface="Arial" panose="020B0604020202020204" pitchFamily="34" charset="0"/>
                <a:cs typeface="Arial" panose="020B0604020202020204" pitchFamily="34" charset="0"/>
              </a:rPr>
              <a:t>â</a:t>
            </a:r>
            <a:r>
              <a:rPr lang="vi-VN" sz="4200">
                <a:solidFill>
                  <a:schemeClr val="tx1"/>
                </a:solidFill>
                <a:latin typeface="Arial" panose="020B0604020202020204" pitchFamily="34" charset="0"/>
                <a:cs typeface="Arial" panose="020B0604020202020204" pitchFamily="34" charset="0"/>
              </a:rPr>
              <a:t>n</a:t>
            </a:r>
            <a:r>
              <a:rPr lang="en-US" sz="4200">
                <a:solidFill>
                  <a:schemeClr val="tx1"/>
                </a:solidFill>
                <a:latin typeface="Arial" panose="020B0604020202020204" pitchFamily="34" charset="0"/>
                <a:cs typeface="Arial" panose="020B0604020202020204" pitchFamily="34" charset="0"/>
              </a:rPr>
              <a:t>:</a:t>
            </a:r>
            <a:endParaRPr lang="en-US" sz="4200" dirty="0">
              <a:solidFill>
                <a:schemeClr val="tx1"/>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38AC73F-5674-373B-977C-02AEFEAB861D}"/>
              </a:ext>
            </a:extLst>
          </p:cNvPr>
          <p:cNvGrpSpPr/>
          <p:nvPr/>
        </p:nvGrpSpPr>
        <p:grpSpPr>
          <a:xfrm>
            <a:off x="-192296" y="3415804"/>
            <a:ext cx="5983495" cy="2890767"/>
            <a:chOff x="-192296" y="3415804"/>
            <a:chExt cx="5983495" cy="2890767"/>
          </a:xfrm>
        </p:grpSpPr>
        <p:grpSp>
          <p:nvGrpSpPr>
            <p:cNvPr id="26" name="Group 25">
              <a:extLst>
                <a:ext uri="{FF2B5EF4-FFF2-40B4-BE49-F238E27FC236}">
                  <a16:creationId xmlns:a16="http://schemas.microsoft.com/office/drawing/2014/main" id="{CBEB1B29-ADA2-CD99-CEF8-2773D0E4408C}"/>
                </a:ext>
              </a:extLst>
            </p:cNvPr>
            <p:cNvGrpSpPr/>
            <p:nvPr/>
          </p:nvGrpSpPr>
          <p:grpSpPr>
            <a:xfrm>
              <a:off x="782696" y="3944371"/>
              <a:ext cx="5008503" cy="2362200"/>
              <a:chOff x="1676400" y="3429000"/>
              <a:chExt cx="4572000" cy="2362200"/>
            </a:xfrm>
          </p:grpSpPr>
          <p:sp>
            <p:nvSpPr>
              <p:cNvPr id="28" name="Rectangle: Rounded Corners 27">
                <a:extLst>
                  <a:ext uri="{FF2B5EF4-FFF2-40B4-BE49-F238E27FC236}">
                    <a16:creationId xmlns:a16="http://schemas.microsoft.com/office/drawing/2014/main" id="{00A77AF4-652A-6A17-A5F5-B0392F739B27}"/>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47438258-AEF1-2882-4DDD-42643C1BA45D}"/>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chemeClr val="tx1"/>
                    </a:solidFill>
                    <a:latin typeface="Arial" panose="020B0604020202020204" pitchFamily="34" charset="0"/>
                    <a:cs typeface="Arial" panose="020B0604020202020204" pitchFamily="34" charset="0"/>
                  </a:rPr>
                  <a:t>Năng </a:t>
                </a:r>
                <a:r>
                  <a:rPr lang="en-US" sz="3800" dirty="0" err="1">
                    <a:solidFill>
                      <a:schemeClr val="tx1"/>
                    </a:solidFill>
                    <a:latin typeface="Arial" panose="020B0604020202020204" pitchFamily="34" charset="0"/>
                    <a:cs typeface="Arial" panose="020B0604020202020204" pitchFamily="34" charset="0"/>
                  </a:rPr>
                  <a:t>động</a:t>
                </a:r>
                <a:endParaRPr lang="en-US" sz="3800" dirty="0">
                  <a:solidFill>
                    <a:schemeClr val="tx1"/>
                  </a:solidFill>
                  <a:latin typeface="Arial" panose="020B0604020202020204" pitchFamily="34" charset="0"/>
                  <a:cs typeface="Arial" panose="020B0604020202020204" pitchFamily="34" charset="0"/>
                </a:endParaRPr>
              </a:p>
            </p:txBody>
          </p:sp>
        </p:grpSp>
        <p:pic>
          <p:nvPicPr>
            <p:cNvPr id="27" name="Picture 26" descr="A cartoon of a child jumping&#10;&#10;Description automatically generated with medium confidence">
              <a:extLst>
                <a:ext uri="{FF2B5EF4-FFF2-40B4-BE49-F238E27FC236}">
                  <a16:creationId xmlns:a16="http://schemas.microsoft.com/office/drawing/2014/main" id="{4C4E2776-5C9D-3EE9-1370-B7D51798E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6" y="3415804"/>
              <a:ext cx="2533650" cy="2533650"/>
            </a:xfrm>
            <a:prstGeom prst="rect">
              <a:avLst/>
            </a:prstGeom>
          </p:spPr>
        </p:pic>
      </p:grpSp>
      <p:grpSp>
        <p:nvGrpSpPr>
          <p:cNvPr id="30" name="Group 29">
            <a:extLst>
              <a:ext uri="{FF2B5EF4-FFF2-40B4-BE49-F238E27FC236}">
                <a16:creationId xmlns:a16="http://schemas.microsoft.com/office/drawing/2014/main" id="{3BC3C6DA-1A23-DA38-40F0-EE1E68593EF4}"/>
              </a:ext>
            </a:extLst>
          </p:cNvPr>
          <p:cNvGrpSpPr/>
          <p:nvPr/>
        </p:nvGrpSpPr>
        <p:grpSpPr>
          <a:xfrm>
            <a:off x="6125880" y="2960301"/>
            <a:ext cx="5736720" cy="3457288"/>
            <a:chOff x="6125880" y="2960301"/>
            <a:chExt cx="5736720" cy="3457288"/>
          </a:xfrm>
        </p:grpSpPr>
        <p:grpSp>
          <p:nvGrpSpPr>
            <p:cNvPr id="31" name="Group 30">
              <a:extLst>
                <a:ext uri="{FF2B5EF4-FFF2-40B4-BE49-F238E27FC236}">
                  <a16:creationId xmlns:a16="http://schemas.microsoft.com/office/drawing/2014/main" id="{93D738CD-56AE-A09F-E6D2-A3F27021CCCA}"/>
                </a:ext>
              </a:extLst>
            </p:cNvPr>
            <p:cNvGrpSpPr/>
            <p:nvPr/>
          </p:nvGrpSpPr>
          <p:grpSpPr>
            <a:xfrm>
              <a:off x="6760748" y="4055389"/>
              <a:ext cx="5101852" cy="2362200"/>
              <a:chOff x="1676400" y="3429000"/>
              <a:chExt cx="4572000" cy="2362200"/>
            </a:xfrm>
          </p:grpSpPr>
          <p:sp>
            <p:nvSpPr>
              <p:cNvPr id="33" name="Rectangle: Rounded Corners 32">
                <a:extLst>
                  <a:ext uri="{FF2B5EF4-FFF2-40B4-BE49-F238E27FC236}">
                    <a16:creationId xmlns:a16="http://schemas.microsoft.com/office/drawing/2014/main" id="{E7A763B5-8300-C2E1-97D6-9D4696F719E2}"/>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00A476C1-CD48-7340-E6EB-03FF4186DC5C}"/>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Arial" panose="020B0604020202020204" pitchFamily="34" charset="0"/>
                    <a:cs typeface="Arial" panose="020B0604020202020204" pitchFamily="34" charset="0"/>
                  </a:rPr>
                  <a:t>Tự</a:t>
                </a:r>
                <a:r>
                  <a:rPr lang="en-US" sz="3800" dirty="0">
                    <a:solidFill>
                      <a:schemeClr val="tx1"/>
                    </a:solidFill>
                    <a:latin typeface="Arial" panose="020B0604020202020204" pitchFamily="34" charset="0"/>
                    <a:cs typeface="Arial" panose="020B0604020202020204" pitchFamily="34" charset="0"/>
                  </a:rPr>
                  <a:t> tin</a:t>
                </a:r>
              </a:p>
            </p:txBody>
          </p:sp>
        </p:grpSp>
        <p:pic>
          <p:nvPicPr>
            <p:cNvPr id="32" name="Picture 31" descr="A cartoon of a person with her arms crossed&#10;&#10;Description automatically generated with medium confidence">
              <a:extLst>
                <a:ext uri="{FF2B5EF4-FFF2-40B4-BE49-F238E27FC236}">
                  <a16:creationId xmlns:a16="http://schemas.microsoft.com/office/drawing/2014/main" id="{3AF2774C-7C2D-15A6-C10F-F0F92ACAD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880" y="2960301"/>
              <a:ext cx="2225041" cy="2225041"/>
            </a:xfrm>
            <a:prstGeom prst="rect">
              <a:avLst/>
            </a:prstGeom>
          </p:spPr>
        </p:pic>
      </p:grpSp>
      <p:grpSp>
        <p:nvGrpSpPr>
          <p:cNvPr id="35" name="Group 34">
            <a:extLst>
              <a:ext uri="{FF2B5EF4-FFF2-40B4-BE49-F238E27FC236}">
                <a16:creationId xmlns:a16="http://schemas.microsoft.com/office/drawing/2014/main" id="{55FCA092-ED75-7E58-A3AF-AB61DE91FEAA}"/>
              </a:ext>
            </a:extLst>
          </p:cNvPr>
          <p:cNvGrpSpPr/>
          <p:nvPr/>
        </p:nvGrpSpPr>
        <p:grpSpPr>
          <a:xfrm>
            <a:off x="11692538" y="3668619"/>
            <a:ext cx="5885779" cy="3373196"/>
            <a:chOff x="11692538" y="3668619"/>
            <a:chExt cx="5885779" cy="3373196"/>
          </a:xfrm>
        </p:grpSpPr>
        <p:grpSp>
          <p:nvGrpSpPr>
            <p:cNvPr id="36" name="Group 35">
              <a:extLst>
                <a:ext uri="{FF2B5EF4-FFF2-40B4-BE49-F238E27FC236}">
                  <a16:creationId xmlns:a16="http://schemas.microsoft.com/office/drawing/2014/main" id="{24979D9B-5C42-C8F5-485F-53F1227C4BC2}"/>
                </a:ext>
              </a:extLst>
            </p:cNvPr>
            <p:cNvGrpSpPr/>
            <p:nvPr/>
          </p:nvGrpSpPr>
          <p:grpSpPr>
            <a:xfrm>
              <a:off x="12667530" y="4055389"/>
              <a:ext cx="4910787" cy="2362200"/>
              <a:chOff x="1676400" y="3429000"/>
              <a:chExt cx="4572000" cy="2362200"/>
            </a:xfrm>
          </p:grpSpPr>
          <p:sp>
            <p:nvSpPr>
              <p:cNvPr id="38" name="Rectangle: Rounded Corners 37">
                <a:extLst>
                  <a:ext uri="{FF2B5EF4-FFF2-40B4-BE49-F238E27FC236}">
                    <a16:creationId xmlns:a16="http://schemas.microsoft.com/office/drawing/2014/main" id="{9921C241-48DB-4096-9827-324FEE4DCAFE}"/>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66966361-ADA9-8CF1-24C1-6077E3336AEC}"/>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Arial" panose="020B0604020202020204" pitchFamily="34" charset="0"/>
                    <a:cs typeface="Arial" panose="020B0604020202020204" pitchFamily="34" charset="0"/>
                  </a:rPr>
                  <a:t>Mạnh</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mẽ</a:t>
                </a:r>
                <a:endParaRPr lang="en-US" sz="3800" dirty="0">
                  <a:solidFill>
                    <a:schemeClr val="tx1"/>
                  </a:solidFill>
                  <a:latin typeface="Arial" panose="020B0604020202020204" pitchFamily="34" charset="0"/>
                  <a:cs typeface="Arial" panose="020B0604020202020204" pitchFamily="34" charset="0"/>
                </a:endParaRPr>
              </a:p>
            </p:txBody>
          </p:sp>
        </p:grpSp>
        <p:pic>
          <p:nvPicPr>
            <p:cNvPr id="37" name="Picture 36" descr="A cartoon of a child flexing his muscles&#10;&#10;Description automatically generated">
              <a:extLst>
                <a:ext uri="{FF2B5EF4-FFF2-40B4-BE49-F238E27FC236}">
                  <a16:creationId xmlns:a16="http://schemas.microsoft.com/office/drawing/2014/main" id="{A7D5346C-4CE4-5B57-D162-CD614BEDCD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99" t="15454" r="20001"/>
            <a:stretch/>
          </p:blipFill>
          <p:spPr>
            <a:xfrm>
              <a:off x="11692538" y="3668619"/>
              <a:ext cx="2298108" cy="3373196"/>
            </a:xfrm>
            <a:prstGeom prst="rect">
              <a:avLst/>
            </a:prstGeom>
          </p:spPr>
        </p:pic>
      </p:grpSp>
      <p:grpSp>
        <p:nvGrpSpPr>
          <p:cNvPr id="40" name="Group 39">
            <a:extLst>
              <a:ext uri="{FF2B5EF4-FFF2-40B4-BE49-F238E27FC236}">
                <a16:creationId xmlns:a16="http://schemas.microsoft.com/office/drawing/2014/main" id="{C0FC7BAF-515A-5561-35A4-863378236B7B}"/>
              </a:ext>
            </a:extLst>
          </p:cNvPr>
          <p:cNvGrpSpPr/>
          <p:nvPr/>
        </p:nvGrpSpPr>
        <p:grpSpPr>
          <a:xfrm>
            <a:off x="777254" y="7089780"/>
            <a:ext cx="5623546" cy="2556794"/>
            <a:chOff x="777254" y="7089780"/>
            <a:chExt cx="5623546" cy="2556794"/>
          </a:xfrm>
        </p:grpSpPr>
        <p:grpSp>
          <p:nvGrpSpPr>
            <p:cNvPr id="41" name="Group 40">
              <a:extLst>
                <a:ext uri="{FF2B5EF4-FFF2-40B4-BE49-F238E27FC236}">
                  <a16:creationId xmlns:a16="http://schemas.microsoft.com/office/drawing/2014/main" id="{FCB0C7EE-BB65-1BC9-FF69-A87C9FDDC267}"/>
                </a:ext>
              </a:extLst>
            </p:cNvPr>
            <p:cNvGrpSpPr/>
            <p:nvPr/>
          </p:nvGrpSpPr>
          <p:grpSpPr>
            <a:xfrm>
              <a:off x="777254" y="7144769"/>
              <a:ext cx="5008502" cy="2362200"/>
              <a:chOff x="1676400" y="3429000"/>
              <a:chExt cx="4572000" cy="2362200"/>
            </a:xfrm>
          </p:grpSpPr>
          <p:sp>
            <p:nvSpPr>
              <p:cNvPr id="43" name="Rectangle: Rounded Corners 42">
                <a:extLst>
                  <a:ext uri="{FF2B5EF4-FFF2-40B4-BE49-F238E27FC236}">
                    <a16:creationId xmlns:a16="http://schemas.microsoft.com/office/drawing/2014/main" id="{99275760-466A-6D07-F9A7-A7068EC90D3E}"/>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EFC98697-E385-BDEA-5E52-4A2E72D830AA}"/>
                  </a:ext>
                </a:extLst>
              </p:cNvPr>
              <p:cNvSpPr/>
              <p:nvPr/>
            </p:nvSpPr>
            <p:spPr>
              <a:xfrm>
                <a:off x="1676400" y="3429000"/>
                <a:ext cx="4419600" cy="22098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Nhẹ nhàng</a:t>
                </a:r>
                <a:endParaRPr lang="en-US" sz="3800" dirty="0">
                  <a:solidFill>
                    <a:schemeClr val="tx1"/>
                  </a:solidFill>
                  <a:latin typeface="Arial" panose="020B0604020202020204" pitchFamily="34" charset="0"/>
                  <a:cs typeface="Arial" panose="020B0604020202020204" pitchFamily="34" charset="0"/>
                </a:endParaRPr>
              </a:p>
            </p:txBody>
          </p:sp>
        </p:grpSp>
        <p:pic>
          <p:nvPicPr>
            <p:cNvPr id="42" name="Picture 41" descr="A cartoon of a child&#10;&#10;Description automatically generated with medium confidence">
              <a:extLst>
                <a:ext uri="{FF2B5EF4-FFF2-40B4-BE49-F238E27FC236}">
                  <a16:creationId xmlns:a16="http://schemas.microsoft.com/office/drawing/2014/main" id="{F57E3277-BF4F-DAFE-98FD-F3C537833D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6816" y="7089780"/>
              <a:ext cx="1953984" cy="2556794"/>
            </a:xfrm>
            <a:prstGeom prst="rect">
              <a:avLst/>
            </a:prstGeom>
          </p:spPr>
        </p:pic>
      </p:grpSp>
      <p:grpSp>
        <p:nvGrpSpPr>
          <p:cNvPr id="45" name="Group 44">
            <a:extLst>
              <a:ext uri="{FF2B5EF4-FFF2-40B4-BE49-F238E27FC236}">
                <a16:creationId xmlns:a16="http://schemas.microsoft.com/office/drawing/2014/main" id="{BB78C145-95CD-DE15-1CFF-07818085ABF3}"/>
              </a:ext>
            </a:extLst>
          </p:cNvPr>
          <p:cNvGrpSpPr/>
          <p:nvPr/>
        </p:nvGrpSpPr>
        <p:grpSpPr>
          <a:xfrm>
            <a:off x="6760748" y="7120480"/>
            <a:ext cx="5822114" cy="2498602"/>
            <a:chOff x="6760748" y="7120480"/>
            <a:chExt cx="5822114" cy="2498602"/>
          </a:xfrm>
        </p:grpSpPr>
        <p:grpSp>
          <p:nvGrpSpPr>
            <p:cNvPr id="46" name="Group 45">
              <a:extLst>
                <a:ext uri="{FF2B5EF4-FFF2-40B4-BE49-F238E27FC236}">
                  <a16:creationId xmlns:a16="http://schemas.microsoft.com/office/drawing/2014/main" id="{AD66827E-5F38-A006-A8EC-6A1E0E2DD3BC}"/>
                </a:ext>
              </a:extLst>
            </p:cNvPr>
            <p:cNvGrpSpPr/>
            <p:nvPr/>
          </p:nvGrpSpPr>
          <p:grpSpPr>
            <a:xfrm>
              <a:off x="6760748" y="7120480"/>
              <a:ext cx="5101852" cy="2498602"/>
              <a:chOff x="1676400" y="3429000"/>
              <a:chExt cx="4572000" cy="2498602"/>
            </a:xfrm>
          </p:grpSpPr>
          <p:sp>
            <p:nvSpPr>
              <p:cNvPr id="48" name="Rectangle: Rounded Corners 47">
                <a:extLst>
                  <a:ext uri="{FF2B5EF4-FFF2-40B4-BE49-F238E27FC236}">
                    <a16:creationId xmlns:a16="http://schemas.microsoft.com/office/drawing/2014/main" id="{7CD2B8AC-C27B-53A5-D206-87D26537BF28}"/>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3B5A9035-7A5D-7C50-2D8D-BF92CD247EDF}"/>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Arial" panose="020B0604020202020204" pitchFamily="34" charset="0"/>
                    <a:cs typeface="Arial" panose="020B0604020202020204" pitchFamily="34" charset="0"/>
                  </a:rPr>
                  <a:t>Dịu</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dàng</a:t>
                </a:r>
                <a:endParaRPr lang="en-US" sz="3800" dirty="0">
                  <a:solidFill>
                    <a:schemeClr val="tx1"/>
                  </a:solidFill>
                  <a:latin typeface="Arial" panose="020B0604020202020204" pitchFamily="34" charset="0"/>
                  <a:cs typeface="Arial" panose="020B0604020202020204" pitchFamily="34" charset="0"/>
                </a:endParaRPr>
              </a:p>
            </p:txBody>
          </p:sp>
        </p:grpSp>
        <p:pic>
          <p:nvPicPr>
            <p:cNvPr id="47" name="Picture 46" descr="A cartoon of two girls sitting on a blanket&#10;&#10;Description automatically generated with low confidence">
              <a:extLst>
                <a:ext uri="{FF2B5EF4-FFF2-40B4-BE49-F238E27FC236}">
                  <a16:creationId xmlns:a16="http://schemas.microsoft.com/office/drawing/2014/main" id="{AB56ABC3-A97F-8FA2-6F4F-F33E8FDDA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5124" y="7495270"/>
              <a:ext cx="2117738" cy="2117738"/>
            </a:xfrm>
            <a:prstGeom prst="rect">
              <a:avLst/>
            </a:prstGeom>
          </p:spPr>
        </p:pic>
      </p:grpSp>
      <p:grpSp>
        <p:nvGrpSpPr>
          <p:cNvPr id="50" name="Group 49">
            <a:extLst>
              <a:ext uri="{FF2B5EF4-FFF2-40B4-BE49-F238E27FC236}">
                <a16:creationId xmlns:a16="http://schemas.microsoft.com/office/drawing/2014/main" id="{00A5736F-92D7-10A6-4044-007C2AA4179F}"/>
              </a:ext>
            </a:extLst>
          </p:cNvPr>
          <p:cNvGrpSpPr/>
          <p:nvPr/>
        </p:nvGrpSpPr>
        <p:grpSpPr>
          <a:xfrm>
            <a:off x="12667530" y="6314937"/>
            <a:ext cx="5620470" cy="3162300"/>
            <a:chOff x="12667530" y="6314937"/>
            <a:chExt cx="5620470" cy="3162300"/>
          </a:xfrm>
        </p:grpSpPr>
        <p:grpSp>
          <p:nvGrpSpPr>
            <p:cNvPr id="51" name="Group 50">
              <a:extLst>
                <a:ext uri="{FF2B5EF4-FFF2-40B4-BE49-F238E27FC236}">
                  <a16:creationId xmlns:a16="http://schemas.microsoft.com/office/drawing/2014/main" id="{8E53871C-42FF-E6E6-CBAE-F7EC78AC7C7E}"/>
                </a:ext>
              </a:extLst>
            </p:cNvPr>
            <p:cNvGrpSpPr/>
            <p:nvPr/>
          </p:nvGrpSpPr>
          <p:grpSpPr>
            <a:xfrm>
              <a:off x="12667530" y="7115037"/>
              <a:ext cx="5080124" cy="2362200"/>
              <a:chOff x="1676400" y="3429000"/>
              <a:chExt cx="4572000" cy="2498602"/>
            </a:xfrm>
          </p:grpSpPr>
          <p:sp>
            <p:nvSpPr>
              <p:cNvPr id="53" name="Rectangle: Rounded Corners 52">
                <a:extLst>
                  <a:ext uri="{FF2B5EF4-FFF2-40B4-BE49-F238E27FC236}">
                    <a16:creationId xmlns:a16="http://schemas.microsoft.com/office/drawing/2014/main" id="{4D2065C7-6A41-3AA1-B6AF-513AFBD1A945}"/>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57A50EEB-3480-8C96-5BAA-1CEDDCC6F587}"/>
                  </a:ext>
                </a:extLst>
              </p:cNvPr>
              <p:cNvSpPr/>
              <p:nvPr/>
            </p:nvSpPr>
            <p:spPr>
              <a:xfrm>
                <a:off x="1676400" y="3429000"/>
                <a:ext cx="4419600"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solidFill>
                      <a:schemeClr val="tx1"/>
                    </a:solidFill>
                    <a:latin typeface="Arial" panose="020B0604020202020204" pitchFamily="34" charset="0"/>
                    <a:cs typeface="Arial" panose="020B0604020202020204" pitchFamily="34" charset="0"/>
                  </a:rPr>
                  <a:t>Phóng</a:t>
                </a:r>
                <a:r>
                  <a:rPr lang="en-US" sz="3800" dirty="0">
                    <a:solidFill>
                      <a:schemeClr val="tx1"/>
                    </a:solidFill>
                    <a:latin typeface="Arial" panose="020B0604020202020204" pitchFamily="34" charset="0"/>
                    <a:cs typeface="Arial" panose="020B0604020202020204" pitchFamily="34" charset="0"/>
                  </a:rPr>
                  <a:t> </a:t>
                </a:r>
                <a:r>
                  <a:rPr lang="en-US" sz="3800" dirty="0" err="1">
                    <a:solidFill>
                      <a:schemeClr val="tx1"/>
                    </a:solidFill>
                    <a:latin typeface="Arial" panose="020B0604020202020204" pitchFamily="34" charset="0"/>
                    <a:cs typeface="Arial" panose="020B0604020202020204" pitchFamily="34" charset="0"/>
                  </a:rPr>
                  <a:t>khoáng</a:t>
                </a:r>
                <a:endParaRPr lang="en-US" sz="3800" dirty="0">
                  <a:solidFill>
                    <a:schemeClr val="tx1"/>
                  </a:solidFill>
                  <a:latin typeface="Arial" panose="020B0604020202020204" pitchFamily="34" charset="0"/>
                  <a:cs typeface="Arial" panose="020B0604020202020204" pitchFamily="34" charset="0"/>
                </a:endParaRPr>
              </a:p>
            </p:txBody>
          </p:sp>
        </p:grpSp>
        <p:pic>
          <p:nvPicPr>
            <p:cNvPr id="52" name="Picture 51" descr="A child holding a bouquet of flowers&#10;&#10;Description automatically generated with low confidence">
              <a:extLst>
                <a:ext uri="{FF2B5EF4-FFF2-40B4-BE49-F238E27FC236}">
                  <a16:creationId xmlns:a16="http://schemas.microsoft.com/office/drawing/2014/main" id="{FF6BE193-FE0C-2BDD-13BF-F94C0FF12D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82763" y="6314937"/>
              <a:ext cx="2005237" cy="2005237"/>
            </a:xfrm>
            <a:prstGeom prst="rect">
              <a:avLst/>
            </a:prstGeom>
          </p:spPr>
        </p:pic>
      </p:grpSp>
    </p:spTree>
    <p:extLst>
      <p:ext uri="{BB962C8B-B14F-4D97-AF65-F5344CB8AC3E}">
        <p14:creationId xmlns:p14="http://schemas.microsoft.com/office/powerpoint/2010/main" val="137066011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ppt_w/2"/>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par>
                                <p:cTn id="27" presetID="22" presetClass="entr" presetSubtype="2"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right)">
                                      <p:cBhvr>
                                        <p:cTn id="29" dur="500"/>
                                        <p:tgtEl>
                                          <p:spTgt spid="45"/>
                                        </p:tgtEl>
                                      </p:cBhvr>
                                    </p:animEffect>
                                  </p:childTnLst>
                                </p:cTn>
                              </p:par>
                              <p:par>
                                <p:cTn id="30" presetID="22" presetClass="entr" presetSubtype="2"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right)">
                                      <p:cBhvr>
                                        <p:cTn id="3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1216</Words>
  <Application>Microsoft Office PowerPoint</Application>
  <PresentationFormat>Custom</PresentationFormat>
  <Paragraphs>99</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Jua</vt: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2023-09-04T05:08:33Z</dcterms:created>
  <dcterms:modified xsi:type="dcterms:W3CDTF">2023-09-04T05:08:41Z</dcterms:modified>
  <dc:identifier/>
</cp:coreProperties>
</file>