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69" r:id="rId2"/>
    <p:sldId id="278" r:id="rId3"/>
    <p:sldId id="279" r:id="rId4"/>
    <p:sldId id="258" r:id="rId5"/>
    <p:sldId id="256" r:id="rId6"/>
    <p:sldId id="262" r:id="rId7"/>
    <p:sldId id="270" r:id="rId8"/>
    <p:sldId id="261" r:id="rId9"/>
    <p:sldId id="280" r:id="rId10"/>
    <p:sldId id="267" r:id="rId11"/>
    <p:sldId id="281" r:id="rId12"/>
    <p:sldId id="282" r:id="rId13"/>
    <p:sldId id="283" r:id="rId14"/>
    <p:sldId id="265" r:id="rId15"/>
    <p:sldId id="284" r:id="rId16"/>
    <p:sldId id="263" r:id="rId17"/>
    <p:sldId id="285" r:id="rId18"/>
    <p:sldId id="286" r:id="rId19"/>
    <p:sldId id="288" r:id="rId20"/>
    <p:sldId id="289" r:id="rId21"/>
    <p:sldId id="272" r:id="rId22"/>
    <p:sldId id="264" r:id="rId23"/>
    <p:sldId id="274" r:id="rId24"/>
    <p:sldId id="290" r:id="rId25"/>
    <p:sldId id="291" r:id="rId26"/>
    <p:sldId id="292" r:id="rId27"/>
    <p:sldId id="257" r:id="rId28"/>
    <p:sldId id="259" r:id="rId29"/>
    <p:sldId id="276" r:id="rId30"/>
    <p:sldId id="293" r:id="rId31"/>
    <p:sldId id="294" r:id="rId32"/>
    <p:sldId id="275" r:id="rId33"/>
    <p:sldId id="295" r:id="rId34"/>
    <p:sldId id="296" r:id="rId35"/>
    <p:sldId id="268" r:id="rId36"/>
  </p:sldIdLst>
  <p:sldSz cx="18288000" cy="10287000"/>
  <p:notesSz cx="6858000" cy="9144000"/>
  <p:embeddedFontLs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4F8"/>
    <a:srgbClr val="FDF0CF"/>
    <a:srgbClr val="FDEFCB"/>
    <a:srgbClr val="E8DDEF"/>
    <a:srgbClr val="DFD0E8"/>
    <a:srgbClr val="DBC9E5"/>
    <a:srgbClr val="E5F4E0"/>
    <a:srgbClr val="E1F1FF"/>
    <a:srgbClr val="ED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9EEEA-0D7A-4705-819B-D190A8C1E295}" v="889" dt="2022-11-20T09:12:44.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5" d="100"/>
          <a:sy n="45" d="100"/>
        </p:scale>
        <p:origin x="62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5.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45.svg"/><Relationship Id="rId10" Type="http://schemas.openxmlformats.org/officeDocument/2006/relationships/image" Target="../media/image68.sv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3.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3.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0.svg"/><Relationship Id="rId4" Type="http://schemas.openxmlformats.org/officeDocument/2006/relationships/image" Target="../media/image51.png"/><Relationship Id="rId9" Type="http://schemas.openxmlformats.org/officeDocument/2006/relationships/image" Target="../media/image84.svg"/></Relationships>
</file>

<file path=ppt/slides/_rels/slide2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1.svg"/><Relationship Id="rId7" Type="http://schemas.openxmlformats.org/officeDocument/2006/relationships/image" Target="../media/image47.svg"/><Relationship Id="rId12" Type="http://schemas.openxmlformats.org/officeDocument/2006/relationships/image" Target="../media/image9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73.svg"/><Relationship Id="rId10" Type="http://schemas.openxmlformats.org/officeDocument/2006/relationships/image" Target="../media/image96.svg"/><Relationship Id="rId4" Type="http://schemas.openxmlformats.org/officeDocument/2006/relationships/image" Target="../media/image47.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0.svg"/><Relationship Id="rId7" Type="http://schemas.openxmlformats.org/officeDocument/2006/relationships/image" Target="../media/image104.svg"/><Relationship Id="rId12" Type="http://schemas.openxmlformats.org/officeDocument/2006/relationships/image" Target="../media/image4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102.sv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9.svg"/><Relationship Id="rId7" Type="http://schemas.openxmlformats.org/officeDocument/2006/relationships/image" Target="../media/image86.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11.sv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114.svg"/><Relationship Id="rId7" Type="http://schemas.openxmlformats.org/officeDocument/2006/relationships/image" Target="../media/image54.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30.sv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18.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16.sv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svg"/><Relationship Id="rId7" Type="http://schemas.openxmlformats.org/officeDocument/2006/relationships/image" Target="../media/image122.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68.svg"/></Relationships>
</file>

<file path=ppt/slides/_rels/slide33.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2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73.sv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26.svg"/><Relationship Id="rId7" Type="http://schemas.openxmlformats.org/officeDocument/2006/relationships/image" Target="../media/image80.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28.svg"/><Relationship Id="rId4" Type="http://schemas.openxmlformats.org/officeDocument/2006/relationships/image" Target="../media/image87.png"/><Relationship Id="rId9" Type="http://schemas.openxmlformats.org/officeDocument/2006/relationships/image" Target="../media/image73.sv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30.svg"/><Relationship Id="rId7" Type="http://schemas.openxmlformats.org/officeDocument/2006/relationships/image" Target="../media/image134.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32.svg"/><Relationship Id="rId4" Type="http://schemas.openxmlformats.org/officeDocument/2006/relationships/image" Target="../media/image89.png"/><Relationship Id="rId9" Type="http://schemas.openxmlformats.org/officeDocument/2006/relationships/image" Target="../media/image136.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3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47.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5.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9.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59037" y="7119920"/>
            <a:ext cx="1851206" cy="1777158"/>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3217264" y="1346203"/>
            <a:ext cx="1851206" cy="1777158"/>
          </a:xfrm>
          <a:prstGeom prst="rect">
            <a:avLst/>
          </a:prstGeom>
        </p:spPr>
      </p:pic>
      <p:grpSp>
        <p:nvGrpSpPr>
          <p:cNvPr id="17" name="Group 16">
            <a:extLst>
              <a:ext uri="{FF2B5EF4-FFF2-40B4-BE49-F238E27FC236}">
                <a16:creationId xmlns:a16="http://schemas.microsoft.com/office/drawing/2014/main" id="{D7C39B6C-D25A-CAD9-8AC0-BC29E2F5117F}"/>
              </a:ext>
            </a:extLst>
          </p:cNvPr>
          <p:cNvGrpSpPr/>
          <p:nvPr/>
        </p:nvGrpSpPr>
        <p:grpSpPr>
          <a:xfrm>
            <a:off x="1295400" y="1666883"/>
            <a:ext cx="15582900" cy="7230196"/>
            <a:chOff x="3858269" y="1779549"/>
            <a:chExt cx="10571461" cy="6727902"/>
          </a:xfrm>
        </p:grpSpPr>
        <p:grpSp>
          <p:nvGrpSpPr>
            <p:cNvPr id="4" name="Group 4"/>
            <p:cNvGrpSpPr/>
            <p:nvPr/>
          </p:nvGrpSpPr>
          <p:grpSpPr>
            <a:xfrm>
              <a:off x="3858269" y="1779549"/>
              <a:ext cx="10571461" cy="6727902"/>
              <a:chOff x="0" y="0"/>
              <a:chExt cx="3976518" cy="2530741"/>
            </a:xfrm>
          </p:grpSpPr>
          <p:sp>
            <p:nvSpPr>
              <p:cNvPr id="5" name="Freeform 5"/>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txBody>
              <a:bodyPr/>
              <a:lstStyle/>
              <a:p>
                <a:endParaRPr lang="en-US"/>
              </a:p>
            </p:txBody>
          </p:sp>
        </p:grpSp>
        <p:grpSp>
          <p:nvGrpSpPr>
            <p:cNvPr id="7" name="Group 7"/>
            <p:cNvGrpSpPr/>
            <p:nvPr/>
          </p:nvGrpSpPr>
          <p:grpSpPr>
            <a:xfrm>
              <a:off x="4142867" y="1960673"/>
              <a:ext cx="10002266" cy="636565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txBody>
              <a:bodyPr/>
              <a:lstStyle/>
              <a:p>
                <a:endParaRPr lang="en-US"/>
              </a:p>
            </p:txBody>
          </p:sp>
        </p:gr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732102">
            <a:off x="14513178" y="7407223"/>
            <a:ext cx="2169254" cy="141198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14031">
            <a:off x="15183655" y="711028"/>
            <a:ext cx="2665246" cy="213704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83449">
            <a:off x="1484445" y="2025059"/>
            <a:ext cx="968979" cy="96897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29931">
            <a:off x="790213" y="6113812"/>
            <a:ext cx="1914019" cy="2202324"/>
          </a:xfrm>
          <a:prstGeom prst="rect">
            <a:avLst/>
          </a:prstGeom>
        </p:spPr>
      </p:pic>
      <p:sp>
        <p:nvSpPr>
          <p:cNvPr id="18" name="TextBox 17">
            <a:extLst>
              <a:ext uri="{FF2B5EF4-FFF2-40B4-BE49-F238E27FC236}">
                <a16:creationId xmlns:a16="http://schemas.microsoft.com/office/drawing/2014/main" id="{56233A88-084A-2A28-5FD9-06580DD403C3}"/>
              </a:ext>
            </a:extLst>
          </p:cNvPr>
          <p:cNvSpPr txBox="1"/>
          <p:nvPr/>
        </p:nvSpPr>
        <p:spPr>
          <a:xfrm>
            <a:off x="2810086" y="3333561"/>
            <a:ext cx="12411075"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16400" y="8722769"/>
            <a:ext cx="1191584" cy="1003097"/>
          </a:xfrm>
          <a:prstGeom prst="rect">
            <a:avLst/>
          </a:prstGeom>
        </p:spPr>
      </p:pic>
      <p:sp>
        <p:nvSpPr>
          <p:cNvPr id="55" name="Freeform 3">
            <a:extLst>
              <a:ext uri="{FF2B5EF4-FFF2-40B4-BE49-F238E27FC236}">
                <a16:creationId xmlns:a16="http://schemas.microsoft.com/office/drawing/2014/main" id="{7AC28622-F24B-1F44-2865-72F46727A27F}"/>
              </a:ext>
            </a:extLst>
          </p:cNvPr>
          <p:cNvSpPr/>
          <p:nvPr/>
        </p:nvSpPr>
        <p:spPr>
          <a:xfrm>
            <a:off x="980777" y="2846251"/>
            <a:ext cx="16487056" cy="605714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endParaRPr lang="en-US"/>
          </a:p>
        </p:txBody>
      </p:sp>
      <p:sp>
        <p:nvSpPr>
          <p:cNvPr id="56" name="TextBox 55">
            <a:extLst>
              <a:ext uri="{FF2B5EF4-FFF2-40B4-BE49-F238E27FC236}">
                <a16:creationId xmlns:a16="http://schemas.microsoft.com/office/drawing/2014/main" id="{94C29E21-AE07-DEAC-52D7-C515F6AA5528}"/>
              </a:ext>
            </a:extLst>
          </p:cNvPr>
          <p:cNvSpPr txBox="1"/>
          <p:nvPr/>
        </p:nvSpPr>
        <p:spPr>
          <a:xfrm>
            <a:off x="6629400" y="3448193"/>
            <a:ext cx="10057848"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có một người bạn thân từ nhỏ. Chúng em ở đối diện nhà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nhau nên thường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cùng nhau đi học, cùng nhau lớn lên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cùng nhau trải qua những năm tháng. Em luôn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ân trọng và yêu quý người bạn này.</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59AD087F-4664-03F9-6D56-8164788D6A3F}"/>
              </a:ext>
            </a:extLst>
          </p:cNvPr>
          <p:cNvGrpSpPr/>
          <p:nvPr/>
        </p:nvGrpSpPr>
        <p:grpSpPr>
          <a:xfrm>
            <a:off x="-1981200" y="661245"/>
            <a:ext cx="11582400" cy="1363710"/>
            <a:chOff x="3467284" y="414578"/>
            <a:chExt cx="11582400" cy="1363710"/>
          </a:xfrm>
        </p:grpSpPr>
        <p:grpSp>
          <p:nvGrpSpPr>
            <p:cNvPr id="58" name="Group 18">
              <a:extLst>
                <a:ext uri="{FF2B5EF4-FFF2-40B4-BE49-F238E27FC236}">
                  <a16:creationId xmlns:a16="http://schemas.microsoft.com/office/drawing/2014/main" id="{6F0DFF34-3257-9D56-1B32-E78CAF660EC2}"/>
                </a:ext>
              </a:extLst>
            </p:cNvPr>
            <p:cNvGrpSpPr/>
            <p:nvPr/>
          </p:nvGrpSpPr>
          <p:grpSpPr>
            <a:xfrm>
              <a:off x="3467284" y="414578"/>
              <a:ext cx="11582400" cy="1363710"/>
              <a:chOff x="0" y="0"/>
              <a:chExt cx="3160916" cy="406400"/>
            </a:xfrm>
          </p:grpSpPr>
          <p:sp>
            <p:nvSpPr>
              <p:cNvPr id="60" name="Freeform 19">
                <a:extLst>
                  <a:ext uri="{FF2B5EF4-FFF2-40B4-BE49-F238E27FC236}">
                    <a16:creationId xmlns:a16="http://schemas.microsoft.com/office/drawing/2014/main" id="{71A86555-77B9-8D69-853F-9C6E66DE79B2}"/>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p>
            </p:txBody>
          </p:sp>
          <p:sp>
            <p:nvSpPr>
              <p:cNvPr id="61" name="TextBox 20">
                <a:extLst>
                  <a:ext uri="{FF2B5EF4-FFF2-40B4-BE49-F238E27FC236}">
                    <a16:creationId xmlns:a16="http://schemas.microsoft.com/office/drawing/2014/main" id="{4EDFE5E2-1B3B-11F7-D1C6-FD0D5D47A8B9}"/>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59" name="TextBox 58">
              <a:extLst>
                <a:ext uri="{FF2B5EF4-FFF2-40B4-BE49-F238E27FC236}">
                  <a16:creationId xmlns:a16="http://schemas.microsoft.com/office/drawing/2014/main" id="{FBCE3045-698D-09A1-8A22-79EE197200A4}"/>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62" name="Picture 61" descr="Icon&#10;&#10;Description automatically generated">
            <a:extLst>
              <a:ext uri="{FF2B5EF4-FFF2-40B4-BE49-F238E27FC236}">
                <a16:creationId xmlns:a16="http://schemas.microsoft.com/office/drawing/2014/main" id="{9ABB1CC2-95AC-668B-131D-A53F685C4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4915" y="1778788"/>
            <a:ext cx="1973069" cy="1973069"/>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5915" y="8370655"/>
            <a:ext cx="1044494" cy="1600200"/>
          </a:xfrm>
          <a:prstGeom prst="rect">
            <a:avLst/>
          </a:prstGeom>
        </p:spPr>
      </p:pic>
      <p:grpSp>
        <p:nvGrpSpPr>
          <p:cNvPr id="69" name="Group 68">
            <a:extLst>
              <a:ext uri="{FF2B5EF4-FFF2-40B4-BE49-F238E27FC236}">
                <a16:creationId xmlns:a16="http://schemas.microsoft.com/office/drawing/2014/main" id="{CBDE4620-D248-D73E-2B53-3AF0D4F71115}"/>
              </a:ext>
            </a:extLst>
          </p:cNvPr>
          <p:cNvGrpSpPr/>
          <p:nvPr/>
        </p:nvGrpSpPr>
        <p:grpSpPr>
          <a:xfrm>
            <a:off x="1720463" y="4039254"/>
            <a:ext cx="4179071" cy="3831044"/>
            <a:chOff x="1720463" y="4039254"/>
            <a:chExt cx="4179071" cy="3831044"/>
          </a:xfrm>
        </p:grpSpPr>
        <p:grpSp>
          <p:nvGrpSpPr>
            <p:cNvPr id="64" name="Group 8">
              <a:extLst>
                <a:ext uri="{FF2B5EF4-FFF2-40B4-BE49-F238E27FC236}">
                  <a16:creationId xmlns:a16="http://schemas.microsoft.com/office/drawing/2014/main" id="{5D5CED43-C40B-C286-0820-7FFFD57B8276}"/>
                </a:ext>
              </a:extLst>
            </p:cNvPr>
            <p:cNvGrpSpPr/>
            <p:nvPr/>
          </p:nvGrpSpPr>
          <p:grpSpPr>
            <a:xfrm>
              <a:off x="1720463" y="4039254"/>
              <a:ext cx="4179071" cy="3671134"/>
              <a:chOff x="0" y="0"/>
              <a:chExt cx="1100661" cy="893945"/>
            </a:xfrm>
          </p:grpSpPr>
          <p:sp>
            <p:nvSpPr>
              <p:cNvPr id="66" name="Freeform 9">
                <a:extLst>
                  <a:ext uri="{FF2B5EF4-FFF2-40B4-BE49-F238E27FC236}">
                    <a16:creationId xmlns:a16="http://schemas.microsoft.com/office/drawing/2014/main" id="{CE5B9505-395A-3EB9-EEE0-068485A0133A}"/>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67" name="TextBox 10">
                <a:extLst>
                  <a:ext uri="{FF2B5EF4-FFF2-40B4-BE49-F238E27FC236}">
                    <a16:creationId xmlns:a16="http://schemas.microsoft.com/office/drawing/2014/main" id="{E0C628C0-E7CA-4160-42C5-9CA3278568B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68" name="Picture 10">
              <a:extLst>
                <a:ext uri="{FF2B5EF4-FFF2-40B4-BE49-F238E27FC236}">
                  <a16:creationId xmlns:a16="http://schemas.microsoft.com/office/drawing/2014/main" id="{BE06ED1A-F289-04C6-0CFB-557117438F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9903" y="4736646"/>
              <a:ext cx="3063145" cy="3133652"/>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arn(outVertical)">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17295" y="-47465"/>
            <a:ext cx="987034" cy="1512170"/>
          </a:xfrm>
          <a:prstGeom prst="rect">
            <a:avLst/>
          </a:prstGeom>
        </p:spPr>
      </p:pic>
      <p:sp>
        <p:nvSpPr>
          <p:cNvPr id="23" name="TextBox 22">
            <a:extLst>
              <a:ext uri="{FF2B5EF4-FFF2-40B4-BE49-F238E27FC236}">
                <a16:creationId xmlns:a16="http://schemas.microsoft.com/office/drawing/2014/main" id="{585254DB-79C2-5D47-D143-962D1CE43F1F}"/>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774582" y="3385456"/>
            <a:ext cx="9392495" cy="5154616"/>
          </a:xfrm>
          <a:prstGeom prst="rect">
            <a:avLst/>
          </a:prstGeom>
        </p:spPr>
        <p:txBody>
          <a:bodyPr wrap="square" lIns="0" tIns="0" rIns="0" bIns="0" rtlCol="0" anchor="t">
            <a:spAutoFit/>
          </a:bodyPr>
          <a:lstStyle/>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em đưa ra ý tưởng về hình tượng </a:t>
            </a:r>
            <a:r>
              <a:rPr lang="vi-VN" sz="3800" i="1">
                <a:latin typeface="Arial" panose="020B0604020202020204" pitchFamily="34" charset="0"/>
                <a:cs typeface="Arial" panose="020B0604020202020204" pitchFamily="34" charset="0"/>
              </a:rPr>
              <a:t>“Cây tình bạn” </a:t>
            </a:r>
            <a:r>
              <a:rPr lang="vi-VN" sz="3800">
                <a:latin typeface="Arial" panose="020B0604020202020204" pitchFamily="34" charset="0"/>
                <a:cs typeface="Arial" panose="020B0604020202020204" pitchFamily="34" charset="0"/>
              </a:rPr>
              <a:t>và sắp xếp các thẻ màu thành một cây xanh có đầy đủ rễ cây, thân cây, lá, hoa và quả trên tờ giấy A0, ở dưới ghi chữ </a:t>
            </a:r>
            <a:r>
              <a:rPr lang="vi-VN" sz="3800" i="1">
                <a:latin typeface="Arial" panose="020B0604020202020204" pitchFamily="34" charset="0"/>
                <a:cs typeface="Arial" panose="020B0604020202020204" pitchFamily="34" charset="0"/>
              </a:rPr>
              <a:t>“Cây tình bạn”.</a:t>
            </a:r>
          </a:p>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em sẽ cắt/ viết chữ lên các thẻ màu.</a:t>
            </a:r>
            <a:endParaRPr lang="vi-VN" sz="38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5998" y="8885509"/>
            <a:ext cx="1057168" cy="971273"/>
          </a:xfrm>
          <a:prstGeom prst="rect">
            <a:avLst/>
          </a:prstGeom>
        </p:spPr>
      </p:pic>
    </p:spTree>
    <p:extLst>
      <p:ext uri="{BB962C8B-B14F-4D97-AF65-F5344CB8AC3E}">
        <p14:creationId xmlns:p14="http://schemas.microsoft.com/office/powerpoint/2010/main" val="410318258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animBg="1"/>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17295" y="-47465"/>
            <a:ext cx="987034" cy="1512170"/>
          </a:xfrm>
          <a:prstGeom prst="rect">
            <a:avLst/>
          </a:prstGeom>
        </p:spPr>
      </p:pic>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900466" y="3385456"/>
            <a:ext cx="9140727" cy="5154616"/>
          </a:xfrm>
          <a:prstGeom prst="rect">
            <a:avLst/>
          </a:prstGeom>
        </p:spPr>
        <p:txBody>
          <a:bodyPr wrap="square" lIns="0" tIns="0" rIns="0" bIns="0" rtlCol="0" anchor="t">
            <a:spAutoFit/>
          </a:bodyPr>
          <a:lstStyle/>
          <a:p>
            <a:pPr algn="ctr">
              <a:lnSpc>
                <a:spcPct val="150000"/>
              </a:lnSpc>
            </a:pPr>
            <a:r>
              <a:rPr lang="vi-VN" sz="4000" b="1">
                <a:latin typeface="Arial" panose="020B0604020202020204" pitchFamily="34" charset="0"/>
                <a:cs typeface="Arial" panose="020B0604020202020204" pitchFamily="34" charset="0"/>
              </a:rPr>
              <a:t>Các chữ được ghi trên thẻ màu gồm:</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Chủ động, mạnh dạn</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tự tin khi làm quen với bạn mới. </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Chia sẻ chân thành, cởi mở</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Không phán xét, tin tưởng lẫn nhau, luôn tôn trọng, lắng nghe bạn</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5998" y="8885509"/>
            <a:ext cx="1057168" cy="971273"/>
          </a:xfrm>
          <a:prstGeom prst="rect">
            <a:avLst/>
          </a:prstGeom>
        </p:spPr>
      </p:pic>
      <p:sp>
        <p:nvSpPr>
          <p:cNvPr id="2" name="TextBox 1">
            <a:extLst>
              <a:ext uri="{FF2B5EF4-FFF2-40B4-BE49-F238E27FC236}">
                <a16:creationId xmlns:a16="http://schemas.microsoft.com/office/drawing/2014/main" id="{63EAA547-7820-E912-B4DB-5482166FA8EB}"/>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51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17295" y="-47465"/>
            <a:ext cx="987034" cy="1512170"/>
          </a:xfrm>
          <a:prstGeom prst="rect">
            <a:avLst/>
          </a:prstGeom>
        </p:spPr>
      </p:pic>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900466" y="3385456"/>
            <a:ext cx="9140727" cy="4323620"/>
          </a:xfrm>
          <a:prstGeom prst="rect">
            <a:avLst/>
          </a:prstGeom>
        </p:spPr>
        <p:txBody>
          <a:bodyPr wrap="square" lIns="0" tIns="0" rIns="0" bIns="0" rtlCol="0" anchor="t">
            <a:spAutoFit/>
          </a:bodyPr>
          <a:lstStyle/>
          <a:p>
            <a:pPr algn="ctr">
              <a:lnSpc>
                <a:spcPct val="150000"/>
              </a:lnSpc>
            </a:pPr>
            <a:r>
              <a:rPr lang="vi-VN" sz="4000" b="1">
                <a:latin typeface="Arial" panose="020B0604020202020204" pitchFamily="34" charset="0"/>
                <a:cs typeface="Arial" panose="020B0604020202020204" pitchFamily="34" charset="0"/>
              </a:rPr>
              <a:t>Các chữ được ghi trên thẻ màu gồm:</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Chia sẻ với nhau khi vui buồn, có khó khăn, vướng mắc</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Dành thời gian cho nhau, không có lời nói và hành vị làm tổn thương bạn.</a:t>
            </a: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5998" y="8885509"/>
            <a:ext cx="1057168" cy="971273"/>
          </a:xfrm>
          <a:prstGeom prst="rect">
            <a:avLst/>
          </a:prstGeom>
        </p:spPr>
      </p:pic>
      <p:sp>
        <p:nvSpPr>
          <p:cNvPr id="2" name="TextBox 1">
            <a:extLst>
              <a:ext uri="{FF2B5EF4-FFF2-40B4-BE49-F238E27FC236}">
                <a16:creationId xmlns:a16="http://schemas.microsoft.com/office/drawing/2014/main" id="{B8A75780-9E60-0697-7D83-D3EA3987CDF1}"/>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54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1408" y="116477"/>
            <a:ext cx="1439936" cy="973920"/>
          </a:xfrm>
          <a:prstGeom prst="rect">
            <a:avLst/>
          </a:prstGeom>
        </p:spPr>
      </p:pic>
      <p:pic>
        <p:nvPicPr>
          <p:cNvPr id="4" name="Picture 12">
            <a:extLst>
              <a:ext uri="{FF2B5EF4-FFF2-40B4-BE49-F238E27FC236}">
                <a16:creationId xmlns:a16="http://schemas.microsoft.com/office/drawing/2014/main" id="{8CD9A4BE-ECBB-005C-245F-95AB58F89B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96407">
            <a:off x="17334020" y="267688"/>
            <a:ext cx="1005060" cy="1163754"/>
          </a:xfrm>
          <a:prstGeom prst="rect">
            <a:avLst/>
          </a:prstGeom>
        </p:spPr>
      </p:pic>
      <p:grpSp>
        <p:nvGrpSpPr>
          <p:cNvPr id="39" name="Group 38">
            <a:extLst>
              <a:ext uri="{FF2B5EF4-FFF2-40B4-BE49-F238E27FC236}">
                <a16:creationId xmlns:a16="http://schemas.microsoft.com/office/drawing/2014/main" id="{ACFA468B-DC4F-7D15-5B45-18A53DA6B68E}"/>
              </a:ext>
            </a:extLst>
          </p:cNvPr>
          <p:cNvGrpSpPr/>
          <p:nvPr/>
        </p:nvGrpSpPr>
        <p:grpSpPr>
          <a:xfrm>
            <a:off x="5446400" y="0"/>
            <a:ext cx="7583876" cy="1388058"/>
            <a:chOff x="4834930" y="84191"/>
            <a:chExt cx="7359542" cy="1232175"/>
          </a:xfrm>
        </p:grpSpPr>
        <p:sp>
          <p:nvSpPr>
            <p:cNvPr id="40" name="Round Same Side Corner Rectangle 11">
              <a:extLst>
                <a:ext uri="{FF2B5EF4-FFF2-40B4-BE49-F238E27FC236}">
                  <a16:creationId xmlns:a16="http://schemas.microsoft.com/office/drawing/2014/main" id="{BD314B52-F3C5-A88A-56DC-BB2605BE55E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49516E3-5B40-B539-4936-F2114A5C2844}"/>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43" name="Rectangle: Rounded Corners 42">
            <a:extLst>
              <a:ext uri="{FF2B5EF4-FFF2-40B4-BE49-F238E27FC236}">
                <a16:creationId xmlns:a16="http://schemas.microsoft.com/office/drawing/2014/main" id="{16B9C963-10BC-4487-D52F-DBC6A84B7B87}"/>
              </a:ext>
            </a:extLst>
          </p:cNvPr>
          <p:cNvSpPr/>
          <p:nvPr/>
        </p:nvSpPr>
        <p:spPr>
          <a:xfrm>
            <a:off x="1143000" y="3827082"/>
            <a:ext cx="6971288"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động, mạnh dạn, tự tin khi làm quen với bạn mới.</a:t>
            </a:r>
            <a:endParaRPr lang="en-US" sz="3800" dirty="0">
              <a:solidFill>
                <a:schemeClr val="tx1"/>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03F93E5D-317D-E69D-170B-C671C9439B82}"/>
              </a:ext>
            </a:extLst>
          </p:cNvPr>
          <p:cNvSpPr/>
          <p:nvPr/>
        </p:nvSpPr>
        <p:spPr>
          <a:xfrm>
            <a:off x="9642808" y="3827082"/>
            <a:ext cx="7273591"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Chia sẻ chân thành, cởi mở với bạn khi vui, buồn, khó khăn.</a:t>
            </a:r>
            <a:endParaRPr lang="en-US" sz="3800" dirty="0">
              <a:solidFill>
                <a:schemeClr val="tx1"/>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4829713-1945-F861-63C1-9D60F5F9A094}"/>
              </a:ext>
            </a:extLst>
          </p:cNvPr>
          <p:cNvGrpSpPr/>
          <p:nvPr/>
        </p:nvGrpSpPr>
        <p:grpSpPr>
          <a:xfrm>
            <a:off x="0" y="1919171"/>
            <a:ext cx="15757547" cy="1466180"/>
            <a:chOff x="0" y="2023727"/>
            <a:chExt cx="15757547" cy="1466180"/>
          </a:xfrm>
        </p:grpSpPr>
        <p:sp>
          <p:nvSpPr>
            <p:cNvPr id="25" name="Rectangle 24">
              <a:extLst>
                <a:ext uri="{FF2B5EF4-FFF2-40B4-BE49-F238E27FC236}">
                  <a16:creationId xmlns:a16="http://schemas.microsoft.com/office/drawing/2014/main" id="{A4806E35-06AF-7811-5BF4-C9DB293BA997}"/>
                </a:ext>
              </a:extLst>
            </p:cNvPr>
            <p:cNvSpPr/>
            <p:nvPr/>
          </p:nvSpPr>
          <p:spPr>
            <a:xfrm>
              <a:off x="0" y="2086627"/>
              <a:ext cx="15011400" cy="12404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Một số cách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51" name="Picture 13">
              <a:extLst>
                <a:ext uri="{FF2B5EF4-FFF2-40B4-BE49-F238E27FC236}">
                  <a16:creationId xmlns:a16="http://schemas.microsoft.com/office/drawing/2014/main" id="{686E3494-5265-30EB-5374-29AE4D0376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65252" y="2023727"/>
              <a:ext cx="1492295" cy="1466180"/>
            </a:xfrm>
            <a:prstGeom prst="rect">
              <a:avLst/>
            </a:prstGeom>
          </p:spPr>
        </p:pic>
      </p:grpSp>
      <p:pic>
        <p:nvPicPr>
          <p:cNvPr id="54" name="Picture 10">
            <a:extLst>
              <a:ext uri="{FF2B5EF4-FFF2-40B4-BE49-F238E27FC236}">
                <a16:creationId xmlns:a16="http://schemas.microsoft.com/office/drawing/2014/main" id="{3C0E1E05-351A-DDA7-E3D7-AAB2B2E9F6D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03703" y="6885696"/>
            <a:ext cx="5449881" cy="2861187"/>
          </a:xfrm>
          <a:prstGeom prst="rect">
            <a:avLst/>
          </a:prstGeom>
        </p:spPr>
      </p:pic>
      <p:pic>
        <p:nvPicPr>
          <p:cNvPr id="57" name="Picture 56" descr="A group of people wearing clothing&#10;&#10;Description automatically generated with medium confidence">
            <a:extLst>
              <a:ext uri="{FF2B5EF4-FFF2-40B4-BE49-F238E27FC236}">
                <a16:creationId xmlns:a16="http://schemas.microsoft.com/office/drawing/2014/main" id="{0D80B447-1209-5F82-DF5C-8566B4A404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258" b="9276"/>
          <a:stretch/>
        </p:blipFill>
        <p:spPr>
          <a:xfrm>
            <a:off x="10997248" y="6641899"/>
            <a:ext cx="4564710" cy="381000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par>
                                <p:cTn id="26" presetID="16" presetClass="entr" presetSubtype="37"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arn(outVertical)">
                                      <p:cBhvr>
                                        <p:cTn id="2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1408" y="116477"/>
            <a:ext cx="1439936" cy="973920"/>
          </a:xfrm>
          <a:prstGeom prst="rect">
            <a:avLst/>
          </a:prstGeom>
        </p:spPr>
      </p:pic>
      <p:pic>
        <p:nvPicPr>
          <p:cNvPr id="4" name="Picture 12">
            <a:extLst>
              <a:ext uri="{FF2B5EF4-FFF2-40B4-BE49-F238E27FC236}">
                <a16:creationId xmlns:a16="http://schemas.microsoft.com/office/drawing/2014/main" id="{8CD9A4BE-ECBB-005C-245F-95AB58F89B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96407">
            <a:off x="17334020" y="267688"/>
            <a:ext cx="1005060" cy="1163754"/>
          </a:xfrm>
          <a:prstGeom prst="rect">
            <a:avLst/>
          </a:prstGeom>
        </p:spPr>
      </p:pic>
      <p:grpSp>
        <p:nvGrpSpPr>
          <p:cNvPr id="39" name="Group 38">
            <a:extLst>
              <a:ext uri="{FF2B5EF4-FFF2-40B4-BE49-F238E27FC236}">
                <a16:creationId xmlns:a16="http://schemas.microsoft.com/office/drawing/2014/main" id="{ACFA468B-DC4F-7D15-5B45-18A53DA6B68E}"/>
              </a:ext>
            </a:extLst>
          </p:cNvPr>
          <p:cNvGrpSpPr/>
          <p:nvPr/>
        </p:nvGrpSpPr>
        <p:grpSpPr>
          <a:xfrm>
            <a:off x="5446400" y="0"/>
            <a:ext cx="7583876" cy="1388058"/>
            <a:chOff x="4834930" y="84191"/>
            <a:chExt cx="7359542" cy="1232175"/>
          </a:xfrm>
        </p:grpSpPr>
        <p:sp>
          <p:nvSpPr>
            <p:cNvPr id="40" name="Round Same Side Corner Rectangle 11">
              <a:extLst>
                <a:ext uri="{FF2B5EF4-FFF2-40B4-BE49-F238E27FC236}">
                  <a16:creationId xmlns:a16="http://schemas.microsoft.com/office/drawing/2014/main" id="{BD314B52-F3C5-A88A-56DC-BB2605BE55E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49516E3-5B40-B539-4936-F2114A5C2844}"/>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43" name="Rectangle: Rounded Corners 42">
            <a:extLst>
              <a:ext uri="{FF2B5EF4-FFF2-40B4-BE49-F238E27FC236}">
                <a16:creationId xmlns:a16="http://schemas.microsoft.com/office/drawing/2014/main" id="{16B9C963-10BC-4487-D52F-DBC6A84B7B87}"/>
              </a:ext>
            </a:extLst>
          </p:cNvPr>
          <p:cNvSpPr/>
          <p:nvPr/>
        </p:nvSpPr>
        <p:spPr>
          <a:xfrm>
            <a:off x="392081" y="3916464"/>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Trao đổi thẳng thắn với bạn khi có hiểu lầm.</a:t>
            </a:r>
            <a:endParaRPr lang="en-US" sz="3800" dirty="0">
              <a:solidFill>
                <a:schemeClr val="tx1"/>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4829713-1945-F861-63C1-9D60F5F9A094}"/>
              </a:ext>
            </a:extLst>
          </p:cNvPr>
          <p:cNvGrpSpPr/>
          <p:nvPr/>
        </p:nvGrpSpPr>
        <p:grpSpPr>
          <a:xfrm>
            <a:off x="0" y="1919171"/>
            <a:ext cx="15757547" cy="1466180"/>
            <a:chOff x="0" y="2023727"/>
            <a:chExt cx="15757547" cy="1466180"/>
          </a:xfrm>
        </p:grpSpPr>
        <p:sp>
          <p:nvSpPr>
            <p:cNvPr id="25" name="Rectangle 24">
              <a:extLst>
                <a:ext uri="{FF2B5EF4-FFF2-40B4-BE49-F238E27FC236}">
                  <a16:creationId xmlns:a16="http://schemas.microsoft.com/office/drawing/2014/main" id="{A4806E35-06AF-7811-5BF4-C9DB293BA997}"/>
                </a:ext>
              </a:extLst>
            </p:cNvPr>
            <p:cNvSpPr/>
            <p:nvPr/>
          </p:nvSpPr>
          <p:spPr>
            <a:xfrm>
              <a:off x="0" y="2086627"/>
              <a:ext cx="15011400" cy="12404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Một số cách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51" name="Picture 13">
              <a:extLst>
                <a:ext uri="{FF2B5EF4-FFF2-40B4-BE49-F238E27FC236}">
                  <a16:creationId xmlns:a16="http://schemas.microsoft.com/office/drawing/2014/main" id="{686E3494-5265-30EB-5374-29AE4D0376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65252" y="2023727"/>
              <a:ext cx="1492295" cy="1466180"/>
            </a:xfrm>
            <a:prstGeom prst="rect">
              <a:avLst/>
            </a:prstGeom>
          </p:spPr>
        </p:pic>
      </p:grpSp>
      <p:sp>
        <p:nvSpPr>
          <p:cNvPr id="2" name="Rectangle: Rounded Corners 1">
            <a:extLst>
              <a:ext uri="{FF2B5EF4-FFF2-40B4-BE49-F238E27FC236}">
                <a16:creationId xmlns:a16="http://schemas.microsoft.com/office/drawing/2014/main" id="{589E3638-71BA-94BB-9886-A9B5F50FAFDA}"/>
              </a:ext>
            </a:extLst>
          </p:cNvPr>
          <p:cNvSpPr/>
          <p:nvPr/>
        </p:nvSpPr>
        <p:spPr>
          <a:xfrm>
            <a:off x="6400800" y="3916464"/>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tin tưởng, tôn trọng, lắng nghe bạn.</a:t>
            </a:r>
            <a:endParaRPr lang="en-US" sz="38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2C10647-DD8A-D939-DAB2-AE807A9F7EDA}"/>
              </a:ext>
            </a:extLst>
          </p:cNvPr>
          <p:cNvSpPr/>
          <p:nvPr/>
        </p:nvSpPr>
        <p:spPr>
          <a:xfrm>
            <a:off x="12350150" y="3916463"/>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Không có lời nói, hành vi làm tổn thương bạn.</a:t>
            </a:r>
            <a:endParaRPr lang="en-US" sz="38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6FA546F-EA31-2305-8EF2-44A227A4D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410" y="6827165"/>
            <a:ext cx="4610451" cy="3459835"/>
          </a:xfrm>
          <a:prstGeom prst="rect">
            <a:avLst/>
          </a:prstGeom>
        </p:spPr>
      </p:pic>
      <p:pic>
        <p:nvPicPr>
          <p:cNvPr id="7" name="Picture 21">
            <a:extLst>
              <a:ext uri="{FF2B5EF4-FFF2-40B4-BE49-F238E27FC236}">
                <a16:creationId xmlns:a16="http://schemas.microsoft.com/office/drawing/2014/main" id="{6E5A1780-788C-B9DD-6F9D-B6DA1FDFCE1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086600" y="6763296"/>
            <a:ext cx="3794028" cy="3523704"/>
          </a:xfrm>
          <a:prstGeom prst="rect">
            <a:avLst/>
          </a:prstGeom>
        </p:spPr>
      </p:pic>
      <p:pic>
        <p:nvPicPr>
          <p:cNvPr id="9" name="Picture 8">
            <a:extLst>
              <a:ext uri="{FF2B5EF4-FFF2-40B4-BE49-F238E27FC236}">
                <a16:creationId xmlns:a16="http://schemas.microsoft.com/office/drawing/2014/main" id="{E88AF148-C55D-4A19-296E-5FDFFDB771B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7912" b="24235"/>
          <a:stretch/>
        </p:blipFill>
        <p:spPr>
          <a:xfrm>
            <a:off x="12203805" y="6901647"/>
            <a:ext cx="5779090" cy="3343360"/>
          </a:xfrm>
          <a:prstGeom prst="rect">
            <a:avLst/>
          </a:prstGeom>
        </p:spPr>
      </p:pic>
    </p:spTree>
    <p:extLst>
      <p:ext uri="{BB962C8B-B14F-4D97-AF65-F5344CB8AC3E}">
        <p14:creationId xmlns:p14="http://schemas.microsoft.com/office/powerpoint/2010/main" val="73167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876300" y="1922053"/>
            <a:ext cx="16535399" cy="385054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Khái niệm tình bạn: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là sự cam kết một cách tự nguyện giữa hai hay nhiều cá nhân với nhau, người này luôn tạo cảm xúc tích cực cho người kia, sẵn sàng chia sẻ vui buồn và giúp đỡ lẫn nhau khi gặp khó khăn.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A group of cartoon children holding hands&#10;&#10;Description automatically generated">
            <a:extLst>
              <a:ext uri="{FF2B5EF4-FFF2-40B4-BE49-F238E27FC236}">
                <a16:creationId xmlns:a16="http://schemas.microsoft.com/office/drawing/2014/main" id="{D4419BA6-9BD7-1996-7EE4-045FB9D508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21059" y="5981700"/>
            <a:ext cx="14045882" cy="4635721"/>
          </a:xfrm>
          <a:prstGeom prst="rect">
            <a:avLst/>
          </a:prstGeom>
        </p:spPr>
      </p:pic>
      <p:sp>
        <p:nvSpPr>
          <p:cNvPr id="39" name="TextBox 38">
            <a:extLst>
              <a:ext uri="{FF2B5EF4-FFF2-40B4-BE49-F238E27FC236}">
                <a16:creationId xmlns:a16="http://schemas.microsoft.com/office/drawing/2014/main" id="{D4102201-5EF6-E1F8-0CAB-BDA0CF52A75E}"/>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876300" y="2027754"/>
            <a:ext cx="16563997" cy="2881045"/>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Cơ sở để xây dựng tình bạn: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từ những giá trị như tôn trọng, trung thực, yêu thương, đoàn kết, lắng nghe,... và thái độ chân thành, cởi mở, tin cậy.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A group of cartoon children holding hands&#10;&#10;Description automatically generated">
            <a:extLst>
              <a:ext uri="{FF2B5EF4-FFF2-40B4-BE49-F238E27FC236}">
                <a16:creationId xmlns:a16="http://schemas.microsoft.com/office/drawing/2014/main" id="{D4419BA6-9BD7-1996-7EE4-045FB9D508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21059" y="5981700"/>
            <a:ext cx="14045882" cy="4635721"/>
          </a:xfrm>
          <a:prstGeom prst="rect">
            <a:avLst/>
          </a:prstGeom>
        </p:spPr>
      </p:pic>
      <p:sp>
        <p:nvSpPr>
          <p:cNvPr id="2" name="TextBox 1">
            <a:extLst>
              <a:ext uri="{FF2B5EF4-FFF2-40B4-BE49-F238E27FC236}">
                <a16:creationId xmlns:a16="http://schemas.microsoft.com/office/drawing/2014/main" id="{62712CA2-49ED-3188-FC45-8FE774ECBDA6}"/>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101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6F8588EC-83F9-34E8-AC27-9A6C5674D056}"/>
              </a:ext>
            </a:extLst>
          </p:cNvPr>
          <p:cNvSpPr/>
          <p:nvPr/>
        </p:nvSpPr>
        <p:spPr>
          <a:xfrm>
            <a:off x="7387987" y="2310658"/>
            <a:ext cx="10429897" cy="1954818"/>
          </a:xfrm>
          <a:prstGeom prst="wedgeRoundRectCallout">
            <a:avLst>
              <a:gd name="adj1" fmla="val -54607"/>
              <a:gd name="adj2" fmla="val 49670"/>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Biết nói lời xin lỗi nếu gây ra tổn thương cho bạn, làm bạn xấu hổ và lo lắng</a:t>
            </a:r>
          </a:p>
        </p:txBody>
      </p:sp>
      <p:sp>
        <p:nvSpPr>
          <p:cNvPr id="4" name="Speech Bubble: Rectangle with Corners Rounded 3">
            <a:extLst>
              <a:ext uri="{FF2B5EF4-FFF2-40B4-BE49-F238E27FC236}">
                <a16:creationId xmlns:a16="http://schemas.microsoft.com/office/drawing/2014/main" id="{548514CB-0DBD-7051-F0AA-12901062651E}"/>
              </a:ext>
            </a:extLst>
          </p:cNvPr>
          <p:cNvSpPr/>
          <p:nvPr/>
        </p:nvSpPr>
        <p:spPr>
          <a:xfrm>
            <a:off x="7387986" y="4736752"/>
            <a:ext cx="10429897" cy="2340200"/>
          </a:xfrm>
          <a:prstGeom prst="wedgeRoundRectCallout">
            <a:avLst>
              <a:gd name="adj1" fmla="val -53708"/>
              <a:gd name="adj2" fmla="val -43883"/>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Biết lắng nghe, không phán xét</a:t>
            </a:r>
          </a:p>
        </p:txBody>
      </p:sp>
      <p:sp>
        <p:nvSpPr>
          <p:cNvPr id="5" name="Speech Bubble: Rectangle with Corners Rounded 4">
            <a:extLst>
              <a:ext uri="{FF2B5EF4-FFF2-40B4-BE49-F238E27FC236}">
                <a16:creationId xmlns:a16="http://schemas.microsoft.com/office/drawing/2014/main" id="{ED26F0B2-E9FE-2E31-5207-351D098DD7C7}"/>
              </a:ext>
            </a:extLst>
          </p:cNvPr>
          <p:cNvSpPr/>
          <p:nvPr/>
        </p:nvSpPr>
        <p:spPr>
          <a:xfrm>
            <a:off x="7515683" y="7631244"/>
            <a:ext cx="10429897" cy="1954818"/>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Quan tâm đến bạn và dành thời gian cho nhau</a:t>
            </a:r>
          </a:p>
        </p:txBody>
      </p:sp>
      <p:sp>
        <p:nvSpPr>
          <p:cNvPr id="10" name="Line Callout 1 (Border and Accent Bar) 3">
            <a:extLst>
              <a:ext uri="{FF2B5EF4-FFF2-40B4-BE49-F238E27FC236}">
                <a16:creationId xmlns:a16="http://schemas.microsoft.com/office/drawing/2014/main" id="{FF169795-4BD6-A977-6B96-AB06842C3B16}"/>
              </a:ext>
            </a:extLst>
          </p:cNvPr>
          <p:cNvSpPr/>
          <p:nvPr/>
        </p:nvSpPr>
        <p:spPr>
          <a:xfrm>
            <a:off x="152400" y="2802260"/>
            <a:ext cx="6248400" cy="210205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Kĩ năng để xây dựng một tình bạn đẹp</a:t>
            </a:r>
            <a:endParaRPr lang="en-US" sz="4000" b="1" dirty="0">
              <a:solidFill>
                <a:schemeClr val="tx1"/>
              </a:solidFill>
              <a:latin typeface="Arial" panose="020B0604020202020204" pitchFamily="34" charset="0"/>
              <a:cs typeface="Arial" panose="020B0604020202020204" pitchFamily="34" charset="0"/>
            </a:endParaRPr>
          </a:p>
        </p:txBody>
      </p:sp>
      <p:pic>
        <p:nvPicPr>
          <p:cNvPr id="11" name="Picture 9">
            <a:extLst>
              <a:ext uri="{FF2B5EF4-FFF2-40B4-BE49-F238E27FC236}">
                <a16:creationId xmlns:a16="http://schemas.microsoft.com/office/drawing/2014/main" id="{12FBCB12-793C-9E9A-F106-BD8A040715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8266" y="5282613"/>
            <a:ext cx="4759950" cy="5015273"/>
          </a:xfrm>
          <a:prstGeom prst="rect">
            <a:avLst/>
          </a:prstGeom>
        </p:spPr>
      </p:pic>
      <p:sp>
        <p:nvSpPr>
          <p:cNvPr id="12" name="TextBox 11">
            <a:extLst>
              <a:ext uri="{FF2B5EF4-FFF2-40B4-BE49-F238E27FC236}">
                <a16:creationId xmlns:a16="http://schemas.microsoft.com/office/drawing/2014/main" id="{205A3270-A46C-6F3A-EC3D-B1AAF8FB7C39}"/>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7481658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6F8588EC-83F9-34E8-AC27-9A6C5674D056}"/>
              </a:ext>
            </a:extLst>
          </p:cNvPr>
          <p:cNvSpPr/>
          <p:nvPr/>
        </p:nvSpPr>
        <p:spPr>
          <a:xfrm>
            <a:off x="7658146" y="3086100"/>
            <a:ext cx="9782151" cy="2451842"/>
          </a:xfrm>
          <a:prstGeom prst="wedgeRoundRectCallout">
            <a:avLst>
              <a:gd name="adj1" fmla="val -54607"/>
              <a:gd name="adj2" fmla="val 49670"/>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Cùng nhau tiến bộ, hỗ trợ nhau vượt qua khó khăn</a:t>
            </a:r>
          </a:p>
        </p:txBody>
      </p:sp>
      <p:sp>
        <p:nvSpPr>
          <p:cNvPr id="4" name="Speech Bubble: Rectangle with Corners Rounded 3">
            <a:extLst>
              <a:ext uri="{FF2B5EF4-FFF2-40B4-BE49-F238E27FC236}">
                <a16:creationId xmlns:a16="http://schemas.microsoft.com/office/drawing/2014/main" id="{548514CB-0DBD-7051-F0AA-12901062651E}"/>
              </a:ext>
            </a:extLst>
          </p:cNvPr>
          <p:cNvSpPr/>
          <p:nvPr/>
        </p:nvSpPr>
        <p:spPr>
          <a:xfrm>
            <a:off x="7658148" y="6534653"/>
            <a:ext cx="9782150" cy="2692748"/>
          </a:xfrm>
          <a:prstGeom prst="wedgeRoundRectCallout">
            <a:avLst>
              <a:gd name="adj1" fmla="val -53708"/>
              <a:gd name="adj2" fmla="val -43883"/>
              <a:gd name="adj3" fmla="val 16667"/>
            </a:avLst>
          </a:prstGeom>
          <a:solidFill>
            <a:srgbClr val="E8F4F8"/>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Cảm thấy mọi thứ tốt hơn là chính mình.</a:t>
            </a:r>
          </a:p>
        </p:txBody>
      </p:sp>
      <p:sp>
        <p:nvSpPr>
          <p:cNvPr id="10" name="Line Callout 1 (Border and Accent Bar) 3">
            <a:extLst>
              <a:ext uri="{FF2B5EF4-FFF2-40B4-BE49-F238E27FC236}">
                <a16:creationId xmlns:a16="http://schemas.microsoft.com/office/drawing/2014/main" id="{FF169795-4BD6-A977-6B96-AB06842C3B16}"/>
              </a:ext>
            </a:extLst>
          </p:cNvPr>
          <p:cNvSpPr/>
          <p:nvPr/>
        </p:nvSpPr>
        <p:spPr>
          <a:xfrm>
            <a:off x="152400" y="2802260"/>
            <a:ext cx="6248400" cy="2102058"/>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quả của một tình bạn đẹp là:</a:t>
            </a:r>
          </a:p>
        </p:txBody>
      </p:sp>
      <p:pic>
        <p:nvPicPr>
          <p:cNvPr id="11" name="Picture 9">
            <a:extLst>
              <a:ext uri="{FF2B5EF4-FFF2-40B4-BE49-F238E27FC236}">
                <a16:creationId xmlns:a16="http://schemas.microsoft.com/office/drawing/2014/main" id="{12FBCB12-793C-9E9A-F106-BD8A040715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8266" y="5282613"/>
            <a:ext cx="4759950" cy="5015273"/>
          </a:xfrm>
          <a:prstGeom prst="rect">
            <a:avLst/>
          </a:prstGeom>
        </p:spPr>
      </p:pic>
      <p:sp>
        <p:nvSpPr>
          <p:cNvPr id="2" name="TextBox 1">
            <a:extLst>
              <a:ext uri="{FF2B5EF4-FFF2-40B4-BE49-F238E27FC236}">
                <a16:creationId xmlns:a16="http://schemas.microsoft.com/office/drawing/2014/main" id="{5617D707-5EAC-64C7-69D8-C32DE8997962}"/>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70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34690">
            <a:off x="56703" y="8425932"/>
            <a:ext cx="1851206" cy="1777158"/>
          </a:xfrm>
          <a:prstGeom prst="rect">
            <a:avLst/>
          </a:prstGeom>
        </p:spPr>
      </p:pic>
      <p:sp>
        <p:nvSpPr>
          <p:cNvPr id="11" name="Freeform 5">
            <a:extLst>
              <a:ext uri="{FF2B5EF4-FFF2-40B4-BE49-F238E27FC236}">
                <a16:creationId xmlns:a16="http://schemas.microsoft.com/office/drawing/2014/main" id="{7F25E596-786F-16C5-CC62-2890623F065B}"/>
              </a:ext>
            </a:extLst>
          </p:cNvPr>
          <p:cNvSpPr/>
          <p:nvPr/>
        </p:nvSpPr>
        <p:spPr>
          <a:xfrm>
            <a:off x="685800" y="2182641"/>
            <a:ext cx="17145000" cy="7757321"/>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xmlns=""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A19EFC6-2709-C0BF-94A1-2EBABDFC310A}"/>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id="{4F70CEDA-7F1C-134F-8C56-9A51E28218A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8AE3882-D449-C320-184A-36A6A3967B39}"/>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id="{3BE9BD86-4C0B-A6AD-BAA6-CBBA441FF1A8}"/>
              </a:ext>
            </a:extLst>
          </p:cNvPr>
          <p:cNvSpPr txBox="1"/>
          <p:nvPr/>
        </p:nvSpPr>
        <p:spPr>
          <a:xfrm>
            <a:off x="1828800" y="2525499"/>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“Vũ điệu tự do”</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C7B119-06C1-9544-E215-602BB733917D}"/>
              </a:ext>
            </a:extLst>
          </p:cNvPr>
          <p:cNvSpPr txBox="1"/>
          <p:nvPr/>
        </p:nvSpPr>
        <p:spPr>
          <a:xfrm>
            <a:off x="1148741" y="3227022"/>
            <a:ext cx="16219118" cy="6170279"/>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Cả lớp đúng thành vòng tròn hoặc xếp hàng ngang (tuỳ theo không gian của lớp học).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Quản trò làm một động tác bất kì như giơ tay, đứng bằng một chân, nhảy múa,... khi quản trò thực hiện hoạt động nào thì cả lớp làm theo.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Quản trò đi qua từng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bất chợt dừng trước mặt hoặc </a:t>
            </a:r>
            <a:r>
              <a:rPr lang="en-US" sz="3800">
                <a:latin typeface="Arial" panose="020B0604020202020204" pitchFamily="34" charset="0"/>
                <a:ea typeface="Calibri" panose="020F0502020204030204" pitchFamily="34" charset="0"/>
                <a:cs typeface="Arial" panose="020B0604020202020204" pitchFamily="34" charset="0"/>
              </a:rPr>
              <a:t>có thể</a:t>
            </a:r>
            <a:r>
              <a:rPr lang="vi-VN" sz="3800">
                <a:latin typeface="Arial" panose="020B0604020202020204" pitchFamily="34" charset="0"/>
                <a:ea typeface="Calibri" panose="020F0502020204030204" pitchFamily="34" charset="0"/>
                <a:cs typeface="Arial" panose="020B0604020202020204" pitchFamily="34" charset="0"/>
              </a:rPr>
              <a:t>gọi tên 1 bạn. </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26169" y="9166459"/>
            <a:ext cx="1357775" cy="11430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8864" y="1500020"/>
            <a:ext cx="1439936" cy="973920"/>
          </a:xfrm>
          <a:prstGeom prst="rect">
            <a:avLst/>
          </a:prstGeom>
        </p:spPr>
      </p:pic>
      <p:pic>
        <p:nvPicPr>
          <p:cNvPr id="3" name="Picture 2" descr="A child and child running&#10;&#10;Description automatically generated">
            <a:extLst>
              <a:ext uri="{FF2B5EF4-FFF2-40B4-BE49-F238E27FC236}">
                <a16:creationId xmlns:a16="http://schemas.microsoft.com/office/drawing/2014/main" id="{F90D432B-574F-3B5C-6FD4-BEDC6CC2ED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066" r="7082" b="14333"/>
          <a:stretch/>
        </p:blipFill>
        <p:spPr>
          <a:xfrm>
            <a:off x="14825848" y="1077698"/>
            <a:ext cx="3655594" cy="2895601"/>
          </a:xfrm>
          <a:prstGeom prst="rect">
            <a:avLst/>
          </a:prstGeom>
        </p:spPr>
      </p:pic>
    </p:spTree>
    <p:extLst>
      <p:ext uri="{BB962C8B-B14F-4D97-AF65-F5344CB8AC3E}">
        <p14:creationId xmlns:p14="http://schemas.microsoft.com/office/powerpoint/2010/main" val="363674205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wipe(left)">
                                      <p:cBhvr>
                                        <p:cTn id="16" dur="500"/>
                                        <p:tgtEl>
                                          <p:spTgt spid="22">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wipe(left)">
                                      <p:cBhvr>
                                        <p:cTn id="20" dur="500"/>
                                        <p:tgtEl>
                                          <p:spTgt spid="22">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2">
                                            <p:txEl>
                                              <p:pRg st="3" end="3"/>
                                            </p:txEl>
                                          </p:spTgt>
                                        </p:tgtEl>
                                        <p:attrNameLst>
                                          <p:attrName>style.visibility</p:attrName>
                                        </p:attrNameLst>
                                      </p:cBhvr>
                                      <p:to>
                                        <p:strVal val="visible"/>
                                      </p:to>
                                    </p:set>
                                    <p:animEffect transition="in" filter="wipe(left)">
                                      <p:cBhvr>
                                        <p:cTn id="24"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3818414" y="4635668"/>
            <a:ext cx="10639757" cy="1015663"/>
          </a:xfrm>
          <a:prstGeom prst="rect">
            <a:avLst/>
          </a:prstGeom>
        </p:spPr>
        <p:txBody>
          <a:bodyPr wrap="square" lIns="0" tIns="0" rIns="0" bIns="0" rtlCol="0" anchor="t">
            <a:spAutoFit/>
          </a:bodyPr>
          <a:lstStyle/>
          <a:p>
            <a:pPr algn="ctr">
              <a:spcBef>
                <a:spcPct val="0"/>
              </a:spcBef>
            </a:pPr>
            <a:r>
              <a:rPr lang="en-US" sz="6600" b="1" spc="84">
                <a:latin typeface="Arial" panose="020B0604020202020204" pitchFamily="34" charset="0"/>
                <a:cs typeface="Arial" panose="020B0604020202020204" pitchFamily="34" charset="0"/>
              </a:rPr>
              <a:t>HOẠT ĐỘNG LUYỆN TẬP</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79832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31315F-5527-3EEB-2286-148368E850D2}"/>
              </a:ext>
            </a:extLst>
          </p:cNvPr>
          <p:cNvSpPr txBox="1"/>
          <p:nvPr/>
        </p:nvSpPr>
        <p:spPr>
          <a:xfrm>
            <a:off x="2935685" y="429593"/>
            <a:ext cx="13301292"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1</a:t>
            </a:r>
            <a:r>
              <a:rPr lang="vi-VN" sz="4400" b="1">
                <a:solidFill>
                  <a:srgbClr val="C00000"/>
                </a:solidFill>
                <a:latin typeface="Arial" panose="020B0604020202020204" pitchFamily="34" charset="0"/>
                <a:cs typeface="Arial" panose="020B0604020202020204" pitchFamily="34" charset="0"/>
              </a:rPr>
              <a:t>. </a:t>
            </a:r>
            <a:r>
              <a:rPr lang="en-US" sz="4400" b="1">
                <a:solidFill>
                  <a:srgbClr val="C00000"/>
                </a:solidFill>
                <a:latin typeface="Arial" panose="020B0604020202020204" pitchFamily="34" charset="0"/>
                <a:cs typeface="Arial" panose="020B0604020202020204" pitchFamily="34" charset="0"/>
              </a:rPr>
              <a:t>Đề xuất cách xây dựng và giữ gìn tình bạn trong các tình huống</a:t>
            </a:r>
          </a:p>
        </p:txBody>
      </p:sp>
      <p:pic>
        <p:nvPicPr>
          <p:cNvPr id="41" name="Picture 12">
            <a:extLst>
              <a:ext uri="{FF2B5EF4-FFF2-40B4-BE49-F238E27FC236}">
                <a16:creationId xmlns:a16="http://schemas.microsoft.com/office/drawing/2014/main" id="{797B3D34-0E62-B555-4CF5-B14FBD44A2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72" y="87981"/>
            <a:ext cx="1401819" cy="259596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12040" y="108711"/>
            <a:ext cx="1675960" cy="1520552"/>
          </a:xfrm>
          <a:prstGeom prst="rect">
            <a:avLst/>
          </a:prstGeom>
        </p:spPr>
      </p:pic>
      <p:grpSp>
        <p:nvGrpSpPr>
          <p:cNvPr id="52" name="Group 51">
            <a:extLst>
              <a:ext uri="{FF2B5EF4-FFF2-40B4-BE49-F238E27FC236}">
                <a16:creationId xmlns:a16="http://schemas.microsoft.com/office/drawing/2014/main" id="{5672A167-EC1D-A3F7-F2BF-21E4A7CB4207}"/>
              </a:ext>
            </a:extLst>
          </p:cNvPr>
          <p:cNvGrpSpPr/>
          <p:nvPr/>
        </p:nvGrpSpPr>
        <p:grpSpPr>
          <a:xfrm>
            <a:off x="1828801" y="2857500"/>
            <a:ext cx="9067800" cy="6324601"/>
            <a:chOff x="1143001" y="2164196"/>
            <a:chExt cx="9067800" cy="6324601"/>
          </a:xfrm>
        </p:grpSpPr>
        <p:sp>
          <p:nvSpPr>
            <p:cNvPr id="53" name="Freeform 5">
              <a:extLst>
                <a:ext uri="{FF2B5EF4-FFF2-40B4-BE49-F238E27FC236}">
                  <a16:creationId xmlns:a16="http://schemas.microsoft.com/office/drawing/2014/main" id="{F2768F1A-A4EB-F757-F185-730C922B98AA}"/>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endParaRPr lang="en-US"/>
            </a:p>
          </p:txBody>
        </p:sp>
        <p:grpSp>
          <p:nvGrpSpPr>
            <p:cNvPr id="54" name="Group 53">
              <a:extLst>
                <a:ext uri="{FF2B5EF4-FFF2-40B4-BE49-F238E27FC236}">
                  <a16:creationId xmlns:a16="http://schemas.microsoft.com/office/drawing/2014/main" id="{F8ECE530-8792-74BB-9B2B-2BBF3D58D944}"/>
                </a:ext>
              </a:extLst>
            </p:cNvPr>
            <p:cNvGrpSpPr/>
            <p:nvPr/>
          </p:nvGrpSpPr>
          <p:grpSpPr>
            <a:xfrm>
              <a:off x="2034533" y="2164196"/>
              <a:ext cx="7276528" cy="1234207"/>
              <a:chOff x="5488010" y="665623"/>
              <a:chExt cx="7276528" cy="1234207"/>
            </a:xfrm>
          </p:grpSpPr>
          <p:pic>
            <p:nvPicPr>
              <p:cNvPr id="56" name="Picture 9">
                <a:extLst>
                  <a:ext uri="{FF2B5EF4-FFF2-40B4-BE49-F238E27FC236}">
                    <a16:creationId xmlns:a16="http://schemas.microsoft.com/office/drawing/2014/main" id="{51930720-D230-76CB-AA84-FADE1DF17B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41462" y="665623"/>
                <a:ext cx="6816052" cy="1234207"/>
              </a:xfrm>
              <a:prstGeom prst="rect">
                <a:avLst/>
              </a:prstGeom>
            </p:spPr>
          </p:pic>
          <p:sp>
            <p:nvSpPr>
              <p:cNvPr id="57" name="TextBox 56">
                <a:extLst>
                  <a:ext uri="{FF2B5EF4-FFF2-40B4-BE49-F238E27FC236}">
                    <a16:creationId xmlns:a16="http://schemas.microsoft.com/office/drawing/2014/main" id="{88567924-819B-1673-1081-D8442C810BC9}"/>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55" name="TextBox 54">
              <a:extLst>
                <a:ext uri="{FF2B5EF4-FFF2-40B4-BE49-F238E27FC236}">
                  <a16:creationId xmlns:a16="http://schemas.microsoft.com/office/drawing/2014/main" id="{24EFB8DC-C59E-E195-854E-991E30D4CDBF}"/>
                </a:ext>
              </a:extLst>
            </p:cNvPr>
            <p:cNvSpPr txBox="1"/>
            <p:nvPr/>
          </p:nvSpPr>
          <p:spPr>
            <a:xfrm>
              <a:off x="1946587" y="3773080"/>
              <a:ext cx="7364474" cy="3850541"/>
            </a:xfrm>
            <a:prstGeom prst="rect">
              <a:avLst/>
            </a:prstGeom>
            <a:noFill/>
          </p:spPr>
          <p:txBody>
            <a:bodyPr wrap="square">
              <a:spAutoFit/>
            </a:bodyPr>
            <a:lstStyle/>
            <a:p>
              <a:pPr algn="just">
                <a:lnSpc>
                  <a:spcPct val="150000"/>
                </a:lnSpc>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với bạn, nghiên cứu và đề xuất cách giải quyết các tình huống ở </a:t>
              </a:r>
              <a:r>
                <a:rPr lang="en-US" sz="42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2 </a:t>
              </a:r>
              <a:r>
                <a:rPr lang="en-US" sz="4200" i="1">
                  <a:solidFill>
                    <a:srgbClr val="000000"/>
                  </a:solidFill>
                  <a:latin typeface="Arial" panose="020B0604020202020204" pitchFamily="34" charset="0"/>
                  <a:ea typeface="Calibri" panose="020F0502020204030204" pitchFamily="34" charset="0"/>
                  <a:cs typeface="Arial" panose="020B0604020202020204" pitchFamily="34" charset="0"/>
                </a:rPr>
                <a:t>(SHS – trang 6).</a:t>
              </a:r>
              <a:endParaRPr lang="en-US" sz="4200" b="1" i="1" dirty="0">
                <a:latin typeface="Arial" panose="020B0604020202020204" pitchFamily="34" charset="0"/>
                <a:cs typeface="Arial" panose="020B0604020202020204" pitchFamily="34" charset="0"/>
              </a:endParaRPr>
            </a:p>
          </p:txBody>
        </p:sp>
      </p:grpSp>
      <p:pic>
        <p:nvPicPr>
          <p:cNvPr id="58" name="Picture 11">
            <a:extLst>
              <a:ext uri="{FF2B5EF4-FFF2-40B4-BE49-F238E27FC236}">
                <a16:creationId xmlns:a16="http://schemas.microsoft.com/office/drawing/2014/main" id="{464E0FFA-5808-7B34-E1EC-E25FDE98CD9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363200" y="5390752"/>
            <a:ext cx="5509139" cy="4896248"/>
          </a:xfrm>
          <a:prstGeom prst="rect">
            <a:avLst/>
          </a:prstGeom>
        </p:spPr>
      </p:pic>
    </p:spTree>
    <p:extLst>
      <p:ext uri="{BB962C8B-B14F-4D97-AF65-F5344CB8AC3E}">
        <p14:creationId xmlns:p14="http://schemas.microsoft.com/office/powerpoint/2010/main" val="227696960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par>
                                <p:cTn id="13" presetID="14" presetClass="entr" presetSubtype="1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randombar(horizont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444403">
            <a:off x="-4295" y="225111"/>
            <a:ext cx="1532594" cy="997579"/>
          </a:xfrm>
          <a:prstGeom prst="rect">
            <a:avLst/>
          </a:prstGeom>
        </p:spPr>
      </p:pic>
      <p:sp>
        <p:nvSpPr>
          <p:cNvPr id="7" name="Rectangle: Rounded Corners 6">
            <a:extLst>
              <a:ext uri="{FF2B5EF4-FFF2-40B4-BE49-F238E27FC236}">
                <a16:creationId xmlns:a16="http://schemas.microsoft.com/office/drawing/2014/main" id="{AD7C760E-AE40-5B1E-B34C-C0905B0295FD}"/>
              </a:ext>
            </a:extLst>
          </p:cNvPr>
          <p:cNvSpPr/>
          <p:nvPr/>
        </p:nvSpPr>
        <p:spPr>
          <a:xfrm>
            <a:off x="5562601" y="7658100"/>
            <a:ext cx="12268199" cy="2057396"/>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b="1">
                <a:solidFill>
                  <a:schemeClr val="tx1"/>
                </a:solidFill>
                <a:latin typeface="Arial" panose="020B0604020202020204" pitchFamily="34" charset="0"/>
                <a:cs typeface="Arial" panose="020B0604020202020204" pitchFamily="34" charset="0"/>
              </a:rPr>
              <a:t>Tình huống 3: </a:t>
            </a:r>
            <a:r>
              <a:rPr lang="vi-VN" sz="3600">
                <a:solidFill>
                  <a:schemeClr val="tx1"/>
                </a:solidFill>
                <a:latin typeface="Arial" panose="020B0604020202020204" pitchFamily="34" charset="0"/>
                <a:cs typeface="Arial" panose="020B0604020202020204" pitchFamily="34" charset="0"/>
              </a:rPr>
              <a:t>Hiền rất buồn khi nghe tin người bạn thân của mình sắp chuyển trường.</a:t>
            </a:r>
          </a:p>
        </p:txBody>
      </p:sp>
      <p:sp>
        <p:nvSpPr>
          <p:cNvPr id="8" name="Rectangle: Rounded Corners 7">
            <a:extLst>
              <a:ext uri="{FF2B5EF4-FFF2-40B4-BE49-F238E27FC236}">
                <a16:creationId xmlns:a16="http://schemas.microsoft.com/office/drawing/2014/main" id="{178C9A45-5188-694D-AD8A-0509D9AF69F1}"/>
              </a:ext>
            </a:extLst>
          </p:cNvPr>
          <p:cNvSpPr/>
          <p:nvPr/>
        </p:nvSpPr>
        <p:spPr>
          <a:xfrm>
            <a:off x="5562597" y="4546253"/>
            <a:ext cx="12268197" cy="2677571"/>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b="1">
                <a:solidFill>
                  <a:schemeClr val="tx1"/>
                </a:solidFill>
                <a:latin typeface="Arial" panose="020B0604020202020204" pitchFamily="34" charset="0"/>
                <a:cs typeface="Arial" panose="020B0604020202020204" pitchFamily="34" charset="0"/>
              </a:rPr>
              <a:t>Tình huống 2: </a:t>
            </a:r>
            <a:r>
              <a:rPr lang="vi-VN" sz="3600">
                <a:solidFill>
                  <a:schemeClr val="tx1"/>
                </a:solidFill>
                <a:latin typeface="Arial" panose="020B0604020202020204" pitchFamily="34" charset="0"/>
                <a:cs typeface="Arial" panose="020B0604020202020204" pitchFamily="34" charset="0"/>
              </a:rPr>
              <a:t>Minh và Khanh học cùng lớp và chơi thân với nhau. Nhưng hôm nay Minh rất buồn vì một bạn trong lớp kể là đã nghe thấy Khanh nói xấu mình</a:t>
            </a:r>
            <a:r>
              <a:rPr lang="en-US" sz="3600">
                <a:solidFill>
                  <a:schemeClr val="tx1"/>
                </a:solidFill>
                <a:latin typeface="Arial" panose="020B0604020202020204" pitchFamily="34" charset="0"/>
                <a:cs typeface="Arial" panose="020B0604020202020204" pitchFamily="34" charset="0"/>
              </a:rPr>
              <a:t>.</a:t>
            </a:r>
            <a:endParaRPr lang="vi-VN" sz="36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B19574F-6C5D-96D1-D3C7-9268F9770171}"/>
              </a:ext>
            </a:extLst>
          </p:cNvPr>
          <p:cNvSpPr/>
          <p:nvPr/>
        </p:nvSpPr>
        <p:spPr>
          <a:xfrm>
            <a:off x="5562600" y="723900"/>
            <a:ext cx="12268193" cy="3388077"/>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600" b="1">
                <a:solidFill>
                  <a:schemeClr val="tx1"/>
                </a:solidFill>
                <a:latin typeface="Arial" panose="020B0604020202020204" pitchFamily="34" charset="0"/>
                <a:cs typeface="Arial" panose="020B0604020202020204" pitchFamily="34" charset="0"/>
              </a:rPr>
              <a:t>Tình huống 1</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Minh Hà vẽ rất đẹp nhưng lại nhút nhát, ít nói và ngại giao tiếp với các bạn. Trong lớp, thấy Hồng Ánh có nhiều điểm chung giống mình, Minh Hà rất muốn kết bạn với Hồng Ánh.</a:t>
            </a:r>
          </a:p>
        </p:txBody>
      </p:sp>
      <p:cxnSp>
        <p:nvCxnSpPr>
          <p:cNvPr id="15" name="Straight Arrow Connector 14">
            <a:extLst>
              <a:ext uri="{FF2B5EF4-FFF2-40B4-BE49-F238E27FC236}">
                <a16:creationId xmlns:a16="http://schemas.microsoft.com/office/drawing/2014/main" id="{1F1FC514-97C0-CE4F-02E6-36719B0F1E2B}"/>
              </a:ext>
            </a:extLst>
          </p:cNvPr>
          <p:cNvCxnSpPr>
            <a:cxnSpLocks/>
            <a:stCxn id="23" idx="3"/>
          </p:cNvCxnSpPr>
          <p:nvPr/>
        </p:nvCxnSpPr>
        <p:spPr>
          <a:xfrm>
            <a:off x="4191000" y="5280436"/>
            <a:ext cx="838200" cy="0"/>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19CE8B2-FE00-0135-8D91-96FC85C2F017}"/>
              </a:ext>
            </a:extLst>
          </p:cNvPr>
          <p:cNvGrpSpPr/>
          <p:nvPr/>
        </p:nvGrpSpPr>
        <p:grpSpPr>
          <a:xfrm rot="16200000">
            <a:off x="3522840" y="3924303"/>
            <a:ext cx="3546118" cy="533390"/>
            <a:chOff x="6498137" y="3625822"/>
            <a:chExt cx="558104" cy="973671"/>
          </a:xfrm>
        </p:grpSpPr>
        <p:cxnSp>
          <p:nvCxnSpPr>
            <p:cNvPr id="18" name="Straight Connector 17">
              <a:extLst>
                <a:ext uri="{FF2B5EF4-FFF2-40B4-BE49-F238E27FC236}">
                  <a16:creationId xmlns:a16="http://schemas.microsoft.com/office/drawing/2014/main" id="{1201F3CD-00DD-54A4-0E56-AE81574FB6DF}"/>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891B12-1962-7F27-E29C-AAA4796F453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8DE7219-50F1-0FBC-7C71-E3986E72EF95}"/>
              </a:ext>
            </a:extLst>
          </p:cNvPr>
          <p:cNvGrpSpPr/>
          <p:nvPr/>
        </p:nvGrpSpPr>
        <p:grpSpPr>
          <a:xfrm rot="16200000">
            <a:off x="3388430" y="6626939"/>
            <a:ext cx="3814933" cy="533391"/>
            <a:chOff x="6498137" y="3625822"/>
            <a:chExt cx="558104" cy="973671"/>
          </a:xfrm>
        </p:grpSpPr>
        <p:cxnSp>
          <p:nvCxnSpPr>
            <p:cNvPr id="21" name="Straight Connector 20">
              <a:extLst>
                <a:ext uri="{FF2B5EF4-FFF2-40B4-BE49-F238E27FC236}">
                  <a16:creationId xmlns:a16="http://schemas.microsoft.com/office/drawing/2014/main" id="{1C6A8CC2-5691-8553-5F4F-F84053A2934D}"/>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DA5040-7A2D-BB32-4884-0E0BC0C42F25}"/>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23" name="Rectangle: Rounded Corners 22">
            <a:extLst>
              <a:ext uri="{FF2B5EF4-FFF2-40B4-BE49-F238E27FC236}">
                <a16:creationId xmlns:a16="http://schemas.microsoft.com/office/drawing/2014/main" id="{1890CBB4-2AE1-F7E3-BEC5-9BAA083D6689}"/>
              </a:ext>
            </a:extLst>
          </p:cNvPr>
          <p:cNvSpPr/>
          <p:nvPr/>
        </p:nvSpPr>
        <p:spPr>
          <a:xfrm>
            <a:off x="762002" y="4409289"/>
            <a:ext cx="3428998" cy="174229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bg1"/>
                </a:solidFill>
                <a:latin typeface="Arial" panose="020B0604020202020204" pitchFamily="34" charset="0"/>
                <a:cs typeface="Arial" panose="020B0604020202020204" pitchFamily="34" charset="0"/>
              </a:rPr>
              <a:t>Tình huống</a:t>
            </a:r>
            <a:endParaRPr lang="en-US" sz="4200" b="1" dirty="0" err="1">
              <a:solidFill>
                <a:schemeClr val="bg1"/>
              </a:solidFill>
              <a:latin typeface="Arial" panose="020B0604020202020204" pitchFamily="34" charset="0"/>
              <a:cs typeface="Arial" panose="020B0604020202020204" pitchFamily="34" charset="0"/>
            </a:endParaRPr>
          </a:p>
        </p:txBody>
      </p:sp>
      <p:pic>
        <p:nvPicPr>
          <p:cNvPr id="51" name="Picture 14">
            <a:extLst>
              <a:ext uri="{FF2B5EF4-FFF2-40B4-BE49-F238E27FC236}">
                <a16:creationId xmlns:a16="http://schemas.microsoft.com/office/drawing/2014/main" id="{9928419E-DDA2-865C-3764-B62D0DFEE2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2002" y="6505549"/>
            <a:ext cx="2761059" cy="3814935"/>
          </a:xfrm>
          <a:prstGeom prst="rect">
            <a:avLst/>
          </a:prstGeom>
        </p:spPr>
      </p:pic>
      <p:grpSp>
        <p:nvGrpSpPr>
          <p:cNvPr id="53" name="Group 52">
            <a:extLst>
              <a:ext uri="{FF2B5EF4-FFF2-40B4-BE49-F238E27FC236}">
                <a16:creationId xmlns:a16="http://schemas.microsoft.com/office/drawing/2014/main" id="{61B0E5B0-0512-B818-582B-A5503E790A71}"/>
              </a:ext>
            </a:extLst>
          </p:cNvPr>
          <p:cNvGrpSpPr/>
          <p:nvPr/>
        </p:nvGrpSpPr>
        <p:grpSpPr>
          <a:xfrm rot="16200000" flipH="1">
            <a:off x="2104310" y="5342826"/>
            <a:ext cx="6383162" cy="533392"/>
            <a:chOff x="6498137" y="3625822"/>
            <a:chExt cx="558104" cy="973671"/>
          </a:xfrm>
        </p:grpSpPr>
        <p:cxnSp>
          <p:nvCxnSpPr>
            <p:cNvPr id="54" name="Straight Connector 53">
              <a:extLst>
                <a:ext uri="{FF2B5EF4-FFF2-40B4-BE49-F238E27FC236}">
                  <a16:creationId xmlns:a16="http://schemas.microsoft.com/office/drawing/2014/main" id="{26D9BB91-53BE-F5C2-CA51-0E5E13239CE1}"/>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74BFBC8-FDAA-DF74-9C25-7D7F4E5264D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huống</a:t>
              </a:r>
              <a:r>
                <a:rPr lang="en-US" sz="5000" b="1" dirty="0">
                  <a:latin typeface="Arial" panose="020B0604020202020204" pitchFamily="34" charset="0"/>
                  <a:cs typeface="Arial" panose="020B0604020202020204" pitchFamily="34" charset="0"/>
                </a:rPr>
                <a:t> 1</a:t>
              </a: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8119120" y="3041573"/>
            <a:ext cx="7541567" cy="4820037"/>
          </a:xfrm>
          <a:prstGeom prst="rect">
            <a:avLst/>
          </a:prstGeom>
          <a:noFill/>
        </p:spPr>
        <p:txBody>
          <a:bodyPr wrap="square">
            <a:spAutoFit/>
          </a:bodyPr>
          <a:lstStyle/>
          <a:p>
            <a:pPr algn="just">
              <a:lnSpc>
                <a:spcPct val="150000"/>
              </a:lnSpc>
            </a:pPr>
            <a:r>
              <a:rPr lang="vi-VN" sz="4200">
                <a:latin typeface="Arial" panose="020B0604020202020204" pitchFamily="34" charset="0"/>
                <a:ea typeface="Calibri" panose="020F0502020204030204" pitchFamily="34" charset="0"/>
                <a:cs typeface="Arial" panose="020B0604020202020204" pitchFamily="34" charset="0"/>
              </a:rPr>
              <a:t>Bạn Hà nên chủ động hơn, cởi mở hơn với mọi người</a:t>
            </a:r>
            <a:r>
              <a:rPr lang="en-US" sz="4200">
                <a:latin typeface="Arial" panose="020B0604020202020204" pitchFamily="34" charset="0"/>
                <a:ea typeface="Calibri" panose="020F0502020204030204" pitchFamily="34" charset="0"/>
                <a:cs typeface="Arial" panose="020B0604020202020204" pitchFamily="34" charset="0"/>
              </a:rPr>
              <a:t> như </a:t>
            </a:r>
            <a:r>
              <a:rPr lang="vi-VN" sz="4200">
                <a:latin typeface="Arial" panose="020B0604020202020204" pitchFamily="34" charset="0"/>
                <a:ea typeface="Calibri" panose="020F0502020204030204" pitchFamily="34" charset="0"/>
                <a:cs typeface="Arial" panose="020B0604020202020204" pitchFamily="34" charset="0"/>
              </a:rPr>
              <a:t>chủ động ra kết bạn với Hồng Ánh để tạo lập mối quan hệ với bạn bè.</a:t>
            </a:r>
            <a:endParaRPr lang="en-US" sz="42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302449878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err="1">
                  <a:latin typeface="Arial" panose="020B0604020202020204" pitchFamily="34" charset="0"/>
                  <a:cs typeface="Arial" panose="020B0604020202020204" pitchFamily="34" charset="0"/>
                </a:rPr>
                <a:t>huống</a:t>
              </a:r>
              <a:r>
                <a:rPr lang="en-US" sz="5000" b="1">
                  <a:latin typeface="Arial" panose="020B0604020202020204" pitchFamily="34" charset="0"/>
                  <a:cs typeface="Arial" panose="020B0604020202020204" pitchFamily="34" charset="0"/>
                </a:rPr>
                <a:t> 2</a:t>
              </a:r>
              <a:endParaRPr lang="en-US" sz="5000" b="1" dirty="0">
                <a:latin typeface="Arial" panose="020B0604020202020204" pitchFamily="34" charset="0"/>
                <a:cs typeface="Arial" panose="020B0604020202020204" pitchFamily="34" charset="0"/>
              </a:endParaRP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7608917" y="2972640"/>
            <a:ext cx="8620501" cy="4825745"/>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là Minh, em sẽ gặp Khanh và thẳng thắn </a:t>
            </a:r>
            <a:r>
              <a:rPr lang="en-US" sz="4000">
                <a:latin typeface="Arial" panose="020B0604020202020204" pitchFamily="34" charset="0"/>
                <a:ea typeface="Calibri" panose="020F0502020204030204" pitchFamily="34" charset="0"/>
                <a:cs typeface="Arial" panose="020B0604020202020204" pitchFamily="34" charset="0"/>
              </a:rPr>
              <a:t>nói chuyện </a:t>
            </a:r>
            <a:r>
              <a:rPr lang="vi-VN" sz="4000">
                <a:latin typeface="Arial" panose="020B0604020202020204" pitchFamily="34" charset="0"/>
                <a:ea typeface="Calibri" panose="020F0502020204030204" pitchFamily="34" charset="0"/>
                <a:cs typeface="Arial" panose="020B0604020202020204" pitchFamily="34" charset="0"/>
              </a:rPr>
              <a:t>với nhau.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ai có lỗi thì sẽ xin lỗi người kia để cả hai làm hòa.</a:t>
            </a:r>
            <a:endParaRPr lang="en-US" sz="40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39191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err="1">
                  <a:latin typeface="Arial" panose="020B0604020202020204" pitchFamily="34" charset="0"/>
                  <a:cs typeface="Arial" panose="020B0604020202020204" pitchFamily="34" charset="0"/>
                </a:rPr>
                <a:t>huống</a:t>
              </a:r>
              <a:r>
                <a:rPr lang="en-US" sz="5000" b="1">
                  <a:latin typeface="Arial" panose="020B0604020202020204" pitchFamily="34" charset="0"/>
                  <a:cs typeface="Arial" panose="020B0604020202020204" pitchFamily="34" charset="0"/>
                </a:rPr>
                <a:t> 3</a:t>
              </a:r>
              <a:endParaRPr lang="en-US" sz="5000" b="1" dirty="0">
                <a:latin typeface="Arial" panose="020B0604020202020204" pitchFamily="34" charset="0"/>
                <a:cs typeface="Arial" panose="020B0604020202020204" pitchFamily="34" charset="0"/>
              </a:endParaRP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7698009" y="2789051"/>
            <a:ext cx="8346010"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Nếu là Hiền, em sẽ gặp và tặng </a:t>
            </a:r>
            <a:r>
              <a:rPr lang="en-US" sz="4000">
                <a:latin typeface="Arial" panose="020B0604020202020204" pitchFamily="34" charset="0"/>
                <a:ea typeface="Calibri" panose="020F0502020204030204" pitchFamily="34" charset="0"/>
                <a:cs typeface="Arial" panose="020B0604020202020204" pitchFamily="34" charset="0"/>
              </a:rPr>
              <a:t>bạn </a:t>
            </a:r>
            <a:r>
              <a:rPr lang="vi-VN" sz="4000">
                <a:latin typeface="Arial" panose="020B0604020202020204" pitchFamily="34" charset="0"/>
                <a:ea typeface="Calibri" panose="020F0502020204030204" pitchFamily="34" charset="0"/>
                <a:cs typeface="Arial" panose="020B0604020202020204" pitchFamily="34" charset="0"/>
              </a:rPr>
              <a:t>những món quà làm kỉ niệm để sau này còn hoài niệm.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Em cũng bảo Hiền sẽ thường xuyên liên lạc với nhau khi có thời gian rảnh</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5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18637" y="864870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600" y="9125356"/>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ABB2E50-F368-F29D-C6CF-62E36C01E844}"/>
              </a:ext>
            </a:extLst>
          </p:cNvPr>
          <p:cNvGrpSpPr/>
          <p:nvPr/>
        </p:nvGrpSpPr>
        <p:grpSpPr>
          <a:xfrm>
            <a:off x="7772400" y="3180538"/>
            <a:ext cx="9446237" cy="5382445"/>
            <a:chOff x="7620001" y="2018506"/>
            <a:chExt cx="9446237" cy="5382445"/>
          </a:xfrm>
        </p:grpSpPr>
        <p:sp>
          <p:nvSpPr>
            <p:cNvPr id="6" name="Speech Bubble: Rectangle with Corners Rounded 5">
              <a:extLst>
                <a:ext uri="{FF2B5EF4-FFF2-40B4-BE49-F238E27FC236}">
                  <a16:creationId xmlns:a16="http://schemas.microsoft.com/office/drawing/2014/main" id="{6C28A037-093E-60D8-9713-EDADBE8E12C2}"/>
                </a:ext>
              </a:extLst>
            </p:cNvPr>
            <p:cNvSpPr/>
            <p:nvPr/>
          </p:nvSpPr>
          <p:spPr>
            <a:xfrm>
              <a:off x="7620001" y="2740496"/>
              <a:ext cx="9446237" cy="4660455"/>
            </a:xfrm>
            <a:prstGeom prst="wedgeRoundRectCallout">
              <a:avLst>
                <a:gd name="adj1" fmla="val -64919"/>
                <a:gd name="adj2" fmla="val 48841"/>
                <a:gd name="adj3" fmla="val 16667"/>
              </a:avLst>
            </a:prstGeom>
            <a:solidFill>
              <a:schemeClr val="bg1"/>
            </a:solidFill>
            <a:ln>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Arial" panose="020B0604020202020204" pitchFamily="34" charset="0"/>
                  <a:cs typeface="Arial" panose="020B0604020202020204" pitchFamily="34" charset="0"/>
                </a:rPr>
                <a:t>Các </a:t>
              </a:r>
              <a:r>
                <a:rPr lang="en-US" sz="4400" err="1">
                  <a:solidFill>
                    <a:schemeClr val="tx1"/>
                  </a:solidFill>
                  <a:latin typeface="Arial" panose="020B0604020202020204" pitchFamily="34" charset="0"/>
                  <a:cs typeface="Arial" panose="020B0604020202020204" pitchFamily="34" charset="0"/>
                </a:rPr>
                <a:t>em</a:t>
              </a:r>
              <a:r>
                <a:rPr lang="en-US" sz="4400">
                  <a:solidFill>
                    <a:schemeClr val="tx1"/>
                  </a:solidFill>
                  <a:latin typeface="Arial" panose="020B0604020202020204" pitchFamily="34" charset="0"/>
                  <a:cs typeface="Arial" panose="020B0604020202020204" pitchFamily="34" charset="0"/>
                </a:rPr>
                <a:t> hãy t</a:t>
              </a:r>
              <a:r>
                <a:rPr lang="vi-VN" sz="4400">
                  <a:solidFill>
                    <a:schemeClr val="tx1"/>
                  </a:solidFill>
                  <a:latin typeface="Arial" panose="020B0604020202020204" pitchFamily="34" charset="0"/>
                  <a:cs typeface="Arial" panose="020B0604020202020204" pitchFamily="34" charset="0"/>
                </a:rPr>
                <a:t>hực hiện một việc làm để xây dựng và giữ gìn tình bạn với các bạn trong lớp</a:t>
              </a:r>
              <a:r>
                <a:rPr lang="en-US" sz="4400">
                  <a:solidFill>
                    <a:schemeClr val="tx1"/>
                  </a:solidFill>
                  <a:latin typeface="Arial" panose="020B0604020202020204" pitchFamily="34" charset="0"/>
                  <a:cs typeface="Arial" panose="020B0604020202020204" pitchFamily="34" charset="0"/>
                </a:rPr>
                <a:t> của mình</a:t>
              </a:r>
              <a:endParaRPr lang="vi-VN" sz="4400" dirty="0">
                <a:solidFill>
                  <a:schemeClr val="tx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5BCF6A0E-3E7E-5291-E301-5DFAE7BBD1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803723" y="2018506"/>
              <a:ext cx="1078792" cy="1109038"/>
            </a:xfrm>
            <a:prstGeom prst="rect">
              <a:avLst/>
            </a:prstGeom>
          </p:spPr>
        </p:pic>
      </p:grpSp>
      <p:pic>
        <p:nvPicPr>
          <p:cNvPr id="8" name="Picture 7" descr="A picture containing vector graphics&#10;&#10;Description automatically generated">
            <a:extLst>
              <a:ext uri="{FF2B5EF4-FFF2-40B4-BE49-F238E27FC236}">
                <a16:creationId xmlns:a16="http://schemas.microsoft.com/office/drawing/2014/main" id="{26F7C5AA-5489-9016-F8C3-815A64D7F2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96" r="11864"/>
          <a:stretch/>
        </p:blipFill>
        <p:spPr>
          <a:xfrm>
            <a:off x="1717542" y="4915294"/>
            <a:ext cx="4495800" cy="5446872"/>
          </a:xfrm>
          <a:prstGeom prst="rect">
            <a:avLst/>
          </a:prstGeom>
        </p:spPr>
      </p:pic>
      <p:sp>
        <p:nvSpPr>
          <p:cNvPr id="9" name="AutoShape 24">
            <a:extLst>
              <a:ext uri="{FF2B5EF4-FFF2-40B4-BE49-F238E27FC236}">
                <a16:creationId xmlns:a16="http://schemas.microsoft.com/office/drawing/2014/main" id="{78198982-3071-E986-E4F3-E6D1B5720BB4}"/>
              </a:ext>
            </a:extLst>
          </p:cNvPr>
          <p:cNvSpPr/>
          <p:nvPr/>
        </p:nvSpPr>
        <p:spPr>
          <a:xfrm>
            <a:off x="-1981200" y="397140"/>
            <a:ext cx="22250400" cy="2169124"/>
          </a:xfrm>
          <a:prstGeom prst="rect">
            <a:avLst/>
          </a:prstGeom>
          <a:solidFill>
            <a:schemeClr val="bg1"/>
          </a:solidFill>
        </p:spPr>
        <p:txBody>
          <a:bodyPr/>
          <a:lstStyle/>
          <a:p>
            <a:endParaRPr lang="en-US"/>
          </a:p>
        </p:txBody>
      </p:sp>
      <p:sp>
        <p:nvSpPr>
          <p:cNvPr id="12" name="TextBox 11">
            <a:extLst>
              <a:ext uri="{FF2B5EF4-FFF2-40B4-BE49-F238E27FC236}">
                <a16:creationId xmlns:a16="http://schemas.microsoft.com/office/drawing/2014/main" id="{8527BB35-BEA0-9C95-6E57-E69C889D9AD1}"/>
              </a:ext>
            </a:extLst>
          </p:cNvPr>
          <p:cNvSpPr txBox="1"/>
          <p:nvPr/>
        </p:nvSpPr>
        <p:spPr>
          <a:xfrm>
            <a:off x="2969309" y="400617"/>
            <a:ext cx="13372208" cy="1998176"/>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a:t>
            </a:r>
            <a:r>
              <a:rPr lang="en-US"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ea typeface="Calibri" panose="020F0502020204030204" pitchFamily="34" charset="0"/>
                <a:cs typeface="Arial" panose="020B0604020202020204" pitchFamily="34" charset="0"/>
              </a:rPr>
              <a:t>Thực hiện một việc làm để xây dựng và giữ gìn tình bạn với các bạn trong lớp</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D85B676-4975-0C80-E8A9-91718264870F}"/>
              </a:ext>
            </a:extLst>
          </p:cNvPr>
          <p:cNvGrpSpPr/>
          <p:nvPr/>
        </p:nvGrpSpPr>
        <p:grpSpPr>
          <a:xfrm rot="702940">
            <a:off x="16511111" y="718808"/>
            <a:ext cx="2499012" cy="1705583"/>
            <a:chOff x="15794001" y="8493661"/>
            <a:chExt cx="2246574" cy="1599902"/>
          </a:xfrm>
        </p:grpSpPr>
        <p:sp>
          <p:nvSpPr>
            <p:cNvPr id="14" name="Freeform 9">
              <a:extLst>
                <a:ext uri="{FF2B5EF4-FFF2-40B4-BE49-F238E27FC236}">
                  <a16:creationId xmlns:a16="http://schemas.microsoft.com/office/drawing/2014/main" id="{BFCC415C-9C17-C4AC-7094-2F00B693C30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D19C3616-FDC1-610B-B954-92BCEB9CAA75}"/>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D624080A-F332-E690-A8E7-60F444A52D73}"/>
              </a:ext>
            </a:extLst>
          </p:cNvPr>
          <p:cNvGrpSpPr/>
          <p:nvPr/>
        </p:nvGrpSpPr>
        <p:grpSpPr>
          <a:xfrm rot="6949130">
            <a:off x="97843" y="566933"/>
            <a:ext cx="2506785" cy="1782556"/>
            <a:chOff x="15794001" y="8493661"/>
            <a:chExt cx="2246574" cy="1599902"/>
          </a:xfrm>
        </p:grpSpPr>
        <p:sp>
          <p:nvSpPr>
            <p:cNvPr id="17" name="Freeform 9">
              <a:extLst>
                <a:ext uri="{FF2B5EF4-FFF2-40B4-BE49-F238E27FC236}">
                  <a16:creationId xmlns:a16="http://schemas.microsoft.com/office/drawing/2014/main" id="{4B954BB8-CFE4-A672-B0EC-F55608186DBA}"/>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id="{A2F920F8-DB73-B627-3F56-8F54F0BD3E0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spTree>
    <p:extLst>
      <p:ext uri="{BB962C8B-B14F-4D97-AF65-F5344CB8AC3E}">
        <p14:creationId xmlns:p14="http://schemas.microsoft.com/office/powerpoint/2010/main" val="414174056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2078" y="1161"/>
            <a:ext cx="1447800" cy="1687055"/>
          </a:xfrm>
          <a:prstGeom prst="rect">
            <a:avLst/>
          </a:prstGeom>
        </p:spPr>
      </p:pic>
      <p:grpSp>
        <p:nvGrpSpPr>
          <p:cNvPr id="80" name="Group 79">
            <a:extLst>
              <a:ext uri="{FF2B5EF4-FFF2-40B4-BE49-F238E27FC236}">
                <a16:creationId xmlns:a16="http://schemas.microsoft.com/office/drawing/2014/main" id="{46475162-CE38-95EA-9B62-7458000436F4}"/>
              </a:ext>
            </a:extLst>
          </p:cNvPr>
          <p:cNvGrpSpPr/>
          <p:nvPr/>
        </p:nvGrpSpPr>
        <p:grpSpPr>
          <a:xfrm>
            <a:off x="7365791" y="1233165"/>
            <a:ext cx="10321280" cy="8548742"/>
            <a:chOff x="7365791" y="1233165"/>
            <a:chExt cx="10321280" cy="8548742"/>
          </a:xfrm>
        </p:grpSpPr>
        <p:sp>
          <p:nvSpPr>
            <p:cNvPr id="57" name="Freeform 7">
              <a:extLst>
                <a:ext uri="{FF2B5EF4-FFF2-40B4-BE49-F238E27FC236}">
                  <a16:creationId xmlns:a16="http://schemas.microsoft.com/office/drawing/2014/main" id="{C33450BF-AF25-2358-743B-55CA407CD011}"/>
                </a:ext>
              </a:extLst>
            </p:cNvPr>
            <p:cNvSpPr/>
            <p:nvPr/>
          </p:nvSpPr>
          <p:spPr>
            <a:xfrm>
              <a:off x="7365791" y="1642556"/>
              <a:ext cx="10321280" cy="8139351"/>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DF0CF"/>
            </a:solidFill>
          </p:spPr>
          <p:txBody>
            <a:bodyPr/>
            <a:lstStyle/>
            <a:p>
              <a:endParaRPr lang="en-US">
                <a:latin typeface="Arial" panose="020B0604020202020204" pitchFamily="34" charset="0"/>
                <a:cs typeface="Arial" panose="020B0604020202020204" pitchFamily="34" charset="0"/>
              </a:endParaRPr>
            </a:p>
          </p:txBody>
        </p:sp>
        <p:pic>
          <p:nvPicPr>
            <p:cNvPr id="56" name="Picture 9">
              <a:extLst>
                <a:ext uri="{FF2B5EF4-FFF2-40B4-BE49-F238E27FC236}">
                  <a16:creationId xmlns:a16="http://schemas.microsoft.com/office/drawing/2014/main" id="{1C4D3A7E-768C-A4FF-558A-8F34B1E01E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35928" y="1233165"/>
              <a:ext cx="3339128" cy="818782"/>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1520">
            <a:off x="15240024" y="289479"/>
            <a:ext cx="3183081" cy="1423705"/>
          </a:xfrm>
          <a:prstGeom prst="rect">
            <a:avLst/>
          </a:prstGeom>
        </p:spPr>
      </p:pic>
      <p:grpSp>
        <p:nvGrpSpPr>
          <p:cNvPr id="79" name="Group 78">
            <a:extLst>
              <a:ext uri="{FF2B5EF4-FFF2-40B4-BE49-F238E27FC236}">
                <a16:creationId xmlns:a16="http://schemas.microsoft.com/office/drawing/2014/main" id="{C622FBAD-FE57-512F-35FA-1C16A259E1A3}"/>
              </a:ext>
            </a:extLst>
          </p:cNvPr>
          <p:cNvGrpSpPr/>
          <p:nvPr/>
        </p:nvGrpSpPr>
        <p:grpSpPr>
          <a:xfrm>
            <a:off x="600929" y="2309667"/>
            <a:ext cx="6324600" cy="7048702"/>
            <a:chOff x="809825" y="1960411"/>
            <a:chExt cx="6324600" cy="7048702"/>
          </a:xfrm>
        </p:grpSpPr>
        <p:grpSp>
          <p:nvGrpSpPr>
            <p:cNvPr id="61" name="Group 60">
              <a:extLst>
                <a:ext uri="{FF2B5EF4-FFF2-40B4-BE49-F238E27FC236}">
                  <a16:creationId xmlns:a16="http://schemas.microsoft.com/office/drawing/2014/main" id="{C03C7555-C240-1725-EC37-DB1C81C22FA9}"/>
                </a:ext>
              </a:extLst>
            </p:cNvPr>
            <p:cNvGrpSpPr/>
            <p:nvPr/>
          </p:nvGrpSpPr>
          <p:grpSpPr>
            <a:xfrm>
              <a:off x="809825" y="1960411"/>
              <a:ext cx="6324600" cy="7048702"/>
              <a:chOff x="812040" y="2102692"/>
              <a:chExt cx="6324600" cy="7048702"/>
            </a:xfrm>
          </p:grpSpPr>
          <p:sp>
            <p:nvSpPr>
              <p:cNvPr id="65" name="Freeform 7">
                <a:extLst>
                  <a:ext uri="{FF2B5EF4-FFF2-40B4-BE49-F238E27FC236}">
                    <a16:creationId xmlns:a16="http://schemas.microsoft.com/office/drawing/2014/main" id="{FB893E84-81F8-F65E-7172-FA9432EE0100}"/>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id="{ACD22F18-649A-EA10-A939-6AF885ECBAE1}"/>
                  </a:ext>
                </a:extLst>
              </p:cNvPr>
              <p:cNvGrpSpPr/>
              <p:nvPr/>
            </p:nvGrpSpPr>
            <p:grpSpPr>
              <a:xfrm>
                <a:off x="1075815" y="2487557"/>
                <a:ext cx="5826740" cy="1867726"/>
                <a:chOff x="1426698" y="3199063"/>
                <a:chExt cx="5826740" cy="1867726"/>
              </a:xfrm>
            </p:grpSpPr>
            <p:sp>
              <p:nvSpPr>
                <p:cNvPr id="67" name="Freeform 10">
                  <a:extLst>
                    <a:ext uri="{FF2B5EF4-FFF2-40B4-BE49-F238E27FC236}">
                      <a16:creationId xmlns:a16="http://schemas.microsoft.com/office/drawing/2014/main" id="{0503384F-24D3-798B-54CC-D37A895B5DFE}"/>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CFF41490-3309-C189-643B-5F883A9EEE28}"/>
                    </a:ext>
                  </a:extLst>
                </p:cNvPr>
                <p:cNvSpPr txBox="1"/>
                <p:nvPr/>
              </p:nvSpPr>
              <p:spPr>
                <a:xfrm>
                  <a:off x="1426698" y="3755260"/>
                  <a:ext cx="582674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Hướng dẫn thực hiện</a:t>
                  </a:r>
                  <a:endParaRPr lang="en-US" sz="4200" b="1" dirty="0">
                    <a:solidFill>
                      <a:srgbClr val="FF0000"/>
                    </a:solidFill>
                    <a:latin typeface="Arial" panose="020B0604020202020204" pitchFamily="34" charset="0"/>
                    <a:cs typeface="Arial" panose="020B0604020202020204" pitchFamily="34" charset="0"/>
                  </a:endParaRPr>
                </a:p>
              </p:txBody>
            </p:sp>
          </p:grpSp>
        </p:grpSp>
        <p:grpSp>
          <p:nvGrpSpPr>
            <p:cNvPr id="78" name="Group 77">
              <a:extLst>
                <a:ext uri="{FF2B5EF4-FFF2-40B4-BE49-F238E27FC236}">
                  <a16:creationId xmlns:a16="http://schemas.microsoft.com/office/drawing/2014/main" id="{696C0C10-D44C-B092-30DB-F0E26B3E0C6C}"/>
                </a:ext>
              </a:extLst>
            </p:cNvPr>
            <p:cNvGrpSpPr/>
            <p:nvPr/>
          </p:nvGrpSpPr>
          <p:grpSpPr>
            <a:xfrm>
              <a:off x="1432255" y="4515752"/>
              <a:ext cx="5079740" cy="4234153"/>
              <a:chOff x="1504333" y="4440554"/>
              <a:chExt cx="5079740" cy="4234153"/>
            </a:xfrm>
          </p:grpSpPr>
          <p:pic>
            <p:nvPicPr>
              <p:cNvPr id="73" name="Picture 72">
                <a:extLst>
                  <a:ext uri="{FF2B5EF4-FFF2-40B4-BE49-F238E27FC236}">
                    <a16:creationId xmlns:a16="http://schemas.microsoft.com/office/drawing/2014/main" id="{14693ED7-6148-9D01-23D3-08CC76269A1B}"/>
                  </a:ext>
                </a:extLst>
              </p:cNvPr>
              <p:cNvPicPr>
                <a:picLocks noChangeAspect="1"/>
              </p:cNvPicPr>
              <p:nvPr/>
            </p:nvPicPr>
            <p:blipFill>
              <a:blip r:embed="rId8"/>
              <a:stretch>
                <a:fillRect/>
              </a:stretch>
            </p:blipFill>
            <p:spPr>
              <a:xfrm>
                <a:off x="1504333" y="4540697"/>
                <a:ext cx="2436552" cy="2487103"/>
              </a:xfrm>
              <a:prstGeom prst="ellipse">
                <a:avLst/>
              </a:prstGeom>
            </p:spPr>
          </p:pic>
          <p:pic>
            <p:nvPicPr>
              <p:cNvPr id="77" name="Picture 76">
                <a:extLst>
                  <a:ext uri="{FF2B5EF4-FFF2-40B4-BE49-F238E27FC236}">
                    <a16:creationId xmlns:a16="http://schemas.microsoft.com/office/drawing/2014/main" id="{A0DF8222-EF65-F29B-F162-FB3DAF97FD43}"/>
                  </a:ext>
                </a:extLst>
              </p:cNvPr>
              <p:cNvPicPr>
                <a:picLocks noChangeAspect="1"/>
              </p:cNvPicPr>
              <p:nvPr/>
            </p:nvPicPr>
            <p:blipFill>
              <a:blip r:embed="rId9"/>
              <a:stretch>
                <a:fillRect/>
              </a:stretch>
            </p:blipFill>
            <p:spPr>
              <a:xfrm>
                <a:off x="3940885" y="4440554"/>
                <a:ext cx="2643188" cy="2687388"/>
              </a:xfrm>
              <a:prstGeom prst="ellipse">
                <a:avLst/>
              </a:prstGeom>
            </p:spPr>
          </p:pic>
          <p:pic>
            <p:nvPicPr>
              <p:cNvPr id="75" name="Picture 74">
                <a:extLst>
                  <a:ext uri="{FF2B5EF4-FFF2-40B4-BE49-F238E27FC236}">
                    <a16:creationId xmlns:a16="http://schemas.microsoft.com/office/drawing/2014/main" id="{596A5707-8BB3-C083-26D3-0F2BBDBFE899}"/>
                  </a:ext>
                </a:extLst>
              </p:cNvPr>
              <p:cNvPicPr>
                <a:picLocks noChangeAspect="1"/>
              </p:cNvPicPr>
              <p:nvPr/>
            </p:nvPicPr>
            <p:blipFill>
              <a:blip r:embed="rId10"/>
              <a:stretch>
                <a:fillRect/>
              </a:stretch>
            </p:blipFill>
            <p:spPr>
              <a:xfrm>
                <a:off x="2676725" y="6036282"/>
                <a:ext cx="2590800" cy="2638425"/>
              </a:xfrm>
              <a:prstGeom prst="ellipse">
                <a:avLst/>
              </a:prstGeom>
            </p:spPr>
          </p:pic>
        </p:grpSp>
      </p:grpSp>
      <p:sp>
        <p:nvSpPr>
          <p:cNvPr id="59" name="TextBox 9">
            <a:extLst>
              <a:ext uri="{FF2B5EF4-FFF2-40B4-BE49-F238E27FC236}">
                <a16:creationId xmlns:a16="http://schemas.microsoft.com/office/drawing/2014/main" id="{FB8CCF16-5192-EBC8-0B05-D7744C8B8566}"/>
              </a:ext>
            </a:extLst>
          </p:cNvPr>
          <p:cNvSpPr txBox="1"/>
          <p:nvPr/>
        </p:nvSpPr>
        <p:spPr>
          <a:xfrm>
            <a:off x="7855199" y="2379547"/>
            <a:ext cx="9209441" cy="6908943"/>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Có thể l</a:t>
            </a:r>
            <a:r>
              <a:rPr lang="vi-VN" sz="3800">
                <a:latin typeface="Arial" panose="020B0604020202020204" pitchFamily="34" charset="0"/>
                <a:cs typeface="Arial" panose="020B0604020202020204" pitchFamily="34" charset="0"/>
              </a:rPr>
              <a:t>àm một đoạn phim ngắn kể về kỉ niệm hoặc viết một bức thư bày tỏ điều em muốn nói với một người bạn. Trên bức thư không cần ghi rõ thông tin cá nhân người viết hoặc người nhận. </a:t>
            </a:r>
          </a:p>
          <a:p>
            <a:pPr marL="571500"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Thực hiện hành động khác, phù hợp với việc xây dựng và giữ gìn tình bạn của cá nhân mình.</a:t>
            </a:r>
            <a:endParaRPr lang="vi-VN" sz="3800" dirty="0">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396407">
            <a:off x="7118496" y="8879579"/>
            <a:ext cx="1026047" cy="118805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par>
                                <p:cTn id="8" presetID="22" presetClass="entr" presetSubtype="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wipe(up)">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59">
                                            <p:txEl>
                                              <p:pRg st="0" end="0"/>
                                            </p:txEl>
                                          </p:spTgt>
                                        </p:tgtEl>
                                        <p:attrNameLst>
                                          <p:attrName>style.visibility</p:attrName>
                                        </p:attrNameLst>
                                      </p:cBhvr>
                                      <p:to>
                                        <p:strVal val="visible"/>
                                      </p:to>
                                    </p:set>
                                    <p:animEffect transition="in" filter="wipe(right)">
                                      <p:cBhvr>
                                        <p:cTn id="15" dur="500"/>
                                        <p:tgtEl>
                                          <p:spTgt spid="59">
                                            <p:txEl>
                                              <p:pRg st="0" end="0"/>
                                            </p:tx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9">
                                            <p:txEl>
                                              <p:pRg st="1" end="1"/>
                                            </p:txEl>
                                          </p:spTgt>
                                        </p:tgtEl>
                                        <p:attrNameLst>
                                          <p:attrName>style.visibility</p:attrName>
                                        </p:attrNameLst>
                                      </p:cBhvr>
                                      <p:to>
                                        <p:strVal val="visible"/>
                                      </p:to>
                                    </p:set>
                                    <p:animEffect transition="in" filter="wipe(right)">
                                      <p:cBhvr>
                                        <p:cTn id="19" dur="500"/>
                                        <p:tgtEl>
                                          <p:spTgt spid="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6E4AA9A-563D-1B41-C7BA-CDA47946B7D8}"/>
              </a:ext>
            </a:extLst>
          </p:cNvPr>
          <p:cNvGrpSpPr/>
          <p:nvPr/>
        </p:nvGrpSpPr>
        <p:grpSpPr>
          <a:xfrm>
            <a:off x="10120936" y="3104608"/>
            <a:ext cx="6717335" cy="4267199"/>
            <a:chOff x="10120938" y="3238502"/>
            <a:chExt cx="6717335" cy="4267199"/>
          </a:xfrm>
        </p:grpSpPr>
        <p:grpSp>
          <p:nvGrpSpPr>
            <p:cNvPr id="11" name="Group 11"/>
            <p:cNvGrpSpPr/>
            <p:nvPr/>
          </p:nvGrpSpPr>
          <p:grpSpPr>
            <a:xfrm rot="5400000">
              <a:off x="11346006" y="2013434"/>
              <a:ext cx="4267199" cy="6717335"/>
              <a:chOff x="211325" y="-6508"/>
              <a:chExt cx="2680984" cy="4220350"/>
            </a:xfrm>
          </p:grpSpPr>
          <p:sp>
            <p:nvSpPr>
              <p:cNvPr id="12" name="Freeform 12"/>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rgbClr val="FFFFFF"/>
              </a:solidFill>
            </p:spPr>
            <p:txBody>
              <a:bodyPr/>
              <a:lstStyle/>
              <a:p>
                <a:endParaRPr lang="en-US"/>
              </a:p>
            </p:txBody>
          </p:sp>
        </p:grpSp>
        <p:sp>
          <p:nvSpPr>
            <p:cNvPr id="13" name="TextBox 12">
              <a:extLst>
                <a:ext uri="{FF2B5EF4-FFF2-40B4-BE49-F238E27FC236}">
                  <a16:creationId xmlns:a16="http://schemas.microsoft.com/office/drawing/2014/main" id="{B40B5D8B-7DC1-C57F-AED7-20675641838A}"/>
                </a:ext>
              </a:extLst>
            </p:cNvPr>
            <p:cNvSpPr txBox="1"/>
            <p:nvPr/>
          </p:nvSpPr>
          <p:spPr>
            <a:xfrm>
              <a:off x="11346954" y="4123038"/>
              <a:ext cx="4236066" cy="2339038"/>
            </a:xfrm>
            <a:prstGeom prst="rect">
              <a:avLst/>
            </a:prstGeom>
          </p:spPr>
          <p:txBody>
            <a:bodyPr wrap="square" lIns="0" tIns="0" rIns="0" bIns="0" rtlCol="0" anchor="t">
              <a:spAutoFit/>
            </a:bodyPr>
            <a:lstStyle/>
            <a:p>
              <a:pPr algn="ctr">
                <a:lnSpc>
                  <a:spcPct val="150000"/>
                </a:lnSpc>
                <a:spcBef>
                  <a:spcPct val="0"/>
                </a:spcBef>
              </a:pPr>
              <a:r>
                <a:rPr lang="en-US" sz="5400" b="1" spc="84">
                  <a:solidFill>
                    <a:srgbClr val="FF0000"/>
                  </a:solidFill>
                  <a:latin typeface="Arial" panose="020B0604020202020204" pitchFamily="34" charset="0"/>
                  <a:cs typeface="Arial" panose="020B0604020202020204" pitchFamily="34" charset="0"/>
                </a:rPr>
                <a:t>GỢI Ý CÂU TRẢ LỜI</a:t>
              </a:r>
              <a:endParaRPr lang="en-US" sz="5400" b="1" spc="84" dirty="0">
                <a:solidFill>
                  <a:srgbClr val="FF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41001" y="1641012"/>
            <a:ext cx="2348622" cy="2552850"/>
          </a:xfrm>
          <a:prstGeom prst="rect">
            <a:avLst/>
          </a:prstGeom>
        </p:spPr>
      </p:pic>
      <p:grpSp>
        <p:nvGrpSpPr>
          <p:cNvPr id="16" name="Group 15">
            <a:extLst>
              <a:ext uri="{FF2B5EF4-FFF2-40B4-BE49-F238E27FC236}">
                <a16:creationId xmlns:a16="http://schemas.microsoft.com/office/drawing/2014/main" id="{AAB5D4D5-2246-7FE4-89D4-B2616D2F3B64}"/>
              </a:ext>
            </a:extLst>
          </p:cNvPr>
          <p:cNvGrpSpPr/>
          <p:nvPr/>
        </p:nvGrpSpPr>
        <p:grpSpPr>
          <a:xfrm>
            <a:off x="1101985" y="532317"/>
            <a:ext cx="8281308" cy="4705891"/>
            <a:chOff x="1101985" y="532317"/>
            <a:chExt cx="8281308" cy="4705891"/>
          </a:xfrm>
        </p:grpSpPr>
        <p:grpSp>
          <p:nvGrpSpPr>
            <p:cNvPr id="24" name="Group 23">
              <a:extLst>
                <a:ext uri="{FF2B5EF4-FFF2-40B4-BE49-F238E27FC236}">
                  <a16:creationId xmlns:a16="http://schemas.microsoft.com/office/drawing/2014/main" id="{516BF832-F727-6E54-6E76-CE22EF9D8DA8}"/>
                </a:ext>
              </a:extLst>
            </p:cNvPr>
            <p:cNvGrpSpPr/>
            <p:nvPr/>
          </p:nvGrpSpPr>
          <p:grpSpPr>
            <a:xfrm>
              <a:off x="1101985" y="971009"/>
              <a:ext cx="8115300" cy="4267199"/>
              <a:chOff x="1028700" y="5338043"/>
              <a:chExt cx="8115300" cy="4267199"/>
            </a:xfrm>
          </p:grpSpPr>
          <p:grpSp>
            <p:nvGrpSpPr>
              <p:cNvPr id="19" name="Group 18">
                <a:extLst>
                  <a:ext uri="{FF2B5EF4-FFF2-40B4-BE49-F238E27FC236}">
                    <a16:creationId xmlns:a16="http://schemas.microsoft.com/office/drawing/2014/main" id="{2094B1B5-9FDF-0A71-2962-CFD36E5BD96B}"/>
                  </a:ext>
                </a:extLst>
              </p:cNvPr>
              <p:cNvGrpSpPr/>
              <p:nvPr/>
            </p:nvGrpSpPr>
            <p:grpSpPr>
              <a:xfrm>
                <a:off x="1028700" y="5338043"/>
                <a:ext cx="8115300" cy="4267199"/>
                <a:chOff x="1028700" y="5338044"/>
                <a:chExt cx="8115300" cy="3920256"/>
              </a:xfrm>
            </p:grpSpPr>
            <p:grpSp>
              <p:nvGrpSpPr>
                <p:cNvPr id="3" name="Group 3"/>
                <p:cNvGrpSpPr/>
                <p:nvPr/>
              </p:nvGrpSpPr>
              <p:grpSpPr>
                <a:xfrm>
                  <a:off x="1028700" y="5483087"/>
                  <a:ext cx="7973720" cy="3775213"/>
                  <a:chOff x="0" y="0"/>
                  <a:chExt cx="10805670" cy="5116019"/>
                </a:xfrm>
              </p:grpSpPr>
              <p:sp>
                <p:nvSpPr>
                  <p:cNvPr id="4" name="Freeform 4"/>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7" name="Group 7"/>
                <p:cNvGrpSpPr/>
                <p:nvPr/>
              </p:nvGrpSpPr>
              <p:grpSpPr>
                <a:xfrm>
                  <a:off x="1178371" y="5338044"/>
                  <a:ext cx="7965629" cy="3758427"/>
                  <a:chOff x="0" y="0"/>
                  <a:chExt cx="10821129" cy="5105739"/>
                </a:xfrm>
              </p:grpSpPr>
              <p:sp>
                <p:nvSpPr>
                  <p:cNvPr id="8" name="Freeform 8"/>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23" name="TextBox 22">
                <a:extLst>
                  <a:ext uri="{FF2B5EF4-FFF2-40B4-BE49-F238E27FC236}">
                    <a16:creationId xmlns:a16="http://schemas.microsoft.com/office/drawing/2014/main" id="{C94A4AE7-5576-6584-5B7B-2B077FA4DF70}"/>
                  </a:ext>
                </a:extLst>
              </p:cNvPr>
              <p:cNvSpPr txBox="1"/>
              <p:nvPr/>
            </p:nvSpPr>
            <p:spPr>
              <a:xfrm>
                <a:off x="1519076" y="5458296"/>
                <a:ext cx="7281117" cy="3671583"/>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Tổ chức buổi sinh hoạt lớp cuối tuần, mọi người cùng nhau chia sẻ về cảm nhận của mình với người kia.</a:t>
                </a:r>
                <a:endParaRPr lang="en-US" sz="4000" dirty="0">
                  <a:latin typeface="Arial" panose="020B0604020202020204" pitchFamily="34" charset="0"/>
                  <a:cs typeface="Arial" panose="020B0604020202020204" pitchFamily="34" charset="0"/>
                </a:endParaRPr>
              </a:p>
            </p:txBody>
          </p:sp>
        </p:grpSp>
        <p:pic>
          <p:nvPicPr>
            <p:cNvPr id="14" name="Picture 9">
              <a:extLst>
                <a:ext uri="{FF2B5EF4-FFF2-40B4-BE49-F238E27FC236}">
                  <a16:creationId xmlns:a16="http://schemas.microsoft.com/office/drawing/2014/main" id="{F5941AE3-A7AF-AB99-E18E-BE64C99E0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36438" y="532317"/>
              <a:ext cx="646855" cy="869853"/>
            </a:xfrm>
            <a:prstGeom prst="rect">
              <a:avLst/>
            </a:prstGeom>
          </p:spPr>
        </p:pic>
      </p:grpSp>
      <p:grpSp>
        <p:nvGrpSpPr>
          <p:cNvPr id="26" name="Group 25">
            <a:extLst>
              <a:ext uri="{FF2B5EF4-FFF2-40B4-BE49-F238E27FC236}">
                <a16:creationId xmlns:a16="http://schemas.microsoft.com/office/drawing/2014/main" id="{085C7543-A15E-F9C8-2E6F-67834DC0B22A}"/>
              </a:ext>
            </a:extLst>
          </p:cNvPr>
          <p:cNvGrpSpPr/>
          <p:nvPr/>
        </p:nvGrpSpPr>
        <p:grpSpPr>
          <a:xfrm>
            <a:off x="1028700" y="5372512"/>
            <a:ext cx="8262523" cy="4224644"/>
            <a:chOff x="1028700" y="5372512"/>
            <a:chExt cx="8262523" cy="4224644"/>
          </a:xfrm>
        </p:grpSpPr>
        <p:grpSp>
          <p:nvGrpSpPr>
            <p:cNvPr id="21" name="Group 20">
              <a:extLst>
                <a:ext uri="{FF2B5EF4-FFF2-40B4-BE49-F238E27FC236}">
                  <a16:creationId xmlns:a16="http://schemas.microsoft.com/office/drawing/2014/main" id="{19D1E6D1-4F27-B174-F3EF-CA6D9E6B7312}"/>
                </a:ext>
              </a:extLst>
            </p:cNvPr>
            <p:cNvGrpSpPr/>
            <p:nvPr/>
          </p:nvGrpSpPr>
          <p:grpSpPr>
            <a:xfrm>
              <a:off x="1028700" y="5676900"/>
              <a:ext cx="8115300" cy="3920256"/>
              <a:chOff x="1028700" y="1038225"/>
              <a:chExt cx="8115300" cy="3920256"/>
            </a:xfrm>
          </p:grpSpPr>
          <p:grpSp>
            <p:nvGrpSpPr>
              <p:cNvPr id="18" name="Group 17">
                <a:extLst>
                  <a:ext uri="{FF2B5EF4-FFF2-40B4-BE49-F238E27FC236}">
                    <a16:creationId xmlns:a16="http://schemas.microsoft.com/office/drawing/2014/main" id="{CF66A623-8703-4C53-17D2-B3020B5A016B}"/>
                  </a:ext>
                </a:extLst>
              </p:cNvPr>
              <p:cNvGrpSpPr/>
              <p:nvPr/>
            </p:nvGrpSpPr>
            <p:grpSpPr>
              <a:xfrm>
                <a:off x="1028700" y="1038225"/>
                <a:ext cx="8115300" cy="3920256"/>
                <a:chOff x="1028700" y="1038225"/>
                <a:chExt cx="8115300" cy="3920256"/>
              </a:xfrm>
            </p:grpSpPr>
            <p:grpSp>
              <p:nvGrpSpPr>
                <p:cNvPr id="5" name="Group 5"/>
                <p:cNvGrpSpPr/>
                <p:nvPr/>
              </p:nvGrpSpPr>
              <p:grpSpPr>
                <a:xfrm>
                  <a:off x="1028700" y="1168764"/>
                  <a:ext cx="7973720" cy="3789717"/>
                  <a:chOff x="0" y="0"/>
                  <a:chExt cx="10805670" cy="5135675"/>
                </a:xfrm>
              </p:grpSpPr>
              <p:sp>
                <p:nvSpPr>
                  <p:cNvPr id="6" name="Freeform 6"/>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9" name="Group 9"/>
                <p:cNvGrpSpPr/>
                <p:nvPr/>
              </p:nvGrpSpPr>
              <p:grpSpPr>
                <a:xfrm>
                  <a:off x="1178371" y="1038225"/>
                  <a:ext cx="7965629" cy="3758427"/>
                  <a:chOff x="0" y="0"/>
                  <a:chExt cx="10821129" cy="5105739"/>
                </a:xfrm>
              </p:grpSpPr>
              <p:sp>
                <p:nvSpPr>
                  <p:cNvPr id="10" name="Freeform 10"/>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0" name="TextBox 19">
                <a:extLst>
                  <a:ext uri="{FF2B5EF4-FFF2-40B4-BE49-F238E27FC236}">
                    <a16:creationId xmlns:a16="http://schemas.microsoft.com/office/drawing/2014/main" id="{E1AD2731-99F6-E35E-1C74-BA7546238033}"/>
                  </a:ext>
                </a:extLst>
              </p:cNvPr>
              <p:cNvSpPr txBox="1"/>
              <p:nvPr/>
            </p:nvSpPr>
            <p:spPr>
              <a:xfrm>
                <a:off x="1586432" y="1911251"/>
                <a:ext cx="7001716" cy="182492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Viết điều muốn nói với bạn vào giấy và đổi cho nhau.</a:t>
                </a:r>
                <a:endParaRPr lang="en-US" sz="4000" dirty="0">
                  <a:latin typeface="Arial" panose="020B0604020202020204" pitchFamily="34" charset="0"/>
                  <a:cs typeface="Arial" panose="020B0604020202020204" pitchFamily="34" charset="0"/>
                </a:endParaRPr>
              </a:p>
            </p:txBody>
          </p:sp>
        </p:grpSp>
        <p:pic>
          <p:nvPicPr>
            <p:cNvPr id="25" name="Picture 9">
              <a:extLst>
                <a:ext uri="{FF2B5EF4-FFF2-40B4-BE49-F238E27FC236}">
                  <a16:creationId xmlns:a16="http://schemas.microsoft.com/office/drawing/2014/main" id="{30CAFB9A-2EAF-16B4-6254-FCD815A64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44368" y="5372512"/>
              <a:ext cx="646855" cy="869853"/>
            </a:xfrm>
            <a:prstGeom prst="rect">
              <a:avLst/>
            </a:prstGeom>
          </p:spPr>
        </p:pic>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077" y="207684"/>
            <a:ext cx="1357452" cy="88357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F171D643-E9AC-A5C9-BEEB-2B56E1030F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6331"/>
          <a:stretch/>
        </p:blipFill>
        <p:spPr>
          <a:xfrm>
            <a:off x="10259059" y="6582262"/>
            <a:ext cx="6853671" cy="375842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out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3E623F1-B7E7-37E6-160A-E77EBDA078F4}"/>
              </a:ext>
            </a:extLst>
          </p:cNvPr>
          <p:cNvGrpSpPr/>
          <p:nvPr/>
        </p:nvGrpSpPr>
        <p:grpSpPr>
          <a:xfrm>
            <a:off x="3182327" y="6566314"/>
            <a:ext cx="11923346" cy="3014643"/>
            <a:chOff x="3153026" y="3524160"/>
            <a:chExt cx="11923346" cy="3014643"/>
          </a:xfrm>
        </p:grpSpPr>
        <p:sp>
          <p:nvSpPr>
            <p:cNvPr id="53" name="Rectangle 52">
              <a:extLst>
                <a:ext uri="{FF2B5EF4-FFF2-40B4-BE49-F238E27FC236}">
                  <a16:creationId xmlns:a16="http://schemas.microsoft.com/office/drawing/2014/main" id="{086705D6-6D14-2F3A-CF53-A0205A30A3F8}"/>
                </a:ext>
              </a:extLst>
            </p:cNvPr>
            <p:cNvSpPr/>
            <p:nvPr/>
          </p:nvSpPr>
          <p:spPr>
            <a:xfrm>
              <a:off x="3153026" y="3916356"/>
              <a:ext cx="11631696" cy="2622447"/>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3800">
                  <a:latin typeface="Arial" panose="020B0604020202020204" pitchFamily="34" charset="0"/>
                  <a:cs typeface="Arial" panose="020B0604020202020204" pitchFamily="34" charset="0"/>
                </a:rPr>
                <a:t>Duy trì sự liên hệ, chia sẻ thông tin và biết khích lệ nhau sẽ giúp chúng ta gìn giữ được tình bạn.</a:t>
              </a:r>
              <a:endParaRPr lang="en-US" sz="3800">
                <a:latin typeface="Arial" panose="020B0604020202020204" pitchFamily="34" charset="0"/>
                <a:cs typeface="Arial" panose="020B0604020202020204" pitchFamily="34" charset="0"/>
              </a:endParaRPr>
            </a:p>
          </p:txBody>
        </p:sp>
        <p:pic>
          <p:nvPicPr>
            <p:cNvPr id="54" name="Picture 34">
              <a:extLst>
                <a:ext uri="{FF2B5EF4-FFF2-40B4-BE49-F238E27FC236}">
                  <a16:creationId xmlns:a16="http://schemas.microsoft.com/office/drawing/2014/main" id="{82465DDD-5130-8B2A-F459-EE86D8673F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06183">
              <a:off x="14493072" y="3524160"/>
              <a:ext cx="583300" cy="784389"/>
            </a:xfrm>
            <a:prstGeom prst="rect">
              <a:avLst/>
            </a:prstGeom>
          </p:spPr>
        </p:pic>
      </p:grpSp>
      <p:grpSp>
        <p:nvGrpSpPr>
          <p:cNvPr id="58" name="Group 57">
            <a:extLst>
              <a:ext uri="{FF2B5EF4-FFF2-40B4-BE49-F238E27FC236}">
                <a16:creationId xmlns:a16="http://schemas.microsoft.com/office/drawing/2014/main" id="{56A1AF4F-0DD1-1F59-084F-A07FC3D4B1E1}"/>
              </a:ext>
            </a:extLst>
          </p:cNvPr>
          <p:cNvGrpSpPr/>
          <p:nvPr/>
        </p:nvGrpSpPr>
        <p:grpSpPr>
          <a:xfrm>
            <a:off x="770017" y="3454650"/>
            <a:ext cx="7032845" cy="2807457"/>
            <a:chOff x="2546815" y="6611236"/>
            <a:chExt cx="7032845" cy="2807457"/>
          </a:xfrm>
        </p:grpSpPr>
        <p:sp>
          <p:nvSpPr>
            <p:cNvPr id="59" name="Rectangle 58">
              <a:extLst>
                <a:ext uri="{FF2B5EF4-FFF2-40B4-BE49-F238E27FC236}">
                  <a16:creationId xmlns:a16="http://schemas.microsoft.com/office/drawing/2014/main" id="{0AA28769-B44C-2306-22BA-C9B5F633E507}"/>
                </a:ext>
              </a:extLst>
            </p:cNvPr>
            <p:cNvSpPr/>
            <p:nvPr/>
          </p:nvSpPr>
          <p:spPr>
            <a:xfrm>
              <a:off x="2546815" y="7016237"/>
              <a:ext cx="6843003"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Có những điểm chung và sự bình đẳng với nhau.</a:t>
              </a:r>
            </a:p>
          </p:txBody>
        </p:sp>
        <p:pic>
          <p:nvPicPr>
            <p:cNvPr id="60" name="Picture 34">
              <a:extLst>
                <a:ext uri="{FF2B5EF4-FFF2-40B4-BE49-F238E27FC236}">
                  <a16:creationId xmlns:a16="http://schemas.microsoft.com/office/drawing/2014/main" id="{72B2A99E-1506-4F3C-4068-9A8681D84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06183">
              <a:off x="8996360" y="6611236"/>
              <a:ext cx="583300" cy="784389"/>
            </a:xfrm>
            <a:prstGeom prst="rect">
              <a:avLst/>
            </a:prstGeom>
          </p:spPr>
        </p:pic>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55756" y="237397"/>
            <a:ext cx="988517" cy="1514441"/>
          </a:xfrm>
          <a:prstGeom prst="rect">
            <a:avLst/>
          </a:prstGeom>
        </p:spPr>
      </p:pic>
      <p:sp>
        <p:nvSpPr>
          <p:cNvPr id="62" name="Line Callout 1 (Border and Accent Bar) 3">
            <a:extLst>
              <a:ext uri="{FF2B5EF4-FFF2-40B4-BE49-F238E27FC236}">
                <a16:creationId xmlns:a16="http://schemas.microsoft.com/office/drawing/2014/main" id="{61B03786-C23C-FC15-4798-0EFAAEB2B69A}"/>
              </a:ext>
            </a:extLst>
          </p:cNvPr>
          <p:cNvSpPr/>
          <p:nvPr/>
        </p:nvSpPr>
        <p:spPr>
          <a:xfrm>
            <a:off x="449170" y="539374"/>
            <a:ext cx="16107436" cy="2409629"/>
          </a:xfrm>
          <a:prstGeom prst="accentBorderCallout1">
            <a:avLst>
              <a:gd name="adj1" fmla="val 18750"/>
              <a:gd name="adj2" fmla="val -3127"/>
              <a:gd name="adj3" fmla="val 17954"/>
              <a:gd name="adj4" fmla="val -17509"/>
            </a:avLst>
          </a:prstGeom>
          <a:solidFill>
            <a:schemeClr val="accent3">
              <a:lumMod val="20000"/>
              <a:lumOff val="80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200" b="1">
                <a:solidFill>
                  <a:srgbClr val="C00000"/>
                </a:solidFill>
                <a:latin typeface="Arial" panose="020B0604020202020204" pitchFamily="34" charset="0"/>
                <a:cs typeface="Arial" panose="020B0604020202020204" pitchFamily="34" charset="0"/>
              </a:rPr>
              <a:t>KẾT LUẬN: </a:t>
            </a:r>
          </a:p>
          <a:p>
            <a:pPr algn="ctr">
              <a:lnSpc>
                <a:spcPct val="150000"/>
              </a:lnSpc>
            </a:pPr>
            <a:r>
              <a:rPr lang="en-US" sz="4200">
                <a:solidFill>
                  <a:schemeClr val="tx1"/>
                </a:solidFill>
                <a:latin typeface="Arial" panose="020B0604020202020204" pitchFamily="34" charset="0"/>
                <a:cs typeface="Arial" panose="020B0604020202020204" pitchFamily="34" charset="0"/>
              </a:rPr>
              <a:t>Cách xây dựng và giữ gìn tình bạn trong các tình huống:</a:t>
            </a:r>
          </a:p>
        </p:txBody>
      </p:sp>
      <p:pic>
        <p:nvPicPr>
          <p:cNvPr id="63" name="Picture 10">
            <a:extLst>
              <a:ext uri="{FF2B5EF4-FFF2-40B4-BE49-F238E27FC236}">
                <a16:creationId xmlns:a16="http://schemas.microsoft.com/office/drawing/2014/main" id="{A7E3EF9B-BC8B-7A34-1673-9189ABED23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170" y="7642782"/>
            <a:ext cx="2563443" cy="2622447"/>
          </a:xfrm>
          <a:prstGeom prst="rect">
            <a:avLst/>
          </a:prstGeom>
        </p:spPr>
      </p:pic>
      <p:grpSp>
        <p:nvGrpSpPr>
          <p:cNvPr id="64" name="Group 63">
            <a:extLst>
              <a:ext uri="{FF2B5EF4-FFF2-40B4-BE49-F238E27FC236}">
                <a16:creationId xmlns:a16="http://schemas.microsoft.com/office/drawing/2014/main" id="{7187271F-4DBD-811F-8D2B-3E82306B6203}"/>
              </a:ext>
            </a:extLst>
          </p:cNvPr>
          <p:cNvGrpSpPr/>
          <p:nvPr/>
        </p:nvGrpSpPr>
        <p:grpSpPr>
          <a:xfrm>
            <a:off x="8077200" y="3253211"/>
            <a:ext cx="9440783" cy="3008896"/>
            <a:chOff x="2672430" y="6102075"/>
            <a:chExt cx="9440783" cy="3008896"/>
          </a:xfrm>
        </p:grpSpPr>
        <p:sp>
          <p:nvSpPr>
            <p:cNvPr id="65" name="Rectangle 64">
              <a:extLst>
                <a:ext uri="{FF2B5EF4-FFF2-40B4-BE49-F238E27FC236}">
                  <a16:creationId xmlns:a16="http://schemas.microsoft.com/office/drawing/2014/main" id="{67063644-DA57-911F-4878-D836DFC8C6C3}"/>
                </a:ext>
              </a:extLst>
            </p:cNvPr>
            <p:cNvSpPr/>
            <p:nvPr/>
          </p:nvSpPr>
          <p:spPr>
            <a:xfrm>
              <a:off x="2672430" y="6708515"/>
              <a:ext cx="9440783"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Biết đồng hành cùng nhau khi xảy ra mâu thuẫn, giận dỗi, khó khăn, trở ngại.</a:t>
              </a:r>
            </a:p>
          </p:txBody>
        </p:sp>
        <p:pic>
          <p:nvPicPr>
            <p:cNvPr id="66" name="Picture 34">
              <a:extLst>
                <a:ext uri="{FF2B5EF4-FFF2-40B4-BE49-F238E27FC236}">
                  <a16:creationId xmlns:a16="http://schemas.microsoft.com/office/drawing/2014/main" id="{EE8DB3B2-758A-F9C1-B141-F66E14604B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06183">
              <a:off x="11125013" y="6102075"/>
              <a:ext cx="583300" cy="784389"/>
            </a:xfrm>
            <a:prstGeom prst="rect">
              <a:avLst/>
            </a:prstGeom>
          </p:spPr>
        </p:pic>
      </p:grpSp>
    </p:spTree>
    <p:extLst>
      <p:ext uri="{BB962C8B-B14F-4D97-AF65-F5344CB8AC3E}">
        <p14:creationId xmlns:p14="http://schemas.microsoft.com/office/powerpoint/2010/main" val="332121706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arn(inVertical)">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arn(inVertical)">
                                      <p:cBhvr>
                                        <p:cTn id="2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34690">
            <a:off x="56703" y="8425932"/>
            <a:ext cx="1851206" cy="1777158"/>
          </a:xfrm>
          <a:prstGeom prst="rect">
            <a:avLst/>
          </a:prstGeom>
        </p:spPr>
      </p:pic>
      <p:sp>
        <p:nvSpPr>
          <p:cNvPr id="11" name="Freeform 5">
            <a:extLst>
              <a:ext uri="{FF2B5EF4-FFF2-40B4-BE49-F238E27FC236}">
                <a16:creationId xmlns:a16="http://schemas.microsoft.com/office/drawing/2014/main" id="{7F25E596-786F-16C5-CC62-2890623F065B}"/>
              </a:ext>
            </a:extLst>
          </p:cNvPr>
          <p:cNvSpPr/>
          <p:nvPr/>
        </p:nvSpPr>
        <p:spPr>
          <a:xfrm>
            <a:off x="685800" y="2182641"/>
            <a:ext cx="17145000" cy="7757321"/>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xmlns=""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A19EFC6-2709-C0BF-94A1-2EBABDFC310A}"/>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id="{4F70CEDA-7F1C-134F-8C56-9A51E28218A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8AE3882-D449-C320-184A-36A6A3967B39}"/>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id="{3BE9BD86-4C0B-A6AD-BAA6-CBBA441FF1A8}"/>
              </a:ext>
            </a:extLst>
          </p:cNvPr>
          <p:cNvSpPr txBox="1"/>
          <p:nvPr/>
        </p:nvSpPr>
        <p:spPr>
          <a:xfrm>
            <a:off x="1828800" y="2525499"/>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“Vũ điệu tự do”</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C7B119-06C1-9544-E215-602BB733917D}"/>
              </a:ext>
            </a:extLst>
          </p:cNvPr>
          <p:cNvSpPr txBox="1"/>
          <p:nvPr/>
        </p:nvSpPr>
        <p:spPr>
          <a:xfrm>
            <a:off x="1148741" y="3227022"/>
            <a:ext cx="16219118" cy="5293116"/>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Ngay khi quản trò dừng lại, bạn đứng đối diện sẽ thực hiện một động tác khác theo ý mình, đi xung quanh các bạn rồi dừng lại trước hoặc gọi lên một bạn khác thực hiện động tác khác.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Vòng chơi như vậy lặp lại cho đến khi cả lớp muốn kết thúc.</a:t>
            </a:r>
          </a:p>
          <a:p>
            <a:pPr marL="571500" indent="-571500" algn="just">
              <a:lnSpc>
                <a:spcPct val="150000"/>
              </a:lnSpc>
              <a:buClr>
                <a:schemeClr val="tx1"/>
              </a:buClr>
              <a:buFont typeface="Wingdings" panose="05000000000000000000" pitchFamily="2" charset="2"/>
              <a:buChar char="§"/>
            </a:pP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Thời gian cho mỗi lượt chơi</a:t>
            </a: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khoảng 15 – 30 giây/bạn.</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26169" y="9166459"/>
            <a:ext cx="1357775" cy="11430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8864" y="1500020"/>
            <a:ext cx="1439936" cy="973920"/>
          </a:xfrm>
          <a:prstGeom prst="rect">
            <a:avLst/>
          </a:prstGeom>
        </p:spPr>
      </p:pic>
      <p:pic>
        <p:nvPicPr>
          <p:cNvPr id="3" name="Picture 2" descr="A child and child running&#10;&#10;Description automatically generated">
            <a:extLst>
              <a:ext uri="{FF2B5EF4-FFF2-40B4-BE49-F238E27FC236}">
                <a16:creationId xmlns:a16="http://schemas.microsoft.com/office/drawing/2014/main" id="{F90D432B-574F-3B5C-6FD4-BEDC6CC2ED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066" r="7082" b="14333"/>
          <a:stretch/>
        </p:blipFill>
        <p:spPr>
          <a:xfrm>
            <a:off x="14825848" y="1077698"/>
            <a:ext cx="3655594" cy="2895601"/>
          </a:xfrm>
          <a:prstGeom prst="rect">
            <a:avLst/>
          </a:prstGeom>
        </p:spPr>
      </p:pic>
    </p:spTree>
    <p:extLst>
      <p:ext uri="{BB962C8B-B14F-4D97-AF65-F5344CB8AC3E}">
        <p14:creationId xmlns:p14="http://schemas.microsoft.com/office/powerpoint/2010/main" val="17410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wipe(left)">
                                      <p:cBhvr>
                                        <p:cTn id="7" dur="500"/>
                                        <p:tgtEl>
                                          <p:spTgt spid="22">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animEffect transition="in" filter="wipe(left)">
                                      <p:cBhvr>
                                        <p:cTn id="11" dur="500"/>
                                        <p:tgtEl>
                                          <p:spTgt spid="22">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wipe(left)">
                                      <p:cBhvr>
                                        <p:cTn id="15"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3818414" y="4635668"/>
            <a:ext cx="10639757" cy="1015663"/>
          </a:xfrm>
          <a:prstGeom prst="rect">
            <a:avLst/>
          </a:prstGeom>
        </p:spPr>
        <p:txBody>
          <a:bodyPr wrap="square" lIns="0" tIns="0" rIns="0" bIns="0" rtlCol="0" anchor="t">
            <a:spAutoFit/>
          </a:bodyPr>
          <a:lstStyle/>
          <a:p>
            <a:pPr algn="ctr">
              <a:spcBef>
                <a:spcPct val="0"/>
              </a:spcBef>
            </a:pPr>
            <a:r>
              <a:rPr lang="en-US" sz="6600" b="1" spc="84">
                <a:latin typeface="Arial" panose="020B0604020202020204" pitchFamily="34" charset="0"/>
                <a:cs typeface="Arial" panose="020B0604020202020204" pitchFamily="34" charset="0"/>
              </a:rPr>
              <a:t>HOẠT ĐỘNG VẬN DỤNG</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84048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463565" y="202981"/>
            <a:ext cx="813549" cy="1246384"/>
          </a:xfrm>
          <a:prstGeom prst="rect">
            <a:avLst/>
          </a:prstGeom>
        </p:spPr>
      </p:pic>
      <p:pic>
        <p:nvPicPr>
          <p:cNvPr id="29" name="Picture 29">
            <a:extLst>
              <a:ext uri="{FF2B5EF4-FFF2-40B4-BE49-F238E27FC236}">
                <a16:creationId xmlns:a16="http://schemas.microsoft.com/office/drawing/2014/main" id="{27377461-902E-6794-F90E-BE15122E73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60364">
            <a:off x="213597" y="9100014"/>
            <a:ext cx="1068154" cy="1087180"/>
          </a:xfrm>
          <a:prstGeom prst="rect">
            <a:avLst/>
          </a:prstGeom>
        </p:spPr>
      </p:pic>
      <p:sp>
        <p:nvSpPr>
          <p:cNvPr id="31" name="TextBox 30">
            <a:extLst>
              <a:ext uri="{FF2B5EF4-FFF2-40B4-BE49-F238E27FC236}">
                <a16:creationId xmlns:a16="http://schemas.microsoft.com/office/drawing/2014/main" id="{4E221901-1A61-3C19-282E-C2C89D2AB8EF}"/>
              </a:ext>
            </a:extLst>
          </p:cNvPr>
          <p:cNvSpPr txBox="1"/>
          <p:nvPr/>
        </p:nvSpPr>
        <p:spPr>
          <a:xfrm>
            <a:off x="914400" y="450277"/>
            <a:ext cx="164592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Rèn luyện kĩ năng xây dựng và giữ gìn tình bạn với các bạn ở lớp, trường và cộng đồng nơi em sống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712444B0-F595-1EB6-A9C5-E459DD01004B}"/>
              </a:ext>
            </a:extLst>
          </p:cNvPr>
          <p:cNvGrpSpPr/>
          <p:nvPr/>
        </p:nvGrpSpPr>
        <p:grpSpPr>
          <a:xfrm>
            <a:off x="849329" y="2935148"/>
            <a:ext cx="7913672" cy="6555238"/>
            <a:chOff x="849329" y="2935148"/>
            <a:chExt cx="7913672" cy="6555238"/>
          </a:xfrm>
        </p:grpSpPr>
        <p:sp>
          <p:nvSpPr>
            <p:cNvPr id="5" name="Freeform 3">
              <a:extLst>
                <a:ext uri="{FF2B5EF4-FFF2-40B4-BE49-F238E27FC236}">
                  <a16:creationId xmlns:a16="http://schemas.microsoft.com/office/drawing/2014/main" id="{273BD131-B123-942A-6E0B-52B992E0082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7" name="TextBox 6">
              <a:extLst>
                <a:ext uri="{FF2B5EF4-FFF2-40B4-BE49-F238E27FC236}">
                  <a16:creationId xmlns:a16="http://schemas.microsoft.com/office/drawing/2014/main" id="{D8B9AE92-0673-23E5-8DB6-678F0A77FACB}"/>
                </a:ext>
              </a:extLst>
            </p:cNvPr>
            <p:cNvSpPr txBox="1"/>
            <p:nvPr/>
          </p:nvSpPr>
          <p:spPr>
            <a:xfrm>
              <a:off x="1381029" y="4569199"/>
              <a:ext cx="6863345" cy="4594912"/>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Thực hiện những hành động, lời nói, việc làm phù hợp để xây dựng và giữ gìn tình bạn với các bạn ở lớp, trường và cộng đồng nơi em sống.</a:t>
              </a:r>
              <a:endParaRPr lang="en-US" sz="4000"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20005C9-2503-918D-E362-519067B4DBB8}"/>
                </a:ext>
              </a:extLst>
            </p:cNvPr>
            <p:cNvGrpSpPr/>
            <p:nvPr/>
          </p:nvGrpSpPr>
          <p:grpSpPr>
            <a:xfrm>
              <a:off x="3260056" y="2935148"/>
              <a:ext cx="2712014" cy="1612329"/>
              <a:chOff x="3260056" y="2935148"/>
              <a:chExt cx="2712014" cy="1612329"/>
            </a:xfrm>
          </p:grpSpPr>
          <p:grpSp>
            <p:nvGrpSpPr>
              <p:cNvPr id="32" name="Group 31">
                <a:extLst>
                  <a:ext uri="{FF2B5EF4-FFF2-40B4-BE49-F238E27FC236}">
                    <a16:creationId xmlns:a16="http://schemas.microsoft.com/office/drawing/2014/main" id="{A2E932CE-57AF-A6F2-B5BB-0A3D58FB6D71}"/>
                  </a:ext>
                </a:extLst>
              </p:cNvPr>
              <p:cNvGrpSpPr/>
              <p:nvPr/>
            </p:nvGrpSpPr>
            <p:grpSpPr>
              <a:xfrm>
                <a:off x="3817005" y="2935148"/>
                <a:ext cx="1978318" cy="1612329"/>
                <a:chOff x="3355682" y="2997771"/>
                <a:chExt cx="3257544" cy="2679123"/>
              </a:xfrm>
            </p:grpSpPr>
            <p:grpSp>
              <p:nvGrpSpPr>
                <p:cNvPr id="8" name="Group 5">
                  <a:extLst>
                    <a:ext uri="{FF2B5EF4-FFF2-40B4-BE49-F238E27FC236}">
                      <a16:creationId xmlns:a16="http://schemas.microsoft.com/office/drawing/2014/main" id="{89F76641-49D1-6020-FE84-E85A76A69503}"/>
                    </a:ext>
                  </a:extLst>
                </p:cNvPr>
                <p:cNvGrpSpPr/>
                <p:nvPr/>
              </p:nvGrpSpPr>
              <p:grpSpPr>
                <a:xfrm>
                  <a:off x="3981728" y="2997771"/>
                  <a:ext cx="2631498" cy="2679123"/>
                  <a:chOff x="0" y="0"/>
                  <a:chExt cx="812800" cy="827510"/>
                </a:xfrm>
              </p:grpSpPr>
              <p:sp>
                <p:nvSpPr>
                  <p:cNvPr id="13" name="Freeform 6">
                    <a:extLst>
                      <a:ext uri="{FF2B5EF4-FFF2-40B4-BE49-F238E27FC236}">
                        <a16:creationId xmlns:a16="http://schemas.microsoft.com/office/drawing/2014/main" id="{CBF8A5E6-2BCA-2CA9-4E58-908780205399}"/>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14" name="TextBox 7">
                    <a:extLst>
                      <a:ext uri="{FF2B5EF4-FFF2-40B4-BE49-F238E27FC236}">
                        <a16:creationId xmlns:a16="http://schemas.microsoft.com/office/drawing/2014/main" id="{F2C710F8-4E75-20F6-EA7C-A4978619D3F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8">
                  <a:extLst>
                    <a:ext uri="{FF2B5EF4-FFF2-40B4-BE49-F238E27FC236}">
                      <a16:creationId xmlns:a16="http://schemas.microsoft.com/office/drawing/2014/main" id="{04808047-E1C5-F71E-9754-384B560E1065}"/>
                    </a:ext>
                  </a:extLst>
                </p:cNvPr>
                <p:cNvGrpSpPr/>
                <p:nvPr/>
              </p:nvGrpSpPr>
              <p:grpSpPr>
                <a:xfrm>
                  <a:off x="3355682" y="2997771"/>
                  <a:ext cx="2631498" cy="2631498"/>
                  <a:chOff x="0" y="0"/>
                  <a:chExt cx="812800" cy="812800"/>
                </a:xfrm>
              </p:grpSpPr>
              <p:sp>
                <p:nvSpPr>
                  <p:cNvPr id="11" name="Freeform 9">
                    <a:extLst>
                      <a:ext uri="{FF2B5EF4-FFF2-40B4-BE49-F238E27FC236}">
                        <a16:creationId xmlns:a16="http://schemas.microsoft.com/office/drawing/2014/main" id="{26D7503E-03E7-E461-DDBA-CEA9022C3D0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12" name="TextBox 10">
                    <a:extLst>
                      <a:ext uri="{FF2B5EF4-FFF2-40B4-BE49-F238E27FC236}">
                        <a16:creationId xmlns:a16="http://schemas.microsoft.com/office/drawing/2014/main" id="{E1553016-063F-3E9E-46A2-3F652BF4029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10" name="TextBox 26">
                <a:extLst>
                  <a:ext uri="{FF2B5EF4-FFF2-40B4-BE49-F238E27FC236}">
                    <a16:creationId xmlns:a16="http://schemas.microsoft.com/office/drawing/2014/main" id="{4EDA04CA-AF2D-51FC-D24C-A82C7F98A08D}"/>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35" name="Group 34">
            <a:extLst>
              <a:ext uri="{FF2B5EF4-FFF2-40B4-BE49-F238E27FC236}">
                <a16:creationId xmlns:a16="http://schemas.microsoft.com/office/drawing/2014/main" id="{5D016545-2DB0-A735-2E76-04AA734EDE57}"/>
              </a:ext>
            </a:extLst>
          </p:cNvPr>
          <p:cNvGrpSpPr/>
          <p:nvPr/>
        </p:nvGrpSpPr>
        <p:grpSpPr>
          <a:xfrm>
            <a:off x="9524999" y="2871165"/>
            <a:ext cx="7913672" cy="6555238"/>
            <a:chOff x="849329" y="2935148"/>
            <a:chExt cx="7913672" cy="6555238"/>
          </a:xfrm>
        </p:grpSpPr>
        <p:sp>
          <p:nvSpPr>
            <p:cNvPr id="37" name="Freeform 3">
              <a:extLst>
                <a:ext uri="{FF2B5EF4-FFF2-40B4-BE49-F238E27FC236}">
                  <a16:creationId xmlns:a16="http://schemas.microsoft.com/office/drawing/2014/main" id="{AC9098C3-CF65-E982-A69D-8E3BB134EF9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40" name="TextBox 39">
              <a:extLst>
                <a:ext uri="{FF2B5EF4-FFF2-40B4-BE49-F238E27FC236}">
                  <a16:creationId xmlns:a16="http://schemas.microsoft.com/office/drawing/2014/main" id="{E6748CAB-735F-6D37-2D6C-1686EB247EBA}"/>
                </a:ext>
              </a:extLst>
            </p:cNvPr>
            <p:cNvSpPr txBox="1"/>
            <p:nvPr/>
          </p:nvSpPr>
          <p:spPr>
            <a:xfrm>
              <a:off x="1566814" y="5080693"/>
              <a:ext cx="6478701"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Ghi lại kết quả xây dựng và giữ gìn tình bạn để chia sẻ với thầy cô, các bạn vào tiết </a:t>
              </a:r>
              <a:r>
                <a:rPr lang="vi-VN" sz="4000" b="1" i="1">
                  <a:latin typeface="Arial" panose="020B0604020202020204" pitchFamily="34" charset="0"/>
                  <a:cs typeface="Arial" panose="020B0604020202020204" pitchFamily="34" charset="0"/>
                </a:rPr>
                <a:t>Sinh hoạt lớp.</a:t>
              </a:r>
              <a:endParaRPr lang="en-US" sz="4000" b="1" i="1" dirty="0">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9A545EEE-6904-657D-9D9F-262DD0AB004B}"/>
                </a:ext>
              </a:extLst>
            </p:cNvPr>
            <p:cNvGrpSpPr/>
            <p:nvPr/>
          </p:nvGrpSpPr>
          <p:grpSpPr>
            <a:xfrm>
              <a:off x="3260056" y="2935148"/>
              <a:ext cx="2712014" cy="1612329"/>
              <a:chOff x="3260056" y="2935148"/>
              <a:chExt cx="2712014" cy="1612329"/>
            </a:xfrm>
          </p:grpSpPr>
          <p:grpSp>
            <p:nvGrpSpPr>
              <p:cNvPr id="42" name="Group 41">
                <a:extLst>
                  <a:ext uri="{FF2B5EF4-FFF2-40B4-BE49-F238E27FC236}">
                    <a16:creationId xmlns:a16="http://schemas.microsoft.com/office/drawing/2014/main" id="{B25E98A9-F4C2-C48B-3721-BA4F41CFFC4A}"/>
                  </a:ext>
                </a:extLst>
              </p:cNvPr>
              <p:cNvGrpSpPr/>
              <p:nvPr/>
            </p:nvGrpSpPr>
            <p:grpSpPr>
              <a:xfrm>
                <a:off x="3817005" y="2935148"/>
                <a:ext cx="1978318" cy="1612329"/>
                <a:chOff x="3355682" y="2997771"/>
                <a:chExt cx="3257544" cy="2679123"/>
              </a:xfrm>
            </p:grpSpPr>
            <p:grpSp>
              <p:nvGrpSpPr>
                <p:cNvPr id="44" name="Group 5">
                  <a:extLst>
                    <a:ext uri="{FF2B5EF4-FFF2-40B4-BE49-F238E27FC236}">
                      <a16:creationId xmlns:a16="http://schemas.microsoft.com/office/drawing/2014/main" id="{201B7AC2-9B49-A84A-388C-75070A4B8ABE}"/>
                    </a:ext>
                  </a:extLst>
                </p:cNvPr>
                <p:cNvGrpSpPr/>
                <p:nvPr/>
              </p:nvGrpSpPr>
              <p:grpSpPr>
                <a:xfrm>
                  <a:off x="3981728" y="2997771"/>
                  <a:ext cx="2631498" cy="2679123"/>
                  <a:chOff x="0" y="0"/>
                  <a:chExt cx="812800" cy="827510"/>
                </a:xfrm>
              </p:grpSpPr>
              <p:sp>
                <p:nvSpPr>
                  <p:cNvPr id="48" name="Freeform 6">
                    <a:extLst>
                      <a:ext uri="{FF2B5EF4-FFF2-40B4-BE49-F238E27FC236}">
                        <a16:creationId xmlns:a16="http://schemas.microsoft.com/office/drawing/2014/main" id="{639A873E-BED2-61A8-BC93-EF106A6DDFE7}"/>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49" name="TextBox 7">
                    <a:extLst>
                      <a:ext uri="{FF2B5EF4-FFF2-40B4-BE49-F238E27FC236}">
                        <a16:creationId xmlns:a16="http://schemas.microsoft.com/office/drawing/2014/main" id="{087CBE56-3892-628E-8D45-8833ED650BE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5" name="Group 44">
                  <a:extLst>
                    <a:ext uri="{FF2B5EF4-FFF2-40B4-BE49-F238E27FC236}">
                      <a16:creationId xmlns:a16="http://schemas.microsoft.com/office/drawing/2014/main" id="{A00BD67C-818E-5AC4-E74D-BFB220302616}"/>
                    </a:ext>
                  </a:extLst>
                </p:cNvPr>
                <p:cNvGrpSpPr/>
                <p:nvPr/>
              </p:nvGrpSpPr>
              <p:grpSpPr>
                <a:xfrm>
                  <a:off x="3355682" y="2997771"/>
                  <a:ext cx="2631498" cy="2631498"/>
                  <a:chOff x="0" y="0"/>
                  <a:chExt cx="812800" cy="812800"/>
                </a:xfrm>
              </p:grpSpPr>
              <p:sp>
                <p:nvSpPr>
                  <p:cNvPr id="46" name="Freeform 9">
                    <a:extLst>
                      <a:ext uri="{FF2B5EF4-FFF2-40B4-BE49-F238E27FC236}">
                        <a16:creationId xmlns:a16="http://schemas.microsoft.com/office/drawing/2014/main" id="{3AF8460A-B1B5-2C3F-F4C2-73A65C5F86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47" name="TextBox 10">
                    <a:extLst>
                      <a:ext uri="{FF2B5EF4-FFF2-40B4-BE49-F238E27FC236}">
                        <a16:creationId xmlns:a16="http://schemas.microsoft.com/office/drawing/2014/main" id="{AFED4D14-0A63-4E52-CDF5-9DB5F6F39B4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43" name="TextBox 26">
                <a:extLst>
                  <a:ext uri="{FF2B5EF4-FFF2-40B4-BE49-F238E27FC236}">
                    <a16:creationId xmlns:a16="http://schemas.microsoft.com/office/drawing/2014/main" id="{EC02D241-80E2-0C1B-0926-387D23D6AD9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8" name="Picture 2">
            <a:extLst>
              <a:ext uri="{FF2B5EF4-FFF2-40B4-BE49-F238E27FC236}">
                <a16:creationId xmlns:a16="http://schemas.microsoft.com/office/drawing/2014/main" id="{1205BD65-8EB5-6968-1043-C1806A89A9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16604" y="8554486"/>
            <a:ext cx="2294519" cy="1743834"/>
          </a:xfrm>
          <a:prstGeom prst="rect">
            <a:avLst/>
          </a:prstGeom>
        </p:spPr>
      </p:pic>
    </p:spTree>
    <p:extLst>
      <p:ext uri="{BB962C8B-B14F-4D97-AF65-F5344CB8AC3E}">
        <p14:creationId xmlns:p14="http://schemas.microsoft.com/office/powerpoint/2010/main" val="328237721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04932" y="118616"/>
            <a:ext cx="2055854" cy="1865220"/>
          </a:xfrm>
          <a:prstGeom prst="rect">
            <a:avLst/>
          </a:prstGeom>
        </p:spPr>
      </p:pic>
      <p:sp>
        <p:nvSpPr>
          <p:cNvPr id="28" name="Line Callout 1 (Border and Accent Bar) 3">
            <a:extLst>
              <a:ext uri="{FF2B5EF4-FFF2-40B4-BE49-F238E27FC236}">
                <a16:creationId xmlns:a16="http://schemas.microsoft.com/office/drawing/2014/main" id="{03542267-F0AA-2153-30F0-0FFDC57E9E34}"/>
              </a:ext>
            </a:extLst>
          </p:cNvPr>
          <p:cNvSpPr/>
          <p:nvPr/>
        </p:nvSpPr>
        <p:spPr>
          <a:xfrm>
            <a:off x="457200" y="419100"/>
            <a:ext cx="15544800" cy="3048319"/>
          </a:xfrm>
          <a:prstGeom prst="accentBorderCallout1">
            <a:avLst>
              <a:gd name="adj1" fmla="val 18750"/>
              <a:gd name="adj2" fmla="val -3127"/>
              <a:gd name="adj3" fmla="val 17954"/>
              <a:gd name="adj4" fmla="val -17509"/>
            </a:avLst>
          </a:prstGeom>
          <a:solidFill>
            <a:srgbClr val="FFF6D9"/>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rgbClr val="C00000"/>
                </a:solidFill>
                <a:latin typeface="Arial" panose="020B0604020202020204" pitchFamily="34" charset="0"/>
                <a:cs typeface="Arial" panose="020B0604020202020204" pitchFamily="34" charset="0"/>
              </a:rPr>
              <a:t>GỢI Ý TRẢ LỜI: </a:t>
            </a:r>
          </a:p>
          <a:p>
            <a:pPr algn="ctr">
              <a:lnSpc>
                <a:spcPct val="150000"/>
              </a:lnSpc>
            </a:pPr>
            <a:r>
              <a:rPr lang="vi-VN" sz="4000">
                <a:solidFill>
                  <a:schemeClr val="tx1"/>
                </a:solidFill>
                <a:latin typeface="Arial" panose="020B0604020202020204" pitchFamily="34" charset="0"/>
                <a:cs typeface="Arial" panose="020B0604020202020204" pitchFamily="34" charset="0"/>
              </a:rPr>
              <a:t>Một số hành động, lời nói, việc làm phù hợp để xây dựng và giữ gìn tình bạn với các bạn ở lớp, trường và cộng đồng nơi em sống</a:t>
            </a:r>
            <a:endParaRPr lang="en-US" sz="4000" dirty="0">
              <a:solidFill>
                <a:schemeClr val="tx1"/>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42A96FBD-65D0-C65A-DB30-28FB9EFDF0B7}"/>
              </a:ext>
            </a:extLst>
          </p:cNvPr>
          <p:cNvGrpSpPr/>
          <p:nvPr/>
        </p:nvGrpSpPr>
        <p:grpSpPr>
          <a:xfrm>
            <a:off x="994814" y="3505364"/>
            <a:ext cx="7882320" cy="3111908"/>
            <a:chOff x="994814" y="3505364"/>
            <a:chExt cx="7882320" cy="3111908"/>
          </a:xfrm>
        </p:grpSpPr>
        <p:sp>
          <p:nvSpPr>
            <p:cNvPr id="13" name="Rectangle: Rounded Corners 12">
              <a:extLst>
                <a:ext uri="{FF2B5EF4-FFF2-40B4-BE49-F238E27FC236}">
                  <a16:creationId xmlns:a16="http://schemas.microsoft.com/office/drawing/2014/main" id="{56A582BE-6FE1-8CDD-3CF9-5600107FBDFD}"/>
                </a:ext>
              </a:extLst>
            </p:cNvPr>
            <p:cNvSpPr/>
            <p:nvPr/>
          </p:nvSpPr>
          <p:spPr>
            <a:xfrm>
              <a:off x="994814" y="4152900"/>
              <a:ext cx="7825243" cy="246437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động chào hỏi vui vẻ, </a:t>
              </a:r>
            </a:p>
            <a:p>
              <a:pPr algn="ctr">
                <a:lnSpc>
                  <a:spcPct val="150000"/>
                </a:lnSpc>
              </a:pPr>
              <a:r>
                <a:rPr lang="en-US" sz="3800">
                  <a:solidFill>
                    <a:schemeClr val="tx1"/>
                  </a:solidFill>
                  <a:latin typeface="Arial" panose="020B0604020202020204" pitchFamily="34" charset="0"/>
                  <a:cs typeface="Arial" panose="020B0604020202020204" pitchFamily="34" charset="0"/>
                </a:rPr>
                <a:t>thân thiện, cởi mở với bạn</a:t>
              </a:r>
              <a:endParaRPr lang="en-US" sz="3800" dirty="0">
                <a:solidFill>
                  <a:schemeClr val="tx1"/>
                </a:solidFill>
                <a:latin typeface="Arial" panose="020B0604020202020204" pitchFamily="34" charset="0"/>
                <a:cs typeface="Arial" panose="020B0604020202020204" pitchFamily="34" charset="0"/>
              </a:endParaRPr>
            </a:p>
          </p:txBody>
        </p:sp>
        <p:pic>
          <p:nvPicPr>
            <p:cNvPr id="35" name="Picture 34" descr="A cartoon of two men holding hands&#10;&#10;Description automatically generated">
              <a:extLst>
                <a:ext uri="{FF2B5EF4-FFF2-40B4-BE49-F238E27FC236}">
                  <a16:creationId xmlns:a16="http://schemas.microsoft.com/office/drawing/2014/main" id="{0F83C994-1898-D7D4-1106-21C20AC84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065" y="3505364"/>
              <a:ext cx="1295069" cy="1295069"/>
            </a:xfrm>
            <a:prstGeom prst="rect">
              <a:avLst/>
            </a:prstGeom>
          </p:spPr>
        </p:pic>
      </p:grpSp>
      <p:grpSp>
        <p:nvGrpSpPr>
          <p:cNvPr id="41" name="Group 40">
            <a:extLst>
              <a:ext uri="{FF2B5EF4-FFF2-40B4-BE49-F238E27FC236}">
                <a16:creationId xmlns:a16="http://schemas.microsoft.com/office/drawing/2014/main" id="{301F5AF4-A0D6-134E-4E41-11B5B8794F7A}"/>
              </a:ext>
            </a:extLst>
          </p:cNvPr>
          <p:cNvGrpSpPr/>
          <p:nvPr/>
        </p:nvGrpSpPr>
        <p:grpSpPr>
          <a:xfrm>
            <a:off x="9484471" y="3390568"/>
            <a:ext cx="8693798" cy="3226704"/>
            <a:chOff x="9484471" y="3390568"/>
            <a:chExt cx="8693798" cy="3226704"/>
          </a:xfrm>
        </p:grpSpPr>
        <p:sp>
          <p:nvSpPr>
            <p:cNvPr id="30" name="Rectangle: Rounded Corners 29">
              <a:extLst>
                <a:ext uri="{FF2B5EF4-FFF2-40B4-BE49-F238E27FC236}">
                  <a16:creationId xmlns:a16="http://schemas.microsoft.com/office/drawing/2014/main" id="{239B3FB3-3025-B022-4EF8-9DA8053C23B2}"/>
                </a:ext>
              </a:extLst>
            </p:cNvPr>
            <p:cNvSpPr/>
            <p:nvPr/>
          </p:nvSpPr>
          <p:spPr>
            <a:xfrm>
              <a:off x="9484471" y="4152900"/>
              <a:ext cx="7825243" cy="246437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Nói lời xin lỗi khi mắc lỗi và </a:t>
              </a:r>
            </a:p>
            <a:p>
              <a:pPr algn="ctr">
                <a:lnSpc>
                  <a:spcPct val="150000"/>
                </a:lnSpc>
              </a:pPr>
              <a:r>
                <a:rPr lang="en-US" sz="3800">
                  <a:solidFill>
                    <a:schemeClr val="tx1"/>
                  </a:solidFill>
                  <a:latin typeface="Arial" panose="020B0604020202020204" pitchFamily="34" charset="0"/>
                  <a:cs typeface="Arial" panose="020B0604020202020204" pitchFamily="34" charset="0"/>
                </a:rPr>
                <a:t>sửa lỗi một cách chân thành</a:t>
              </a:r>
              <a:endParaRPr lang="en-US" sz="3800" dirty="0">
                <a:solidFill>
                  <a:schemeClr val="tx1"/>
                </a:solidFill>
                <a:latin typeface="Arial" panose="020B0604020202020204" pitchFamily="34" charset="0"/>
                <a:cs typeface="Arial" panose="020B0604020202020204" pitchFamily="34" charset="0"/>
              </a:endParaRPr>
            </a:p>
          </p:txBody>
        </p:sp>
        <p:pic>
          <p:nvPicPr>
            <p:cNvPr id="40" name="Picture 39" descr="A cartoon of two boys giving each other high five&#10;&#10;Description automatically generated">
              <a:extLst>
                <a:ext uri="{FF2B5EF4-FFF2-40B4-BE49-F238E27FC236}">
                  <a16:creationId xmlns:a16="http://schemas.microsoft.com/office/drawing/2014/main" id="{B34AE11E-AA3B-F758-1F26-98E5BF098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4932" y="3390568"/>
              <a:ext cx="1973337" cy="1524663"/>
            </a:xfrm>
            <a:prstGeom prst="rect">
              <a:avLst/>
            </a:prstGeom>
          </p:spPr>
        </p:pic>
      </p:grpSp>
      <p:grpSp>
        <p:nvGrpSpPr>
          <p:cNvPr id="43" name="Group 42">
            <a:extLst>
              <a:ext uri="{FF2B5EF4-FFF2-40B4-BE49-F238E27FC236}">
                <a16:creationId xmlns:a16="http://schemas.microsoft.com/office/drawing/2014/main" id="{F7FBC2B6-3AFB-1445-0DF8-F80908777BF2}"/>
              </a:ext>
            </a:extLst>
          </p:cNvPr>
          <p:cNvGrpSpPr/>
          <p:nvPr/>
        </p:nvGrpSpPr>
        <p:grpSpPr>
          <a:xfrm>
            <a:off x="315171" y="6539109"/>
            <a:ext cx="8504886" cy="3100191"/>
            <a:chOff x="315171" y="6539109"/>
            <a:chExt cx="8504886" cy="3100191"/>
          </a:xfrm>
        </p:grpSpPr>
        <p:sp>
          <p:nvSpPr>
            <p:cNvPr id="32" name="Rectangle: Rounded Corners 31">
              <a:extLst>
                <a:ext uri="{FF2B5EF4-FFF2-40B4-BE49-F238E27FC236}">
                  <a16:creationId xmlns:a16="http://schemas.microsoft.com/office/drawing/2014/main" id="{51333D5B-1E48-A1B4-B74A-7EF86D46C2EA}"/>
                </a:ext>
              </a:extLst>
            </p:cNvPr>
            <p:cNvSpPr/>
            <p:nvPr/>
          </p:nvSpPr>
          <p:spPr>
            <a:xfrm>
              <a:off x="994814" y="7048500"/>
              <a:ext cx="7825243"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Tôn trọng những thói quen, sở thích, không gian riêng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42" name="Picture 9">
              <a:extLst>
                <a:ext uri="{FF2B5EF4-FFF2-40B4-BE49-F238E27FC236}">
                  <a16:creationId xmlns:a16="http://schemas.microsoft.com/office/drawing/2014/main" id="{444C3C5F-69A2-FAED-586F-A7CA657CAA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171" y="6539109"/>
              <a:ext cx="1359286" cy="1527287"/>
            </a:xfrm>
            <a:prstGeom prst="rect">
              <a:avLst/>
            </a:prstGeom>
          </p:spPr>
        </p:pic>
      </p:grpSp>
      <p:grpSp>
        <p:nvGrpSpPr>
          <p:cNvPr id="45" name="Group 44">
            <a:extLst>
              <a:ext uri="{FF2B5EF4-FFF2-40B4-BE49-F238E27FC236}">
                <a16:creationId xmlns:a16="http://schemas.microsoft.com/office/drawing/2014/main" id="{9220E9D3-A5CD-F25E-49DF-93445AFB970C}"/>
              </a:ext>
            </a:extLst>
          </p:cNvPr>
          <p:cNvGrpSpPr/>
          <p:nvPr/>
        </p:nvGrpSpPr>
        <p:grpSpPr>
          <a:xfrm>
            <a:off x="9484471" y="7048500"/>
            <a:ext cx="8121058" cy="2590800"/>
            <a:chOff x="9484471" y="7048500"/>
            <a:chExt cx="8121058" cy="2590800"/>
          </a:xfrm>
        </p:grpSpPr>
        <p:sp>
          <p:nvSpPr>
            <p:cNvPr id="33" name="Rectangle: Rounded Corners 32">
              <a:extLst>
                <a:ext uri="{FF2B5EF4-FFF2-40B4-BE49-F238E27FC236}">
                  <a16:creationId xmlns:a16="http://schemas.microsoft.com/office/drawing/2014/main" id="{9C4CE6BF-1317-6FA6-6D31-DE998477A391}"/>
                </a:ext>
              </a:extLst>
            </p:cNvPr>
            <p:cNvSpPr/>
            <p:nvPr/>
          </p:nvSpPr>
          <p:spPr>
            <a:xfrm>
              <a:off x="9484471" y="7048500"/>
              <a:ext cx="7825243"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lắng nghe tâm tư, </a:t>
              </a:r>
              <a:endParaRPr lang="en-US" sz="3800">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tình cảm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44" name="Picture 21">
              <a:extLst>
                <a:ext uri="{FF2B5EF4-FFF2-40B4-BE49-F238E27FC236}">
                  <a16:creationId xmlns:a16="http://schemas.microsoft.com/office/drawing/2014/main" id="{E50F6E0C-A1DB-82B3-B290-F8CB0DA45C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63900" y="8114637"/>
              <a:ext cx="1641629" cy="1524663"/>
            </a:xfrm>
            <a:prstGeom prst="rect">
              <a:avLst/>
            </a:prstGeom>
          </p:spPr>
        </p:pic>
      </p:grpSp>
    </p:spTree>
    <p:extLst>
      <p:ext uri="{BB962C8B-B14F-4D97-AF65-F5344CB8AC3E}">
        <p14:creationId xmlns:p14="http://schemas.microsoft.com/office/powerpoint/2010/main" val="336609753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714375" y="1638300"/>
            <a:ext cx="16859250"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bạn đẹp giúp con người có được sự tự tin, thúc đẩy sự hoàn thiện bản thân.</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Để xây dựng và giữ gìn tình bạn, đòi hỏi tất cả cùng cố gắng, sẵn sàng xin lỗi nếu làm điều gì sai hoặc cư xử chưa đúng mực, chân thành góp ý cho nhau, sẵn sàng hỗ trợ mà không ngại khó khăn, gian khổ.</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bạn được phát triển dựa trên sự thấu hiểu, đồng hành và gắn bó theo thời gian.</a:t>
            </a:r>
          </a:p>
        </p:txBody>
      </p:sp>
      <p:sp>
        <p:nvSpPr>
          <p:cNvPr id="39" name="TextBox 38">
            <a:extLst>
              <a:ext uri="{FF2B5EF4-FFF2-40B4-BE49-F238E27FC236}">
                <a16:creationId xmlns:a16="http://schemas.microsoft.com/office/drawing/2014/main" id="{D4102201-5EF6-E1F8-0CAB-BDA0CF52A75E}"/>
              </a:ext>
            </a:extLst>
          </p:cNvPr>
          <p:cNvSpPr txBox="1"/>
          <p:nvPr/>
        </p:nvSpPr>
        <p:spPr>
          <a:xfrm>
            <a:off x="1038226" y="653415"/>
            <a:ext cx="16535399" cy="984885"/>
          </a:xfrm>
          <a:prstGeom prst="rect">
            <a:avLst/>
          </a:prstGeom>
          <a:noFill/>
        </p:spPr>
        <p:txBody>
          <a:bodyPr wrap="square">
            <a:spAutoFit/>
          </a:bodyPr>
          <a:lstStyle/>
          <a:p>
            <a:pPr algn="ctr"/>
            <a:r>
              <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rPr>
              <a:t>TỔNG </a:t>
            </a:r>
            <a:r>
              <a:rPr lang="en-US" sz="5800" b="1">
                <a:solidFill>
                  <a:srgbClr val="C00000"/>
                </a:solidFill>
                <a:latin typeface="Arial" panose="020B0604020202020204" pitchFamily="34" charset="0"/>
                <a:ea typeface="Calibri" panose="020F0502020204030204" pitchFamily="34" charset="0"/>
                <a:cs typeface="Arial" panose="020B0604020202020204" pitchFamily="34" charset="0"/>
              </a:rPr>
              <a:t>KẾT BÀI HỌC</a:t>
            </a:r>
            <a:endPar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2">
            <a:extLst>
              <a:ext uri="{FF2B5EF4-FFF2-40B4-BE49-F238E27FC236}">
                <a16:creationId xmlns:a16="http://schemas.microsoft.com/office/drawing/2014/main" id="{4B1380C5-E0ED-93B9-F534-EB4BFF8B87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25359" y="7706692"/>
            <a:ext cx="7237281" cy="2644623"/>
          </a:xfrm>
          <a:prstGeom prst="rect">
            <a:avLst/>
          </a:prstGeom>
        </p:spPr>
      </p:pic>
    </p:spTree>
    <p:extLst>
      <p:ext uri="{BB962C8B-B14F-4D97-AF65-F5344CB8AC3E}">
        <p14:creationId xmlns:p14="http://schemas.microsoft.com/office/powerpoint/2010/main" val="87357665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wipe(left)">
                                      <p:cBhvr>
                                        <p:cTn id="12" dur="500"/>
                                        <p:tgtEl>
                                          <p:spTgt spid="3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6">
                                            <p:txEl>
                                              <p:pRg st="1" end="1"/>
                                            </p:txEl>
                                          </p:spTgt>
                                        </p:tgtEl>
                                        <p:attrNameLst>
                                          <p:attrName>style.visibility</p:attrName>
                                        </p:attrNameLst>
                                      </p:cBhvr>
                                      <p:to>
                                        <p:strVal val="visible"/>
                                      </p:to>
                                    </p:set>
                                    <p:animEffect transition="in" filter="wipe(left)">
                                      <p:cBhvr>
                                        <p:cTn id="16" dur="500"/>
                                        <p:tgtEl>
                                          <p:spTgt spid="36">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6">
                                            <p:txEl>
                                              <p:pRg st="2" end="2"/>
                                            </p:txEl>
                                          </p:spTgt>
                                        </p:tgtEl>
                                        <p:attrNameLst>
                                          <p:attrName>style.visibility</p:attrName>
                                        </p:attrNameLst>
                                      </p:cBhvr>
                                      <p:to>
                                        <p:strVal val="visible"/>
                                      </p:to>
                                    </p:set>
                                    <p:animEffect transition="in" filter="wipe(left)">
                                      <p:cBhvr>
                                        <p:cTn id="20"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2" name="Group 33">
            <a:extLst>
              <a:ext uri="{FF2B5EF4-FFF2-40B4-BE49-F238E27FC236}">
                <a16:creationId xmlns:a16="http://schemas.microsoft.com/office/drawing/2014/main" id="{EB15CDC1-A3A4-3053-11DE-979C4661FD1A}"/>
              </a:ext>
            </a:extLst>
          </p:cNvPr>
          <p:cNvGrpSpPr/>
          <p:nvPr/>
        </p:nvGrpSpPr>
        <p:grpSpPr>
          <a:xfrm>
            <a:off x="8669961" y="8435096"/>
            <a:ext cx="948076" cy="948076"/>
            <a:chOff x="0" y="0"/>
            <a:chExt cx="812800" cy="812800"/>
          </a:xfrm>
        </p:grpSpPr>
        <p:sp>
          <p:nvSpPr>
            <p:cNvPr id="4" name="Freeform 34">
              <a:extLst>
                <a:ext uri="{FF2B5EF4-FFF2-40B4-BE49-F238E27FC236}">
                  <a16:creationId xmlns:a16="http://schemas.microsoft.com/office/drawing/2014/main" id="{5C88C96A-AA98-BDA7-F14A-06AD14FC22E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latin typeface="Arial" panose="020B0604020202020204" pitchFamily="34" charset="0"/>
                <a:cs typeface="Arial" panose="020B0604020202020204" pitchFamily="34" charset="0"/>
              </a:endParaRPr>
            </a:p>
          </p:txBody>
        </p:sp>
        <p:sp>
          <p:nvSpPr>
            <p:cNvPr id="5" name="TextBox 35">
              <a:extLst>
                <a:ext uri="{FF2B5EF4-FFF2-40B4-BE49-F238E27FC236}">
                  <a16:creationId xmlns:a16="http://schemas.microsoft.com/office/drawing/2014/main" id="{0D851F85-B1A2-21B0-8445-D944708C1D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pic>
        <p:nvPicPr>
          <p:cNvPr id="6" name="Picture 6">
            <a:extLst>
              <a:ext uri="{FF2B5EF4-FFF2-40B4-BE49-F238E27FC236}">
                <a16:creationId xmlns:a16="http://schemas.microsoft.com/office/drawing/2014/main" id="{759B1C04-A718-AB13-0BC7-41804F1C6B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4400" y="992221"/>
            <a:ext cx="16870299" cy="8771601"/>
          </a:xfrm>
          <a:prstGeom prst="rect">
            <a:avLst/>
          </a:prstGeom>
        </p:spPr>
      </p:pic>
      <p:sp>
        <p:nvSpPr>
          <p:cNvPr id="8" name="TextBox 7">
            <a:extLst>
              <a:ext uri="{FF2B5EF4-FFF2-40B4-BE49-F238E27FC236}">
                <a16:creationId xmlns:a16="http://schemas.microsoft.com/office/drawing/2014/main" id="{95F801E7-7BF6-C97B-0A3C-83EA1A761FE7}"/>
              </a:ext>
            </a:extLst>
          </p:cNvPr>
          <p:cNvSpPr txBox="1"/>
          <p:nvPr/>
        </p:nvSpPr>
        <p:spPr>
          <a:xfrm>
            <a:off x="1815411" y="2016359"/>
            <a:ext cx="15427487" cy="61241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Ôn tập lại kiến thức đã học: </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Chia sẻ cách xây dựng, giữ gìn tình bạn.</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Giải quyết những khó khăn trong tình bạn như hiểu lầm, đố kị, áp lực từ bạn hoặc nhóm bạn để giữ gìn tình bạn.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Tích cực thực hiện việc xây dựng và giữ gìn tình bạn.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Sinh hoạt lớp: Chia sẻ kết quả của hoạt động xây dựng và giữ gìn tình bạn.</a:t>
            </a:r>
          </a:p>
        </p:txBody>
      </p:sp>
      <p:grpSp>
        <p:nvGrpSpPr>
          <p:cNvPr id="11" name="Group 10">
            <a:extLst>
              <a:ext uri="{FF2B5EF4-FFF2-40B4-BE49-F238E27FC236}">
                <a16:creationId xmlns:a16="http://schemas.microsoft.com/office/drawing/2014/main" id="{C2997B2D-4807-0A36-AF7E-F92D3A9B21D7}"/>
              </a:ext>
            </a:extLst>
          </p:cNvPr>
          <p:cNvGrpSpPr/>
          <p:nvPr/>
        </p:nvGrpSpPr>
        <p:grpSpPr>
          <a:xfrm>
            <a:off x="3478388" y="282376"/>
            <a:ext cx="11331219" cy="1492648"/>
            <a:chOff x="3467284" y="286730"/>
            <a:chExt cx="11331219" cy="1492648"/>
          </a:xfrm>
        </p:grpSpPr>
        <p:grpSp>
          <p:nvGrpSpPr>
            <p:cNvPr id="17" name="Group 18">
              <a:extLst>
                <a:ext uri="{FF2B5EF4-FFF2-40B4-BE49-F238E27FC236}">
                  <a16:creationId xmlns:a16="http://schemas.microsoft.com/office/drawing/2014/main" id="{12F6A027-71E7-778B-5F50-81CC2863C2E6}"/>
                </a:ext>
              </a:extLst>
            </p:cNvPr>
            <p:cNvGrpSpPr/>
            <p:nvPr/>
          </p:nvGrpSpPr>
          <p:grpSpPr>
            <a:xfrm>
              <a:off x="3467284" y="286730"/>
              <a:ext cx="11331219" cy="1492648"/>
              <a:chOff x="0" y="-38100"/>
              <a:chExt cx="3092367" cy="444825"/>
            </a:xfrm>
          </p:grpSpPr>
          <p:sp>
            <p:nvSpPr>
              <p:cNvPr id="19" name="Freeform 19">
                <a:extLst>
                  <a:ext uri="{FF2B5EF4-FFF2-40B4-BE49-F238E27FC236}">
                    <a16:creationId xmlns:a16="http://schemas.microsoft.com/office/drawing/2014/main" id="{E5C3C0AA-B972-AB1C-0B36-651D28A44274}"/>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id="{2CF4863B-A99D-82C8-08A9-456FFA6D8395}"/>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9FE52F52-F027-A422-3FC4-CB9E887395F6}"/>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pic>
        <p:nvPicPr>
          <p:cNvPr id="21" name="Picture 4">
            <a:extLst>
              <a:ext uri="{FF2B5EF4-FFF2-40B4-BE49-F238E27FC236}">
                <a16:creationId xmlns:a16="http://schemas.microsoft.com/office/drawing/2014/main" id="{F7A72F43-0B79-C3F0-AE0A-F76F9293F5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4000" y="8208731"/>
            <a:ext cx="7233404" cy="206152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30445" y="59611"/>
            <a:ext cx="2055854" cy="1865220"/>
          </a:xfrm>
          <a:prstGeom prst="rect">
            <a:avLst/>
          </a:prstGeom>
        </p:spPr>
      </p:pic>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9">
            <a:extLst>
              <a:ext uri="{FF2B5EF4-FFF2-40B4-BE49-F238E27FC236}">
                <a16:creationId xmlns:a16="http://schemas.microsoft.com/office/drawing/2014/main" id="{D57A14B7-AABE-4FCA-80C3-C636BDE11EA0}"/>
              </a:ext>
            </a:extLst>
          </p:cNvPr>
          <p:cNvSpPr/>
          <p:nvPr/>
        </p:nvSpPr>
        <p:spPr>
          <a:xfrm>
            <a:off x="17058372" y="8727075"/>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67827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right)">
                                      <p:cBhvr>
                                        <p:cTn id="7" dur="500"/>
                                        <p:tgtEl>
                                          <p:spTgt spid="8">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right)">
                                      <p:cBhvr>
                                        <p:cTn id="11" dur="500"/>
                                        <p:tgtEl>
                                          <p:spTgt spid="8">
                                            <p:txEl>
                                              <p:pRg st="1" end="1"/>
                                            </p:tx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right)">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right)">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right)">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5324" y="7102168"/>
            <a:ext cx="1446752" cy="221647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544" y="-575566"/>
            <a:ext cx="3241064" cy="3087850"/>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9552">
            <a:off x="15541351" y="1336388"/>
            <a:ext cx="1935895" cy="224156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643068">
            <a:off x="14193272" y="1763435"/>
            <a:ext cx="953870" cy="973337"/>
          </a:xfrm>
          <a:prstGeom prst="rect">
            <a:avLst/>
          </a:prstGeom>
        </p:spPr>
      </p:pic>
      <p:sp>
        <p:nvSpPr>
          <p:cNvPr id="17" name="TextBox 12">
            <a:extLst>
              <a:ext uri="{FF2B5EF4-FFF2-40B4-BE49-F238E27FC236}">
                <a16:creationId xmlns:a16="http://schemas.microsoft.com/office/drawing/2014/main" id="{95CB1678-CBA7-6B53-CC2A-CB2F82CBEFD5}"/>
              </a:ext>
            </a:extLst>
          </p:cNvPr>
          <p:cNvSpPr txBox="1"/>
          <p:nvPr/>
        </p:nvSpPr>
        <p:spPr>
          <a:xfrm>
            <a:off x="676371" y="3443472"/>
            <a:ext cx="16935256"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CẢM ƠN </a:t>
            </a:r>
            <a:r>
              <a:rPr lang="en-US" sz="8000" b="1">
                <a:latin typeface="Arial" panose="020B0604020202020204" pitchFamily="34" charset="0"/>
                <a:cs typeface="Arial" panose="020B0604020202020204" pitchFamily="34" charset="0"/>
              </a:rPr>
              <a:t>CÁC EM HỌC SINH ĐÃ LẮNG </a:t>
            </a:r>
            <a:r>
              <a:rPr lang="en-US" sz="8000" b="1" dirty="0">
                <a:latin typeface="Arial" panose="020B0604020202020204" pitchFamily="34" charset="0"/>
                <a:cs typeface="Arial" panose="020B0604020202020204" pitchFamily="34" charset="0"/>
              </a:rPr>
              <a:t>NGHE, HẸN GẶP LẠI!</a:t>
            </a: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483449">
            <a:off x="16519277" y="8814184"/>
            <a:ext cx="1410702" cy="141070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9931">
            <a:off x="112911" y="122866"/>
            <a:ext cx="1507991" cy="1735136"/>
          </a:xfrm>
          <a:prstGeom prst="rect">
            <a:avLst/>
          </a:prstGeom>
        </p:spPr>
      </p:pic>
      <p:sp>
        <p:nvSpPr>
          <p:cNvPr id="4" name="Freeform 2">
            <a:extLst>
              <a:ext uri="{FF2B5EF4-FFF2-40B4-BE49-F238E27FC236}">
                <a16:creationId xmlns:a16="http://schemas.microsoft.com/office/drawing/2014/main" id="{D40C754B-B7D9-FF05-5861-B50A39741E6E}"/>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279D4A88-D455-469A-A667-3F2DA8AC153A}"/>
              </a:ext>
            </a:extLst>
          </p:cNvPr>
          <p:cNvSpPr/>
          <p:nvPr/>
        </p:nvSpPr>
        <p:spPr>
          <a:xfrm>
            <a:off x="2028490" y="2247900"/>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5">
            <a:extLst>
              <a:ext uri="{FF2B5EF4-FFF2-40B4-BE49-F238E27FC236}">
                <a16:creationId xmlns:a16="http://schemas.microsoft.com/office/drawing/2014/main" id="{4A85BA91-6118-56E9-B680-D561950B39AC}"/>
              </a:ext>
            </a:extLst>
          </p:cNvPr>
          <p:cNvSpPr/>
          <p:nvPr/>
        </p:nvSpPr>
        <p:spPr>
          <a:xfrm>
            <a:off x="15442562" y="681888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6">
            <a:extLst>
              <a:ext uri="{FF2B5EF4-FFF2-40B4-BE49-F238E27FC236}">
                <a16:creationId xmlns:a16="http://schemas.microsoft.com/office/drawing/2014/main" id="{89232D5D-9B65-5F68-4DDB-C11922BC0C9E}"/>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22B232E0-81A0-D3E0-8E5A-BA9FD33F19A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85800" y="5663424"/>
            <a:ext cx="5957652" cy="4610100"/>
          </a:xfrm>
          <a:prstGeom prst="rect">
            <a:avLst/>
          </a:prstGeom>
        </p:spPr>
      </p:pic>
      <p:sp>
        <p:nvSpPr>
          <p:cNvPr id="21" name="TextBox 11">
            <a:extLst>
              <a:ext uri="{FF2B5EF4-FFF2-40B4-BE49-F238E27FC236}">
                <a16:creationId xmlns:a16="http://schemas.microsoft.com/office/drawing/2014/main" id="{8FDD7AA9-814A-9816-1A9B-20BF73C3471F}"/>
              </a:ext>
            </a:extLst>
          </p:cNvPr>
          <p:cNvSpPr txBox="1"/>
          <p:nvPr/>
        </p:nvSpPr>
        <p:spPr>
          <a:xfrm>
            <a:off x="4533900" y="3603684"/>
            <a:ext cx="9220200" cy="3187091"/>
          </a:xfrm>
          <a:prstGeom prst="rect">
            <a:avLst/>
          </a:prstGeom>
        </p:spPr>
        <p:txBody>
          <a:bodyPr wrap="square" lIns="0" tIns="0" rIns="0" bIns="0" rtlCol="0" anchor="t">
            <a:spAutoFit/>
          </a:bodyPr>
          <a:lstStyle/>
          <a:p>
            <a:pPr algn="just">
              <a:lnSpc>
                <a:spcPct val="150000"/>
              </a:lnSpc>
              <a:spcBef>
                <a:spcPct val="0"/>
              </a:spcBef>
            </a:pPr>
            <a:r>
              <a:rPr lang="vi-VN" sz="4800">
                <a:latin typeface="Arial" panose="020B0604020202020204" pitchFamily="34" charset="0"/>
                <a:cs typeface="Arial" panose="020B0604020202020204" pitchFamily="34" charset="0"/>
              </a:rPr>
              <a:t>Nêu cảm xúc của bản thân </a:t>
            </a:r>
            <a:r>
              <a:rPr lang="vi-VN" sz="4800" i="1">
                <a:latin typeface="Arial" panose="020B0604020202020204" pitchFamily="34" charset="0"/>
                <a:cs typeface="Arial" panose="020B0604020202020204" pitchFamily="34" charset="0"/>
              </a:rPr>
              <a:t>(vui vẻ, hào hứng, cảm thấy sự e ngại cá nhân được tháo gỡ,...)</a:t>
            </a:r>
            <a:r>
              <a:rPr lang="en-US" sz="4800">
                <a:latin typeface="Arial" panose="020B0604020202020204" pitchFamily="34" charset="0"/>
                <a:cs typeface="Arial" panose="020B0604020202020204" pitchFamily="34" charset="0"/>
              </a:rPr>
              <a:t>?</a:t>
            </a:r>
            <a:endParaRPr lang="vi-VN"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43523" y="8876484"/>
            <a:ext cx="1217056" cy="116837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0" y="16329"/>
            <a:ext cx="1133928" cy="108857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43522" y="-67970"/>
            <a:ext cx="1014829" cy="1554753"/>
          </a:xfrm>
          <a:prstGeom prst="rect">
            <a:avLst/>
          </a:prstGeom>
        </p:spPr>
      </p:pic>
      <p:sp>
        <p:nvSpPr>
          <p:cNvPr id="5" name="TextBox 4">
            <a:extLst>
              <a:ext uri="{FF2B5EF4-FFF2-40B4-BE49-F238E27FC236}">
                <a16:creationId xmlns:a16="http://schemas.microsoft.com/office/drawing/2014/main" id="{ABD179F1-46CF-7531-3D7A-D7BE252A6798}"/>
              </a:ext>
            </a:extLst>
          </p:cNvPr>
          <p:cNvSpPr txBox="1"/>
          <p:nvPr/>
        </p:nvSpPr>
        <p:spPr>
          <a:xfrm>
            <a:off x="341482" y="1785434"/>
            <a:ext cx="17209454" cy="1323439"/>
          </a:xfrm>
          <a:prstGeom prst="rect">
            <a:avLst/>
          </a:prstGeom>
          <a:noFill/>
        </p:spPr>
        <p:txBody>
          <a:bodyPr wrap="square">
            <a:spAutoFit/>
          </a:bodyPr>
          <a:lstStyle/>
          <a:p>
            <a:pPr marL="0" marR="0" algn="ctr">
              <a:spcBef>
                <a:spcPts val="0"/>
              </a:spcBef>
              <a:spcAft>
                <a:spcPts val="0"/>
              </a:spcAft>
            </a:pPr>
            <a:r>
              <a:rPr lang="vi-VN"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VỚI NHÀ TRƯỜNG</a:t>
            </a:r>
            <a:endParaRPr lang="en-US"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D6E9066E-82A5-07DB-56BE-1D811E0365A9}"/>
              </a:ext>
            </a:extLst>
          </p:cNvPr>
          <p:cNvSpPr txBox="1"/>
          <p:nvPr/>
        </p:nvSpPr>
        <p:spPr>
          <a:xfrm>
            <a:off x="405492" y="4136276"/>
            <a:ext cx="17477014" cy="4740208"/>
          </a:xfrm>
          <a:prstGeom prst="rect">
            <a:avLst/>
          </a:prstGeom>
          <a:noFill/>
        </p:spPr>
        <p:txBody>
          <a:bodyPr wrap="square">
            <a:spAutoFit/>
          </a:bodyPr>
          <a:lstStyle/>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1 – TIẾT 2: </a:t>
            </a:r>
          </a:p>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XÂY DỰNG VÀ GIỮ GÌN TÌNH BẠN</a:t>
            </a:r>
            <a:endParaRPr lang="en-US" sz="7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857F85B2-2BAA-8AEB-119B-1971EAEDDAFF}"/>
              </a:ext>
            </a:extLst>
          </p:cNvPr>
          <p:cNvCxnSpPr>
            <a:cxnSpLocks/>
          </p:cNvCxnSpPr>
          <p:nvPr/>
        </p:nvCxnSpPr>
        <p:spPr>
          <a:xfrm>
            <a:off x="1456616" y="35433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F1FF"/>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2664" y="38228"/>
            <a:ext cx="1439936" cy="973920"/>
          </a:xfrm>
          <a:prstGeom prst="rect">
            <a:avLst/>
          </a:prstGeom>
        </p:spPr>
      </p:pic>
      <p:grpSp>
        <p:nvGrpSpPr>
          <p:cNvPr id="2" name="Group 6">
            <a:extLst>
              <a:ext uri="{FF2B5EF4-FFF2-40B4-BE49-F238E27FC236}">
                <a16:creationId xmlns:a16="http://schemas.microsoft.com/office/drawing/2014/main" id="{EAAC8391-DCF8-5E5C-822F-8C8BAB62945E}"/>
              </a:ext>
            </a:extLst>
          </p:cNvPr>
          <p:cNvGrpSpPr/>
          <p:nvPr/>
        </p:nvGrpSpPr>
        <p:grpSpPr>
          <a:xfrm>
            <a:off x="879443" y="1488937"/>
            <a:ext cx="6229033" cy="6229033"/>
            <a:chOff x="0" y="0"/>
            <a:chExt cx="812800" cy="812800"/>
          </a:xfrm>
        </p:grpSpPr>
        <p:sp>
          <p:nvSpPr>
            <p:cNvPr id="7" name="Freeform 7">
              <a:extLst>
                <a:ext uri="{FF2B5EF4-FFF2-40B4-BE49-F238E27FC236}">
                  <a16:creationId xmlns:a16="http://schemas.microsoft.com/office/drawing/2014/main" id="{9BE954C0-0BC0-D136-8CC3-8CCD7CF5C6E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20000"/>
                <a:lumOff val="80000"/>
              </a:schemeClr>
            </a:solidFill>
          </p:spPr>
          <p:txBody>
            <a:bodyPr/>
            <a:lstStyle/>
            <a:p>
              <a:endParaRPr lang="en-US"/>
            </a:p>
          </p:txBody>
        </p:sp>
        <p:sp>
          <p:nvSpPr>
            <p:cNvPr id="13" name="TextBox 8">
              <a:extLst>
                <a:ext uri="{FF2B5EF4-FFF2-40B4-BE49-F238E27FC236}">
                  <a16:creationId xmlns:a16="http://schemas.microsoft.com/office/drawing/2014/main" id="{6855C509-70B4-F828-B583-0B880058C96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4" name="TextBox 13">
            <a:extLst>
              <a:ext uri="{FF2B5EF4-FFF2-40B4-BE49-F238E27FC236}">
                <a16:creationId xmlns:a16="http://schemas.microsoft.com/office/drawing/2014/main" id="{09F4DA94-7820-4355-57FA-E67A44FA9FFC}"/>
              </a:ext>
            </a:extLst>
          </p:cNvPr>
          <p:cNvSpPr txBox="1"/>
          <p:nvPr/>
        </p:nvSpPr>
        <p:spPr>
          <a:xfrm>
            <a:off x="1495069" y="3250543"/>
            <a:ext cx="4985539"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ea typeface="Calibri" panose="020F0502020204030204" pitchFamily="34" charset="0"/>
                <a:cs typeface="Arial" panose="020B0604020202020204" pitchFamily="34" charset="0"/>
              </a:rPr>
              <a:t>NỘI DUNG BÀI HỌC </a:t>
            </a:r>
          </a:p>
        </p:txBody>
      </p:sp>
      <p:grpSp>
        <p:nvGrpSpPr>
          <p:cNvPr id="15" name="Group 14">
            <a:extLst>
              <a:ext uri="{FF2B5EF4-FFF2-40B4-BE49-F238E27FC236}">
                <a16:creationId xmlns:a16="http://schemas.microsoft.com/office/drawing/2014/main" id="{1B188DCE-A113-252B-C7E4-477872EDA404}"/>
              </a:ext>
            </a:extLst>
          </p:cNvPr>
          <p:cNvGrpSpPr/>
          <p:nvPr/>
        </p:nvGrpSpPr>
        <p:grpSpPr>
          <a:xfrm>
            <a:off x="8045690" y="1185871"/>
            <a:ext cx="9304505" cy="3730952"/>
            <a:chOff x="8045690" y="1185871"/>
            <a:chExt cx="9304505" cy="3730952"/>
          </a:xfrm>
        </p:grpSpPr>
        <p:grpSp>
          <p:nvGrpSpPr>
            <p:cNvPr id="27" name="Group 26">
              <a:extLst>
                <a:ext uri="{FF2B5EF4-FFF2-40B4-BE49-F238E27FC236}">
                  <a16:creationId xmlns:a16="http://schemas.microsoft.com/office/drawing/2014/main" id="{20A645A6-11EF-3766-5CEE-5C6D30FB5BAD}"/>
                </a:ext>
              </a:extLst>
            </p:cNvPr>
            <p:cNvGrpSpPr/>
            <p:nvPr/>
          </p:nvGrpSpPr>
          <p:grpSpPr>
            <a:xfrm>
              <a:off x="8045690" y="1185871"/>
              <a:ext cx="8870710" cy="3552242"/>
              <a:chOff x="7441747" y="633455"/>
              <a:chExt cx="8870710" cy="3552242"/>
            </a:xfrm>
          </p:grpSpPr>
          <p:sp>
            <p:nvSpPr>
              <p:cNvPr id="29" name="Rectangle 28">
                <a:extLst>
                  <a:ext uri="{FF2B5EF4-FFF2-40B4-BE49-F238E27FC236}">
                    <a16:creationId xmlns:a16="http://schemas.microsoft.com/office/drawing/2014/main" id="{1F43D12A-DF44-FA98-B997-1DFFB3A00C44}"/>
                  </a:ext>
                </a:extLst>
              </p:cNvPr>
              <p:cNvSpPr/>
              <p:nvPr/>
            </p:nvSpPr>
            <p:spPr>
              <a:xfrm>
                <a:off x="7441747" y="1026329"/>
                <a:ext cx="8870710"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Tìm hiểu về việc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id="{86D1BA9E-0205-5BEE-797F-F168DB67F1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48237" y="633455"/>
                <a:ext cx="3587522" cy="755108"/>
              </a:xfrm>
              <a:prstGeom prst="rect">
                <a:avLst/>
              </a:prstGeom>
            </p:spPr>
          </p:pic>
        </p:grpSp>
        <p:pic>
          <p:nvPicPr>
            <p:cNvPr id="28" name="Picture 7">
              <a:extLst>
                <a:ext uri="{FF2B5EF4-FFF2-40B4-BE49-F238E27FC236}">
                  <a16:creationId xmlns:a16="http://schemas.microsoft.com/office/drawing/2014/main" id="{98806C9B-B266-D6FB-7BB4-FCB47DE16A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26954">
              <a:off x="16002051" y="3637312"/>
              <a:ext cx="1348144" cy="1279511"/>
            </a:xfrm>
            <a:prstGeom prst="rect">
              <a:avLst/>
            </a:prstGeom>
          </p:spPr>
        </p:pic>
      </p:grpSp>
      <p:grpSp>
        <p:nvGrpSpPr>
          <p:cNvPr id="31" name="Group 30">
            <a:extLst>
              <a:ext uri="{FF2B5EF4-FFF2-40B4-BE49-F238E27FC236}">
                <a16:creationId xmlns:a16="http://schemas.microsoft.com/office/drawing/2014/main" id="{FFCD1B0F-9781-342D-22DE-3FC95F71A60A}"/>
              </a:ext>
            </a:extLst>
          </p:cNvPr>
          <p:cNvGrpSpPr/>
          <p:nvPr/>
        </p:nvGrpSpPr>
        <p:grpSpPr>
          <a:xfrm>
            <a:off x="8017616" y="5490891"/>
            <a:ext cx="9209163" cy="3957087"/>
            <a:chOff x="8017616" y="5490891"/>
            <a:chExt cx="9209163" cy="3957087"/>
          </a:xfrm>
        </p:grpSpPr>
        <p:grpSp>
          <p:nvGrpSpPr>
            <p:cNvPr id="32" name="Group 31">
              <a:extLst>
                <a:ext uri="{FF2B5EF4-FFF2-40B4-BE49-F238E27FC236}">
                  <a16:creationId xmlns:a16="http://schemas.microsoft.com/office/drawing/2014/main" id="{8158B71D-39A1-4E80-20AC-45BD87B66332}"/>
                </a:ext>
              </a:extLst>
            </p:cNvPr>
            <p:cNvGrpSpPr/>
            <p:nvPr/>
          </p:nvGrpSpPr>
          <p:grpSpPr>
            <a:xfrm>
              <a:off x="8017616" y="5490891"/>
              <a:ext cx="8898784" cy="3799665"/>
              <a:chOff x="7448843" y="633455"/>
              <a:chExt cx="8898784" cy="3799665"/>
            </a:xfrm>
          </p:grpSpPr>
          <p:sp>
            <p:nvSpPr>
              <p:cNvPr id="34" name="Rectangle 33">
                <a:extLst>
                  <a:ext uri="{FF2B5EF4-FFF2-40B4-BE49-F238E27FC236}">
                    <a16:creationId xmlns:a16="http://schemas.microsoft.com/office/drawing/2014/main" id="{E1F2E0C5-9AD3-AD6D-8897-9253F70F3F2E}"/>
                  </a:ext>
                </a:extLst>
              </p:cNvPr>
              <p:cNvSpPr/>
              <p:nvPr/>
            </p:nvSpPr>
            <p:spPr>
              <a:xfrm>
                <a:off x="7448843" y="1273752"/>
                <a:ext cx="8898784"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Luyện tập – Vận dụng</a:t>
                </a:r>
                <a:endParaRPr lang="en-US" sz="4400" dirty="0">
                  <a:solidFill>
                    <a:schemeClr val="tx1"/>
                  </a:solidFill>
                  <a:latin typeface="Arial" panose="020B0604020202020204" pitchFamily="34" charset="0"/>
                  <a:cs typeface="Arial" panose="020B0604020202020204" pitchFamily="34" charset="0"/>
                </a:endParaRPr>
              </a:p>
            </p:txBody>
          </p:sp>
          <p:pic>
            <p:nvPicPr>
              <p:cNvPr id="35" name="Picture 10">
                <a:extLst>
                  <a:ext uri="{FF2B5EF4-FFF2-40B4-BE49-F238E27FC236}">
                    <a16:creationId xmlns:a16="http://schemas.microsoft.com/office/drawing/2014/main" id="{0B94A9B9-68F2-DF6C-8C9F-CFD0329765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48237" y="633455"/>
                <a:ext cx="3587522" cy="755108"/>
              </a:xfrm>
              <a:prstGeom prst="rect">
                <a:avLst/>
              </a:prstGeom>
            </p:spPr>
          </p:pic>
        </p:grpSp>
        <p:pic>
          <p:nvPicPr>
            <p:cNvPr id="33" name="Picture 6">
              <a:extLst>
                <a:ext uri="{FF2B5EF4-FFF2-40B4-BE49-F238E27FC236}">
                  <a16:creationId xmlns:a16="http://schemas.microsoft.com/office/drawing/2014/main" id="{A8EF52F3-EF05-C6B4-668A-6BAA5005DBA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885034">
              <a:off x="16125466" y="8148145"/>
              <a:ext cx="1101313" cy="1299833"/>
            </a:xfrm>
            <a:prstGeom prst="rect">
              <a:avLst/>
            </a:prstGeom>
          </p:spPr>
        </p:pic>
      </p:grpSp>
      <p:pic>
        <p:nvPicPr>
          <p:cNvPr id="36" name="Picture 35" descr="A picture containing toy, doll&#10;&#10;Description automatically generated">
            <a:extLst>
              <a:ext uri="{FF2B5EF4-FFF2-40B4-BE49-F238E27FC236}">
                <a16:creationId xmlns:a16="http://schemas.microsoft.com/office/drawing/2014/main" id="{3515F69E-21FA-340A-18AC-BE059439E2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2600" y="6686227"/>
            <a:ext cx="3584666" cy="4223671"/>
          </a:xfrm>
          <a:prstGeom prst="rect">
            <a:avLst/>
          </a:prstGeom>
        </p:spPr>
      </p:pic>
      <p:sp>
        <p:nvSpPr>
          <p:cNvPr id="37" name="Freeform 5">
            <a:extLst>
              <a:ext uri="{FF2B5EF4-FFF2-40B4-BE49-F238E27FC236}">
                <a16:creationId xmlns:a16="http://schemas.microsoft.com/office/drawing/2014/main" id="{2D0DF2AC-3F25-390B-AF65-0104AEC16B59}"/>
              </a:ext>
            </a:extLst>
          </p:cNvPr>
          <p:cNvSpPr/>
          <p:nvPr/>
        </p:nvSpPr>
        <p:spPr>
          <a:xfrm rot="1381834">
            <a:off x="1287027" y="250592"/>
            <a:ext cx="5248477" cy="3380775"/>
          </a:xfrm>
          <a:custGeom>
            <a:avLst/>
            <a:gdLst/>
            <a:ahLst/>
            <a:cxnLst/>
            <a:rect l="l" t="t" r="r" b="b"/>
            <a:pathLst>
              <a:path w="6882802" h="4318958">
                <a:moveTo>
                  <a:pt x="0" y="0"/>
                </a:moveTo>
                <a:lnTo>
                  <a:pt x="6882803" y="0"/>
                </a:lnTo>
                <a:lnTo>
                  <a:pt x="6882803" y="4318958"/>
                </a:lnTo>
                <a:lnTo>
                  <a:pt x="0" y="43189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4391206" y="2919173"/>
            <a:ext cx="9293954" cy="4448654"/>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TÌM HIỂU VỀ VIỆC XÂY DỰNG VÀ GIỮ GÌN TÌNH BẠN</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21178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11600" y="0"/>
            <a:ext cx="1242391" cy="1903385"/>
          </a:xfrm>
          <a:prstGeom prst="rect">
            <a:avLst/>
          </a:prstGeom>
        </p:spPr>
      </p:pic>
      <p:pic>
        <p:nvPicPr>
          <p:cNvPr id="39" name="Picture 12">
            <a:extLst>
              <a:ext uri="{FF2B5EF4-FFF2-40B4-BE49-F238E27FC236}">
                <a16:creationId xmlns:a16="http://schemas.microsoft.com/office/drawing/2014/main" id="{69F72C5A-E003-BF52-9D18-FBBD3B0BE9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96407">
            <a:off x="203032" y="8700145"/>
            <a:ext cx="1108501" cy="1283528"/>
          </a:xfrm>
          <a:prstGeom prst="rect">
            <a:avLst/>
          </a:prstGeom>
        </p:spPr>
      </p:pic>
      <p:sp>
        <p:nvSpPr>
          <p:cNvPr id="40" name="TextBox 39">
            <a:extLst>
              <a:ext uri="{FF2B5EF4-FFF2-40B4-BE49-F238E27FC236}">
                <a16:creationId xmlns:a16="http://schemas.microsoft.com/office/drawing/2014/main" id="{264C9DB8-2F64-99E7-9C43-18516188F1DC}"/>
              </a:ext>
            </a:extLst>
          </p:cNvPr>
          <p:cNvSpPr txBox="1"/>
          <p:nvPr/>
        </p:nvSpPr>
        <p:spPr>
          <a:xfrm>
            <a:off x="2724869" y="361973"/>
            <a:ext cx="12838261" cy="1998176"/>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ea typeface="Calibri" panose="020F0502020204030204" pitchFamily="34" charset="0"/>
                <a:cs typeface="Arial" panose="020B0604020202020204" pitchFamily="34" charset="0"/>
              </a:rPr>
              <a:t>Chia sẻ về một tình bạn mà em đã xây dựng và giữ gìn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F4D5A009-78EC-3942-766B-3E8939763020}"/>
              </a:ext>
            </a:extLst>
          </p:cNvPr>
          <p:cNvGrpSpPr/>
          <p:nvPr/>
        </p:nvGrpSpPr>
        <p:grpSpPr>
          <a:xfrm>
            <a:off x="1219200" y="2696373"/>
            <a:ext cx="9434762" cy="5818903"/>
            <a:chOff x="7859181" y="1878468"/>
            <a:chExt cx="9434762" cy="5818903"/>
          </a:xfrm>
        </p:grpSpPr>
        <p:sp>
          <p:nvSpPr>
            <p:cNvPr id="62" name="Speech Bubble: Rectangle with Corners Rounded 61">
              <a:extLst>
                <a:ext uri="{FF2B5EF4-FFF2-40B4-BE49-F238E27FC236}">
                  <a16:creationId xmlns:a16="http://schemas.microsoft.com/office/drawing/2014/main" id="{27BC3B3D-0EBF-F11F-DBB3-0128B17E6E2F}"/>
                </a:ext>
              </a:extLst>
            </p:cNvPr>
            <p:cNvSpPr/>
            <p:nvPr/>
          </p:nvSpPr>
          <p:spPr>
            <a:xfrm>
              <a:off x="7859181" y="2705101"/>
              <a:ext cx="9434762" cy="4992270"/>
            </a:xfrm>
            <a:prstGeom prst="wedgeRoundRectCallout">
              <a:avLst>
                <a:gd name="adj1" fmla="val 64235"/>
                <a:gd name="adj2" fmla="val 37615"/>
                <a:gd name="adj3" fmla="val 16667"/>
              </a:avLst>
            </a:prstGeom>
            <a:solidFill>
              <a:schemeClr val="accent6">
                <a:lumMod val="20000"/>
                <a:lumOff val="80000"/>
              </a:schemeClr>
            </a:solidFill>
            <a:ln>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a:solidFill>
                    <a:schemeClr val="tx1"/>
                  </a:solidFill>
                  <a:latin typeface="Arial" panose="020B0604020202020204" pitchFamily="34" charset="0"/>
                  <a:cs typeface="Arial" panose="020B0604020202020204" pitchFamily="34" charset="0"/>
                </a:rPr>
                <a:t>Yêu cầu: </a:t>
              </a:r>
              <a:r>
                <a:rPr lang="vi-VN" sz="4400">
                  <a:solidFill>
                    <a:schemeClr val="tx1"/>
                  </a:solidFill>
                  <a:latin typeface="Arial" panose="020B0604020202020204" pitchFamily="34" charset="0"/>
                  <a:cs typeface="Arial" panose="020B0604020202020204" pitchFamily="34" charset="0"/>
                </a:rPr>
                <a:t>Các em chia sẻ về một tình bạn mà em đã xây dựng và giữ gìn dựa vào gợi ý </a:t>
              </a:r>
              <a:r>
                <a:rPr lang="en-US" sz="4400">
                  <a:solidFill>
                    <a:schemeClr val="tx1"/>
                  </a:solidFill>
                  <a:latin typeface="Arial" panose="020B0604020202020204" pitchFamily="34" charset="0"/>
                  <a:cs typeface="Arial" panose="020B0604020202020204" pitchFamily="34" charset="0"/>
                </a:rPr>
                <a:t>cho sẵn</a:t>
              </a:r>
              <a:endParaRPr lang="vi-VN" sz="4400">
                <a:solidFill>
                  <a:schemeClr val="tx1"/>
                </a:solidFill>
                <a:latin typeface="Arial" panose="020B0604020202020204" pitchFamily="34" charset="0"/>
                <a:cs typeface="Arial" panose="020B0604020202020204" pitchFamily="34" charset="0"/>
              </a:endParaRPr>
            </a:p>
          </p:txBody>
        </p:sp>
        <p:pic>
          <p:nvPicPr>
            <p:cNvPr id="63" name="Picture 2">
              <a:extLst>
                <a:ext uri="{FF2B5EF4-FFF2-40B4-BE49-F238E27FC236}">
                  <a16:creationId xmlns:a16="http://schemas.microsoft.com/office/drawing/2014/main" id="{94D2C80D-3E02-7944-6A7D-2DECC2B3B5B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45381" y="1878468"/>
              <a:ext cx="1127583" cy="1159197"/>
            </a:xfrm>
            <a:prstGeom prst="rect">
              <a:avLst/>
            </a:prstGeom>
          </p:spPr>
        </p:pic>
      </p:grpSp>
      <p:pic>
        <p:nvPicPr>
          <p:cNvPr id="64" name="Picture 63" descr="A picture containing toy, doll&#10;&#10;Description automatically generated">
            <a:extLst>
              <a:ext uri="{FF2B5EF4-FFF2-40B4-BE49-F238E27FC236}">
                <a16:creationId xmlns:a16="http://schemas.microsoft.com/office/drawing/2014/main" id="{58EE72FF-4FD0-4340-30FF-ED6B51497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71010" y="4229100"/>
            <a:ext cx="5605033" cy="660419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down)">
                                      <p:cBhvr>
                                        <p:cTn id="1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16400" y="142854"/>
            <a:ext cx="1242391" cy="1903385"/>
          </a:xfrm>
          <a:prstGeom prst="rect">
            <a:avLst/>
          </a:prstGeom>
        </p:spPr>
      </p:pic>
      <p:grpSp>
        <p:nvGrpSpPr>
          <p:cNvPr id="14" name="Group 13">
            <a:extLst>
              <a:ext uri="{FF2B5EF4-FFF2-40B4-BE49-F238E27FC236}">
                <a16:creationId xmlns:a16="http://schemas.microsoft.com/office/drawing/2014/main" id="{AE3F763B-97F1-E2D9-0E29-29E89681063A}"/>
              </a:ext>
            </a:extLst>
          </p:cNvPr>
          <p:cNvGrpSpPr/>
          <p:nvPr/>
        </p:nvGrpSpPr>
        <p:grpSpPr>
          <a:xfrm>
            <a:off x="6001429" y="2480737"/>
            <a:ext cx="6285142" cy="1291163"/>
            <a:chOff x="3029863" y="1823688"/>
            <a:chExt cx="12362538" cy="1282667"/>
          </a:xfrm>
        </p:grpSpPr>
        <p:cxnSp>
          <p:nvCxnSpPr>
            <p:cNvPr id="15" name="Straight Connector 14">
              <a:extLst>
                <a:ext uri="{FF2B5EF4-FFF2-40B4-BE49-F238E27FC236}">
                  <a16:creationId xmlns:a16="http://schemas.microsoft.com/office/drawing/2014/main" id="{2CBC2B1F-EFBF-8F78-DD0F-132B3075939E}"/>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9D0440-ECF5-D531-9254-39C38B3A33AF}"/>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062D6-341D-7511-DA8B-ABDA230F433B}"/>
                </a:ext>
              </a:extLst>
            </p:cNvPr>
            <p:cNvCxnSpPr>
              <a:cxnSpLocks/>
            </p:cNvCxnSpPr>
            <p:nvPr/>
          </p:nvCxnSpPr>
          <p:spPr>
            <a:xfrm>
              <a:off x="3029863" y="2400300"/>
              <a:ext cx="21153" cy="646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676F1F-005E-7362-12F8-E9769715D5F0}"/>
                </a:ext>
              </a:extLst>
            </p:cNvPr>
            <p:cNvCxnSpPr>
              <a:cxnSpLocks/>
            </p:cNvCxnSpPr>
            <p:nvPr/>
          </p:nvCxnSpPr>
          <p:spPr>
            <a:xfrm>
              <a:off x="15392401" y="2400300"/>
              <a:ext cx="0" cy="7060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4CD6B5C6-4D03-AFC0-B0B8-32ABC261CB46}"/>
              </a:ext>
            </a:extLst>
          </p:cNvPr>
          <p:cNvSpPr/>
          <p:nvPr/>
        </p:nvSpPr>
        <p:spPr>
          <a:xfrm>
            <a:off x="2133600" y="3638423"/>
            <a:ext cx="5748474" cy="294173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Em và người bạn đó đã gặp nhau như thế nào?</a:t>
            </a:r>
            <a:endParaRPr lang="en-US" sz="4000"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A5613A7-EB01-6C6D-4B87-6A839C6C1947}"/>
              </a:ext>
            </a:extLst>
          </p:cNvPr>
          <p:cNvSpPr/>
          <p:nvPr/>
        </p:nvSpPr>
        <p:spPr>
          <a:xfrm>
            <a:off x="9520440" y="3655014"/>
            <a:ext cx="5532262" cy="292540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Điều gì khiến em quý mến người bạn đó?</a:t>
            </a:r>
            <a:endParaRPr lang="en-US" sz="4000"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F07FA0A7-A641-C2BC-462B-9EC9DE4F1C60}"/>
              </a:ext>
            </a:extLst>
          </p:cNvPr>
          <p:cNvGrpSpPr/>
          <p:nvPr/>
        </p:nvGrpSpPr>
        <p:grpSpPr>
          <a:xfrm>
            <a:off x="7086599" y="6591302"/>
            <a:ext cx="8610599" cy="1021727"/>
            <a:chOff x="3029863" y="1823688"/>
            <a:chExt cx="12362538" cy="1262412"/>
          </a:xfrm>
        </p:grpSpPr>
        <p:cxnSp>
          <p:nvCxnSpPr>
            <p:cNvPr id="23" name="Straight Connector 22">
              <a:extLst>
                <a:ext uri="{FF2B5EF4-FFF2-40B4-BE49-F238E27FC236}">
                  <a16:creationId xmlns:a16="http://schemas.microsoft.com/office/drawing/2014/main" id="{5CB62308-68AA-BAEC-910A-D42EFB437535}"/>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392547-675F-B531-D525-09D49598BA05}"/>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866C95-6ACC-D93D-E9D4-658A32BF82FE}"/>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3E4829-80AF-7B4F-C7F2-91F2B91E7235}"/>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6A24E2B2-1EAB-68A7-1EAE-962F0CEE09ED}"/>
              </a:ext>
            </a:extLst>
          </p:cNvPr>
          <p:cNvSpPr/>
          <p:nvPr/>
        </p:nvSpPr>
        <p:spPr>
          <a:xfrm>
            <a:off x="6012183" y="7609939"/>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Ngoại hình</a:t>
            </a:r>
            <a:endParaRPr lang="en-US" sz="400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AAFA937-D842-8830-6811-C13377F1837E}"/>
              </a:ext>
            </a:extLst>
          </p:cNvPr>
          <p:cNvSpPr/>
          <p:nvPr/>
        </p:nvSpPr>
        <p:spPr>
          <a:xfrm>
            <a:off x="9975687" y="7609939"/>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Tính cách</a:t>
            </a:r>
            <a:endParaRPr lang="en-US" sz="40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624174-0AF9-7125-84FD-FD9AA6202340}"/>
              </a:ext>
            </a:extLst>
          </p:cNvPr>
          <p:cNvSpPr/>
          <p:nvPr/>
        </p:nvSpPr>
        <p:spPr>
          <a:xfrm>
            <a:off x="13939192" y="7580588"/>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Khả năng học tập</a:t>
            </a:r>
            <a:endParaRPr lang="en-US" sz="4000" dirty="0">
              <a:solidFill>
                <a:schemeClr val="tx1"/>
              </a:solidFill>
              <a:latin typeface="Arial" panose="020B0604020202020204" pitchFamily="34" charset="0"/>
              <a:cs typeface="Arial" panose="020B0604020202020204" pitchFamily="34" charset="0"/>
            </a:endParaRPr>
          </a:p>
        </p:txBody>
      </p:sp>
      <p:sp>
        <p:nvSpPr>
          <p:cNvPr id="20" name="Rounded Rectangular Callout 13">
            <a:extLst>
              <a:ext uri="{FF2B5EF4-FFF2-40B4-BE49-F238E27FC236}">
                <a16:creationId xmlns:a16="http://schemas.microsoft.com/office/drawing/2014/main" id="{0FBF3067-D42E-16CA-8061-8EE41B5EF7B0}"/>
              </a:ext>
            </a:extLst>
          </p:cNvPr>
          <p:cNvSpPr/>
          <p:nvPr/>
        </p:nvSpPr>
        <p:spPr>
          <a:xfrm>
            <a:off x="5762442" y="577352"/>
            <a:ext cx="6705594" cy="1903385"/>
          </a:xfrm>
          <a:prstGeom prst="roundRect">
            <a:avLst/>
          </a:prstGeom>
          <a:solidFill>
            <a:srgbClr val="FFF7DD"/>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a:solidFill>
                  <a:srgbClr val="C00000"/>
                </a:solidFill>
                <a:latin typeface="Arial" panose="020B0604020202020204" pitchFamily="34" charset="0"/>
                <a:cs typeface="Arial" panose="020B0604020202020204" pitchFamily="34" charset="0"/>
              </a:rPr>
              <a:t>GỢI Ý THỰC HIỆN</a:t>
            </a:r>
            <a:endParaRPr lang="en-US" sz="5200" b="1" dirty="0">
              <a:solidFill>
                <a:srgbClr val="C00000"/>
              </a:solidFill>
              <a:latin typeface="Arial" panose="020B0604020202020204" pitchFamily="34" charset="0"/>
              <a:cs typeface="Arial" panose="020B0604020202020204" pitchFamily="34" charset="0"/>
            </a:endParaRPr>
          </a:p>
        </p:txBody>
      </p:sp>
      <p:pic>
        <p:nvPicPr>
          <p:cNvPr id="38" name="Picture 13">
            <a:extLst>
              <a:ext uri="{FF2B5EF4-FFF2-40B4-BE49-F238E27FC236}">
                <a16:creationId xmlns:a16="http://schemas.microsoft.com/office/drawing/2014/main" id="{19784F2F-3F6B-BCE4-B745-762BD5F410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0354" y="6960451"/>
            <a:ext cx="2470447" cy="3288449"/>
          </a:xfrm>
          <a:prstGeom prst="rect">
            <a:avLst/>
          </a:prstGeom>
        </p:spPr>
      </p:pic>
      <p:pic>
        <p:nvPicPr>
          <p:cNvPr id="39" name="Picture 12">
            <a:extLst>
              <a:ext uri="{FF2B5EF4-FFF2-40B4-BE49-F238E27FC236}">
                <a16:creationId xmlns:a16="http://schemas.microsoft.com/office/drawing/2014/main" id="{69F72C5A-E003-BF52-9D18-FBBD3B0BE96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407">
            <a:off x="-2897" y="72420"/>
            <a:ext cx="1108501" cy="1283528"/>
          </a:xfrm>
          <a:prstGeom prst="rect">
            <a:avLst/>
          </a:prstGeom>
        </p:spPr>
      </p:pic>
    </p:spTree>
    <p:extLst>
      <p:ext uri="{BB962C8B-B14F-4D97-AF65-F5344CB8AC3E}">
        <p14:creationId xmlns:p14="http://schemas.microsoft.com/office/powerpoint/2010/main" val="32833620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7" grpId="0" animBg="1"/>
      <p:bldP spid="28" grpId="0" animBg="1"/>
      <p:bldP spid="2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1796</Words>
  <Application>Microsoft Office PowerPoint</Application>
  <PresentationFormat>Custom</PresentationFormat>
  <Paragraphs>131</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Times New Roman</vt:lpstr>
      <vt:lpstr>Courier New</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2023-09-04T05:07:24Z</dcterms:created>
  <dcterms:modified xsi:type="dcterms:W3CDTF">2023-09-04T05:07:37Z</dcterms:modified>
  <dc:identifier/>
</cp:coreProperties>
</file>