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6"/>
  </p:notesMasterIdLst>
  <p:sldIdLst>
    <p:sldId id="256" r:id="rId2"/>
    <p:sldId id="257" r:id="rId3"/>
    <p:sldId id="292" r:id="rId4"/>
    <p:sldId id="287" r:id="rId5"/>
    <p:sldId id="293" r:id="rId6"/>
    <p:sldId id="294" r:id="rId7"/>
    <p:sldId id="298" r:id="rId8"/>
    <p:sldId id="299" r:id="rId9"/>
    <p:sldId id="300" r:id="rId10"/>
    <p:sldId id="260" r:id="rId11"/>
    <p:sldId id="301" r:id="rId12"/>
    <p:sldId id="258" r:id="rId13"/>
    <p:sldId id="296" r:id="rId14"/>
    <p:sldId id="302" r:id="rId15"/>
    <p:sldId id="265" r:id="rId16"/>
    <p:sldId id="303" r:id="rId17"/>
    <p:sldId id="297" r:id="rId18"/>
    <p:sldId id="264" r:id="rId19"/>
    <p:sldId id="267" r:id="rId20"/>
    <p:sldId id="304" r:id="rId21"/>
    <p:sldId id="262" r:id="rId22"/>
    <p:sldId id="290" r:id="rId23"/>
    <p:sldId id="269" r:id="rId24"/>
    <p:sldId id="268" r:id="rId25"/>
  </p:sldIdLst>
  <p:sldSz cx="9144000" cy="5143500" type="screen16x9"/>
  <p:notesSz cx="6858000" cy="9144000"/>
  <p:embeddedFontLst>
    <p:embeddedFont>
      <p:font typeface="Montserrat" panose="020B0604020202020204" charset="0"/>
      <p:regular r:id="rId27"/>
      <p:bold r:id="rId28"/>
      <p:italic r:id="rId29"/>
      <p:boldItalic r:id="rId30"/>
    </p:embeddedFont>
    <p:embeddedFont>
      <p:font typeface="Roboto"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3" d="100"/>
          <a:sy n="93" d="100"/>
        </p:scale>
        <p:origin x="5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8991682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79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61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68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043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1352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02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88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77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418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0" y="1746258"/>
            <a:ext cx="9144000" cy="134823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latin typeface="+mj-lt"/>
              </a:rPr>
              <a:t>BÀI 3: THỜI GIAN TRONG LỊCH SỬ</a:t>
            </a:r>
            <a:br>
              <a:rPr lang="en" sz="3200" dirty="0" smtClean="0">
                <a:latin typeface="+mj-lt"/>
              </a:rPr>
            </a:br>
            <a:endParaRPr sz="2800"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279779" y="804672"/>
            <a:ext cx="8750508" cy="4338828"/>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000" b="0" dirty="0" smtClean="0">
                <a:solidFill>
                  <a:schemeClr val="accent2">
                    <a:lumMod val="75000"/>
                  </a:schemeClr>
                </a:solidFill>
                <a:latin typeface="+mn-lt"/>
              </a:rPr>
              <a:t>Em</a:t>
            </a:r>
            <a:r>
              <a:rPr lang="en" sz="2000" b="0" dirty="0" smtClean="0">
                <a:solidFill>
                  <a:schemeClr val="accent2">
                    <a:lumMod val="75000"/>
                  </a:schemeClr>
                </a:solidFill>
                <a:latin typeface="+mn-lt"/>
              </a:rPr>
              <a:t> có biết để tính được ngày dương lịch và âm lịch, người xưa đã dựa vào đâu không?</a:t>
            </a: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just" rtl="0">
              <a:spcBef>
                <a:spcPts val="600"/>
              </a:spcBef>
              <a:spcAft>
                <a:spcPts val="0"/>
              </a:spcAft>
              <a:buNone/>
            </a:pPr>
            <a:endParaRPr lang="en" sz="2600" b="0" i="0" dirty="0" smtClean="0">
              <a:solidFill>
                <a:schemeClr val="accent2">
                  <a:lumMod val="75000"/>
                </a:schemeClr>
              </a:solidFill>
              <a:latin typeface="+mn-lt"/>
            </a:endParaRP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just" rtl="0">
              <a:spcBef>
                <a:spcPts val="600"/>
              </a:spcBef>
              <a:spcAft>
                <a:spcPts val="0"/>
              </a:spcAft>
              <a:buNone/>
            </a:pPr>
            <a:endParaRPr lang="en" sz="2600" b="0" i="0" dirty="0" smtClean="0">
              <a:solidFill>
                <a:schemeClr val="accent2">
                  <a:lumMod val="75000"/>
                </a:schemeClr>
              </a:solidFill>
              <a:latin typeface="+mn-lt"/>
            </a:endParaRP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ctr" rtl="0">
              <a:spcBef>
                <a:spcPts val="600"/>
              </a:spcBef>
              <a:spcAft>
                <a:spcPts val="0"/>
              </a:spcAft>
              <a:buNone/>
            </a:pPr>
            <a:endParaRPr lang="en" sz="2000" b="0" i="0" dirty="0" smtClean="0">
              <a:solidFill>
                <a:schemeClr val="accent2">
                  <a:lumMod val="75000"/>
                </a:schemeClr>
              </a:solidFill>
              <a:latin typeface="+mn-lt"/>
            </a:endParaRPr>
          </a:p>
        </p:txBody>
      </p:sp>
      <p:sp>
        <p:nvSpPr>
          <p:cNvPr id="91" name="Google Shape;91;p17"/>
          <p:cNvSpPr txBox="1">
            <a:spLocks noGrp="1"/>
          </p:cNvSpPr>
          <p:nvPr>
            <p:ph type="sldNum" idx="12"/>
          </p:nvPr>
        </p:nvSpPr>
        <p:spPr>
          <a:xfrm>
            <a:off x="164265" y="281216"/>
            <a:ext cx="9034926" cy="695224"/>
          </a:xfrm>
          <a:prstGeom prst="rect">
            <a:avLst/>
          </a:prstGeom>
        </p:spPr>
        <p:txBody>
          <a:bodyPr spcFirstLastPara="1" wrap="square" lIns="91425" tIns="91425" rIns="91425" bIns="91425" anchor="t" anchorCtr="0">
            <a:noAutofit/>
          </a:bodyPr>
          <a:lstStyle/>
          <a:p>
            <a:pPr>
              <a:lnSpc>
                <a:spcPts val="2600"/>
              </a:lnSpc>
            </a:pPr>
            <a:r>
              <a:rPr lang="en-US" sz="2200" dirty="0">
                <a:latin typeface="+mj-lt"/>
              </a:rPr>
              <a:t>2. CÁCH TÍNH THỜI </a:t>
            </a:r>
            <a:r>
              <a:rPr lang="en-US" sz="2200" dirty="0" smtClean="0">
                <a:latin typeface="+mj-lt"/>
              </a:rPr>
              <a:t>GIAN TRONG </a:t>
            </a:r>
            <a:r>
              <a:rPr lang="en-US" sz="2200" dirty="0">
                <a:latin typeface="+mj-lt"/>
              </a:rPr>
              <a:t>LỊCH </a:t>
            </a:r>
            <a:r>
              <a:rPr lang="en-US" sz="2200" dirty="0" smtClean="0">
                <a:latin typeface="+mj-lt"/>
              </a:rPr>
              <a:t>SỬ</a:t>
            </a:r>
            <a:endParaRPr lang="en-US" sz="2200" dirty="0">
              <a:latin typeface="+mj-lt"/>
            </a:endParaRPr>
          </a:p>
        </p:txBody>
      </p:sp>
      <p:pic>
        <p:nvPicPr>
          <p:cNvPr id="2" name="Picture 1"/>
          <p:cNvPicPr>
            <a:picLocks noChangeAspect="1"/>
          </p:cNvPicPr>
          <p:nvPr/>
        </p:nvPicPr>
        <p:blipFill>
          <a:blip r:embed="rId3"/>
          <a:stretch>
            <a:fillRect/>
          </a:stretch>
        </p:blipFill>
        <p:spPr>
          <a:xfrm>
            <a:off x="409433" y="1677397"/>
            <a:ext cx="4272294" cy="2765146"/>
          </a:xfrm>
          <a:prstGeom prst="rect">
            <a:avLst/>
          </a:prstGeom>
        </p:spPr>
      </p:pic>
      <p:pic>
        <p:nvPicPr>
          <p:cNvPr id="3" name="Picture 2"/>
          <p:cNvPicPr>
            <a:picLocks noChangeAspect="1"/>
          </p:cNvPicPr>
          <p:nvPr/>
        </p:nvPicPr>
        <p:blipFill>
          <a:blip r:embed="rId4"/>
          <a:stretch>
            <a:fillRect/>
          </a:stretch>
        </p:blipFill>
        <p:spPr>
          <a:xfrm>
            <a:off x="4865131" y="1677397"/>
            <a:ext cx="3981752" cy="2765146"/>
          </a:xfrm>
          <a:prstGeom prst="rect">
            <a:avLst/>
          </a:prstGeom>
        </p:spPr>
      </p:pic>
      <p:sp>
        <p:nvSpPr>
          <p:cNvPr id="4" name="Rectangle 3"/>
          <p:cNvSpPr/>
          <p:nvPr/>
        </p:nvSpPr>
        <p:spPr>
          <a:xfrm>
            <a:off x="410035" y="4521985"/>
            <a:ext cx="4272294" cy="369332"/>
          </a:xfrm>
          <a:prstGeom prst="rect">
            <a:avLst/>
          </a:prstGeom>
        </p:spPr>
        <p:txBody>
          <a:bodyPr wrap="square">
            <a:spAutoFit/>
          </a:bodyPr>
          <a:lstStyle/>
          <a:p>
            <a:pPr algn="ctr"/>
            <a:r>
              <a:rPr lang="nl-NL" sz="1800" b="1" dirty="0" smtClean="0">
                <a:solidFill>
                  <a:schemeClr val="accent2">
                    <a:lumMod val="75000"/>
                  </a:schemeClr>
                </a:solidFill>
                <a:ea typeface="Calibri" panose="020F0502020204030204" pitchFamily="34" charset="0"/>
                <a:cs typeface="Times New Roman" panose="02020603050405020304" pitchFamily="18" charset="0"/>
              </a:rPr>
              <a:t>Mặt Trăng quay quanh Trái Đất</a:t>
            </a:r>
            <a:endParaRPr lang="en-US" sz="1800" b="1" dirty="0"/>
          </a:p>
        </p:txBody>
      </p:sp>
      <p:sp>
        <p:nvSpPr>
          <p:cNvPr id="7" name="Rectangle 6"/>
          <p:cNvSpPr/>
          <p:nvPr/>
        </p:nvSpPr>
        <p:spPr>
          <a:xfrm>
            <a:off x="4865131" y="4521985"/>
            <a:ext cx="3981752" cy="369332"/>
          </a:xfrm>
          <a:prstGeom prst="rect">
            <a:avLst/>
          </a:prstGeom>
        </p:spPr>
        <p:txBody>
          <a:bodyPr wrap="square">
            <a:spAutoFit/>
          </a:bodyPr>
          <a:lstStyle/>
          <a:p>
            <a:pPr algn="ctr"/>
            <a:r>
              <a:rPr lang="nl-NL" sz="1800" b="1" dirty="0" smtClean="0">
                <a:solidFill>
                  <a:schemeClr val="accent2">
                    <a:lumMod val="75000"/>
                  </a:schemeClr>
                </a:solidFill>
                <a:ea typeface="Calibri" panose="020F0502020204030204" pitchFamily="34" charset="0"/>
                <a:cs typeface="Times New Roman" panose="02020603050405020304" pitchFamily="18" charset="0"/>
              </a:rPr>
              <a:t>Trái Đất quay quanh Mặt Trời</a:t>
            </a: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0">
                                            <p:txEl>
                                              <p:pRg st="0" end="0"/>
                                            </p:txEl>
                                          </p:spTgt>
                                        </p:tgtEl>
                                        <p:attrNameLst>
                                          <p:attrName>style.visibility</p:attrName>
                                        </p:attrNameLst>
                                      </p:cBhvr>
                                      <p:to>
                                        <p:strVal val="visible"/>
                                      </p:to>
                                    </p:set>
                                    <p:animEffect transition="in" filter="circle(in)">
                                      <p:cBhvr>
                                        <p:cTn id="12" dur="2000"/>
                                        <p:tgtEl>
                                          <p:spTgt spid="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3300" y="1525115"/>
            <a:ext cx="5964318" cy="2528897"/>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chemeClr val="accent2">
                    <a:lumMod val="50000"/>
                  </a:schemeClr>
                </a:solidFill>
                <a:latin typeface="+mn-lt"/>
                <a:ea typeface="Times New Roman" panose="02020603050405020304" pitchFamily="18" charset="0"/>
              </a:rPr>
              <a:t>Cơ </a:t>
            </a:r>
            <a:r>
              <a:rPr lang="vi-VN" sz="2000" dirty="0" smtClean="0">
                <a:solidFill>
                  <a:schemeClr val="accent2">
                    <a:lumMod val="50000"/>
                  </a:schemeClr>
                </a:solidFill>
                <a:latin typeface="+mn-lt"/>
                <a:ea typeface="Times New Roman" panose="02020603050405020304" pitchFamily="18" charset="0"/>
              </a:rPr>
              <a:t>sở </a:t>
            </a:r>
            <a:r>
              <a:rPr lang="vi-VN" sz="2000" dirty="0">
                <a:solidFill>
                  <a:schemeClr val="accent2">
                    <a:lumMod val="50000"/>
                  </a:schemeClr>
                </a:solidFill>
                <a:latin typeface="+mn-lt"/>
                <a:ea typeface="Times New Roman" panose="02020603050405020304" pitchFamily="18" charset="0"/>
              </a:rPr>
              <a:t>đầu tiên mà con người dùng để phân biệt thời gian là sáng và tối hay ngày và </a:t>
            </a:r>
            <a:r>
              <a:rPr lang="vi-VN" sz="2000" dirty="0" smtClean="0">
                <a:solidFill>
                  <a:schemeClr val="accent2">
                    <a:lumMod val="50000"/>
                  </a:schemeClr>
                </a:solidFill>
                <a:latin typeface="+mn-lt"/>
                <a:ea typeface="Times New Roman" panose="02020603050405020304" pitchFamily="18" charset="0"/>
              </a:rPr>
              <a:t>đêm</a:t>
            </a:r>
            <a:r>
              <a:rPr lang="en-US" sz="2000" dirty="0" smtClean="0">
                <a:solidFill>
                  <a:schemeClr val="accent2">
                    <a:lumMod val="50000"/>
                  </a:schemeClr>
                </a:solidFill>
                <a:latin typeface="+mn-lt"/>
                <a:ea typeface="Times New Roman" panose="02020603050405020304" pitchFamily="18" charset="0"/>
              </a:rPr>
              <a:t>.</a:t>
            </a:r>
          </a:p>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chemeClr val="accent2">
                    <a:lumMod val="50000"/>
                  </a:schemeClr>
                </a:solidFill>
                <a:latin typeface="+mn-lt"/>
                <a:ea typeface="Times New Roman" panose="02020603050405020304" pitchFamily="18" charset="0"/>
              </a:rPr>
              <a:t>Con người rút ra nguyên nhân dẫn đến </a:t>
            </a:r>
            <a:r>
              <a:rPr lang="vi-VN" sz="2000" dirty="0" smtClean="0">
                <a:solidFill>
                  <a:schemeClr val="accent2">
                    <a:lumMod val="50000"/>
                  </a:schemeClr>
                </a:solidFill>
                <a:latin typeface="+mn-lt"/>
              </a:rPr>
              <a:t>sự </a:t>
            </a:r>
            <a:r>
              <a:rPr lang="vi-VN" sz="2000" dirty="0">
                <a:solidFill>
                  <a:schemeClr val="accent2">
                    <a:lumMod val="50000"/>
                  </a:schemeClr>
                </a:solidFill>
                <a:latin typeface="+mn-lt"/>
              </a:rPr>
              <a:t>khác nhau</a:t>
            </a:r>
            <a:r>
              <a:rPr lang="en-US" sz="2000" dirty="0" smtClean="0">
                <a:solidFill>
                  <a:schemeClr val="accent2">
                    <a:lumMod val="50000"/>
                  </a:schemeClr>
                </a:solidFill>
                <a:latin typeface="+mn-lt"/>
                <a:ea typeface="Times New Roman" panose="02020603050405020304" pitchFamily="18" charset="0"/>
              </a:rPr>
              <a:t> là </a:t>
            </a:r>
            <a:r>
              <a:rPr lang="vi-VN" sz="2000" dirty="0" smtClean="0">
                <a:solidFill>
                  <a:schemeClr val="accent2">
                    <a:lumMod val="50000"/>
                  </a:schemeClr>
                </a:solidFill>
                <a:latin typeface="+mn-lt"/>
                <a:ea typeface="Times New Roman" panose="02020603050405020304" pitchFamily="18" charset="0"/>
              </a:rPr>
              <a:t>chu </a:t>
            </a:r>
            <a:r>
              <a:rPr lang="vi-VN" sz="2000" dirty="0">
                <a:solidFill>
                  <a:schemeClr val="accent2">
                    <a:lumMod val="50000"/>
                  </a:schemeClr>
                </a:solidFill>
                <a:latin typeface="+mn-lt"/>
                <a:ea typeface="Times New Roman" panose="02020603050405020304" pitchFamily="18" charset="0"/>
              </a:rPr>
              <a:t>kì quay của Mặt Trăng và Mặt </a:t>
            </a:r>
            <a:r>
              <a:rPr lang="vi-VN" sz="2000" dirty="0" smtClean="0">
                <a:solidFill>
                  <a:schemeClr val="accent2">
                    <a:lumMod val="50000"/>
                  </a:schemeClr>
                </a:solidFill>
                <a:latin typeface="+mn-lt"/>
                <a:ea typeface="Times New Roman" panose="02020603050405020304" pitchFamily="18" charset="0"/>
              </a:rPr>
              <a:t>Trời</a:t>
            </a:r>
            <a:r>
              <a:rPr lang="en-US" sz="2000" dirty="0" smtClean="0">
                <a:solidFill>
                  <a:schemeClr val="accent2">
                    <a:lumMod val="50000"/>
                  </a:schemeClr>
                </a:solidFill>
                <a:latin typeface="+mn-lt"/>
                <a:ea typeface="Times New Roman" panose="02020603050405020304" pitchFamily="18" charset="0"/>
              </a:rPr>
              <a:t>.</a:t>
            </a:r>
            <a:endParaRPr lang="en-US" sz="2000" dirty="0">
              <a:solidFill>
                <a:schemeClr val="accent2">
                  <a:lumMod val="50000"/>
                </a:schemeClr>
              </a:solidFill>
              <a:latin typeface="+mn-lt"/>
              <a:ea typeface="Times New Roman" panose="02020603050405020304" pitchFamily="18" charset="0"/>
            </a:endParaRPr>
          </a:p>
          <a:p>
            <a:pPr marL="342900" indent="-342900" algn="just">
              <a:lnSpc>
                <a:spcPts val="2600"/>
              </a:lnSpc>
              <a:spcBef>
                <a:spcPts val="200"/>
              </a:spcBef>
              <a:spcAft>
                <a:spcPts val="200"/>
              </a:spcAft>
              <a:buFont typeface="Wingdings" panose="05000000000000000000" pitchFamily="2" charset="2"/>
              <a:buChar char="§"/>
            </a:pPr>
            <a:r>
              <a:rPr lang="vi-VN" sz="2000" dirty="0" smtClean="0">
                <a:solidFill>
                  <a:schemeClr val="accent2">
                    <a:lumMod val="50000"/>
                  </a:schemeClr>
                </a:solidFill>
                <a:latin typeface="+mn-lt"/>
                <a:ea typeface="Times New Roman" panose="02020603050405020304" pitchFamily="18" charset="0"/>
              </a:rPr>
              <a:t>Do </a:t>
            </a:r>
            <a:r>
              <a:rPr lang="vi-VN" sz="2000" dirty="0">
                <a:solidFill>
                  <a:schemeClr val="accent2">
                    <a:lumMod val="50000"/>
                  </a:schemeClr>
                </a:solidFill>
                <a:latin typeface="+mn-lt"/>
                <a:ea typeface="Times New Roman" panose="02020603050405020304" pitchFamily="18" charset="0"/>
              </a:rPr>
              <a:t>nhận thức và nhu cầu thực tiễn cuộc sống mà con người đã nghĩ ra các cách làm lịch khác nhau, đó là âm lịch và dương lịch.</a:t>
            </a:r>
            <a:endParaRPr lang="en-US" sz="2000" dirty="0">
              <a:solidFill>
                <a:schemeClr val="accent2">
                  <a:lumMod val="50000"/>
                </a:schemeClr>
              </a:solidFill>
              <a:effectLst/>
              <a:latin typeface="+mn-lt"/>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335828" y="136478"/>
            <a:ext cx="1583097" cy="1238512"/>
          </a:xfrm>
          <a:prstGeom prst="rect">
            <a:avLst/>
          </a:prstGeom>
        </p:spPr>
      </p:pic>
      <p:pic>
        <p:nvPicPr>
          <p:cNvPr id="5" name="Picture 4"/>
          <p:cNvPicPr>
            <a:picLocks noChangeAspect="1"/>
          </p:cNvPicPr>
          <p:nvPr/>
        </p:nvPicPr>
        <p:blipFill>
          <a:blip r:embed="rId3"/>
          <a:stretch>
            <a:fillRect/>
          </a:stretch>
        </p:blipFill>
        <p:spPr>
          <a:xfrm>
            <a:off x="7147879" y="3651753"/>
            <a:ext cx="1837687" cy="1444957"/>
          </a:xfrm>
          <a:prstGeom prst="rect">
            <a:avLst/>
          </a:prstGeom>
        </p:spPr>
      </p:pic>
      <p:sp>
        <p:nvSpPr>
          <p:cNvPr id="7" name="Rectangle 6"/>
          <p:cNvSpPr/>
          <p:nvPr/>
        </p:nvSpPr>
        <p:spPr>
          <a:xfrm>
            <a:off x="358019" y="732972"/>
            <a:ext cx="1779523" cy="769441"/>
          </a:xfrm>
          <a:prstGeom prst="rect">
            <a:avLst/>
          </a:prstGeom>
        </p:spPr>
        <p:txBody>
          <a:bodyPr wrap="square">
            <a:spAutoFit/>
          </a:bodyPr>
          <a:lstStyle/>
          <a:p>
            <a:r>
              <a:rPr lang="en-US" sz="2200" b="1" dirty="0" smtClean="0">
                <a:solidFill>
                  <a:schemeClr val="accent2">
                    <a:lumMod val="50000"/>
                  </a:schemeClr>
                </a:solidFill>
                <a:ea typeface="Times New Roman" panose="02020603050405020304" pitchFamily="18" charset="0"/>
              </a:rPr>
              <a:t>Quá trình </a:t>
            </a:r>
          </a:p>
          <a:p>
            <a:r>
              <a:rPr lang="en-US" sz="2200" b="1" dirty="0" smtClean="0">
                <a:solidFill>
                  <a:schemeClr val="accent2">
                    <a:lumMod val="50000"/>
                  </a:schemeClr>
                </a:solidFill>
                <a:ea typeface="Times New Roman" panose="02020603050405020304" pitchFamily="18" charset="0"/>
              </a:rPr>
              <a:t>làm ra lịch</a:t>
            </a:r>
            <a:endParaRPr lang="en-US" sz="2200" b="1" dirty="0"/>
          </a:p>
        </p:txBody>
      </p:sp>
      <p:pic>
        <p:nvPicPr>
          <p:cNvPr id="8" name="Picture 7"/>
          <p:cNvPicPr>
            <a:picLocks noChangeAspect="1"/>
          </p:cNvPicPr>
          <p:nvPr/>
        </p:nvPicPr>
        <p:blipFill>
          <a:blip r:embed="rId4"/>
          <a:stretch>
            <a:fillRect/>
          </a:stretch>
        </p:blipFill>
        <p:spPr>
          <a:xfrm>
            <a:off x="0" y="1978926"/>
            <a:ext cx="2037496" cy="2733106"/>
          </a:xfrm>
          <a:prstGeom prst="rect">
            <a:avLst/>
          </a:prstGeom>
        </p:spPr>
      </p:pic>
      <p:grpSp>
        <p:nvGrpSpPr>
          <p:cNvPr id="9" name="Google Shape;533;p40"/>
          <p:cNvGrpSpPr/>
          <p:nvPr/>
        </p:nvGrpSpPr>
        <p:grpSpPr>
          <a:xfrm>
            <a:off x="107420" y="755734"/>
            <a:ext cx="302913" cy="332675"/>
            <a:chOff x="1923675" y="1633650"/>
            <a:chExt cx="436002" cy="435975"/>
          </a:xfrm>
        </p:grpSpPr>
        <p:sp>
          <p:nvSpPr>
            <p:cNvPr id="1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835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831911" y="271416"/>
            <a:ext cx="5212017" cy="4882277"/>
          </a:xfrm>
          <a:prstGeom prst="rect">
            <a:avLst/>
          </a:prstGeom>
        </p:spPr>
        <p:txBody>
          <a:bodyPr spcFirstLastPara="1" wrap="square" lIns="91425" tIns="91425" rIns="91425" bIns="91425" anchor="t" anchorCtr="0">
            <a:noAutofit/>
          </a:bodyPr>
          <a:lstStyle/>
          <a:p>
            <a:pPr marL="0" lvl="0" indent="0" algn="just">
              <a:buNone/>
            </a:pPr>
            <a:r>
              <a:rPr lang="en-US" sz="2000" dirty="0" smtClean="0">
                <a:solidFill>
                  <a:schemeClr val="accent2">
                    <a:lumMod val="50000"/>
                  </a:schemeClr>
                </a:solidFill>
                <a:latin typeface="+mn-lt"/>
              </a:rPr>
              <a:t>Người </a:t>
            </a:r>
            <a:r>
              <a:rPr lang="vi-VN" sz="2000" dirty="0" smtClean="0">
                <a:solidFill>
                  <a:schemeClr val="accent2">
                    <a:lumMod val="50000"/>
                  </a:schemeClr>
                </a:solidFill>
                <a:latin typeface="+mn-lt"/>
              </a:rPr>
              <a:t>phương </a:t>
            </a:r>
            <a:r>
              <a:rPr lang="vi-VN" sz="2000" dirty="0">
                <a:solidFill>
                  <a:schemeClr val="accent2">
                    <a:lumMod val="50000"/>
                  </a:schemeClr>
                </a:solidFill>
                <a:latin typeface="+mn-lt"/>
              </a:rPr>
              <a:t>Đông </a:t>
            </a:r>
            <a:r>
              <a:rPr lang="vi-VN" sz="2000" dirty="0" smtClean="0">
                <a:solidFill>
                  <a:schemeClr val="accent2">
                    <a:lumMod val="50000"/>
                  </a:schemeClr>
                </a:solidFill>
                <a:latin typeface="+mn-lt"/>
              </a:rPr>
              <a:t>tính </a:t>
            </a:r>
            <a:r>
              <a:rPr lang="vi-VN" sz="2000" dirty="0">
                <a:solidFill>
                  <a:schemeClr val="accent2">
                    <a:lumMod val="50000"/>
                  </a:schemeClr>
                </a:solidFill>
                <a:latin typeface="+mn-lt"/>
              </a:rPr>
              <a:t>theo âm lịch, còn người </a:t>
            </a:r>
            <a:r>
              <a:rPr lang="en-US" sz="2000" dirty="0" smtClean="0">
                <a:solidFill>
                  <a:schemeClr val="accent2">
                    <a:lumMod val="50000"/>
                  </a:schemeClr>
                </a:solidFill>
                <a:latin typeface="+mn-lt"/>
              </a:rPr>
              <a:t>phương Tây tính </a:t>
            </a:r>
            <a:r>
              <a:rPr lang="vi-VN" sz="2000" dirty="0" smtClean="0">
                <a:solidFill>
                  <a:schemeClr val="accent2">
                    <a:lumMod val="50000"/>
                  </a:schemeClr>
                </a:solidFill>
                <a:latin typeface="+mn-lt"/>
              </a:rPr>
              <a:t>dương </a:t>
            </a:r>
            <a:r>
              <a:rPr lang="vi-VN" sz="2000" dirty="0">
                <a:solidFill>
                  <a:schemeClr val="accent2">
                    <a:lumMod val="50000"/>
                  </a:schemeClr>
                </a:solidFill>
                <a:latin typeface="+mn-lt"/>
              </a:rPr>
              <a:t>lịch.</a:t>
            </a:r>
            <a:endParaRPr lang="en-US" sz="2000" b="1" dirty="0" smtClean="0">
              <a:solidFill>
                <a:schemeClr val="accent2">
                  <a:lumMod val="50000"/>
                </a:schemeClr>
              </a:solidFill>
              <a:latin typeface="+mn-lt"/>
            </a:endParaRPr>
          </a:p>
          <a:p>
            <a:pPr marL="0" lvl="0" indent="0" algn="l" rtl="0">
              <a:spcBef>
                <a:spcPts val="600"/>
              </a:spcBef>
              <a:spcAft>
                <a:spcPts val="0"/>
              </a:spcAft>
              <a:buNone/>
            </a:pPr>
            <a:endParaRPr lang="en-US" sz="2400" b="1" dirty="0" smtClean="0">
              <a:latin typeface="+mj-lt"/>
            </a:endParaRPr>
          </a:p>
          <a:p>
            <a:pPr marL="0" lvl="0" indent="0" algn="l" rtl="0">
              <a:lnSpc>
                <a:spcPts val="2880"/>
              </a:lnSpc>
              <a:spcBef>
                <a:spcPts val="300"/>
              </a:spcBef>
              <a:spcAft>
                <a:spcPts val="300"/>
              </a:spcAft>
              <a:buNone/>
            </a:pPr>
            <a:r>
              <a:rPr lang="en-US" sz="2400" b="1" dirty="0" smtClean="0">
                <a:latin typeface="+mj-lt"/>
              </a:rPr>
              <a:t>Âm </a:t>
            </a:r>
            <a:r>
              <a:rPr lang="en-US" sz="2400" b="1" dirty="0" smtClean="0">
                <a:latin typeface="+mj-lt"/>
              </a:rPr>
              <a:t>lịch</a:t>
            </a:r>
            <a:endParaRPr sz="2400" dirty="0">
              <a:latin typeface="+mj-lt"/>
            </a:endParaRPr>
          </a:p>
          <a:p>
            <a:pPr algn="just">
              <a:lnSpc>
                <a:spcPts val="2880"/>
              </a:lnSpc>
              <a:spcBef>
                <a:spcPts val="300"/>
              </a:spcBef>
              <a:spcAft>
                <a:spcPts val="300"/>
              </a:spcAft>
            </a:pPr>
            <a:r>
              <a:rPr lang="fr-FR" sz="2000" dirty="0" smtClean="0">
                <a:latin typeface="+mj-lt"/>
              </a:rPr>
              <a:t>Là </a:t>
            </a:r>
            <a:r>
              <a:rPr lang="fr-FR" sz="2000" dirty="0" smtClean="0">
                <a:latin typeface="+mj-lt"/>
              </a:rPr>
              <a:t>hệ lịch được tính theo chu kì chuyển động của Mặt </a:t>
            </a:r>
            <a:r>
              <a:rPr lang="fr-FR" sz="2000" dirty="0">
                <a:latin typeface="+mj-lt"/>
              </a:rPr>
              <a:t>Trăng quay quanh Trái Đất. </a:t>
            </a:r>
            <a:endParaRPr lang="fr-FR" sz="2000" b="1" dirty="0">
              <a:latin typeface="+mj-lt"/>
            </a:endParaRPr>
          </a:p>
          <a:p>
            <a:pPr marL="38100" indent="0" algn="just">
              <a:lnSpc>
                <a:spcPts val="2880"/>
              </a:lnSpc>
              <a:spcBef>
                <a:spcPts val="300"/>
              </a:spcBef>
              <a:spcAft>
                <a:spcPts val="300"/>
              </a:spcAft>
              <a:buNone/>
            </a:pPr>
            <a:r>
              <a:rPr lang="en-US" sz="2200" b="1" dirty="0" smtClean="0">
                <a:latin typeface="+mj-lt"/>
              </a:rPr>
              <a:t>Dương </a:t>
            </a:r>
            <a:r>
              <a:rPr lang="en-US" sz="2200" b="1" dirty="0" smtClean="0">
                <a:latin typeface="+mj-lt"/>
              </a:rPr>
              <a:t>lịch</a:t>
            </a:r>
            <a:endParaRPr lang="nl-NL" sz="2200" dirty="0" smtClean="0">
              <a:solidFill>
                <a:srgbClr val="002060"/>
              </a:solidFill>
              <a:latin typeface="+mj-lt"/>
            </a:endParaRPr>
          </a:p>
          <a:p>
            <a:pPr algn="just">
              <a:lnSpc>
                <a:spcPts val="2880"/>
              </a:lnSpc>
              <a:spcBef>
                <a:spcPts val="300"/>
              </a:spcBef>
              <a:spcAft>
                <a:spcPts val="300"/>
              </a:spcAft>
            </a:pPr>
            <a:r>
              <a:rPr lang="fr-FR" sz="2000" dirty="0" smtClean="0">
                <a:latin typeface="+mj-lt"/>
              </a:rPr>
              <a:t>Là </a:t>
            </a:r>
            <a:r>
              <a:rPr lang="fr-FR" sz="2000" dirty="0"/>
              <a:t>hệ lịch được tính theo chu kì chuyển động </a:t>
            </a:r>
            <a:r>
              <a:rPr lang="fr-FR" sz="2000" dirty="0" smtClean="0"/>
              <a:t>của </a:t>
            </a:r>
            <a:r>
              <a:rPr lang="fr-FR" sz="2000" dirty="0" smtClean="0">
                <a:latin typeface="+mj-lt"/>
              </a:rPr>
              <a:t>Trái </a:t>
            </a:r>
            <a:r>
              <a:rPr lang="fr-FR" sz="2000" dirty="0">
                <a:latin typeface="+mj-lt"/>
              </a:rPr>
              <a:t>Đất quay quanh Mặt Trời. </a:t>
            </a:r>
            <a:endParaRPr lang="en-US" sz="2200" dirty="0">
              <a:solidFill>
                <a:srgbClr val="002060"/>
              </a:solidFill>
              <a:latin typeface="+mj-lt"/>
            </a:endParaRPr>
          </a:p>
        </p:txBody>
      </p:sp>
      <p:pic>
        <p:nvPicPr>
          <p:cNvPr id="77" name="Google Shape;77;p15" descr="photo-1434030216411-0b793f4b4173.jpg"/>
          <p:cNvPicPr preferRelativeResize="0"/>
          <p:nvPr/>
        </p:nvPicPr>
        <p:blipFill rotWithShape="1">
          <a:blip r:embed="rId3">
            <a:alphaModFix/>
          </a:blip>
          <a:srcRect l="28831" r="30600"/>
          <a:stretch/>
        </p:blipFill>
        <p:spPr>
          <a:xfrm>
            <a:off x="14630" y="0"/>
            <a:ext cx="2086625" cy="5143500"/>
          </a:xfrm>
          <a:prstGeom prst="rect">
            <a:avLst/>
          </a:prstGeom>
          <a:noFill/>
          <a:ln>
            <a:noFill/>
          </a:ln>
        </p:spPr>
      </p:pic>
      <p:sp>
        <p:nvSpPr>
          <p:cNvPr id="78" name="Google Shape;78;p15"/>
          <p:cNvSpPr txBox="1">
            <a:spLocks noGrp="1"/>
          </p:cNvSpPr>
          <p:nvPr>
            <p:ph type="sldNum" idx="12"/>
          </p:nvPr>
        </p:nvSpPr>
        <p:spPr>
          <a:xfrm>
            <a:off x="14630" y="607719"/>
            <a:ext cx="2101255" cy="1206300"/>
          </a:xfrm>
          <a:prstGeom prst="rect">
            <a:avLst/>
          </a:prstGeom>
        </p:spPr>
        <p:txBody>
          <a:bodyPr spcFirstLastPara="1" wrap="square" lIns="91425" tIns="91425" rIns="91425" bIns="91425" anchor="t" anchorCtr="0">
            <a:noAutofit/>
          </a:bodyPr>
          <a:lstStyle/>
          <a:p>
            <a:pPr lvl="0" algn="ctr"/>
            <a:r>
              <a:rPr lang="en-US" sz="2700" dirty="0" smtClean="0">
                <a:solidFill>
                  <a:schemeClr val="bg2"/>
                </a:solidFill>
                <a:latin typeface="+mj-lt"/>
              </a:rPr>
              <a:t>    </a:t>
            </a:r>
            <a:r>
              <a:rPr lang="en-US" sz="2400" dirty="0" smtClean="0">
                <a:solidFill>
                  <a:schemeClr val="bg2"/>
                </a:solidFill>
                <a:latin typeface="+mj-lt"/>
              </a:rPr>
              <a:t>Âm lịch, dương lịch</a:t>
            </a:r>
            <a:endParaRPr sz="2400" dirty="0">
              <a:solidFill>
                <a:schemeClr val="bg2"/>
              </a:solidFill>
              <a:latin typeface="+mj-lt"/>
            </a:endParaRPr>
          </a:p>
        </p:txBody>
      </p:sp>
      <p:grpSp>
        <p:nvGrpSpPr>
          <p:cNvPr id="5" name="Google Shape;533;p40"/>
          <p:cNvGrpSpPr/>
          <p:nvPr/>
        </p:nvGrpSpPr>
        <p:grpSpPr>
          <a:xfrm>
            <a:off x="193033" y="658461"/>
            <a:ext cx="487311" cy="417130"/>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p:cNvPicPr>
            <a:picLocks noChangeAspect="1"/>
          </p:cNvPicPr>
          <p:nvPr/>
        </p:nvPicPr>
        <p:blipFill>
          <a:blip r:embed="rId4"/>
          <a:stretch>
            <a:fillRect/>
          </a:stretch>
        </p:blipFill>
        <p:spPr>
          <a:xfrm>
            <a:off x="1823356" y="3810371"/>
            <a:ext cx="1138208" cy="1185939"/>
          </a:xfrm>
          <a:prstGeom prst="rect">
            <a:avLst/>
          </a:prstGeom>
        </p:spPr>
      </p:pic>
      <p:pic>
        <p:nvPicPr>
          <p:cNvPr id="13" name="Picture 12"/>
          <p:cNvPicPr>
            <a:picLocks noChangeAspect="1"/>
          </p:cNvPicPr>
          <p:nvPr/>
        </p:nvPicPr>
        <p:blipFill>
          <a:blip r:embed="rId5"/>
          <a:stretch>
            <a:fillRect/>
          </a:stretch>
        </p:blipFill>
        <p:spPr>
          <a:xfrm flipH="1">
            <a:off x="8042500" y="411613"/>
            <a:ext cx="955789" cy="1209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1000"/>
                                        <p:tgtEl>
                                          <p:spTgt spid="78"/>
                                        </p:tgtEl>
                                      </p:cBhvr>
                                    </p:animEffect>
                                    <p:anim calcmode="lin" valueType="num">
                                      <p:cBhvr>
                                        <p:cTn id="13" dur="1000" fill="hold"/>
                                        <p:tgtEl>
                                          <p:spTgt spid="78"/>
                                        </p:tgtEl>
                                        <p:attrNameLst>
                                          <p:attrName>ppt_x</p:attrName>
                                        </p:attrNameLst>
                                      </p:cBhvr>
                                      <p:tavLst>
                                        <p:tav tm="0">
                                          <p:val>
                                            <p:strVal val="#ppt_x"/>
                                          </p:val>
                                        </p:tav>
                                        <p:tav tm="100000">
                                          <p:val>
                                            <p:strVal val="#ppt_x"/>
                                          </p:val>
                                        </p:tav>
                                      </p:tavLst>
                                    </p:anim>
                                    <p:anim calcmode="lin" valueType="num">
                                      <p:cBhvr>
                                        <p:cTn id="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6">
                                            <p:txEl>
                                              <p:pRg st="0" end="0"/>
                                            </p:txEl>
                                          </p:spTgt>
                                        </p:tgtEl>
                                        <p:attrNameLst>
                                          <p:attrName>style.visibility</p:attrName>
                                        </p:attrNameLst>
                                      </p:cBhvr>
                                      <p:to>
                                        <p:strVal val="visible"/>
                                      </p:to>
                                    </p:set>
                                    <p:anim calcmode="lin" valueType="num">
                                      <p:cBhvr>
                                        <p:cTn id="19" dur="1000" fill="hold"/>
                                        <p:tgtEl>
                                          <p:spTgt spid="76">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76">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76">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6">
                                            <p:txEl>
                                              <p:pRg st="2" end="2"/>
                                            </p:txEl>
                                          </p:spTgt>
                                        </p:tgtEl>
                                        <p:attrNameLst>
                                          <p:attrName>style.visibility</p:attrName>
                                        </p:attrNameLst>
                                      </p:cBhvr>
                                      <p:to>
                                        <p:strVal val="visible"/>
                                      </p:to>
                                    </p:set>
                                    <p:animEffect transition="in" filter="barn(inVertical)">
                                      <p:cBhvr>
                                        <p:cTn id="27" dur="500"/>
                                        <p:tgtEl>
                                          <p:spTgt spid="76">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6">
                                            <p:txEl>
                                              <p:pRg st="3" end="3"/>
                                            </p:txEl>
                                          </p:spTgt>
                                        </p:tgtEl>
                                        <p:attrNameLst>
                                          <p:attrName>style.visibility</p:attrName>
                                        </p:attrNameLst>
                                      </p:cBhvr>
                                      <p:to>
                                        <p:strVal val="visible"/>
                                      </p:to>
                                    </p:set>
                                    <p:animEffect transition="in" filter="barn(inVertical)">
                                      <p:cBhvr>
                                        <p:cTn id="30" dur="500"/>
                                        <p:tgtEl>
                                          <p:spTgt spid="76">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76">
                                            <p:txEl>
                                              <p:pRg st="4" end="4"/>
                                            </p:txEl>
                                          </p:spTgt>
                                        </p:tgtEl>
                                        <p:attrNameLst>
                                          <p:attrName>style.visibility</p:attrName>
                                        </p:attrNameLst>
                                      </p:cBhvr>
                                      <p:to>
                                        <p:strVal val="visible"/>
                                      </p:to>
                                    </p:set>
                                    <p:animEffect transition="in" filter="barn(inVertical)">
                                      <p:cBhvr>
                                        <p:cTn id="33" dur="500"/>
                                        <p:tgtEl>
                                          <p:spTgt spid="76">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6">
                                            <p:txEl>
                                              <p:pRg st="5" end="5"/>
                                            </p:txEl>
                                          </p:spTgt>
                                        </p:tgtEl>
                                        <p:attrNameLst>
                                          <p:attrName>style.visibility</p:attrName>
                                        </p:attrNameLst>
                                      </p:cBhvr>
                                      <p:to>
                                        <p:strVal val="visible"/>
                                      </p:to>
                                    </p:set>
                                    <p:animEffect transition="in" filter="barn(inVertical)">
                                      <p:cBhvr>
                                        <p:cTn id="36" dur="500"/>
                                        <p:tgtEl>
                                          <p:spTgt spid="7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57509" y="555401"/>
            <a:ext cx="2788347" cy="3997620"/>
          </a:xfrm>
          <a:prstGeom prst="rect">
            <a:avLst/>
          </a:prstGeom>
        </p:spPr>
      </p:pic>
      <p:sp>
        <p:nvSpPr>
          <p:cNvPr id="7" name="Freeform 6"/>
          <p:cNvSpPr/>
          <p:nvPr/>
        </p:nvSpPr>
        <p:spPr>
          <a:xfrm>
            <a:off x="446527" y="1057959"/>
            <a:ext cx="2687543" cy="109728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a:t>
            </a:r>
            <a:r>
              <a:rPr lang="fr-FR" sz="2000" dirty="0"/>
              <a:t>Ngày dương lịch: ngày 25 tháng 1</a:t>
            </a:r>
            <a:endParaRPr lang="en-US" sz="2000" dirty="0">
              <a:solidFill>
                <a:srgbClr val="FFFF00"/>
              </a:solidFill>
            </a:endParaRPr>
          </a:p>
        </p:txBody>
      </p:sp>
      <p:sp>
        <p:nvSpPr>
          <p:cNvPr id="9" name="Freeform 8"/>
          <p:cNvSpPr/>
          <p:nvPr/>
        </p:nvSpPr>
        <p:spPr>
          <a:xfrm>
            <a:off x="2538930" y="3234887"/>
            <a:ext cx="2767167" cy="1413668"/>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a:t>
            </a:r>
            <a:r>
              <a:rPr lang="fr-FR" sz="2000" dirty="0"/>
              <a:t>Ngày </a:t>
            </a:r>
            <a:r>
              <a:rPr lang="fr-FR" sz="2000" dirty="0" smtClean="0"/>
              <a:t>âm </a:t>
            </a:r>
            <a:r>
              <a:rPr lang="fr-FR" sz="2000" dirty="0"/>
              <a:t>lịch: ngày </a:t>
            </a:r>
            <a:r>
              <a:rPr lang="fr-FR" sz="2000" dirty="0" smtClean="0"/>
              <a:t>mùng 1 tháng Giêng</a:t>
            </a:r>
            <a:endParaRPr lang="en-US" sz="2000" dirty="0">
              <a:solidFill>
                <a:srgbClr val="FFFF00"/>
              </a:solidFill>
            </a:endParaRPr>
          </a:p>
        </p:txBody>
      </p:sp>
    </p:spTree>
    <p:extLst>
      <p:ext uri="{BB962C8B-B14F-4D97-AF65-F5344CB8AC3E}">
        <p14:creationId xmlns:p14="http://schemas.microsoft.com/office/powerpoint/2010/main" val="6987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1235" y="320723"/>
            <a:ext cx="6549300" cy="696036"/>
          </a:xfrm>
        </p:spPr>
        <p:txBody>
          <a:bodyPr/>
          <a:lstStyle/>
          <a:p>
            <a:r>
              <a:rPr lang="en-US" sz="2800" i="0" dirty="0" smtClean="0">
                <a:latin typeface="+mj-lt"/>
              </a:rPr>
              <a:t>Quan sát Hình 1</a:t>
            </a:r>
            <a:endParaRPr lang="en-US" sz="2800" i="0" dirty="0">
              <a:latin typeface="+mj-lt"/>
            </a:endParaRPr>
          </a:p>
        </p:txBody>
      </p:sp>
      <p:sp>
        <p:nvSpPr>
          <p:cNvPr id="4" name="Rectangle 3"/>
          <p:cNvSpPr/>
          <p:nvPr/>
        </p:nvSpPr>
        <p:spPr>
          <a:xfrm>
            <a:off x="351235" y="1150080"/>
            <a:ext cx="4937273" cy="707886"/>
          </a:xfrm>
          <a:prstGeom prst="rect">
            <a:avLst/>
          </a:prstGeom>
        </p:spPr>
        <p:txBody>
          <a:bodyPr wrap="square">
            <a:spAutoFit/>
          </a:bodyPr>
          <a:lstStyle/>
          <a:p>
            <a:r>
              <a:rPr lang="vi-VN" sz="2000" i="1" dirty="0">
                <a:solidFill>
                  <a:schemeClr val="accent6">
                    <a:lumMod val="50000"/>
                  </a:schemeClr>
                </a:solidFill>
                <a:latin typeface="+mn-lt"/>
                <a:ea typeface="Courier New" panose="02070309020205020404" pitchFamily="49" charset="0"/>
              </a:rPr>
              <a:t>Người Việt Nam hiện nay đón </a:t>
            </a:r>
            <a:endParaRPr lang="en-US" sz="2000" i="1" dirty="0" smtClean="0">
              <a:solidFill>
                <a:schemeClr val="accent6">
                  <a:lumMod val="50000"/>
                </a:schemeClr>
              </a:solidFill>
              <a:latin typeface="+mn-lt"/>
              <a:ea typeface="Courier New" panose="02070309020205020404" pitchFamily="49" charset="0"/>
            </a:endParaRPr>
          </a:p>
          <a:p>
            <a:r>
              <a:rPr lang="vi-VN" sz="2000" i="1" dirty="0" smtClean="0">
                <a:solidFill>
                  <a:schemeClr val="accent6">
                    <a:lumMod val="50000"/>
                  </a:schemeClr>
                </a:solidFill>
                <a:latin typeface="+mn-lt"/>
                <a:ea typeface="Courier New" panose="02070309020205020404" pitchFamily="49" charset="0"/>
              </a:rPr>
              <a:t>tết </a:t>
            </a:r>
            <a:r>
              <a:rPr lang="vi-VN" sz="2000" i="1" dirty="0">
                <a:solidFill>
                  <a:schemeClr val="accent6">
                    <a:lumMod val="50000"/>
                  </a:schemeClr>
                </a:solidFill>
                <a:latin typeface="+mn-lt"/>
                <a:ea typeface="Courier New" panose="02070309020205020404" pitchFamily="49" charset="0"/>
              </a:rPr>
              <a:t>Nguyên đán dựa theo loại lịch nào?</a:t>
            </a:r>
            <a:r>
              <a:rPr lang="vi-VN" sz="2000" dirty="0">
                <a:solidFill>
                  <a:schemeClr val="accent6">
                    <a:lumMod val="50000"/>
                  </a:schemeClr>
                </a:solidFill>
                <a:latin typeface="+mn-lt"/>
                <a:ea typeface="Courier New" panose="02070309020205020404" pitchFamily="49" charset="0"/>
              </a:rPr>
              <a:t> </a:t>
            </a:r>
            <a:endParaRPr lang="en-US" sz="2000" dirty="0">
              <a:solidFill>
                <a:schemeClr val="accent6">
                  <a:lumMod val="50000"/>
                </a:schemeClr>
              </a:solidFill>
              <a:latin typeface="+mn-lt"/>
            </a:endParaRPr>
          </a:p>
        </p:txBody>
      </p:sp>
      <p:pic>
        <p:nvPicPr>
          <p:cNvPr id="5" name="Picture 4"/>
          <p:cNvPicPr>
            <a:picLocks noChangeAspect="1"/>
          </p:cNvPicPr>
          <p:nvPr/>
        </p:nvPicPr>
        <p:blipFill>
          <a:blip r:embed="rId2"/>
          <a:stretch>
            <a:fillRect/>
          </a:stretch>
        </p:blipFill>
        <p:spPr>
          <a:xfrm>
            <a:off x="6380328" y="531974"/>
            <a:ext cx="2530024" cy="3157185"/>
          </a:xfrm>
          <a:prstGeom prst="rect">
            <a:avLst/>
          </a:prstGeom>
        </p:spPr>
      </p:pic>
      <p:sp>
        <p:nvSpPr>
          <p:cNvPr id="8" name="Rectangle 7"/>
          <p:cNvSpPr/>
          <p:nvPr/>
        </p:nvSpPr>
        <p:spPr>
          <a:xfrm>
            <a:off x="2572603" y="2138614"/>
            <a:ext cx="3807725" cy="734240"/>
          </a:xfrm>
          <a:prstGeom prst="rect">
            <a:avLst/>
          </a:prstGeom>
        </p:spPr>
        <p:txBody>
          <a:bodyPr wrap="square">
            <a:spAutoFit/>
          </a:bodyPr>
          <a:lstStyle/>
          <a:p>
            <a:pPr algn="just">
              <a:lnSpc>
                <a:spcPts val="2600"/>
              </a:lnSpc>
              <a:spcBef>
                <a:spcPts val="200"/>
              </a:spcBef>
              <a:spcAft>
                <a:spcPts val="200"/>
              </a:spcAft>
            </a:pPr>
            <a:r>
              <a:rPr lang="nl-NL" sz="2000" b="1" dirty="0" smtClean="0">
                <a:latin typeface="+mj-lt"/>
                <a:ea typeface="Calibri" panose="020F0502020204030204" pitchFamily="34" charset="0"/>
                <a:cs typeface="Times New Roman" panose="02020603050405020304" pitchFamily="18" charset="0"/>
              </a:rPr>
              <a:t>Người Việt Nam hiện nay đón Tết Nguyên đán theo lịch âm.</a:t>
            </a:r>
            <a:endParaRPr lang="en-US" sz="2000" b="1" dirty="0">
              <a:effectLst/>
              <a:latin typeface="+mj-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86292" y="3025605"/>
            <a:ext cx="2514657" cy="1938207"/>
          </a:xfrm>
          <a:prstGeom prst="rect">
            <a:avLst/>
          </a:prstGeom>
        </p:spPr>
      </p:pic>
    </p:spTree>
    <p:extLst>
      <p:ext uri="{BB962C8B-B14F-4D97-AF65-F5344CB8AC3E}">
        <p14:creationId xmlns:p14="http://schemas.microsoft.com/office/powerpoint/2010/main" val="273260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95213" y="634870"/>
            <a:ext cx="2288663" cy="1839781"/>
          </a:xfrm>
          <a:prstGeom prst="rect">
            <a:avLst/>
          </a:prstGeom>
        </p:spPr>
        <p:txBody>
          <a:bodyPr spcFirstLastPara="1" wrap="square" lIns="91425" tIns="91425" rIns="91425" bIns="91425" anchor="t" anchorCtr="0">
            <a:noAutofit/>
          </a:bodyPr>
          <a:lstStyle/>
          <a:p>
            <a:pPr lvl="0" algn="ctr"/>
            <a:r>
              <a:rPr lang="en-US" sz="2200" dirty="0" smtClean="0">
                <a:solidFill>
                  <a:schemeClr val="bg1"/>
                </a:solidFill>
                <a:latin typeface="+mj-lt"/>
              </a:rPr>
              <a:t>Thảo </a:t>
            </a:r>
            <a:r>
              <a:rPr lang="en-US" sz="2200" dirty="0">
                <a:solidFill>
                  <a:schemeClr val="bg1"/>
                </a:solidFill>
                <a:latin typeface="+mj-lt"/>
              </a:rPr>
              <a:t>luận và trả lời câu hỏi</a:t>
            </a:r>
            <a:endParaRPr sz="2200" dirty="0">
              <a:solidFill>
                <a:schemeClr val="bg1"/>
              </a:solidFill>
              <a:latin typeface="+mj-lt"/>
            </a:endParaRPr>
          </a:p>
        </p:txBody>
      </p:sp>
      <p:sp>
        <p:nvSpPr>
          <p:cNvPr id="139" name="Google Shape;139;p22"/>
          <p:cNvSpPr txBox="1">
            <a:spLocks noGrp="1"/>
          </p:cNvSpPr>
          <p:nvPr>
            <p:ph type="body" idx="1"/>
          </p:nvPr>
        </p:nvSpPr>
        <p:spPr>
          <a:xfrm>
            <a:off x="2442951" y="1139837"/>
            <a:ext cx="6018662" cy="2886252"/>
          </a:xfrm>
          <a:prstGeom prst="rect">
            <a:avLst/>
          </a:prstGeom>
        </p:spPr>
        <p:txBody>
          <a:bodyPr spcFirstLastPara="1" wrap="square" lIns="91425" tIns="91425" rIns="91425" bIns="91425" anchor="t" anchorCtr="0">
            <a:noAutofit/>
          </a:bodyPr>
          <a:lstStyle/>
          <a:p>
            <a:pPr marL="38100" indent="0" algn="just">
              <a:lnSpc>
                <a:spcPts val="3000"/>
              </a:lnSpc>
              <a:spcBef>
                <a:spcPts val="0"/>
              </a:spcBef>
              <a:buNone/>
            </a:pPr>
            <a:r>
              <a:rPr lang="vi-VN" sz="2000" i="1" dirty="0"/>
              <a:t>Theo em, cách tính thời gian thống nhất trên toàn thế giới có cần thiết không? Vì sao</a:t>
            </a:r>
            <a:r>
              <a:rPr lang="vi-VN" sz="2000" i="1" dirty="0" smtClean="0"/>
              <a:t>?</a:t>
            </a:r>
            <a:endParaRPr lang="fr-FR" sz="2000" b="1" dirty="0" smtClean="0">
              <a:solidFill>
                <a:schemeClr val="accent3">
                  <a:lumMod val="50000"/>
                </a:schemeClr>
              </a:solidFill>
              <a:latin typeface="+mj-lt"/>
            </a:endParaRPr>
          </a:p>
          <a:p>
            <a:pPr algn="just">
              <a:lnSpc>
                <a:spcPts val="2600"/>
              </a:lnSpc>
              <a:spcBef>
                <a:spcPts val="200"/>
              </a:spcBef>
              <a:spcAft>
                <a:spcPts val="200"/>
              </a:spcAft>
            </a:pPr>
            <a:r>
              <a:rPr lang="en-US" sz="2000" b="1" dirty="0" smtClean="0">
                <a:latin typeface="+mn-lt"/>
              </a:rPr>
              <a:t>X</a:t>
            </a:r>
            <a:r>
              <a:rPr lang="vi-VN" sz="2000" b="1" dirty="0" smtClean="0">
                <a:latin typeface="+mn-lt"/>
              </a:rPr>
              <a:t>ã </a:t>
            </a:r>
            <a:r>
              <a:rPr lang="vi-VN" sz="2000" b="1" dirty="0">
                <a:latin typeface="+mn-lt"/>
              </a:rPr>
              <a:t>hội ngày càng phát </a:t>
            </a:r>
            <a:r>
              <a:rPr lang="vi-VN" sz="2000" b="1" dirty="0" smtClean="0">
                <a:latin typeface="+mn-lt"/>
              </a:rPr>
              <a:t>triển</a:t>
            </a:r>
            <a:r>
              <a:rPr lang="en-US" sz="2000" b="1" dirty="0" smtClean="0">
                <a:latin typeface="+mn-lt"/>
              </a:rPr>
              <a:t>. Vi</a:t>
            </a:r>
            <a:r>
              <a:rPr lang="vi-VN" sz="2000" b="1" dirty="0" smtClean="0">
                <a:latin typeface="+mn-lt"/>
              </a:rPr>
              <a:t>ệc </a:t>
            </a:r>
            <a:r>
              <a:rPr lang="vi-VN" sz="2000" b="1" dirty="0">
                <a:latin typeface="+mn-lt"/>
              </a:rPr>
              <a:t>giao lưu, trao đổi giữa các </a:t>
            </a:r>
            <a:r>
              <a:rPr lang="vi-VN" sz="2000" b="1" dirty="0" smtClean="0">
                <a:latin typeface="+mn-lt"/>
              </a:rPr>
              <a:t>d</a:t>
            </a:r>
            <a:r>
              <a:rPr lang="en-US" sz="2000" b="1" dirty="0">
                <a:latin typeface="+mn-lt"/>
              </a:rPr>
              <a:t>â</a:t>
            </a:r>
            <a:r>
              <a:rPr lang="vi-VN" sz="2000" b="1" dirty="0" smtClean="0">
                <a:latin typeface="+mn-lt"/>
              </a:rPr>
              <a:t>n </a:t>
            </a:r>
            <a:r>
              <a:rPr lang="vi-VN" sz="2000" b="1" dirty="0">
                <a:latin typeface="+mn-lt"/>
              </a:rPr>
              <a:t>tộc, khu vực ngày càng mở rộng. </a:t>
            </a:r>
            <a:endParaRPr lang="en-US" sz="2000" b="1" dirty="0" smtClean="0">
              <a:latin typeface="+mn-lt"/>
            </a:endParaRPr>
          </a:p>
          <a:p>
            <a:pPr algn="just">
              <a:lnSpc>
                <a:spcPts val="2600"/>
              </a:lnSpc>
              <a:spcBef>
                <a:spcPts val="200"/>
              </a:spcBef>
              <a:spcAft>
                <a:spcPts val="200"/>
              </a:spcAft>
            </a:pPr>
            <a:r>
              <a:rPr lang="en-US" sz="2000" b="1" dirty="0" smtClean="0">
                <a:latin typeface="+mn-lt"/>
              </a:rPr>
              <a:t>Đòi </a:t>
            </a:r>
            <a:r>
              <a:rPr lang="vi-VN" sz="2000" b="1" dirty="0" smtClean="0">
                <a:latin typeface="+mn-lt"/>
              </a:rPr>
              <a:t>hỏi </a:t>
            </a:r>
            <a:r>
              <a:rPr lang="vi-VN" sz="2000" b="1" dirty="0">
                <a:latin typeface="+mn-lt"/>
              </a:rPr>
              <a:t>phải có cách tính thời gian thống nhất trên toàn thế giới. </a:t>
            </a:r>
            <a:endParaRPr lang="en-US" sz="2000" b="1" dirty="0" smtClean="0">
              <a:solidFill>
                <a:schemeClr val="accent3">
                  <a:lumMod val="50000"/>
                </a:schemeClr>
              </a:solidFill>
              <a:latin typeface="+mn-lt"/>
            </a:endParaRPr>
          </a:p>
          <a:p>
            <a:pPr marL="38100" indent="0" algn="just">
              <a:lnSpc>
                <a:spcPts val="2600"/>
              </a:lnSpc>
              <a:spcBef>
                <a:spcPts val="200"/>
              </a:spcBef>
              <a:spcAft>
                <a:spcPts val="200"/>
              </a:spcAft>
              <a:buNone/>
            </a:pPr>
            <a:endParaRPr lang="en-US" sz="2000" dirty="0">
              <a:solidFill>
                <a:srgbClr val="002060"/>
              </a:solidFill>
            </a:endParaRPr>
          </a:p>
          <a:p>
            <a:pPr algn="just">
              <a:lnSpc>
                <a:spcPts val="2600"/>
              </a:lnSpc>
            </a:pPr>
            <a:endParaRPr lang="nl-NL" sz="2000" dirty="0">
              <a:solidFill>
                <a:srgbClr val="002060"/>
              </a:solidFill>
              <a:latin typeface="+mj-lt"/>
            </a:endParaRPr>
          </a:p>
          <a:p>
            <a:pPr algn="just">
              <a:lnSpc>
                <a:spcPts val="2600"/>
              </a:lnSpc>
            </a:pPr>
            <a:endParaRPr lang="nl-NL" sz="2000" dirty="0">
              <a:solidFill>
                <a:srgbClr val="002060"/>
              </a:solidFill>
            </a:endParaRPr>
          </a:p>
        </p:txBody>
      </p:sp>
      <p:pic>
        <p:nvPicPr>
          <p:cNvPr id="4" name="Picture 3"/>
          <p:cNvPicPr>
            <a:picLocks noChangeAspect="1"/>
          </p:cNvPicPr>
          <p:nvPr/>
        </p:nvPicPr>
        <p:blipFill>
          <a:blip r:embed="rId3"/>
          <a:stretch>
            <a:fillRect/>
          </a:stretch>
        </p:blipFill>
        <p:spPr>
          <a:xfrm>
            <a:off x="107418" y="2081923"/>
            <a:ext cx="1883399" cy="2269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9">
                                            <p:txEl>
                                              <p:pRg st="0" end="0"/>
                                            </p:txEl>
                                          </p:spTgt>
                                        </p:tgtEl>
                                        <p:attrNameLst>
                                          <p:attrName>style.visibility</p:attrName>
                                        </p:attrNameLst>
                                      </p:cBhvr>
                                      <p:to>
                                        <p:strVal val="visible"/>
                                      </p:to>
                                    </p:set>
                                    <p:animEffect transition="in" filter="barn(inVertical)">
                                      <p:cBhvr>
                                        <p:cTn id="14" dur="500"/>
                                        <p:tgtEl>
                                          <p:spTgt spid="1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9">
                                            <p:txEl>
                                              <p:pRg st="1" end="1"/>
                                            </p:txEl>
                                          </p:spTgt>
                                        </p:tgtEl>
                                        <p:attrNameLst>
                                          <p:attrName>style.visibility</p:attrName>
                                        </p:attrNameLst>
                                      </p:cBhvr>
                                      <p:to>
                                        <p:strVal val="visible"/>
                                      </p:to>
                                    </p:set>
                                    <p:animEffect transition="in" filter="wipe(down)">
                                      <p:cBhvr>
                                        <p:cTn id="19" dur="500"/>
                                        <p:tgtEl>
                                          <p:spTgt spid="139">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39">
                                            <p:txEl>
                                              <p:pRg st="2" end="2"/>
                                            </p:txEl>
                                          </p:spTgt>
                                        </p:tgtEl>
                                        <p:attrNameLst>
                                          <p:attrName>style.visibility</p:attrName>
                                        </p:attrNameLst>
                                      </p:cBhvr>
                                      <p:to>
                                        <p:strVal val="visible"/>
                                      </p:to>
                                    </p:set>
                                    <p:animEffect transition="in" filter="wipe(down)">
                                      <p:cBhvr>
                                        <p:cTn id="22" dur="500"/>
                                        <p:tgtEl>
                                          <p:spTgt spid="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5869"/>
            <a:ext cx="2115308" cy="1627477"/>
          </a:xfrm>
        </p:spPr>
        <p:txBody>
          <a:bodyPr/>
          <a:lstStyle/>
          <a:p>
            <a:pPr algn="ctr"/>
            <a:r>
              <a:rPr lang="en-US" sz="2400" dirty="0">
                <a:solidFill>
                  <a:schemeClr val="bg1"/>
                </a:solidFill>
                <a:latin typeface="+mj-lt"/>
              </a:rPr>
              <a:t>Quan sát Hình 3</a:t>
            </a:r>
            <a:endParaRPr lang="en-US" sz="2200" dirty="0">
              <a:solidFill>
                <a:schemeClr val="bg1"/>
              </a:solidFill>
              <a:latin typeface="+mj-lt"/>
            </a:endParaRPr>
          </a:p>
        </p:txBody>
      </p:sp>
      <p:sp>
        <p:nvSpPr>
          <p:cNvPr id="26" name="Rectangle 25"/>
          <p:cNvSpPr/>
          <p:nvPr/>
        </p:nvSpPr>
        <p:spPr>
          <a:xfrm>
            <a:off x="2426677" y="873130"/>
            <a:ext cx="6597748" cy="2169825"/>
          </a:xfrm>
          <a:prstGeom prst="rect">
            <a:avLst/>
          </a:prstGeom>
        </p:spPr>
        <p:txBody>
          <a:bodyPr wrap="square">
            <a:spAutoFit/>
          </a:bodyPr>
          <a:lstStyle/>
          <a:p>
            <a:pPr>
              <a:lnSpc>
                <a:spcPts val="2500"/>
              </a:lnSpc>
              <a:spcBef>
                <a:spcPts val="200"/>
              </a:spcBef>
              <a:spcAft>
                <a:spcPts val="200"/>
              </a:spcAft>
            </a:pPr>
            <a:r>
              <a:rPr lang="en-US" sz="2000" dirty="0" smtClean="0">
                <a:solidFill>
                  <a:schemeClr val="accent6">
                    <a:lumMod val="50000"/>
                  </a:schemeClr>
                </a:solidFill>
                <a:latin typeface="+mj-lt"/>
              </a:rPr>
              <a:t>Em hãy cho biết:</a:t>
            </a:r>
          </a:p>
          <a:p>
            <a:pPr marL="342900" indent="-342900">
              <a:lnSpc>
                <a:spcPts val="2500"/>
              </a:lnSpc>
              <a:spcBef>
                <a:spcPts val="200"/>
              </a:spcBef>
              <a:spcAft>
                <a:spcPts val="200"/>
              </a:spcAft>
              <a:buFont typeface="Wingdings" panose="05000000000000000000" pitchFamily="2" charset="2"/>
              <a:buChar char="§"/>
            </a:pPr>
            <a:r>
              <a:rPr lang="en-US" sz="2000" i="1" dirty="0" smtClean="0">
                <a:solidFill>
                  <a:schemeClr val="accent6">
                    <a:lumMod val="50000"/>
                  </a:schemeClr>
                </a:solidFill>
                <a:latin typeface="+mj-lt"/>
              </a:rPr>
              <a:t>Công lịch là gì?</a:t>
            </a:r>
          </a:p>
          <a:p>
            <a:pPr marL="342900" indent="-342900" algn="just">
              <a:lnSpc>
                <a:spcPts val="2500"/>
              </a:lnSpc>
              <a:spcBef>
                <a:spcPts val="200"/>
              </a:spcBef>
              <a:spcAft>
                <a:spcPts val="200"/>
              </a:spcAft>
              <a:buFont typeface="Wingdings" panose="05000000000000000000" pitchFamily="2" charset="2"/>
              <a:buChar char="§"/>
            </a:pPr>
            <a:r>
              <a:rPr lang="en-US" sz="2000" i="1" dirty="0" smtClean="0">
                <a:solidFill>
                  <a:schemeClr val="accent6">
                    <a:lumMod val="50000"/>
                  </a:schemeClr>
                </a:solidFill>
                <a:latin typeface="+mj-lt"/>
              </a:rPr>
              <a:t>Các khái niệm: Công nguyên, trước Công nguyên (TCN), thập kỉ, thế kỉ, thiên niên kỉ. Cách tính các mốc thời gian. </a:t>
            </a:r>
          </a:p>
          <a:p>
            <a:pPr>
              <a:lnSpc>
                <a:spcPts val="2500"/>
              </a:lnSpc>
              <a:spcBef>
                <a:spcPts val="200"/>
              </a:spcBef>
              <a:spcAft>
                <a:spcPts val="200"/>
              </a:spcAft>
            </a:pPr>
            <a:endParaRPr lang="en-US" sz="2000" dirty="0">
              <a:solidFill>
                <a:schemeClr val="accent6">
                  <a:lumMod val="50000"/>
                </a:schemeClr>
              </a:solidFill>
              <a:latin typeface="+mj-lt"/>
            </a:endParaRPr>
          </a:p>
        </p:txBody>
      </p:sp>
      <p:pic>
        <p:nvPicPr>
          <p:cNvPr id="28" name="Picture 27"/>
          <p:cNvPicPr>
            <a:picLocks noChangeAspect="1"/>
          </p:cNvPicPr>
          <p:nvPr/>
        </p:nvPicPr>
        <p:blipFill>
          <a:blip r:embed="rId2"/>
          <a:stretch>
            <a:fillRect/>
          </a:stretch>
        </p:blipFill>
        <p:spPr>
          <a:xfrm>
            <a:off x="2426677" y="2777090"/>
            <a:ext cx="6597748" cy="2095500"/>
          </a:xfrm>
          <a:prstGeom prst="rect">
            <a:avLst/>
          </a:prstGeom>
        </p:spPr>
      </p:pic>
    </p:spTree>
    <p:extLst>
      <p:ext uri="{BB962C8B-B14F-4D97-AF65-F5344CB8AC3E}">
        <p14:creationId xmlns:p14="http://schemas.microsoft.com/office/powerpoint/2010/main" val="426160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down)">
                                      <p:cBhvr>
                                        <p:cTn id="12" dur="500"/>
                                        <p:tgtEl>
                                          <p:spTgt spid="2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down)">
                                      <p:cBhvr>
                                        <p:cTn id="15" dur="500"/>
                                        <p:tgtEl>
                                          <p:spTgt spid="2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6">
                                            <p:txEl>
                                              <p:pRg st="2" end="2"/>
                                            </p:txEl>
                                          </p:spTgt>
                                        </p:tgtEl>
                                        <p:attrNameLst>
                                          <p:attrName>style.visibility</p:attrName>
                                        </p:attrNameLst>
                                      </p:cBhvr>
                                      <p:to>
                                        <p:strVal val="visible"/>
                                      </p:to>
                                    </p:set>
                                    <p:animEffect transition="in" filter="wipe(down)">
                                      <p:cBhvr>
                                        <p:cTn id="18" dur="500"/>
                                        <p:tgtEl>
                                          <p:spTgt spid="2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19" y="1446139"/>
            <a:ext cx="7544271" cy="3824124"/>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nl-NL" sz="2000" b="1" dirty="0" smtClean="0">
                <a:solidFill>
                  <a:schemeClr val="bg1"/>
                </a:solidFill>
                <a:latin typeface="+mj-lt"/>
                <a:ea typeface="Calibri" panose="020F0502020204030204" pitchFamily="34" charset="0"/>
              </a:rPr>
              <a:t>Công lịch: </a:t>
            </a:r>
            <a:r>
              <a:rPr lang="nl-NL" sz="2000" dirty="0" smtClean="0">
                <a:solidFill>
                  <a:schemeClr val="bg1"/>
                </a:solidFill>
                <a:latin typeface="+mj-lt"/>
                <a:ea typeface="Calibri" panose="020F0502020204030204" pitchFamily="34" charset="0"/>
              </a:rPr>
              <a:t>Dương lịch được </a:t>
            </a:r>
            <a:r>
              <a:rPr lang="nl-NL" sz="2000" dirty="0">
                <a:solidFill>
                  <a:schemeClr val="bg1"/>
                </a:solidFill>
                <a:latin typeface="+mj-lt"/>
                <a:ea typeface="Calibri" panose="020F0502020204030204" pitchFamily="34" charset="0"/>
              </a:rPr>
              <a:t>hoàn chỉnh và thống nhất để các dân tộc đều có thể sử </a:t>
            </a:r>
            <a:r>
              <a:rPr lang="nl-NL" sz="2000" dirty="0" smtClean="0">
                <a:solidFill>
                  <a:schemeClr val="bg1"/>
                </a:solidFill>
                <a:latin typeface="+mj-lt"/>
                <a:ea typeface="Calibri" panose="020F0502020204030204" pitchFamily="34" charset="0"/>
              </a:rPr>
              <a:t>dụng.</a:t>
            </a:r>
          </a:p>
          <a:p>
            <a:pPr marL="342900" indent="-342900" algn="just">
              <a:lnSpc>
                <a:spcPts val="2500"/>
              </a:lnSpc>
              <a:spcBef>
                <a:spcPts val="200"/>
              </a:spcBef>
              <a:spcAft>
                <a:spcPts val="200"/>
              </a:spcAft>
              <a:buFont typeface="Wingdings" panose="05000000000000000000" pitchFamily="2" charset="2"/>
              <a:buChar char="§"/>
            </a:pPr>
            <a:r>
              <a:rPr lang="nl-NL" sz="2000" b="1" dirty="0" smtClean="0">
                <a:solidFill>
                  <a:schemeClr val="bg1"/>
                </a:solidFill>
                <a:latin typeface="+mj-lt"/>
              </a:rPr>
              <a:t>Công nguyên: </a:t>
            </a:r>
            <a:r>
              <a:rPr lang="nl-NL" sz="2000" dirty="0" smtClean="0">
                <a:solidFill>
                  <a:schemeClr val="bg1"/>
                </a:solidFill>
                <a:latin typeface="+mj-lt"/>
              </a:rPr>
              <a:t>Công </a:t>
            </a:r>
            <a:r>
              <a:rPr lang="nl-NL" sz="2000" dirty="0">
                <a:solidFill>
                  <a:schemeClr val="bg1"/>
                </a:solidFill>
                <a:latin typeface="+mj-lt"/>
              </a:rPr>
              <a:t>lịch lấy năm ra đời của Chúa Giê-su - tương truyền là người sáng lập ra đạo Ki-tô, là năm đầu </a:t>
            </a:r>
            <a:r>
              <a:rPr lang="nl-NL" sz="2000" dirty="0" smtClean="0">
                <a:solidFill>
                  <a:schemeClr val="bg1"/>
                </a:solidFill>
                <a:latin typeface="+mj-lt"/>
              </a:rPr>
              <a:t>tiên của Công nguyên. </a:t>
            </a:r>
          </a:p>
          <a:p>
            <a:pPr marL="342900" indent="-342900" algn="just">
              <a:lnSpc>
                <a:spcPts val="2500"/>
              </a:lnSpc>
              <a:spcBef>
                <a:spcPts val="200"/>
              </a:spcBef>
              <a:spcAft>
                <a:spcPts val="200"/>
              </a:spcAft>
              <a:buFont typeface="Wingdings" panose="05000000000000000000" pitchFamily="2" charset="2"/>
              <a:buChar char="§"/>
            </a:pPr>
            <a:r>
              <a:rPr lang="nl-NL" sz="2000" b="1" dirty="0" smtClean="0">
                <a:solidFill>
                  <a:schemeClr val="bg1"/>
                </a:solidFill>
                <a:latin typeface="+mj-lt"/>
              </a:rPr>
              <a:t>Trước Công nguyên: </a:t>
            </a:r>
            <a:r>
              <a:rPr lang="nl-NL" sz="2000" dirty="0" smtClean="0">
                <a:solidFill>
                  <a:schemeClr val="bg1"/>
                </a:solidFill>
                <a:latin typeface="+mj-lt"/>
              </a:rPr>
              <a:t>Ngay </a:t>
            </a:r>
            <a:r>
              <a:rPr lang="nl-NL" sz="2000" dirty="0">
                <a:solidFill>
                  <a:schemeClr val="bg1"/>
                </a:solidFill>
                <a:latin typeface="+mj-lt"/>
              </a:rPr>
              <a:t>trước năm </a:t>
            </a:r>
            <a:r>
              <a:rPr lang="nl-NL" sz="2000" dirty="0" smtClean="0">
                <a:solidFill>
                  <a:schemeClr val="bg1"/>
                </a:solidFill>
                <a:latin typeface="+mj-lt"/>
              </a:rPr>
              <a:t>đó </a:t>
            </a:r>
            <a:r>
              <a:rPr lang="nl-NL" sz="2000" dirty="0">
                <a:solidFill>
                  <a:schemeClr val="bg1"/>
                </a:solidFill>
                <a:latin typeface="+mj-lt"/>
              </a:rPr>
              <a:t>là năm 1 trước Công nguyên (TCN). </a:t>
            </a:r>
            <a:endParaRPr lang="nl-NL" sz="2000" dirty="0" smtClean="0">
              <a:solidFill>
                <a:schemeClr val="bg1"/>
              </a:solidFill>
              <a:latin typeface="+mj-lt"/>
            </a:endParaRPr>
          </a:p>
          <a:p>
            <a:pPr marL="342900" indent="-342900" algn="just">
              <a:lnSpc>
                <a:spcPts val="2500"/>
              </a:lnSpc>
              <a:spcBef>
                <a:spcPts val="200"/>
              </a:spcBef>
              <a:spcAft>
                <a:spcPts val="200"/>
              </a:spcAft>
              <a:buFont typeface="Wingdings" panose="05000000000000000000" pitchFamily="2" charset="2"/>
              <a:buChar char="§"/>
            </a:pPr>
            <a:r>
              <a:rPr lang="nl-NL" sz="2000" b="1" dirty="0" smtClean="0">
                <a:solidFill>
                  <a:schemeClr val="bg1"/>
                </a:solidFill>
                <a:latin typeface="+mj-lt"/>
              </a:rPr>
              <a:t>Cách phân </a:t>
            </a:r>
            <a:r>
              <a:rPr lang="nl-NL" sz="2000" b="1" dirty="0">
                <a:solidFill>
                  <a:schemeClr val="bg1"/>
                </a:solidFill>
                <a:latin typeface="+mj-lt"/>
              </a:rPr>
              <a:t>chia thời </a:t>
            </a:r>
            <a:r>
              <a:rPr lang="nl-NL" sz="2000" b="1" dirty="0" smtClean="0">
                <a:solidFill>
                  <a:schemeClr val="bg1"/>
                </a:solidFill>
                <a:latin typeface="+mj-lt"/>
              </a:rPr>
              <a:t>gian: </a:t>
            </a:r>
            <a:r>
              <a:rPr lang="nl-NL" sz="2000" dirty="0" smtClean="0">
                <a:solidFill>
                  <a:schemeClr val="bg1"/>
                </a:solidFill>
                <a:latin typeface="+mj-lt"/>
              </a:rPr>
              <a:t>thập </a:t>
            </a:r>
            <a:r>
              <a:rPr lang="nl-NL" sz="2000" dirty="0">
                <a:solidFill>
                  <a:schemeClr val="bg1"/>
                </a:solidFill>
                <a:latin typeface="+mj-lt"/>
              </a:rPr>
              <a:t>kỉ (10 năm), thế kỉ (100 năm) và thiên niên kỉ (1000 năm), </a:t>
            </a:r>
            <a:r>
              <a:rPr lang="nl-NL" sz="2000" dirty="0" smtClean="0">
                <a:solidFill>
                  <a:schemeClr val="bg1"/>
                </a:solidFill>
                <a:latin typeface="+mj-lt"/>
              </a:rPr>
              <a:t>tính </a:t>
            </a:r>
            <a:r>
              <a:rPr lang="nl-NL" sz="2000" dirty="0">
                <a:solidFill>
                  <a:schemeClr val="bg1"/>
                </a:solidFill>
                <a:latin typeface="+mj-lt"/>
              </a:rPr>
              <a:t>từ năm đầu tiên của các khoảng thời gian đó.</a:t>
            </a:r>
            <a:endParaRPr lang="en-US" sz="2000" dirty="0">
              <a:solidFill>
                <a:schemeClr val="bg1"/>
              </a:solidFill>
              <a:latin typeface="+mj-lt"/>
            </a:endParaRPr>
          </a:p>
          <a:p>
            <a:pPr marL="342900" indent="-342900" algn="just">
              <a:lnSpc>
                <a:spcPts val="2500"/>
              </a:lnSpc>
              <a:spcBef>
                <a:spcPts val="200"/>
              </a:spcBef>
              <a:spcAft>
                <a:spcPts val="200"/>
              </a:spcAft>
              <a:buFont typeface="Wingdings" panose="05000000000000000000" pitchFamily="2" charset="2"/>
              <a:buChar char="§"/>
            </a:pPr>
            <a:endParaRPr lang="en-US" sz="2000" dirty="0">
              <a:solidFill>
                <a:srgbClr val="FFFF00"/>
              </a:solidFill>
              <a:latin typeface="+mj-lt"/>
            </a:endParaRPr>
          </a:p>
        </p:txBody>
      </p:sp>
      <p:grpSp>
        <p:nvGrpSpPr>
          <p:cNvPr id="7" name="Google Shape;533;p40"/>
          <p:cNvGrpSpPr/>
          <p:nvPr/>
        </p:nvGrpSpPr>
        <p:grpSpPr>
          <a:xfrm>
            <a:off x="1613226" y="884554"/>
            <a:ext cx="295476" cy="322972"/>
            <a:chOff x="1923675" y="1633650"/>
            <a:chExt cx="436002" cy="435975"/>
          </a:xfrm>
          <a:solidFill>
            <a:schemeClr val="tx1">
              <a:lumMod val="50000"/>
            </a:schemeClr>
          </a:solidFill>
        </p:grpSpPr>
        <p:sp>
          <p:nvSpPr>
            <p:cNvPr id="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0" y="830597"/>
            <a:ext cx="9144000" cy="430887"/>
          </a:xfrm>
          <a:prstGeom prst="rect">
            <a:avLst/>
          </a:prstGeom>
        </p:spPr>
        <p:txBody>
          <a:bodyPr wrap="square">
            <a:spAutoFit/>
          </a:bodyPr>
          <a:lstStyle/>
          <a:p>
            <a:pPr algn="ctr"/>
            <a:r>
              <a:rPr lang="en-US" sz="2200" b="1" dirty="0">
                <a:solidFill>
                  <a:srgbClr val="FFFF00"/>
                </a:solidFill>
              </a:rPr>
              <a:t>Công lịch và một số khái niệm thời gian</a:t>
            </a:r>
            <a:endParaRPr lang="en-US" sz="2200" b="1" dirty="0">
              <a:solidFill>
                <a:srgbClr val="FFFF00"/>
              </a:solidFill>
            </a:endParaRPr>
          </a:p>
        </p:txBody>
      </p:sp>
    </p:spTree>
    <p:extLst>
      <p:ext uri="{BB962C8B-B14F-4D97-AF65-F5344CB8AC3E}">
        <p14:creationId xmlns:p14="http://schemas.microsoft.com/office/powerpoint/2010/main" val="11427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7" name="Text Placeholder 6"/>
          <p:cNvSpPr>
            <a:spLocks noGrp="1"/>
          </p:cNvSpPr>
          <p:nvPr>
            <p:ph type="body" idx="2"/>
          </p:nvPr>
        </p:nvSpPr>
        <p:spPr>
          <a:xfrm>
            <a:off x="3590566" y="263612"/>
            <a:ext cx="5376013" cy="1269651"/>
          </a:xfrm>
        </p:spPr>
        <p:txBody>
          <a:bodyPr/>
          <a:lstStyle/>
          <a:p>
            <a:pPr marL="114300" indent="0" algn="just">
              <a:lnSpc>
                <a:spcPts val="2300"/>
              </a:lnSpc>
              <a:spcBef>
                <a:spcPts val="0"/>
              </a:spcBef>
              <a:buNone/>
            </a:pPr>
            <a:r>
              <a:rPr lang="fr-FR" sz="2000" b="1" dirty="0" smtClean="0">
                <a:solidFill>
                  <a:schemeClr val="accent2"/>
                </a:solidFill>
                <a:latin typeface="+mj-lt"/>
              </a:rPr>
              <a:t>Ở Việt Nam, </a:t>
            </a:r>
            <a:r>
              <a:rPr lang="fr-FR" sz="2000" b="1" dirty="0">
                <a:solidFill>
                  <a:schemeClr val="accent2"/>
                </a:solidFill>
                <a:latin typeface="+mj-lt"/>
              </a:rPr>
              <a:t>Công lịch được dùng chính thức trong văn bản của nhà nước, tuy nhiên, âm lịch vẫn được sử dụng rộng rãi trong nhân dân</a:t>
            </a:r>
            <a:r>
              <a:rPr lang="fr-FR" sz="2000" b="1" dirty="0" smtClean="0">
                <a:solidFill>
                  <a:schemeClr val="accent2"/>
                </a:solidFill>
                <a:latin typeface="+mj-lt"/>
              </a:rPr>
              <a:t>.</a:t>
            </a:r>
          </a:p>
          <a:p>
            <a:pPr algn="just"/>
            <a:endParaRPr lang="en-US" sz="2000" dirty="0">
              <a:solidFill>
                <a:srgbClr val="002060"/>
              </a:solidFill>
              <a:latin typeface="+mj-lt"/>
            </a:endParaRPr>
          </a:p>
          <a:p>
            <a:pPr algn="just"/>
            <a:endParaRPr lang="en-US" sz="2000" dirty="0">
              <a:latin typeface="+mj-lt"/>
            </a:endParaRPr>
          </a:p>
        </p:txBody>
      </p:sp>
      <p:sp>
        <p:nvSpPr>
          <p:cNvPr id="14" name="Google Shape;255;p29"/>
          <p:cNvSpPr txBox="1">
            <a:spLocks/>
          </p:cNvSpPr>
          <p:nvPr/>
        </p:nvSpPr>
        <p:spPr>
          <a:xfrm>
            <a:off x="607327" y="1794600"/>
            <a:ext cx="6357192" cy="1410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3"/>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0" indent="0" algn="just">
              <a:lnSpc>
                <a:spcPts val="2300"/>
              </a:lnSpc>
              <a:spcBef>
                <a:spcPts val="0"/>
              </a:spcBef>
              <a:buFont typeface="Roboto"/>
              <a:buNone/>
            </a:pPr>
            <a:r>
              <a:rPr lang="nl-NL" sz="2000" i="1" dirty="0" smtClean="0">
                <a:solidFill>
                  <a:schemeClr val="accent2">
                    <a:lumMod val="50000"/>
                  </a:schemeClr>
                </a:solidFill>
                <a:latin typeface="+mj-lt"/>
              </a:rPr>
              <a:t>Em hãy cho biết những ngày lễ quan trọng của nước Việt Nam: Giỗ tổ Hùng Vương, tết Nguyên đán, ngày Quốc khánh, ngày Giải phóng miền Nam thống nhất đất nước được tính theo loại lịch nào?</a:t>
            </a:r>
            <a:endParaRPr lang="en-US" sz="2000" i="1" dirty="0" smtClean="0">
              <a:solidFill>
                <a:schemeClr val="accent2">
                  <a:lumMod val="50000"/>
                </a:schemeClr>
              </a:solidFill>
              <a:latin typeface="+mj-lt"/>
            </a:endParaRPr>
          </a:p>
          <a:p>
            <a:pPr marL="0" indent="0">
              <a:buFont typeface="Roboto"/>
              <a:buNone/>
            </a:pPr>
            <a:endParaRPr lang="en-US" sz="2000" dirty="0">
              <a:solidFill>
                <a:schemeClr val="accent2">
                  <a:lumMod val="50000"/>
                </a:schemeClr>
              </a:solidFill>
            </a:endParaRPr>
          </a:p>
        </p:txBody>
      </p:sp>
      <p:sp>
        <p:nvSpPr>
          <p:cNvPr id="10" name="Rectangle 9"/>
          <p:cNvSpPr/>
          <p:nvPr/>
        </p:nvSpPr>
        <p:spPr>
          <a:xfrm>
            <a:off x="2245057" y="3315669"/>
            <a:ext cx="5493224" cy="1618392"/>
          </a:xfrm>
          <a:prstGeom prst="rect">
            <a:avLst/>
          </a:prstGeom>
        </p:spPr>
        <p:txBody>
          <a:bodyPr wrap="square">
            <a:spAutoFit/>
          </a:bodyPr>
          <a:lstStyle/>
          <a:p>
            <a:pPr marL="285750" indent="-285750" algn="just">
              <a:lnSpc>
                <a:spcPts val="2300"/>
              </a:lnSpc>
              <a:spcBef>
                <a:spcPts val="200"/>
              </a:spcBef>
              <a:spcAft>
                <a:spcPts val="200"/>
              </a:spcAft>
              <a:buFont typeface="Arial" panose="020B0604020202020204" pitchFamily="34" charset="0"/>
              <a:buChar char="•"/>
            </a:pPr>
            <a:r>
              <a:rPr lang="nl-NL" sz="2000" b="1" dirty="0">
                <a:solidFill>
                  <a:schemeClr val="accent6">
                    <a:lumMod val="50000"/>
                  </a:schemeClr>
                </a:solidFill>
              </a:rPr>
              <a:t>Ngày lễ </a:t>
            </a:r>
            <a:r>
              <a:rPr lang="nl-NL" sz="2000" b="1" dirty="0" smtClean="0">
                <a:solidFill>
                  <a:schemeClr val="accent6">
                    <a:lumMod val="50000"/>
                  </a:schemeClr>
                </a:solidFill>
              </a:rPr>
              <a:t>tính </a:t>
            </a:r>
            <a:r>
              <a:rPr lang="nl-NL" sz="2000" b="1" dirty="0">
                <a:solidFill>
                  <a:schemeClr val="accent6">
                    <a:lumMod val="50000"/>
                  </a:schemeClr>
                </a:solidFill>
              </a:rPr>
              <a:t>theo </a:t>
            </a:r>
            <a:r>
              <a:rPr lang="nl-NL" sz="2000" b="1" dirty="0" smtClean="0">
                <a:solidFill>
                  <a:schemeClr val="accent6">
                    <a:lumMod val="50000"/>
                  </a:schemeClr>
                </a:solidFill>
              </a:rPr>
              <a:t>lịch </a:t>
            </a:r>
            <a:r>
              <a:rPr lang="nl-NL" sz="2000" b="1" dirty="0">
                <a:solidFill>
                  <a:schemeClr val="accent6">
                    <a:lumMod val="50000"/>
                  </a:schemeClr>
                </a:solidFill>
              </a:rPr>
              <a:t>dương: ngày Quốc khánh, ngày Giải phóng miền Nam, thống nhất đất nước.</a:t>
            </a:r>
            <a:endParaRPr lang="en-US" sz="2000" b="1" dirty="0">
              <a:solidFill>
                <a:schemeClr val="accent6">
                  <a:lumMod val="50000"/>
                </a:schemeClr>
              </a:solidFill>
            </a:endParaRPr>
          </a:p>
          <a:p>
            <a:pPr marL="285750" indent="-285750" algn="just">
              <a:lnSpc>
                <a:spcPts val="2300"/>
              </a:lnSpc>
              <a:spcBef>
                <a:spcPts val="200"/>
              </a:spcBef>
              <a:spcAft>
                <a:spcPts val="200"/>
              </a:spcAft>
              <a:buFont typeface="Arial" panose="020B0604020202020204" pitchFamily="34" charset="0"/>
              <a:buChar char="•"/>
            </a:pPr>
            <a:r>
              <a:rPr lang="nl-NL" sz="2000" b="1" dirty="0">
                <a:solidFill>
                  <a:schemeClr val="accent6">
                    <a:lumMod val="50000"/>
                  </a:schemeClr>
                </a:solidFill>
              </a:rPr>
              <a:t>Ngày lễ </a:t>
            </a:r>
            <a:r>
              <a:rPr lang="nl-NL" sz="2000" b="1" dirty="0" smtClean="0">
                <a:solidFill>
                  <a:schemeClr val="accent6">
                    <a:lumMod val="50000"/>
                  </a:schemeClr>
                </a:solidFill>
              </a:rPr>
              <a:t>tính </a:t>
            </a:r>
            <a:r>
              <a:rPr lang="nl-NL" sz="2000" b="1" dirty="0">
                <a:solidFill>
                  <a:schemeClr val="accent6">
                    <a:lumMod val="50000"/>
                  </a:schemeClr>
                </a:solidFill>
              </a:rPr>
              <a:t>theo </a:t>
            </a:r>
            <a:r>
              <a:rPr lang="nl-NL" sz="2000" b="1" dirty="0" smtClean="0">
                <a:solidFill>
                  <a:schemeClr val="accent6">
                    <a:lumMod val="50000"/>
                  </a:schemeClr>
                </a:solidFill>
              </a:rPr>
              <a:t>lịch </a:t>
            </a:r>
            <a:r>
              <a:rPr lang="nl-NL" sz="2000" b="1" dirty="0">
                <a:solidFill>
                  <a:schemeClr val="accent6">
                    <a:lumMod val="50000"/>
                  </a:schemeClr>
                </a:solidFill>
              </a:rPr>
              <a:t>âm: Giỗ tổ Hùng Vương, tết Nguyên đán.</a:t>
            </a:r>
            <a:endParaRPr lang="en-US" sz="2000" b="1" dirty="0">
              <a:solidFill>
                <a:schemeClr val="accent6">
                  <a:lumMod val="50000"/>
                </a:schemeClr>
              </a:solidFill>
            </a:endParaRPr>
          </a:p>
        </p:txBody>
      </p:sp>
      <p:pic>
        <p:nvPicPr>
          <p:cNvPr id="16" name="Picture 15"/>
          <p:cNvPicPr>
            <a:picLocks noChangeAspect="1"/>
          </p:cNvPicPr>
          <p:nvPr/>
        </p:nvPicPr>
        <p:blipFill>
          <a:blip r:embed="rId3"/>
          <a:stretch>
            <a:fillRect/>
          </a:stretch>
        </p:blipFill>
        <p:spPr>
          <a:xfrm>
            <a:off x="7117308" y="1487746"/>
            <a:ext cx="1248770" cy="1199134"/>
          </a:xfrm>
          <a:prstGeom prst="rect">
            <a:avLst/>
          </a:prstGeom>
        </p:spPr>
      </p:pic>
      <p:pic>
        <p:nvPicPr>
          <p:cNvPr id="17" name="Picture 16"/>
          <p:cNvPicPr>
            <a:picLocks noChangeAspect="1"/>
          </p:cNvPicPr>
          <p:nvPr/>
        </p:nvPicPr>
        <p:blipFill>
          <a:blip r:embed="rId4"/>
          <a:stretch>
            <a:fillRect/>
          </a:stretch>
        </p:blipFill>
        <p:spPr>
          <a:xfrm>
            <a:off x="7738281" y="3466538"/>
            <a:ext cx="1332262" cy="1316653"/>
          </a:xfrm>
          <a:prstGeom prst="rect">
            <a:avLst/>
          </a:prstGeom>
        </p:spPr>
      </p:pic>
      <p:pic>
        <p:nvPicPr>
          <p:cNvPr id="18" name="Picture 17"/>
          <p:cNvPicPr>
            <a:picLocks noChangeAspect="1"/>
          </p:cNvPicPr>
          <p:nvPr/>
        </p:nvPicPr>
        <p:blipFill>
          <a:blip r:embed="rId5"/>
          <a:stretch>
            <a:fillRect/>
          </a:stretch>
        </p:blipFill>
        <p:spPr>
          <a:xfrm>
            <a:off x="155326" y="3466538"/>
            <a:ext cx="1857719" cy="1390435"/>
          </a:xfrm>
          <a:prstGeom prst="rect">
            <a:avLst/>
          </a:prstGeom>
        </p:spPr>
      </p:pic>
      <p:pic>
        <p:nvPicPr>
          <p:cNvPr id="19" name="Picture 18"/>
          <p:cNvPicPr>
            <a:picLocks noChangeAspect="1"/>
          </p:cNvPicPr>
          <p:nvPr/>
        </p:nvPicPr>
        <p:blipFill>
          <a:blip r:embed="rId6"/>
          <a:stretch>
            <a:fillRect/>
          </a:stretch>
        </p:blipFill>
        <p:spPr>
          <a:xfrm>
            <a:off x="1027478" y="347091"/>
            <a:ext cx="1730655" cy="1140655"/>
          </a:xfrm>
          <a:prstGeom prst="rect">
            <a:avLst/>
          </a:prstGeom>
        </p:spPr>
      </p:pic>
      <p:grpSp>
        <p:nvGrpSpPr>
          <p:cNvPr id="20" name="Google Shape;533;p40"/>
          <p:cNvGrpSpPr/>
          <p:nvPr/>
        </p:nvGrpSpPr>
        <p:grpSpPr>
          <a:xfrm>
            <a:off x="3374589" y="347091"/>
            <a:ext cx="295476" cy="396894"/>
            <a:chOff x="1923675" y="1633650"/>
            <a:chExt cx="436002" cy="435975"/>
          </a:xfrm>
          <a:solidFill>
            <a:schemeClr val="tx1">
              <a:lumMod val="50000"/>
            </a:schemeClr>
          </a:solidFill>
        </p:grpSpPr>
        <p:sp>
          <p:nvSpPr>
            <p:cNvPr id="21"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barn(inVertical)">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513389"/>
            <a:ext cx="2081284" cy="857400"/>
          </a:xfrm>
          <a:prstGeom prst="rect">
            <a:avLst/>
          </a:prstGeom>
        </p:spPr>
        <p:txBody>
          <a:bodyPr spcFirstLastPara="1" wrap="square" lIns="91425" tIns="91425" rIns="91425" bIns="91425" anchor="t" anchorCtr="0">
            <a:noAutofit/>
          </a:bodyPr>
          <a:lstStyle/>
          <a:p>
            <a:pPr lvl="0" algn="ctr"/>
            <a:r>
              <a:rPr lang="en-US" sz="2400" dirty="0" smtClean="0">
                <a:latin typeface="+mj-lt"/>
              </a:rPr>
              <a:t>Luyện tập</a:t>
            </a:r>
            <a:br>
              <a:rPr lang="en-US" sz="2400" dirty="0" smtClean="0">
                <a:latin typeface="+mj-lt"/>
              </a:rPr>
            </a:br>
            <a:r>
              <a:rPr lang="en-US" sz="2400" dirty="0" smtClean="0">
                <a:latin typeface="+mj-lt"/>
              </a:rPr>
              <a:t>mở rộng</a:t>
            </a:r>
            <a:endParaRPr sz="2400" dirty="0">
              <a:latin typeface="+mj-lt"/>
            </a:endParaRPr>
          </a:p>
        </p:txBody>
      </p:sp>
      <p:sp>
        <p:nvSpPr>
          <p:cNvPr id="154" name="Google Shape;154;p24"/>
          <p:cNvSpPr/>
          <p:nvPr/>
        </p:nvSpPr>
        <p:spPr>
          <a:xfrm rot="5400000">
            <a:off x="3569847" y="466826"/>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4"/>
          <p:cNvSpPr/>
          <p:nvPr/>
        </p:nvSpPr>
        <p:spPr>
          <a:xfrm rot="5400000" flipH="1">
            <a:off x="4021127" y="288100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24"/>
          <p:cNvSpPr/>
          <p:nvPr/>
        </p:nvSpPr>
        <p:spPr>
          <a:xfrm rot="10800000">
            <a:off x="6011691" y="1464259"/>
            <a:ext cx="1282846" cy="1282846"/>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flipH="1">
            <a:off x="6006623" y="2915569"/>
            <a:ext cx="1550106" cy="1550106"/>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710376" y="988845"/>
            <a:ext cx="2040341" cy="1323439"/>
          </a:xfrm>
          <a:prstGeom prst="rect">
            <a:avLst/>
          </a:prstGeom>
        </p:spPr>
        <p:txBody>
          <a:bodyPr wrap="square">
            <a:spAutoFit/>
          </a:bodyPr>
          <a:lstStyle/>
          <a:p>
            <a:pPr algn="ctr"/>
            <a:r>
              <a:rPr lang="en-US" sz="2000" b="1" dirty="0">
                <a:solidFill>
                  <a:schemeClr val="bg1"/>
                </a:solidFill>
                <a:latin typeface="+mj-lt"/>
              </a:rPr>
              <a:t>Em hãy nêu một số cách tính thời gian trong lịch sử?</a:t>
            </a:r>
          </a:p>
        </p:txBody>
      </p:sp>
      <p:pic>
        <p:nvPicPr>
          <p:cNvPr id="4" name="Picture 3"/>
          <p:cNvPicPr>
            <a:picLocks noChangeAspect="1"/>
          </p:cNvPicPr>
          <p:nvPr/>
        </p:nvPicPr>
        <p:blipFill>
          <a:blip r:embed="rId3"/>
          <a:stretch>
            <a:fillRect/>
          </a:stretch>
        </p:blipFill>
        <p:spPr>
          <a:xfrm>
            <a:off x="6268703" y="3050275"/>
            <a:ext cx="930572" cy="1262824"/>
          </a:xfrm>
          <a:prstGeom prst="rect">
            <a:avLst/>
          </a:prstGeom>
        </p:spPr>
      </p:pic>
      <p:sp>
        <p:nvSpPr>
          <p:cNvPr id="5" name="Rectangle 4"/>
          <p:cNvSpPr/>
          <p:nvPr/>
        </p:nvSpPr>
        <p:spPr>
          <a:xfrm>
            <a:off x="5973418" y="1650565"/>
            <a:ext cx="1359391" cy="1015663"/>
          </a:xfrm>
          <a:prstGeom prst="rect">
            <a:avLst/>
          </a:prstGeom>
        </p:spPr>
        <p:txBody>
          <a:bodyPr wrap="square">
            <a:spAutoFit/>
          </a:bodyPr>
          <a:lstStyle/>
          <a:p>
            <a:pPr lvl="0" algn="ctr">
              <a:spcBef>
                <a:spcPts val="700"/>
              </a:spcBef>
              <a:spcAft>
                <a:spcPts val="700"/>
              </a:spcAft>
            </a:pPr>
            <a:r>
              <a:rPr lang="nl-NL" sz="2000" b="1" dirty="0" smtClean="0">
                <a:solidFill>
                  <a:srgbClr val="FFFF00"/>
                </a:solidFill>
                <a:latin typeface="+mj-lt"/>
                <a:ea typeface="Times New Roman" panose="02020603050405020304" pitchFamily="18" charset="0"/>
                <a:cs typeface="Times New Roman" panose="02020603050405020304" pitchFamily="18" charset="0"/>
              </a:rPr>
              <a:t>Ngày</a:t>
            </a:r>
            <a:r>
              <a:rPr lang="nl-NL" sz="2000" b="1" dirty="0">
                <a:solidFill>
                  <a:srgbClr val="FFFF00"/>
                </a:solidFill>
                <a:latin typeface="+mj-lt"/>
                <a:ea typeface="Times New Roman" panose="02020603050405020304" pitchFamily="18" charset="0"/>
                <a:cs typeface="Times New Roman" panose="02020603050405020304" pitchFamily="18" charset="0"/>
              </a:rPr>
              <a:t>, tháng, </a:t>
            </a:r>
            <a:r>
              <a:rPr lang="nl-NL" sz="2000" b="1" dirty="0" smtClean="0">
                <a:solidFill>
                  <a:srgbClr val="FFFF00"/>
                </a:solidFill>
                <a:latin typeface="+mj-lt"/>
                <a:ea typeface="Times New Roman" panose="02020603050405020304" pitchFamily="18" charset="0"/>
                <a:cs typeface="Times New Roman" panose="02020603050405020304" pitchFamily="18" charset="0"/>
              </a:rPr>
              <a:t>năm</a:t>
            </a:r>
            <a:r>
              <a:rPr lang="nl-NL" sz="2000" b="1" dirty="0">
                <a:solidFill>
                  <a:srgbClr val="FFFF00"/>
                </a:solidFill>
                <a:latin typeface="+mj-lt"/>
                <a:ea typeface="Times New Roman" panose="02020603050405020304" pitchFamily="18" charset="0"/>
                <a:cs typeface="Times New Roman" panose="02020603050405020304" pitchFamily="18" charset="0"/>
              </a:rPr>
              <a: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6" name="Rectangle 5"/>
          <p:cNvSpPr/>
          <p:nvPr/>
        </p:nvSpPr>
        <p:spPr>
          <a:xfrm>
            <a:off x="3916523" y="3575572"/>
            <a:ext cx="2066151" cy="528350"/>
          </a:xfrm>
          <a:prstGeom prst="rect">
            <a:avLst/>
          </a:prstGeom>
        </p:spPr>
        <p:txBody>
          <a:bodyPr wrap="square">
            <a:spAutoFit/>
          </a:bodyPr>
          <a:lstStyle/>
          <a:p>
            <a:pPr lvl="0" algn="ctr">
              <a:lnSpc>
                <a:spcPts val="1700"/>
              </a:lnSpc>
              <a:spcBef>
                <a:spcPts val="700"/>
              </a:spcBef>
              <a:spcAft>
                <a:spcPts val="700"/>
              </a:spcAft>
            </a:pPr>
            <a:r>
              <a:rPr lang="fr-FR" sz="2000" b="1" dirty="0" smtClean="0">
                <a:solidFill>
                  <a:srgbClr val="FFFF00"/>
                </a:solidFill>
                <a:latin typeface="+mj-lt"/>
                <a:ea typeface="Times New Roman" panose="02020603050405020304" pitchFamily="18" charset="0"/>
                <a:cs typeface="Times New Roman" panose="02020603050405020304" pitchFamily="18" charset="0"/>
              </a:rPr>
              <a:t>Thập </a:t>
            </a:r>
            <a:r>
              <a:rPr lang="fr-FR" sz="2000" b="1" dirty="0">
                <a:solidFill>
                  <a:srgbClr val="FFFF00"/>
                </a:solidFill>
                <a:latin typeface="+mj-lt"/>
                <a:ea typeface="Times New Roman" panose="02020603050405020304" pitchFamily="18" charset="0"/>
                <a:cs typeface="Times New Roman" panose="02020603050405020304" pitchFamily="18" charset="0"/>
              </a:rPr>
              <a:t>kỉ, thế kỉ, thiên niên kỉ.</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1000"/>
                                        <p:tgtEl>
                                          <p:spTgt spid="154"/>
                                        </p:tgtEl>
                                      </p:cBhvr>
                                    </p:animEffect>
                                    <p:anim calcmode="lin" valueType="num">
                                      <p:cBhvr>
                                        <p:cTn id="15" dur="1000" fill="hold"/>
                                        <p:tgtEl>
                                          <p:spTgt spid="154"/>
                                        </p:tgtEl>
                                        <p:attrNameLst>
                                          <p:attrName>ppt_x</p:attrName>
                                        </p:attrNameLst>
                                      </p:cBhvr>
                                      <p:tavLst>
                                        <p:tav tm="0">
                                          <p:val>
                                            <p:strVal val="#ppt_x"/>
                                          </p:val>
                                        </p:tav>
                                        <p:tav tm="100000">
                                          <p:val>
                                            <p:strVal val="#ppt_x"/>
                                          </p:val>
                                        </p:tav>
                                      </p:tavLst>
                                    </p:anim>
                                    <p:anim calcmode="lin" valueType="num">
                                      <p:cBhvr>
                                        <p:cTn id="16" dur="1000" fill="hold"/>
                                        <p:tgtEl>
                                          <p:spTgt spid="15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fade">
                                      <p:cBhvr>
                                        <p:cTn id="31" dur="1000"/>
                                        <p:tgtEl>
                                          <p:spTgt spid="157"/>
                                        </p:tgtEl>
                                      </p:cBhvr>
                                    </p:animEffect>
                                    <p:anim calcmode="lin" valueType="num">
                                      <p:cBhvr>
                                        <p:cTn id="32" dur="1000" fill="hold"/>
                                        <p:tgtEl>
                                          <p:spTgt spid="157"/>
                                        </p:tgtEl>
                                        <p:attrNameLst>
                                          <p:attrName>ppt_x</p:attrName>
                                        </p:attrNameLst>
                                      </p:cBhvr>
                                      <p:tavLst>
                                        <p:tav tm="0">
                                          <p:val>
                                            <p:strVal val="#ppt_x"/>
                                          </p:val>
                                        </p:tav>
                                        <p:tav tm="100000">
                                          <p:val>
                                            <p:strVal val="#ppt_x"/>
                                          </p:val>
                                        </p:tav>
                                      </p:tavLst>
                                    </p:anim>
                                    <p:anim calcmode="lin" valueType="num">
                                      <p:cBhvr>
                                        <p:cTn id="3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1000"/>
                                        <p:tgtEl>
                                          <p:spTgt spid="156"/>
                                        </p:tgtEl>
                                      </p:cBhvr>
                                    </p:animEffect>
                                    <p:anim calcmode="lin" valueType="num">
                                      <p:cBhvr>
                                        <p:cTn id="44" dur="1000" fill="hold"/>
                                        <p:tgtEl>
                                          <p:spTgt spid="156"/>
                                        </p:tgtEl>
                                        <p:attrNameLst>
                                          <p:attrName>ppt_x</p:attrName>
                                        </p:attrNameLst>
                                      </p:cBhvr>
                                      <p:tavLst>
                                        <p:tav tm="0">
                                          <p:val>
                                            <p:strVal val="#ppt_x"/>
                                          </p:val>
                                        </p:tav>
                                        <p:tav tm="100000">
                                          <p:val>
                                            <p:strVal val="#ppt_x"/>
                                          </p:val>
                                        </p:tav>
                                      </p:tavLst>
                                    </p:anim>
                                    <p:anim calcmode="lin" valueType="num">
                                      <p:cBhvr>
                                        <p:cTn id="45"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1000"/>
                                        <p:tgtEl>
                                          <p:spTgt spid="155"/>
                                        </p:tgtEl>
                                      </p:cBhvr>
                                    </p:animEffect>
                                    <p:anim calcmode="lin" valueType="num">
                                      <p:cBhvr>
                                        <p:cTn id="56" dur="1000" fill="hold"/>
                                        <p:tgtEl>
                                          <p:spTgt spid="155"/>
                                        </p:tgtEl>
                                        <p:attrNameLst>
                                          <p:attrName>ppt_x</p:attrName>
                                        </p:attrNameLst>
                                      </p:cBhvr>
                                      <p:tavLst>
                                        <p:tav tm="0">
                                          <p:val>
                                            <p:strVal val="#ppt_x"/>
                                          </p:val>
                                        </p:tav>
                                        <p:tav tm="100000">
                                          <p:val>
                                            <p:strVal val="#ppt_x"/>
                                          </p:val>
                                        </p:tav>
                                      </p:tavLst>
                                    </p:anim>
                                    <p:anim calcmode="lin" valueType="num">
                                      <p:cBhvr>
                                        <p:cTn id="57"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4" grpId="0" animBg="1"/>
      <p:bldP spid="155" grpId="0" animBg="1"/>
      <p:bldP spid="156" grpId="0" animBg="1"/>
      <p:bldP spid="157" grpId="0" animBg="1"/>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0" name="Google Shape;70;p14"/>
          <p:cNvSpPr txBox="1">
            <a:spLocks noGrp="1"/>
          </p:cNvSpPr>
          <p:nvPr>
            <p:ph type="title"/>
          </p:nvPr>
        </p:nvSpPr>
        <p:spPr>
          <a:xfrm>
            <a:off x="-51207" y="653828"/>
            <a:ext cx="2224865"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smtClean="0">
                <a:latin typeface="+mj-lt"/>
              </a:rPr>
              <a:t>Kiểm tra bài cũ</a:t>
            </a:r>
            <a:endParaRPr sz="2200" dirty="0">
              <a:latin typeface="+mj-lt"/>
            </a:endParaRPr>
          </a:p>
        </p:txBody>
      </p:sp>
      <p:sp>
        <p:nvSpPr>
          <p:cNvPr id="3" name="Rectangle 2"/>
          <p:cNvSpPr/>
          <p:nvPr/>
        </p:nvSpPr>
        <p:spPr>
          <a:xfrm>
            <a:off x="-37559" y="2045503"/>
            <a:ext cx="2101755" cy="707886"/>
          </a:xfrm>
          <a:prstGeom prst="rect">
            <a:avLst/>
          </a:prstGeom>
        </p:spPr>
        <p:txBody>
          <a:bodyPr wrap="square">
            <a:spAutoFit/>
          </a:bodyPr>
          <a:lstStyle/>
          <a:p>
            <a:pPr marL="0" indent="0" algn="ctr">
              <a:lnSpc>
                <a:spcPts val="2400"/>
              </a:lnSpc>
              <a:buNone/>
            </a:pPr>
            <a:r>
              <a:rPr lang="en-US" sz="2000" b="1" dirty="0" smtClean="0">
                <a:solidFill>
                  <a:srgbClr val="002060"/>
                </a:solidFill>
              </a:rPr>
              <a:t>Hình nào là</a:t>
            </a:r>
          </a:p>
          <a:p>
            <a:pPr marL="0" indent="0" algn="ctr">
              <a:lnSpc>
                <a:spcPts val="2400"/>
              </a:lnSpc>
              <a:buNone/>
            </a:pPr>
            <a:r>
              <a:rPr lang="en-US" sz="2000" b="1" dirty="0" smtClean="0">
                <a:solidFill>
                  <a:srgbClr val="002060"/>
                </a:solidFill>
              </a:rPr>
              <a:t> tư liệu gốc?</a:t>
            </a:r>
            <a:endParaRPr lang="en-US" sz="2000" b="1" dirty="0"/>
          </a:p>
        </p:txBody>
      </p:sp>
      <p:pic>
        <p:nvPicPr>
          <p:cNvPr id="5" name="Picture 4"/>
          <p:cNvPicPr>
            <a:picLocks noChangeAspect="1"/>
          </p:cNvPicPr>
          <p:nvPr/>
        </p:nvPicPr>
        <p:blipFill>
          <a:blip r:embed="rId3"/>
          <a:stretch>
            <a:fillRect/>
          </a:stretch>
        </p:blipFill>
        <p:spPr>
          <a:xfrm>
            <a:off x="2511189" y="502763"/>
            <a:ext cx="3120050" cy="1837828"/>
          </a:xfrm>
          <a:prstGeom prst="rect">
            <a:avLst/>
          </a:prstGeom>
        </p:spPr>
      </p:pic>
      <p:pic>
        <p:nvPicPr>
          <p:cNvPr id="6" name="Picture 5"/>
          <p:cNvPicPr>
            <a:picLocks noChangeAspect="1"/>
          </p:cNvPicPr>
          <p:nvPr/>
        </p:nvPicPr>
        <p:blipFill>
          <a:blip r:embed="rId4"/>
          <a:stretch>
            <a:fillRect/>
          </a:stretch>
        </p:blipFill>
        <p:spPr>
          <a:xfrm>
            <a:off x="6034227" y="371918"/>
            <a:ext cx="2611135" cy="2027528"/>
          </a:xfrm>
          <a:prstGeom prst="rect">
            <a:avLst/>
          </a:prstGeom>
        </p:spPr>
      </p:pic>
      <p:pic>
        <p:nvPicPr>
          <p:cNvPr id="7" name="Picture 6"/>
          <p:cNvPicPr>
            <a:picLocks noChangeAspect="1"/>
          </p:cNvPicPr>
          <p:nvPr/>
        </p:nvPicPr>
        <p:blipFill>
          <a:blip r:embed="rId5"/>
          <a:stretch>
            <a:fillRect/>
          </a:stretch>
        </p:blipFill>
        <p:spPr>
          <a:xfrm>
            <a:off x="2511189" y="2579427"/>
            <a:ext cx="3120050" cy="2202407"/>
          </a:xfrm>
          <a:prstGeom prst="rect">
            <a:avLst/>
          </a:prstGeom>
        </p:spPr>
      </p:pic>
      <p:pic>
        <p:nvPicPr>
          <p:cNvPr id="8" name="Picture 7"/>
          <p:cNvPicPr>
            <a:picLocks noChangeAspect="1"/>
          </p:cNvPicPr>
          <p:nvPr/>
        </p:nvPicPr>
        <p:blipFill>
          <a:blip r:embed="rId6"/>
          <a:stretch>
            <a:fillRect/>
          </a:stretch>
        </p:blipFill>
        <p:spPr>
          <a:xfrm>
            <a:off x="5977046" y="2579427"/>
            <a:ext cx="2668316" cy="22024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9522" y="658761"/>
            <a:ext cx="6817057" cy="707886"/>
          </a:xfrm>
          <a:prstGeom prst="rect">
            <a:avLst/>
          </a:prstGeom>
        </p:spPr>
        <p:txBody>
          <a:bodyPr wrap="square">
            <a:spAutoFit/>
          </a:bodyPr>
          <a:lstStyle/>
          <a:p>
            <a:r>
              <a:rPr lang="nl-NL" sz="2000" i="1" dirty="0" smtClean="0">
                <a:solidFill>
                  <a:schemeClr val="tx1">
                    <a:lumMod val="75000"/>
                  </a:schemeClr>
                </a:solidFill>
              </a:rPr>
              <a:t>Hãy tính tuổi theo âm lịch, dương lịch cho đến năm hiện tại của những người trong gia đình em là bao nhiêu tuổi?</a:t>
            </a:r>
            <a:endParaRPr lang="en-US" sz="2000" dirty="0">
              <a:solidFill>
                <a:schemeClr val="tx1">
                  <a:lumMod val="75000"/>
                </a:schemeClr>
              </a:solidFill>
            </a:endParaRPr>
          </a:p>
        </p:txBody>
      </p:sp>
      <p:pic>
        <p:nvPicPr>
          <p:cNvPr id="4" name="Picture 3"/>
          <p:cNvPicPr>
            <a:picLocks noChangeAspect="1"/>
          </p:cNvPicPr>
          <p:nvPr/>
        </p:nvPicPr>
        <p:blipFill>
          <a:blip r:embed="rId2"/>
          <a:stretch>
            <a:fillRect/>
          </a:stretch>
        </p:blipFill>
        <p:spPr>
          <a:xfrm flipH="1">
            <a:off x="711783" y="1991499"/>
            <a:ext cx="3370678" cy="2414872"/>
          </a:xfrm>
          <a:prstGeom prst="rect">
            <a:avLst/>
          </a:prstGeom>
        </p:spPr>
      </p:pic>
      <p:sp>
        <p:nvSpPr>
          <p:cNvPr id="13" name="Google Shape;154;p24"/>
          <p:cNvSpPr/>
          <p:nvPr/>
        </p:nvSpPr>
        <p:spPr>
          <a:xfrm rot="5400000">
            <a:off x="4600784" y="1622261"/>
            <a:ext cx="1574024" cy="1579323"/>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5;p24"/>
          <p:cNvSpPr/>
          <p:nvPr/>
        </p:nvSpPr>
        <p:spPr>
          <a:xfrm rot="5400000" flipH="1">
            <a:off x="4643796" y="3294148"/>
            <a:ext cx="1488001" cy="1579322"/>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6;p24"/>
          <p:cNvSpPr/>
          <p:nvPr/>
        </p:nvSpPr>
        <p:spPr>
          <a:xfrm rot="10800000">
            <a:off x="6282060" y="1898765"/>
            <a:ext cx="1537805" cy="1300170"/>
          </a:xfrm>
          <a:prstGeom prst="teardrop">
            <a:avLst>
              <a:gd name="adj" fmla="val 100000"/>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7;p24"/>
          <p:cNvSpPr/>
          <p:nvPr/>
        </p:nvSpPr>
        <p:spPr>
          <a:xfrm flipH="1">
            <a:off x="6282061" y="3355037"/>
            <a:ext cx="1537804" cy="1472773"/>
          </a:xfrm>
          <a:prstGeom prst="teardrop">
            <a:avLst>
              <a:gd name="adj" fmla="val 100000"/>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16"/>
          <p:cNvSpPr/>
          <p:nvPr/>
        </p:nvSpPr>
        <p:spPr>
          <a:xfrm>
            <a:off x="4552422" y="2228787"/>
            <a:ext cx="1735301" cy="430887"/>
          </a:xfrm>
          <a:prstGeom prst="rect">
            <a:avLst/>
          </a:prstGeom>
        </p:spPr>
        <p:txBody>
          <a:bodyPr wrap="square">
            <a:spAutoFit/>
          </a:bodyPr>
          <a:lstStyle/>
          <a:p>
            <a:pPr algn="ctr"/>
            <a:r>
              <a:rPr lang="en-US" sz="2200" b="1" dirty="0" smtClean="0">
                <a:solidFill>
                  <a:srgbClr val="FFFF00"/>
                </a:solidFill>
                <a:latin typeface="+mj-lt"/>
              </a:rPr>
              <a:t>Ông, bà </a:t>
            </a:r>
            <a:endParaRPr lang="en-US" sz="2200" b="1" dirty="0">
              <a:solidFill>
                <a:srgbClr val="FFFF00"/>
              </a:solidFill>
              <a:latin typeface="+mj-lt"/>
            </a:endParaRPr>
          </a:p>
        </p:txBody>
      </p:sp>
      <p:sp>
        <p:nvSpPr>
          <p:cNvPr id="19" name="Rectangle 18"/>
          <p:cNvSpPr/>
          <p:nvPr/>
        </p:nvSpPr>
        <p:spPr>
          <a:xfrm>
            <a:off x="6279513" y="2274953"/>
            <a:ext cx="1540352" cy="769441"/>
          </a:xfrm>
          <a:prstGeom prst="rect">
            <a:avLst/>
          </a:prstGeom>
        </p:spPr>
        <p:txBody>
          <a:bodyPr wrap="square">
            <a:spAutoFit/>
          </a:bodyPr>
          <a:lstStyle/>
          <a:p>
            <a:pPr lvl="0" algn="ctr">
              <a:spcBef>
                <a:spcPts val="700"/>
              </a:spcBef>
              <a:spcAft>
                <a:spcPts val="700"/>
              </a:spcAft>
            </a:pPr>
            <a:r>
              <a:rPr lang="nl-NL" sz="2200" b="1" dirty="0" smtClean="0">
                <a:solidFill>
                  <a:srgbClr val="FFFF00"/>
                </a:solidFill>
                <a:latin typeface="+mj-lt"/>
                <a:ea typeface="Times New Roman" panose="02020603050405020304" pitchFamily="18" charset="0"/>
                <a:cs typeface="Times New Roman" panose="02020603050405020304" pitchFamily="18" charset="0"/>
              </a:rPr>
              <a:t>Bản thân em</a:t>
            </a:r>
            <a:endParaRPr lang="en-US" sz="22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20" name="Rectangle 19"/>
          <p:cNvSpPr/>
          <p:nvPr/>
        </p:nvSpPr>
        <p:spPr>
          <a:xfrm>
            <a:off x="4541446" y="3871926"/>
            <a:ext cx="1757252" cy="320024"/>
          </a:xfrm>
          <a:prstGeom prst="rect">
            <a:avLst/>
          </a:prstGeom>
        </p:spPr>
        <p:txBody>
          <a:bodyPr wrap="square">
            <a:spAutoFit/>
          </a:bodyPr>
          <a:lstStyle/>
          <a:p>
            <a:pPr lvl="0" algn="ctr">
              <a:lnSpc>
                <a:spcPts val="1700"/>
              </a:lnSpc>
              <a:spcBef>
                <a:spcPts val="700"/>
              </a:spcBef>
              <a:spcAft>
                <a:spcPts val="700"/>
              </a:spcAft>
            </a:pPr>
            <a:r>
              <a:rPr lang="fr-FR" sz="2200" b="1" dirty="0" smtClean="0">
                <a:solidFill>
                  <a:srgbClr val="FFFF00"/>
                </a:solidFill>
                <a:latin typeface="+mj-lt"/>
                <a:ea typeface="Times New Roman" panose="02020603050405020304" pitchFamily="18" charset="0"/>
                <a:cs typeface="Times New Roman" panose="02020603050405020304" pitchFamily="18" charset="0"/>
              </a:rPr>
              <a:t>Bố, mẹ</a:t>
            </a:r>
            <a:endParaRPr lang="en-US" sz="22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21" name="Rectangle 20"/>
          <p:cNvSpPr/>
          <p:nvPr/>
        </p:nvSpPr>
        <p:spPr>
          <a:xfrm>
            <a:off x="6177458" y="3811546"/>
            <a:ext cx="1757252" cy="538032"/>
          </a:xfrm>
          <a:prstGeom prst="rect">
            <a:avLst/>
          </a:prstGeom>
        </p:spPr>
        <p:txBody>
          <a:bodyPr wrap="square">
            <a:spAutoFit/>
          </a:bodyPr>
          <a:lstStyle/>
          <a:p>
            <a:pPr lvl="0" algn="ctr">
              <a:lnSpc>
                <a:spcPts val="1700"/>
              </a:lnSpc>
              <a:spcBef>
                <a:spcPts val="700"/>
              </a:spcBef>
              <a:spcAft>
                <a:spcPts val="700"/>
              </a:spcAft>
            </a:pPr>
            <a:r>
              <a:rPr lang="fr-FR" sz="2200" b="1" dirty="0" smtClean="0">
                <a:solidFill>
                  <a:srgbClr val="FFFF00"/>
                </a:solidFill>
                <a:latin typeface="+mj-lt"/>
                <a:ea typeface="Times New Roman" panose="02020603050405020304" pitchFamily="18" charset="0"/>
                <a:cs typeface="Times New Roman" panose="02020603050405020304" pitchFamily="18" charset="0"/>
              </a:rPr>
              <a:t>Anh, chị, em</a:t>
            </a:r>
            <a:endParaRPr lang="en-US" sz="2200" b="1" dirty="0">
              <a:solidFill>
                <a:srgbClr val="FFFF0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49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animBg="1"/>
      <p:bldP spid="16" grpId="0" animBg="1"/>
      <p:bldP spid="17"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ctrTitle" idx="4294967295"/>
          </p:nvPr>
        </p:nvSpPr>
        <p:spPr>
          <a:xfrm>
            <a:off x="485393" y="678954"/>
            <a:ext cx="3267741" cy="807193"/>
          </a:xfrm>
          <a:prstGeom prst="rect">
            <a:avLst/>
          </a:prstGeom>
        </p:spPr>
        <p:txBody>
          <a:bodyPr spcFirstLastPara="1" wrap="square" lIns="91425" tIns="91425" rIns="91425" bIns="91425" anchor="t" anchorCtr="0">
            <a:noAutofit/>
          </a:bodyPr>
          <a:lstStyle/>
          <a:p>
            <a:pPr lvl="0"/>
            <a:r>
              <a:rPr lang="en-US" sz="2400" dirty="0" smtClean="0">
                <a:solidFill>
                  <a:schemeClr val="bg1"/>
                </a:solidFill>
                <a:latin typeface="+mj-lt"/>
              </a:rPr>
              <a:t>Luyện tập nâng cao</a:t>
            </a:r>
            <a:endParaRPr sz="2400" dirty="0">
              <a:solidFill>
                <a:schemeClr val="bg1"/>
              </a:solidFill>
              <a:latin typeface="+mj-lt"/>
            </a:endParaRPr>
          </a:p>
        </p:txBody>
      </p:sp>
      <p:sp>
        <p:nvSpPr>
          <p:cNvPr id="104" name="Google Shape;104;p19"/>
          <p:cNvSpPr txBox="1">
            <a:spLocks noGrp="1"/>
          </p:cNvSpPr>
          <p:nvPr>
            <p:ph type="subTitle" idx="4294967295"/>
          </p:nvPr>
        </p:nvSpPr>
        <p:spPr>
          <a:xfrm>
            <a:off x="3626957" y="786194"/>
            <a:ext cx="4696358" cy="1943364"/>
          </a:xfrm>
          <a:prstGeom prst="rect">
            <a:avLst/>
          </a:prstGeom>
        </p:spPr>
        <p:txBody>
          <a:bodyPr spcFirstLastPara="1" wrap="square" lIns="91425" tIns="91425" rIns="91425" bIns="91425" anchor="t" anchorCtr="0">
            <a:noAutofit/>
          </a:bodyPr>
          <a:lstStyle/>
          <a:p>
            <a:pPr algn="just">
              <a:lnSpc>
                <a:spcPts val="2600"/>
              </a:lnSpc>
            </a:pPr>
            <a:r>
              <a:rPr lang="nl-NL" sz="2200" dirty="0">
                <a:solidFill>
                  <a:srgbClr val="FFFF00"/>
                </a:solidFill>
                <a:latin typeface="+mj-lt"/>
              </a:rPr>
              <a:t>Câu đồng dao </a:t>
            </a:r>
            <a:r>
              <a:rPr lang="nl-NL" sz="2200" i="1" dirty="0">
                <a:solidFill>
                  <a:srgbClr val="FFFF00"/>
                </a:solidFill>
                <a:latin typeface="+mj-lt"/>
              </a:rPr>
              <a:t>“Mười rằm trăng náu, mười sáu trăng treo” </a:t>
            </a:r>
            <a:r>
              <a:rPr lang="nl-NL" sz="2200" dirty="0">
                <a:solidFill>
                  <a:srgbClr val="FFFF00"/>
                </a:solidFill>
                <a:latin typeface="+mj-lt"/>
              </a:rPr>
              <a:t>thể hiện cách tính của người xưa theo âm lịch hay dương lịch?</a:t>
            </a:r>
            <a:endParaRPr lang="en-US" sz="2200" dirty="0">
              <a:solidFill>
                <a:srgbClr val="FFFF00"/>
              </a:solidFill>
              <a:latin typeface="+mj-lt"/>
            </a:endParaRPr>
          </a:p>
        </p:txBody>
      </p:sp>
      <p:sp>
        <p:nvSpPr>
          <p:cNvPr id="106" name="Google Shape;106;p19"/>
          <p:cNvSpPr/>
          <p:nvPr/>
        </p:nvSpPr>
        <p:spPr>
          <a:xfrm>
            <a:off x="6657345" y="2534433"/>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7079970" y="2685923"/>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6156336" y="3733042"/>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5631692" y="3181849"/>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6335619" y="3094402"/>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p19"/>
          <p:cNvSpPr txBox="1">
            <a:spLocks/>
          </p:cNvSpPr>
          <p:nvPr/>
        </p:nvSpPr>
        <p:spPr>
          <a:xfrm>
            <a:off x="263727" y="2322152"/>
            <a:ext cx="5158830" cy="222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3"/>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algn="just">
              <a:lnSpc>
                <a:spcPts val="2800"/>
              </a:lnSpc>
            </a:pPr>
            <a:r>
              <a:rPr lang="nl-NL" sz="2000" b="1" dirty="0" smtClean="0">
                <a:solidFill>
                  <a:srgbClr val="FFFF00"/>
                </a:solidFill>
                <a:latin typeface="+mj-lt"/>
              </a:rPr>
              <a:t>Từ </a:t>
            </a:r>
            <a:r>
              <a:rPr lang="nl-NL" sz="2000" b="1" dirty="0">
                <a:solidFill>
                  <a:srgbClr val="FFFF00"/>
                </a:solidFill>
                <a:latin typeface="+mj-lt"/>
              </a:rPr>
              <a:t>ngày 10 trở đi, tính theo lịch âm, trăng bắt đầu tỏ (trăng náu, nhìn rõ) và ngày 16 là trăng tròn nhất (trăng treo). Hai câu đồng dao miêu tả Mặt Trăng từ ngày 10 đến ngày 16 mỗi tháng âm lịch. </a:t>
            </a:r>
            <a:endParaRPr lang="en-US" sz="2000" b="1" dirty="0">
              <a:solidFill>
                <a:srgbClr val="FFFF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
                                            <p:txEl>
                                              <p:pRg st="0" end="0"/>
                                            </p:txEl>
                                          </p:spTgt>
                                        </p:tgtEl>
                                        <p:attrNameLst>
                                          <p:attrName>style.visibility</p:attrName>
                                        </p:attrNameLst>
                                      </p:cBhvr>
                                      <p:to>
                                        <p:strVal val="visible"/>
                                      </p:to>
                                    </p:set>
                                    <p:animEffect transition="in" filter="fade">
                                      <p:cBhvr>
                                        <p:cTn id="14" dur="1000"/>
                                        <p:tgtEl>
                                          <p:spTgt spid="104">
                                            <p:txEl>
                                              <p:pRg st="0" end="0"/>
                                            </p:txEl>
                                          </p:spTgt>
                                        </p:tgtEl>
                                      </p:cBhvr>
                                    </p:animEffect>
                                    <p:anim calcmode="lin" valueType="num">
                                      <p:cBhvr>
                                        <p:cTn id="15" dur="10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700" y="416221"/>
            <a:ext cx="6489510" cy="1015663"/>
          </a:xfrm>
          <a:prstGeom prst="rect">
            <a:avLst/>
          </a:prstGeom>
        </p:spPr>
        <p:txBody>
          <a:bodyPr wrap="square">
            <a:spAutoFit/>
          </a:bodyPr>
          <a:lstStyle/>
          <a:p>
            <a:pPr algn="just">
              <a:lnSpc>
                <a:spcPts val="2400"/>
              </a:lnSpc>
            </a:pPr>
            <a:r>
              <a:rPr lang="nl-NL" sz="1900" i="1" dirty="0">
                <a:solidFill>
                  <a:srgbClr val="0070C0"/>
                </a:solidFill>
              </a:rPr>
              <a:t>Dựa vào hình dưới đây em hãy xác định từ thời điểm xảy ra các sự kiện ghi trên sơ đồ đến hiện tại là bao nhiêu năm, bao nhiêu thập kỉ, bao nhiêu thế kỉ?</a:t>
            </a:r>
            <a:endParaRPr lang="en-US" sz="1900" i="1" dirty="0">
              <a:solidFill>
                <a:srgbClr val="0070C0"/>
              </a:solidFill>
            </a:endParaRPr>
          </a:p>
        </p:txBody>
      </p:sp>
      <p:pic>
        <p:nvPicPr>
          <p:cNvPr id="5" name="Picture 4"/>
          <p:cNvPicPr>
            <a:picLocks noChangeAspect="1"/>
          </p:cNvPicPr>
          <p:nvPr/>
        </p:nvPicPr>
        <p:blipFill>
          <a:blip r:embed="rId2"/>
          <a:stretch>
            <a:fillRect/>
          </a:stretch>
        </p:blipFill>
        <p:spPr>
          <a:xfrm>
            <a:off x="2333768" y="1582177"/>
            <a:ext cx="6489510" cy="875384"/>
          </a:xfrm>
          <a:prstGeom prst="rect">
            <a:avLst/>
          </a:prstGeom>
        </p:spPr>
      </p:pic>
      <p:sp>
        <p:nvSpPr>
          <p:cNvPr id="3" name="Rectangle 2"/>
          <p:cNvSpPr/>
          <p:nvPr/>
        </p:nvSpPr>
        <p:spPr>
          <a:xfrm>
            <a:off x="2279177" y="2683489"/>
            <a:ext cx="3725837" cy="2246769"/>
          </a:xfrm>
          <a:prstGeom prst="rect">
            <a:avLst/>
          </a:prstGeom>
        </p:spPr>
        <p:txBody>
          <a:bodyPr wrap="square">
            <a:spAutoFit/>
          </a:bodyPr>
          <a:lstStyle/>
          <a:p>
            <a:pPr algn="just">
              <a:lnSpc>
                <a:spcPts val="2800"/>
              </a:lnSpc>
            </a:pPr>
            <a:r>
              <a:rPr lang="nl-NL" sz="1600" b="1" dirty="0" smtClean="0">
                <a:solidFill>
                  <a:srgbClr val="002060"/>
                </a:solidFill>
              </a:rPr>
              <a:t>Tính từ năm 179 TCN - 2021: 2.200 năm, 220 thập kỉ, 22 thế kỉ. </a:t>
            </a:r>
            <a:endParaRPr lang="en-US" sz="1600" b="1" dirty="0" smtClean="0">
              <a:solidFill>
                <a:srgbClr val="002060"/>
              </a:solidFill>
            </a:endParaRPr>
          </a:p>
          <a:p>
            <a:pPr algn="just">
              <a:lnSpc>
                <a:spcPts val="2800"/>
              </a:lnSpc>
            </a:pPr>
            <a:r>
              <a:rPr lang="nl-NL" sz="1600" b="1" dirty="0" smtClean="0">
                <a:solidFill>
                  <a:srgbClr val="002060"/>
                </a:solidFill>
              </a:rPr>
              <a:t> Tính từ năm 111 TCN - 2021: 2.132 năm, hơn 213 thập kỉ, hơn 21 thế kỉ. </a:t>
            </a:r>
            <a:endParaRPr lang="en-US" sz="1600" b="1" dirty="0" smtClean="0">
              <a:solidFill>
                <a:srgbClr val="002060"/>
              </a:solidFill>
            </a:endParaRPr>
          </a:p>
          <a:p>
            <a:pPr algn="just">
              <a:lnSpc>
                <a:spcPts val="2800"/>
              </a:lnSpc>
            </a:pPr>
            <a:r>
              <a:rPr lang="nl-NL" sz="1600" b="1" dirty="0" smtClean="0">
                <a:solidFill>
                  <a:srgbClr val="002060"/>
                </a:solidFill>
              </a:rPr>
              <a:t> Tính từ năm 1 đến - 2021: 2021 năm, hơn 202 thập kỉ, hơn 20 thế kỉ. </a:t>
            </a:r>
            <a:endParaRPr lang="en-US" sz="1600" b="1" dirty="0">
              <a:solidFill>
                <a:srgbClr val="002060"/>
              </a:solidFill>
            </a:endParaRPr>
          </a:p>
        </p:txBody>
      </p:sp>
      <p:sp>
        <p:nvSpPr>
          <p:cNvPr id="6" name="Rectangle 5"/>
          <p:cNvSpPr/>
          <p:nvPr/>
        </p:nvSpPr>
        <p:spPr>
          <a:xfrm>
            <a:off x="6093725" y="2607854"/>
            <a:ext cx="2784142" cy="2246769"/>
          </a:xfrm>
          <a:prstGeom prst="rect">
            <a:avLst/>
          </a:prstGeom>
        </p:spPr>
        <p:txBody>
          <a:bodyPr wrap="square">
            <a:spAutoFit/>
          </a:bodyPr>
          <a:lstStyle/>
          <a:p>
            <a:pPr algn="just">
              <a:lnSpc>
                <a:spcPts val="2800"/>
              </a:lnSpc>
            </a:pPr>
            <a:r>
              <a:rPr lang="nl-NL" sz="1600" b="1" dirty="0">
                <a:solidFill>
                  <a:srgbClr val="002060"/>
                </a:solidFill>
              </a:rPr>
              <a:t>Tính từ năm </a:t>
            </a:r>
            <a:r>
              <a:rPr lang="nl-NL" sz="1600" b="1" dirty="0" smtClean="0">
                <a:solidFill>
                  <a:srgbClr val="002060"/>
                </a:solidFill>
              </a:rPr>
              <a:t>544 - 2021: </a:t>
            </a:r>
            <a:r>
              <a:rPr lang="nl-NL" sz="1600" b="1" dirty="0">
                <a:solidFill>
                  <a:srgbClr val="002060"/>
                </a:solidFill>
              </a:rPr>
              <a:t>1477 năm, hơn 147 thập kỉ, hơn 14 thế kỉ.</a:t>
            </a:r>
            <a:endParaRPr lang="en-US" sz="1600" b="1" dirty="0">
              <a:solidFill>
                <a:srgbClr val="002060"/>
              </a:solidFill>
            </a:endParaRPr>
          </a:p>
          <a:p>
            <a:pPr algn="just">
              <a:lnSpc>
                <a:spcPts val="2800"/>
              </a:lnSpc>
            </a:pPr>
            <a:r>
              <a:rPr lang="nl-NL" sz="1600" b="1" dirty="0" smtClean="0">
                <a:solidFill>
                  <a:srgbClr val="002060"/>
                </a:solidFill>
              </a:rPr>
              <a:t>Tính </a:t>
            </a:r>
            <a:r>
              <a:rPr lang="nl-NL" sz="1600" b="1" dirty="0">
                <a:solidFill>
                  <a:srgbClr val="002060"/>
                </a:solidFill>
              </a:rPr>
              <a:t>từ năm </a:t>
            </a:r>
            <a:r>
              <a:rPr lang="nl-NL" sz="1600" b="1" dirty="0" smtClean="0">
                <a:solidFill>
                  <a:srgbClr val="002060"/>
                </a:solidFill>
              </a:rPr>
              <a:t>938 - 2021: </a:t>
            </a:r>
            <a:r>
              <a:rPr lang="nl-NL" sz="1600" b="1" dirty="0">
                <a:solidFill>
                  <a:srgbClr val="002060"/>
                </a:solidFill>
              </a:rPr>
              <a:t>1083 năm, hơn 108 thập kỉ, hơn 10 thế kỉ. </a:t>
            </a:r>
            <a:endParaRPr lang="en-US" sz="1600" b="1" dirty="0">
              <a:solidFill>
                <a:srgbClr val="002060"/>
              </a:solidFill>
            </a:endParaRPr>
          </a:p>
        </p:txBody>
      </p:sp>
    </p:spTree>
    <p:extLst>
      <p:ext uri="{BB962C8B-B14F-4D97-AF65-F5344CB8AC3E}">
        <p14:creationId xmlns:p14="http://schemas.microsoft.com/office/powerpoint/2010/main" val="205170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1000"/>
                                        <p:tgtEl>
                                          <p:spTgt spid="6">
                                            <p:txEl>
                                              <p:pRg st="1" end="1"/>
                                            </p:txEl>
                                          </p:spTgt>
                                        </p:tgtEl>
                                      </p:cBhvr>
                                    </p:animEffect>
                                    <p:anim calcmode="lin" valueType="num">
                                      <p:cBhvr>
                                        <p:cTn id="3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a:spLocks noGrp="1"/>
          </p:cNvSpPr>
          <p:nvPr>
            <p:ph type="title"/>
          </p:nvPr>
        </p:nvSpPr>
        <p:spPr>
          <a:xfrm>
            <a:off x="128813" y="439395"/>
            <a:ext cx="1925176"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Hướng dẫn về nhà</a:t>
            </a:r>
            <a:endParaRPr sz="2400" dirty="0">
              <a:latin typeface="+mj-lt"/>
            </a:endParaRPr>
          </a:p>
        </p:txBody>
      </p:sp>
      <p:graphicFrame>
        <p:nvGraphicFramePr>
          <p:cNvPr id="227" name="Google Shape;227;p26"/>
          <p:cNvGraphicFramePr/>
          <p:nvPr>
            <p:extLst>
              <p:ext uri="{D42A27DB-BD31-4B8C-83A1-F6EECF244321}">
                <p14:modId xmlns:p14="http://schemas.microsoft.com/office/powerpoint/2010/main" val="583740431"/>
              </p:ext>
            </p:extLst>
          </p:nvPr>
        </p:nvGraphicFramePr>
        <p:xfrm>
          <a:off x="2450018" y="495838"/>
          <a:ext cx="6054800" cy="4096000"/>
        </p:xfrm>
        <a:graphic>
          <a:graphicData uri="http://schemas.openxmlformats.org/drawingml/2006/table">
            <a:tbl>
              <a:tblPr>
                <a:noFill/>
                <a:tableStyleId>{E58EEFB8-15E5-44A9-849B-1A3A7A75EEDB}</a:tableStyleId>
              </a:tblPr>
              <a:tblGrid>
                <a:gridCol w="3138740"/>
                <a:gridCol w="996287"/>
                <a:gridCol w="975815"/>
                <a:gridCol w="943958"/>
              </a:tblGrid>
              <a:tr h="1024000">
                <a:tc>
                  <a:txBody>
                    <a:bodyPr/>
                    <a:lstStyle/>
                    <a:p>
                      <a:pPr marL="0" lvl="0" indent="0" algn="ctr" rtl="0">
                        <a:spcBef>
                          <a:spcPts val="0"/>
                        </a:spcBef>
                        <a:spcAft>
                          <a:spcPts val="0"/>
                        </a:spcAft>
                        <a:buNone/>
                      </a:pPr>
                      <a:r>
                        <a:rPr lang="en-US" sz="1600" b="1" dirty="0" smtClean="0">
                          <a:solidFill>
                            <a:schemeClr val="dk1"/>
                          </a:solidFill>
                          <a:latin typeface="+mj-lt"/>
                          <a:ea typeface="Roboto"/>
                          <a:cs typeface="Roboto"/>
                          <a:sym typeface="Roboto"/>
                        </a:rPr>
                        <a:t>Trả</a:t>
                      </a:r>
                      <a:r>
                        <a:rPr lang="en-US" sz="1600" b="1" baseline="0" dirty="0" smtClean="0">
                          <a:solidFill>
                            <a:schemeClr val="dk1"/>
                          </a:solidFill>
                          <a:latin typeface="+mj-lt"/>
                          <a:ea typeface="Roboto"/>
                          <a:cs typeface="Roboto"/>
                          <a:sym typeface="Roboto"/>
                        </a:rPr>
                        <a:t> lời </a:t>
                      </a:r>
                      <a:r>
                        <a:rPr lang="en-US" sz="1600" b="1" baseline="0" dirty="0" smtClean="0">
                          <a:solidFill>
                            <a:schemeClr val="dk1"/>
                          </a:solidFill>
                          <a:latin typeface="+mj-lt"/>
                          <a:ea typeface="Roboto"/>
                          <a:cs typeface="Roboto"/>
                          <a:sym typeface="Roboto"/>
                        </a:rPr>
                        <a:t>các câu hỏi 1,2,3,4</a:t>
                      </a:r>
                    </a:p>
                    <a:p>
                      <a:pPr marL="0" lvl="0" indent="0" algn="ctr" rtl="0">
                        <a:spcBef>
                          <a:spcPts val="0"/>
                        </a:spcBef>
                        <a:spcAft>
                          <a:spcPts val="0"/>
                        </a:spcAft>
                        <a:buNone/>
                      </a:pPr>
                      <a:r>
                        <a:rPr lang="en-US" sz="1600" b="1" baseline="0" dirty="0" smtClean="0">
                          <a:solidFill>
                            <a:schemeClr val="dk1"/>
                          </a:solidFill>
                          <a:latin typeface="+mj-lt"/>
                          <a:ea typeface="Roboto"/>
                          <a:cs typeface="Roboto"/>
                          <a:sym typeface="Roboto"/>
                        </a:rPr>
                        <a:t>SGK </a:t>
                      </a:r>
                      <a:r>
                        <a:rPr lang="en-US" sz="1600" b="1" baseline="0" dirty="0" smtClean="0">
                          <a:solidFill>
                            <a:schemeClr val="dk1"/>
                          </a:solidFill>
                          <a:latin typeface="+mj-lt"/>
                          <a:ea typeface="Roboto"/>
                          <a:cs typeface="Roboto"/>
                          <a:sym typeface="Roboto"/>
                        </a:rPr>
                        <a:t>trang </a:t>
                      </a:r>
                      <a:r>
                        <a:rPr lang="en-US" sz="1600" b="1" baseline="0" dirty="0" smtClean="0">
                          <a:solidFill>
                            <a:schemeClr val="dk1"/>
                          </a:solidFill>
                          <a:latin typeface="+mj-lt"/>
                          <a:ea typeface="Roboto"/>
                          <a:cs typeface="Roboto"/>
                          <a:sym typeface="Roboto"/>
                        </a:rPr>
                        <a:t>15</a:t>
                      </a:r>
                      <a:endParaRPr sz="1600" b="1" dirty="0">
                        <a:solidFill>
                          <a:schemeClr val="dk1"/>
                        </a:solidFill>
                        <a:latin typeface="+mj-lt"/>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A</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B</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C</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r>
              <a:tr h="1024000">
                <a:tc>
                  <a:txBody>
                    <a:bodyPr/>
                    <a:lstStyle/>
                    <a:p>
                      <a:pPr marL="0" lvl="0" indent="0" algn="r" rtl="0">
                        <a:spcBef>
                          <a:spcPts val="0"/>
                        </a:spcBef>
                        <a:spcAft>
                          <a:spcPts val="0"/>
                        </a:spcAft>
                        <a:buNone/>
                      </a:pPr>
                      <a:endParaRPr sz="16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20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7</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r>
              <a:tr h="1024000">
                <a:tc>
                  <a:txBody>
                    <a:bodyPr/>
                    <a:lstStyle/>
                    <a:p>
                      <a:pPr marL="0" lvl="0" indent="0" algn="just" rtl="0">
                        <a:spcBef>
                          <a:spcPts val="0"/>
                        </a:spcBef>
                        <a:spcAft>
                          <a:spcPts val="0"/>
                        </a:spcAft>
                        <a:buNone/>
                      </a:pPr>
                      <a:r>
                        <a:rPr lang="en" sz="1600" b="1" dirty="0" smtClean="0">
                          <a:solidFill>
                            <a:srgbClr val="0070C0"/>
                          </a:solidFill>
                          <a:latin typeface="+mj-lt"/>
                          <a:ea typeface="Roboto"/>
                          <a:cs typeface="Roboto"/>
                          <a:sym typeface="Roboto"/>
                        </a:rPr>
                        <a:t>Tìm</a:t>
                      </a:r>
                      <a:r>
                        <a:rPr lang="en" sz="1600" b="1" baseline="0" dirty="0" smtClean="0">
                          <a:solidFill>
                            <a:srgbClr val="0070C0"/>
                          </a:solidFill>
                          <a:latin typeface="+mj-lt"/>
                          <a:ea typeface="Roboto"/>
                          <a:cs typeface="Roboto"/>
                          <a:sym typeface="Roboto"/>
                        </a:rPr>
                        <a:t> hiểu trước </a:t>
                      </a:r>
                    </a:p>
                    <a:p>
                      <a:pPr marL="0" lvl="0" indent="0" algn="just" rtl="0">
                        <a:spcBef>
                          <a:spcPts val="0"/>
                        </a:spcBef>
                        <a:spcAft>
                          <a:spcPts val="0"/>
                        </a:spcAft>
                        <a:buNone/>
                      </a:pPr>
                      <a:r>
                        <a:rPr lang="en" sz="1600" b="1" baseline="0" dirty="0" smtClean="0">
                          <a:solidFill>
                            <a:srgbClr val="0070C0"/>
                          </a:solidFill>
                          <a:latin typeface="+mj-lt"/>
                          <a:ea typeface="Roboto"/>
                          <a:cs typeface="Roboto"/>
                          <a:sym typeface="Roboto"/>
                        </a:rPr>
                        <a:t>Bài </a:t>
                      </a:r>
                      <a:r>
                        <a:rPr lang="en" sz="1600" b="1" baseline="0" dirty="0" smtClean="0">
                          <a:solidFill>
                            <a:srgbClr val="0070C0"/>
                          </a:solidFill>
                          <a:latin typeface="+mj-lt"/>
                          <a:ea typeface="Roboto"/>
                          <a:cs typeface="Roboto"/>
                          <a:sym typeface="Roboto"/>
                        </a:rPr>
                        <a:t>4: </a:t>
                      </a:r>
                      <a:r>
                        <a:rPr lang="en" sz="1600" b="1" baseline="0" dirty="0" smtClean="0">
                          <a:solidFill>
                            <a:srgbClr val="0070C0"/>
                          </a:solidFill>
                          <a:latin typeface="+mj-lt"/>
                          <a:ea typeface="Roboto"/>
                          <a:cs typeface="Roboto"/>
                          <a:sym typeface="Roboto"/>
                        </a:rPr>
                        <a:t>Nguồn gốc loài người</a:t>
                      </a:r>
                      <a:endParaRPr sz="1600" b="1" dirty="0">
                        <a:solidFill>
                          <a:srgbClr val="0070C0"/>
                        </a:solidFill>
                        <a:latin typeface="+mj-lt"/>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30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15</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r>
              <a:tr h="1024000">
                <a:tc>
                  <a:txBody>
                    <a:bodyPr/>
                    <a:lstStyle/>
                    <a:p>
                      <a:pPr marL="0" lvl="0" indent="0" algn="r" rtl="0">
                        <a:spcBef>
                          <a:spcPts val="0"/>
                        </a:spcBef>
                        <a:spcAft>
                          <a:spcPts val="0"/>
                        </a:spcAft>
                        <a:buNone/>
                      </a:pP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5</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24</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16</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r>
            </a:tbl>
          </a:graphicData>
        </a:graphic>
      </p:graphicFrame>
      <p:pic>
        <p:nvPicPr>
          <p:cNvPr id="2" name="Picture 1"/>
          <p:cNvPicPr>
            <a:picLocks noChangeAspect="1"/>
          </p:cNvPicPr>
          <p:nvPr/>
        </p:nvPicPr>
        <p:blipFill>
          <a:blip r:embed="rId3"/>
          <a:stretch>
            <a:fillRect/>
          </a:stretch>
        </p:blipFill>
        <p:spPr>
          <a:xfrm>
            <a:off x="2456598" y="1514902"/>
            <a:ext cx="1699146" cy="1003110"/>
          </a:xfrm>
          <a:prstGeom prst="rect">
            <a:avLst/>
          </a:prstGeom>
        </p:spPr>
      </p:pic>
      <p:pic>
        <p:nvPicPr>
          <p:cNvPr id="3" name="Picture 2"/>
          <p:cNvPicPr>
            <a:picLocks noChangeAspect="1"/>
          </p:cNvPicPr>
          <p:nvPr/>
        </p:nvPicPr>
        <p:blipFill>
          <a:blip r:embed="rId4"/>
          <a:stretch>
            <a:fillRect/>
          </a:stretch>
        </p:blipFill>
        <p:spPr>
          <a:xfrm>
            <a:off x="4543242" y="3609833"/>
            <a:ext cx="963488" cy="96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anim calcmode="lin" valueType="num">
                                      <p:cBhvr>
                                        <p:cTn id="8" dur="1000" fill="hold"/>
                                        <p:tgtEl>
                                          <p:spTgt spid="226"/>
                                        </p:tgtEl>
                                        <p:attrNameLst>
                                          <p:attrName>ppt_x</p:attrName>
                                        </p:attrNameLst>
                                      </p:cBhvr>
                                      <p:tavLst>
                                        <p:tav tm="0">
                                          <p:val>
                                            <p:strVal val="#ppt_x"/>
                                          </p:val>
                                        </p:tav>
                                        <p:tav tm="100000">
                                          <p:val>
                                            <p:strVal val="#ppt_x"/>
                                          </p:val>
                                        </p:tav>
                                      </p:tavLst>
                                    </p:anim>
                                    <p:anim calcmode="lin" valueType="num">
                                      <p:cBhvr>
                                        <p:cTn id="9" dur="1000" fill="hold"/>
                                        <p:tgtEl>
                                          <p:spTgt spid="2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7"/>
                                        </p:tgtEl>
                                        <p:attrNameLst>
                                          <p:attrName>style.visibility</p:attrName>
                                        </p:attrNameLst>
                                      </p:cBhvr>
                                      <p:to>
                                        <p:strVal val="visible"/>
                                      </p:to>
                                    </p:set>
                                    <p:animEffect transition="in" filter="fade">
                                      <p:cBhvr>
                                        <p:cTn id="14" dur="1000"/>
                                        <p:tgtEl>
                                          <p:spTgt spid="227"/>
                                        </p:tgtEl>
                                      </p:cBhvr>
                                    </p:animEffect>
                                    <p:anim calcmode="lin" valueType="num">
                                      <p:cBhvr>
                                        <p:cTn id="15" dur="1000" fill="hold"/>
                                        <p:tgtEl>
                                          <p:spTgt spid="227"/>
                                        </p:tgtEl>
                                        <p:attrNameLst>
                                          <p:attrName>ppt_x</p:attrName>
                                        </p:attrNameLst>
                                      </p:cBhvr>
                                      <p:tavLst>
                                        <p:tav tm="0">
                                          <p:val>
                                            <p:strVal val="#ppt_x"/>
                                          </p:val>
                                        </p:tav>
                                        <p:tav tm="100000">
                                          <p:val>
                                            <p:strVal val="#ppt_x"/>
                                          </p:val>
                                        </p:tav>
                                      </p:tavLst>
                                    </p:anim>
                                    <p:anim calcmode="lin" valueType="num">
                                      <p:cBhvr>
                                        <p:cTn id="16" dur="1000" fill="hold"/>
                                        <p:tgtEl>
                                          <p:spTgt spid="2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25"/>
          <p:cNvSpPr txBox="1">
            <a:spLocks noGrp="1"/>
          </p:cNvSpPr>
          <p:nvPr>
            <p:ph type="title" idx="4294967295"/>
          </p:nvPr>
        </p:nvSpPr>
        <p:spPr>
          <a:xfrm>
            <a:off x="752622" y="2319320"/>
            <a:ext cx="815926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smtClean="0">
                <a:latin typeface="+mj-lt"/>
              </a:rPr>
              <a:t>CẢM ƠN CÁC EM ĐÃ LẮNG NGHE </a:t>
            </a:r>
            <a:r>
              <a:rPr lang="en" sz="2800" smtClean="0">
                <a:latin typeface="+mj-lt"/>
              </a:rPr>
              <a:t>BÀI GIẢNG!</a:t>
            </a:r>
            <a:br>
              <a:rPr lang="en" sz="2800" smtClean="0">
                <a:latin typeface="+mj-lt"/>
              </a:rPr>
            </a:br>
            <a:endParaRPr sz="2800" dirty="0">
              <a:latin typeface="+mj-lt"/>
            </a:endParaRPr>
          </a:p>
        </p:txBody>
      </p:sp>
      <p:sp>
        <p:nvSpPr>
          <p:cNvPr id="37" name="Google Shape;233;p27"/>
          <p:cNvSpPr/>
          <p:nvPr/>
        </p:nvSpPr>
        <p:spPr>
          <a:xfrm>
            <a:off x="4387756" y="511791"/>
            <a:ext cx="4643332" cy="1712794"/>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anim calcmode="lin" valueType="num">
                                      <p:cBhvr>
                                        <p:cTn id="8" dur="1000" fill="hold"/>
                                        <p:tgtEl>
                                          <p:spTgt spid="188"/>
                                        </p:tgtEl>
                                        <p:attrNameLst>
                                          <p:attrName>ppt_x</p:attrName>
                                        </p:attrNameLst>
                                      </p:cBhvr>
                                      <p:tavLst>
                                        <p:tav tm="0">
                                          <p:val>
                                            <p:strVal val="#ppt_x"/>
                                          </p:val>
                                        </p:tav>
                                        <p:tav tm="100000">
                                          <p:val>
                                            <p:strVal val="#ppt_x"/>
                                          </p:val>
                                        </p:tav>
                                      </p:tavLst>
                                    </p:anim>
                                    <p:anim calcmode="lin" valueType="num">
                                      <p:cBhvr>
                                        <p:cTn id="9" dur="1000" fill="hold"/>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5528" y="1398980"/>
            <a:ext cx="6666932" cy="2246769"/>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fr-FR" sz="2000" dirty="0" smtClean="0">
                <a:solidFill>
                  <a:schemeClr val="accent1">
                    <a:lumMod val="50000"/>
                  </a:schemeClr>
                </a:solidFill>
                <a:latin typeface="+mn-lt"/>
                <a:ea typeface="Calibri" panose="020F0502020204030204" pitchFamily="34" charset="0"/>
              </a:rPr>
              <a:t>Con người biết được hôm nay là thứ mấy, ngày tháng năm nào là do xem thông tin trên thờ lịch. Nhưng trên tờ lịch có ghi hai ngày khác nhau. Vì sao lại như vậy?</a:t>
            </a:r>
          </a:p>
          <a:p>
            <a:pPr marL="342900" indent="-342900" algn="just">
              <a:lnSpc>
                <a:spcPts val="2600"/>
              </a:lnSpc>
              <a:spcBef>
                <a:spcPts val="300"/>
              </a:spcBef>
              <a:spcAft>
                <a:spcPts val="300"/>
              </a:spcAft>
              <a:buFont typeface="Wingdings" panose="05000000000000000000" pitchFamily="2" charset="2"/>
              <a:buChar char="§"/>
            </a:pPr>
            <a:r>
              <a:rPr lang="fr-FR" sz="2000" dirty="0">
                <a:solidFill>
                  <a:schemeClr val="accent1">
                    <a:lumMod val="50000"/>
                  </a:schemeClr>
                </a:solidFill>
                <a:ea typeface="Calibri" panose="020F0502020204030204" pitchFamily="34" charset="0"/>
              </a:rPr>
              <a:t>Tại sao lại có nhiều cách tính thời gian khác nhau? </a:t>
            </a:r>
            <a:r>
              <a:rPr lang="fr-FR" sz="2000" dirty="0" smtClean="0">
                <a:solidFill>
                  <a:schemeClr val="accent1">
                    <a:lumMod val="50000"/>
                  </a:schemeClr>
                </a:solidFill>
                <a:latin typeface="+mn-lt"/>
                <a:ea typeface="Calibri" panose="020F0502020204030204" pitchFamily="34" charset="0"/>
              </a:rPr>
              <a:t> </a:t>
            </a:r>
          </a:p>
          <a:p>
            <a:pPr marL="342900" indent="-342900" algn="just">
              <a:lnSpc>
                <a:spcPts val="2600"/>
              </a:lnSpc>
              <a:spcBef>
                <a:spcPts val="300"/>
              </a:spcBef>
              <a:spcAft>
                <a:spcPts val="300"/>
              </a:spcAft>
              <a:buFont typeface="Wingdings" panose="05000000000000000000" pitchFamily="2" charset="2"/>
              <a:buChar char="§"/>
            </a:pPr>
            <a:r>
              <a:rPr lang="fr-FR" sz="2000" dirty="0" smtClean="0">
                <a:solidFill>
                  <a:schemeClr val="accent1">
                    <a:lumMod val="50000"/>
                  </a:schemeClr>
                </a:solidFill>
                <a:latin typeface="+mn-lt"/>
                <a:ea typeface="Calibri" panose="020F0502020204030204" pitchFamily="34" charset="0"/>
              </a:rPr>
              <a:t>Việc </a:t>
            </a:r>
            <a:r>
              <a:rPr lang="fr-FR" sz="2000" dirty="0">
                <a:solidFill>
                  <a:schemeClr val="accent1">
                    <a:lumMod val="50000"/>
                  </a:schemeClr>
                </a:solidFill>
                <a:latin typeface="+mn-lt"/>
                <a:ea typeface="Calibri" panose="020F0502020204030204" pitchFamily="34" charset="0"/>
              </a:rPr>
              <a:t>xác định thời gian, là một trong những yêu cầu bắt buộc của khoa học lịch sử. </a:t>
            </a:r>
            <a:endParaRPr lang="fr-FR" sz="2000" dirty="0" smtClean="0">
              <a:solidFill>
                <a:schemeClr val="accent1">
                  <a:lumMod val="50000"/>
                </a:schemeClr>
              </a:solidFill>
              <a:latin typeface="+mn-lt"/>
              <a:ea typeface="Calibri" panose="020F0502020204030204" pitchFamily="34" charset="0"/>
            </a:endParaRPr>
          </a:p>
        </p:txBody>
      </p:sp>
      <p:pic>
        <p:nvPicPr>
          <p:cNvPr id="6" name="Picture 5"/>
          <p:cNvPicPr>
            <a:picLocks noChangeAspect="1"/>
          </p:cNvPicPr>
          <p:nvPr/>
        </p:nvPicPr>
        <p:blipFill>
          <a:blip r:embed="rId2"/>
          <a:stretch>
            <a:fillRect/>
          </a:stretch>
        </p:blipFill>
        <p:spPr>
          <a:xfrm>
            <a:off x="54591" y="706678"/>
            <a:ext cx="1642632" cy="1777215"/>
          </a:xfrm>
          <a:prstGeom prst="rect">
            <a:avLst/>
          </a:prstGeom>
        </p:spPr>
      </p:pic>
      <p:pic>
        <p:nvPicPr>
          <p:cNvPr id="7" name="Picture 6"/>
          <p:cNvPicPr>
            <a:picLocks noChangeAspect="1"/>
          </p:cNvPicPr>
          <p:nvPr/>
        </p:nvPicPr>
        <p:blipFill>
          <a:blip r:embed="rId3"/>
          <a:stretch>
            <a:fillRect/>
          </a:stretch>
        </p:blipFill>
        <p:spPr>
          <a:xfrm>
            <a:off x="163773" y="3205028"/>
            <a:ext cx="1900375" cy="1433504"/>
          </a:xfrm>
          <a:prstGeom prst="rect">
            <a:avLst/>
          </a:prstGeom>
        </p:spPr>
      </p:pic>
    </p:spTree>
    <p:extLst>
      <p:ext uri="{BB962C8B-B14F-4D97-AF65-F5344CB8AC3E}">
        <p14:creationId xmlns:p14="http://schemas.microsoft.com/office/powerpoint/2010/main" val="303265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0" y="7323"/>
            <a:ext cx="9143999" cy="1132265"/>
          </a:xfrm>
        </p:spPr>
        <p:txBody>
          <a:bodyPr/>
          <a:lstStyle/>
          <a:p>
            <a:pPr algn="ctr"/>
            <a:r>
              <a:rPr lang="en-US" sz="2800" dirty="0" smtClean="0">
                <a:latin typeface="+mj-lt"/>
              </a:rPr>
              <a:t>NỘI DUNG BÀI HỌC</a:t>
            </a:r>
            <a:endParaRPr lang="en-US" sz="2800" dirty="0">
              <a:latin typeface="+mj-lt"/>
            </a:endParaRPr>
          </a:p>
        </p:txBody>
      </p:sp>
      <p:sp>
        <p:nvSpPr>
          <p:cNvPr id="12" name="Rounded Rectangle 11"/>
          <p:cNvSpPr/>
          <p:nvPr/>
        </p:nvSpPr>
        <p:spPr>
          <a:xfrm>
            <a:off x="755176" y="1537197"/>
            <a:ext cx="3050275" cy="812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Vì sao phải xác định thời gian trong lịch sử?</a:t>
            </a:r>
            <a:endParaRPr lang="en-US" sz="2000" dirty="0"/>
          </a:p>
        </p:txBody>
      </p:sp>
      <p:sp>
        <p:nvSpPr>
          <p:cNvPr id="33" name="Rounded Rectangle 32"/>
          <p:cNvSpPr/>
          <p:nvPr/>
        </p:nvSpPr>
        <p:spPr>
          <a:xfrm>
            <a:off x="5275583" y="1537197"/>
            <a:ext cx="2947916" cy="81204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Cách tính thời gian trong lịch sử</a:t>
            </a:r>
            <a:endParaRPr lang="en-US" sz="2000" dirty="0"/>
          </a:p>
        </p:txBody>
      </p:sp>
      <p:sp>
        <p:nvSpPr>
          <p:cNvPr id="37" name="Rounded Rectangle 36"/>
          <p:cNvSpPr/>
          <p:nvPr/>
        </p:nvSpPr>
        <p:spPr>
          <a:xfrm>
            <a:off x="2453753" y="3591635"/>
            <a:ext cx="2231409"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Cách xác định thời gian của người xưa</a:t>
            </a:r>
            <a:endParaRPr lang="en-US" sz="2000" dirty="0"/>
          </a:p>
        </p:txBody>
      </p:sp>
      <p:cxnSp>
        <p:nvCxnSpPr>
          <p:cNvPr id="40" name="Straight Arrow Connector 39"/>
          <p:cNvCxnSpPr>
            <a:stCxn id="12" idx="2"/>
            <a:endCxn id="37" idx="0"/>
          </p:cNvCxnSpPr>
          <p:nvPr/>
        </p:nvCxnSpPr>
        <p:spPr>
          <a:xfrm>
            <a:off x="2280314" y="2349239"/>
            <a:ext cx="1289144" cy="124239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29654" y="3591635"/>
            <a:ext cx="2150660"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Tại sao phải xác định thời gian trong lịch sử?</a:t>
            </a:r>
            <a:endParaRPr lang="en-US" sz="2000" dirty="0"/>
          </a:p>
        </p:txBody>
      </p:sp>
      <p:cxnSp>
        <p:nvCxnSpPr>
          <p:cNvPr id="48" name="Straight Arrow Connector 47"/>
          <p:cNvCxnSpPr>
            <a:stCxn id="12" idx="2"/>
            <a:endCxn id="46" idx="0"/>
          </p:cNvCxnSpPr>
          <p:nvPr/>
        </p:nvCxnSpPr>
        <p:spPr>
          <a:xfrm flipH="1">
            <a:off x="1204984" y="2349239"/>
            <a:ext cx="1075330" cy="1242396"/>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4858601" y="3591635"/>
            <a:ext cx="1815154"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Âm lịch, </a:t>
            </a:r>
          </a:p>
          <a:p>
            <a:pPr algn="ctr"/>
            <a:r>
              <a:rPr lang="en-US" sz="2000" dirty="0" smtClean="0"/>
              <a:t>dương lịch</a:t>
            </a:r>
            <a:endParaRPr lang="en-US" sz="2000" dirty="0"/>
          </a:p>
        </p:txBody>
      </p:sp>
      <p:sp>
        <p:nvSpPr>
          <p:cNvPr id="59" name="Rounded Rectangle 58"/>
          <p:cNvSpPr/>
          <p:nvPr/>
        </p:nvSpPr>
        <p:spPr>
          <a:xfrm>
            <a:off x="6749541" y="3591635"/>
            <a:ext cx="2305748"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Công lịch; Công </a:t>
            </a:r>
            <a:r>
              <a:rPr lang="en-US" sz="2000" dirty="0" smtClean="0"/>
              <a:t>nguyên, TCN, thế kỉ, </a:t>
            </a:r>
            <a:r>
              <a:rPr lang="en-US" sz="2000" dirty="0" smtClean="0"/>
              <a:t>thập kỉ, TNK</a:t>
            </a:r>
            <a:endParaRPr lang="en-US" sz="2000" dirty="0"/>
          </a:p>
        </p:txBody>
      </p:sp>
      <p:cxnSp>
        <p:nvCxnSpPr>
          <p:cNvPr id="63" name="Straight Arrow Connector 62"/>
          <p:cNvCxnSpPr>
            <a:endCxn id="49" idx="0"/>
          </p:cNvCxnSpPr>
          <p:nvPr/>
        </p:nvCxnSpPr>
        <p:spPr>
          <a:xfrm flipH="1">
            <a:off x="5766178" y="2349239"/>
            <a:ext cx="983362" cy="124239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6749540" y="2349239"/>
            <a:ext cx="1152874" cy="124239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180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down)">
                                      <p:cBhvr>
                                        <p:cTn id="20" dur="500"/>
                                        <p:tgtEl>
                                          <p:spTgt spid="48"/>
                                        </p:tgtEl>
                                      </p:cBhvr>
                                    </p:animEffect>
                                  </p:childTnLst>
                                </p:cTn>
                              </p:par>
                              <p:par>
                                <p:cTn id="21" presetID="2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down)">
                                      <p:cBhvr>
                                        <p:cTn id="4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3" grpId="0" animBg="1"/>
      <p:bldP spid="37" grpId="0" animBg="1"/>
      <p:bldP spid="46" grpId="0" animBg="1"/>
      <p:bldP spid="49"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81" y="712349"/>
            <a:ext cx="2399836" cy="1505413"/>
          </a:xfrm>
        </p:spPr>
        <p:txBody>
          <a:bodyPr/>
          <a:lstStyle/>
          <a:p>
            <a:pPr algn="ctr"/>
            <a:r>
              <a:rPr lang="en-US" sz="2000" dirty="0" smtClean="0">
                <a:latin typeface="+mj-lt"/>
              </a:rPr>
              <a:t>1. VÌ SAO PHẢI XÁC ĐINH THỜI </a:t>
            </a:r>
            <a:r>
              <a:rPr lang="en-US" sz="2000" dirty="0" smtClean="0">
                <a:latin typeface="+mj-lt"/>
              </a:rPr>
              <a:t>GIAN TRONG LỊCH SỬ?</a:t>
            </a:r>
            <a:endParaRPr lang="en-US" sz="2000" dirty="0">
              <a:latin typeface="+mj-lt"/>
            </a:endParaRPr>
          </a:p>
        </p:txBody>
      </p:sp>
      <p:sp>
        <p:nvSpPr>
          <p:cNvPr id="4" name="Text Placeholder 3"/>
          <p:cNvSpPr>
            <a:spLocks noGrp="1"/>
          </p:cNvSpPr>
          <p:nvPr>
            <p:ph type="body" idx="1"/>
          </p:nvPr>
        </p:nvSpPr>
        <p:spPr>
          <a:xfrm>
            <a:off x="2354239" y="500527"/>
            <a:ext cx="6489509" cy="850601"/>
          </a:xfrm>
        </p:spPr>
        <p:txBody>
          <a:bodyPr/>
          <a:lstStyle/>
          <a:p>
            <a:pPr lvl="0" algn="just"/>
            <a:r>
              <a:rPr lang="en-US" sz="2000" i="1" dirty="0" smtClean="0">
                <a:latin typeface="+mn-lt"/>
              </a:rPr>
              <a:t>Hãy </a:t>
            </a:r>
            <a:r>
              <a:rPr lang="vi-VN" sz="2000" i="1" dirty="0">
                <a:latin typeface="+mn-lt"/>
              </a:rPr>
              <a:t>lập đường thời gian những sự kiện quan trọng của cá nhân em trong khoảng hai năm gần </a:t>
            </a:r>
            <a:r>
              <a:rPr lang="vi-VN" sz="2000" i="1" dirty="0" smtClean="0">
                <a:latin typeface="+mn-lt"/>
              </a:rPr>
              <a:t>đây</a:t>
            </a:r>
            <a:r>
              <a:rPr lang="en-US" sz="2000" i="1" dirty="0" smtClean="0">
                <a:latin typeface="+mn-lt"/>
              </a:rPr>
              <a:t>. </a:t>
            </a:r>
            <a:endParaRPr lang="en-US" sz="2000" i="1" dirty="0">
              <a:latin typeface="+mn-lt"/>
            </a:endParaRPr>
          </a:p>
          <a:p>
            <a:pPr algn="just"/>
            <a:endParaRPr lang="en-US" sz="2000" i="1" dirty="0">
              <a:latin typeface="+mn-lt"/>
            </a:endParaRPr>
          </a:p>
        </p:txBody>
      </p:sp>
      <p:sp>
        <p:nvSpPr>
          <p:cNvPr id="13" name="Google Shape;269;p30"/>
          <p:cNvSpPr/>
          <p:nvPr/>
        </p:nvSpPr>
        <p:spPr>
          <a:xfrm>
            <a:off x="2226356" y="1897893"/>
            <a:ext cx="6917644"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p30"/>
          <p:cNvSpPr/>
          <p:nvPr/>
        </p:nvSpPr>
        <p:spPr>
          <a:xfrm>
            <a:off x="2472578" y="1465367"/>
            <a:ext cx="1450200" cy="1450200"/>
          </a:xfrm>
          <a:prstGeom prst="ellipse">
            <a:avLst/>
          </a:prstGeom>
          <a:solidFill>
            <a:schemeClr val="accent1"/>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solidFill>
                  <a:schemeClr val="bg1"/>
                </a:solidFill>
                <a:latin typeface="+mj-lt"/>
                <a:ea typeface="Roboto"/>
                <a:cs typeface="Roboto"/>
                <a:sym typeface="Roboto"/>
              </a:rPr>
              <a:t>Tháng 3/2020</a:t>
            </a:r>
            <a:endParaRPr sz="2000" b="1" dirty="0">
              <a:solidFill>
                <a:schemeClr val="bg1"/>
              </a:solidFill>
              <a:latin typeface="+mj-lt"/>
              <a:ea typeface="Roboto"/>
              <a:cs typeface="Roboto"/>
              <a:sym typeface="Roboto"/>
            </a:endParaRPr>
          </a:p>
        </p:txBody>
      </p:sp>
      <p:sp>
        <p:nvSpPr>
          <p:cNvPr id="15" name="Google Shape;271;p30"/>
          <p:cNvSpPr/>
          <p:nvPr/>
        </p:nvSpPr>
        <p:spPr>
          <a:xfrm>
            <a:off x="4090196" y="1459743"/>
            <a:ext cx="1450200"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b="1" dirty="0" smtClean="0">
                <a:solidFill>
                  <a:srgbClr val="FFFFFF"/>
                </a:solidFill>
                <a:latin typeface="+mj-lt"/>
                <a:ea typeface="Roboto"/>
                <a:cs typeface="Roboto"/>
                <a:sym typeface="Roboto"/>
              </a:rPr>
              <a:t>Tháng 7/2020</a:t>
            </a:r>
            <a:endParaRPr lang="en-US" sz="2000" b="1" dirty="0">
              <a:solidFill>
                <a:srgbClr val="FFFFFF"/>
              </a:solidFill>
              <a:latin typeface="+mj-lt"/>
              <a:ea typeface="Roboto"/>
              <a:cs typeface="Roboto"/>
              <a:sym typeface="Roboto"/>
            </a:endParaRPr>
          </a:p>
        </p:txBody>
      </p:sp>
      <p:sp>
        <p:nvSpPr>
          <p:cNvPr id="16" name="Google Shape;272;p30"/>
          <p:cNvSpPr/>
          <p:nvPr/>
        </p:nvSpPr>
        <p:spPr>
          <a:xfrm>
            <a:off x="5685178" y="1459743"/>
            <a:ext cx="145020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Tháng 2/2021</a:t>
            </a:r>
            <a:endParaRPr sz="1800" b="1" dirty="0">
              <a:solidFill>
                <a:schemeClr val="bg1"/>
              </a:solidFill>
              <a:latin typeface="+mj-lt"/>
              <a:ea typeface="Roboto"/>
              <a:cs typeface="Roboto"/>
              <a:sym typeface="Roboto"/>
            </a:endParaRPr>
          </a:p>
        </p:txBody>
      </p:sp>
      <p:sp>
        <p:nvSpPr>
          <p:cNvPr id="17" name="Google Shape;272;p30"/>
          <p:cNvSpPr/>
          <p:nvPr/>
        </p:nvSpPr>
        <p:spPr>
          <a:xfrm>
            <a:off x="7280160" y="1492662"/>
            <a:ext cx="1450200" cy="1450200"/>
          </a:xfrm>
          <a:prstGeom prst="ellipse">
            <a:avLst/>
          </a:prstGeom>
          <a:solidFill>
            <a:schemeClr val="accent2">
              <a:lumMod val="50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Tháng 5/2021</a:t>
            </a:r>
            <a:endParaRPr sz="1800" b="1" dirty="0">
              <a:solidFill>
                <a:schemeClr val="bg1"/>
              </a:solidFill>
              <a:latin typeface="+mj-lt"/>
              <a:ea typeface="Roboto"/>
              <a:cs typeface="Roboto"/>
              <a:sym typeface="Roboto"/>
            </a:endParaRPr>
          </a:p>
        </p:txBody>
      </p:sp>
      <p:sp>
        <p:nvSpPr>
          <p:cNvPr id="18" name="Rectangle 17"/>
          <p:cNvSpPr/>
          <p:nvPr/>
        </p:nvSpPr>
        <p:spPr>
          <a:xfrm>
            <a:off x="2472578" y="3407453"/>
            <a:ext cx="6494001" cy="1015663"/>
          </a:xfrm>
          <a:prstGeom prst="rect">
            <a:avLst/>
          </a:prstGeom>
        </p:spPr>
        <p:txBody>
          <a:bodyPr wrap="square">
            <a:spAutoFit/>
          </a:bodyPr>
          <a:lstStyle/>
          <a:p>
            <a:pPr algn="just"/>
            <a:r>
              <a:rPr lang="vi-VN" sz="2000" b="1" dirty="0">
                <a:latin typeface="+mn-lt"/>
                <a:ea typeface="Courier New" panose="02070309020205020404" pitchFamily="49" charset="0"/>
              </a:rPr>
              <a:t>Đường thời gian </a:t>
            </a:r>
            <a:r>
              <a:rPr lang="vi-VN" sz="2000" b="1" dirty="0" smtClean="0">
                <a:latin typeface="+mn-lt"/>
                <a:ea typeface="Courier New" panose="02070309020205020404" pitchFamily="49" charset="0"/>
              </a:rPr>
              <a:t>chính </a:t>
            </a:r>
            <a:r>
              <a:rPr lang="vi-VN" sz="2000" b="1" dirty="0">
                <a:latin typeface="+mn-lt"/>
                <a:ea typeface="Courier New" panose="02070309020205020404" pitchFamily="49" charset="0"/>
              </a:rPr>
              <a:t>là lịch sử phát triển của cá nhân em trong thời gian </a:t>
            </a:r>
            <a:r>
              <a:rPr lang="en-US" sz="2000" b="1" dirty="0" smtClean="0">
                <a:latin typeface="+mn-lt"/>
                <a:ea typeface="Courier New" panose="02070309020205020404" pitchFamily="49" charset="0"/>
              </a:rPr>
              <a:t>hai</a:t>
            </a:r>
            <a:r>
              <a:rPr lang="vi-VN" sz="2000" b="1" dirty="0" smtClean="0">
                <a:latin typeface="+mn-lt"/>
                <a:ea typeface="Courier New" panose="02070309020205020404" pitchFamily="49" charset="0"/>
              </a:rPr>
              <a:t> năm</a:t>
            </a:r>
            <a:r>
              <a:rPr lang="en-US" sz="2000" b="1" dirty="0" smtClean="0">
                <a:latin typeface="+mn-lt"/>
                <a:ea typeface="Courier New" panose="02070309020205020404" pitchFamily="49" charset="0"/>
              </a:rPr>
              <a:t>, gồm </a:t>
            </a:r>
            <a:r>
              <a:rPr lang="vi-VN" sz="2000" b="1" dirty="0" smtClean="0">
                <a:latin typeface="+mn-lt"/>
                <a:ea typeface="Courier New" panose="02070309020205020404" pitchFamily="49" charset="0"/>
              </a:rPr>
              <a:t>sự </a:t>
            </a:r>
            <a:r>
              <a:rPr lang="vi-VN" sz="2000" b="1" dirty="0">
                <a:latin typeface="+mn-lt"/>
                <a:ea typeface="Courier New" panose="02070309020205020404" pitchFamily="49" charset="0"/>
              </a:rPr>
              <a:t>kiện </a:t>
            </a:r>
            <a:r>
              <a:rPr lang="vi-VN" sz="2000" b="1" dirty="0" smtClean="0">
                <a:latin typeface="+mn-lt"/>
                <a:ea typeface="Courier New" panose="02070309020205020404" pitchFamily="49" charset="0"/>
              </a:rPr>
              <a:t>diên </a:t>
            </a:r>
            <a:r>
              <a:rPr lang="vi-VN" sz="2000" b="1" dirty="0">
                <a:latin typeface="+mn-lt"/>
                <a:ea typeface="Courier New" panose="02070309020205020404" pitchFamily="49" charset="0"/>
              </a:rPr>
              <a:t>ra trước, sự kiện nào diễn ra </a:t>
            </a:r>
            <a:r>
              <a:rPr lang="vi-VN" sz="2000" b="1" dirty="0" smtClean="0">
                <a:latin typeface="+mn-lt"/>
                <a:ea typeface="Courier New" panose="02070309020205020404" pitchFamily="49" charset="0"/>
              </a:rPr>
              <a:t>sau</a:t>
            </a:r>
            <a:r>
              <a:rPr lang="en-US" sz="2000" b="1" dirty="0">
                <a:latin typeface="+mn-lt"/>
                <a:ea typeface="Courier New" panose="02070309020205020404" pitchFamily="49" charset="0"/>
              </a:rPr>
              <a:t>.</a:t>
            </a:r>
            <a:endParaRPr lang="en-US" sz="2000" b="1" dirty="0">
              <a:latin typeface="+mn-lt"/>
            </a:endParaRPr>
          </a:p>
        </p:txBody>
      </p:sp>
    </p:spTree>
    <p:extLst>
      <p:ext uri="{BB962C8B-B14F-4D97-AF65-F5344CB8AC3E}">
        <p14:creationId xmlns:p14="http://schemas.microsoft.com/office/powerpoint/2010/main" val="17925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16"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2860" y="2244234"/>
            <a:ext cx="5759910" cy="1477328"/>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nl-NL" sz="2000" b="1" dirty="0">
                <a:solidFill>
                  <a:srgbClr val="FFFF00"/>
                </a:solidFill>
              </a:rPr>
              <a:t>Lịch sử là những gì đã xảy ra trong quá khứ theo trình tự thời gian. </a:t>
            </a:r>
            <a:endParaRPr lang="nl-NL" sz="2000" b="1" dirty="0" smtClean="0">
              <a:solidFill>
                <a:srgbClr val="FFFF00"/>
              </a:solidFill>
            </a:endParaRPr>
          </a:p>
          <a:p>
            <a:pPr marL="342900" indent="-342900" algn="just">
              <a:lnSpc>
                <a:spcPts val="2600"/>
              </a:lnSpc>
              <a:spcBef>
                <a:spcPts val="200"/>
              </a:spcBef>
              <a:spcAft>
                <a:spcPts val="200"/>
              </a:spcAft>
              <a:buFont typeface="Wingdings" panose="05000000000000000000" pitchFamily="2" charset="2"/>
              <a:buChar char="§"/>
            </a:pPr>
            <a:r>
              <a:rPr lang="nl-NL" sz="2000" b="1" dirty="0" smtClean="0">
                <a:solidFill>
                  <a:srgbClr val="FFFF00"/>
                </a:solidFill>
              </a:rPr>
              <a:t>Muốn hiểu </a:t>
            </a:r>
            <a:r>
              <a:rPr lang="nl-NL" sz="2000" b="1" dirty="0">
                <a:solidFill>
                  <a:srgbClr val="FFFF00"/>
                </a:solidFill>
              </a:rPr>
              <a:t>và dựng lại lịch sử, cần sắp xếp tất cả sự kiện theo đúng trình tự của nó.</a:t>
            </a:r>
            <a:endParaRPr lang="en-US" sz="2000" b="1" dirty="0">
              <a:solidFill>
                <a:srgbClr val="FFFF00"/>
              </a:solidFill>
            </a:endParaRPr>
          </a:p>
        </p:txBody>
      </p:sp>
      <p:pic>
        <p:nvPicPr>
          <p:cNvPr id="4" name="Picture 3"/>
          <p:cNvPicPr>
            <a:picLocks noChangeAspect="1"/>
          </p:cNvPicPr>
          <p:nvPr/>
        </p:nvPicPr>
        <p:blipFill>
          <a:blip r:embed="rId2"/>
          <a:stretch>
            <a:fillRect/>
          </a:stretch>
        </p:blipFill>
        <p:spPr>
          <a:xfrm>
            <a:off x="348017" y="716508"/>
            <a:ext cx="1394843" cy="1634692"/>
          </a:xfrm>
          <a:prstGeom prst="rect">
            <a:avLst/>
          </a:prstGeom>
        </p:spPr>
      </p:pic>
      <p:pic>
        <p:nvPicPr>
          <p:cNvPr id="5" name="Picture 4"/>
          <p:cNvPicPr>
            <a:picLocks noChangeAspect="1"/>
          </p:cNvPicPr>
          <p:nvPr/>
        </p:nvPicPr>
        <p:blipFill>
          <a:blip r:embed="rId3"/>
          <a:stretch>
            <a:fillRect/>
          </a:stretch>
        </p:blipFill>
        <p:spPr>
          <a:xfrm>
            <a:off x="6680580" y="163772"/>
            <a:ext cx="2160108" cy="1502421"/>
          </a:xfrm>
          <a:prstGeom prst="rect">
            <a:avLst/>
          </a:prstGeom>
        </p:spPr>
      </p:pic>
      <p:pic>
        <p:nvPicPr>
          <p:cNvPr id="6" name="Picture 5"/>
          <p:cNvPicPr>
            <a:picLocks noChangeAspect="1"/>
          </p:cNvPicPr>
          <p:nvPr/>
        </p:nvPicPr>
        <p:blipFill>
          <a:blip r:embed="rId4"/>
          <a:stretch>
            <a:fillRect/>
          </a:stretch>
        </p:blipFill>
        <p:spPr>
          <a:xfrm>
            <a:off x="7477312" y="2248983"/>
            <a:ext cx="1564258" cy="1569208"/>
          </a:xfrm>
          <a:prstGeom prst="rect">
            <a:avLst/>
          </a:prstGeom>
        </p:spPr>
      </p:pic>
      <p:pic>
        <p:nvPicPr>
          <p:cNvPr id="7" name="Picture 6"/>
          <p:cNvPicPr>
            <a:picLocks noChangeAspect="1"/>
          </p:cNvPicPr>
          <p:nvPr/>
        </p:nvPicPr>
        <p:blipFill>
          <a:blip r:embed="rId5"/>
          <a:stretch>
            <a:fillRect/>
          </a:stretch>
        </p:blipFill>
        <p:spPr>
          <a:xfrm>
            <a:off x="61415" y="2901960"/>
            <a:ext cx="1681445" cy="1903322"/>
          </a:xfrm>
          <a:prstGeom prst="rect">
            <a:avLst/>
          </a:prstGeom>
        </p:spPr>
      </p:pic>
      <p:sp>
        <p:nvSpPr>
          <p:cNvPr id="2" name="Rectangle 1"/>
          <p:cNvSpPr/>
          <p:nvPr/>
        </p:nvSpPr>
        <p:spPr>
          <a:xfrm>
            <a:off x="2726406" y="915654"/>
            <a:ext cx="4018206" cy="707886"/>
          </a:xfrm>
          <a:prstGeom prst="rect">
            <a:avLst/>
          </a:prstGeom>
        </p:spPr>
        <p:txBody>
          <a:bodyPr wrap="square">
            <a:spAutoFit/>
          </a:bodyPr>
          <a:lstStyle/>
          <a:p>
            <a:r>
              <a:rPr lang="en-US" sz="2000" b="1" dirty="0" smtClean="0"/>
              <a:t>Tại</a:t>
            </a:r>
            <a:r>
              <a:rPr lang="vi-VN" sz="2000" b="1" dirty="0" smtClean="0"/>
              <a:t> </a:t>
            </a:r>
            <a:r>
              <a:rPr lang="vi-VN" sz="2000" b="1" i="1" dirty="0"/>
              <a:t>sao phải xác định </a:t>
            </a:r>
            <a:endParaRPr lang="en-US" sz="2000" b="1" i="1" dirty="0" smtClean="0"/>
          </a:p>
          <a:p>
            <a:r>
              <a:rPr lang="vi-VN" sz="2000" b="1" i="1" dirty="0" smtClean="0"/>
              <a:t>thời </a:t>
            </a:r>
            <a:r>
              <a:rPr lang="vi-VN" sz="2000" b="1" i="1" dirty="0"/>
              <a:t>gian trong lịch sử?</a:t>
            </a:r>
            <a:endParaRPr lang="en-US" sz="2000" b="1" dirty="0"/>
          </a:p>
        </p:txBody>
      </p:sp>
      <p:grpSp>
        <p:nvGrpSpPr>
          <p:cNvPr id="8" name="Google Shape;533;p40"/>
          <p:cNvGrpSpPr/>
          <p:nvPr/>
        </p:nvGrpSpPr>
        <p:grpSpPr>
          <a:xfrm>
            <a:off x="2318866" y="1061904"/>
            <a:ext cx="407540" cy="388642"/>
            <a:chOff x="1923675" y="1633650"/>
            <a:chExt cx="436002" cy="435975"/>
          </a:xfrm>
        </p:grpSpPr>
        <p:sp>
          <p:nvSpPr>
            <p:cNvPr id="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168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92283" y="1322770"/>
            <a:ext cx="5636526" cy="3527395"/>
          </a:xfrm>
        </p:spPr>
        <p:txBody>
          <a:bodyPr/>
          <a:lstStyle/>
          <a:p>
            <a:pPr algn="just">
              <a:lnSpc>
                <a:spcPts val="2600"/>
              </a:lnSpc>
              <a:spcBef>
                <a:spcPts val="200"/>
              </a:spcBef>
              <a:spcAft>
                <a:spcPts val="200"/>
              </a:spcAft>
            </a:pPr>
            <a:r>
              <a:rPr lang="en-US" sz="2000" b="0" i="0" dirty="0" smtClean="0">
                <a:solidFill>
                  <a:schemeClr val="tx1">
                    <a:lumMod val="50000"/>
                  </a:schemeClr>
                </a:solidFill>
                <a:latin typeface="+mn-lt"/>
                <a:ea typeface="Roboto" panose="020B0604020202020204" charset="0"/>
              </a:rPr>
              <a:t>Là </a:t>
            </a:r>
            <a:r>
              <a:rPr lang="vi-VN" sz="2000" b="0" i="0" dirty="0" smtClean="0">
                <a:solidFill>
                  <a:schemeClr val="tx1">
                    <a:lumMod val="50000"/>
                  </a:schemeClr>
                </a:solidFill>
                <a:latin typeface="+mn-lt"/>
                <a:ea typeface="Roboto" panose="020B0604020202020204" charset="0"/>
              </a:rPr>
              <a:t>một </a:t>
            </a:r>
            <a:r>
              <a:rPr lang="vi-VN" sz="2000" b="0" i="0" dirty="0">
                <a:solidFill>
                  <a:schemeClr val="tx1">
                    <a:lumMod val="50000"/>
                  </a:schemeClr>
                </a:solidFill>
                <a:latin typeface="+mn-lt"/>
                <a:ea typeface="Roboto" panose="020B0604020202020204" charset="0"/>
              </a:rPr>
              <a:t>trong những yêu cầu bắt buộc của khoa học lịch sử, nhằm dựng lại lịch sử một cách chân thực nhất. </a:t>
            </a:r>
            <a:endParaRPr lang="en-US" sz="2000" b="0" i="0" dirty="0" smtClean="0">
              <a:solidFill>
                <a:schemeClr val="tx1">
                  <a:lumMod val="50000"/>
                </a:schemeClr>
              </a:solidFill>
              <a:latin typeface="+mn-lt"/>
              <a:ea typeface="Roboto" panose="020B0604020202020204" charset="0"/>
            </a:endParaRPr>
          </a:p>
          <a:p>
            <a:pPr algn="just">
              <a:lnSpc>
                <a:spcPts val="2600"/>
              </a:lnSpc>
              <a:spcBef>
                <a:spcPts val="200"/>
              </a:spcBef>
              <a:spcAft>
                <a:spcPts val="200"/>
              </a:spcAft>
            </a:pPr>
            <a:r>
              <a:rPr lang="nl-NL" sz="2000" b="0" i="0" dirty="0" smtClean="0">
                <a:solidFill>
                  <a:schemeClr val="tx1">
                    <a:lumMod val="50000"/>
                  </a:schemeClr>
                </a:solidFill>
                <a:latin typeface="+mn-lt"/>
                <a:ea typeface="Calibri" panose="020F0502020204030204" pitchFamily="34" charset="0"/>
                <a:cs typeface="Times New Roman" panose="02020603050405020304" pitchFamily="18" charset="0"/>
              </a:rPr>
              <a:t>Giúp </a:t>
            </a:r>
            <a:r>
              <a:rPr lang="nl-NL" sz="2000" b="0" i="0" dirty="0">
                <a:solidFill>
                  <a:schemeClr val="tx1">
                    <a:lumMod val="50000"/>
                  </a:schemeClr>
                </a:solidFill>
                <a:latin typeface="+mn-lt"/>
                <a:ea typeface="Calibri" panose="020F0502020204030204" pitchFamily="34" charset="0"/>
                <a:cs typeface="Times New Roman" panose="02020603050405020304" pitchFamily="18" charset="0"/>
              </a:rPr>
              <a:t>ta biết được sự kiện đó đã diễn ra cách đây bao lâu, để thấy được giá trị và hạn chế của nó. </a:t>
            </a:r>
            <a:endParaRPr lang="nl-NL" sz="2000" b="0" i="0" dirty="0" smtClean="0">
              <a:solidFill>
                <a:schemeClr val="tx1">
                  <a:lumMod val="50000"/>
                </a:schemeClr>
              </a:solidFill>
              <a:latin typeface="+mn-lt"/>
              <a:ea typeface="Calibri" panose="020F0502020204030204" pitchFamily="34" charset="0"/>
              <a:cs typeface="Times New Roman" panose="02020603050405020304" pitchFamily="18" charset="0"/>
            </a:endParaRPr>
          </a:p>
          <a:p>
            <a:pPr algn="just">
              <a:lnSpc>
                <a:spcPts val="2600"/>
              </a:lnSpc>
              <a:spcBef>
                <a:spcPts val="200"/>
              </a:spcBef>
              <a:spcAft>
                <a:spcPts val="200"/>
              </a:spcAft>
            </a:pPr>
            <a:r>
              <a:rPr lang="nl-NL" sz="2000" b="0" dirty="0" smtClean="0">
                <a:solidFill>
                  <a:schemeClr val="tx1">
                    <a:lumMod val="50000"/>
                  </a:schemeClr>
                </a:solidFill>
                <a:latin typeface="+mn-lt"/>
                <a:ea typeface="Calibri" panose="020F0502020204030204" pitchFamily="34" charset="0"/>
                <a:cs typeface="Times New Roman" panose="02020603050405020304" pitchFamily="18" charset="0"/>
              </a:rPr>
              <a:t>Ví dụ: Một </a:t>
            </a:r>
            <a:r>
              <a:rPr lang="nl-NL" sz="2000" b="0" dirty="0">
                <a:solidFill>
                  <a:schemeClr val="tx1">
                    <a:lumMod val="50000"/>
                  </a:schemeClr>
                </a:solidFill>
                <a:latin typeface="+mn-lt"/>
                <a:ea typeface="Calibri" panose="020F0502020204030204" pitchFamily="34" charset="0"/>
                <a:cs typeface="Times New Roman" panose="02020603050405020304" pitchFamily="18" charset="0"/>
              </a:rPr>
              <a:t>hiện vật càng cổ thì càng có giá trị. Tuy nhiên, hiện vật cổ lại không mang vẻ đẹp hoàn mĩ như hiện vật hiện đại.</a:t>
            </a:r>
            <a:endParaRPr lang="en-US" sz="2000" b="0" dirty="0">
              <a:solidFill>
                <a:schemeClr val="tx1">
                  <a:lumMod val="50000"/>
                </a:schemeClr>
              </a:solidFill>
              <a:latin typeface="+mn-lt"/>
              <a:ea typeface="Calibri" panose="020F0502020204030204" pitchFamily="34" charset="0"/>
              <a:cs typeface="Times New Roman" panose="02020603050405020304" pitchFamily="18" charset="0"/>
            </a:endParaRPr>
          </a:p>
          <a:p>
            <a:pPr algn="just">
              <a:lnSpc>
                <a:spcPts val="2600"/>
              </a:lnSpc>
              <a:spcBef>
                <a:spcPts val="200"/>
              </a:spcBef>
              <a:spcAft>
                <a:spcPts val="200"/>
              </a:spcAft>
            </a:pPr>
            <a:endParaRPr lang="nl-NL" sz="2000" b="0" i="0" dirty="0">
              <a:solidFill>
                <a:schemeClr val="accent2">
                  <a:lumMod val="75000"/>
                </a:schemeClr>
              </a:solidFill>
              <a:latin typeface="+mn-lt"/>
              <a:ea typeface="Calibri" panose="020F0502020204030204" pitchFamily="34" charset="0"/>
              <a:cs typeface="Times New Roman" panose="02020603050405020304" pitchFamily="18" charset="0"/>
            </a:endParaRPr>
          </a:p>
          <a:p>
            <a:pPr algn="just"/>
            <a:endParaRPr lang="en-US" sz="2000" b="0" i="0" dirty="0">
              <a:latin typeface="+mn-lt"/>
              <a:ea typeface="Roboto" panose="020B0604020202020204" charset="0"/>
            </a:endParaRPr>
          </a:p>
        </p:txBody>
      </p:sp>
      <p:sp>
        <p:nvSpPr>
          <p:cNvPr id="4" name="Rectangle 3"/>
          <p:cNvSpPr/>
          <p:nvPr/>
        </p:nvSpPr>
        <p:spPr>
          <a:xfrm>
            <a:off x="759481" y="500351"/>
            <a:ext cx="3555782" cy="738664"/>
          </a:xfrm>
          <a:prstGeom prst="rect">
            <a:avLst/>
          </a:prstGeom>
        </p:spPr>
        <p:txBody>
          <a:bodyPr wrap="none">
            <a:spAutoFit/>
          </a:bodyPr>
          <a:lstStyle/>
          <a:p>
            <a:r>
              <a:rPr lang="en-US" sz="2200" b="1" dirty="0">
                <a:solidFill>
                  <a:schemeClr val="accent2">
                    <a:lumMod val="50000"/>
                  </a:schemeClr>
                </a:solidFill>
              </a:rPr>
              <a:t>Mở </a:t>
            </a:r>
            <a:r>
              <a:rPr lang="en-US" sz="2200" b="1" dirty="0" smtClean="0">
                <a:solidFill>
                  <a:schemeClr val="accent2">
                    <a:lumMod val="50000"/>
                  </a:schemeClr>
                </a:solidFill>
              </a:rPr>
              <a:t>rộng: </a:t>
            </a:r>
            <a:r>
              <a:rPr lang="en-US" sz="2000" dirty="0" smtClean="0">
                <a:solidFill>
                  <a:schemeClr val="accent2">
                    <a:lumMod val="50000"/>
                  </a:schemeClr>
                </a:solidFill>
              </a:rPr>
              <a:t>Việc sắp xếp các </a:t>
            </a:r>
          </a:p>
          <a:p>
            <a:r>
              <a:rPr lang="en-US" sz="2000" dirty="0" smtClean="0">
                <a:solidFill>
                  <a:schemeClr val="accent2">
                    <a:lumMod val="50000"/>
                  </a:schemeClr>
                </a:solidFill>
              </a:rPr>
              <a:t>sự kiện theo trình tự thời gian</a:t>
            </a:r>
            <a:endParaRPr lang="en-US" sz="2000" dirty="0"/>
          </a:p>
        </p:txBody>
      </p:sp>
      <p:pic>
        <p:nvPicPr>
          <p:cNvPr id="5" name="Picture 4"/>
          <p:cNvPicPr>
            <a:picLocks noChangeAspect="1"/>
          </p:cNvPicPr>
          <p:nvPr/>
        </p:nvPicPr>
        <p:blipFill>
          <a:blip r:embed="rId2"/>
          <a:stretch>
            <a:fillRect/>
          </a:stretch>
        </p:blipFill>
        <p:spPr>
          <a:xfrm>
            <a:off x="6257499" y="316563"/>
            <a:ext cx="2756847" cy="2332131"/>
          </a:xfrm>
          <a:prstGeom prst="rect">
            <a:avLst/>
          </a:prstGeom>
        </p:spPr>
      </p:pic>
      <p:sp>
        <p:nvSpPr>
          <p:cNvPr id="6" name="Rectangle 5"/>
          <p:cNvSpPr/>
          <p:nvPr/>
        </p:nvSpPr>
        <p:spPr>
          <a:xfrm>
            <a:off x="6284794" y="2648694"/>
            <a:ext cx="2968388" cy="338554"/>
          </a:xfrm>
          <a:prstGeom prst="rect">
            <a:avLst/>
          </a:prstGeom>
        </p:spPr>
        <p:txBody>
          <a:bodyPr wrap="square">
            <a:spAutoFit/>
          </a:bodyPr>
          <a:lstStyle/>
          <a:p>
            <a:pPr algn="ctr"/>
            <a:r>
              <a:rPr lang="nl-NL" sz="1600" b="1" dirty="0" smtClean="0">
                <a:solidFill>
                  <a:schemeClr val="accent2">
                    <a:lumMod val="75000"/>
                  </a:schemeClr>
                </a:solidFill>
                <a:ea typeface="Calibri" panose="020F0502020204030204" pitchFamily="34" charset="0"/>
                <a:cs typeface="Times New Roman" panose="02020603050405020304" pitchFamily="18" charset="0"/>
              </a:rPr>
              <a:t>Bình đồng</a:t>
            </a:r>
            <a:endParaRPr lang="en-US" sz="1600" b="1" dirty="0"/>
          </a:p>
        </p:txBody>
      </p:sp>
      <p:pic>
        <p:nvPicPr>
          <p:cNvPr id="7" name="Picture 6"/>
          <p:cNvPicPr>
            <a:picLocks noChangeAspect="1"/>
          </p:cNvPicPr>
          <p:nvPr/>
        </p:nvPicPr>
        <p:blipFill>
          <a:blip r:embed="rId3"/>
          <a:stretch>
            <a:fillRect/>
          </a:stretch>
        </p:blipFill>
        <p:spPr>
          <a:xfrm>
            <a:off x="6332561" y="2966177"/>
            <a:ext cx="2681785" cy="1657173"/>
          </a:xfrm>
          <a:prstGeom prst="rect">
            <a:avLst/>
          </a:prstGeom>
        </p:spPr>
      </p:pic>
      <p:sp>
        <p:nvSpPr>
          <p:cNvPr id="8" name="Rectangle 7"/>
          <p:cNvSpPr/>
          <p:nvPr/>
        </p:nvSpPr>
        <p:spPr>
          <a:xfrm>
            <a:off x="6646460" y="4642271"/>
            <a:ext cx="2245056" cy="338554"/>
          </a:xfrm>
          <a:prstGeom prst="rect">
            <a:avLst/>
          </a:prstGeom>
        </p:spPr>
        <p:txBody>
          <a:bodyPr wrap="square">
            <a:spAutoFit/>
          </a:bodyPr>
          <a:lstStyle/>
          <a:p>
            <a:pPr algn="ctr"/>
            <a:r>
              <a:rPr lang="nl-NL" sz="1600" b="1" dirty="0" smtClean="0">
                <a:solidFill>
                  <a:schemeClr val="accent2">
                    <a:lumMod val="75000"/>
                  </a:schemeClr>
                </a:solidFill>
                <a:ea typeface="Calibri" panose="020F0502020204030204" pitchFamily="34" charset="0"/>
                <a:cs typeface="Times New Roman" panose="02020603050405020304" pitchFamily="18" charset="0"/>
              </a:rPr>
              <a:t>Khuyên tai</a:t>
            </a:r>
            <a:endParaRPr lang="en-US" sz="1600" b="1" dirty="0"/>
          </a:p>
        </p:txBody>
      </p:sp>
    </p:spTree>
    <p:extLst>
      <p:ext uri="{BB962C8B-B14F-4D97-AF65-F5344CB8AC3E}">
        <p14:creationId xmlns:p14="http://schemas.microsoft.com/office/powerpoint/2010/main" val="404447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474" y="3434407"/>
            <a:ext cx="6646460" cy="1374735"/>
          </a:xfrm>
          <a:prstGeom prst="rect">
            <a:avLst/>
          </a:prstGeom>
        </p:spPr>
        <p:txBody>
          <a:bodyPr wrap="square">
            <a:spAutoFit/>
          </a:bodyPr>
          <a:lstStyle/>
          <a:p>
            <a:pPr lvl="0" algn="just">
              <a:lnSpc>
                <a:spcPts val="2500"/>
              </a:lnSpc>
              <a:spcBef>
                <a:spcPts val="200"/>
              </a:spcBef>
              <a:spcAft>
                <a:spcPts val="200"/>
              </a:spcAft>
              <a:buSzPts val="1200"/>
              <a:tabLst>
                <a:tab pos="445770" algn="l"/>
              </a:tabLst>
            </a:pPr>
            <a:r>
              <a:rPr lang="vi-VN" sz="2000" b="1" dirty="0" smtClean="0">
                <a:latin typeface="+mn-lt"/>
                <a:ea typeface="Times New Roman" panose="02020603050405020304" pitchFamily="18" charset="0"/>
                <a:cs typeface="Times New Roman" panose="02020603050405020304" pitchFamily="18" charset="0"/>
              </a:rPr>
              <a:t>Để tính được thời gian, từ xa xưa loài người đã rất quan tâm và phát minh ra nhiều dụng cụ để tính thời gian khác nhau. V</a:t>
            </a:r>
            <a:r>
              <a:rPr lang="en-US" sz="2000" b="1" dirty="0">
                <a:latin typeface="+mn-lt"/>
                <a:ea typeface="Times New Roman" panose="02020603050405020304" pitchFamily="18" charset="0"/>
                <a:cs typeface="Times New Roman" panose="02020603050405020304" pitchFamily="18" charset="0"/>
              </a:rPr>
              <a:t>í</a:t>
            </a:r>
            <a:r>
              <a:rPr lang="vi-VN" sz="2000" b="1" dirty="0" smtClean="0">
                <a:latin typeface="+mn-lt"/>
                <a:ea typeface="Times New Roman" panose="02020603050405020304" pitchFamily="18" charset="0"/>
                <a:cs typeface="Times New Roman" panose="02020603050405020304" pitchFamily="18" charset="0"/>
              </a:rPr>
              <a:t> dụ: phát minh ra đồng hồ cát, </a:t>
            </a:r>
            <a:r>
              <a:rPr lang="en-US" sz="2000" b="1" dirty="0" smtClean="0">
                <a:latin typeface="+mn-lt"/>
                <a:ea typeface="Times New Roman" panose="02020603050405020304" pitchFamily="18" charset="0"/>
                <a:cs typeface="Times New Roman" panose="02020603050405020304" pitchFamily="18" charset="0"/>
              </a:rPr>
              <a:t>đồng hồ </a:t>
            </a:r>
            <a:r>
              <a:rPr lang="vi-VN" sz="2000" b="1" dirty="0" smtClean="0">
                <a:latin typeface="+mn-lt"/>
                <a:ea typeface="Times New Roman" panose="02020603050405020304" pitchFamily="18" charset="0"/>
                <a:cs typeface="Times New Roman" panose="02020603050405020304" pitchFamily="18" charset="0"/>
              </a:rPr>
              <a:t>nước, đ</a:t>
            </a:r>
            <a:r>
              <a:rPr lang="en-US" sz="2000" b="1" dirty="0" smtClean="0">
                <a:latin typeface="+mn-lt"/>
                <a:ea typeface="Times New Roman" panose="02020603050405020304" pitchFamily="18" charset="0"/>
                <a:cs typeface="Times New Roman" panose="02020603050405020304" pitchFamily="18" charset="0"/>
              </a:rPr>
              <a:t>ồ</a:t>
            </a:r>
            <a:r>
              <a:rPr lang="vi-VN" sz="2000" b="1" dirty="0" smtClean="0">
                <a:latin typeface="+mn-lt"/>
                <a:ea typeface="Times New Roman" panose="02020603050405020304" pitchFamily="18" charset="0"/>
                <a:cs typeface="Times New Roman" panose="02020603050405020304" pitchFamily="18" charset="0"/>
              </a:rPr>
              <a:t>ng h</a:t>
            </a:r>
            <a:r>
              <a:rPr lang="en-US" sz="2000" b="1" dirty="0" smtClean="0">
                <a:latin typeface="+mn-lt"/>
                <a:ea typeface="Times New Roman" panose="02020603050405020304" pitchFamily="18" charset="0"/>
                <a:cs typeface="Times New Roman" panose="02020603050405020304" pitchFamily="18" charset="0"/>
              </a:rPr>
              <a:t>ồ</a:t>
            </a:r>
            <a:r>
              <a:rPr lang="vi-VN" sz="2000" b="1" dirty="0" smtClean="0">
                <a:latin typeface="+mn-lt"/>
                <a:ea typeface="Times New Roman" panose="02020603050405020304" pitchFamily="18" charset="0"/>
                <a:cs typeface="Times New Roman" panose="02020603050405020304" pitchFamily="18" charset="0"/>
              </a:rPr>
              <a:t> mặt trời,...</a:t>
            </a:r>
            <a:endParaRPr lang="en-US" sz="2000" b="1" dirty="0">
              <a:latin typeface="+mn-lt"/>
              <a:ea typeface="Times New Roman" panose="02020603050405020304" pitchFamily="18" charset="0"/>
              <a:cs typeface="Times New Roman" panose="02020603050405020304" pitchFamily="18" charset="0"/>
            </a:endParaRPr>
          </a:p>
        </p:txBody>
      </p:sp>
      <p:sp>
        <p:nvSpPr>
          <p:cNvPr id="5" name="Rectangle 4"/>
          <p:cNvSpPr/>
          <p:nvPr/>
        </p:nvSpPr>
        <p:spPr>
          <a:xfrm>
            <a:off x="0" y="733823"/>
            <a:ext cx="1951630" cy="1107996"/>
          </a:xfrm>
          <a:prstGeom prst="rect">
            <a:avLst/>
          </a:prstGeom>
        </p:spPr>
        <p:txBody>
          <a:bodyPr wrap="square">
            <a:spAutoFit/>
          </a:bodyPr>
          <a:lstStyle/>
          <a:p>
            <a:pPr algn="ctr"/>
            <a:r>
              <a:rPr lang="en-US" sz="2200" b="1" dirty="0" smtClean="0">
                <a:solidFill>
                  <a:schemeClr val="bg1"/>
                </a:solidFill>
                <a:ea typeface="Times New Roman" panose="02020603050405020304" pitchFamily="18" charset="0"/>
                <a:cs typeface="Times New Roman" panose="02020603050405020304" pitchFamily="18" charset="0"/>
              </a:rPr>
              <a:t>Cách tính thời gian của người xưa</a:t>
            </a:r>
            <a:endParaRPr lang="en-US" sz="2200" b="1" dirty="0">
              <a:solidFill>
                <a:schemeClr val="bg1"/>
              </a:solidFill>
            </a:endParaRPr>
          </a:p>
        </p:txBody>
      </p:sp>
      <p:sp>
        <p:nvSpPr>
          <p:cNvPr id="6" name="Rectangle 5"/>
          <p:cNvSpPr/>
          <p:nvPr/>
        </p:nvSpPr>
        <p:spPr>
          <a:xfrm>
            <a:off x="2674960" y="414187"/>
            <a:ext cx="4954137" cy="977191"/>
          </a:xfrm>
          <a:prstGeom prst="rect">
            <a:avLst/>
          </a:prstGeom>
        </p:spPr>
        <p:txBody>
          <a:bodyPr wrap="square">
            <a:spAutoFit/>
          </a:bodyPr>
          <a:lstStyle/>
          <a:p>
            <a:pPr algn="just">
              <a:lnSpc>
                <a:spcPts val="2300"/>
              </a:lnSpc>
            </a:pPr>
            <a:r>
              <a:rPr lang="nl-NL" sz="2000" i="1" dirty="0">
                <a:solidFill>
                  <a:schemeClr val="accent2">
                    <a:lumMod val="50000"/>
                  </a:schemeClr>
                </a:solidFill>
                <a:latin typeface="+mj-lt"/>
                <a:ea typeface="Calibri" panose="020F0502020204030204" pitchFamily="34" charset="0"/>
                <a:cs typeface="Times New Roman" panose="02020603050405020304" pitchFamily="18" charset="0"/>
              </a:rPr>
              <a:t>Con người thời xưa đã xác định </a:t>
            </a:r>
            <a:endParaRPr lang="nl-NL" sz="2000" i="1" dirty="0" smtClean="0">
              <a:solidFill>
                <a:schemeClr val="accent2">
                  <a:lumMod val="50000"/>
                </a:schemeClr>
              </a:solidFill>
              <a:latin typeface="+mj-lt"/>
              <a:ea typeface="Calibri" panose="020F0502020204030204" pitchFamily="34" charset="0"/>
              <a:cs typeface="Times New Roman" panose="02020603050405020304" pitchFamily="18" charset="0"/>
            </a:endParaRPr>
          </a:p>
          <a:p>
            <a:pPr algn="just">
              <a:lnSpc>
                <a:spcPts val="2300"/>
              </a:lnSpc>
            </a:pPr>
            <a:r>
              <a:rPr lang="nl-NL" sz="2000" i="1" dirty="0" smtClean="0">
                <a:solidFill>
                  <a:schemeClr val="accent2">
                    <a:lumMod val="50000"/>
                  </a:schemeClr>
                </a:solidFill>
                <a:latin typeface="+mj-lt"/>
                <a:ea typeface="Calibri" panose="020F0502020204030204" pitchFamily="34" charset="0"/>
                <a:cs typeface="Times New Roman" panose="02020603050405020304" pitchFamily="18" charset="0"/>
              </a:rPr>
              <a:t>thời </a:t>
            </a:r>
            <a:r>
              <a:rPr lang="nl-NL" sz="2000" i="1" dirty="0">
                <a:solidFill>
                  <a:schemeClr val="accent2">
                    <a:lumMod val="50000"/>
                  </a:schemeClr>
                </a:solidFill>
                <a:latin typeface="+mj-lt"/>
                <a:ea typeface="Calibri" panose="020F0502020204030204" pitchFamily="34" charset="0"/>
                <a:cs typeface="Times New Roman" panose="02020603050405020304" pitchFamily="18" charset="0"/>
              </a:rPr>
              <a:t>gian bằng những cách nào?</a:t>
            </a:r>
            <a:endParaRPr lang="en-US" sz="2000" i="1" dirty="0">
              <a:solidFill>
                <a:schemeClr val="accent2">
                  <a:lumMod val="50000"/>
                </a:schemeClr>
              </a:solidFill>
              <a:latin typeface="+mj-lt"/>
              <a:ea typeface="Calibri" panose="020F0502020204030204" pitchFamily="34" charset="0"/>
              <a:cs typeface="Times New Roman" panose="02020603050405020304" pitchFamily="18" charset="0"/>
            </a:endParaRPr>
          </a:p>
          <a:p>
            <a:pPr algn="just">
              <a:lnSpc>
                <a:spcPts val="2300"/>
              </a:lnSpc>
            </a:pPr>
            <a:r>
              <a:rPr lang="nl-NL" sz="2000" i="1" dirty="0">
                <a:solidFill>
                  <a:schemeClr val="accent2">
                    <a:lumMod val="50000"/>
                  </a:schemeClr>
                </a:solidFill>
                <a:latin typeface="+mj-lt"/>
                <a:ea typeface="Calibri" panose="020F0502020204030204" pitchFamily="34" charset="0"/>
                <a:cs typeface="Times New Roman" panose="02020603050405020304" pitchFamily="18" charset="0"/>
              </a:rPr>
              <a:t> </a:t>
            </a:r>
            <a:endParaRPr lang="en-US" sz="2000" i="1"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674960" y="1266460"/>
            <a:ext cx="6025488" cy="1996218"/>
          </a:xfrm>
          <a:prstGeom prst="rect">
            <a:avLst/>
          </a:prstGeom>
        </p:spPr>
      </p:pic>
      <p:grpSp>
        <p:nvGrpSpPr>
          <p:cNvPr id="8" name="Google Shape;533;p40"/>
          <p:cNvGrpSpPr/>
          <p:nvPr/>
        </p:nvGrpSpPr>
        <p:grpSpPr>
          <a:xfrm>
            <a:off x="2364474" y="455094"/>
            <a:ext cx="407540" cy="388642"/>
            <a:chOff x="1923675" y="1633650"/>
            <a:chExt cx="436002" cy="435975"/>
          </a:xfrm>
        </p:grpSpPr>
        <p:sp>
          <p:nvSpPr>
            <p:cNvPr id="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02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8458" y="995141"/>
            <a:ext cx="2160594" cy="1059008"/>
          </a:xfrm>
          <a:prstGeom prst="rect">
            <a:avLst/>
          </a:prstGeom>
        </p:spPr>
        <p:txBody>
          <a:bodyPr wrap="square">
            <a:spAutoFit/>
          </a:bodyPr>
          <a:lstStyle/>
          <a:p>
            <a:pPr lvl="0" algn="ctr">
              <a:lnSpc>
                <a:spcPct val="120000"/>
              </a:lnSpc>
              <a:buSzPts val="1200"/>
              <a:tabLst>
                <a:tab pos="445770" algn="l"/>
              </a:tabLst>
            </a:pPr>
            <a:r>
              <a:rPr lang="en-US" sz="1800" dirty="0" smtClean="0">
                <a:solidFill>
                  <a:srgbClr val="FFFF00"/>
                </a:solidFill>
              </a:rPr>
              <a:t>C</a:t>
            </a:r>
            <a:r>
              <a:rPr lang="vi-VN" sz="1800" dirty="0" smtClean="0">
                <a:solidFill>
                  <a:srgbClr val="FFFF00"/>
                </a:solidFill>
              </a:rPr>
              <a:t>ó </a:t>
            </a:r>
            <a:r>
              <a:rPr lang="vi-VN" sz="1800" dirty="0">
                <a:solidFill>
                  <a:srgbClr val="FFFF00"/>
                </a:solidFill>
              </a:rPr>
              <a:t>nguyên tắc hoạt động tương tự như đống hồ cát</a:t>
            </a:r>
            <a:endParaRPr lang="en-US" sz="1800" b="1" dirty="0" smtClean="0">
              <a:solidFill>
                <a:srgbClr val="FFFF00"/>
              </a:solidFill>
              <a:latin typeface="+mj-lt"/>
              <a:ea typeface="Times New Roman" panose="02020603050405020304" pitchFamily="18" charset="0"/>
              <a:cs typeface="Times New Roman" panose="02020603050405020304" pitchFamily="18" charset="0"/>
            </a:endParaRPr>
          </a:p>
        </p:txBody>
      </p:sp>
      <p:sp>
        <p:nvSpPr>
          <p:cNvPr id="4" name="Rectangle 3"/>
          <p:cNvSpPr/>
          <p:nvPr/>
        </p:nvSpPr>
        <p:spPr>
          <a:xfrm>
            <a:off x="-14484" y="2856109"/>
            <a:ext cx="3548418" cy="1502976"/>
          </a:xfrm>
          <a:prstGeom prst="rect">
            <a:avLst/>
          </a:prstGeom>
        </p:spPr>
        <p:txBody>
          <a:bodyPr wrap="square">
            <a:spAutoFit/>
          </a:bodyPr>
          <a:lstStyle/>
          <a:p>
            <a:pPr lvl="0" algn="just">
              <a:lnSpc>
                <a:spcPts val="2200"/>
              </a:lnSpc>
              <a:buSzPts val="1200"/>
              <a:tabLst>
                <a:tab pos="445770" algn="l"/>
              </a:tabLst>
            </a:pPr>
            <a:r>
              <a:rPr lang="en-US" sz="1800" dirty="0" smtClean="0">
                <a:solidFill>
                  <a:srgbClr val="FFFF00"/>
                </a:solidFill>
                <a:latin typeface="+mn-lt"/>
                <a:ea typeface="Times New Roman" panose="02020603050405020304" pitchFamily="18" charset="0"/>
                <a:cs typeface="Times New Roman" panose="02020603050405020304" pitchFamily="18" charset="0"/>
              </a:rPr>
              <a:t>C</a:t>
            </a:r>
            <a:r>
              <a:rPr lang="vi-VN" sz="1800" dirty="0" smtClean="0">
                <a:solidFill>
                  <a:srgbClr val="FFFF00"/>
                </a:solidFill>
                <a:latin typeface="+mn-lt"/>
                <a:ea typeface="Times New Roman" panose="02020603050405020304" pitchFamily="18" charset="0"/>
                <a:cs typeface="Times New Roman" panose="02020603050405020304" pitchFamily="18" charset="0"/>
              </a:rPr>
              <a:t>ó </a:t>
            </a:r>
            <a:r>
              <a:rPr lang="vi-VN" sz="1800" dirty="0">
                <a:solidFill>
                  <a:srgbClr val="FFFF00"/>
                </a:solidFill>
                <a:latin typeface="+mn-lt"/>
                <a:ea typeface="Times New Roman" panose="02020603050405020304" pitchFamily="18" charset="0"/>
                <a:cs typeface="Times New Roman" panose="02020603050405020304" pitchFamily="18" charset="0"/>
              </a:rPr>
              <a:t>hai bình thông </a:t>
            </a:r>
            <a:r>
              <a:rPr lang="vi-VN" sz="1800" dirty="0" smtClean="0">
                <a:solidFill>
                  <a:srgbClr val="FFFF00"/>
                </a:solidFill>
                <a:latin typeface="+mn-lt"/>
                <a:ea typeface="Times New Roman" panose="02020603050405020304" pitchFamily="18" charset="0"/>
                <a:cs typeface="Times New Roman" panose="02020603050405020304" pitchFamily="18" charset="0"/>
              </a:rPr>
              <a:t>nhau,</a:t>
            </a:r>
            <a:r>
              <a:rPr lang="en-US" sz="1800" dirty="0" smtClean="0">
                <a:solidFill>
                  <a:srgbClr val="FFFF00"/>
                </a:solidFill>
                <a:latin typeface="+mn-lt"/>
                <a:ea typeface="Times New Roman" panose="02020603050405020304" pitchFamily="18" charset="0"/>
                <a:cs typeface="Times New Roman" panose="02020603050405020304" pitchFamily="18" charset="0"/>
              </a:rPr>
              <a:t> </a:t>
            </a:r>
            <a:r>
              <a:rPr lang="vi-VN" sz="1800" dirty="0" smtClean="0">
                <a:solidFill>
                  <a:srgbClr val="FFFF00"/>
                </a:solidFill>
                <a:latin typeface="+mn-lt"/>
                <a:ea typeface="Times New Roman" panose="02020603050405020304" pitchFamily="18" charset="0"/>
                <a:cs typeface="Times New Roman" panose="02020603050405020304" pitchFamily="18" charset="0"/>
              </a:rPr>
              <a:t>thân </a:t>
            </a:r>
            <a:r>
              <a:rPr lang="vi-VN" sz="1800" dirty="0">
                <a:solidFill>
                  <a:srgbClr val="FFFF00"/>
                </a:solidFill>
                <a:latin typeface="+mn-lt"/>
                <a:ea typeface="Times New Roman" panose="02020603050405020304" pitchFamily="18" charset="0"/>
                <a:cs typeface="Times New Roman" panose="02020603050405020304" pitchFamily="18" charset="0"/>
              </a:rPr>
              <a:t>bình có chia nhiều vạch. Đổ cát vào một bình, cho chảy từ từ xuống bình thứ </a:t>
            </a:r>
            <a:r>
              <a:rPr lang="vi-VN" sz="1800" dirty="0" smtClean="0">
                <a:solidFill>
                  <a:srgbClr val="FFFF00"/>
                </a:solidFill>
                <a:latin typeface="+mn-lt"/>
                <a:ea typeface="Times New Roman" panose="02020603050405020304" pitchFamily="18" charset="0"/>
                <a:cs typeface="Times New Roman" panose="02020603050405020304" pitchFamily="18" charset="0"/>
              </a:rPr>
              <a:t>hai</a:t>
            </a:r>
            <a:r>
              <a:rPr lang="en-US" sz="1800" dirty="0" smtClean="0">
                <a:solidFill>
                  <a:srgbClr val="FFFF00"/>
                </a:solidFill>
                <a:latin typeface="+mn-lt"/>
                <a:ea typeface="Times New Roman" panose="02020603050405020304" pitchFamily="18" charset="0"/>
                <a:cs typeface="Times New Roman" panose="02020603050405020304" pitchFamily="18" charset="0"/>
              </a:rPr>
              <a:t>, </a:t>
            </a:r>
            <a:r>
              <a:rPr lang="vi-VN" sz="1800" dirty="0" smtClean="0">
                <a:solidFill>
                  <a:srgbClr val="FFFF00"/>
                </a:solidFill>
                <a:latin typeface="+mn-lt"/>
                <a:ea typeface="Times New Roman" panose="02020603050405020304" pitchFamily="18" charset="0"/>
                <a:cs typeface="Times New Roman" panose="02020603050405020304" pitchFamily="18" charset="0"/>
              </a:rPr>
              <a:t>xác </a:t>
            </a:r>
            <a:r>
              <a:rPr lang="vi-VN" sz="1800" dirty="0">
                <a:solidFill>
                  <a:srgbClr val="FFFF00"/>
                </a:solidFill>
                <a:latin typeface="+mn-lt"/>
                <a:ea typeface="Times New Roman" panose="02020603050405020304" pitchFamily="18" charset="0"/>
                <a:cs typeface="Times New Roman" panose="02020603050405020304" pitchFamily="18" charset="0"/>
              </a:rPr>
              <a:t>định giờ dựa trên cát chảy đến từng vạch.</a:t>
            </a:r>
            <a:endParaRPr lang="en-US" sz="1800" dirty="0">
              <a:solidFill>
                <a:srgbClr val="FFFF00"/>
              </a:solidFill>
              <a:latin typeface="+mn-lt"/>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05004" y="381492"/>
            <a:ext cx="1823468" cy="2286305"/>
          </a:xfrm>
          <a:prstGeom prst="rect">
            <a:avLst/>
          </a:prstGeom>
        </p:spPr>
      </p:pic>
      <p:sp>
        <p:nvSpPr>
          <p:cNvPr id="6" name="Rectangle 5"/>
          <p:cNvSpPr/>
          <p:nvPr/>
        </p:nvSpPr>
        <p:spPr>
          <a:xfrm>
            <a:off x="6006277" y="3076267"/>
            <a:ext cx="3036626" cy="2067233"/>
          </a:xfrm>
          <a:prstGeom prst="rect">
            <a:avLst/>
          </a:prstGeom>
        </p:spPr>
        <p:txBody>
          <a:bodyPr wrap="square">
            <a:spAutoFit/>
          </a:bodyPr>
          <a:lstStyle/>
          <a:p>
            <a:pPr lvl="0" algn="just">
              <a:lnSpc>
                <a:spcPts val="2200"/>
              </a:lnSpc>
              <a:buSzPts val="1200"/>
              <a:tabLst>
                <a:tab pos="448310" algn="l"/>
              </a:tabLst>
            </a:pPr>
            <a:r>
              <a:rPr lang="en-US" sz="1800" dirty="0" smtClean="0">
                <a:solidFill>
                  <a:srgbClr val="FFFF00"/>
                </a:solidFill>
                <a:latin typeface="+mn-lt"/>
                <a:ea typeface="Times New Roman" panose="02020603050405020304" pitchFamily="18" charset="0"/>
                <a:cs typeface="Times New Roman" panose="02020603050405020304" pitchFamily="18" charset="0"/>
              </a:rPr>
              <a:t>Mâm </a:t>
            </a:r>
            <a:r>
              <a:rPr lang="vi-VN" sz="1800" dirty="0" smtClean="0">
                <a:solidFill>
                  <a:srgbClr val="FFFF00"/>
                </a:solidFill>
                <a:latin typeface="+mn-lt"/>
                <a:ea typeface="Times New Roman" panose="02020603050405020304" pitchFamily="18" charset="0"/>
                <a:cs typeface="Times New Roman" panose="02020603050405020304" pitchFamily="18" charset="0"/>
              </a:rPr>
              <a:t>tròn</a:t>
            </a:r>
            <a:r>
              <a:rPr lang="vi-VN" sz="1800" dirty="0">
                <a:solidFill>
                  <a:srgbClr val="FFFF00"/>
                </a:solidFill>
                <a:latin typeface="+mn-lt"/>
                <a:ea typeface="Times New Roman" panose="02020603050405020304" pitchFamily="18" charset="0"/>
                <a:cs typeface="Times New Roman" panose="02020603050405020304" pitchFamily="18" charset="0"/>
              </a:rPr>
              <a:t>, </a:t>
            </a:r>
            <a:r>
              <a:rPr lang="vi-VN" sz="1800" dirty="0" smtClean="0">
                <a:solidFill>
                  <a:srgbClr val="FFFF00"/>
                </a:solidFill>
                <a:latin typeface="+mn-lt"/>
                <a:ea typeface="Times New Roman" panose="02020603050405020304" pitchFamily="18" charset="0"/>
                <a:cs typeface="Times New Roman" panose="02020603050405020304" pitchFamily="18" charset="0"/>
              </a:rPr>
              <a:t>vẽ </a:t>
            </a:r>
            <a:r>
              <a:rPr lang="vi-VN" sz="1800" dirty="0">
                <a:solidFill>
                  <a:srgbClr val="FFFF00"/>
                </a:solidFill>
                <a:latin typeface="+mn-lt"/>
                <a:ea typeface="Times New Roman" panose="02020603050405020304" pitchFamily="18" charset="0"/>
                <a:cs typeface="Times New Roman" panose="02020603050405020304" pitchFamily="18" charset="0"/>
              </a:rPr>
              <a:t>nhiều vòng tròn </a:t>
            </a:r>
            <a:r>
              <a:rPr lang="vi-VN" sz="1800" dirty="0" smtClean="0">
                <a:solidFill>
                  <a:srgbClr val="FFFF00"/>
                </a:solidFill>
                <a:latin typeface="+mn-lt"/>
                <a:ea typeface="Times New Roman" panose="02020603050405020304" pitchFamily="18" charset="0"/>
                <a:cs typeface="Times New Roman" panose="02020603050405020304" pitchFamily="18" charset="0"/>
              </a:rPr>
              <a:t>đ</a:t>
            </a:r>
            <a:r>
              <a:rPr lang="en-US" sz="1800" dirty="0" smtClean="0">
                <a:solidFill>
                  <a:srgbClr val="FFFF00"/>
                </a:solidFill>
                <a:latin typeface="+mn-lt"/>
                <a:ea typeface="Times New Roman" panose="02020603050405020304" pitchFamily="18" charset="0"/>
                <a:cs typeface="Times New Roman" panose="02020603050405020304" pitchFamily="18" charset="0"/>
              </a:rPr>
              <a:t>ồ</a:t>
            </a:r>
            <a:r>
              <a:rPr lang="vi-VN" sz="1800" dirty="0" smtClean="0">
                <a:solidFill>
                  <a:srgbClr val="FFFF00"/>
                </a:solidFill>
                <a:latin typeface="+mn-lt"/>
                <a:ea typeface="Times New Roman" panose="02020603050405020304" pitchFamily="18" charset="0"/>
                <a:cs typeface="Times New Roman" panose="02020603050405020304" pitchFamily="18" charset="0"/>
              </a:rPr>
              <a:t>ng </a:t>
            </a:r>
            <a:r>
              <a:rPr lang="vi-VN" sz="1800" dirty="0">
                <a:solidFill>
                  <a:srgbClr val="FFFF00"/>
                </a:solidFill>
                <a:latin typeface="+mn-lt"/>
                <a:ea typeface="Times New Roman" panose="02020603050405020304" pitchFamily="18" charset="0"/>
                <a:cs typeface="Times New Roman" panose="02020603050405020304" pitchFamily="18" charset="0"/>
              </a:rPr>
              <a:t>tâm. Dùng một que gỗ cắm ở giữa </a:t>
            </a:r>
            <a:r>
              <a:rPr lang="vi-VN" sz="1800" dirty="0" smtClean="0">
                <a:solidFill>
                  <a:srgbClr val="FFFF00"/>
                </a:solidFill>
                <a:latin typeface="+mn-lt"/>
                <a:ea typeface="Times New Roman" panose="02020603050405020304" pitchFamily="18" charset="0"/>
                <a:cs typeface="Times New Roman" panose="02020603050405020304" pitchFamily="18" charset="0"/>
              </a:rPr>
              <a:t>mâm</a:t>
            </a:r>
            <a:r>
              <a:rPr lang="en-US" sz="1800" dirty="0" smtClean="0">
                <a:solidFill>
                  <a:srgbClr val="FFFF00"/>
                </a:solidFill>
                <a:latin typeface="+mn-lt"/>
                <a:ea typeface="Times New Roman" panose="02020603050405020304" pitchFamily="18" charset="0"/>
                <a:cs typeface="Times New Roman" panose="02020603050405020304" pitchFamily="18" charset="0"/>
              </a:rPr>
              <a:t>, </a:t>
            </a:r>
            <a:r>
              <a:rPr lang="vi-VN" sz="1800" dirty="0" smtClean="0">
                <a:solidFill>
                  <a:srgbClr val="FFFF00"/>
                </a:solidFill>
                <a:latin typeface="+mn-lt"/>
                <a:ea typeface="Times New Roman" panose="02020603050405020304" pitchFamily="18" charset="0"/>
                <a:cs typeface="Times New Roman" panose="02020603050405020304" pitchFamily="18" charset="0"/>
              </a:rPr>
              <a:t>để </a:t>
            </a:r>
            <a:r>
              <a:rPr lang="vi-VN" sz="1800" dirty="0">
                <a:solidFill>
                  <a:srgbClr val="FFFF00"/>
                </a:solidFill>
                <a:latin typeface="+mn-lt"/>
                <a:ea typeface="Times New Roman" panose="02020603050405020304" pitchFamily="18" charset="0"/>
                <a:cs typeface="Times New Roman" panose="02020603050405020304" pitchFamily="18" charset="0"/>
              </a:rPr>
              <a:t>ra ngoài ánh nắng mặt trời. Bóng của cây que đến vòng tròn nào thì xác định được lúc đó là mấy giờ.</a:t>
            </a:r>
            <a:endParaRPr lang="en-US" sz="1800" dirty="0">
              <a:solidFill>
                <a:srgbClr val="FFFF00"/>
              </a:solidFill>
              <a:latin typeface="+mn-lt"/>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343669" y="764535"/>
            <a:ext cx="2361842" cy="2263965"/>
          </a:xfrm>
          <a:prstGeom prst="rect">
            <a:avLst/>
          </a:prstGeom>
        </p:spPr>
      </p:pic>
      <p:pic>
        <p:nvPicPr>
          <p:cNvPr id="8" name="Picture 7"/>
          <p:cNvPicPr>
            <a:picLocks noChangeAspect="1"/>
          </p:cNvPicPr>
          <p:nvPr/>
        </p:nvPicPr>
        <p:blipFill>
          <a:blip r:embed="rId4"/>
          <a:stretch>
            <a:fillRect/>
          </a:stretch>
        </p:blipFill>
        <p:spPr>
          <a:xfrm>
            <a:off x="3817618" y="2224748"/>
            <a:ext cx="1714858" cy="2235440"/>
          </a:xfrm>
          <a:prstGeom prst="rect">
            <a:avLst/>
          </a:prstGeom>
        </p:spPr>
      </p:pic>
    </p:spTree>
    <p:extLst>
      <p:ext uri="{BB962C8B-B14F-4D97-AF65-F5344CB8AC3E}">
        <p14:creationId xmlns:p14="http://schemas.microsoft.com/office/powerpoint/2010/main" val="207949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1476</Words>
  <Application>Microsoft Office PowerPoint</Application>
  <PresentationFormat>On-screen Show (16:9)</PresentationFormat>
  <Paragraphs>123</Paragraphs>
  <Slides>24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Montserrat</vt:lpstr>
      <vt:lpstr>Roboto</vt:lpstr>
      <vt:lpstr>Calibri</vt:lpstr>
      <vt:lpstr>Courier New</vt:lpstr>
      <vt:lpstr>Wingdings</vt:lpstr>
      <vt:lpstr>Times New Roman</vt:lpstr>
      <vt:lpstr>Arial</vt:lpstr>
      <vt:lpstr>Aemelia template</vt:lpstr>
      <vt:lpstr>BÀI 3: THỜI GIAN TRONG LỊCH SỬ </vt:lpstr>
      <vt:lpstr>Kiểm tra bài cũ</vt:lpstr>
      <vt:lpstr>PowerPoint Presentation</vt:lpstr>
      <vt:lpstr>NỘI DUNG BÀI HỌC</vt:lpstr>
      <vt:lpstr>1. VÌ SAO PHẢI XÁC ĐINH THỜI GIAN TRONG LỊCH SỬ?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và trả lời câu hỏi</vt:lpstr>
      <vt:lpstr>Quan sát Hình 3</vt:lpstr>
      <vt:lpstr>PowerPoint Presentation</vt:lpstr>
      <vt:lpstr>PowerPoint Presentation</vt:lpstr>
      <vt:lpstr>Luyện tập mở rộng</vt:lpstr>
      <vt:lpstr>PowerPoint Presentation</vt:lpstr>
      <vt:lpstr>Luyện tập nâng cao</vt:lpstr>
      <vt:lpstr>PowerPoint Presentation</vt:lpstr>
      <vt:lpstr>Hướng dẫn về nhà</vt:lpstr>
      <vt:lpstr>CẢM ƠN CÁC EM ĐÃ LẮNG NGHE BÀI GIẢNG!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THỜI GIAN TRONG LỊCH SỬ</dc:title>
  <dc:creator>Trần Bích Hà</dc:creator>
  <cp:lastModifiedBy>HP</cp:lastModifiedBy>
  <cp:revision>130</cp:revision>
  <dcterms:modified xsi:type="dcterms:W3CDTF">2021-07-30T04:35:30Z</dcterms:modified>
</cp:coreProperties>
</file>