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63" r:id="rId5"/>
    <p:sldId id="259" r:id="rId6"/>
    <p:sldId id="320" r:id="rId7"/>
    <p:sldId id="321" r:id="rId8"/>
    <p:sldId id="261" r:id="rId9"/>
    <p:sldId id="322" r:id="rId10"/>
    <p:sldId id="264" r:id="rId11"/>
    <p:sldId id="262" r:id="rId12"/>
    <p:sldId id="286" r:id="rId13"/>
    <p:sldId id="291" r:id="rId14"/>
    <p:sldId id="289" r:id="rId15"/>
    <p:sldId id="323" r:id="rId16"/>
    <p:sldId id="324" r:id="rId17"/>
    <p:sldId id="325" r:id="rId18"/>
    <p:sldId id="326" r:id="rId19"/>
    <p:sldId id="327" r:id="rId20"/>
    <p:sldId id="328" r:id="rId21"/>
    <p:sldId id="329" r:id="rId22"/>
    <p:sldId id="330" r:id="rId23"/>
    <p:sldId id="266" r:id="rId24"/>
    <p:sldId id="331" r:id="rId25"/>
    <p:sldId id="280" r:id="rId26"/>
  </p:sldIdLst>
  <p:sldSz cx="9144000" cy="5143500" type="screen16x9"/>
  <p:notesSz cx="6858000" cy="9144000"/>
  <p:embeddedFontLst>
    <p:embeddedFont>
      <p:font typeface="Comic Sans MS" panose="030F0702030302020204" pitchFamily="66" charset="0"/>
      <p:regular r:id="rId28"/>
      <p:bold r:id="rId29"/>
      <p:italic r:id="rId30"/>
      <p:boldItalic r:id="rId31"/>
    </p:embeddedFont>
    <p:embeddedFont>
      <p:font typeface="Nixie One" panose="020B0604020202020204" charset="0"/>
      <p:regular r:id="rId32"/>
    </p:embeddedFont>
    <p:embeddedFont>
      <p:font typeface="Muli" panose="020B0604020202020204" charset="0"/>
      <p:regular r:id="rId33"/>
      <p:bold r:id="rId34"/>
      <p:italic r:id="rId35"/>
      <p:boldItalic r:id="rId36"/>
    </p:embeddedFont>
    <p:embeddedFont>
      <p:font typeface="Roboto Slab" panose="020B0604020202020204" charset="0"/>
      <p:regular r:id="rId37"/>
      <p:bold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570FA9-D75E-4CC5-BEC2-1B616FA9FC0C}">
  <a:tblStyle styleId="{7A570FA9-D75E-4CC5-BEC2-1B616FA9FC0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1832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5934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5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9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96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97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47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651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73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23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13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92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41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5"/>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36" name="Google Shape;36;p5"/>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5"/>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3" name="Google Shape;43;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91"/>
        <p:cNvGrpSpPr/>
        <p:nvPr/>
      </p:nvGrpSpPr>
      <p:grpSpPr>
        <a:xfrm>
          <a:off x="0" y="0"/>
          <a:ext cx="0" cy="0"/>
          <a:chOff x="0" y="0"/>
          <a:chExt cx="0" cy="0"/>
        </a:xfrm>
      </p:grpSpPr>
      <p:sp>
        <p:nvSpPr>
          <p:cNvPr id="92" name="Google Shape;92;p11"/>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4" name="Google Shape;94;p11"/>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tyle B">
  <p:cSld name="BLANK_1_1_1">
    <p:spTree>
      <p:nvGrpSpPr>
        <p:cNvPr id="1" name="Shape 98"/>
        <p:cNvGrpSpPr/>
        <p:nvPr/>
      </p:nvGrpSpPr>
      <p:grpSpPr>
        <a:xfrm>
          <a:off x="0" y="0"/>
          <a:ext cx="0" cy="0"/>
          <a:chOff x="0" y="0"/>
          <a:chExt cx="0" cy="0"/>
        </a:xfrm>
      </p:grpSpPr>
      <p:sp>
        <p:nvSpPr>
          <p:cNvPr id="99" name="Google Shape;99;p12"/>
          <p:cNvSpPr/>
          <p:nvPr/>
        </p:nvSpPr>
        <p:spPr>
          <a:xfrm>
            <a:off x="0" y="4294550"/>
            <a:ext cx="9144000" cy="2412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01" name="Google Shape;101;p1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131674" y="1605531"/>
            <a:ext cx="9012326" cy="2439611"/>
          </a:xfrm>
          <a:prstGeom prst="rect">
            <a:avLst/>
          </a:prstGeom>
        </p:spPr>
        <p:txBody>
          <a:bodyPr spcFirstLastPara="1" wrap="square" lIns="91425" tIns="91425" rIns="91425" bIns="91425" anchor="b" anchorCtr="0">
            <a:noAutofit/>
          </a:bodyPr>
          <a:lstStyle/>
          <a:p>
            <a:pPr marL="0" lvl="0" indent="0" algn="ctr" rtl="0">
              <a:lnSpc>
                <a:spcPts val="5000"/>
              </a:lnSpc>
              <a:spcBef>
                <a:spcPts val="0"/>
              </a:spcBef>
              <a:spcAft>
                <a:spcPts val="0"/>
              </a:spcAft>
              <a:buNone/>
            </a:pPr>
            <a:r>
              <a:rPr lang="en" sz="4000" dirty="0" smtClean="0">
                <a:latin typeface="+mj-lt"/>
              </a:rPr>
              <a:t/>
            </a:r>
            <a:br>
              <a:rPr lang="en" sz="4000" dirty="0" smtClean="0">
                <a:latin typeface="+mj-lt"/>
              </a:rPr>
            </a:br>
            <a:r>
              <a:rPr lang="en" sz="4000" dirty="0">
                <a:latin typeface="+mj-lt"/>
              </a:rPr>
              <a:t/>
            </a:r>
            <a:br>
              <a:rPr lang="en" sz="4000" dirty="0">
                <a:latin typeface="+mj-lt"/>
              </a:rPr>
            </a:br>
            <a:r>
              <a:rPr lang="en" sz="4000" dirty="0" smtClean="0">
                <a:latin typeface="+mj-lt"/>
              </a:rPr>
              <a:t/>
            </a:r>
            <a:br>
              <a:rPr lang="en" sz="4000" dirty="0" smtClean="0">
                <a:latin typeface="+mj-lt"/>
              </a:rPr>
            </a:br>
            <a:r>
              <a:rPr lang="en" sz="4000" dirty="0">
                <a:latin typeface="+mj-lt"/>
              </a:rPr>
              <a:t/>
            </a:r>
            <a:br>
              <a:rPr lang="en" sz="4000" dirty="0">
                <a:latin typeface="+mj-lt"/>
              </a:rPr>
            </a:br>
            <a:r>
              <a:rPr lang="en" sz="3400" b="0" dirty="0" smtClean="0">
                <a:latin typeface="+mj-lt"/>
              </a:rPr>
              <a:t>CHƯƠNG 1: VÌ SAO PHẢI HỌC LỊCH SỬ?</a:t>
            </a:r>
            <a:br>
              <a:rPr lang="en" sz="3400" b="0" dirty="0" smtClean="0">
                <a:latin typeface="+mj-lt"/>
              </a:rPr>
            </a:br>
            <a:r>
              <a:rPr lang="en" sz="3400" dirty="0" smtClean="0">
                <a:latin typeface="+mj-lt"/>
              </a:rPr>
              <a:t>BÀI 1: LỊCH SỬ VÀ CUỘC SỐNG</a:t>
            </a:r>
            <a:br>
              <a:rPr lang="en" sz="3400" dirty="0" smtClean="0">
                <a:latin typeface="+mj-lt"/>
              </a:rPr>
            </a:br>
            <a:endParaRPr sz="2800" i="1" dirty="0">
              <a:latin typeface="+mj-lt"/>
            </a:endParaRPr>
          </a:p>
        </p:txBody>
      </p:sp>
      <p:grpSp>
        <p:nvGrpSpPr>
          <p:cNvPr id="110" name="Google Shape;110;p13"/>
          <p:cNvGrpSpPr/>
          <p:nvPr/>
        </p:nvGrpSpPr>
        <p:grpSpPr>
          <a:xfrm>
            <a:off x="753267" y="1029785"/>
            <a:ext cx="964541" cy="1011307"/>
            <a:chOff x="5961125" y="1623900"/>
            <a:chExt cx="427450" cy="448175"/>
          </a:xfrm>
        </p:grpSpPr>
        <p:sp>
          <p:nvSpPr>
            <p:cNvPr id="111" name="Google Shape;111;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736372" y="556484"/>
            <a:ext cx="3850258" cy="1028700"/>
          </a:xfrm>
          <a:prstGeom prst="rect">
            <a:avLst/>
          </a:prstGeom>
        </p:spPr>
        <p:txBody>
          <a:bodyPr spcFirstLastPara="1" wrap="square" lIns="91425" tIns="91425" rIns="91425" bIns="91425" anchor="ctr" anchorCtr="0">
            <a:noAutofit/>
          </a:bodyPr>
          <a:lstStyle/>
          <a:p>
            <a:pPr lvl="0"/>
            <a:r>
              <a:rPr lang="en-US" sz="2600" dirty="0" smtClean="0">
                <a:solidFill>
                  <a:schemeClr val="bg1"/>
                </a:solidFill>
                <a:latin typeface="+mj-lt"/>
                <a:cs typeface="Times New Roman" panose="02020603050405020304" pitchFamily="18" charset="0"/>
              </a:rPr>
              <a:t>Ví </a:t>
            </a:r>
            <a:r>
              <a:rPr lang="en-US" sz="2600" dirty="0">
                <a:solidFill>
                  <a:schemeClr val="bg1"/>
                </a:solidFill>
                <a:latin typeface="+mj-lt"/>
                <a:cs typeface="Times New Roman" panose="02020603050405020304" pitchFamily="18" charset="0"/>
              </a:rPr>
              <a:t>dụ cụ thể về lịch sử</a:t>
            </a:r>
            <a:endParaRPr sz="2600" dirty="0">
              <a:solidFill>
                <a:schemeClr val="bg1"/>
              </a:solidFill>
              <a:latin typeface="+mj-lt"/>
            </a:endParaRPr>
          </a:p>
        </p:txBody>
      </p:sp>
      <p:sp>
        <p:nvSpPr>
          <p:cNvPr id="218" name="Google Shape;218;p2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09" y="1682535"/>
            <a:ext cx="4234721" cy="2808998"/>
          </a:xfrm>
          <a:prstGeom prst="rect">
            <a:avLst/>
          </a:prstGeom>
        </p:spPr>
      </p:pic>
      <p:sp>
        <p:nvSpPr>
          <p:cNvPr id="7" name="Rectangle 6"/>
          <p:cNvSpPr/>
          <p:nvPr/>
        </p:nvSpPr>
        <p:spPr>
          <a:xfrm>
            <a:off x="351908" y="4606939"/>
            <a:ext cx="8311079" cy="374461"/>
          </a:xfrm>
          <a:prstGeom prst="rect">
            <a:avLst/>
          </a:prstGeom>
        </p:spPr>
        <p:txBody>
          <a:bodyPr wrap="square">
            <a:spAutoFit/>
          </a:bodyPr>
          <a:lstStyle/>
          <a:p>
            <a:pPr algn="ctr">
              <a:lnSpc>
                <a:spcPts val="2200"/>
              </a:lnSpc>
              <a:buNone/>
            </a:pPr>
            <a:r>
              <a:rPr lang="vi-VN" sz="1800" b="1" dirty="0">
                <a:solidFill>
                  <a:srgbClr val="002060"/>
                </a:solidFill>
              </a:rPr>
              <a:t>Ngày 30-4-1975 là ngày giải phóng miền Nam thống nhất đất </a:t>
            </a:r>
            <a:r>
              <a:rPr lang="vi-VN" sz="1800" b="1" dirty="0" smtClean="0">
                <a:solidFill>
                  <a:srgbClr val="002060"/>
                </a:solidFill>
              </a:rPr>
              <a:t>nước</a:t>
            </a:r>
            <a:endParaRPr lang="en-US" sz="1800" b="1" dirty="0">
              <a:solidFill>
                <a:srgbClr val="002060"/>
              </a:solidFill>
            </a:endParaRPr>
          </a:p>
        </p:txBody>
      </p:sp>
      <p:pic>
        <p:nvPicPr>
          <p:cNvPr id="8" name="Picture 7"/>
          <p:cNvPicPr>
            <a:picLocks noChangeAspect="1"/>
          </p:cNvPicPr>
          <p:nvPr/>
        </p:nvPicPr>
        <p:blipFill>
          <a:blip r:embed="rId4"/>
          <a:stretch>
            <a:fillRect/>
          </a:stretch>
        </p:blipFill>
        <p:spPr>
          <a:xfrm>
            <a:off x="4761777" y="1654289"/>
            <a:ext cx="3901211" cy="2837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down)">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19"/>
          <p:cNvSpPr/>
          <p:nvPr/>
        </p:nvSpPr>
        <p:spPr>
          <a:xfrm>
            <a:off x="7214073" y="747704"/>
            <a:ext cx="354081" cy="33809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9"/>
          <p:cNvGrpSpPr/>
          <p:nvPr/>
        </p:nvGrpSpPr>
        <p:grpSpPr>
          <a:xfrm>
            <a:off x="7274373" y="1643237"/>
            <a:ext cx="1768077" cy="1566180"/>
            <a:chOff x="6643075" y="3664250"/>
            <a:chExt cx="407950" cy="407975"/>
          </a:xfrm>
        </p:grpSpPr>
        <p:sp>
          <p:nvSpPr>
            <p:cNvPr id="178" name="Google Shape;178;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19"/>
          <p:cNvGrpSpPr/>
          <p:nvPr/>
        </p:nvGrpSpPr>
        <p:grpSpPr>
          <a:xfrm>
            <a:off x="7424793" y="3957667"/>
            <a:ext cx="981407" cy="981351"/>
            <a:chOff x="576250" y="4319400"/>
            <a:chExt cx="442075" cy="442050"/>
          </a:xfrm>
        </p:grpSpPr>
        <p:sp>
          <p:nvSpPr>
            <p:cNvPr id="181" name="Google Shape;181;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9"/>
          <p:cNvSpPr/>
          <p:nvPr/>
        </p:nvSpPr>
        <p:spPr>
          <a:xfrm>
            <a:off x="8011059" y="528795"/>
            <a:ext cx="585164" cy="5587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rot="2384392">
            <a:off x="7712988" y="3482952"/>
            <a:ext cx="354079" cy="3380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16" name="Rectangle 15"/>
          <p:cNvSpPr/>
          <p:nvPr/>
        </p:nvSpPr>
        <p:spPr>
          <a:xfrm>
            <a:off x="800831" y="3957667"/>
            <a:ext cx="7133414" cy="938719"/>
          </a:xfrm>
          <a:prstGeom prst="rect">
            <a:avLst/>
          </a:prstGeom>
        </p:spPr>
        <p:txBody>
          <a:bodyPr wrap="square">
            <a:spAutoFit/>
          </a:bodyPr>
          <a:lstStyle/>
          <a:p>
            <a:pPr algn="just">
              <a:lnSpc>
                <a:spcPts val="2200"/>
              </a:lnSpc>
              <a:buNone/>
            </a:pPr>
            <a:r>
              <a:rPr lang="nl-NL" sz="1800" b="1" dirty="0">
                <a:solidFill>
                  <a:srgbClr val="002060"/>
                </a:solidFill>
                <a:cs typeface="Times New Roman" panose="02020603050405020304" pitchFamily="18" charset="0"/>
              </a:rPr>
              <a:t>Ngày 2-9-1945, tại quảng trường Ba Đình, Chủ tịch Hồ Chí Minh đọc Tuyên ngôn độc lập khai sinh Nhà nước Việt Nam dân chủ Cộng hòa, nay là Nước Cộng hòa xã hội chủ nghĩa Việt Nam. </a:t>
            </a:r>
            <a:endParaRPr lang="en-US" sz="1800" b="1" dirty="0">
              <a:solidFill>
                <a:srgbClr val="002060"/>
              </a:solidFill>
              <a:cs typeface="Times New Roman" panose="02020603050405020304" pitchFamily="18"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258" y="808163"/>
            <a:ext cx="5838815" cy="3031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468600" y="34771"/>
            <a:ext cx="4778654" cy="867242"/>
          </a:xfrm>
          <a:prstGeom prst="rect">
            <a:avLst/>
          </a:prstGeom>
        </p:spPr>
        <p:txBody>
          <a:bodyPr spcFirstLastPara="1" wrap="square" lIns="91425" tIns="91425" rIns="91425" bIns="91425" anchor="b" anchorCtr="0">
            <a:noAutofit/>
          </a:bodyPr>
          <a:lstStyle/>
          <a:p>
            <a:pPr lvl="0"/>
            <a:r>
              <a:rPr lang="en" sz="2600" dirty="0" smtClean="0">
                <a:solidFill>
                  <a:srgbClr val="94BF6E"/>
                </a:solidFill>
                <a:latin typeface="+mj-lt"/>
              </a:rPr>
              <a:t>    </a:t>
            </a:r>
            <a:r>
              <a:rPr lang="en" sz="2400" dirty="0" smtClean="0">
                <a:solidFill>
                  <a:schemeClr val="accent4">
                    <a:lumMod val="50000"/>
                  </a:schemeClr>
                </a:solidFill>
                <a:latin typeface="+mj-lt"/>
              </a:rPr>
              <a:t>Môn Lịch sử là gì?</a:t>
            </a:r>
            <a:endParaRPr sz="2400" dirty="0">
              <a:solidFill>
                <a:schemeClr val="accent4">
                  <a:lumMod val="50000"/>
                </a:schemeClr>
              </a:solidFill>
              <a:latin typeface="+mj-lt"/>
            </a:endParaRPr>
          </a:p>
        </p:txBody>
      </p:sp>
      <p:sp>
        <p:nvSpPr>
          <p:cNvPr id="176" name="Google Shape;176;p19"/>
          <p:cNvSpPr/>
          <p:nvPr/>
        </p:nvSpPr>
        <p:spPr>
          <a:xfrm>
            <a:off x="7214073" y="747704"/>
            <a:ext cx="354081" cy="33809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9"/>
          <p:cNvGrpSpPr/>
          <p:nvPr/>
        </p:nvGrpSpPr>
        <p:grpSpPr>
          <a:xfrm>
            <a:off x="7419590" y="1021023"/>
            <a:ext cx="1691490" cy="1817275"/>
            <a:chOff x="6643075" y="3664250"/>
            <a:chExt cx="407950" cy="407975"/>
          </a:xfrm>
        </p:grpSpPr>
        <p:sp>
          <p:nvSpPr>
            <p:cNvPr id="178" name="Google Shape;178;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19"/>
          <p:cNvGrpSpPr/>
          <p:nvPr/>
        </p:nvGrpSpPr>
        <p:grpSpPr>
          <a:xfrm>
            <a:off x="7690492" y="2838298"/>
            <a:ext cx="981407" cy="981351"/>
            <a:chOff x="576250" y="4319400"/>
            <a:chExt cx="442075" cy="442050"/>
          </a:xfrm>
        </p:grpSpPr>
        <p:sp>
          <p:nvSpPr>
            <p:cNvPr id="181" name="Google Shape;181;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9"/>
          <p:cNvSpPr/>
          <p:nvPr/>
        </p:nvSpPr>
        <p:spPr>
          <a:xfrm>
            <a:off x="8086735" y="325628"/>
            <a:ext cx="585164" cy="5587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rot="2384392">
            <a:off x="8446484" y="3645795"/>
            <a:ext cx="354079" cy="3380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Rectangle 1"/>
          <p:cNvSpPr/>
          <p:nvPr/>
        </p:nvSpPr>
        <p:spPr>
          <a:xfrm>
            <a:off x="430533" y="2013998"/>
            <a:ext cx="4192934" cy="2811026"/>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en-US" sz="2000" dirty="0" smtClean="0"/>
              <a:t>L</a:t>
            </a:r>
            <a:r>
              <a:rPr lang="vi-VN" sz="2000" dirty="0" smtClean="0"/>
              <a:t>à </a:t>
            </a:r>
            <a:r>
              <a:rPr lang="vi-VN" sz="2000" dirty="0"/>
              <a:t>môn học tìm hiểu quá trình hình thành và phát triển của xã hội loài người trên cơ sở những thành </a:t>
            </a:r>
            <a:r>
              <a:rPr lang="vi-VN" sz="2000" dirty="0" smtClean="0"/>
              <a:t>tự</a:t>
            </a:r>
            <a:r>
              <a:rPr lang="en-US" sz="2000" dirty="0" smtClean="0"/>
              <a:t>u nghiên cứu của khoa học lịch sử.</a:t>
            </a:r>
          </a:p>
          <a:p>
            <a:pPr marL="342900" indent="-342900" algn="just">
              <a:lnSpc>
                <a:spcPts val="2600"/>
              </a:lnSpc>
              <a:spcBef>
                <a:spcPts val="200"/>
              </a:spcBef>
              <a:spcAft>
                <a:spcPts val="200"/>
              </a:spcAft>
              <a:buFont typeface="Wingdings" panose="05000000000000000000" pitchFamily="2" charset="2"/>
              <a:buChar char="§"/>
            </a:pPr>
            <a:r>
              <a:rPr lang="en-US" sz="2000" dirty="0" smtClean="0"/>
              <a:t>Ví dụ: M</a:t>
            </a:r>
            <a:r>
              <a:rPr lang="vi-VN" sz="2000" dirty="0" smtClean="0"/>
              <a:t>ôn </a:t>
            </a:r>
            <a:r>
              <a:rPr lang="vi-VN" sz="2000" dirty="0"/>
              <a:t>học Lịch sử như Lịch sử 6, Lịch sử 7,...</a:t>
            </a:r>
            <a:endParaRPr lang="en-US" sz="2000" dirty="0"/>
          </a:p>
          <a:p>
            <a:pPr algn="just"/>
            <a:endParaRPr lang="en-US" sz="2000" dirty="0"/>
          </a:p>
        </p:txBody>
      </p:sp>
      <p:grpSp>
        <p:nvGrpSpPr>
          <p:cNvPr id="17" name="Google Shape;533;p40"/>
          <p:cNvGrpSpPr/>
          <p:nvPr/>
        </p:nvGrpSpPr>
        <p:grpSpPr>
          <a:xfrm>
            <a:off x="380211" y="396431"/>
            <a:ext cx="487311" cy="417130"/>
            <a:chOff x="1923675" y="1633650"/>
            <a:chExt cx="436002" cy="435975"/>
          </a:xfrm>
        </p:grpSpPr>
        <p:sp>
          <p:nvSpPr>
            <p:cNvPr id="18"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460195" y="1156587"/>
            <a:ext cx="4190571" cy="707886"/>
          </a:xfrm>
          <a:prstGeom prst="rect">
            <a:avLst/>
          </a:prstGeom>
        </p:spPr>
        <p:txBody>
          <a:bodyPr wrap="none">
            <a:spAutoFit/>
          </a:bodyPr>
          <a:lstStyle/>
          <a:p>
            <a:r>
              <a:rPr lang="fr-FR" sz="2000" i="1" dirty="0" smtClean="0">
                <a:solidFill>
                  <a:schemeClr val="accent1">
                    <a:lumMod val="50000"/>
                  </a:schemeClr>
                </a:solidFill>
                <a:ea typeface="Calibri" panose="020F0502020204030204" pitchFamily="34" charset="0"/>
              </a:rPr>
              <a:t>Em hãy cho biết môn Lịch sử là gì?</a:t>
            </a:r>
          </a:p>
          <a:p>
            <a:r>
              <a:rPr lang="fr-FR" sz="2000" i="1" dirty="0" smtClean="0">
                <a:solidFill>
                  <a:schemeClr val="accent1">
                    <a:lumMod val="50000"/>
                  </a:schemeClr>
                </a:solidFill>
                <a:ea typeface="Calibri" panose="020F0502020204030204" pitchFamily="34" charset="0"/>
              </a:rPr>
              <a:t>Nêu ví dụ cụ thể. </a:t>
            </a:r>
            <a:endParaRPr lang="en-US" sz="2000" i="1" dirty="0"/>
          </a:p>
        </p:txBody>
      </p:sp>
      <p:pic>
        <p:nvPicPr>
          <p:cNvPr id="5" name="Picture 4"/>
          <p:cNvPicPr>
            <a:picLocks noChangeAspect="1"/>
          </p:cNvPicPr>
          <p:nvPr/>
        </p:nvPicPr>
        <p:blipFill>
          <a:blip r:embed="rId3"/>
          <a:stretch>
            <a:fillRect/>
          </a:stretch>
        </p:blipFill>
        <p:spPr>
          <a:xfrm>
            <a:off x="4783681" y="1021023"/>
            <a:ext cx="2569169" cy="3596837"/>
          </a:xfrm>
          <a:prstGeom prst="rect">
            <a:avLst/>
          </a:prstGeom>
        </p:spPr>
      </p:pic>
    </p:spTree>
    <p:extLst>
      <p:ext uri="{BB962C8B-B14F-4D97-AF65-F5344CB8AC3E}">
        <p14:creationId xmlns:p14="http://schemas.microsoft.com/office/powerpoint/2010/main" val="2764519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7" name="Rectangle 6"/>
          <p:cNvSpPr/>
          <p:nvPr/>
        </p:nvSpPr>
        <p:spPr>
          <a:xfrm>
            <a:off x="1149505" y="639897"/>
            <a:ext cx="1183337" cy="523220"/>
          </a:xfrm>
          <a:prstGeom prst="rect">
            <a:avLst/>
          </a:prstGeom>
        </p:spPr>
        <p:txBody>
          <a:bodyPr wrap="none">
            <a:spAutoFit/>
          </a:bodyPr>
          <a:lstStyle/>
          <a:p>
            <a:pPr algn="ctr"/>
            <a:r>
              <a:rPr lang="en-US" sz="2800" b="1" dirty="0" smtClean="0">
                <a:solidFill>
                  <a:schemeClr val="bg1"/>
                </a:solidFill>
              </a:rPr>
              <a:t>Lưu ý</a:t>
            </a:r>
            <a:endParaRPr lang="en-US" sz="2800" b="1" dirty="0">
              <a:solidFill>
                <a:schemeClr val="bg1"/>
              </a:solidFill>
            </a:endParaRPr>
          </a:p>
        </p:txBody>
      </p:sp>
      <p:sp>
        <p:nvSpPr>
          <p:cNvPr id="8" name="Rectangle 7"/>
          <p:cNvSpPr/>
          <p:nvPr/>
        </p:nvSpPr>
        <p:spPr>
          <a:xfrm>
            <a:off x="3716121" y="1729146"/>
            <a:ext cx="5230368" cy="2118529"/>
          </a:xfrm>
          <a:prstGeom prst="rect">
            <a:avLst/>
          </a:prstGeom>
        </p:spPr>
        <p:txBody>
          <a:bodyPr wrap="square">
            <a:spAutoFit/>
          </a:bodyPr>
          <a:lstStyle/>
          <a:p>
            <a:pPr algn="just">
              <a:lnSpc>
                <a:spcPts val="2500"/>
              </a:lnSpc>
              <a:spcBef>
                <a:spcPts val="200"/>
              </a:spcBef>
              <a:spcAft>
                <a:spcPts val="200"/>
              </a:spcAft>
            </a:pPr>
            <a:r>
              <a:rPr lang="en-US" sz="2000" dirty="0" smtClean="0">
                <a:solidFill>
                  <a:srgbClr val="002060"/>
                </a:solidFill>
              </a:rPr>
              <a:t>M</a:t>
            </a:r>
            <a:r>
              <a:rPr lang="vi-VN" sz="2000" dirty="0" smtClean="0">
                <a:solidFill>
                  <a:srgbClr val="002060"/>
                </a:solidFill>
              </a:rPr>
              <a:t>ôn </a:t>
            </a:r>
            <a:r>
              <a:rPr lang="vi-VN" sz="2000" dirty="0">
                <a:solidFill>
                  <a:srgbClr val="002060"/>
                </a:solidFill>
              </a:rPr>
              <a:t>Lịch </a:t>
            </a:r>
            <a:r>
              <a:rPr lang="vi-VN" sz="2000" dirty="0" smtClean="0">
                <a:solidFill>
                  <a:srgbClr val="002060"/>
                </a:solidFill>
              </a:rPr>
              <a:t>sử</a:t>
            </a:r>
            <a:r>
              <a:rPr lang="en-US" sz="2000" dirty="0" smtClean="0">
                <a:solidFill>
                  <a:srgbClr val="002060"/>
                </a:solidFill>
              </a:rPr>
              <a:t>:</a:t>
            </a:r>
          </a:p>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rgbClr val="002060"/>
                </a:solidFill>
              </a:rPr>
              <a:t>K</a:t>
            </a:r>
            <a:r>
              <a:rPr lang="vi-VN" sz="2000" dirty="0" smtClean="0">
                <a:solidFill>
                  <a:srgbClr val="002060"/>
                </a:solidFill>
              </a:rPr>
              <a:t>hông </a:t>
            </a:r>
            <a:r>
              <a:rPr lang="vi-VN" sz="2000" dirty="0">
                <a:solidFill>
                  <a:srgbClr val="002060"/>
                </a:solidFill>
              </a:rPr>
              <a:t>tìm hiểu tất cả những gì đã xảy ra trong quá khứ</a:t>
            </a:r>
            <a:r>
              <a:rPr lang="en-US" sz="2000" dirty="0">
                <a:solidFill>
                  <a:srgbClr val="002060"/>
                </a:solidFill>
              </a:rPr>
              <a:t>. </a:t>
            </a:r>
            <a:endParaRPr lang="en-US" sz="2000" dirty="0" smtClean="0">
              <a:solidFill>
                <a:srgbClr val="002060"/>
              </a:solidFill>
            </a:endParaRPr>
          </a:p>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rgbClr val="002060"/>
                </a:solidFill>
              </a:rPr>
              <a:t>C</a:t>
            </a:r>
            <a:r>
              <a:rPr lang="vi-VN" sz="2000" dirty="0" smtClean="0">
                <a:solidFill>
                  <a:srgbClr val="002060"/>
                </a:solidFill>
              </a:rPr>
              <a:t>hỉ </a:t>
            </a:r>
            <a:r>
              <a:rPr lang="vi-VN" sz="2000" dirty="0">
                <a:solidFill>
                  <a:srgbClr val="002060"/>
                </a:solidFill>
              </a:rPr>
              <a:t>đề cập tới những gì mà khoa học lịch sử đã nghiên cứu, làm sáng tỏ và theo một định hướng </a:t>
            </a:r>
            <a:r>
              <a:rPr lang="vi-VN" sz="2000" dirty="0" smtClean="0">
                <a:solidFill>
                  <a:srgbClr val="002060"/>
                </a:solidFill>
              </a:rPr>
              <a:t>nhất </a:t>
            </a:r>
            <a:r>
              <a:rPr lang="vi-VN" sz="2000" dirty="0">
                <a:solidFill>
                  <a:srgbClr val="002060"/>
                </a:solidFill>
              </a:rPr>
              <a:t>định nào đó. </a:t>
            </a:r>
            <a:endParaRPr lang="en-US" sz="2000" dirty="0">
              <a:solidFill>
                <a:srgbClr val="002060"/>
              </a:solidFill>
              <a:latin typeface="+mj-lt"/>
            </a:endParaRPr>
          </a:p>
        </p:txBody>
      </p:sp>
      <p:pic>
        <p:nvPicPr>
          <p:cNvPr id="2" name="Picture 1"/>
          <p:cNvPicPr>
            <a:picLocks noChangeAspect="1"/>
          </p:cNvPicPr>
          <p:nvPr/>
        </p:nvPicPr>
        <p:blipFill>
          <a:blip r:embed="rId2"/>
          <a:stretch>
            <a:fillRect/>
          </a:stretch>
        </p:blipFill>
        <p:spPr>
          <a:xfrm>
            <a:off x="208638" y="1249620"/>
            <a:ext cx="3065069" cy="3651313"/>
          </a:xfrm>
          <a:prstGeom prst="rect">
            <a:avLst/>
          </a:prstGeom>
        </p:spPr>
      </p:pic>
    </p:spTree>
    <p:extLst>
      <p:ext uri="{BB962C8B-B14F-4D97-AF65-F5344CB8AC3E}">
        <p14:creationId xmlns:p14="http://schemas.microsoft.com/office/powerpoint/2010/main" val="22018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arn(inVertical)">
                                      <p:cBhvr>
                                        <p:cTn id="23" dur="500"/>
                                        <p:tgtEl>
                                          <p:spTgt spid="8">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arn(inVertical)">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444397" y="265213"/>
            <a:ext cx="5992979" cy="8650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solidFill>
                  <a:srgbClr val="94BF6E"/>
                </a:solidFill>
                <a:latin typeface="+mj-lt"/>
              </a:rPr>
              <a:t>2</a:t>
            </a:r>
            <a:r>
              <a:rPr lang="en" sz="2600" dirty="0" smtClean="0">
                <a:solidFill>
                  <a:srgbClr val="94BF6E"/>
                </a:solidFill>
                <a:latin typeface="+mj-lt"/>
              </a:rPr>
              <a:t>. VÌ SAO PHẢI HỌC LỊCH SỬ?</a:t>
            </a:r>
            <a:endParaRPr sz="2600" dirty="0">
              <a:solidFill>
                <a:srgbClr val="94BF6E"/>
              </a:solidFill>
              <a:latin typeface="+mj-lt"/>
            </a:endParaRPr>
          </a:p>
        </p:txBody>
      </p:sp>
      <p:sp>
        <p:nvSpPr>
          <p:cNvPr id="176" name="Google Shape;176;p19"/>
          <p:cNvSpPr/>
          <p:nvPr/>
        </p:nvSpPr>
        <p:spPr>
          <a:xfrm>
            <a:off x="7214073" y="747704"/>
            <a:ext cx="354081" cy="33809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9"/>
          <p:cNvGrpSpPr/>
          <p:nvPr/>
        </p:nvGrpSpPr>
        <p:grpSpPr>
          <a:xfrm>
            <a:off x="6818520" y="945059"/>
            <a:ext cx="2174700" cy="2174833"/>
            <a:chOff x="6643075" y="3664250"/>
            <a:chExt cx="407950" cy="407975"/>
          </a:xfrm>
        </p:grpSpPr>
        <p:sp>
          <p:nvSpPr>
            <p:cNvPr id="178" name="Google Shape;178;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19"/>
          <p:cNvGrpSpPr/>
          <p:nvPr/>
        </p:nvGrpSpPr>
        <p:grpSpPr>
          <a:xfrm>
            <a:off x="7616992" y="3317247"/>
            <a:ext cx="981407" cy="981351"/>
            <a:chOff x="576250" y="4319400"/>
            <a:chExt cx="442075" cy="442050"/>
          </a:xfrm>
        </p:grpSpPr>
        <p:sp>
          <p:nvSpPr>
            <p:cNvPr id="181" name="Google Shape;181;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9"/>
          <p:cNvSpPr/>
          <p:nvPr/>
        </p:nvSpPr>
        <p:spPr>
          <a:xfrm>
            <a:off x="520268" y="117043"/>
            <a:ext cx="585164" cy="44928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rot="2384392">
            <a:off x="7003547" y="3733235"/>
            <a:ext cx="354079" cy="3380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2" name="Rectangle 1"/>
          <p:cNvSpPr/>
          <p:nvPr/>
        </p:nvSpPr>
        <p:spPr>
          <a:xfrm>
            <a:off x="444397" y="2070752"/>
            <a:ext cx="6337732" cy="1214500"/>
          </a:xfrm>
          <a:prstGeom prst="rect">
            <a:avLst/>
          </a:prstGeom>
        </p:spPr>
        <p:txBody>
          <a:bodyPr wrap="square">
            <a:spAutoFit/>
          </a:bodyPr>
          <a:lstStyle/>
          <a:p>
            <a:pPr algn="just">
              <a:lnSpc>
                <a:spcPts val="3000"/>
              </a:lnSpc>
              <a:spcBef>
                <a:spcPts val="500"/>
              </a:spcBef>
              <a:spcAft>
                <a:spcPts val="500"/>
              </a:spcAft>
            </a:pPr>
            <a:r>
              <a:rPr lang="fr-FR" sz="2200" b="1" dirty="0">
                <a:solidFill>
                  <a:schemeClr val="accent4">
                    <a:lumMod val="50000"/>
                  </a:schemeClr>
                </a:solidFill>
                <a:latin typeface="+mj-lt"/>
                <a:ea typeface="Calibri" panose="020F0502020204030204" pitchFamily="34" charset="0"/>
                <a:cs typeface="Times New Roman" panose="02020603050405020304" pitchFamily="18" charset="0"/>
              </a:rPr>
              <a:t>Mỗi con người, sự vật, vùng đất, quốc gia hay thế giới đều trải qua những thay đổi theo thời gia, chủ yếu là do con người tạo nên. </a:t>
            </a:r>
            <a:endParaRPr lang="en-US" sz="2200" b="1" dirty="0">
              <a:solidFill>
                <a:schemeClr val="accent4">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13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80">
                                          <p:stCondLst>
                                            <p:cond delay="0"/>
                                          </p:stCondLst>
                                        </p:cTn>
                                        <p:tgtEl>
                                          <p:spTgt spid="174"/>
                                        </p:tgtEl>
                                      </p:cBhvr>
                                    </p:animEffect>
                                    <p:anim calcmode="lin" valueType="num">
                                      <p:cBhvr>
                                        <p:cTn id="8" dur="1822" tmFilter="0,0; 0.14,0.36; 0.43,0.73; 0.71,0.91; 1.0,1.0">
                                          <p:stCondLst>
                                            <p:cond delay="0"/>
                                          </p:stCondLst>
                                        </p:cTn>
                                        <p:tgtEl>
                                          <p:spTgt spid="1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
                                        </p:tgtEl>
                                      </p:cBhvr>
                                      <p:to x="100000" y="60000"/>
                                    </p:animScale>
                                    <p:animScale>
                                      <p:cBhvr>
                                        <p:cTn id="14" dur="166" decel="50000">
                                          <p:stCondLst>
                                            <p:cond delay="676"/>
                                          </p:stCondLst>
                                        </p:cTn>
                                        <p:tgtEl>
                                          <p:spTgt spid="174"/>
                                        </p:tgtEl>
                                      </p:cBhvr>
                                      <p:to x="100000" y="100000"/>
                                    </p:animScale>
                                    <p:animScale>
                                      <p:cBhvr>
                                        <p:cTn id="15" dur="26">
                                          <p:stCondLst>
                                            <p:cond delay="1312"/>
                                          </p:stCondLst>
                                        </p:cTn>
                                        <p:tgtEl>
                                          <p:spTgt spid="174"/>
                                        </p:tgtEl>
                                      </p:cBhvr>
                                      <p:to x="100000" y="80000"/>
                                    </p:animScale>
                                    <p:animScale>
                                      <p:cBhvr>
                                        <p:cTn id="16" dur="166" decel="50000">
                                          <p:stCondLst>
                                            <p:cond delay="1338"/>
                                          </p:stCondLst>
                                        </p:cTn>
                                        <p:tgtEl>
                                          <p:spTgt spid="174"/>
                                        </p:tgtEl>
                                      </p:cBhvr>
                                      <p:to x="100000" y="100000"/>
                                    </p:animScale>
                                    <p:animScale>
                                      <p:cBhvr>
                                        <p:cTn id="17" dur="26">
                                          <p:stCondLst>
                                            <p:cond delay="1642"/>
                                          </p:stCondLst>
                                        </p:cTn>
                                        <p:tgtEl>
                                          <p:spTgt spid="174"/>
                                        </p:tgtEl>
                                      </p:cBhvr>
                                      <p:to x="100000" y="90000"/>
                                    </p:animScale>
                                    <p:animScale>
                                      <p:cBhvr>
                                        <p:cTn id="18" dur="166" decel="50000">
                                          <p:stCondLst>
                                            <p:cond delay="1668"/>
                                          </p:stCondLst>
                                        </p:cTn>
                                        <p:tgtEl>
                                          <p:spTgt spid="174"/>
                                        </p:tgtEl>
                                      </p:cBhvr>
                                      <p:to x="100000" y="100000"/>
                                    </p:animScale>
                                    <p:animScale>
                                      <p:cBhvr>
                                        <p:cTn id="19" dur="26">
                                          <p:stCondLst>
                                            <p:cond delay="1808"/>
                                          </p:stCondLst>
                                        </p:cTn>
                                        <p:tgtEl>
                                          <p:spTgt spid="174"/>
                                        </p:tgtEl>
                                      </p:cBhvr>
                                      <p:to x="100000" y="95000"/>
                                    </p:animScale>
                                    <p:animScale>
                                      <p:cBhvr>
                                        <p:cTn id="20" dur="166" decel="50000">
                                          <p:stCondLst>
                                            <p:cond delay="1834"/>
                                          </p:stCondLst>
                                        </p:cTn>
                                        <p:tgtEl>
                                          <p:spTgt spid="1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Giới thiệu gia đình em</a:t>
            </a:r>
            <a:endParaRPr lang="en-US" dirty="0">
              <a:latin typeface="+mj-lt"/>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5" name="Rectangle 4"/>
          <p:cNvSpPr/>
          <p:nvPr/>
        </p:nvSpPr>
        <p:spPr>
          <a:xfrm>
            <a:off x="298150" y="1683749"/>
            <a:ext cx="4712762" cy="2119234"/>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nl-NL" sz="2000" i="1" dirty="0" smtClean="0"/>
              <a:t>Em hãy giới </a:t>
            </a:r>
            <a:r>
              <a:rPr lang="nl-NL" sz="2000" i="1" dirty="0"/>
              <a:t>thiếu vắn tắt về gia đình mình (gồm mấy thế hệ, là những ai, những sự kiện đáng </a:t>
            </a:r>
            <a:r>
              <a:rPr lang="nl-NL" sz="2000" i="1" dirty="0" smtClean="0"/>
              <a:t>nhớ,..).</a:t>
            </a:r>
          </a:p>
          <a:p>
            <a:pPr marL="342900" indent="-342900" algn="just">
              <a:lnSpc>
                <a:spcPts val="2600"/>
              </a:lnSpc>
              <a:spcBef>
                <a:spcPts val="200"/>
              </a:spcBef>
              <a:spcAft>
                <a:spcPts val="200"/>
              </a:spcAft>
              <a:buFont typeface="Wingdings" panose="05000000000000000000" pitchFamily="2" charset="2"/>
              <a:buChar char="§"/>
            </a:pPr>
            <a:r>
              <a:rPr lang="nl-NL" sz="2000" i="1" dirty="0" smtClean="0"/>
              <a:t>Em </a:t>
            </a:r>
            <a:r>
              <a:rPr lang="nl-NL" sz="2000" i="1" dirty="0"/>
              <a:t>biết được truyền thống gia đình thông qua ai, phương tiện nào, điều đó có tác dụng như thế nào?</a:t>
            </a:r>
            <a:endParaRPr lang="en-US" sz="2000" i="1" dirty="0"/>
          </a:p>
        </p:txBody>
      </p:sp>
      <p:pic>
        <p:nvPicPr>
          <p:cNvPr id="6" name="Picture 5"/>
          <p:cNvPicPr>
            <a:picLocks noChangeAspect="1"/>
          </p:cNvPicPr>
          <p:nvPr/>
        </p:nvPicPr>
        <p:blipFill>
          <a:blip r:embed="rId2"/>
          <a:stretch>
            <a:fillRect/>
          </a:stretch>
        </p:blipFill>
        <p:spPr>
          <a:xfrm>
            <a:off x="5096922" y="1683749"/>
            <a:ext cx="3900775" cy="2119234"/>
          </a:xfrm>
          <a:prstGeom prst="rect">
            <a:avLst/>
          </a:prstGeom>
        </p:spPr>
      </p:pic>
      <p:sp>
        <p:nvSpPr>
          <p:cNvPr id="7" name="Rectangle 6"/>
          <p:cNvSpPr/>
          <p:nvPr/>
        </p:nvSpPr>
        <p:spPr>
          <a:xfrm>
            <a:off x="1250899" y="3965737"/>
            <a:ext cx="7018935" cy="1015663"/>
          </a:xfrm>
          <a:prstGeom prst="rect">
            <a:avLst/>
          </a:prstGeom>
        </p:spPr>
        <p:txBody>
          <a:bodyPr wrap="square">
            <a:spAutoFit/>
          </a:bodyPr>
          <a:lstStyle/>
          <a:p>
            <a:pPr indent="292100" algn="just">
              <a:lnSpc>
                <a:spcPts val="2400"/>
              </a:lnSpc>
            </a:pPr>
            <a:r>
              <a:rPr lang="en-US" sz="2000" b="1" dirty="0">
                <a:solidFill>
                  <a:schemeClr val="accent4">
                    <a:lumMod val="50000"/>
                  </a:schemeClr>
                </a:solidFill>
                <a:latin typeface="+mn-lt"/>
                <a:ea typeface="Times New Roman" panose="02020603050405020304" pitchFamily="18" charset="0"/>
              </a:rPr>
              <a:t>C</a:t>
            </a:r>
            <a:r>
              <a:rPr lang="en-US" sz="2000" b="1" dirty="0" smtClean="0">
                <a:solidFill>
                  <a:schemeClr val="accent4">
                    <a:lumMod val="50000"/>
                  </a:schemeClr>
                </a:solidFill>
                <a:latin typeface="+mn-lt"/>
                <a:ea typeface="Times New Roman" panose="02020603050405020304" pitchFamily="18" charset="0"/>
              </a:rPr>
              <a:t>ần </a:t>
            </a:r>
            <a:r>
              <a:rPr lang="vi-VN" sz="2000" b="1" dirty="0" smtClean="0">
                <a:solidFill>
                  <a:schemeClr val="accent4">
                    <a:lumMod val="50000"/>
                  </a:schemeClr>
                </a:solidFill>
                <a:latin typeface="+mn-lt"/>
                <a:ea typeface="Times New Roman" panose="02020603050405020304" pitchFamily="18" charset="0"/>
              </a:rPr>
              <a:t>hiểu </a:t>
            </a:r>
            <a:r>
              <a:rPr lang="vi-VN" sz="2000" b="1" dirty="0">
                <a:solidFill>
                  <a:schemeClr val="accent4">
                    <a:lumMod val="50000"/>
                  </a:schemeClr>
                </a:solidFill>
                <a:latin typeface="+mn-lt"/>
                <a:ea typeface="Times New Roman" panose="02020603050405020304" pitchFamily="18" charset="0"/>
              </a:rPr>
              <a:t>được cội nguồn của bản thân, gia đình, dòng họ, tự hào về </a:t>
            </a:r>
            <a:r>
              <a:rPr lang="vi-VN" sz="2000" b="1" dirty="0" smtClean="0">
                <a:solidFill>
                  <a:schemeClr val="accent4">
                    <a:lumMod val="50000"/>
                  </a:schemeClr>
                </a:solidFill>
                <a:latin typeface="+mn-lt"/>
                <a:ea typeface="Times New Roman" panose="02020603050405020304" pitchFamily="18" charset="0"/>
              </a:rPr>
              <a:t>truy</a:t>
            </a:r>
            <a:r>
              <a:rPr lang="en-US" sz="2000" b="1" dirty="0" smtClean="0">
                <a:solidFill>
                  <a:schemeClr val="accent4">
                    <a:lumMod val="50000"/>
                  </a:schemeClr>
                </a:solidFill>
                <a:latin typeface="+mn-lt"/>
                <a:ea typeface="Times New Roman" panose="02020603050405020304" pitchFamily="18" charset="0"/>
              </a:rPr>
              <a:t>ề</a:t>
            </a:r>
            <a:r>
              <a:rPr lang="vi-VN" sz="2000" b="1" dirty="0" smtClean="0">
                <a:solidFill>
                  <a:schemeClr val="accent4">
                    <a:lumMod val="50000"/>
                  </a:schemeClr>
                </a:solidFill>
                <a:latin typeface="+mn-lt"/>
                <a:ea typeface="Times New Roman" panose="02020603050405020304" pitchFamily="18" charset="0"/>
              </a:rPr>
              <a:t>n </a:t>
            </a:r>
            <a:r>
              <a:rPr lang="vi-VN" sz="2000" b="1" dirty="0">
                <a:solidFill>
                  <a:schemeClr val="accent4">
                    <a:lumMod val="50000"/>
                  </a:schemeClr>
                </a:solidFill>
                <a:latin typeface="+mn-lt"/>
                <a:ea typeface="Times New Roman" panose="02020603050405020304" pitchFamily="18" charset="0"/>
              </a:rPr>
              <a:t>thống gia đình và xác định được trách nhiệm của mình để kế tục truyển thống </a:t>
            </a:r>
            <a:r>
              <a:rPr lang="vi-VN" sz="2000" b="1" dirty="0" smtClean="0">
                <a:solidFill>
                  <a:schemeClr val="accent4">
                    <a:lumMod val="50000"/>
                  </a:schemeClr>
                </a:solidFill>
                <a:latin typeface="+mn-lt"/>
                <a:ea typeface="Times New Roman" panose="02020603050405020304" pitchFamily="18" charset="0"/>
              </a:rPr>
              <a:t>đó.</a:t>
            </a:r>
            <a:endParaRPr lang="en-US" sz="2000" b="1" dirty="0">
              <a:solidFill>
                <a:schemeClr val="accent4">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73403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5" name="Rectangle 4"/>
          <p:cNvSpPr/>
          <p:nvPr/>
        </p:nvSpPr>
        <p:spPr>
          <a:xfrm>
            <a:off x="3752697" y="577050"/>
            <a:ext cx="5142586" cy="1323439"/>
          </a:xfrm>
          <a:prstGeom prst="rect">
            <a:avLst/>
          </a:prstGeom>
        </p:spPr>
        <p:txBody>
          <a:bodyPr wrap="square">
            <a:spAutoFit/>
          </a:bodyPr>
          <a:lstStyle/>
          <a:p>
            <a:pPr>
              <a:lnSpc>
                <a:spcPts val="2400"/>
              </a:lnSpc>
            </a:pPr>
            <a:r>
              <a:rPr lang="fr-FR" sz="2000" dirty="0" smtClean="0">
                <a:solidFill>
                  <a:schemeClr val="accent1">
                    <a:lumMod val="50000"/>
                  </a:schemeClr>
                </a:solidFill>
                <a:ea typeface="Calibri" panose="020F0502020204030204" pitchFamily="34" charset="0"/>
                <a:cs typeface="Times New Roman" panose="02020603050405020304" pitchFamily="18" charset="0"/>
              </a:rPr>
              <a:t>    Em hãy cho biết ý nghĩa của hai câu thơ:</a:t>
            </a:r>
          </a:p>
          <a:p>
            <a:pPr>
              <a:lnSpc>
                <a:spcPts val="2400"/>
              </a:lnSpc>
            </a:pPr>
            <a:r>
              <a:rPr lang="nl-NL" sz="2000" i="1" dirty="0" smtClean="0">
                <a:solidFill>
                  <a:schemeClr val="accent1">
                    <a:lumMod val="50000"/>
                  </a:schemeClr>
                </a:solidFill>
              </a:rPr>
              <a:t>             “</a:t>
            </a:r>
            <a:r>
              <a:rPr lang="nl-NL" sz="2000" i="1" dirty="0">
                <a:solidFill>
                  <a:schemeClr val="accent1">
                    <a:lumMod val="50000"/>
                  </a:schemeClr>
                </a:solidFill>
              </a:rPr>
              <a:t>Dân ta phải biết sử </a:t>
            </a:r>
            <a:r>
              <a:rPr lang="nl-NL" sz="2000" i="1" dirty="0" smtClean="0">
                <a:solidFill>
                  <a:schemeClr val="accent1">
                    <a:lumMod val="50000"/>
                  </a:schemeClr>
                </a:solidFill>
              </a:rPr>
              <a:t>ta</a:t>
            </a:r>
          </a:p>
          <a:p>
            <a:pPr>
              <a:lnSpc>
                <a:spcPts val="2400"/>
              </a:lnSpc>
            </a:pPr>
            <a:r>
              <a:rPr lang="nl-NL" sz="2000" i="1" dirty="0" smtClean="0">
                <a:solidFill>
                  <a:schemeClr val="accent1">
                    <a:lumMod val="50000"/>
                  </a:schemeClr>
                </a:solidFill>
              </a:rPr>
              <a:t>Cho </a:t>
            </a:r>
            <a:r>
              <a:rPr lang="nl-NL" sz="2000" i="1" dirty="0">
                <a:solidFill>
                  <a:schemeClr val="accent1">
                    <a:lumMod val="50000"/>
                  </a:schemeClr>
                </a:solidFill>
              </a:rPr>
              <a:t>tường gốc tích nước nhà Việt Nam</a:t>
            </a:r>
            <a:r>
              <a:rPr lang="nl-NL" sz="2000" i="1" dirty="0" smtClean="0">
                <a:solidFill>
                  <a:schemeClr val="accent1">
                    <a:lumMod val="50000"/>
                  </a:schemeClr>
                </a:solidFill>
              </a:rPr>
              <a:t>”</a:t>
            </a:r>
          </a:p>
          <a:p>
            <a:pPr algn="r">
              <a:lnSpc>
                <a:spcPts val="2400"/>
              </a:lnSpc>
            </a:pPr>
            <a:r>
              <a:rPr lang="nl-NL" sz="2000" dirty="0" smtClean="0">
                <a:solidFill>
                  <a:schemeClr val="accent1">
                    <a:lumMod val="50000"/>
                  </a:schemeClr>
                </a:solidFill>
              </a:rPr>
              <a:t>(Chủ tịch Hồ Chí Minh)</a:t>
            </a:r>
            <a:endParaRPr lang="en-US" sz="2000" dirty="0">
              <a:solidFill>
                <a:schemeClr val="accent1">
                  <a:lumMod val="50000"/>
                </a:schemeClr>
              </a:solidFill>
            </a:endParaRPr>
          </a:p>
        </p:txBody>
      </p:sp>
      <p:sp>
        <p:nvSpPr>
          <p:cNvPr id="6" name="Rectangle 5"/>
          <p:cNvSpPr/>
          <p:nvPr/>
        </p:nvSpPr>
        <p:spPr>
          <a:xfrm>
            <a:off x="0" y="1900489"/>
            <a:ext cx="3343047" cy="1631216"/>
          </a:xfrm>
          <a:prstGeom prst="rect">
            <a:avLst/>
          </a:prstGeom>
        </p:spPr>
        <p:txBody>
          <a:bodyPr wrap="square">
            <a:spAutoFit/>
          </a:bodyPr>
          <a:lstStyle/>
          <a:p>
            <a:pPr algn="ctr"/>
            <a:r>
              <a:rPr lang="en-US" sz="2000" b="1" dirty="0" smtClean="0">
                <a:solidFill>
                  <a:srgbClr val="FFFF00"/>
                </a:solidFill>
                <a:latin typeface="+mn-lt"/>
                <a:ea typeface="Courier New" panose="02070309020205020404" pitchFamily="49" charset="0"/>
              </a:rPr>
              <a:t>H</a:t>
            </a:r>
            <a:r>
              <a:rPr lang="vi-VN" sz="2000" b="1" dirty="0" smtClean="0">
                <a:solidFill>
                  <a:srgbClr val="FFFF00"/>
                </a:solidFill>
                <a:latin typeface="+mn-lt"/>
                <a:ea typeface="Courier New" panose="02070309020205020404" pitchFamily="49" charset="0"/>
              </a:rPr>
              <a:t>ai </a:t>
            </a:r>
            <a:r>
              <a:rPr lang="vi-VN" sz="2000" b="1" dirty="0">
                <a:solidFill>
                  <a:srgbClr val="FFFF00"/>
                </a:solidFill>
                <a:latin typeface="+mn-lt"/>
                <a:ea typeface="Courier New" panose="02070309020205020404" pitchFamily="49" charset="0"/>
              </a:rPr>
              <a:t>câu thơ đã chỉ ra yêu </a:t>
            </a:r>
            <a:r>
              <a:rPr lang="vi-VN" sz="2000" b="1" dirty="0" smtClean="0">
                <a:solidFill>
                  <a:srgbClr val="FFFF00"/>
                </a:solidFill>
                <a:latin typeface="+mn-lt"/>
                <a:ea typeface="Courier New" panose="02070309020205020404" pitchFamily="49" charset="0"/>
              </a:rPr>
              <a:t>cầu</a:t>
            </a:r>
            <a:r>
              <a:rPr lang="en-US" sz="2000" b="1" dirty="0" smtClean="0">
                <a:solidFill>
                  <a:srgbClr val="FFFF00"/>
                </a:solidFill>
                <a:latin typeface="+mn-lt"/>
                <a:ea typeface="Courier New" panose="02070309020205020404" pitchFamily="49" charset="0"/>
              </a:rPr>
              <a:t>, </a:t>
            </a:r>
            <a:r>
              <a:rPr lang="vi-VN" sz="2000" b="1" dirty="0" smtClean="0">
                <a:solidFill>
                  <a:srgbClr val="FFFF00"/>
                </a:solidFill>
                <a:latin typeface="+mn-lt"/>
                <a:ea typeface="Courier New" panose="02070309020205020404" pitchFamily="49" charset="0"/>
              </a:rPr>
              <a:t>ý </a:t>
            </a:r>
            <a:r>
              <a:rPr lang="vi-VN" sz="2000" b="1" dirty="0">
                <a:solidFill>
                  <a:srgbClr val="FFFF00"/>
                </a:solidFill>
                <a:latin typeface="+mn-lt"/>
                <a:ea typeface="Courier New" panose="02070309020205020404" pitchFamily="49" charset="0"/>
              </a:rPr>
              <a:t>nghĩa, vai trò của việc học lịch </a:t>
            </a:r>
            <a:r>
              <a:rPr lang="vi-VN" sz="2000" b="1" dirty="0" smtClean="0">
                <a:solidFill>
                  <a:srgbClr val="FFFF00"/>
                </a:solidFill>
                <a:latin typeface="+mn-lt"/>
                <a:ea typeface="Courier New" panose="02070309020205020404" pitchFamily="49" charset="0"/>
              </a:rPr>
              <a:t>sử</a:t>
            </a:r>
            <a:endParaRPr lang="en-US" sz="2000" b="1" dirty="0" smtClean="0">
              <a:solidFill>
                <a:srgbClr val="FFFF00"/>
              </a:solidFill>
              <a:latin typeface="+mn-lt"/>
              <a:ea typeface="Courier New" panose="02070309020205020404" pitchFamily="49" charset="0"/>
            </a:endParaRPr>
          </a:p>
          <a:p>
            <a:pPr algn="ctr"/>
            <a:r>
              <a:rPr lang="vi-VN" sz="2000" dirty="0">
                <a:solidFill>
                  <a:srgbClr val="FFFF00"/>
                </a:solidFill>
              </a:rPr>
              <a:t>(“phải biết sử” để “tường gốc tích”).</a:t>
            </a:r>
            <a:endParaRPr lang="en-US" sz="2000" b="1" dirty="0">
              <a:solidFill>
                <a:srgbClr val="FFFF00"/>
              </a:solidFill>
              <a:latin typeface="+mn-lt"/>
            </a:endParaRPr>
          </a:p>
        </p:txBody>
      </p:sp>
      <p:pic>
        <p:nvPicPr>
          <p:cNvPr id="7" name="Picture 6"/>
          <p:cNvPicPr>
            <a:picLocks noChangeAspect="1"/>
          </p:cNvPicPr>
          <p:nvPr/>
        </p:nvPicPr>
        <p:blipFill>
          <a:blip r:embed="rId2"/>
          <a:stretch>
            <a:fillRect/>
          </a:stretch>
        </p:blipFill>
        <p:spPr>
          <a:xfrm>
            <a:off x="4431188" y="2038077"/>
            <a:ext cx="3602724" cy="2892117"/>
          </a:xfrm>
          <a:prstGeom prst="rect">
            <a:avLst/>
          </a:prstGeom>
        </p:spPr>
      </p:pic>
      <p:grpSp>
        <p:nvGrpSpPr>
          <p:cNvPr id="8" name="Google Shape;533;p40"/>
          <p:cNvGrpSpPr/>
          <p:nvPr/>
        </p:nvGrpSpPr>
        <p:grpSpPr>
          <a:xfrm>
            <a:off x="3752697" y="577050"/>
            <a:ext cx="294861" cy="321870"/>
            <a:chOff x="1923675" y="1633650"/>
            <a:chExt cx="436002" cy="435975"/>
          </a:xfrm>
        </p:grpSpPr>
        <p:sp>
          <p:nvSpPr>
            <p:cNvPr id="9"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146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Vertical)">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5" name="Rectangle 4"/>
          <p:cNvSpPr/>
          <p:nvPr/>
        </p:nvSpPr>
        <p:spPr>
          <a:xfrm>
            <a:off x="764700" y="801203"/>
            <a:ext cx="3719288" cy="430887"/>
          </a:xfrm>
          <a:prstGeom prst="rect">
            <a:avLst/>
          </a:prstGeom>
        </p:spPr>
        <p:txBody>
          <a:bodyPr wrap="none">
            <a:spAutoFit/>
          </a:bodyPr>
          <a:lstStyle/>
          <a:p>
            <a:r>
              <a:rPr lang="en-US" sz="2200" b="1" dirty="0" smtClean="0">
                <a:solidFill>
                  <a:schemeClr val="bg1"/>
                </a:solidFill>
                <a:latin typeface="+mj-lt"/>
                <a:ea typeface="Courier New" panose="02070309020205020404" pitchFamily="49" charset="0"/>
              </a:rPr>
              <a:t>Đọc mục Kết nối ngày nay</a:t>
            </a:r>
            <a:endParaRPr lang="en-US" sz="2200" b="1" dirty="0">
              <a:solidFill>
                <a:schemeClr val="bg1"/>
              </a:solidFill>
              <a:latin typeface="+mj-lt"/>
            </a:endParaRPr>
          </a:p>
        </p:txBody>
      </p:sp>
      <p:sp>
        <p:nvSpPr>
          <p:cNvPr id="6" name="Rectangle 5"/>
          <p:cNvSpPr/>
          <p:nvPr/>
        </p:nvSpPr>
        <p:spPr>
          <a:xfrm>
            <a:off x="4652467" y="688790"/>
            <a:ext cx="4572000" cy="707886"/>
          </a:xfrm>
          <a:prstGeom prst="rect">
            <a:avLst/>
          </a:prstGeom>
        </p:spPr>
        <p:txBody>
          <a:bodyPr>
            <a:spAutoFit/>
          </a:bodyPr>
          <a:lstStyle/>
          <a:p>
            <a:pPr algn="just"/>
            <a:r>
              <a:rPr lang="vi-VN" sz="2000" i="1" dirty="0">
                <a:latin typeface="+mn-lt"/>
                <a:ea typeface="Courier New" panose="02070309020205020404" pitchFamily="49" charset="0"/>
              </a:rPr>
              <a:t>Em hiểu như thế nào về ý nghĩa </a:t>
            </a:r>
            <a:endParaRPr lang="en-US" sz="2000" i="1" dirty="0" smtClean="0">
              <a:latin typeface="+mn-lt"/>
              <a:ea typeface="Courier New" panose="02070309020205020404" pitchFamily="49" charset="0"/>
            </a:endParaRPr>
          </a:p>
          <a:p>
            <a:pPr algn="just"/>
            <a:r>
              <a:rPr lang="vi-VN" sz="2000" i="1" dirty="0" smtClean="0">
                <a:latin typeface="+mn-lt"/>
                <a:ea typeface="Courier New" panose="02070309020205020404" pitchFamily="49" charset="0"/>
              </a:rPr>
              <a:t>của </a:t>
            </a:r>
            <a:r>
              <a:rPr lang="vi-VN" sz="2000" i="1" dirty="0">
                <a:latin typeface="+mn-lt"/>
                <a:ea typeface="Courier New" panose="02070309020205020404" pitchFamily="49" charset="0"/>
              </a:rPr>
              <a:t>lời căn dặn của Bác Hồ? </a:t>
            </a:r>
            <a:endParaRPr lang="en-US" sz="2000" i="1" dirty="0">
              <a:latin typeface="+mn-lt"/>
            </a:endParaRPr>
          </a:p>
        </p:txBody>
      </p:sp>
      <p:pic>
        <p:nvPicPr>
          <p:cNvPr id="7" name="Picture 6"/>
          <p:cNvPicPr>
            <a:picLocks noChangeAspect="1"/>
          </p:cNvPicPr>
          <p:nvPr/>
        </p:nvPicPr>
        <p:blipFill>
          <a:blip r:embed="rId2"/>
          <a:stretch>
            <a:fillRect/>
          </a:stretch>
        </p:blipFill>
        <p:spPr>
          <a:xfrm>
            <a:off x="764700" y="1629860"/>
            <a:ext cx="3335731" cy="3442126"/>
          </a:xfrm>
          <a:prstGeom prst="rect">
            <a:avLst/>
          </a:prstGeom>
        </p:spPr>
      </p:pic>
      <p:sp>
        <p:nvSpPr>
          <p:cNvPr id="8" name="Rectangle 7"/>
          <p:cNvSpPr/>
          <p:nvPr/>
        </p:nvSpPr>
        <p:spPr>
          <a:xfrm>
            <a:off x="3888289" y="1865517"/>
            <a:ext cx="5153297" cy="2759730"/>
          </a:xfrm>
          <a:prstGeom prst="rect">
            <a:avLst/>
          </a:prstGeom>
        </p:spPr>
        <p:txBody>
          <a:bodyPr wrap="square">
            <a:spAutoFit/>
          </a:bodyPr>
          <a:lstStyle/>
          <a:p>
            <a:pPr lvl="0" algn="just">
              <a:lnSpc>
                <a:spcPts val="2500"/>
              </a:lnSpc>
              <a:spcBef>
                <a:spcPts val="200"/>
              </a:spcBef>
              <a:spcAft>
                <a:spcPts val="200"/>
              </a:spcAft>
            </a:pPr>
            <a:r>
              <a:rPr lang="vi-VN" sz="2000" b="1" dirty="0">
                <a:solidFill>
                  <a:schemeClr val="accent1">
                    <a:lumMod val="50000"/>
                  </a:schemeClr>
                </a:solidFill>
              </a:rPr>
              <a:t>Lời dạy của Bác </a:t>
            </a:r>
            <a:r>
              <a:rPr lang="vi-VN" sz="2000" b="1" dirty="0" smtClean="0">
                <a:solidFill>
                  <a:schemeClr val="accent1">
                    <a:lumMod val="50000"/>
                  </a:schemeClr>
                </a:solidFill>
              </a:rPr>
              <a:t>giúp ta</a:t>
            </a:r>
            <a:r>
              <a:rPr lang="en-US" sz="2000" b="1" dirty="0" smtClean="0">
                <a:solidFill>
                  <a:schemeClr val="accent1">
                    <a:lumMod val="50000"/>
                  </a:schemeClr>
                </a:solidFill>
              </a:rPr>
              <a:t>:</a:t>
            </a:r>
            <a:r>
              <a:rPr lang="vi-VN" sz="2000" b="1" dirty="0" smtClean="0">
                <a:solidFill>
                  <a:schemeClr val="accent1">
                    <a:lumMod val="50000"/>
                  </a:schemeClr>
                </a:solidFill>
              </a:rPr>
              <a:t> </a:t>
            </a:r>
            <a:endParaRPr lang="en-US" sz="2000" b="1" dirty="0">
              <a:solidFill>
                <a:schemeClr val="accent1">
                  <a:lumMod val="50000"/>
                </a:schemeClr>
              </a:solidFill>
            </a:endParaRPr>
          </a:p>
          <a:p>
            <a:pPr marL="342900" lvl="0" indent="-342900" algn="just">
              <a:lnSpc>
                <a:spcPts val="2500"/>
              </a:lnSpc>
              <a:spcBef>
                <a:spcPts val="200"/>
              </a:spcBef>
              <a:spcAft>
                <a:spcPts val="200"/>
              </a:spcAft>
              <a:buFont typeface="Wingdings" panose="05000000000000000000" pitchFamily="2" charset="2"/>
              <a:buChar char="§"/>
            </a:pPr>
            <a:r>
              <a:rPr lang="en-US" sz="2000" b="1" dirty="0">
                <a:solidFill>
                  <a:schemeClr val="accent1">
                    <a:lumMod val="50000"/>
                  </a:schemeClr>
                </a:solidFill>
              </a:rPr>
              <a:t>T</a:t>
            </a:r>
            <a:r>
              <a:rPr lang="vi-VN" sz="2000" b="1" dirty="0" smtClean="0">
                <a:solidFill>
                  <a:schemeClr val="accent1">
                    <a:lumMod val="50000"/>
                  </a:schemeClr>
                </a:solidFill>
              </a:rPr>
              <a:t>hấy </a:t>
            </a:r>
            <a:r>
              <a:rPr lang="vi-VN" sz="2000" b="1" dirty="0">
                <a:solidFill>
                  <a:schemeClr val="accent1">
                    <a:lumMod val="50000"/>
                  </a:schemeClr>
                </a:solidFill>
              </a:rPr>
              <a:t>được truyến thống dựng nước và giữ nước của ông cha ta từ xưa tới </a:t>
            </a:r>
            <a:r>
              <a:rPr lang="vi-VN" sz="2000" b="1" dirty="0" smtClean="0">
                <a:solidFill>
                  <a:schemeClr val="accent1">
                    <a:lumMod val="50000"/>
                  </a:schemeClr>
                </a:solidFill>
              </a:rPr>
              <a:t>nay</a:t>
            </a:r>
            <a:r>
              <a:rPr lang="en-US" sz="2000" b="1" dirty="0" smtClean="0">
                <a:solidFill>
                  <a:schemeClr val="accent1">
                    <a:lumMod val="50000"/>
                  </a:schemeClr>
                </a:solidFill>
              </a:rPr>
              <a:t>.</a:t>
            </a:r>
          </a:p>
          <a:p>
            <a:pPr marL="342900" lvl="0" indent="-342900" algn="just">
              <a:lnSpc>
                <a:spcPts val="2500"/>
              </a:lnSpc>
              <a:spcBef>
                <a:spcPts val="200"/>
              </a:spcBef>
              <a:spcAft>
                <a:spcPts val="200"/>
              </a:spcAft>
              <a:buFont typeface="Wingdings" panose="05000000000000000000" pitchFamily="2" charset="2"/>
              <a:buChar char="§"/>
            </a:pPr>
            <a:r>
              <a:rPr lang="en-US" sz="2000" b="1" dirty="0" smtClean="0">
                <a:solidFill>
                  <a:schemeClr val="accent1">
                    <a:lumMod val="50000"/>
                  </a:schemeClr>
                </a:solidFill>
              </a:rPr>
              <a:t>Vai </a:t>
            </a:r>
            <a:r>
              <a:rPr lang="vi-VN" sz="2000" b="1" dirty="0" smtClean="0">
                <a:solidFill>
                  <a:schemeClr val="accent1">
                    <a:lumMod val="50000"/>
                  </a:schemeClr>
                </a:solidFill>
              </a:rPr>
              <a:t>trò </a:t>
            </a:r>
            <a:r>
              <a:rPr lang="vi-VN" sz="2000" b="1" dirty="0">
                <a:solidFill>
                  <a:schemeClr val="accent1">
                    <a:lumMod val="50000"/>
                  </a:schemeClr>
                </a:solidFill>
              </a:rPr>
              <a:t>của Sử học: Chính nhờ Sử học đã phục dựng lại quá trình lập nước thời các Vua Hùng để ngày nay chúng ta tiếp nối truyền thống đó.</a:t>
            </a:r>
            <a:endParaRPr lang="en-US" sz="2000" b="1" dirty="0">
              <a:solidFill>
                <a:schemeClr val="accent1">
                  <a:lumMod val="50000"/>
                </a:schemeClr>
              </a:solidFill>
            </a:endParaRPr>
          </a:p>
        </p:txBody>
      </p:sp>
      <p:grpSp>
        <p:nvGrpSpPr>
          <p:cNvPr id="16" name="Google Shape;533;p40"/>
          <p:cNvGrpSpPr/>
          <p:nvPr/>
        </p:nvGrpSpPr>
        <p:grpSpPr>
          <a:xfrm>
            <a:off x="453396" y="861003"/>
            <a:ext cx="311304" cy="311286"/>
            <a:chOff x="1923675" y="1633650"/>
            <a:chExt cx="436000" cy="435975"/>
          </a:xfrm>
        </p:grpSpPr>
        <p:sp>
          <p:nvSpPr>
            <p:cNvPr id="17"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21"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59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wipe(down)">
                                      <p:cBhvr>
                                        <p:cTn id="4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50" y="530725"/>
            <a:ext cx="4229959" cy="1028700"/>
          </a:xfrm>
        </p:spPr>
        <p:txBody>
          <a:bodyPr/>
          <a:lstStyle/>
          <a:p>
            <a:r>
              <a:rPr lang="en-US" sz="2200" dirty="0" smtClean="0">
                <a:latin typeface="+mj-lt"/>
              </a:rPr>
              <a:t>    Phải học lịch sử để làm gì?</a:t>
            </a:r>
            <a:endParaRPr lang="en-US" sz="2200" dirty="0">
              <a:latin typeface="+mj-lt"/>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grpSp>
        <p:nvGrpSpPr>
          <p:cNvPr id="5" name="Google Shape;533;p40"/>
          <p:cNvGrpSpPr/>
          <p:nvPr/>
        </p:nvGrpSpPr>
        <p:grpSpPr>
          <a:xfrm>
            <a:off x="332028" y="889432"/>
            <a:ext cx="311304" cy="311286"/>
            <a:chOff x="1923675" y="1633650"/>
            <a:chExt cx="436000" cy="435975"/>
          </a:xfrm>
        </p:grpSpPr>
        <p:sp>
          <p:nvSpPr>
            <p:cNvPr id="6"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11"/>
          <p:cNvSpPr/>
          <p:nvPr/>
        </p:nvSpPr>
        <p:spPr>
          <a:xfrm>
            <a:off x="4897391" y="691132"/>
            <a:ext cx="4480695" cy="707886"/>
          </a:xfrm>
          <a:prstGeom prst="rect">
            <a:avLst/>
          </a:prstGeom>
        </p:spPr>
        <p:txBody>
          <a:bodyPr wrap="square">
            <a:spAutoFit/>
          </a:bodyPr>
          <a:lstStyle/>
          <a:p>
            <a:pPr algn="just"/>
            <a:r>
              <a:rPr lang="nl-NL" sz="2000" i="1" dirty="0" smtClean="0">
                <a:solidFill>
                  <a:schemeClr val="accent1">
                    <a:lumMod val="50000"/>
                  </a:schemeClr>
                </a:solidFill>
                <a:ea typeface="Calibri" panose="020F0502020204030204" pitchFamily="34" charset="0"/>
                <a:cs typeface="Times New Roman" panose="02020603050405020304" pitchFamily="18" charset="0"/>
              </a:rPr>
              <a:t>Em hãy cho biết vì sao </a:t>
            </a:r>
          </a:p>
          <a:p>
            <a:pPr algn="just"/>
            <a:r>
              <a:rPr lang="nl-NL" sz="2000" i="1" dirty="0" smtClean="0">
                <a:solidFill>
                  <a:schemeClr val="accent1">
                    <a:lumMod val="50000"/>
                  </a:schemeClr>
                </a:solidFill>
                <a:ea typeface="Calibri" panose="020F0502020204030204" pitchFamily="34" charset="0"/>
                <a:cs typeface="Times New Roman" panose="02020603050405020304" pitchFamily="18" charset="0"/>
              </a:rPr>
              <a:t>phải học lịch sử?</a:t>
            </a:r>
            <a:endParaRPr lang="en-US" sz="2000" i="1" dirty="0"/>
          </a:p>
        </p:txBody>
      </p:sp>
      <p:sp>
        <p:nvSpPr>
          <p:cNvPr id="48" name="Round Same Side Corner Rectangle 47"/>
          <p:cNvSpPr/>
          <p:nvPr/>
        </p:nvSpPr>
        <p:spPr>
          <a:xfrm rot="16200000">
            <a:off x="3037054" y="-223521"/>
            <a:ext cx="1199679" cy="5440039"/>
          </a:xfrm>
          <a:prstGeom prst="round2SameRect">
            <a:avLst>
              <a:gd name="adj1" fmla="val 23321"/>
              <a:gd name="adj2" fmla="val 0"/>
            </a:avLst>
          </a:prstGeom>
          <a:solidFill>
            <a:schemeClr val="accent1"/>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ound Same Side Corner Rectangle 48"/>
          <p:cNvSpPr/>
          <p:nvPr/>
        </p:nvSpPr>
        <p:spPr>
          <a:xfrm rot="5400000" flipH="1">
            <a:off x="6689590" y="1718044"/>
            <a:ext cx="1209001" cy="1547586"/>
          </a:xfrm>
          <a:prstGeom prst="round2SameRect">
            <a:avLst>
              <a:gd name="adj1" fmla="val 34679"/>
              <a:gd name="adj2" fmla="val 0"/>
            </a:avLst>
          </a:prstGeom>
          <a:solidFill>
            <a:schemeClr val="accent1"/>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TextBox 8"/>
          <p:cNvSpPr txBox="1">
            <a:spLocks noChangeArrowheads="1"/>
          </p:cNvSpPr>
          <p:nvPr/>
        </p:nvSpPr>
        <p:spPr bwMode="auto">
          <a:xfrm>
            <a:off x="6179217" y="2140818"/>
            <a:ext cx="2229745"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rPr>
              <a:t>Tìm hiểu </a:t>
            </a:r>
          </a:p>
          <a:p>
            <a:pPr algn="ctr"/>
            <a:r>
              <a:rPr lang="en-US" sz="2000" b="1" dirty="0" smtClean="0">
                <a:solidFill>
                  <a:schemeClr val="bg1"/>
                </a:solidFill>
                <a:latin typeface="+mj-lt"/>
              </a:rPr>
              <a:t>cội nguồn</a:t>
            </a:r>
            <a:endParaRPr lang="en-US" sz="2000" b="1" dirty="0">
              <a:solidFill>
                <a:schemeClr val="bg1"/>
              </a:solidFill>
              <a:latin typeface="+mj-lt"/>
            </a:endParaRPr>
          </a:p>
        </p:txBody>
      </p:sp>
      <p:sp>
        <p:nvSpPr>
          <p:cNvPr id="54" name="Rectangle 32"/>
          <p:cNvSpPr>
            <a:spLocks noChangeArrowheads="1"/>
          </p:cNvSpPr>
          <p:nvPr/>
        </p:nvSpPr>
        <p:spPr bwMode="auto">
          <a:xfrm>
            <a:off x="980237" y="1988667"/>
            <a:ext cx="5376675" cy="1015663"/>
          </a:xfrm>
          <a:prstGeom prst="rect">
            <a:avLst/>
          </a:prstGeom>
          <a:noFill/>
          <a:ln w="9525">
            <a:noFill/>
            <a:miter lim="800000"/>
            <a:headEnd/>
            <a:tailEnd/>
          </a:ln>
        </p:spPr>
        <p:txBody>
          <a:bodyPr wrap="square">
            <a:spAutoFit/>
          </a:bodyPr>
          <a:lstStyle/>
          <a:p>
            <a:pPr algn="just"/>
            <a:r>
              <a:rPr lang="en-US" sz="2000" dirty="0">
                <a:solidFill>
                  <a:schemeClr val="bg1"/>
                </a:solidFill>
                <a:latin typeface="+mn-lt"/>
              </a:rPr>
              <a:t>Đ</a:t>
            </a:r>
            <a:r>
              <a:rPr lang="vi-VN" sz="2000" dirty="0" smtClean="0">
                <a:solidFill>
                  <a:schemeClr val="bg1"/>
                </a:solidFill>
                <a:latin typeface="+mn-lt"/>
              </a:rPr>
              <a:t>ể </a:t>
            </a:r>
            <a:r>
              <a:rPr lang="vi-VN" sz="2000" dirty="0">
                <a:solidFill>
                  <a:schemeClr val="bg1"/>
                </a:solidFill>
                <a:latin typeface="+mn-lt"/>
              </a:rPr>
              <a:t>hiểu biết về cội nguồn của bản thân, gia đình, dòng họ, dân tộc, và rộng hơn là của cả loài </a:t>
            </a:r>
            <a:r>
              <a:rPr lang="vi-VN" sz="2000" dirty="0" smtClean="0">
                <a:solidFill>
                  <a:schemeClr val="bg1"/>
                </a:solidFill>
                <a:latin typeface="+mn-lt"/>
              </a:rPr>
              <a:t>người</a:t>
            </a:r>
            <a:r>
              <a:rPr lang="en-US" sz="2000" dirty="0" smtClean="0">
                <a:solidFill>
                  <a:schemeClr val="bg1"/>
                </a:solidFill>
                <a:latin typeface="+mn-lt"/>
              </a:rPr>
              <a:t>.</a:t>
            </a:r>
            <a:endParaRPr lang="en-US" sz="2000" dirty="0">
              <a:solidFill>
                <a:schemeClr val="bg1"/>
              </a:solidFill>
              <a:latin typeface="+mn-lt"/>
            </a:endParaRPr>
          </a:p>
        </p:txBody>
      </p:sp>
      <p:sp>
        <p:nvSpPr>
          <p:cNvPr id="56" name="Round Same Side Corner Rectangle 55"/>
          <p:cNvSpPr/>
          <p:nvPr/>
        </p:nvSpPr>
        <p:spPr>
          <a:xfrm rot="16200000">
            <a:off x="2985241" y="1272132"/>
            <a:ext cx="1303305" cy="5440036"/>
          </a:xfrm>
          <a:prstGeom prst="round2SameRect">
            <a:avLst>
              <a:gd name="adj1" fmla="val 23321"/>
              <a:gd name="adj2" fmla="val 0"/>
            </a:avLst>
          </a:prstGeom>
          <a:solidFill>
            <a:schemeClr val="accent4">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ound Same Side Corner Rectangle 56"/>
          <p:cNvSpPr/>
          <p:nvPr/>
        </p:nvSpPr>
        <p:spPr>
          <a:xfrm rot="5400000" flipH="1">
            <a:off x="6642438" y="3218356"/>
            <a:ext cx="1303306" cy="1547586"/>
          </a:xfrm>
          <a:prstGeom prst="round2SameRect">
            <a:avLst>
              <a:gd name="adj1" fmla="val 34679"/>
              <a:gd name="adj2" fmla="val 0"/>
            </a:avLst>
          </a:prstGeom>
          <a:solidFill>
            <a:schemeClr val="accent4">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TextBox 8"/>
          <p:cNvSpPr txBox="1">
            <a:spLocks noChangeArrowheads="1"/>
          </p:cNvSpPr>
          <p:nvPr/>
        </p:nvSpPr>
        <p:spPr bwMode="auto">
          <a:xfrm>
            <a:off x="6179217" y="3584657"/>
            <a:ext cx="2229745"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rPr>
              <a:t>Đúc kết</a:t>
            </a:r>
          </a:p>
          <a:p>
            <a:pPr algn="ctr"/>
            <a:r>
              <a:rPr lang="en-US" sz="2000" b="1" dirty="0" smtClean="0">
                <a:solidFill>
                  <a:schemeClr val="bg1"/>
                </a:solidFill>
                <a:latin typeface="+mj-lt"/>
              </a:rPr>
              <a:t>kinh nghiệm</a:t>
            </a:r>
            <a:endParaRPr lang="en-US" sz="2000" b="1" dirty="0">
              <a:solidFill>
                <a:schemeClr val="bg1"/>
              </a:solidFill>
              <a:latin typeface="+mj-lt"/>
            </a:endParaRPr>
          </a:p>
        </p:txBody>
      </p:sp>
      <p:sp>
        <p:nvSpPr>
          <p:cNvPr id="59" name="Rectangle 32"/>
          <p:cNvSpPr>
            <a:spLocks noChangeArrowheads="1"/>
          </p:cNvSpPr>
          <p:nvPr/>
        </p:nvSpPr>
        <p:spPr bwMode="auto">
          <a:xfrm>
            <a:off x="980237" y="3340497"/>
            <a:ext cx="5376675" cy="1631216"/>
          </a:xfrm>
          <a:prstGeom prst="rect">
            <a:avLst/>
          </a:prstGeom>
          <a:noFill/>
          <a:ln w="9525">
            <a:noFill/>
            <a:miter lim="800000"/>
            <a:headEnd/>
            <a:tailEnd/>
          </a:ln>
        </p:spPr>
        <p:txBody>
          <a:bodyPr wrap="square">
            <a:spAutoFit/>
          </a:bodyPr>
          <a:lstStyle/>
          <a:p>
            <a:pPr algn="just"/>
            <a:r>
              <a:rPr lang="nl-NL" sz="2000" dirty="0">
                <a:solidFill>
                  <a:schemeClr val="bg1"/>
                </a:solidFill>
              </a:rPr>
              <a:t>Đ</a:t>
            </a:r>
            <a:r>
              <a:rPr lang="nl-NL" sz="2000" dirty="0" smtClean="0">
                <a:solidFill>
                  <a:schemeClr val="bg1"/>
                </a:solidFill>
              </a:rPr>
              <a:t>úc </a:t>
            </a:r>
            <a:r>
              <a:rPr lang="nl-NL" sz="2000" dirty="0">
                <a:solidFill>
                  <a:schemeClr val="bg1"/>
                </a:solidFill>
              </a:rPr>
              <a:t>kết những bài học kinh nghiệm về sự thành công và thất bại của quá khứ để phục vụ hiện tại và xây dựng cuộc sống mới trong tương lai.</a:t>
            </a:r>
            <a:endParaRPr lang="en-US" sz="2000" dirty="0">
              <a:solidFill>
                <a:schemeClr val="bg1"/>
              </a:solidFill>
            </a:endParaRPr>
          </a:p>
          <a:p>
            <a:r>
              <a:rPr lang="nl-NL" sz="2000" dirty="0"/>
              <a:t> </a:t>
            </a:r>
            <a:endParaRPr lang="en-US" sz="2000" dirty="0"/>
          </a:p>
        </p:txBody>
      </p:sp>
    </p:spTree>
    <p:extLst>
      <p:ext uri="{BB962C8B-B14F-4D97-AF65-F5344CB8AC3E}">
        <p14:creationId xmlns:p14="http://schemas.microsoft.com/office/powerpoint/2010/main" val="32195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arn(inVertical)">
                                      <p:cBhvr>
                                        <p:cTn id="37" dur="500"/>
                                        <p:tgtEl>
                                          <p:spTgt spid="5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barn(inVertical)">
                                      <p:cBhvr>
                                        <p:cTn id="40" dur="500"/>
                                        <p:tgtEl>
                                          <p:spTgt spid="5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48" grpId="0" animBg="1"/>
      <p:bldP spid="49" grpId="0" animBg="1"/>
      <p:bldP spid="52" grpId="0"/>
      <p:bldP spid="54" grpId="0"/>
      <p:bldP spid="56" grpId="0" animBg="1"/>
      <p:bldP spid="57" grpId="0" animBg="1"/>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5" name="Rectangle 4"/>
          <p:cNvSpPr/>
          <p:nvPr/>
        </p:nvSpPr>
        <p:spPr>
          <a:xfrm>
            <a:off x="773086" y="713420"/>
            <a:ext cx="1428596" cy="461665"/>
          </a:xfrm>
          <a:prstGeom prst="rect">
            <a:avLst/>
          </a:prstGeom>
        </p:spPr>
        <p:txBody>
          <a:bodyPr wrap="none">
            <a:spAutoFit/>
          </a:bodyPr>
          <a:lstStyle/>
          <a:p>
            <a:r>
              <a:rPr lang="en-US" sz="2400" b="1" dirty="0" smtClean="0">
                <a:solidFill>
                  <a:schemeClr val="bg1"/>
                </a:solidFill>
              </a:rPr>
              <a:t>Mở rộng</a:t>
            </a:r>
            <a:endParaRPr lang="en-US" sz="2400" b="1" dirty="0">
              <a:solidFill>
                <a:schemeClr val="bg1"/>
              </a:solidFill>
            </a:endParaRPr>
          </a:p>
        </p:txBody>
      </p:sp>
      <p:sp>
        <p:nvSpPr>
          <p:cNvPr id="6" name="Rectangle 5"/>
          <p:cNvSpPr/>
          <p:nvPr/>
        </p:nvSpPr>
        <p:spPr>
          <a:xfrm>
            <a:off x="3584449" y="713420"/>
            <a:ext cx="5471771" cy="4603824"/>
          </a:xfrm>
          <a:prstGeom prst="rect">
            <a:avLst/>
          </a:prstGeom>
        </p:spPr>
        <p:txBody>
          <a:bodyPr wrap="square">
            <a:spAutoFit/>
          </a:bodyPr>
          <a:lstStyle/>
          <a:p>
            <a:pPr marL="342900" lvl="0" indent="-342900" algn="just">
              <a:lnSpc>
                <a:spcPts val="2500"/>
              </a:lnSpc>
              <a:spcBef>
                <a:spcPts val="200"/>
              </a:spcBef>
              <a:spcAft>
                <a:spcPts val="200"/>
              </a:spcAft>
              <a:buFont typeface="Wingdings" panose="05000000000000000000" pitchFamily="2" charset="2"/>
              <a:buChar char="§"/>
            </a:pPr>
            <a:r>
              <a:rPr lang="en-US" sz="2000" b="1" dirty="0" smtClean="0">
                <a:latin typeface="+mn-lt"/>
              </a:rPr>
              <a:t>Học lịch sử </a:t>
            </a:r>
            <a:r>
              <a:rPr lang="vi-VN" sz="2000" b="1" dirty="0" smtClean="0">
                <a:latin typeface="+mn-lt"/>
                <a:ea typeface="Courier New" panose="02070309020205020404" pitchFamily="49" charset="0"/>
              </a:rPr>
              <a:t>để </a:t>
            </a:r>
            <a:r>
              <a:rPr lang="vi-VN" sz="2000" b="1" dirty="0">
                <a:latin typeface="+mn-lt"/>
                <a:ea typeface="Courier New" panose="02070309020205020404" pitchFamily="49" charset="0"/>
              </a:rPr>
              <a:t>hiểu biết về cội nguồn</a:t>
            </a:r>
            <a:r>
              <a:rPr lang="en-US" sz="2000" b="1" dirty="0">
                <a:latin typeface="+mn-lt"/>
                <a:ea typeface="Courier New" panose="02070309020205020404" pitchFamily="49" charset="0"/>
              </a:rPr>
              <a:t>: </a:t>
            </a:r>
            <a:r>
              <a:rPr lang="en-US" sz="2000" dirty="0" smtClean="0">
                <a:latin typeface="+mn-lt"/>
                <a:ea typeface="Courier New" panose="02070309020205020404" pitchFamily="49" charset="0"/>
              </a:rPr>
              <a:t>học </a:t>
            </a:r>
            <a:r>
              <a:rPr lang="vi-VN" sz="2000" dirty="0" smtClean="0"/>
              <a:t>để </a:t>
            </a:r>
            <a:r>
              <a:rPr lang="vi-VN" sz="2000" dirty="0"/>
              <a:t>biết về chính </a:t>
            </a:r>
            <a:r>
              <a:rPr lang="en-US" sz="2000" dirty="0" smtClean="0"/>
              <a:t>nguồn gốc của bản thân; </a:t>
            </a:r>
            <a:r>
              <a:rPr lang="vi-VN" sz="2000" dirty="0" smtClean="0"/>
              <a:t>quá </a:t>
            </a:r>
            <a:r>
              <a:rPr lang="vi-VN" sz="2000" dirty="0"/>
              <a:t>khứ của dòng họ, làng xóm, dân tộc mình.</a:t>
            </a:r>
            <a:endParaRPr lang="en-US" sz="2000" dirty="0"/>
          </a:p>
          <a:p>
            <a:pPr marL="342900" indent="-342900" algn="just">
              <a:lnSpc>
                <a:spcPts val="2500"/>
              </a:lnSpc>
              <a:spcBef>
                <a:spcPts val="200"/>
              </a:spcBef>
              <a:spcAft>
                <a:spcPts val="200"/>
              </a:spcAft>
              <a:buFont typeface="Wingdings" panose="05000000000000000000" pitchFamily="2" charset="2"/>
              <a:buChar char="§"/>
            </a:pPr>
            <a:r>
              <a:rPr lang="en-US" sz="2000" b="1" dirty="0" smtClean="0">
                <a:latin typeface="+mn-lt"/>
              </a:rPr>
              <a:t>Học lịch sử để đúc kết bài học kinh nghiệm: </a:t>
            </a:r>
            <a:r>
              <a:rPr lang="vi-VN" sz="2000" dirty="0" smtClean="0">
                <a:latin typeface="+mn-lt"/>
              </a:rPr>
              <a:t>Phục </a:t>
            </a:r>
            <a:r>
              <a:rPr lang="vi-VN" sz="2000" dirty="0">
                <a:latin typeface="+mn-lt"/>
              </a:rPr>
              <a:t>dựng lại những gì đã xảy ra trong quá khứ giúp chúng ta thấy rõ những việc thất bại và thành </a:t>
            </a:r>
            <a:r>
              <a:rPr lang="vi-VN" sz="2000" dirty="0" smtClean="0">
                <a:latin typeface="+mn-lt"/>
              </a:rPr>
              <a:t>công. </a:t>
            </a:r>
            <a:r>
              <a:rPr lang="vi-VN" sz="2000" dirty="0">
                <a:latin typeface="+mn-lt"/>
              </a:rPr>
              <a:t>Nếu tương lai diễn ra sự việc tương tự thì chính những bài học kinh nghiệm đó sẽ giúp ta làm tốt hơn, tránh được những thất bại như đã từng xảy ra. </a:t>
            </a:r>
            <a:endParaRPr lang="en-US" sz="2000" dirty="0" smtClean="0">
              <a:latin typeface="+mn-lt"/>
              <a:ea typeface="Courier New" panose="02070309020205020404" pitchFamily="49" charset="0"/>
            </a:endParaRPr>
          </a:p>
          <a:p>
            <a:pPr algn="just">
              <a:lnSpc>
                <a:spcPts val="2500"/>
              </a:lnSpc>
              <a:spcBef>
                <a:spcPts val="200"/>
              </a:spcBef>
              <a:spcAft>
                <a:spcPts val="200"/>
              </a:spcAft>
            </a:pPr>
            <a:r>
              <a:rPr lang="en-US" sz="2000" dirty="0" smtClean="0">
                <a:latin typeface="+mn-lt"/>
                <a:ea typeface="Courier New" panose="02070309020205020404" pitchFamily="49" charset="0"/>
              </a:rPr>
              <a:t> </a:t>
            </a:r>
          </a:p>
          <a:p>
            <a:r>
              <a:rPr lang="vi-VN" dirty="0" smtClean="0">
                <a:latin typeface="Courier New" panose="02070309020205020404" pitchFamily="49" charset="0"/>
                <a:ea typeface="Courier New" panose="02070309020205020404" pitchFamily="49" charset="0"/>
              </a:rPr>
              <a:t> </a:t>
            </a:r>
            <a:endParaRPr lang="en-US" dirty="0"/>
          </a:p>
        </p:txBody>
      </p:sp>
    </p:spTree>
    <p:extLst>
      <p:ext uri="{BB962C8B-B14F-4D97-AF65-F5344CB8AC3E}">
        <p14:creationId xmlns:p14="http://schemas.microsoft.com/office/powerpoint/2010/main" val="34744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5" name="Rectangle 4"/>
          <p:cNvSpPr/>
          <p:nvPr/>
        </p:nvSpPr>
        <p:spPr>
          <a:xfrm>
            <a:off x="4608576" y="411172"/>
            <a:ext cx="4462272" cy="1631216"/>
          </a:xfrm>
          <a:prstGeom prst="rect">
            <a:avLst/>
          </a:prstGeom>
        </p:spPr>
        <p:txBody>
          <a:bodyPr wrap="square">
            <a:spAutoFit/>
          </a:bodyPr>
          <a:lstStyle/>
          <a:p>
            <a:pPr marL="342900" indent="-342900" algn="just">
              <a:buFont typeface="Wingdings" panose="05000000000000000000" pitchFamily="2" charset="2"/>
              <a:buChar char="§"/>
            </a:pPr>
            <a:r>
              <a:rPr lang="fr-FR" sz="2000" i="1" dirty="0" smtClean="0">
                <a:solidFill>
                  <a:schemeClr val="accent1">
                    <a:lumMod val="50000"/>
                  </a:schemeClr>
                </a:solidFill>
              </a:rPr>
              <a:t>Em </a:t>
            </a:r>
            <a:r>
              <a:rPr lang="fr-FR" sz="2000" i="1" dirty="0">
                <a:solidFill>
                  <a:schemeClr val="accent1">
                    <a:lumMod val="50000"/>
                  </a:schemeClr>
                </a:solidFill>
              </a:rPr>
              <a:t>hãy chỉ ra những điểm thay đổi theo thời gian của máy tính điện tử. </a:t>
            </a:r>
            <a:endParaRPr lang="fr-FR" sz="2000" i="1" dirty="0" smtClean="0">
              <a:solidFill>
                <a:schemeClr val="accent1">
                  <a:lumMod val="50000"/>
                </a:schemeClr>
              </a:solidFill>
            </a:endParaRPr>
          </a:p>
          <a:p>
            <a:pPr marL="342900" indent="-342900" algn="just">
              <a:buFont typeface="Wingdings" panose="05000000000000000000" pitchFamily="2" charset="2"/>
              <a:buChar char="§"/>
            </a:pPr>
            <a:r>
              <a:rPr lang="fr-FR" sz="2000" i="1" dirty="0" smtClean="0">
                <a:solidFill>
                  <a:schemeClr val="accent1">
                    <a:lumMod val="50000"/>
                  </a:schemeClr>
                </a:solidFill>
              </a:rPr>
              <a:t>Theo </a:t>
            </a:r>
            <a:r>
              <a:rPr lang="fr-FR" sz="2000" i="1" dirty="0">
                <a:solidFill>
                  <a:schemeClr val="accent1">
                    <a:lumMod val="50000"/>
                  </a:schemeClr>
                </a:solidFill>
              </a:rPr>
              <a:t>em sự thay đổi theo thời gian như vậy được hiểu là gì?</a:t>
            </a:r>
            <a:endParaRPr lang="en-US" sz="2000" i="1" dirty="0">
              <a:solidFill>
                <a:schemeClr val="accent1">
                  <a:lumMod val="50000"/>
                </a:schemeClr>
              </a:solidFill>
            </a:endParaRPr>
          </a:p>
        </p:txBody>
      </p:sp>
      <p:sp>
        <p:nvSpPr>
          <p:cNvPr id="3" name="Rectangle 2"/>
          <p:cNvSpPr/>
          <p:nvPr/>
        </p:nvSpPr>
        <p:spPr>
          <a:xfrm>
            <a:off x="519379" y="795893"/>
            <a:ext cx="4572000" cy="430887"/>
          </a:xfrm>
          <a:prstGeom prst="rect">
            <a:avLst/>
          </a:prstGeom>
        </p:spPr>
        <p:txBody>
          <a:bodyPr>
            <a:spAutoFit/>
          </a:bodyPr>
          <a:lstStyle/>
          <a:p>
            <a:r>
              <a:rPr lang="fr-FR" sz="2200" b="1" dirty="0" smtClean="0">
                <a:solidFill>
                  <a:schemeClr val="bg1"/>
                </a:solidFill>
                <a:latin typeface="+mj-lt"/>
              </a:rPr>
              <a:t>Quan sát và trả lời câu hỏi</a:t>
            </a:r>
            <a:endParaRPr lang="en-US" sz="2200" b="1" dirty="0">
              <a:solidFill>
                <a:schemeClr val="bg1"/>
              </a:solidFill>
              <a:latin typeface="+mj-lt"/>
            </a:endParaRPr>
          </a:p>
        </p:txBody>
      </p:sp>
      <p:pic>
        <p:nvPicPr>
          <p:cNvPr id="4" name="Picture 3"/>
          <p:cNvPicPr>
            <a:picLocks noChangeAspect="1"/>
          </p:cNvPicPr>
          <p:nvPr/>
        </p:nvPicPr>
        <p:blipFill>
          <a:blip r:embed="rId3"/>
          <a:stretch>
            <a:fillRect/>
          </a:stretch>
        </p:blipFill>
        <p:spPr>
          <a:xfrm>
            <a:off x="4447642" y="2136038"/>
            <a:ext cx="4567922" cy="2933107"/>
          </a:xfrm>
          <a:prstGeom prst="rect">
            <a:avLst/>
          </a:prstGeom>
        </p:spPr>
      </p:pic>
      <p:sp>
        <p:nvSpPr>
          <p:cNvPr id="6" name="Rectangle 5"/>
          <p:cNvSpPr/>
          <p:nvPr/>
        </p:nvSpPr>
        <p:spPr>
          <a:xfrm>
            <a:off x="234086" y="2368587"/>
            <a:ext cx="4140403" cy="2015936"/>
          </a:xfrm>
          <a:prstGeom prst="rect">
            <a:avLst/>
          </a:prstGeom>
        </p:spPr>
        <p:txBody>
          <a:bodyPr wrap="square">
            <a:spAutoFit/>
          </a:bodyPr>
          <a:lstStyle/>
          <a:p>
            <a:pPr marL="342900" indent="-342900" algn="just">
              <a:lnSpc>
                <a:spcPts val="2400"/>
              </a:lnSpc>
              <a:spcBef>
                <a:spcPts val="300"/>
              </a:spcBef>
              <a:spcAft>
                <a:spcPts val="300"/>
              </a:spcAft>
              <a:buFont typeface="Wingdings" panose="05000000000000000000" pitchFamily="2" charset="2"/>
              <a:buChar char="§"/>
            </a:pPr>
            <a:r>
              <a:rPr lang="fr-FR" sz="2000" b="1" dirty="0">
                <a:latin typeface="+mj-lt"/>
                <a:ea typeface="Calibri" panose="020F0502020204030204" pitchFamily="34" charset="0"/>
                <a:cs typeface="Times New Roman" panose="02020603050405020304" pitchFamily="18" charset="0"/>
              </a:rPr>
              <a:t>Sự thay đổi của máy tính theo thời gian: </a:t>
            </a:r>
            <a:r>
              <a:rPr lang="fr-FR" sz="2000" dirty="0">
                <a:latin typeface="+mj-lt"/>
                <a:ea typeface="Calibri" panose="020F0502020204030204" pitchFamily="34" charset="0"/>
                <a:cs typeface="Times New Roman" panose="02020603050405020304" pitchFamily="18" charset="0"/>
              </a:rPr>
              <a:t>gọn hơn, mẫu mã đẹp </a:t>
            </a:r>
            <a:r>
              <a:rPr lang="fr-FR" sz="2000" dirty="0" smtClean="0">
                <a:latin typeface="+mj-lt"/>
                <a:ea typeface="Calibri" panose="020F0502020204030204" pitchFamily="34" charset="0"/>
                <a:cs typeface="Times New Roman" panose="02020603050405020304" pitchFamily="18" charset="0"/>
              </a:rPr>
              <a:t>hơn (mỏng, nhẹ), </a:t>
            </a:r>
            <a:r>
              <a:rPr lang="fr-FR" sz="2000" dirty="0">
                <a:latin typeface="+mj-lt"/>
                <a:ea typeface="Calibri" panose="020F0502020204030204" pitchFamily="34" charset="0"/>
                <a:cs typeface="Times New Roman" panose="02020603050405020304" pitchFamily="18" charset="0"/>
              </a:rPr>
              <a:t>hiện đại </a:t>
            </a:r>
            <a:r>
              <a:rPr lang="fr-FR" sz="2000" dirty="0" smtClean="0">
                <a:latin typeface="+mj-lt"/>
                <a:ea typeface="Calibri" panose="020F0502020204030204" pitchFamily="34" charset="0"/>
                <a:cs typeface="Times New Roman" panose="02020603050405020304" pitchFamily="18" charset="0"/>
              </a:rPr>
              <a:t>hơn...</a:t>
            </a:r>
            <a:endParaRPr lang="en-US" sz="2000" dirty="0">
              <a:latin typeface="+mj-lt"/>
              <a:ea typeface="Calibri" panose="020F0502020204030204" pitchFamily="34" charset="0"/>
              <a:cs typeface="Times New Roman" panose="02020603050405020304" pitchFamily="18" charset="0"/>
            </a:endParaRPr>
          </a:p>
          <a:p>
            <a:pPr marL="342900" indent="-342900" algn="just">
              <a:lnSpc>
                <a:spcPts val="2400"/>
              </a:lnSpc>
              <a:spcBef>
                <a:spcPts val="300"/>
              </a:spcBef>
              <a:spcAft>
                <a:spcPts val="300"/>
              </a:spcAft>
              <a:buFont typeface="Wingdings" panose="05000000000000000000" pitchFamily="2" charset="2"/>
              <a:buChar char="§"/>
            </a:pPr>
            <a:r>
              <a:rPr lang="fr-FR" sz="2000" b="1" dirty="0" smtClean="0">
                <a:latin typeface="+mj-lt"/>
                <a:ea typeface="Calibri" panose="020F0502020204030204" pitchFamily="34" charset="0"/>
                <a:cs typeface="Times New Roman" panose="02020603050405020304" pitchFamily="18" charset="0"/>
              </a:rPr>
              <a:t>Sự </a:t>
            </a:r>
            <a:r>
              <a:rPr lang="fr-FR" sz="2000" b="1" dirty="0">
                <a:latin typeface="+mj-lt"/>
                <a:ea typeface="Calibri" panose="020F0502020204030204" pitchFamily="34" charset="0"/>
                <a:cs typeface="Times New Roman" panose="02020603050405020304" pitchFamily="18" charset="0"/>
              </a:rPr>
              <a:t>thay đổi theo thời gian như vậy được hiểu là lịch sử.</a:t>
            </a:r>
            <a:endParaRPr lang="en-US" sz="2000" b="1"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down)">
                                      <p:cBhvr>
                                        <p:cTn id="46" dur="580">
                                          <p:stCondLst>
                                            <p:cond delay="0"/>
                                          </p:stCondLst>
                                        </p:cTn>
                                        <p:tgtEl>
                                          <p:spTgt spid="6">
                                            <p:txEl>
                                              <p:pRg st="1" end="1"/>
                                            </p:txEl>
                                          </p:spTgt>
                                        </p:tgtEl>
                                      </p:cBhvr>
                                    </p:animEffect>
                                    <p:anim calcmode="lin" valueType="num">
                                      <p:cBhvr>
                                        <p:cTn id="47"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xEl>
                                              <p:pRg st="1" end="1"/>
                                            </p:txEl>
                                          </p:spTgt>
                                        </p:tgtEl>
                                      </p:cBhvr>
                                      <p:to x="100000" y="60000"/>
                                    </p:animScale>
                                    <p:animScale>
                                      <p:cBhvr>
                                        <p:cTn id="53" dur="166" decel="50000">
                                          <p:stCondLst>
                                            <p:cond delay="676"/>
                                          </p:stCondLst>
                                        </p:cTn>
                                        <p:tgtEl>
                                          <p:spTgt spid="6">
                                            <p:txEl>
                                              <p:pRg st="1" end="1"/>
                                            </p:txEl>
                                          </p:spTgt>
                                        </p:tgtEl>
                                      </p:cBhvr>
                                      <p:to x="100000" y="100000"/>
                                    </p:animScale>
                                    <p:animScale>
                                      <p:cBhvr>
                                        <p:cTn id="54" dur="26">
                                          <p:stCondLst>
                                            <p:cond delay="1312"/>
                                          </p:stCondLst>
                                        </p:cTn>
                                        <p:tgtEl>
                                          <p:spTgt spid="6">
                                            <p:txEl>
                                              <p:pRg st="1" end="1"/>
                                            </p:txEl>
                                          </p:spTgt>
                                        </p:tgtEl>
                                      </p:cBhvr>
                                      <p:to x="100000" y="80000"/>
                                    </p:animScale>
                                    <p:animScale>
                                      <p:cBhvr>
                                        <p:cTn id="55" dur="166" decel="50000">
                                          <p:stCondLst>
                                            <p:cond delay="1338"/>
                                          </p:stCondLst>
                                        </p:cTn>
                                        <p:tgtEl>
                                          <p:spTgt spid="6">
                                            <p:txEl>
                                              <p:pRg st="1" end="1"/>
                                            </p:txEl>
                                          </p:spTgt>
                                        </p:tgtEl>
                                      </p:cBhvr>
                                      <p:to x="100000" y="100000"/>
                                    </p:animScale>
                                    <p:animScale>
                                      <p:cBhvr>
                                        <p:cTn id="56" dur="26">
                                          <p:stCondLst>
                                            <p:cond delay="1642"/>
                                          </p:stCondLst>
                                        </p:cTn>
                                        <p:tgtEl>
                                          <p:spTgt spid="6">
                                            <p:txEl>
                                              <p:pRg st="1" end="1"/>
                                            </p:txEl>
                                          </p:spTgt>
                                        </p:tgtEl>
                                      </p:cBhvr>
                                      <p:to x="100000" y="90000"/>
                                    </p:animScale>
                                    <p:animScale>
                                      <p:cBhvr>
                                        <p:cTn id="57" dur="166" decel="50000">
                                          <p:stCondLst>
                                            <p:cond delay="1668"/>
                                          </p:stCondLst>
                                        </p:cTn>
                                        <p:tgtEl>
                                          <p:spTgt spid="6">
                                            <p:txEl>
                                              <p:pRg st="1" end="1"/>
                                            </p:txEl>
                                          </p:spTgt>
                                        </p:tgtEl>
                                      </p:cBhvr>
                                      <p:to x="100000" y="100000"/>
                                    </p:animScale>
                                    <p:animScale>
                                      <p:cBhvr>
                                        <p:cTn id="58" dur="26">
                                          <p:stCondLst>
                                            <p:cond delay="1808"/>
                                          </p:stCondLst>
                                        </p:cTn>
                                        <p:tgtEl>
                                          <p:spTgt spid="6">
                                            <p:txEl>
                                              <p:pRg st="1" end="1"/>
                                            </p:txEl>
                                          </p:spTgt>
                                        </p:tgtEl>
                                      </p:cBhvr>
                                      <p:to x="100000" y="95000"/>
                                    </p:animScale>
                                    <p:animScale>
                                      <p:cBhvr>
                                        <p:cTn id="59"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3" name="Rectangle 2"/>
          <p:cNvSpPr/>
          <p:nvPr/>
        </p:nvSpPr>
        <p:spPr>
          <a:xfrm>
            <a:off x="371496" y="534955"/>
            <a:ext cx="4110421" cy="430887"/>
          </a:xfrm>
          <a:prstGeom prst="rect">
            <a:avLst/>
          </a:prstGeom>
        </p:spPr>
        <p:txBody>
          <a:bodyPr wrap="none">
            <a:spAutoFit/>
          </a:bodyPr>
          <a:lstStyle/>
          <a:p>
            <a:r>
              <a:rPr lang="en-US" sz="2200" b="1" dirty="0" smtClean="0">
                <a:solidFill>
                  <a:schemeClr val="bg1"/>
                </a:solidFill>
              </a:rPr>
              <a:t>Thảo luận và trả lời câu hỏi  </a:t>
            </a:r>
            <a:endParaRPr lang="en-US" sz="2200" b="1" dirty="0">
              <a:solidFill>
                <a:schemeClr val="bg1"/>
              </a:solidFill>
            </a:endParaRPr>
          </a:p>
        </p:txBody>
      </p:sp>
      <p:pic>
        <p:nvPicPr>
          <p:cNvPr id="4" name="Picture 3"/>
          <p:cNvPicPr>
            <a:picLocks noChangeAspect="1"/>
          </p:cNvPicPr>
          <p:nvPr/>
        </p:nvPicPr>
        <p:blipFill>
          <a:blip r:embed="rId2"/>
          <a:stretch>
            <a:fillRect/>
          </a:stretch>
        </p:blipFill>
        <p:spPr>
          <a:xfrm>
            <a:off x="5098694" y="2257804"/>
            <a:ext cx="1934653" cy="2321260"/>
          </a:xfrm>
          <a:prstGeom prst="rect">
            <a:avLst/>
          </a:prstGeom>
        </p:spPr>
      </p:pic>
      <p:pic>
        <p:nvPicPr>
          <p:cNvPr id="5" name="Picture 4"/>
          <p:cNvPicPr>
            <a:picLocks noChangeAspect="1"/>
          </p:cNvPicPr>
          <p:nvPr/>
        </p:nvPicPr>
        <p:blipFill>
          <a:blip r:embed="rId3"/>
          <a:stretch>
            <a:fillRect/>
          </a:stretch>
        </p:blipFill>
        <p:spPr>
          <a:xfrm>
            <a:off x="7033347" y="750399"/>
            <a:ext cx="2031813" cy="2257999"/>
          </a:xfrm>
          <a:prstGeom prst="rect">
            <a:avLst/>
          </a:prstGeom>
        </p:spPr>
      </p:pic>
      <p:sp>
        <p:nvSpPr>
          <p:cNvPr id="6" name="Rectangle 5"/>
          <p:cNvSpPr/>
          <p:nvPr/>
        </p:nvSpPr>
        <p:spPr>
          <a:xfrm>
            <a:off x="371496" y="1090781"/>
            <a:ext cx="4572000" cy="1015663"/>
          </a:xfrm>
          <a:prstGeom prst="rect">
            <a:avLst/>
          </a:prstGeom>
        </p:spPr>
        <p:txBody>
          <a:bodyPr>
            <a:spAutoFit/>
          </a:bodyPr>
          <a:lstStyle/>
          <a:p>
            <a:pPr algn="just"/>
            <a:r>
              <a:rPr lang="en-US" sz="2000" i="1" dirty="0" smtClean="0">
                <a:solidFill>
                  <a:schemeClr val="bg1"/>
                </a:solidFill>
                <a:latin typeface="+mn-lt"/>
                <a:ea typeface="Courier New" panose="02070309020205020404" pitchFamily="49" charset="0"/>
              </a:rPr>
              <a:t>Em hãy cho biết tác dụng của việc biên soạn</a:t>
            </a:r>
            <a:r>
              <a:rPr lang="vi-VN" sz="2000" i="1" dirty="0" smtClean="0">
                <a:solidFill>
                  <a:schemeClr val="bg1"/>
                </a:solidFill>
                <a:latin typeface="+mn-lt"/>
                <a:ea typeface="Courier New" panose="02070309020205020404" pitchFamily="49" charset="0"/>
              </a:rPr>
              <a:t> </a:t>
            </a:r>
            <a:r>
              <a:rPr lang="vi-VN" sz="2000" i="1" dirty="0">
                <a:solidFill>
                  <a:schemeClr val="bg1"/>
                </a:solidFill>
                <a:latin typeface="+mn-lt"/>
                <a:ea typeface="Courier New" panose="02070309020205020404" pitchFamily="49" charset="0"/>
              </a:rPr>
              <a:t>tác phẩm nghiên cứu lịch sử Việt Nam </a:t>
            </a:r>
            <a:r>
              <a:rPr lang="vi-VN" sz="2000" i="1" dirty="0" smtClean="0">
                <a:solidFill>
                  <a:schemeClr val="bg1"/>
                </a:solidFill>
                <a:latin typeface="+mn-lt"/>
                <a:ea typeface="Courier New" panose="02070309020205020404" pitchFamily="49" charset="0"/>
              </a:rPr>
              <a:t>lịch </a:t>
            </a:r>
            <a:r>
              <a:rPr lang="vi-VN" sz="2000" i="1" dirty="0">
                <a:solidFill>
                  <a:schemeClr val="bg1"/>
                </a:solidFill>
                <a:latin typeface="+mn-lt"/>
                <a:ea typeface="Courier New" panose="02070309020205020404" pitchFamily="49" charset="0"/>
              </a:rPr>
              <a:t>sử thế </a:t>
            </a:r>
            <a:r>
              <a:rPr lang="vi-VN" sz="2000" i="1" dirty="0" smtClean="0">
                <a:solidFill>
                  <a:schemeClr val="bg1"/>
                </a:solidFill>
                <a:latin typeface="+mn-lt"/>
                <a:ea typeface="Courier New" panose="02070309020205020404" pitchFamily="49" charset="0"/>
              </a:rPr>
              <a:t>giới</a:t>
            </a:r>
            <a:r>
              <a:rPr lang="en-US" sz="2000" i="1" dirty="0" smtClean="0">
                <a:solidFill>
                  <a:schemeClr val="bg1"/>
                </a:solidFill>
                <a:latin typeface="+mn-lt"/>
                <a:ea typeface="Courier New" panose="02070309020205020404" pitchFamily="49" charset="0"/>
              </a:rPr>
              <a:t>?</a:t>
            </a:r>
            <a:endParaRPr lang="en-US" sz="2000" i="1" dirty="0">
              <a:solidFill>
                <a:schemeClr val="bg1"/>
              </a:solidFill>
              <a:latin typeface="+mn-lt"/>
            </a:endParaRPr>
          </a:p>
        </p:txBody>
      </p:sp>
      <p:sp>
        <p:nvSpPr>
          <p:cNvPr id="7" name="Rectangle 6"/>
          <p:cNvSpPr/>
          <p:nvPr/>
        </p:nvSpPr>
        <p:spPr>
          <a:xfrm>
            <a:off x="371496" y="2537258"/>
            <a:ext cx="4541022" cy="1631216"/>
          </a:xfrm>
          <a:prstGeom prst="rect">
            <a:avLst/>
          </a:prstGeom>
        </p:spPr>
        <p:txBody>
          <a:bodyPr wrap="square">
            <a:spAutoFit/>
          </a:bodyPr>
          <a:lstStyle/>
          <a:p>
            <a:pPr algn="just">
              <a:lnSpc>
                <a:spcPts val="2400"/>
              </a:lnSpc>
            </a:pPr>
            <a:r>
              <a:rPr lang="vi-VN" sz="2000" b="1" dirty="0">
                <a:solidFill>
                  <a:srgbClr val="FFFF00"/>
                </a:solidFill>
                <a:latin typeface="+mn-lt"/>
                <a:ea typeface="Courier New" panose="02070309020205020404" pitchFamily="49" charset="0"/>
              </a:rPr>
              <a:t>Việc biên soạn hai tác phẩm của các nhà sử học </a:t>
            </a:r>
            <a:r>
              <a:rPr lang="vi-VN" sz="2000" b="1" dirty="0" smtClean="0">
                <a:solidFill>
                  <a:srgbClr val="FFFF00"/>
                </a:solidFill>
                <a:latin typeface="+mn-lt"/>
                <a:ea typeface="Courier New" panose="02070309020205020404" pitchFamily="49" charset="0"/>
              </a:rPr>
              <a:t>giúp </a:t>
            </a:r>
            <a:r>
              <a:rPr lang="vi-VN" sz="2000" b="1" dirty="0">
                <a:solidFill>
                  <a:srgbClr val="FFFF00"/>
                </a:solidFill>
                <a:latin typeface="+mn-lt"/>
                <a:ea typeface="Courier New" panose="02070309020205020404" pitchFamily="49" charset="0"/>
              </a:rPr>
              <a:t>chúng ta tìm hiểu vế quá khứ, cội nguồn,... của dân tộc </a:t>
            </a:r>
            <a:r>
              <a:rPr lang="en-US" sz="2000" b="1" dirty="0" smtClean="0">
                <a:solidFill>
                  <a:srgbClr val="FFFF00"/>
                </a:solidFill>
                <a:latin typeface="+mn-lt"/>
                <a:ea typeface="Courier New" panose="02070309020205020404" pitchFamily="49" charset="0"/>
              </a:rPr>
              <a:t>Việt Nam </a:t>
            </a:r>
            <a:r>
              <a:rPr lang="vi-VN" sz="2000" b="1" dirty="0" smtClean="0">
                <a:solidFill>
                  <a:srgbClr val="FFFF00"/>
                </a:solidFill>
                <a:latin typeface="+mn-lt"/>
                <a:ea typeface="Courier New" panose="02070309020205020404" pitchFamily="49" charset="0"/>
              </a:rPr>
              <a:t>và </a:t>
            </a:r>
            <a:r>
              <a:rPr lang="vi-VN" sz="2000" b="1" dirty="0">
                <a:solidFill>
                  <a:srgbClr val="FFFF00"/>
                </a:solidFill>
                <a:latin typeface="+mn-lt"/>
                <a:ea typeface="Courier New" panose="02070309020205020404" pitchFamily="49" charset="0"/>
              </a:rPr>
              <a:t>nhân </a:t>
            </a:r>
            <a:r>
              <a:rPr lang="vi-VN" sz="2000" b="1" dirty="0" smtClean="0">
                <a:solidFill>
                  <a:srgbClr val="FFFF00"/>
                </a:solidFill>
                <a:latin typeface="+mn-lt"/>
                <a:ea typeface="Courier New" panose="02070309020205020404" pitchFamily="49" charset="0"/>
              </a:rPr>
              <a:t>loại</a:t>
            </a:r>
            <a:r>
              <a:rPr lang="en-US" sz="2000" b="1" dirty="0" smtClean="0">
                <a:solidFill>
                  <a:srgbClr val="FFFF00"/>
                </a:solidFill>
                <a:latin typeface="+mn-lt"/>
                <a:ea typeface="Courier New" panose="02070309020205020404" pitchFamily="49" charset="0"/>
              </a:rPr>
              <a:t> (Hy Lạp)</a:t>
            </a:r>
            <a:r>
              <a:rPr lang="vi-VN" sz="2000" b="1" dirty="0" smtClean="0">
                <a:solidFill>
                  <a:srgbClr val="FFFF00"/>
                </a:solidFill>
                <a:latin typeface="+mn-lt"/>
                <a:ea typeface="Courier New" panose="02070309020205020404" pitchFamily="49" charset="0"/>
              </a:rPr>
              <a:t>. </a:t>
            </a:r>
            <a:endParaRPr lang="en-US" sz="2000" b="1" dirty="0">
              <a:solidFill>
                <a:srgbClr val="FFFF00"/>
              </a:solidFill>
              <a:latin typeface="+mn-lt"/>
            </a:endParaRPr>
          </a:p>
        </p:txBody>
      </p:sp>
    </p:spTree>
    <p:extLst>
      <p:ext uri="{BB962C8B-B14F-4D97-AF65-F5344CB8AC3E}">
        <p14:creationId xmlns:p14="http://schemas.microsoft.com/office/powerpoint/2010/main" val="5138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mj-lt"/>
                <a:ea typeface="Roboto Slab" panose="020B0604020202020204" charset="0"/>
              </a:rPr>
              <a:t>Luyện tập – Trả lời câu hỏi trắc nghiệm</a:t>
            </a:r>
            <a:endParaRPr lang="en-US" sz="2200" dirty="0">
              <a:latin typeface="+mj-lt"/>
              <a:ea typeface="Roboto Slab" panose="020B0604020202020204"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5" name="Rectangle 4"/>
          <p:cNvSpPr/>
          <p:nvPr/>
        </p:nvSpPr>
        <p:spPr>
          <a:xfrm>
            <a:off x="1007501" y="1683517"/>
            <a:ext cx="4317965" cy="429669"/>
          </a:xfrm>
          <a:prstGeom prst="rect">
            <a:avLst/>
          </a:prstGeom>
        </p:spPr>
        <p:txBody>
          <a:bodyPr wrap="square">
            <a:spAutoFit/>
          </a:bodyPr>
          <a:lstStyle/>
          <a:p>
            <a:pPr algn="just">
              <a:lnSpc>
                <a:spcPts val="2900"/>
              </a:lnSpc>
            </a:pPr>
            <a:r>
              <a:rPr lang="en-US" sz="2000" b="1" dirty="0" smtClean="0">
                <a:solidFill>
                  <a:schemeClr val="accent4">
                    <a:lumMod val="50000"/>
                  </a:schemeClr>
                </a:solidFill>
                <a:latin typeface="+mj-lt"/>
                <a:cs typeface="Times New Roman" panose="02020603050405020304" pitchFamily="18" charset="0"/>
              </a:rPr>
              <a:t>Lịch sử là</a:t>
            </a:r>
            <a:endParaRPr lang="en-US" sz="2000" b="1" dirty="0">
              <a:solidFill>
                <a:srgbClr val="0070C0"/>
              </a:solidFill>
              <a:cs typeface="Times New Roman" panose="02020603050405020304" pitchFamily="18" charset="0"/>
            </a:endParaRPr>
          </a:p>
        </p:txBody>
      </p:sp>
      <p:sp>
        <p:nvSpPr>
          <p:cNvPr id="6" name="Round Same Side Corner Rectangle 5"/>
          <p:cNvSpPr/>
          <p:nvPr/>
        </p:nvSpPr>
        <p:spPr>
          <a:xfrm rot="16200000">
            <a:off x="1942006" y="893694"/>
            <a:ext cx="760667" cy="3797008"/>
          </a:xfrm>
          <a:prstGeom prst="round2SameRect">
            <a:avLst>
              <a:gd name="adj1" fmla="val 23321"/>
              <a:gd name="adj2" fmla="val 0"/>
            </a:avLst>
          </a:prstGeom>
          <a:solidFill>
            <a:schemeClr val="accent1">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16200000">
            <a:off x="1971401" y="2007350"/>
            <a:ext cx="715941" cy="3782948"/>
          </a:xfrm>
          <a:prstGeom prst="round2SameRect">
            <a:avLst>
              <a:gd name="adj1" fmla="val 23321"/>
              <a:gd name="adj2" fmla="val 0"/>
            </a:avLst>
          </a:prstGeom>
          <a:solidFill>
            <a:schemeClr val="accent1">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Same Side Corner Rectangle 7"/>
          <p:cNvSpPr/>
          <p:nvPr/>
        </p:nvSpPr>
        <p:spPr>
          <a:xfrm rot="5400000" flipH="1">
            <a:off x="4238375" y="3582395"/>
            <a:ext cx="715942" cy="600605"/>
          </a:xfrm>
          <a:prstGeom prst="round2SameRect">
            <a:avLst>
              <a:gd name="adj1" fmla="val 34679"/>
              <a:gd name="adj2" fmla="val 0"/>
            </a:avLst>
          </a:prstGeom>
          <a:solidFill>
            <a:schemeClr val="accent1">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33"/>
          <p:cNvSpPr txBox="1">
            <a:spLocks noChangeArrowheads="1"/>
          </p:cNvSpPr>
          <p:nvPr/>
        </p:nvSpPr>
        <p:spPr bwMode="auto">
          <a:xfrm flipH="1">
            <a:off x="4257596" y="3626340"/>
            <a:ext cx="62876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Comic Sans MS" pitchFamily="66" charset="0"/>
              </a:rPr>
              <a:t>B</a:t>
            </a:r>
            <a:endParaRPr lang="en-US" sz="2400" b="1" dirty="0">
              <a:solidFill>
                <a:schemeClr val="bg1"/>
              </a:solidFill>
              <a:latin typeface="Comic Sans MS" pitchFamily="66" charset="0"/>
            </a:endParaRPr>
          </a:p>
        </p:txBody>
      </p:sp>
      <p:sp>
        <p:nvSpPr>
          <p:cNvPr id="10" name="Rectangle 32"/>
          <p:cNvSpPr>
            <a:spLocks noChangeArrowheads="1"/>
          </p:cNvSpPr>
          <p:nvPr/>
        </p:nvSpPr>
        <p:spPr bwMode="auto">
          <a:xfrm>
            <a:off x="437897" y="2596964"/>
            <a:ext cx="4075517" cy="369332"/>
          </a:xfrm>
          <a:prstGeom prst="rect">
            <a:avLst/>
          </a:prstGeom>
          <a:noFill/>
          <a:ln w="9525">
            <a:noFill/>
            <a:miter lim="800000"/>
            <a:headEnd/>
            <a:tailEnd/>
          </a:ln>
        </p:spPr>
        <p:txBody>
          <a:bodyPr wrap="square">
            <a:spAutoFit/>
          </a:bodyPr>
          <a:lstStyle/>
          <a:p>
            <a:pPr algn="just"/>
            <a:r>
              <a:rPr lang="en-US" sz="1800" dirty="0" smtClean="0">
                <a:solidFill>
                  <a:schemeClr val="bg1"/>
                </a:solidFill>
                <a:latin typeface="Arial" charset="0"/>
              </a:rPr>
              <a:t>Những gì sẽ diễn ra trong tương lai</a:t>
            </a:r>
            <a:endParaRPr lang="en-US" sz="1800" dirty="0"/>
          </a:p>
        </p:txBody>
      </p:sp>
      <p:sp>
        <p:nvSpPr>
          <p:cNvPr id="11" name="Rectangle 37"/>
          <p:cNvSpPr>
            <a:spLocks noChangeArrowheads="1"/>
          </p:cNvSpPr>
          <p:nvPr/>
        </p:nvSpPr>
        <p:spPr bwMode="auto">
          <a:xfrm>
            <a:off x="378618" y="3714158"/>
            <a:ext cx="3932450"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Những gì đã diễn ra trong quá khứ</a:t>
            </a:r>
            <a:endParaRPr lang="en-US" sz="1800" dirty="0"/>
          </a:p>
        </p:txBody>
      </p:sp>
      <p:sp>
        <p:nvSpPr>
          <p:cNvPr id="12" name="Round Same Side Corner Rectangle 11"/>
          <p:cNvSpPr/>
          <p:nvPr/>
        </p:nvSpPr>
        <p:spPr>
          <a:xfrm rot="5400000" flipH="1">
            <a:off x="4193503" y="2546968"/>
            <a:ext cx="752686" cy="508451"/>
          </a:xfrm>
          <a:prstGeom prst="round2SameRect">
            <a:avLst>
              <a:gd name="adj1" fmla="val 34679"/>
              <a:gd name="adj2" fmla="val 0"/>
            </a:avLst>
          </a:prstGeom>
          <a:solidFill>
            <a:schemeClr val="accent1">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33"/>
          <p:cNvSpPr txBox="1">
            <a:spLocks noChangeArrowheads="1"/>
          </p:cNvSpPr>
          <p:nvPr/>
        </p:nvSpPr>
        <p:spPr bwMode="auto">
          <a:xfrm flipH="1">
            <a:off x="4237788" y="2545245"/>
            <a:ext cx="58834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Comic Sans MS" pitchFamily="66" charset="0"/>
              </a:rPr>
              <a:t>A</a:t>
            </a:r>
            <a:endParaRPr lang="en-US" sz="2400" b="1" dirty="0">
              <a:solidFill>
                <a:schemeClr val="bg1"/>
              </a:solidFill>
              <a:latin typeface="Comic Sans MS" pitchFamily="66" charset="0"/>
            </a:endParaRPr>
          </a:p>
        </p:txBody>
      </p:sp>
      <p:sp>
        <p:nvSpPr>
          <p:cNvPr id="14" name="Round Same Side Corner Rectangle 13"/>
          <p:cNvSpPr/>
          <p:nvPr/>
        </p:nvSpPr>
        <p:spPr>
          <a:xfrm rot="16200000">
            <a:off x="6282682" y="1130747"/>
            <a:ext cx="710498" cy="3256493"/>
          </a:xfrm>
          <a:prstGeom prst="round2SameRect">
            <a:avLst>
              <a:gd name="adj1" fmla="val 23321"/>
              <a:gd name="adj2" fmla="val 0"/>
            </a:avLst>
          </a:prstGeom>
          <a:solidFill>
            <a:srgbClr val="0070C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8291006" y="2443506"/>
            <a:ext cx="699815" cy="620290"/>
          </a:xfrm>
          <a:prstGeom prst="round2SameRect">
            <a:avLst>
              <a:gd name="adj1" fmla="val 34679"/>
              <a:gd name="adj2" fmla="val 0"/>
            </a:avLst>
          </a:prstGeom>
          <a:solidFill>
            <a:srgbClr val="0070C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33"/>
          <p:cNvSpPr txBox="1">
            <a:spLocks noChangeArrowheads="1"/>
          </p:cNvSpPr>
          <p:nvPr/>
        </p:nvSpPr>
        <p:spPr bwMode="auto">
          <a:xfrm flipH="1">
            <a:off x="8330769" y="2549615"/>
            <a:ext cx="58834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Comic Sans MS" pitchFamily="66" charset="0"/>
              </a:rPr>
              <a:t>C</a:t>
            </a:r>
            <a:endParaRPr lang="en-US" sz="2400" b="1" dirty="0">
              <a:solidFill>
                <a:schemeClr val="bg1"/>
              </a:solidFill>
              <a:latin typeface="Comic Sans MS" pitchFamily="66" charset="0"/>
            </a:endParaRPr>
          </a:p>
        </p:txBody>
      </p:sp>
      <p:sp>
        <p:nvSpPr>
          <p:cNvPr id="17" name="Rectangle 32"/>
          <p:cNvSpPr>
            <a:spLocks noChangeArrowheads="1"/>
          </p:cNvSpPr>
          <p:nvPr/>
        </p:nvSpPr>
        <p:spPr bwMode="auto">
          <a:xfrm>
            <a:off x="5318420" y="2435827"/>
            <a:ext cx="3736598" cy="646331"/>
          </a:xfrm>
          <a:prstGeom prst="rect">
            <a:avLst/>
          </a:prstGeom>
          <a:noFill/>
          <a:ln w="9525">
            <a:noFill/>
            <a:miter lim="800000"/>
            <a:headEnd/>
            <a:tailEnd/>
          </a:ln>
        </p:spPr>
        <p:txBody>
          <a:bodyPr wrap="square">
            <a:spAutoFit/>
          </a:bodyPr>
          <a:lstStyle/>
          <a:p>
            <a:pPr algn="just"/>
            <a:r>
              <a:rPr lang="en-US" sz="1800" dirty="0" smtClean="0">
                <a:solidFill>
                  <a:schemeClr val="bg1"/>
                </a:solidFill>
                <a:latin typeface="Arial" charset="0"/>
              </a:rPr>
              <a:t>Những hoạt động của con </a:t>
            </a:r>
          </a:p>
          <a:p>
            <a:pPr algn="just"/>
            <a:r>
              <a:rPr lang="en-US" sz="1800" dirty="0" smtClean="0">
                <a:solidFill>
                  <a:schemeClr val="bg1"/>
                </a:solidFill>
                <a:latin typeface="Arial" charset="0"/>
              </a:rPr>
              <a:t>người trong tương lai</a:t>
            </a:r>
            <a:endParaRPr lang="en-US" sz="1800" dirty="0"/>
          </a:p>
        </p:txBody>
      </p:sp>
      <p:sp>
        <p:nvSpPr>
          <p:cNvPr id="18" name="Round Same Side Corner Rectangle 17"/>
          <p:cNvSpPr/>
          <p:nvPr/>
        </p:nvSpPr>
        <p:spPr>
          <a:xfrm rot="16200000">
            <a:off x="6282684" y="2251727"/>
            <a:ext cx="710498" cy="3256497"/>
          </a:xfrm>
          <a:prstGeom prst="round2SameRect">
            <a:avLst>
              <a:gd name="adj1" fmla="val 23321"/>
              <a:gd name="adj2" fmla="val 0"/>
            </a:avLst>
          </a:prstGeom>
          <a:solidFill>
            <a:schemeClr val="accent4">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32"/>
          <p:cNvSpPr>
            <a:spLocks noChangeArrowheads="1"/>
          </p:cNvSpPr>
          <p:nvPr/>
        </p:nvSpPr>
        <p:spPr bwMode="auto">
          <a:xfrm>
            <a:off x="5223053" y="3578380"/>
            <a:ext cx="4449377" cy="640887"/>
          </a:xfrm>
          <a:prstGeom prst="rect">
            <a:avLst/>
          </a:prstGeom>
          <a:noFill/>
          <a:ln w="9525">
            <a:noFill/>
            <a:miter lim="800000"/>
            <a:headEnd/>
            <a:tailEnd/>
          </a:ln>
        </p:spPr>
        <p:txBody>
          <a:bodyPr wrap="square">
            <a:spAutoFit/>
          </a:bodyPr>
          <a:lstStyle/>
          <a:p>
            <a:pPr algn="just"/>
            <a:r>
              <a:rPr lang="en-US" sz="1800" dirty="0" smtClean="0">
                <a:solidFill>
                  <a:schemeClr val="bg1"/>
                </a:solidFill>
                <a:latin typeface="Arial" charset="0"/>
              </a:rPr>
              <a:t>Những hoạt động của con</a:t>
            </a:r>
          </a:p>
          <a:p>
            <a:pPr algn="just"/>
            <a:r>
              <a:rPr lang="en-US" sz="1800" dirty="0" smtClean="0">
                <a:solidFill>
                  <a:schemeClr val="bg1"/>
                </a:solidFill>
                <a:latin typeface="Arial" charset="0"/>
              </a:rPr>
              <a:t>Người đang diễn ra</a:t>
            </a:r>
            <a:endParaRPr lang="en-US" sz="1800" dirty="0"/>
          </a:p>
        </p:txBody>
      </p:sp>
      <p:sp>
        <p:nvSpPr>
          <p:cNvPr id="20" name="Round Same Side Corner Rectangle 19"/>
          <p:cNvSpPr/>
          <p:nvPr/>
        </p:nvSpPr>
        <p:spPr>
          <a:xfrm rot="5400000" flipH="1">
            <a:off x="8300847" y="3544967"/>
            <a:ext cx="699815" cy="600606"/>
          </a:xfrm>
          <a:prstGeom prst="round2SameRect">
            <a:avLst>
              <a:gd name="adj1" fmla="val 34679"/>
              <a:gd name="adj2" fmla="val 0"/>
            </a:avLst>
          </a:prstGeom>
          <a:solidFill>
            <a:schemeClr val="accent4">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33"/>
          <p:cNvSpPr txBox="1">
            <a:spLocks noChangeArrowheads="1"/>
          </p:cNvSpPr>
          <p:nvPr/>
        </p:nvSpPr>
        <p:spPr bwMode="auto">
          <a:xfrm flipH="1">
            <a:off x="8337609" y="3614437"/>
            <a:ext cx="58834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Comic Sans MS" pitchFamily="66" charset="0"/>
              </a:rPr>
              <a:t>D</a:t>
            </a:r>
            <a:endParaRPr lang="en-US" sz="2400" b="1" dirty="0">
              <a:solidFill>
                <a:schemeClr val="bg1"/>
              </a:solidFill>
              <a:latin typeface="Comic Sans MS" pitchFamily="66" charset="0"/>
            </a:endParaRPr>
          </a:p>
        </p:txBody>
      </p:sp>
      <p:sp>
        <p:nvSpPr>
          <p:cNvPr id="22" name="Oval 21"/>
          <p:cNvSpPr/>
          <p:nvPr/>
        </p:nvSpPr>
        <p:spPr>
          <a:xfrm>
            <a:off x="4354825" y="3614437"/>
            <a:ext cx="469247" cy="469053"/>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00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2000"/>
                                        <p:tgtEl>
                                          <p:spTgt spid="16"/>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circle(in)">
                                      <p:cBhvr>
                                        <p:cTn id="65" dur="2000"/>
                                        <p:tgtEl>
                                          <p:spTgt spid="21"/>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circle(in)">
                                      <p:cBhvr>
                                        <p:cTn id="68" dur="20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80">
                                          <p:stCondLst>
                                            <p:cond delay="0"/>
                                          </p:stCondLst>
                                        </p:cTn>
                                        <p:tgtEl>
                                          <p:spTgt spid="22"/>
                                        </p:tgtEl>
                                      </p:cBhvr>
                                    </p:animEffect>
                                    <p:anim calcmode="lin" valueType="num">
                                      <p:cBhvr>
                                        <p:cTn id="7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9" dur="26">
                                          <p:stCondLst>
                                            <p:cond delay="650"/>
                                          </p:stCondLst>
                                        </p:cTn>
                                        <p:tgtEl>
                                          <p:spTgt spid="22"/>
                                        </p:tgtEl>
                                      </p:cBhvr>
                                      <p:to x="100000" y="60000"/>
                                    </p:animScale>
                                    <p:animScale>
                                      <p:cBhvr>
                                        <p:cTn id="80" dur="166" decel="50000">
                                          <p:stCondLst>
                                            <p:cond delay="676"/>
                                          </p:stCondLst>
                                        </p:cTn>
                                        <p:tgtEl>
                                          <p:spTgt spid="22"/>
                                        </p:tgtEl>
                                      </p:cBhvr>
                                      <p:to x="100000" y="100000"/>
                                    </p:animScale>
                                    <p:animScale>
                                      <p:cBhvr>
                                        <p:cTn id="81" dur="26">
                                          <p:stCondLst>
                                            <p:cond delay="1312"/>
                                          </p:stCondLst>
                                        </p:cTn>
                                        <p:tgtEl>
                                          <p:spTgt spid="22"/>
                                        </p:tgtEl>
                                      </p:cBhvr>
                                      <p:to x="100000" y="80000"/>
                                    </p:animScale>
                                    <p:animScale>
                                      <p:cBhvr>
                                        <p:cTn id="82" dur="166" decel="50000">
                                          <p:stCondLst>
                                            <p:cond delay="1338"/>
                                          </p:stCondLst>
                                        </p:cTn>
                                        <p:tgtEl>
                                          <p:spTgt spid="22"/>
                                        </p:tgtEl>
                                      </p:cBhvr>
                                      <p:to x="100000" y="100000"/>
                                    </p:animScale>
                                    <p:animScale>
                                      <p:cBhvr>
                                        <p:cTn id="83" dur="26">
                                          <p:stCondLst>
                                            <p:cond delay="1642"/>
                                          </p:stCondLst>
                                        </p:cTn>
                                        <p:tgtEl>
                                          <p:spTgt spid="22"/>
                                        </p:tgtEl>
                                      </p:cBhvr>
                                      <p:to x="100000" y="90000"/>
                                    </p:animScale>
                                    <p:animScale>
                                      <p:cBhvr>
                                        <p:cTn id="84" dur="166" decel="50000">
                                          <p:stCondLst>
                                            <p:cond delay="1668"/>
                                          </p:stCondLst>
                                        </p:cTn>
                                        <p:tgtEl>
                                          <p:spTgt spid="22"/>
                                        </p:tgtEl>
                                      </p:cBhvr>
                                      <p:to x="100000" y="100000"/>
                                    </p:animScale>
                                    <p:animScale>
                                      <p:cBhvr>
                                        <p:cTn id="85" dur="26">
                                          <p:stCondLst>
                                            <p:cond delay="1808"/>
                                          </p:stCondLst>
                                        </p:cTn>
                                        <p:tgtEl>
                                          <p:spTgt spid="22"/>
                                        </p:tgtEl>
                                      </p:cBhvr>
                                      <p:to x="100000" y="95000"/>
                                    </p:animScale>
                                    <p:animScale>
                                      <p:cBhvr>
                                        <p:cTn id="8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p:bldP spid="10" grpId="0"/>
      <p:bldP spid="11" grpId="0"/>
      <p:bldP spid="12" grpId="0" animBg="1"/>
      <p:bldP spid="13" grpId="0"/>
      <p:bldP spid="14" grpId="0" animBg="1"/>
      <p:bldP spid="15" grpId="0" animBg="1"/>
      <p:bldP spid="16" grpId="0"/>
      <p:bldP spid="17" grpId="0"/>
      <p:bldP spid="18" grpId="0" animBg="1"/>
      <p:bldP spid="19" grpId="0"/>
      <p:bldP spid="20" grpId="0" animBg="1"/>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3" name="Rectangle 2"/>
          <p:cNvSpPr/>
          <p:nvPr/>
        </p:nvSpPr>
        <p:spPr>
          <a:xfrm>
            <a:off x="757391" y="713421"/>
            <a:ext cx="2561920" cy="400110"/>
          </a:xfrm>
          <a:prstGeom prst="rect">
            <a:avLst/>
          </a:prstGeom>
        </p:spPr>
        <p:txBody>
          <a:bodyPr wrap="none">
            <a:spAutoFit/>
          </a:bodyPr>
          <a:lstStyle/>
          <a:p>
            <a:r>
              <a:rPr lang="en-US" sz="2000" b="1" dirty="0" smtClean="0">
                <a:solidFill>
                  <a:schemeClr val="bg1"/>
                </a:solidFill>
                <a:ea typeface="Roboto Slab" panose="020B0604020202020204" charset="0"/>
              </a:rPr>
              <a:t>Học lịch sử để biết:</a:t>
            </a:r>
            <a:endParaRPr lang="en-US" sz="2000" b="1" dirty="0">
              <a:solidFill>
                <a:schemeClr val="bg1"/>
              </a:solidFill>
            </a:endParaRPr>
          </a:p>
        </p:txBody>
      </p:sp>
      <p:sp>
        <p:nvSpPr>
          <p:cNvPr id="4" name="Round Same Side Corner Rectangle 3"/>
          <p:cNvSpPr/>
          <p:nvPr/>
        </p:nvSpPr>
        <p:spPr>
          <a:xfrm rot="16200000">
            <a:off x="3249761" y="-246907"/>
            <a:ext cx="757159" cy="4155034"/>
          </a:xfrm>
          <a:prstGeom prst="round2SameRect">
            <a:avLst>
              <a:gd name="adj1" fmla="val 23321"/>
              <a:gd name="adj2" fmla="val 0"/>
            </a:avLst>
          </a:prstGeom>
          <a:solidFill>
            <a:schemeClr val="accent3">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5400000" flipH="1">
            <a:off x="5991145" y="1388654"/>
            <a:ext cx="757158" cy="883913"/>
          </a:xfrm>
          <a:prstGeom prst="round2SameRect">
            <a:avLst>
              <a:gd name="adj1" fmla="val 34679"/>
              <a:gd name="adj2" fmla="val 0"/>
            </a:avLst>
          </a:prstGeom>
          <a:solidFill>
            <a:schemeClr val="accent3">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8"/>
          <p:cNvSpPr txBox="1">
            <a:spLocks noChangeArrowheads="1"/>
          </p:cNvSpPr>
          <p:nvPr/>
        </p:nvSpPr>
        <p:spPr bwMode="auto">
          <a:xfrm>
            <a:off x="5960546" y="1638637"/>
            <a:ext cx="749948" cy="400110"/>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rPr>
              <a:t>A</a:t>
            </a:r>
            <a:endParaRPr lang="en-US" sz="2000" b="1" dirty="0">
              <a:solidFill>
                <a:schemeClr val="bg1"/>
              </a:solidFill>
              <a:latin typeface="+mj-lt"/>
            </a:endParaRPr>
          </a:p>
        </p:txBody>
      </p:sp>
      <p:sp>
        <p:nvSpPr>
          <p:cNvPr id="7" name="Rectangle 32"/>
          <p:cNvSpPr>
            <a:spLocks noChangeArrowheads="1"/>
          </p:cNvSpPr>
          <p:nvPr/>
        </p:nvSpPr>
        <p:spPr bwMode="auto">
          <a:xfrm>
            <a:off x="940002" y="1493377"/>
            <a:ext cx="5376675" cy="656590"/>
          </a:xfrm>
          <a:prstGeom prst="rect">
            <a:avLst/>
          </a:prstGeom>
          <a:noFill/>
          <a:ln w="9525">
            <a:noFill/>
            <a:miter lim="800000"/>
            <a:headEnd/>
            <a:tailEnd/>
          </a:ln>
        </p:spPr>
        <p:txBody>
          <a:bodyPr wrap="square">
            <a:spAutoFit/>
          </a:bodyPr>
          <a:lstStyle/>
          <a:p>
            <a:pPr lvl="0" algn="ctr">
              <a:lnSpc>
                <a:spcPts val="2200"/>
              </a:lnSpc>
            </a:pPr>
            <a:r>
              <a:rPr lang="fr-FR" sz="2000" dirty="0">
                <a:solidFill>
                  <a:schemeClr val="bg1"/>
                </a:solidFill>
                <a:cs typeface="Times New Roman" panose="02020603050405020304" pitchFamily="18" charset="0"/>
              </a:rPr>
              <a:t>Cội nguồn của tổ tiên, quê hương, </a:t>
            </a:r>
            <a:endParaRPr lang="fr-FR" sz="2000" dirty="0" smtClean="0">
              <a:solidFill>
                <a:schemeClr val="bg1"/>
              </a:solidFill>
              <a:cs typeface="Times New Roman" panose="02020603050405020304" pitchFamily="18" charset="0"/>
            </a:endParaRPr>
          </a:p>
          <a:p>
            <a:pPr lvl="0" algn="ctr">
              <a:lnSpc>
                <a:spcPts val="2200"/>
              </a:lnSpc>
            </a:pPr>
            <a:r>
              <a:rPr lang="fr-FR" sz="2000" dirty="0" smtClean="0">
                <a:solidFill>
                  <a:schemeClr val="bg1"/>
                </a:solidFill>
                <a:cs typeface="Times New Roman" panose="02020603050405020304" pitchFamily="18" charset="0"/>
              </a:rPr>
              <a:t>đất </a:t>
            </a:r>
            <a:r>
              <a:rPr lang="fr-FR" sz="2000" dirty="0">
                <a:solidFill>
                  <a:schemeClr val="bg1"/>
                </a:solidFill>
                <a:cs typeface="Times New Roman" panose="02020603050405020304" pitchFamily="18" charset="0"/>
              </a:rPr>
              <a:t>nước biết lịch sử nhân loại</a:t>
            </a:r>
            <a:endParaRPr lang="en-US" sz="2000" dirty="0">
              <a:solidFill>
                <a:schemeClr val="bg1"/>
              </a:solidFill>
              <a:cs typeface="Times New Roman" panose="02020603050405020304" pitchFamily="18" charset="0"/>
            </a:endParaRPr>
          </a:p>
        </p:txBody>
      </p:sp>
      <p:sp>
        <p:nvSpPr>
          <p:cNvPr id="8" name="Round Same Side Corner Rectangle 7"/>
          <p:cNvSpPr/>
          <p:nvPr/>
        </p:nvSpPr>
        <p:spPr>
          <a:xfrm rot="16200000">
            <a:off x="3268377" y="637939"/>
            <a:ext cx="719927" cy="4155037"/>
          </a:xfrm>
          <a:prstGeom prst="round2SameRect">
            <a:avLst>
              <a:gd name="adj1" fmla="val 23321"/>
              <a:gd name="adj2" fmla="val 0"/>
            </a:avLst>
          </a:prstGeom>
          <a:solidFill>
            <a:schemeClr val="accent3">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2"/>
          <p:cNvSpPr>
            <a:spLocks noChangeArrowheads="1"/>
          </p:cNvSpPr>
          <p:nvPr/>
        </p:nvSpPr>
        <p:spPr bwMode="auto">
          <a:xfrm>
            <a:off x="1634943" y="2367938"/>
            <a:ext cx="3986784" cy="707886"/>
          </a:xfrm>
          <a:prstGeom prst="rect">
            <a:avLst/>
          </a:prstGeom>
          <a:noFill/>
          <a:ln w="9525">
            <a:noFill/>
            <a:miter lim="800000"/>
            <a:headEnd/>
            <a:tailEnd/>
          </a:ln>
        </p:spPr>
        <p:txBody>
          <a:bodyPr wrap="square">
            <a:spAutoFit/>
          </a:bodyPr>
          <a:lstStyle/>
          <a:p>
            <a:pPr lvl="0" algn="ctr">
              <a:lnSpc>
                <a:spcPts val="2400"/>
              </a:lnSpc>
            </a:pPr>
            <a:r>
              <a:rPr lang="fr-FR" sz="2000" dirty="0">
                <a:solidFill>
                  <a:srgbClr val="FFFF00"/>
                </a:solidFill>
                <a:ea typeface="Times New Roman" panose="02020603050405020304" pitchFamily="18" charset="0"/>
                <a:cs typeface="Times New Roman" panose="02020603050405020304" pitchFamily="18" charset="0"/>
              </a:rPr>
              <a:t>Nhân loại hiện đang đối mặt </a:t>
            </a:r>
            <a:endParaRPr lang="fr-FR" sz="2000" dirty="0" smtClean="0">
              <a:solidFill>
                <a:srgbClr val="FFFF00"/>
              </a:solidFill>
              <a:ea typeface="Times New Roman" panose="02020603050405020304" pitchFamily="18" charset="0"/>
              <a:cs typeface="Times New Roman" panose="02020603050405020304" pitchFamily="18" charset="0"/>
            </a:endParaRPr>
          </a:p>
          <a:p>
            <a:pPr lvl="0" algn="ctr">
              <a:lnSpc>
                <a:spcPts val="2400"/>
              </a:lnSpc>
            </a:pPr>
            <a:r>
              <a:rPr lang="fr-FR" sz="2000" dirty="0" smtClean="0">
                <a:solidFill>
                  <a:srgbClr val="FFFF00"/>
                </a:solidFill>
                <a:ea typeface="Times New Roman" panose="02020603050405020304" pitchFamily="18" charset="0"/>
                <a:cs typeface="Times New Roman" panose="02020603050405020304" pitchFamily="18" charset="0"/>
              </a:rPr>
              <a:t>với những </a:t>
            </a:r>
            <a:r>
              <a:rPr lang="fr-FR" sz="2000" dirty="0">
                <a:solidFill>
                  <a:srgbClr val="FFFF00"/>
                </a:solidFill>
                <a:ea typeface="Times New Roman" panose="02020603050405020304" pitchFamily="18" charset="0"/>
                <a:cs typeface="Times New Roman" panose="02020603050405020304" pitchFamily="18" charset="0"/>
              </a:rPr>
              <a:t>khó khăn gì</a:t>
            </a:r>
            <a:endParaRPr lang="en-US" sz="2000" dirty="0">
              <a:solidFill>
                <a:srgbClr val="FFFF00"/>
              </a:solidFill>
              <a:ea typeface="Times New Roman" panose="02020603050405020304" pitchFamily="18" charset="0"/>
              <a:cs typeface="Times New Roman" panose="02020603050405020304" pitchFamily="18" charset="0"/>
            </a:endParaRPr>
          </a:p>
        </p:txBody>
      </p:sp>
      <p:sp>
        <p:nvSpPr>
          <p:cNvPr id="12" name="Round Same Side Corner Rectangle 11"/>
          <p:cNvSpPr/>
          <p:nvPr/>
        </p:nvSpPr>
        <p:spPr>
          <a:xfrm rot="16200000">
            <a:off x="3267368" y="1615584"/>
            <a:ext cx="721944" cy="4155037"/>
          </a:xfrm>
          <a:prstGeom prst="round2SameRect">
            <a:avLst>
              <a:gd name="adj1" fmla="val 23321"/>
              <a:gd name="adj2" fmla="val 0"/>
            </a:avLst>
          </a:prstGeom>
          <a:solidFill>
            <a:schemeClr val="accent3">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32"/>
          <p:cNvSpPr>
            <a:spLocks noChangeArrowheads="1"/>
          </p:cNvSpPr>
          <p:nvPr/>
        </p:nvSpPr>
        <p:spPr bwMode="auto">
          <a:xfrm>
            <a:off x="1634943" y="3397486"/>
            <a:ext cx="3986784" cy="656590"/>
          </a:xfrm>
          <a:prstGeom prst="rect">
            <a:avLst/>
          </a:prstGeom>
          <a:noFill/>
          <a:ln w="9525">
            <a:noFill/>
            <a:miter lim="800000"/>
            <a:headEnd/>
            <a:tailEnd/>
          </a:ln>
        </p:spPr>
        <p:txBody>
          <a:bodyPr wrap="square">
            <a:spAutoFit/>
          </a:bodyPr>
          <a:lstStyle/>
          <a:p>
            <a:pPr lvl="0" algn="ctr">
              <a:lnSpc>
                <a:spcPts val="2200"/>
              </a:lnSpc>
            </a:pPr>
            <a:r>
              <a:rPr lang="nl-NL" sz="2000" dirty="0">
                <a:solidFill>
                  <a:schemeClr val="bg1"/>
                </a:solidFill>
                <a:ea typeface="Times New Roman" panose="02020603050405020304" pitchFamily="18" charset="0"/>
                <a:cs typeface="Times New Roman" panose="02020603050405020304" pitchFamily="18" charset="0"/>
              </a:rPr>
              <a:t>Sự vận động của </a:t>
            </a:r>
            <a:endParaRPr lang="nl-NL" sz="2000" dirty="0" smtClean="0">
              <a:solidFill>
                <a:schemeClr val="bg1"/>
              </a:solidFill>
              <a:ea typeface="Times New Roman" panose="02020603050405020304" pitchFamily="18" charset="0"/>
              <a:cs typeface="Times New Roman" panose="02020603050405020304" pitchFamily="18" charset="0"/>
            </a:endParaRPr>
          </a:p>
          <a:p>
            <a:pPr lvl="0" algn="ctr">
              <a:lnSpc>
                <a:spcPts val="2200"/>
              </a:lnSpc>
            </a:pPr>
            <a:r>
              <a:rPr lang="nl-NL" sz="2000" dirty="0" smtClean="0">
                <a:solidFill>
                  <a:schemeClr val="bg1"/>
                </a:solidFill>
                <a:ea typeface="Times New Roman" panose="02020603050405020304" pitchFamily="18" charset="0"/>
                <a:cs typeface="Times New Roman" panose="02020603050405020304" pitchFamily="18" charset="0"/>
              </a:rPr>
              <a:t>thế </a:t>
            </a:r>
            <a:r>
              <a:rPr lang="nl-NL" sz="2000" dirty="0">
                <a:solidFill>
                  <a:schemeClr val="bg1"/>
                </a:solidFill>
                <a:ea typeface="Times New Roman" panose="02020603050405020304" pitchFamily="18" charset="0"/>
                <a:cs typeface="Times New Roman" panose="02020603050405020304" pitchFamily="18" charset="0"/>
              </a:rPr>
              <a:t>giới tự nhiên</a:t>
            </a:r>
            <a:endParaRPr lang="en-US" sz="2000" dirty="0">
              <a:solidFill>
                <a:schemeClr val="bg1"/>
              </a:solidFill>
              <a:ea typeface="Times New Roman" panose="02020603050405020304" pitchFamily="18" charset="0"/>
              <a:cs typeface="Times New Roman" panose="02020603050405020304" pitchFamily="18" charset="0"/>
            </a:endParaRPr>
          </a:p>
        </p:txBody>
      </p:sp>
      <p:sp>
        <p:nvSpPr>
          <p:cNvPr id="14" name="Round Same Side Corner Rectangle 13"/>
          <p:cNvSpPr/>
          <p:nvPr/>
        </p:nvSpPr>
        <p:spPr>
          <a:xfrm rot="16200000">
            <a:off x="3273782" y="2439846"/>
            <a:ext cx="709114" cy="4155037"/>
          </a:xfrm>
          <a:prstGeom prst="round2SameRect">
            <a:avLst>
              <a:gd name="adj1" fmla="val 23321"/>
              <a:gd name="adj2" fmla="val 0"/>
            </a:avLst>
          </a:prstGeom>
          <a:solidFill>
            <a:schemeClr val="accent4">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32"/>
          <p:cNvSpPr>
            <a:spLocks noChangeArrowheads="1"/>
          </p:cNvSpPr>
          <p:nvPr/>
        </p:nvSpPr>
        <p:spPr bwMode="auto">
          <a:xfrm>
            <a:off x="1634943" y="4215332"/>
            <a:ext cx="3986784" cy="656590"/>
          </a:xfrm>
          <a:prstGeom prst="rect">
            <a:avLst/>
          </a:prstGeom>
          <a:noFill/>
          <a:ln w="9525">
            <a:noFill/>
            <a:miter lim="800000"/>
            <a:headEnd/>
            <a:tailEnd/>
          </a:ln>
        </p:spPr>
        <p:txBody>
          <a:bodyPr wrap="square">
            <a:spAutoFit/>
          </a:bodyPr>
          <a:lstStyle/>
          <a:p>
            <a:pPr lvl="0" algn="ctr">
              <a:lnSpc>
                <a:spcPts val="2200"/>
              </a:lnSpc>
            </a:pPr>
            <a:r>
              <a:rPr lang="nl-NL" sz="2000" dirty="0">
                <a:solidFill>
                  <a:schemeClr val="bg1"/>
                </a:solidFill>
                <a:ea typeface="Times New Roman" panose="02020603050405020304" pitchFamily="18" charset="0"/>
                <a:cs typeface="Times New Roman" panose="02020603050405020304" pitchFamily="18" charset="0"/>
              </a:rPr>
              <a:t>Sự </a:t>
            </a:r>
            <a:r>
              <a:rPr lang="nl-NL" sz="2000" dirty="0" smtClean="0">
                <a:solidFill>
                  <a:schemeClr val="bg1"/>
                </a:solidFill>
                <a:ea typeface="Times New Roman" panose="02020603050405020304" pitchFamily="18" charset="0"/>
                <a:cs typeface="Times New Roman" panose="02020603050405020304" pitchFamily="18" charset="0"/>
              </a:rPr>
              <a:t>biến đổi </a:t>
            </a:r>
          </a:p>
          <a:p>
            <a:pPr lvl="0" algn="ctr">
              <a:lnSpc>
                <a:spcPts val="2200"/>
              </a:lnSpc>
            </a:pPr>
            <a:r>
              <a:rPr lang="nl-NL" sz="2000" dirty="0" smtClean="0">
                <a:solidFill>
                  <a:schemeClr val="bg1"/>
                </a:solidFill>
                <a:ea typeface="Times New Roman" panose="02020603050405020304" pitchFamily="18" charset="0"/>
                <a:cs typeface="Times New Roman" panose="02020603050405020304" pitchFamily="18" charset="0"/>
              </a:rPr>
              <a:t>của khí hậu Trái Đất</a:t>
            </a:r>
            <a:endParaRPr lang="en-US" sz="2000" dirty="0">
              <a:solidFill>
                <a:schemeClr val="bg1"/>
              </a:solidFill>
              <a:ea typeface="Times New Roman" panose="02020603050405020304" pitchFamily="18" charset="0"/>
              <a:cs typeface="Times New Roman" panose="02020603050405020304" pitchFamily="18" charset="0"/>
            </a:endParaRPr>
          </a:p>
        </p:txBody>
      </p:sp>
      <p:sp>
        <p:nvSpPr>
          <p:cNvPr id="16" name="Round Same Side Corner Rectangle 15"/>
          <p:cNvSpPr/>
          <p:nvPr/>
        </p:nvSpPr>
        <p:spPr>
          <a:xfrm rot="5400000" flipH="1">
            <a:off x="6006716" y="2270457"/>
            <a:ext cx="719928" cy="890000"/>
          </a:xfrm>
          <a:prstGeom prst="round2SameRect">
            <a:avLst>
              <a:gd name="adj1" fmla="val 34679"/>
              <a:gd name="adj2" fmla="val 0"/>
            </a:avLst>
          </a:prstGeom>
          <a:solidFill>
            <a:schemeClr val="accent3">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8"/>
          <p:cNvSpPr txBox="1">
            <a:spLocks noChangeArrowheads="1"/>
          </p:cNvSpPr>
          <p:nvPr/>
        </p:nvSpPr>
        <p:spPr bwMode="auto">
          <a:xfrm>
            <a:off x="5960546" y="2515402"/>
            <a:ext cx="749948" cy="400110"/>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rPr>
              <a:t>B</a:t>
            </a:r>
            <a:endParaRPr lang="en-US" sz="2000" b="1" dirty="0">
              <a:solidFill>
                <a:schemeClr val="bg1"/>
              </a:solidFill>
              <a:latin typeface="+mj-lt"/>
            </a:endParaRPr>
          </a:p>
        </p:txBody>
      </p:sp>
      <p:sp>
        <p:nvSpPr>
          <p:cNvPr id="18" name="Round Same Side Corner Rectangle 17"/>
          <p:cNvSpPr/>
          <p:nvPr/>
        </p:nvSpPr>
        <p:spPr>
          <a:xfrm rot="5400000" flipH="1">
            <a:off x="6006717" y="3249112"/>
            <a:ext cx="719926" cy="890000"/>
          </a:xfrm>
          <a:prstGeom prst="round2SameRect">
            <a:avLst>
              <a:gd name="adj1" fmla="val 34679"/>
              <a:gd name="adj2" fmla="val 0"/>
            </a:avLst>
          </a:prstGeom>
          <a:solidFill>
            <a:schemeClr val="accent3">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8"/>
          <p:cNvSpPr txBox="1">
            <a:spLocks noChangeArrowheads="1"/>
          </p:cNvSpPr>
          <p:nvPr/>
        </p:nvSpPr>
        <p:spPr bwMode="auto">
          <a:xfrm>
            <a:off x="5960546" y="3494057"/>
            <a:ext cx="749948" cy="400110"/>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rPr>
              <a:t>C</a:t>
            </a:r>
            <a:endParaRPr lang="en-US" sz="2000" b="1" dirty="0">
              <a:solidFill>
                <a:schemeClr val="bg1"/>
              </a:solidFill>
              <a:latin typeface="+mj-lt"/>
            </a:endParaRPr>
          </a:p>
        </p:txBody>
      </p:sp>
      <p:sp>
        <p:nvSpPr>
          <p:cNvPr id="20" name="Round Same Side Corner Rectangle 19"/>
          <p:cNvSpPr/>
          <p:nvPr/>
        </p:nvSpPr>
        <p:spPr>
          <a:xfrm rot="5400000" flipH="1">
            <a:off x="6012122" y="4098626"/>
            <a:ext cx="709115" cy="890000"/>
          </a:xfrm>
          <a:prstGeom prst="round2SameRect">
            <a:avLst>
              <a:gd name="adj1" fmla="val 34679"/>
              <a:gd name="adj2" fmla="val 0"/>
            </a:avLst>
          </a:prstGeom>
          <a:solidFill>
            <a:schemeClr val="accent4">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8"/>
          <p:cNvSpPr txBox="1">
            <a:spLocks noChangeArrowheads="1"/>
          </p:cNvSpPr>
          <p:nvPr/>
        </p:nvSpPr>
        <p:spPr bwMode="auto">
          <a:xfrm>
            <a:off x="5960546" y="4322716"/>
            <a:ext cx="749948" cy="400110"/>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rPr>
              <a:t>D</a:t>
            </a:r>
            <a:endParaRPr lang="en-US" sz="2000" b="1" dirty="0">
              <a:solidFill>
                <a:schemeClr val="bg1"/>
              </a:solidFill>
              <a:latin typeface="+mj-lt"/>
            </a:endParaRPr>
          </a:p>
        </p:txBody>
      </p:sp>
      <p:sp>
        <p:nvSpPr>
          <p:cNvPr id="22" name="Oval 21"/>
          <p:cNvSpPr/>
          <p:nvPr/>
        </p:nvSpPr>
        <p:spPr>
          <a:xfrm>
            <a:off x="6144768" y="1638637"/>
            <a:ext cx="409651"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0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2000"/>
                                        <p:tgtEl>
                                          <p:spTgt spid="22"/>
                                        </p:tgtEl>
                                      </p:cBhvr>
                                    </p:animEffect>
                                    <p:anim calcmode="lin" valueType="num">
                                      <p:cBhvr>
                                        <p:cTn id="69" dur="2000" fill="hold"/>
                                        <p:tgtEl>
                                          <p:spTgt spid="22"/>
                                        </p:tgtEl>
                                        <p:attrNameLst>
                                          <p:attrName>ppt_w</p:attrName>
                                        </p:attrNameLst>
                                      </p:cBhvr>
                                      <p:tavLst>
                                        <p:tav tm="0" fmla="#ppt_w*sin(2.5*pi*$)">
                                          <p:val>
                                            <p:fltVal val="0"/>
                                          </p:val>
                                        </p:tav>
                                        <p:tav tm="100000">
                                          <p:val>
                                            <p:fltVal val="1"/>
                                          </p:val>
                                        </p:tav>
                                      </p:tavLst>
                                    </p:anim>
                                    <p:anim calcmode="lin" valueType="num">
                                      <p:cBhvr>
                                        <p:cTn id="70"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849935" y="491044"/>
            <a:ext cx="3991524"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smtClean="0">
                <a:latin typeface="+mj-lt"/>
              </a:rPr>
              <a:t>Luyện tập nâng cao</a:t>
            </a:r>
            <a:endParaRPr sz="3000" dirty="0">
              <a:latin typeface="+mj-lt"/>
            </a:endParaRPr>
          </a:p>
        </p:txBody>
      </p:sp>
      <p:sp>
        <p:nvSpPr>
          <p:cNvPr id="245" name="Google Shape;245;p2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
        <p:nvSpPr>
          <p:cNvPr id="2" name="Rectangle 1"/>
          <p:cNvSpPr/>
          <p:nvPr/>
        </p:nvSpPr>
        <p:spPr>
          <a:xfrm>
            <a:off x="298150" y="728395"/>
            <a:ext cx="569387" cy="553998"/>
          </a:xfrm>
          <a:prstGeom prst="rect">
            <a:avLst/>
          </a:prstGeom>
        </p:spPr>
        <p:txBody>
          <a:bodyPr wrap="none">
            <a:spAutoFit/>
          </a:bodyPr>
          <a:lstStyle/>
          <a:p>
            <a:r>
              <a:rPr lang="en" sz="3000" b="1" dirty="0">
                <a:solidFill>
                  <a:schemeClr val="bg1"/>
                </a:solidFill>
                <a:ea typeface="Muli"/>
                <a:cs typeface="Muli"/>
                <a:sym typeface="Muli"/>
              </a:rPr>
              <a:t>💃</a:t>
            </a:r>
            <a:endParaRPr lang="en-US" sz="3000" dirty="0">
              <a:solidFill>
                <a:schemeClr val="bg1"/>
              </a:solidFill>
            </a:endParaRPr>
          </a:p>
        </p:txBody>
      </p:sp>
      <p:sp>
        <p:nvSpPr>
          <p:cNvPr id="13" name="Freeform 12"/>
          <p:cNvSpPr/>
          <p:nvPr/>
        </p:nvSpPr>
        <p:spPr>
          <a:xfrm>
            <a:off x="298150" y="1733749"/>
            <a:ext cx="5431380" cy="1499210"/>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5">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ts val="3800"/>
              </a:lnSpc>
            </a:pPr>
            <a:r>
              <a:rPr lang="nl-NL" dirty="0" smtClean="0">
                <a:solidFill>
                  <a:srgbClr val="002060"/>
                </a:solidFill>
                <a:cs typeface="Times New Roman" panose="02020603050405020304" pitchFamily="18" charset="0"/>
              </a:rPr>
              <a:t>             </a:t>
            </a:r>
            <a:r>
              <a:rPr lang="en-US" sz="1700" dirty="0" smtClean="0">
                <a:solidFill>
                  <a:srgbClr val="7030A0"/>
                </a:solidFill>
              </a:rPr>
              <a:t>Nhà </a:t>
            </a:r>
            <a:r>
              <a:rPr lang="en-US" sz="1700" dirty="0">
                <a:solidFill>
                  <a:srgbClr val="7030A0"/>
                </a:solidFill>
              </a:rPr>
              <a:t>chính trị nổi tiếng cổ đại của La </a:t>
            </a:r>
            <a:r>
              <a:rPr lang="en-US" sz="1700" dirty="0" smtClean="0">
                <a:solidFill>
                  <a:srgbClr val="7030A0"/>
                </a:solidFill>
              </a:rPr>
              <a:t>Mã </a:t>
            </a:r>
          </a:p>
          <a:p>
            <a:pPr algn="ctr">
              <a:lnSpc>
                <a:spcPts val="3000"/>
              </a:lnSpc>
            </a:pPr>
            <a:r>
              <a:rPr lang="en-US" sz="1700" dirty="0" smtClean="0">
                <a:solidFill>
                  <a:srgbClr val="7030A0"/>
                </a:solidFill>
              </a:rPr>
              <a:t>   Xi-rê-nông đã nói: </a:t>
            </a:r>
            <a:r>
              <a:rPr lang="en-US" sz="1700" i="1" dirty="0" smtClean="0">
                <a:solidFill>
                  <a:srgbClr val="7030A0"/>
                </a:solidFill>
              </a:rPr>
              <a:t>“Lịch sử là thầy dậy của </a:t>
            </a:r>
          </a:p>
          <a:p>
            <a:pPr algn="ctr">
              <a:lnSpc>
                <a:spcPts val="3000"/>
              </a:lnSpc>
            </a:pPr>
            <a:r>
              <a:rPr lang="en-US" sz="1700" i="1" dirty="0" smtClean="0">
                <a:solidFill>
                  <a:srgbClr val="7030A0"/>
                </a:solidFill>
              </a:rPr>
              <a:t>     cuộc sống”. </a:t>
            </a:r>
            <a:r>
              <a:rPr lang="en-US" sz="1700" dirty="0" smtClean="0">
                <a:solidFill>
                  <a:srgbClr val="7030A0"/>
                </a:solidFill>
              </a:rPr>
              <a:t>Em có đồng ý với nhận xét đó không?</a:t>
            </a:r>
            <a:endParaRPr lang="en-US" sz="1700" dirty="0">
              <a:solidFill>
                <a:srgbClr val="7030A0"/>
              </a:solidFill>
            </a:endParaRPr>
          </a:p>
        </p:txBody>
      </p:sp>
      <p:sp>
        <p:nvSpPr>
          <p:cNvPr id="14" name="Freeform 13"/>
          <p:cNvSpPr/>
          <p:nvPr/>
        </p:nvSpPr>
        <p:spPr>
          <a:xfrm>
            <a:off x="6597324" y="1650304"/>
            <a:ext cx="1587399" cy="914398"/>
          </a:xfrm>
          <a:custGeom>
            <a:avLst/>
            <a:gdLst>
              <a:gd name="connsiteX0" fmla="*/ 0 w 1828059"/>
              <a:gd name="connsiteY0" fmla="*/ 155520 h 1555200"/>
              <a:gd name="connsiteX1" fmla="*/ 155520 w 1828059"/>
              <a:gd name="connsiteY1" fmla="*/ 0 h 1555200"/>
              <a:gd name="connsiteX2" fmla="*/ 1672539 w 1828059"/>
              <a:gd name="connsiteY2" fmla="*/ 0 h 1555200"/>
              <a:gd name="connsiteX3" fmla="*/ 1828059 w 1828059"/>
              <a:gd name="connsiteY3" fmla="*/ 155520 h 1555200"/>
              <a:gd name="connsiteX4" fmla="*/ 1828059 w 1828059"/>
              <a:gd name="connsiteY4" fmla="*/ 1399680 h 1555200"/>
              <a:gd name="connsiteX5" fmla="*/ 1672539 w 1828059"/>
              <a:gd name="connsiteY5" fmla="*/ 1555200 h 1555200"/>
              <a:gd name="connsiteX6" fmla="*/ 155520 w 1828059"/>
              <a:gd name="connsiteY6" fmla="*/ 1555200 h 1555200"/>
              <a:gd name="connsiteX7" fmla="*/ 0 w 1828059"/>
              <a:gd name="connsiteY7" fmla="*/ 1399680 h 1555200"/>
              <a:gd name="connsiteX8" fmla="*/ 0 w 1828059"/>
              <a:gd name="connsiteY8" fmla="*/ 15552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059" h="1555200">
                <a:moveTo>
                  <a:pt x="0" y="155520"/>
                </a:moveTo>
                <a:cubicBezTo>
                  <a:pt x="0" y="69629"/>
                  <a:pt x="69629" y="0"/>
                  <a:pt x="155520" y="0"/>
                </a:cubicBezTo>
                <a:lnTo>
                  <a:pt x="1672539" y="0"/>
                </a:lnTo>
                <a:cubicBezTo>
                  <a:pt x="1758430" y="0"/>
                  <a:pt x="1828059" y="69629"/>
                  <a:pt x="1828059" y="155520"/>
                </a:cubicBezTo>
                <a:lnTo>
                  <a:pt x="1828059" y="1399680"/>
                </a:lnTo>
                <a:cubicBezTo>
                  <a:pt x="1828059" y="1485571"/>
                  <a:pt x="1758430" y="1555200"/>
                  <a:pt x="1672539" y="1555200"/>
                </a:cubicBezTo>
                <a:lnTo>
                  <a:pt x="155520" y="1555200"/>
                </a:lnTo>
                <a:cubicBezTo>
                  <a:pt x="69629" y="1555200"/>
                  <a:pt x="0" y="1485571"/>
                  <a:pt x="0" y="1399680"/>
                </a:cubicBezTo>
                <a:lnTo>
                  <a:pt x="0" y="155520"/>
                </a:lnTo>
                <a:close/>
              </a:path>
            </a:pathLst>
          </a:custGeom>
          <a:solidFill>
            <a:srgbClr val="FFFFFF"/>
          </a:solidFill>
          <a:ln w="28575">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7574" tIns="237574" rIns="237574" bIns="237574" numCol="1" spcCol="1270" anchor="t" anchorCtr="0">
            <a:noAutofit/>
          </a:bodyPr>
          <a:lstStyle/>
          <a:p>
            <a:pPr lvl="1" defTabSz="1200150">
              <a:lnSpc>
                <a:spcPct val="90000"/>
              </a:lnSpc>
              <a:spcBef>
                <a:spcPct val="0"/>
              </a:spcBef>
              <a:spcAft>
                <a:spcPct val="15000"/>
              </a:spcAft>
            </a:pPr>
            <a:r>
              <a:rPr lang="en-US" sz="1700" dirty="0" smtClean="0">
                <a:solidFill>
                  <a:schemeClr val="accent4">
                    <a:lumMod val="50000"/>
                  </a:schemeClr>
                </a:solidFill>
              </a:rPr>
              <a:t>Đồng ý với quan điểm</a:t>
            </a:r>
            <a:endParaRPr lang="en-US" sz="1700" dirty="0">
              <a:solidFill>
                <a:schemeClr val="accent4">
                  <a:lumMod val="50000"/>
                </a:schemeClr>
              </a:solidFill>
            </a:endParaRPr>
          </a:p>
        </p:txBody>
      </p:sp>
      <p:sp>
        <p:nvSpPr>
          <p:cNvPr id="15" name="Freeform 14"/>
          <p:cNvSpPr/>
          <p:nvPr/>
        </p:nvSpPr>
        <p:spPr>
          <a:xfrm>
            <a:off x="908841" y="3486612"/>
            <a:ext cx="4352847" cy="1494788"/>
          </a:xfrm>
          <a:custGeom>
            <a:avLst/>
            <a:gdLst>
              <a:gd name="connsiteX0" fmla="*/ 0 w 1828059"/>
              <a:gd name="connsiteY0" fmla="*/ 155520 h 1555200"/>
              <a:gd name="connsiteX1" fmla="*/ 155520 w 1828059"/>
              <a:gd name="connsiteY1" fmla="*/ 0 h 1555200"/>
              <a:gd name="connsiteX2" fmla="*/ 1672539 w 1828059"/>
              <a:gd name="connsiteY2" fmla="*/ 0 h 1555200"/>
              <a:gd name="connsiteX3" fmla="*/ 1828059 w 1828059"/>
              <a:gd name="connsiteY3" fmla="*/ 155520 h 1555200"/>
              <a:gd name="connsiteX4" fmla="*/ 1828059 w 1828059"/>
              <a:gd name="connsiteY4" fmla="*/ 1399680 h 1555200"/>
              <a:gd name="connsiteX5" fmla="*/ 1672539 w 1828059"/>
              <a:gd name="connsiteY5" fmla="*/ 1555200 h 1555200"/>
              <a:gd name="connsiteX6" fmla="*/ 155520 w 1828059"/>
              <a:gd name="connsiteY6" fmla="*/ 1555200 h 1555200"/>
              <a:gd name="connsiteX7" fmla="*/ 0 w 1828059"/>
              <a:gd name="connsiteY7" fmla="*/ 1399680 h 1555200"/>
              <a:gd name="connsiteX8" fmla="*/ 0 w 1828059"/>
              <a:gd name="connsiteY8" fmla="*/ 15552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059" h="1555200">
                <a:moveTo>
                  <a:pt x="0" y="155520"/>
                </a:moveTo>
                <a:cubicBezTo>
                  <a:pt x="0" y="69629"/>
                  <a:pt x="69629" y="0"/>
                  <a:pt x="155520" y="0"/>
                </a:cubicBezTo>
                <a:lnTo>
                  <a:pt x="1672539" y="0"/>
                </a:lnTo>
                <a:cubicBezTo>
                  <a:pt x="1758430" y="0"/>
                  <a:pt x="1828059" y="69629"/>
                  <a:pt x="1828059" y="155520"/>
                </a:cubicBezTo>
                <a:lnTo>
                  <a:pt x="1828059" y="1399680"/>
                </a:lnTo>
                <a:cubicBezTo>
                  <a:pt x="1828059" y="1485571"/>
                  <a:pt x="1758430" y="1555200"/>
                  <a:pt x="1672539" y="1555200"/>
                </a:cubicBezTo>
                <a:lnTo>
                  <a:pt x="155520" y="1555200"/>
                </a:lnTo>
                <a:cubicBezTo>
                  <a:pt x="69629" y="1555200"/>
                  <a:pt x="0" y="1485571"/>
                  <a:pt x="0" y="1399680"/>
                </a:cubicBezTo>
                <a:lnTo>
                  <a:pt x="0" y="155520"/>
                </a:lnTo>
                <a:close/>
              </a:path>
            </a:pathLst>
          </a:custGeom>
          <a:solidFill>
            <a:srgbClr val="FFFFFF"/>
          </a:solidFill>
          <a:ln w="28575">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7574" tIns="237574" rIns="237574" bIns="237574" numCol="1" spcCol="1270" anchor="t" anchorCtr="0">
            <a:noAutofit/>
          </a:bodyPr>
          <a:lstStyle/>
          <a:p>
            <a:pPr algn="just"/>
            <a:r>
              <a:rPr lang="nl-NL" sz="1700" dirty="0" smtClean="0">
                <a:solidFill>
                  <a:schemeClr val="accent2">
                    <a:lumMod val="50000"/>
                  </a:schemeClr>
                </a:solidFill>
              </a:rPr>
              <a:t>Lịch sử nhắc ta nhớ về </a:t>
            </a:r>
            <a:r>
              <a:rPr lang="nl-NL" sz="1700" dirty="0">
                <a:solidFill>
                  <a:schemeClr val="accent2">
                    <a:lumMod val="50000"/>
                  </a:schemeClr>
                </a:solidFill>
              </a:rPr>
              <a:t>quá khứ của dân tộc mình, phát huy truyền thống văn hóa tốt đẹp của dân tộc và hơn hết nhắc nhở ta đấu tranh bảo vệ đất nước.</a:t>
            </a:r>
            <a:endParaRPr lang="en-US" sz="1700" dirty="0">
              <a:solidFill>
                <a:schemeClr val="accent2">
                  <a:lumMod val="50000"/>
                </a:schemeClr>
              </a:solidFill>
            </a:endParaRPr>
          </a:p>
        </p:txBody>
      </p:sp>
      <p:sp>
        <p:nvSpPr>
          <p:cNvPr id="16" name="Freeform 120"/>
          <p:cNvSpPr>
            <a:spLocks noEditPoints="1"/>
          </p:cNvSpPr>
          <p:nvPr/>
        </p:nvSpPr>
        <p:spPr bwMode="auto">
          <a:xfrm>
            <a:off x="7112638" y="791833"/>
            <a:ext cx="556772" cy="635037"/>
          </a:xfrm>
          <a:custGeom>
            <a:avLst/>
            <a:gdLst/>
            <a:ahLst/>
            <a:cxnLst>
              <a:cxn ang="0">
                <a:pos x="118" y="0"/>
              </a:cxn>
              <a:cxn ang="0">
                <a:pos x="80" y="6"/>
              </a:cxn>
              <a:cxn ang="0">
                <a:pos x="48" y="22"/>
              </a:cxn>
              <a:cxn ang="0">
                <a:pos x="22" y="48"/>
              </a:cxn>
              <a:cxn ang="0">
                <a:pos x="6" y="80"/>
              </a:cxn>
              <a:cxn ang="0">
                <a:pos x="0" y="118"/>
              </a:cxn>
              <a:cxn ang="0">
                <a:pos x="4" y="150"/>
              </a:cxn>
              <a:cxn ang="0">
                <a:pos x="18" y="180"/>
              </a:cxn>
              <a:cxn ang="0">
                <a:pos x="38" y="204"/>
              </a:cxn>
              <a:cxn ang="0">
                <a:pos x="64" y="222"/>
              </a:cxn>
              <a:cxn ang="0">
                <a:pos x="64" y="276"/>
              </a:cxn>
              <a:cxn ang="0">
                <a:pos x="172" y="276"/>
              </a:cxn>
              <a:cxn ang="0">
                <a:pos x="172" y="222"/>
              </a:cxn>
              <a:cxn ang="0">
                <a:pos x="198" y="202"/>
              </a:cxn>
              <a:cxn ang="0">
                <a:pos x="216" y="178"/>
              </a:cxn>
              <a:cxn ang="0">
                <a:pos x="230" y="150"/>
              </a:cxn>
              <a:cxn ang="0">
                <a:pos x="234" y="118"/>
              </a:cxn>
              <a:cxn ang="0">
                <a:pos x="228" y="80"/>
              </a:cxn>
              <a:cxn ang="0">
                <a:pos x="212" y="48"/>
              </a:cxn>
              <a:cxn ang="0">
                <a:pos x="186" y="22"/>
              </a:cxn>
              <a:cxn ang="0">
                <a:pos x="154" y="6"/>
              </a:cxn>
              <a:cxn ang="0">
                <a:pos x="118" y="0"/>
              </a:cxn>
              <a:cxn ang="0">
                <a:pos x="140" y="206"/>
              </a:cxn>
              <a:cxn ang="0">
                <a:pos x="140" y="250"/>
              </a:cxn>
              <a:cxn ang="0">
                <a:pos x="94" y="250"/>
              </a:cxn>
              <a:cxn ang="0">
                <a:pos x="94" y="206"/>
              </a:cxn>
              <a:cxn ang="0">
                <a:pos x="66" y="194"/>
              </a:cxn>
              <a:cxn ang="0">
                <a:pos x="46" y="174"/>
              </a:cxn>
              <a:cxn ang="0">
                <a:pos x="32" y="150"/>
              </a:cxn>
              <a:cxn ang="0">
                <a:pos x="28" y="120"/>
              </a:cxn>
              <a:cxn ang="0">
                <a:pos x="32" y="92"/>
              </a:cxn>
              <a:cxn ang="0">
                <a:pos x="44" y="68"/>
              </a:cxn>
              <a:cxn ang="0">
                <a:pos x="64" y="48"/>
              </a:cxn>
              <a:cxn ang="0">
                <a:pos x="88" y="36"/>
              </a:cxn>
              <a:cxn ang="0">
                <a:pos x="116" y="30"/>
              </a:cxn>
              <a:cxn ang="0">
                <a:pos x="144" y="36"/>
              </a:cxn>
              <a:cxn ang="0">
                <a:pos x="168" y="48"/>
              </a:cxn>
              <a:cxn ang="0">
                <a:pos x="188" y="68"/>
              </a:cxn>
              <a:cxn ang="0">
                <a:pos x="200" y="92"/>
              </a:cxn>
              <a:cxn ang="0">
                <a:pos x="206" y="120"/>
              </a:cxn>
              <a:cxn ang="0">
                <a:pos x="200" y="150"/>
              </a:cxn>
              <a:cxn ang="0">
                <a:pos x="186" y="174"/>
              </a:cxn>
              <a:cxn ang="0">
                <a:pos x="166" y="194"/>
              </a:cxn>
              <a:cxn ang="0">
                <a:pos x="140" y="206"/>
              </a:cxn>
            </a:cxnLst>
            <a:rect l="0" t="0" r="r" b="b"/>
            <a:pathLst>
              <a:path w="234" h="276">
                <a:moveTo>
                  <a:pt x="118" y="0"/>
                </a:moveTo>
                <a:lnTo>
                  <a:pt x="80" y="6"/>
                </a:lnTo>
                <a:lnTo>
                  <a:pt x="48" y="22"/>
                </a:lnTo>
                <a:lnTo>
                  <a:pt x="22" y="48"/>
                </a:lnTo>
                <a:lnTo>
                  <a:pt x="6" y="80"/>
                </a:lnTo>
                <a:lnTo>
                  <a:pt x="0" y="118"/>
                </a:lnTo>
                <a:lnTo>
                  <a:pt x="4" y="150"/>
                </a:lnTo>
                <a:lnTo>
                  <a:pt x="18" y="180"/>
                </a:lnTo>
                <a:lnTo>
                  <a:pt x="38" y="204"/>
                </a:lnTo>
                <a:lnTo>
                  <a:pt x="64" y="222"/>
                </a:lnTo>
                <a:lnTo>
                  <a:pt x="64" y="276"/>
                </a:lnTo>
                <a:lnTo>
                  <a:pt x="172" y="276"/>
                </a:lnTo>
                <a:lnTo>
                  <a:pt x="172" y="222"/>
                </a:lnTo>
                <a:lnTo>
                  <a:pt x="198" y="202"/>
                </a:lnTo>
                <a:lnTo>
                  <a:pt x="216" y="178"/>
                </a:lnTo>
                <a:lnTo>
                  <a:pt x="230" y="150"/>
                </a:lnTo>
                <a:lnTo>
                  <a:pt x="234" y="118"/>
                </a:lnTo>
                <a:lnTo>
                  <a:pt x="228" y="80"/>
                </a:lnTo>
                <a:lnTo>
                  <a:pt x="212" y="48"/>
                </a:lnTo>
                <a:lnTo>
                  <a:pt x="186" y="22"/>
                </a:lnTo>
                <a:lnTo>
                  <a:pt x="154" y="6"/>
                </a:lnTo>
                <a:lnTo>
                  <a:pt x="118" y="0"/>
                </a:lnTo>
                <a:close/>
                <a:moveTo>
                  <a:pt x="140" y="206"/>
                </a:moveTo>
                <a:lnTo>
                  <a:pt x="140" y="250"/>
                </a:lnTo>
                <a:lnTo>
                  <a:pt x="94" y="250"/>
                </a:lnTo>
                <a:lnTo>
                  <a:pt x="94" y="206"/>
                </a:lnTo>
                <a:lnTo>
                  <a:pt x="66" y="194"/>
                </a:lnTo>
                <a:lnTo>
                  <a:pt x="46" y="174"/>
                </a:lnTo>
                <a:lnTo>
                  <a:pt x="32" y="150"/>
                </a:lnTo>
                <a:lnTo>
                  <a:pt x="28" y="120"/>
                </a:lnTo>
                <a:lnTo>
                  <a:pt x="32" y="92"/>
                </a:lnTo>
                <a:lnTo>
                  <a:pt x="44" y="68"/>
                </a:lnTo>
                <a:lnTo>
                  <a:pt x="64" y="48"/>
                </a:lnTo>
                <a:lnTo>
                  <a:pt x="88" y="36"/>
                </a:lnTo>
                <a:lnTo>
                  <a:pt x="116" y="30"/>
                </a:lnTo>
                <a:lnTo>
                  <a:pt x="144" y="36"/>
                </a:lnTo>
                <a:lnTo>
                  <a:pt x="168" y="48"/>
                </a:lnTo>
                <a:lnTo>
                  <a:pt x="188" y="68"/>
                </a:lnTo>
                <a:lnTo>
                  <a:pt x="200" y="92"/>
                </a:lnTo>
                <a:lnTo>
                  <a:pt x="206" y="120"/>
                </a:lnTo>
                <a:lnTo>
                  <a:pt x="200" y="150"/>
                </a:lnTo>
                <a:lnTo>
                  <a:pt x="186" y="174"/>
                </a:lnTo>
                <a:lnTo>
                  <a:pt x="166" y="194"/>
                </a:lnTo>
                <a:lnTo>
                  <a:pt x="140" y="206"/>
                </a:lnTo>
                <a:close/>
              </a:path>
            </a:pathLst>
          </a:custGeom>
          <a:solidFill>
            <a:schemeClr val="accent1"/>
          </a:solidFill>
          <a:ln w="0">
            <a:noFill/>
            <a:prstDash val="solid"/>
            <a:round/>
            <a:headEnd/>
            <a:tailEnd/>
          </a:ln>
        </p:spPr>
        <p:txBody>
          <a:bodyPr/>
          <a:lstStyle/>
          <a:p>
            <a:endParaRPr lang="en-US"/>
          </a:p>
        </p:txBody>
      </p:sp>
      <p:sp>
        <p:nvSpPr>
          <p:cNvPr id="17" name="Freeform 16"/>
          <p:cNvSpPr/>
          <p:nvPr/>
        </p:nvSpPr>
        <p:spPr>
          <a:xfrm>
            <a:off x="6005779" y="2788136"/>
            <a:ext cx="2973658" cy="2106366"/>
          </a:xfrm>
          <a:custGeom>
            <a:avLst/>
            <a:gdLst>
              <a:gd name="connsiteX0" fmla="*/ 0 w 1828059"/>
              <a:gd name="connsiteY0" fmla="*/ 155520 h 1555200"/>
              <a:gd name="connsiteX1" fmla="*/ 155520 w 1828059"/>
              <a:gd name="connsiteY1" fmla="*/ 0 h 1555200"/>
              <a:gd name="connsiteX2" fmla="*/ 1672539 w 1828059"/>
              <a:gd name="connsiteY2" fmla="*/ 0 h 1555200"/>
              <a:gd name="connsiteX3" fmla="*/ 1828059 w 1828059"/>
              <a:gd name="connsiteY3" fmla="*/ 155520 h 1555200"/>
              <a:gd name="connsiteX4" fmla="*/ 1828059 w 1828059"/>
              <a:gd name="connsiteY4" fmla="*/ 1399680 h 1555200"/>
              <a:gd name="connsiteX5" fmla="*/ 1672539 w 1828059"/>
              <a:gd name="connsiteY5" fmla="*/ 1555200 h 1555200"/>
              <a:gd name="connsiteX6" fmla="*/ 155520 w 1828059"/>
              <a:gd name="connsiteY6" fmla="*/ 1555200 h 1555200"/>
              <a:gd name="connsiteX7" fmla="*/ 0 w 1828059"/>
              <a:gd name="connsiteY7" fmla="*/ 1399680 h 1555200"/>
              <a:gd name="connsiteX8" fmla="*/ 0 w 1828059"/>
              <a:gd name="connsiteY8" fmla="*/ 15552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059" h="1555200">
                <a:moveTo>
                  <a:pt x="0" y="155520"/>
                </a:moveTo>
                <a:cubicBezTo>
                  <a:pt x="0" y="69629"/>
                  <a:pt x="69629" y="0"/>
                  <a:pt x="155520" y="0"/>
                </a:cubicBezTo>
                <a:lnTo>
                  <a:pt x="1672539" y="0"/>
                </a:lnTo>
                <a:cubicBezTo>
                  <a:pt x="1758430" y="0"/>
                  <a:pt x="1828059" y="69629"/>
                  <a:pt x="1828059" y="155520"/>
                </a:cubicBezTo>
                <a:lnTo>
                  <a:pt x="1828059" y="1399680"/>
                </a:lnTo>
                <a:cubicBezTo>
                  <a:pt x="1828059" y="1485571"/>
                  <a:pt x="1758430" y="1555200"/>
                  <a:pt x="1672539" y="1555200"/>
                </a:cubicBezTo>
                <a:lnTo>
                  <a:pt x="155520" y="1555200"/>
                </a:lnTo>
                <a:cubicBezTo>
                  <a:pt x="69629" y="1555200"/>
                  <a:pt x="0" y="1485571"/>
                  <a:pt x="0" y="1399680"/>
                </a:cubicBezTo>
                <a:lnTo>
                  <a:pt x="0" y="155520"/>
                </a:lnTo>
                <a:close/>
              </a:path>
            </a:pathLst>
          </a:custGeom>
          <a:solidFill>
            <a:srgbClr val="FFFFFF"/>
          </a:solidFill>
          <a:ln w="28575">
            <a:solidFill>
              <a:schemeClr val="accent6">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7574" tIns="237574" rIns="237574" bIns="237574" numCol="1" spcCol="1270" anchor="t" anchorCtr="0">
            <a:noAutofit/>
          </a:bodyPr>
          <a:lstStyle/>
          <a:p>
            <a:pPr algn="just"/>
            <a:r>
              <a:rPr lang="nl-NL" sz="1700" dirty="0">
                <a:solidFill>
                  <a:schemeClr val="accent6">
                    <a:lumMod val="75000"/>
                  </a:schemeClr>
                </a:solidFill>
              </a:rPr>
              <a:t>Lịch sử </a:t>
            </a:r>
            <a:r>
              <a:rPr lang="nl-NL" sz="1700" dirty="0" smtClean="0">
                <a:solidFill>
                  <a:schemeClr val="accent6">
                    <a:lumMod val="75000"/>
                  </a:schemeClr>
                </a:solidFill>
              </a:rPr>
              <a:t>đúc </a:t>
            </a:r>
            <a:r>
              <a:rPr lang="nl-NL" sz="1700" dirty="0">
                <a:solidFill>
                  <a:schemeClr val="accent6">
                    <a:lumMod val="75000"/>
                  </a:schemeClr>
                </a:solidFill>
              </a:rPr>
              <a:t>kết những bài học kinh nghiệm về sự thành công và thất bại của quá khứ để phục vụ hiện tại và xây dựng cuộc sống mới trong tương lai.</a:t>
            </a:r>
            <a:endParaRPr lang="en-US" sz="1700" dirty="0">
              <a:solidFill>
                <a:schemeClr val="accent6">
                  <a:lumMod val="75000"/>
                </a:schemeClr>
              </a:solidFill>
            </a:endParaRPr>
          </a:p>
        </p:txBody>
      </p:sp>
      <p:sp>
        <p:nvSpPr>
          <p:cNvPr id="18" name="Rectangle 117"/>
          <p:cNvSpPr>
            <a:spLocks noChangeArrowheads="1"/>
          </p:cNvSpPr>
          <p:nvPr/>
        </p:nvSpPr>
        <p:spPr bwMode="auto">
          <a:xfrm>
            <a:off x="7264916" y="1459922"/>
            <a:ext cx="252213" cy="59822"/>
          </a:xfrm>
          <a:prstGeom prst="rect">
            <a:avLst/>
          </a:prstGeom>
          <a:solidFill>
            <a:schemeClr val="accent1"/>
          </a:solidFill>
          <a:ln w="0">
            <a:no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circle(in)">
                                      <p:cBhvr>
                                        <p:cTn id="7" dur="2000"/>
                                        <p:tgtEl>
                                          <p:spTgt spid="23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2" grpId="0"/>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
        <p:nvSpPr>
          <p:cNvPr id="3" name="Google Shape;779;p30"/>
          <p:cNvSpPr txBox="1">
            <a:spLocks/>
          </p:cNvSpPr>
          <p:nvPr/>
        </p:nvSpPr>
        <p:spPr>
          <a:xfrm>
            <a:off x="669336" y="274877"/>
            <a:ext cx="6009600" cy="73003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smtClean="0">
                <a:solidFill>
                  <a:schemeClr val="accent1">
                    <a:lumMod val="50000"/>
                  </a:schemeClr>
                </a:solidFill>
                <a:latin typeface="+mn-lt"/>
              </a:rPr>
              <a:t>Hướng dẫn về nhà</a:t>
            </a:r>
            <a:endParaRPr lang="vi-VN" sz="2400" b="1" dirty="0">
              <a:solidFill>
                <a:schemeClr val="accent1">
                  <a:lumMod val="50000"/>
                </a:schemeClr>
              </a:solidFill>
              <a:latin typeface="+mn-lt"/>
            </a:endParaRPr>
          </a:p>
        </p:txBody>
      </p:sp>
      <p:cxnSp>
        <p:nvCxnSpPr>
          <p:cNvPr id="4" name="Google Shape;623;p58"/>
          <p:cNvCxnSpPr/>
          <p:nvPr/>
        </p:nvCxnSpPr>
        <p:spPr>
          <a:xfrm>
            <a:off x="1473384" y="3536368"/>
            <a:ext cx="7291950" cy="40764"/>
          </a:xfrm>
          <a:prstGeom prst="straightConnector1">
            <a:avLst/>
          </a:prstGeom>
          <a:noFill/>
          <a:ln w="9525" cap="flat" cmpd="sng">
            <a:solidFill>
              <a:srgbClr val="4E6E9A"/>
            </a:solidFill>
            <a:prstDash val="dash"/>
            <a:round/>
            <a:headEnd type="none" w="med" len="med"/>
            <a:tailEnd type="none" w="med" len="med"/>
          </a:ln>
        </p:spPr>
      </p:cxnSp>
      <p:sp>
        <p:nvSpPr>
          <p:cNvPr id="5" name="Google Shape;624;p58"/>
          <p:cNvSpPr/>
          <p:nvPr/>
        </p:nvSpPr>
        <p:spPr>
          <a:xfrm>
            <a:off x="1739612" y="3143848"/>
            <a:ext cx="747545" cy="747545"/>
          </a:xfrm>
          <a:prstGeom prst="donut">
            <a:avLst>
              <a:gd name="adj" fmla="val 12366"/>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 name="Google Shape;625;p58"/>
          <p:cNvSpPr/>
          <p:nvPr/>
        </p:nvSpPr>
        <p:spPr>
          <a:xfrm>
            <a:off x="2595875" y="3336535"/>
            <a:ext cx="362490" cy="362490"/>
          </a:xfrm>
          <a:prstGeom prst="ellipse">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7" name="Google Shape;626;p58"/>
          <p:cNvSpPr/>
          <p:nvPr/>
        </p:nvSpPr>
        <p:spPr>
          <a:xfrm>
            <a:off x="3038097" y="3336535"/>
            <a:ext cx="362490" cy="362490"/>
          </a:xfrm>
          <a:prstGeom prst="ellipse">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8" name="Google Shape;627;p58"/>
          <p:cNvSpPr/>
          <p:nvPr/>
        </p:nvSpPr>
        <p:spPr>
          <a:xfrm>
            <a:off x="3487707" y="3336536"/>
            <a:ext cx="362490" cy="362490"/>
          </a:xfrm>
          <a:prstGeom prst="ellipse">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9" name="Google Shape;628;p58"/>
          <p:cNvSpPr/>
          <p:nvPr/>
        </p:nvSpPr>
        <p:spPr>
          <a:xfrm>
            <a:off x="3958911" y="3336536"/>
            <a:ext cx="362490" cy="362490"/>
          </a:xfrm>
          <a:prstGeom prst="ellipse">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9;p58"/>
          <p:cNvSpPr/>
          <p:nvPr/>
        </p:nvSpPr>
        <p:spPr>
          <a:xfrm>
            <a:off x="4430115" y="3143849"/>
            <a:ext cx="747545" cy="747545"/>
          </a:xfrm>
          <a:prstGeom prst="donut">
            <a:avLst>
              <a:gd name="adj" fmla="val 12366"/>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30;p58"/>
          <p:cNvSpPr/>
          <p:nvPr/>
        </p:nvSpPr>
        <p:spPr>
          <a:xfrm>
            <a:off x="5286378" y="3336382"/>
            <a:ext cx="362490" cy="362490"/>
          </a:xfrm>
          <a:prstGeom prst="ellipse">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2" name="Google Shape;631;p58"/>
          <p:cNvSpPr/>
          <p:nvPr/>
        </p:nvSpPr>
        <p:spPr>
          <a:xfrm>
            <a:off x="5757582" y="3336536"/>
            <a:ext cx="362490" cy="362490"/>
          </a:xfrm>
          <a:prstGeom prst="ellipse">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2;p58"/>
          <p:cNvSpPr/>
          <p:nvPr/>
        </p:nvSpPr>
        <p:spPr>
          <a:xfrm>
            <a:off x="6228786" y="3336382"/>
            <a:ext cx="362490" cy="362490"/>
          </a:xfrm>
          <a:prstGeom prst="ellipse">
            <a:avLst/>
          </a:prstGeom>
          <a:solidFill>
            <a:schemeClr val="accent3">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7;p58"/>
          <p:cNvSpPr txBox="1"/>
          <p:nvPr/>
        </p:nvSpPr>
        <p:spPr>
          <a:xfrm rot="684">
            <a:off x="669437" y="2123016"/>
            <a:ext cx="2731049"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accent3">
                    <a:lumMod val="50000"/>
                  </a:schemeClr>
                </a:solidFill>
                <a:latin typeface="+mj-lt"/>
                <a:ea typeface="Muli"/>
                <a:cs typeface="Muli"/>
                <a:sym typeface="Muli"/>
              </a:rPr>
              <a:t>Trả lời các câu hỏi </a:t>
            </a:r>
          </a:p>
          <a:p>
            <a:pPr marL="0" lvl="0" indent="0" algn="ctr" rtl="0">
              <a:spcBef>
                <a:spcPts val="0"/>
              </a:spcBef>
              <a:spcAft>
                <a:spcPts val="0"/>
              </a:spcAft>
              <a:buNone/>
            </a:pPr>
            <a:r>
              <a:rPr lang="en-US" sz="2000" b="1" dirty="0" smtClean="0">
                <a:solidFill>
                  <a:schemeClr val="accent3">
                    <a:lumMod val="50000"/>
                  </a:schemeClr>
                </a:solidFill>
                <a:latin typeface="+mj-lt"/>
                <a:ea typeface="Muli"/>
                <a:cs typeface="Muli"/>
                <a:sym typeface="Muli"/>
              </a:rPr>
              <a:t>1,2,3,4 SGK trang 10</a:t>
            </a:r>
            <a:endParaRPr lang="en" sz="2000" b="1" dirty="0" smtClean="0">
              <a:solidFill>
                <a:schemeClr val="accent3">
                  <a:lumMod val="50000"/>
                </a:schemeClr>
              </a:solidFill>
              <a:latin typeface="+mj-lt"/>
              <a:ea typeface="Muli"/>
              <a:cs typeface="Muli"/>
              <a:sym typeface="Muli"/>
            </a:endParaRPr>
          </a:p>
        </p:txBody>
      </p:sp>
      <p:sp>
        <p:nvSpPr>
          <p:cNvPr id="15" name="Google Shape;638;p58"/>
          <p:cNvSpPr txBox="1"/>
          <p:nvPr/>
        </p:nvSpPr>
        <p:spPr>
          <a:xfrm rot="1297">
            <a:off x="3306750" y="2064767"/>
            <a:ext cx="4235222" cy="93918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accent1">
                    <a:lumMod val="75000"/>
                  </a:schemeClr>
                </a:solidFill>
                <a:latin typeface="+mj-lt"/>
                <a:ea typeface="Muli"/>
                <a:cs typeface="Muli"/>
                <a:sym typeface="Muli"/>
              </a:rPr>
              <a:t>Đọc trước Bài 2 – Dựa vào đâu để biết và phục dựng lại lịch sử?</a:t>
            </a:r>
            <a:endParaRPr sz="2000" b="1" dirty="0">
              <a:solidFill>
                <a:schemeClr val="accent1">
                  <a:lumMod val="75000"/>
                </a:schemeClr>
              </a:solidFill>
              <a:latin typeface="+mj-lt"/>
              <a:ea typeface="Muli"/>
              <a:cs typeface="Muli"/>
              <a:sym typeface="Muli"/>
            </a:endParaRPr>
          </a:p>
        </p:txBody>
      </p:sp>
    </p:spTree>
    <p:extLst>
      <p:ext uri="{BB962C8B-B14F-4D97-AF65-F5344CB8AC3E}">
        <p14:creationId xmlns:p14="http://schemas.microsoft.com/office/powerpoint/2010/main" val="30574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down)">
                                      <p:cBhvr>
                                        <p:cTn id="4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7"/>
          <p:cNvSpPr txBox="1">
            <a:spLocks noGrp="1"/>
          </p:cNvSpPr>
          <p:nvPr>
            <p:ph type="subTitle" idx="4294967295"/>
          </p:nvPr>
        </p:nvSpPr>
        <p:spPr>
          <a:xfrm>
            <a:off x="73153" y="505225"/>
            <a:ext cx="9005010" cy="38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dirty="0" smtClean="0">
                <a:solidFill>
                  <a:schemeClr val="lt1"/>
                </a:solidFill>
                <a:latin typeface="+mj-lt"/>
                <a:ea typeface="Roboto Slab"/>
                <a:cs typeface="Roboto Slab"/>
                <a:sym typeface="Roboto Slab"/>
              </a:rPr>
              <a:t>CẢM ƠN CÁC EM ĐÃ LẮNG NGHE BÀI GIẢNG!</a:t>
            </a:r>
            <a:endParaRPr b="1" dirty="0">
              <a:solidFill>
                <a:srgbClr val="FFFFFF"/>
              </a:solidFill>
              <a:latin typeface="+mj-lt"/>
            </a:endParaRPr>
          </a:p>
        </p:txBody>
      </p:sp>
      <p:sp>
        <p:nvSpPr>
          <p:cNvPr id="440" name="Google Shape;440;p3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9">
                                            <p:txEl>
                                              <p:pRg st="0" end="0"/>
                                            </p:txEl>
                                          </p:spTgt>
                                        </p:tgtEl>
                                        <p:attrNameLst>
                                          <p:attrName>style.visibility</p:attrName>
                                        </p:attrNameLst>
                                      </p:cBhvr>
                                      <p:to>
                                        <p:strVal val="visible"/>
                                      </p:to>
                                    </p:set>
                                    <p:animEffect transition="in" filter="wipe(down)">
                                      <p:cBhvr>
                                        <p:cTn id="7" dur="580">
                                          <p:stCondLst>
                                            <p:cond delay="0"/>
                                          </p:stCondLst>
                                        </p:cTn>
                                        <p:tgtEl>
                                          <p:spTgt spid="439">
                                            <p:txEl>
                                              <p:pRg st="0" end="0"/>
                                            </p:txEl>
                                          </p:spTgt>
                                        </p:tgtEl>
                                      </p:cBhvr>
                                    </p:animEffect>
                                    <p:anim calcmode="lin" valueType="num">
                                      <p:cBhvr>
                                        <p:cTn id="8" dur="1822" tmFilter="0,0; 0.14,0.36; 0.43,0.73; 0.71,0.91; 1.0,1.0">
                                          <p:stCondLst>
                                            <p:cond delay="0"/>
                                          </p:stCondLst>
                                        </p:cTn>
                                        <p:tgtEl>
                                          <p:spTgt spid="4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39">
                                            <p:txEl>
                                              <p:pRg st="0" end="0"/>
                                            </p:txEl>
                                          </p:spTgt>
                                        </p:tgtEl>
                                      </p:cBhvr>
                                      <p:to x="100000" y="60000"/>
                                    </p:animScale>
                                    <p:animScale>
                                      <p:cBhvr>
                                        <p:cTn id="14" dur="166" decel="50000">
                                          <p:stCondLst>
                                            <p:cond delay="676"/>
                                          </p:stCondLst>
                                        </p:cTn>
                                        <p:tgtEl>
                                          <p:spTgt spid="439">
                                            <p:txEl>
                                              <p:pRg st="0" end="0"/>
                                            </p:txEl>
                                          </p:spTgt>
                                        </p:tgtEl>
                                      </p:cBhvr>
                                      <p:to x="100000" y="100000"/>
                                    </p:animScale>
                                    <p:animScale>
                                      <p:cBhvr>
                                        <p:cTn id="15" dur="26">
                                          <p:stCondLst>
                                            <p:cond delay="1312"/>
                                          </p:stCondLst>
                                        </p:cTn>
                                        <p:tgtEl>
                                          <p:spTgt spid="439">
                                            <p:txEl>
                                              <p:pRg st="0" end="0"/>
                                            </p:txEl>
                                          </p:spTgt>
                                        </p:tgtEl>
                                      </p:cBhvr>
                                      <p:to x="100000" y="80000"/>
                                    </p:animScale>
                                    <p:animScale>
                                      <p:cBhvr>
                                        <p:cTn id="16" dur="166" decel="50000">
                                          <p:stCondLst>
                                            <p:cond delay="1338"/>
                                          </p:stCondLst>
                                        </p:cTn>
                                        <p:tgtEl>
                                          <p:spTgt spid="439">
                                            <p:txEl>
                                              <p:pRg st="0" end="0"/>
                                            </p:txEl>
                                          </p:spTgt>
                                        </p:tgtEl>
                                      </p:cBhvr>
                                      <p:to x="100000" y="100000"/>
                                    </p:animScale>
                                    <p:animScale>
                                      <p:cBhvr>
                                        <p:cTn id="17" dur="26">
                                          <p:stCondLst>
                                            <p:cond delay="1642"/>
                                          </p:stCondLst>
                                        </p:cTn>
                                        <p:tgtEl>
                                          <p:spTgt spid="439">
                                            <p:txEl>
                                              <p:pRg st="0" end="0"/>
                                            </p:txEl>
                                          </p:spTgt>
                                        </p:tgtEl>
                                      </p:cBhvr>
                                      <p:to x="100000" y="90000"/>
                                    </p:animScale>
                                    <p:animScale>
                                      <p:cBhvr>
                                        <p:cTn id="18" dur="166" decel="50000">
                                          <p:stCondLst>
                                            <p:cond delay="1668"/>
                                          </p:stCondLst>
                                        </p:cTn>
                                        <p:tgtEl>
                                          <p:spTgt spid="439">
                                            <p:txEl>
                                              <p:pRg st="0" end="0"/>
                                            </p:txEl>
                                          </p:spTgt>
                                        </p:tgtEl>
                                      </p:cBhvr>
                                      <p:to x="100000" y="100000"/>
                                    </p:animScale>
                                    <p:animScale>
                                      <p:cBhvr>
                                        <p:cTn id="19" dur="26">
                                          <p:stCondLst>
                                            <p:cond delay="1808"/>
                                          </p:stCondLst>
                                        </p:cTn>
                                        <p:tgtEl>
                                          <p:spTgt spid="439">
                                            <p:txEl>
                                              <p:pRg st="0" end="0"/>
                                            </p:txEl>
                                          </p:spTgt>
                                        </p:tgtEl>
                                      </p:cBhvr>
                                      <p:to x="100000" y="95000"/>
                                    </p:animScale>
                                    <p:animScale>
                                      <p:cBhvr>
                                        <p:cTn id="20" dur="166" decel="50000">
                                          <p:stCondLst>
                                            <p:cond delay="1834"/>
                                          </p:stCondLst>
                                        </p:cTn>
                                        <p:tgtEl>
                                          <p:spTgt spid="43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3" name="Rectangle 2"/>
          <p:cNvSpPr/>
          <p:nvPr/>
        </p:nvSpPr>
        <p:spPr>
          <a:xfrm>
            <a:off x="1053389" y="1717609"/>
            <a:ext cx="7373722" cy="1323439"/>
          </a:xfrm>
          <a:prstGeom prst="rect">
            <a:avLst/>
          </a:prstGeom>
        </p:spPr>
        <p:txBody>
          <a:bodyPr wrap="square">
            <a:spAutoFit/>
          </a:bodyPr>
          <a:lstStyle/>
          <a:p>
            <a:pPr marL="457200" indent="-457200">
              <a:lnSpc>
                <a:spcPts val="3000"/>
              </a:lnSpc>
              <a:spcBef>
                <a:spcPts val="300"/>
              </a:spcBef>
              <a:spcAft>
                <a:spcPts val="300"/>
              </a:spcAft>
              <a:buFont typeface="Wingdings" panose="05000000000000000000" pitchFamily="2" charset="2"/>
              <a:buChar char="§"/>
            </a:pPr>
            <a:r>
              <a:rPr lang="vi-VN" sz="2600" b="1" dirty="0">
                <a:solidFill>
                  <a:srgbClr val="FFFF00"/>
                </a:solidFill>
              </a:rPr>
              <a:t>Sự thay đổi của các sự </a:t>
            </a:r>
            <a:r>
              <a:rPr lang="vi-VN" sz="2600" b="1" dirty="0" smtClean="0">
                <a:solidFill>
                  <a:srgbClr val="FFFF00"/>
                </a:solidFill>
              </a:rPr>
              <a:t>vật</a:t>
            </a:r>
            <a:r>
              <a:rPr lang="en-US" sz="2600" b="1" dirty="0" smtClean="0">
                <a:solidFill>
                  <a:srgbClr val="FFFF00"/>
                </a:solidFill>
              </a:rPr>
              <a:t>, </a:t>
            </a:r>
            <a:r>
              <a:rPr lang="vi-VN" sz="2600" b="1" dirty="0" smtClean="0">
                <a:solidFill>
                  <a:srgbClr val="FFFF00"/>
                </a:solidFill>
              </a:rPr>
              <a:t>hiện </a:t>
            </a:r>
            <a:r>
              <a:rPr lang="vi-VN" sz="2600" b="1" dirty="0">
                <a:solidFill>
                  <a:srgbClr val="FFFF00"/>
                </a:solidFill>
              </a:rPr>
              <a:t>tượng theo thời </a:t>
            </a:r>
            <a:r>
              <a:rPr lang="vi-VN" sz="2600" b="1" dirty="0" smtClean="0">
                <a:solidFill>
                  <a:srgbClr val="FFFF00"/>
                </a:solidFill>
              </a:rPr>
              <a:t>gian</a:t>
            </a:r>
            <a:r>
              <a:rPr lang="en-US" sz="2600" b="1" dirty="0" smtClean="0">
                <a:solidFill>
                  <a:srgbClr val="FFFF00"/>
                </a:solidFill>
              </a:rPr>
              <a:t> chính là lịch sử. </a:t>
            </a:r>
          </a:p>
          <a:p>
            <a:pPr marL="457200" indent="-457200">
              <a:lnSpc>
                <a:spcPts val="3000"/>
              </a:lnSpc>
              <a:spcBef>
                <a:spcPts val="300"/>
              </a:spcBef>
              <a:spcAft>
                <a:spcPts val="300"/>
              </a:spcAft>
              <a:buFont typeface="Wingdings" panose="05000000000000000000" pitchFamily="2" charset="2"/>
              <a:buChar char="§"/>
            </a:pPr>
            <a:r>
              <a:rPr lang="vi-VN" sz="2600" b="1" dirty="0" smtClean="0">
                <a:solidFill>
                  <a:srgbClr val="FFFF00"/>
                </a:solidFill>
              </a:rPr>
              <a:t>Vậy </a:t>
            </a:r>
            <a:r>
              <a:rPr lang="vi-VN" sz="2600" b="1" dirty="0">
                <a:solidFill>
                  <a:srgbClr val="FFFF00"/>
                </a:solidFill>
              </a:rPr>
              <a:t>lịch sử là gì? Vì sao phải học lịch sử?</a:t>
            </a:r>
            <a:endParaRPr lang="en-US" sz="2600" b="1" dirty="0">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0"/>
          <p:cNvSpPr txBox="1">
            <a:spLocks noGrp="1"/>
          </p:cNvSpPr>
          <p:nvPr>
            <p:ph type="title"/>
          </p:nvPr>
        </p:nvSpPr>
        <p:spPr>
          <a:xfrm>
            <a:off x="0" y="552670"/>
            <a:ext cx="4572000" cy="1028700"/>
          </a:xfrm>
          <a:prstGeom prst="rect">
            <a:avLst/>
          </a:prstGeom>
        </p:spPr>
        <p:txBody>
          <a:bodyPr spcFirstLastPara="1" wrap="square" lIns="91425" tIns="91425" rIns="91425" bIns="91425" anchor="ctr" anchorCtr="0">
            <a:noAutofit/>
          </a:bodyPr>
          <a:lstStyle/>
          <a:p>
            <a:pPr lvl="0" algn="ctr"/>
            <a:r>
              <a:rPr lang="en" sz="3000" dirty="0" smtClean="0">
                <a:latin typeface="+mj-lt"/>
              </a:rPr>
              <a:t>NỘI DUNG BÀI HỌC</a:t>
            </a:r>
            <a:endParaRPr sz="3000" dirty="0">
              <a:latin typeface="+mj-lt"/>
            </a:endParaRPr>
          </a:p>
        </p:txBody>
      </p:sp>
      <p:sp>
        <p:nvSpPr>
          <p:cNvPr id="202" name="Google Shape;202;p2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36" name="Group 7"/>
          <p:cNvGrpSpPr>
            <a:grpSpLocks/>
          </p:cNvGrpSpPr>
          <p:nvPr/>
        </p:nvGrpSpPr>
        <p:grpSpPr bwMode="auto">
          <a:xfrm>
            <a:off x="1543507" y="2039649"/>
            <a:ext cx="3028493" cy="2963948"/>
            <a:chOff x="457200" y="1239996"/>
            <a:chExt cx="2177144" cy="2804886"/>
          </a:xfrm>
        </p:grpSpPr>
        <p:sp>
          <p:nvSpPr>
            <p:cNvPr id="37" name="Rectangle 36"/>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smtClean="0">
                <a:solidFill>
                  <a:srgbClr val="002060"/>
                </a:solidFill>
                <a:latin typeface="Times New Roman" panose="02020603050405020304" pitchFamily="18" charset="0"/>
                <a:cs typeface="Times New Roman" panose="02020603050405020304" pitchFamily="18" charset="0"/>
              </a:endParaRPr>
            </a:p>
            <a:p>
              <a:pPr algn="ctr">
                <a:defRPr/>
              </a:pPr>
              <a:endParaRPr lang="en-US" sz="2200" b="1" dirty="0" smtClean="0">
                <a:solidFill>
                  <a:schemeClr val="accent2">
                    <a:lumMod val="50000"/>
                  </a:schemeClr>
                </a:solidFill>
                <a:latin typeface="+mj-lt"/>
                <a:cs typeface="Times New Roman" panose="02020603050405020304" pitchFamily="18" charset="0"/>
              </a:endParaRPr>
            </a:p>
            <a:p>
              <a:pPr algn="ctr">
                <a:defRPr/>
              </a:pPr>
              <a:r>
                <a:rPr lang="en-US" sz="2200" b="1" dirty="0" smtClean="0">
                  <a:solidFill>
                    <a:schemeClr val="accent4">
                      <a:lumMod val="50000"/>
                    </a:schemeClr>
                  </a:solidFill>
                  <a:latin typeface="+mj-lt"/>
                  <a:cs typeface="Times New Roman" panose="02020603050405020304" pitchFamily="18" charset="0"/>
                </a:rPr>
                <a:t>Lịch sử là gì?</a:t>
              </a:r>
              <a:endParaRPr lang="en-US" sz="2200" b="1" dirty="0">
                <a:solidFill>
                  <a:schemeClr val="accent4">
                    <a:lumMod val="50000"/>
                  </a:schemeClr>
                </a:solidFill>
                <a:latin typeface="+mj-lt"/>
                <a:cs typeface="Times New Roman" panose="02020603050405020304" pitchFamily="18" charset="0"/>
              </a:endParaRPr>
            </a:p>
          </p:txBody>
        </p:sp>
        <p:sp>
          <p:nvSpPr>
            <p:cNvPr id="38" name="Rectangle 37"/>
            <p:cNvSpPr/>
            <p:nvPr/>
          </p:nvSpPr>
          <p:spPr>
            <a:xfrm>
              <a:off x="536316" y="1293865"/>
              <a:ext cx="2018913" cy="2694698"/>
            </a:xfrm>
            <a:prstGeom prst="rect">
              <a:avLst/>
            </a:prstGeom>
            <a:noFill/>
            <a:ln w="1905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9" name="Group 6"/>
          <p:cNvGrpSpPr>
            <a:grpSpLocks/>
          </p:cNvGrpSpPr>
          <p:nvPr/>
        </p:nvGrpSpPr>
        <p:grpSpPr bwMode="auto">
          <a:xfrm flipV="1">
            <a:off x="1403987" y="2382347"/>
            <a:ext cx="2589603" cy="782645"/>
            <a:chOff x="4763053" y="2429436"/>
            <a:chExt cx="2840865" cy="833717"/>
          </a:xfrm>
          <a:solidFill>
            <a:schemeClr val="accent4">
              <a:lumMod val="50000"/>
            </a:schemeClr>
          </a:solidFill>
        </p:grpSpPr>
        <p:sp>
          <p:nvSpPr>
            <p:cNvPr id="40" name="Freeform 39"/>
            <p:cNvSpPr/>
            <p:nvPr/>
          </p:nvSpPr>
          <p:spPr bwMode="gray">
            <a:xfrm>
              <a:off x="4770793" y="2429436"/>
              <a:ext cx="2833125"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p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41" name="Pie 40"/>
            <p:cNvSpPr/>
            <p:nvPr/>
          </p:nvSpPr>
          <p:spPr bwMode="gray">
            <a:xfrm>
              <a:off x="4763053" y="3083859"/>
              <a:ext cx="304685" cy="179294"/>
            </a:xfrm>
            <a:prstGeom prst="pie">
              <a:avLst>
                <a:gd name="adj1" fmla="val 542992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42" name="Group 57"/>
          <p:cNvGrpSpPr>
            <a:grpSpLocks/>
          </p:cNvGrpSpPr>
          <p:nvPr/>
        </p:nvGrpSpPr>
        <p:grpSpPr bwMode="auto">
          <a:xfrm>
            <a:off x="4885531" y="2021433"/>
            <a:ext cx="3190450" cy="2982163"/>
            <a:chOff x="457200" y="1239996"/>
            <a:chExt cx="2177144" cy="2804886"/>
          </a:xfrm>
        </p:grpSpPr>
        <p:sp>
          <p:nvSpPr>
            <p:cNvPr id="43" name="Rectangle 4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smtClean="0">
                <a:solidFill>
                  <a:srgbClr val="0070C0"/>
                </a:solidFill>
                <a:latin typeface="Times New Roman" panose="02020603050405020304" pitchFamily="18" charset="0"/>
                <a:cs typeface="Times New Roman" panose="02020603050405020304" pitchFamily="18" charset="0"/>
              </a:endParaRPr>
            </a:p>
            <a:p>
              <a:pPr algn="ctr">
                <a:defRPr/>
              </a:pPr>
              <a:endParaRPr lang="en-US" sz="2200" b="1" dirty="0" smtClean="0">
                <a:solidFill>
                  <a:srgbClr val="0070C0"/>
                </a:solidFill>
                <a:latin typeface="+mj-lt"/>
                <a:cs typeface="Times New Roman" panose="02020603050405020304" pitchFamily="18" charset="0"/>
              </a:endParaRPr>
            </a:p>
            <a:p>
              <a:pPr algn="ctr">
                <a:defRPr/>
              </a:pPr>
              <a:r>
                <a:rPr lang="en-US" sz="2200" b="1" dirty="0" smtClean="0">
                  <a:solidFill>
                    <a:srgbClr val="0070C0"/>
                  </a:solidFill>
                  <a:latin typeface="+mj-lt"/>
                  <a:cs typeface="Times New Roman" panose="02020603050405020304" pitchFamily="18" charset="0"/>
                </a:rPr>
                <a:t>Vì sao phải học</a:t>
              </a:r>
            </a:p>
            <a:p>
              <a:pPr algn="ctr">
                <a:defRPr/>
              </a:pPr>
              <a:r>
                <a:rPr lang="en-US" sz="2200" b="1" dirty="0" smtClean="0">
                  <a:solidFill>
                    <a:srgbClr val="0070C0"/>
                  </a:solidFill>
                  <a:latin typeface="+mj-lt"/>
                  <a:cs typeface="Times New Roman" panose="02020603050405020304" pitchFamily="18" charset="0"/>
                </a:rPr>
                <a:t> Lịch sử?</a:t>
              </a:r>
              <a:endParaRPr lang="en-US" sz="2200" b="1" dirty="0">
                <a:solidFill>
                  <a:srgbClr val="0070C0"/>
                </a:solidFill>
                <a:latin typeface="+mj-lt"/>
                <a:cs typeface="Times New Roman" panose="02020603050405020304" pitchFamily="18" charset="0"/>
              </a:endParaRPr>
            </a:p>
          </p:txBody>
        </p:sp>
        <p:sp>
          <p:nvSpPr>
            <p:cNvPr id="44" name="Rectangle 43"/>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5" name="Group 60"/>
          <p:cNvGrpSpPr>
            <a:grpSpLocks/>
          </p:cNvGrpSpPr>
          <p:nvPr/>
        </p:nvGrpSpPr>
        <p:grpSpPr bwMode="auto">
          <a:xfrm flipV="1">
            <a:off x="4779224" y="2440342"/>
            <a:ext cx="2634504" cy="721860"/>
            <a:chOff x="4782670" y="2429435"/>
            <a:chExt cx="2840865" cy="833718"/>
          </a:xfrm>
        </p:grpSpPr>
        <p:sp>
          <p:nvSpPr>
            <p:cNvPr id="46" name="Freeform 45"/>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47" name="Pie 46"/>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54" name="TextBox 53"/>
          <p:cNvSpPr txBox="1"/>
          <p:nvPr/>
        </p:nvSpPr>
        <p:spPr>
          <a:xfrm>
            <a:off x="1839861" y="2652628"/>
            <a:ext cx="2103675" cy="615553"/>
          </a:xfrm>
          <a:prstGeom prst="rect">
            <a:avLst/>
          </a:prstGeom>
          <a:noFill/>
        </p:spPr>
        <p:txBody>
          <a:bodyPr wrap="square" anchor="ctr">
            <a:spAutoFit/>
          </a:bodyPr>
          <a:lstStyle/>
          <a:p>
            <a:pPr>
              <a:defRPr/>
            </a:pPr>
            <a:r>
              <a:rPr lang="en-US" sz="2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Nội dung 1</a:t>
            </a:r>
          </a:p>
          <a:p>
            <a:pPr>
              <a:defRPr/>
            </a:pP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5" name="TextBox 54"/>
          <p:cNvSpPr txBox="1"/>
          <p:nvPr/>
        </p:nvSpPr>
        <p:spPr>
          <a:xfrm>
            <a:off x="4786403" y="2678836"/>
            <a:ext cx="2400553" cy="400110"/>
          </a:xfrm>
          <a:prstGeom prst="rect">
            <a:avLst/>
          </a:prstGeom>
          <a:noFill/>
        </p:spPr>
        <p:txBody>
          <a:bodyPr wrap="square" anchor="ctr">
            <a:spAutoFit/>
          </a:bodyPr>
          <a:lstStyle/>
          <a:p>
            <a:pPr algn="ctr">
              <a:defRPr/>
            </a:pPr>
            <a:r>
              <a:rPr lang="en-US" sz="2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Nội dung 2</a:t>
            </a:r>
            <a:endParaRPr lang="en-US"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circle(in)">
                                      <p:cBhvr>
                                        <p:cTn id="7" dur="2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circle(in)">
                                      <p:cBhvr>
                                        <p:cTn id="12" dur="2000"/>
                                        <p:tgtEl>
                                          <p:spTgt spid="54"/>
                                        </p:tgtEl>
                                      </p:cBhvr>
                                    </p:animEffect>
                                  </p:childTnLst>
                                </p:cTn>
                              </p:par>
                              <p:par>
                                <p:cTn id="13" presetID="6"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ircle(in)">
                                      <p:cBhvr>
                                        <p:cTn id="15" dur="2000"/>
                                        <p:tgtEl>
                                          <p:spTgt spid="39"/>
                                        </p:tgtEl>
                                      </p:cBhvr>
                                    </p:animEffect>
                                  </p:childTnLst>
                                </p:cTn>
                              </p:par>
                              <p:par>
                                <p:cTn id="16" presetID="6" presetClass="entr" presetSubtype="16"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ircle(in)">
                                      <p:cBhvr>
                                        <p:cTn id="18" dur="2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circle(in)">
                                      <p:cBhvr>
                                        <p:cTn id="23" dur="2000"/>
                                        <p:tgtEl>
                                          <p:spTgt spid="55"/>
                                        </p:tgtEl>
                                      </p:cBhvr>
                                    </p:animEffect>
                                  </p:childTnLst>
                                </p:cTn>
                              </p:par>
                              <p:par>
                                <p:cTn id="24" presetID="6"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circle(in)">
                                      <p:cBhvr>
                                        <p:cTn id="26" dur="2000"/>
                                        <p:tgtEl>
                                          <p:spTgt spid="45"/>
                                        </p:tgtEl>
                                      </p:cBhvr>
                                    </p:animEffect>
                                  </p:childTnLst>
                                </p:cTn>
                              </p:par>
                              <p:par>
                                <p:cTn id="27" presetID="6" presetClass="entr" presetSubtype="16"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circle(in)">
                                      <p:cBhvr>
                                        <p:cTn id="29"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Google Shape;148;p16"/>
          <p:cNvSpPr txBox="1"/>
          <p:nvPr/>
        </p:nvSpPr>
        <p:spPr>
          <a:xfrm>
            <a:off x="7472" y="512064"/>
            <a:ext cx="3452774" cy="12057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dirty="0" smtClean="0">
                <a:solidFill>
                  <a:schemeClr val="bg1"/>
                </a:solidFill>
                <a:latin typeface="+mj-lt"/>
                <a:ea typeface="Roboto Slab"/>
                <a:cs typeface="Roboto Slab"/>
                <a:sym typeface="Roboto Slab"/>
              </a:rPr>
              <a:t>1. LỊCH SỬ</a:t>
            </a:r>
            <a:r>
              <a:rPr lang="en-US" sz="2500" b="1" dirty="0">
                <a:solidFill>
                  <a:schemeClr val="bg1"/>
                </a:solidFill>
                <a:latin typeface="+mj-lt"/>
                <a:ea typeface="Roboto Slab"/>
                <a:cs typeface="Roboto Slab"/>
                <a:sym typeface="Roboto Slab"/>
              </a:rPr>
              <a:t> </a:t>
            </a:r>
            <a:r>
              <a:rPr lang="en-US" sz="2500" b="1" dirty="0" smtClean="0">
                <a:solidFill>
                  <a:schemeClr val="bg1"/>
                </a:solidFill>
                <a:latin typeface="+mj-lt"/>
                <a:ea typeface="Roboto Slab"/>
                <a:cs typeface="Roboto Slab"/>
                <a:sym typeface="Roboto Slab"/>
              </a:rPr>
              <a:t>LÀ GÌ?</a:t>
            </a:r>
            <a:endParaRPr sz="2500" b="1" dirty="0">
              <a:solidFill>
                <a:schemeClr val="bg1"/>
              </a:solidFill>
              <a:latin typeface="+mj-lt"/>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4" name="Rectangle 3"/>
          <p:cNvSpPr/>
          <p:nvPr/>
        </p:nvSpPr>
        <p:spPr>
          <a:xfrm>
            <a:off x="157029" y="1717838"/>
            <a:ext cx="3153660" cy="2554545"/>
          </a:xfrm>
          <a:prstGeom prst="rect">
            <a:avLst/>
          </a:prstGeom>
        </p:spPr>
        <p:txBody>
          <a:bodyPr wrap="square">
            <a:spAutoFit/>
          </a:bodyPr>
          <a:lstStyle/>
          <a:p>
            <a:pPr lvl="0" algn="just"/>
            <a:r>
              <a:rPr lang="vi-VN" sz="2000" dirty="0">
                <a:solidFill>
                  <a:srgbClr val="FFFF00"/>
                </a:solidFill>
              </a:rPr>
              <a:t>Sự thay đổi của các dạng máy tính hay một sự vật, hiện tượng qua thời gian như vậy chính là lịch sử hình thành và phát triển của sự vật, hiện tượng đó. Sự thay đổi đó diễn ra ở mọi nơi, mọi lúc.</a:t>
            </a:r>
            <a:endParaRPr lang="en-US" sz="2000" dirty="0">
              <a:solidFill>
                <a:srgbClr val="FFFF00"/>
              </a:solidFill>
            </a:endParaRPr>
          </a:p>
        </p:txBody>
      </p:sp>
      <p:sp>
        <p:nvSpPr>
          <p:cNvPr id="2" name="Rectangle 1"/>
          <p:cNvSpPr/>
          <p:nvPr/>
        </p:nvSpPr>
        <p:spPr>
          <a:xfrm>
            <a:off x="4016045" y="614477"/>
            <a:ext cx="4769509" cy="1759456"/>
          </a:xfrm>
          <a:prstGeom prst="rect">
            <a:avLst/>
          </a:prstGeom>
        </p:spPr>
        <p:txBody>
          <a:bodyPr wrap="square">
            <a:spAutoFit/>
          </a:bodyPr>
          <a:lstStyle/>
          <a:p>
            <a:pPr algn="just">
              <a:lnSpc>
                <a:spcPts val="2600"/>
              </a:lnSpc>
              <a:spcBef>
                <a:spcPts val="700"/>
              </a:spcBef>
              <a:spcAft>
                <a:spcPts val="700"/>
              </a:spcAft>
            </a:pPr>
            <a:r>
              <a:rPr lang="fr-FR" sz="2000" dirty="0">
                <a:solidFill>
                  <a:srgbClr val="002060"/>
                </a:solidFill>
                <a:ea typeface="Calibri" panose="020F0502020204030204" pitchFamily="34" charset="0"/>
                <a:cs typeface="Times New Roman" panose="02020603050405020304" pitchFamily="18" charset="0"/>
              </a:rPr>
              <a:t>Kĩ thuật canh tác của người nông dân thời đổi mới (cày bằng máy) đã có sự tiến bộ vượt bậc so với kĩ thuật canh tác thời Pháp thuộc (cày bằng sức người). </a:t>
            </a:r>
            <a:r>
              <a:rPr lang="fr-FR" sz="2000" b="1" i="1" dirty="0" smtClean="0">
                <a:solidFill>
                  <a:srgbClr val="002060"/>
                </a:solidFill>
                <a:ea typeface="Calibri" panose="020F0502020204030204" pitchFamily="34" charset="0"/>
                <a:cs typeface="Times New Roman" panose="02020603050405020304" pitchFamily="18" charset="0"/>
              </a:rPr>
              <a:t>Đây cũng chính là lịch sử. </a:t>
            </a:r>
            <a:endParaRPr lang="en-US" sz="2000" b="1" i="1" dirty="0">
              <a:solidFill>
                <a:srgbClr val="002060"/>
              </a:solidFill>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657757" y="2457906"/>
            <a:ext cx="2435804" cy="2589581"/>
          </a:xfrm>
          <a:prstGeom prst="rect">
            <a:avLst/>
          </a:prstGeom>
        </p:spPr>
      </p:pic>
      <p:pic>
        <p:nvPicPr>
          <p:cNvPr id="11" name="Picture 10"/>
          <p:cNvPicPr>
            <a:picLocks noChangeAspect="1"/>
          </p:cNvPicPr>
          <p:nvPr/>
        </p:nvPicPr>
        <p:blipFill>
          <a:blip r:embed="rId4"/>
          <a:stretch>
            <a:fillRect/>
          </a:stretch>
        </p:blipFill>
        <p:spPr>
          <a:xfrm>
            <a:off x="6207104" y="2457907"/>
            <a:ext cx="2827168" cy="2589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barn(inVertical)">
                                      <p:cBhvr>
                                        <p:cTn id="7" dur="5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Lịch sử là gì?</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grpSp>
        <p:nvGrpSpPr>
          <p:cNvPr id="5" name="Google Shape;533;p40"/>
          <p:cNvGrpSpPr/>
          <p:nvPr/>
        </p:nvGrpSpPr>
        <p:grpSpPr>
          <a:xfrm>
            <a:off x="671566" y="889432"/>
            <a:ext cx="311304" cy="311286"/>
            <a:chOff x="1923675" y="1633650"/>
            <a:chExt cx="436000" cy="435975"/>
          </a:xfrm>
        </p:grpSpPr>
        <p:sp>
          <p:nvSpPr>
            <p:cNvPr id="6"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11"/>
          <p:cNvSpPr/>
          <p:nvPr/>
        </p:nvSpPr>
        <p:spPr>
          <a:xfrm>
            <a:off x="4704399" y="498771"/>
            <a:ext cx="4206240" cy="1092607"/>
          </a:xfrm>
          <a:prstGeom prst="rect">
            <a:avLst/>
          </a:prstGeom>
        </p:spPr>
        <p:txBody>
          <a:bodyPr wrap="square">
            <a:spAutoFit/>
          </a:bodyPr>
          <a:lstStyle/>
          <a:p>
            <a:pPr algn="just">
              <a:lnSpc>
                <a:spcPts val="2600"/>
              </a:lnSpc>
              <a:spcBef>
                <a:spcPts val="200"/>
              </a:spcBef>
              <a:spcAft>
                <a:spcPts val="200"/>
              </a:spcAft>
            </a:pPr>
            <a:r>
              <a:rPr lang="en-US" sz="2000" i="1" dirty="0" smtClean="0">
                <a:solidFill>
                  <a:schemeClr val="accent1">
                    <a:lumMod val="50000"/>
                  </a:schemeClr>
                </a:solidFill>
                <a:latin typeface="+mj-lt"/>
                <a:ea typeface="Courier New" panose="02070309020205020404" pitchFamily="49" charset="0"/>
              </a:rPr>
              <a:t>Em hãy cho biết khái niệm lịch sử được hiểu như thế nào? </a:t>
            </a:r>
            <a:r>
              <a:rPr lang="en-US" sz="2000" i="1" dirty="0" smtClean="0">
                <a:solidFill>
                  <a:schemeClr val="accent1">
                    <a:lumMod val="50000"/>
                  </a:schemeClr>
                </a:solidFill>
                <a:latin typeface="+mj-lt"/>
              </a:rPr>
              <a:t>Nêu ví dụ cụ thể?</a:t>
            </a:r>
            <a:endParaRPr lang="en-US" sz="2000" dirty="0">
              <a:solidFill>
                <a:schemeClr val="accent1">
                  <a:lumMod val="50000"/>
                </a:schemeClr>
              </a:solidFill>
              <a:latin typeface="+mj-lt"/>
            </a:endParaRPr>
          </a:p>
        </p:txBody>
      </p:sp>
      <p:sp>
        <p:nvSpPr>
          <p:cNvPr id="13" name="Rectangle 2"/>
          <p:cNvSpPr/>
          <p:nvPr/>
        </p:nvSpPr>
        <p:spPr>
          <a:xfrm>
            <a:off x="1541071" y="1781355"/>
            <a:ext cx="7403708" cy="120513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1">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 Same Side Corner Rectangle 1"/>
          <p:cNvSpPr/>
          <p:nvPr/>
        </p:nvSpPr>
        <p:spPr>
          <a:xfrm rot="16200000">
            <a:off x="669586" y="1576299"/>
            <a:ext cx="1213923" cy="1611701"/>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2"/>
          <p:cNvSpPr/>
          <p:nvPr/>
        </p:nvSpPr>
        <p:spPr>
          <a:xfrm>
            <a:off x="1211094" y="3391663"/>
            <a:ext cx="7699355" cy="149708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1">
              <a:lumMod val="60000"/>
              <a:lumOff val="4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 Same Side Corner Rectangle 1"/>
          <p:cNvSpPr/>
          <p:nvPr/>
        </p:nvSpPr>
        <p:spPr>
          <a:xfrm rot="16200000">
            <a:off x="510838" y="3342053"/>
            <a:ext cx="1497090" cy="1577371"/>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41"/>
          <p:cNvSpPr txBox="1">
            <a:spLocks noChangeArrowheads="1"/>
          </p:cNvSpPr>
          <p:nvPr/>
        </p:nvSpPr>
        <p:spPr bwMode="auto">
          <a:xfrm>
            <a:off x="603679" y="2151037"/>
            <a:ext cx="1153015" cy="400110"/>
          </a:xfrm>
          <a:prstGeom prst="rect">
            <a:avLst/>
          </a:prstGeom>
          <a:noFill/>
          <a:ln w="9525">
            <a:noFill/>
            <a:miter lim="800000"/>
            <a:headEnd/>
            <a:tailEnd/>
          </a:ln>
        </p:spPr>
        <p:txBody>
          <a:bodyPr wrap="square" anchor="ctr">
            <a:spAutoFit/>
          </a:bodyPr>
          <a:lstStyle/>
          <a:p>
            <a:pPr>
              <a:defRPr/>
            </a:pPr>
            <a:r>
              <a:rPr lang="en-US" sz="2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Lịch sử</a:t>
            </a:r>
            <a:endParaRPr lang="en-US"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8" name="TextBox 43"/>
          <p:cNvSpPr txBox="1">
            <a:spLocks noChangeArrowheads="1"/>
          </p:cNvSpPr>
          <p:nvPr/>
        </p:nvSpPr>
        <p:spPr bwMode="auto">
          <a:xfrm>
            <a:off x="363215" y="3781662"/>
            <a:ext cx="1577371"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cs typeface="Times New Roman" panose="02020603050405020304" pitchFamily="18" charset="0"/>
              </a:rPr>
              <a:t>Khoa học </a:t>
            </a:r>
          </a:p>
          <a:p>
            <a:pPr algn="ctr"/>
            <a:r>
              <a:rPr lang="en-US" sz="2000" b="1" dirty="0" smtClean="0">
                <a:solidFill>
                  <a:schemeClr val="bg1"/>
                </a:solidFill>
                <a:latin typeface="+mj-lt"/>
                <a:cs typeface="Times New Roman" panose="02020603050405020304" pitchFamily="18" charset="0"/>
              </a:rPr>
              <a:t>lịch sử</a:t>
            </a:r>
            <a:endParaRPr lang="en-US" sz="2000" b="1" dirty="0">
              <a:solidFill>
                <a:schemeClr val="bg1"/>
              </a:solidFill>
              <a:latin typeface="+mj-lt"/>
              <a:cs typeface="Times New Roman" panose="02020603050405020304" pitchFamily="18" charset="0"/>
            </a:endParaRPr>
          </a:p>
        </p:txBody>
      </p:sp>
      <p:sp>
        <p:nvSpPr>
          <p:cNvPr id="19" name="Rectangle 47"/>
          <p:cNvSpPr>
            <a:spLocks noChangeArrowheads="1"/>
          </p:cNvSpPr>
          <p:nvPr/>
        </p:nvSpPr>
        <p:spPr bwMode="auto">
          <a:xfrm>
            <a:off x="1957686" y="3271145"/>
            <a:ext cx="6625906" cy="1538883"/>
          </a:xfrm>
          <a:prstGeom prst="rect">
            <a:avLst/>
          </a:prstGeom>
          <a:noFill/>
          <a:ln w="9525">
            <a:noFill/>
            <a:miter lim="800000"/>
            <a:headEnd/>
            <a:tailEnd/>
          </a:ln>
        </p:spPr>
        <p:txBody>
          <a:bodyPr wrap="square" anchor="ctr">
            <a:spAutoFit/>
          </a:bodyPr>
          <a:lstStyle/>
          <a:p>
            <a:pPr algn="just"/>
            <a:endParaRPr lang="en-US" b="1" dirty="0" smtClean="0">
              <a:solidFill>
                <a:schemeClr val="accent5">
                  <a:lumMod val="25000"/>
                </a:schemeClr>
              </a:solidFill>
              <a:latin typeface="Times New Roman" panose="02020603050405020304" pitchFamily="18" charset="0"/>
              <a:cs typeface="Times New Roman" panose="02020603050405020304" pitchFamily="18" charset="0"/>
            </a:endParaRPr>
          </a:p>
          <a:p>
            <a:pPr marL="342900" indent="-342900" algn="just">
              <a:lnSpc>
                <a:spcPts val="2400"/>
              </a:lnSpc>
              <a:buFont typeface="Wingdings" panose="05000000000000000000" pitchFamily="2" charset="2"/>
              <a:buChar char="§"/>
            </a:pPr>
            <a:r>
              <a:rPr lang="fr-FR" sz="2000" dirty="0" smtClean="0">
                <a:solidFill>
                  <a:schemeClr val="tx1"/>
                </a:solidFill>
              </a:rPr>
              <a:t>Khoa học </a:t>
            </a:r>
            <a:r>
              <a:rPr lang="nl-NL" sz="2000" dirty="0">
                <a:solidFill>
                  <a:schemeClr val="tx1"/>
                </a:solidFill>
              </a:rPr>
              <a:t>nghiên cứu và phục dựng lại quá </a:t>
            </a:r>
            <a:r>
              <a:rPr lang="nl-NL" sz="2000" dirty="0" smtClean="0">
                <a:solidFill>
                  <a:schemeClr val="tx1"/>
                </a:solidFill>
              </a:rPr>
              <a:t>khứ.</a:t>
            </a:r>
          </a:p>
          <a:p>
            <a:pPr marL="342900" indent="-342900" algn="just">
              <a:lnSpc>
                <a:spcPts val="2400"/>
              </a:lnSpc>
              <a:buFont typeface="Wingdings" panose="05000000000000000000" pitchFamily="2" charset="2"/>
              <a:buChar char="§"/>
            </a:pPr>
            <a:r>
              <a:rPr lang="en-US" sz="2000" dirty="0" smtClean="0"/>
              <a:t>Ví dụ: Cá</a:t>
            </a:r>
            <a:r>
              <a:rPr lang="vi-VN" sz="2000" dirty="0" smtClean="0"/>
              <a:t>c </a:t>
            </a:r>
            <a:r>
              <a:rPr lang="vi-VN" sz="2000" dirty="0"/>
              <a:t>công trình nghiên cứu lịch sử Việt Nam, lịch sử thế giới, lịch sử Đảng bộ tỉnh hay huyện, xã nơi em đang </a:t>
            </a:r>
            <a:r>
              <a:rPr lang="vi-VN" sz="2000" dirty="0" smtClean="0"/>
              <a:t>học</a:t>
            </a:r>
            <a:r>
              <a:rPr lang="en-US" sz="2000" dirty="0" smtClean="0"/>
              <a:t>,…</a:t>
            </a:r>
            <a:endParaRPr lang="en-US" sz="2000" dirty="0">
              <a:solidFill>
                <a:schemeClr val="accent1">
                  <a:lumMod val="50000"/>
                </a:schemeClr>
              </a:solidFill>
              <a:latin typeface="Arial" charset="0"/>
            </a:endParaRPr>
          </a:p>
        </p:txBody>
      </p:sp>
      <p:sp>
        <p:nvSpPr>
          <p:cNvPr id="20" name="Rectangle 19"/>
          <p:cNvSpPr/>
          <p:nvPr/>
        </p:nvSpPr>
        <p:spPr>
          <a:xfrm>
            <a:off x="1972317" y="1803026"/>
            <a:ext cx="6366823" cy="1323439"/>
          </a:xfrm>
          <a:prstGeom prst="rect">
            <a:avLst/>
          </a:prstGeom>
        </p:spPr>
        <p:txBody>
          <a:bodyPr wrap="square">
            <a:spAutoFit/>
          </a:bodyPr>
          <a:lstStyle/>
          <a:p>
            <a:pPr marL="342900" indent="-342900" algn="just">
              <a:lnSpc>
                <a:spcPts val="2400"/>
              </a:lnSpc>
              <a:buFont typeface="Wingdings" panose="05000000000000000000" pitchFamily="2" charset="2"/>
              <a:buChar char="§"/>
            </a:pPr>
            <a:r>
              <a:rPr lang="en-US" sz="2000" dirty="0" smtClean="0">
                <a:solidFill>
                  <a:schemeClr val="tx1"/>
                </a:solidFill>
              </a:rPr>
              <a:t>L</a:t>
            </a:r>
            <a:r>
              <a:rPr lang="vi-VN" sz="2000" dirty="0" smtClean="0">
                <a:solidFill>
                  <a:schemeClr val="tx1"/>
                </a:solidFill>
              </a:rPr>
              <a:t>à </a:t>
            </a:r>
            <a:r>
              <a:rPr lang="vi-VN" sz="2000" dirty="0">
                <a:solidFill>
                  <a:schemeClr val="tx1"/>
                </a:solidFill>
              </a:rPr>
              <a:t>những gì có thật đã xảy ra trong quá </a:t>
            </a:r>
            <a:r>
              <a:rPr lang="vi-VN" sz="2000" dirty="0" smtClean="0">
                <a:solidFill>
                  <a:schemeClr val="tx1"/>
                </a:solidFill>
              </a:rPr>
              <a:t>khứ</a:t>
            </a:r>
            <a:r>
              <a:rPr lang="en-US" sz="2000" dirty="0" smtClean="0">
                <a:solidFill>
                  <a:schemeClr val="tx1"/>
                </a:solidFill>
              </a:rPr>
              <a:t>. </a:t>
            </a:r>
            <a:endParaRPr lang="en-US" sz="2000" dirty="0">
              <a:solidFill>
                <a:schemeClr val="tx1"/>
              </a:solidFill>
            </a:endParaRPr>
          </a:p>
          <a:p>
            <a:pPr marL="342900" indent="-342900" algn="just">
              <a:lnSpc>
                <a:spcPts val="2400"/>
              </a:lnSpc>
              <a:buFont typeface="Wingdings" panose="05000000000000000000" pitchFamily="2" charset="2"/>
              <a:buChar char="§"/>
            </a:pPr>
            <a:r>
              <a:rPr lang="en-US" sz="2000" dirty="0" smtClean="0">
                <a:solidFill>
                  <a:schemeClr val="tx1"/>
                </a:solidFill>
              </a:rPr>
              <a:t>Ví dụ: </a:t>
            </a:r>
            <a:r>
              <a:rPr lang="nl-NL" sz="2000" dirty="0"/>
              <a:t>Lịch sử xây dựng và phát triển của đất nước Việt Nam; Các triều đại nhà Triệu, Đinh, Lý, Trần,...</a:t>
            </a:r>
            <a:endParaRPr lang="en-US" sz="2000" dirty="0"/>
          </a:p>
          <a:p>
            <a:pPr algn="just">
              <a:lnSpc>
                <a:spcPts val="2400"/>
              </a:lnSpc>
            </a:pPr>
            <a:endParaRPr lang="en-US" sz="20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250249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circle(in)">
                                      <p:cBhvr>
                                        <p:cTn id="19" dur="20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3" name="Rectangle 2"/>
          <p:cNvSpPr/>
          <p:nvPr/>
        </p:nvSpPr>
        <p:spPr>
          <a:xfrm>
            <a:off x="866850" y="1563302"/>
            <a:ext cx="7282281" cy="2528897"/>
          </a:xfrm>
          <a:prstGeom prst="rect">
            <a:avLst/>
          </a:prstGeom>
        </p:spPr>
        <p:txBody>
          <a:bodyPr wrap="square">
            <a:spAutoFit/>
          </a:bodyPr>
          <a:lstStyle/>
          <a:p>
            <a:pPr algn="just">
              <a:lnSpc>
                <a:spcPts val="2600"/>
              </a:lnSpc>
              <a:spcBef>
                <a:spcPts val="200"/>
              </a:spcBef>
              <a:spcAft>
                <a:spcPts val="200"/>
              </a:spcAft>
            </a:pPr>
            <a:r>
              <a:rPr lang="vi-VN" sz="2000" dirty="0">
                <a:solidFill>
                  <a:srgbClr val="002060"/>
                </a:solidFill>
                <a:latin typeface="+mn-lt"/>
                <a:ea typeface="Courier New" panose="02070309020205020404" pitchFamily="49" charset="0"/>
              </a:rPr>
              <a:t>Những gì xảy ra trong quá </a:t>
            </a:r>
            <a:r>
              <a:rPr lang="vi-VN" sz="2000" dirty="0" smtClean="0">
                <a:solidFill>
                  <a:srgbClr val="002060"/>
                </a:solidFill>
                <a:latin typeface="+mn-lt"/>
                <a:ea typeface="Courier New" panose="02070309020205020404" pitchFamily="49" charset="0"/>
              </a:rPr>
              <a:t>khứ</a:t>
            </a:r>
            <a:r>
              <a:rPr lang="en-US" sz="2000" dirty="0" smtClean="0">
                <a:solidFill>
                  <a:srgbClr val="002060"/>
                </a:solidFill>
                <a:latin typeface="+mn-lt"/>
                <a:ea typeface="Courier New" panose="02070309020205020404" pitchFamily="49" charset="0"/>
              </a:rPr>
              <a:t>:</a:t>
            </a:r>
            <a:r>
              <a:rPr lang="vi-VN" sz="2000" dirty="0" smtClean="0">
                <a:solidFill>
                  <a:srgbClr val="002060"/>
                </a:solidFill>
                <a:latin typeface="+mn-lt"/>
                <a:ea typeface="Courier New" panose="02070309020205020404" pitchFamily="49" charset="0"/>
              </a:rPr>
              <a:t> </a:t>
            </a:r>
            <a:r>
              <a:rPr lang="vi-VN" sz="2000" dirty="0">
                <a:solidFill>
                  <a:srgbClr val="002060"/>
                </a:solidFill>
                <a:latin typeface="+mn-lt"/>
                <a:ea typeface="Courier New" panose="02070309020205020404" pitchFamily="49" charset="0"/>
              </a:rPr>
              <a:t>bao gồm cả tự nhiên và xã </a:t>
            </a:r>
            <a:r>
              <a:rPr lang="vi-VN" sz="2000" dirty="0" smtClean="0">
                <a:solidFill>
                  <a:srgbClr val="002060"/>
                </a:solidFill>
                <a:latin typeface="+mn-lt"/>
                <a:ea typeface="Courier New" panose="02070309020205020404" pitchFamily="49" charset="0"/>
              </a:rPr>
              <a:t>hội</a:t>
            </a:r>
            <a:r>
              <a:rPr lang="en-US" sz="2000" dirty="0" smtClean="0">
                <a:solidFill>
                  <a:srgbClr val="002060"/>
                </a:solidFill>
                <a:latin typeface="+mn-lt"/>
                <a:ea typeface="Courier New" panose="02070309020205020404" pitchFamily="49" charset="0"/>
              </a:rPr>
              <a:t>. Vì vậy, </a:t>
            </a:r>
            <a:r>
              <a:rPr lang="vi-VN" sz="2000" dirty="0" smtClean="0">
                <a:solidFill>
                  <a:srgbClr val="002060"/>
                </a:solidFill>
                <a:latin typeface="+mn-lt"/>
                <a:ea typeface="Courier New" panose="02070309020205020404" pitchFamily="49" charset="0"/>
              </a:rPr>
              <a:t>có </a:t>
            </a:r>
            <a:r>
              <a:rPr lang="vi-VN" sz="2000" dirty="0">
                <a:solidFill>
                  <a:srgbClr val="002060"/>
                </a:solidFill>
                <a:latin typeface="+mn-lt"/>
                <a:ea typeface="Courier New" panose="02070309020205020404" pitchFamily="49" charset="0"/>
              </a:rPr>
              <a:t>lịch sử tự nhiên và lịch sử xã hội. </a:t>
            </a:r>
            <a:endParaRPr lang="en-US" sz="2000" dirty="0" smtClean="0">
              <a:solidFill>
                <a:srgbClr val="002060"/>
              </a:solidFill>
              <a:latin typeface="+mn-lt"/>
              <a:ea typeface="Courier New" panose="02070309020205020404" pitchFamily="49" charset="0"/>
            </a:endParaRPr>
          </a:p>
          <a:p>
            <a:pPr marL="342900" indent="-342900" algn="just">
              <a:lnSpc>
                <a:spcPts val="2600"/>
              </a:lnSpc>
              <a:spcBef>
                <a:spcPts val="200"/>
              </a:spcBef>
              <a:spcAft>
                <a:spcPts val="200"/>
              </a:spcAft>
              <a:buFont typeface="Wingdings" panose="05000000000000000000" pitchFamily="2" charset="2"/>
              <a:buChar char="§"/>
            </a:pPr>
            <a:r>
              <a:rPr lang="en-US" sz="2000" b="1" dirty="0" smtClean="0">
                <a:solidFill>
                  <a:srgbClr val="002060"/>
                </a:solidFill>
                <a:latin typeface="+mn-lt"/>
                <a:ea typeface="Courier New" panose="02070309020205020404" pitchFamily="49" charset="0"/>
              </a:rPr>
              <a:t>Lịch sử tự nhiên: </a:t>
            </a:r>
            <a:r>
              <a:rPr lang="vi-VN" sz="2000" dirty="0" smtClean="0">
                <a:solidFill>
                  <a:srgbClr val="002060"/>
                </a:solidFill>
                <a:latin typeface="+mn-lt"/>
                <a:ea typeface="Courier New" panose="02070309020205020404" pitchFamily="49" charset="0"/>
              </a:rPr>
              <a:t>Lịch </a:t>
            </a:r>
            <a:r>
              <a:rPr lang="vi-VN" sz="2000" dirty="0">
                <a:solidFill>
                  <a:srgbClr val="002060"/>
                </a:solidFill>
                <a:latin typeface="+mn-lt"/>
                <a:ea typeface="Courier New" panose="02070309020205020404" pitchFamily="49" charset="0"/>
              </a:rPr>
              <a:t>sử hình thành Trái Đất, lịch sử phát triển của Toán học, Vật lí hay Hoá học,... </a:t>
            </a:r>
            <a:endParaRPr lang="en-US" sz="2000" dirty="0" smtClean="0">
              <a:solidFill>
                <a:srgbClr val="002060"/>
              </a:solidFill>
              <a:latin typeface="+mn-lt"/>
              <a:ea typeface="Courier New" panose="02070309020205020404" pitchFamily="49" charset="0"/>
            </a:endParaRPr>
          </a:p>
          <a:p>
            <a:pPr marL="342900" indent="-342900" algn="just">
              <a:lnSpc>
                <a:spcPts val="2600"/>
              </a:lnSpc>
              <a:spcBef>
                <a:spcPts val="200"/>
              </a:spcBef>
              <a:spcAft>
                <a:spcPts val="200"/>
              </a:spcAft>
              <a:buFont typeface="Wingdings" panose="05000000000000000000" pitchFamily="2" charset="2"/>
              <a:buChar char="§"/>
            </a:pPr>
            <a:r>
              <a:rPr lang="en-US" sz="2000" b="1" dirty="0" smtClean="0">
                <a:solidFill>
                  <a:srgbClr val="002060"/>
                </a:solidFill>
                <a:latin typeface="+mn-lt"/>
                <a:ea typeface="Courier New" panose="02070309020205020404" pitchFamily="49" charset="0"/>
              </a:rPr>
              <a:t>Lịch sử xã hội: </a:t>
            </a:r>
            <a:r>
              <a:rPr lang="en-US" sz="2000" dirty="0" smtClean="0">
                <a:solidFill>
                  <a:srgbClr val="002060"/>
                </a:solidFill>
                <a:latin typeface="+mn-lt"/>
                <a:ea typeface="Courier New" panose="02070309020205020404" pitchFamily="49" charset="0"/>
              </a:rPr>
              <a:t>Lịch sử nghiên cứu quá trình phát sinh và phát triển của xã hội loài người từ khi con người xuất hiện trên Trái đất nay. </a:t>
            </a:r>
          </a:p>
        </p:txBody>
      </p:sp>
      <p:sp>
        <p:nvSpPr>
          <p:cNvPr id="4" name="Rectangle 3"/>
          <p:cNvSpPr/>
          <p:nvPr/>
        </p:nvSpPr>
        <p:spPr>
          <a:xfrm>
            <a:off x="866850" y="581747"/>
            <a:ext cx="1428596" cy="461665"/>
          </a:xfrm>
          <a:prstGeom prst="rect">
            <a:avLst/>
          </a:prstGeom>
        </p:spPr>
        <p:txBody>
          <a:bodyPr wrap="none">
            <a:spAutoFit/>
          </a:bodyPr>
          <a:lstStyle/>
          <a:p>
            <a:r>
              <a:rPr lang="en-US" sz="2400" b="1" dirty="0" smtClean="0">
                <a:solidFill>
                  <a:srgbClr val="002060"/>
                </a:solidFill>
                <a:ea typeface="Courier New" panose="02070309020205020404" pitchFamily="49" charset="0"/>
              </a:rPr>
              <a:t>Mở rộng</a:t>
            </a:r>
            <a:endParaRPr lang="en-US" sz="2400" b="1" dirty="0">
              <a:solidFill>
                <a:srgbClr val="002060"/>
              </a:solidFill>
            </a:endParaRPr>
          </a:p>
        </p:txBody>
      </p:sp>
    </p:spTree>
    <p:extLst>
      <p:ext uri="{BB962C8B-B14F-4D97-AF65-F5344CB8AC3E}">
        <p14:creationId xmlns:p14="http://schemas.microsoft.com/office/powerpoint/2010/main" val="15789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675768" y="529017"/>
            <a:ext cx="3518611"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mj-lt"/>
              </a:rPr>
              <a:t>Quan sát hình ảnh</a:t>
            </a:r>
            <a:endParaRPr sz="2400" dirty="0">
              <a:latin typeface="+mj-lt"/>
            </a:endParaRPr>
          </a:p>
        </p:txBody>
      </p:sp>
      <p:sp>
        <p:nvSpPr>
          <p:cNvPr id="169" name="Google Shape;169;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2" name="Rectangle 1"/>
          <p:cNvSpPr/>
          <p:nvPr/>
        </p:nvSpPr>
        <p:spPr>
          <a:xfrm>
            <a:off x="4970965" y="2616313"/>
            <a:ext cx="364202" cy="307777"/>
          </a:xfrm>
          <a:prstGeom prst="rect">
            <a:avLst/>
          </a:prstGeom>
        </p:spPr>
        <p:txBody>
          <a:bodyPr wrap="none">
            <a:spAutoFit/>
          </a:bodyPr>
          <a:lstStyle/>
          <a:p>
            <a:r>
              <a:rPr lang="en" dirty="0">
                <a:solidFill>
                  <a:srgbClr val="FFFFFF"/>
                </a:solidFill>
                <a:latin typeface="Roboto Slab"/>
                <a:ea typeface="Roboto Slab"/>
                <a:cs typeface="Roboto Slab"/>
                <a:sym typeface="Roboto Slab"/>
              </a:rPr>
              <a:t>👉</a:t>
            </a:r>
            <a:endParaRPr lang="en-US" dirty="0"/>
          </a:p>
        </p:txBody>
      </p:sp>
      <p:sp>
        <p:nvSpPr>
          <p:cNvPr id="6" name="Rectangle 5"/>
          <p:cNvSpPr/>
          <p:nvPr/>
        </p:nvSpPr>
        <p:spPr>
          <a:xfrm>
            <a:off x="4656411" y="691132"/>
            <a:ext cx="4487589" cy="707886"/>
          </a:xfrm>
          <a:prstGeom prst="rect">
            <a:avLst/>
          </a:prstGeom>
        </p:spPr>
        <p:txBody>
          <a:bodyPr wrap="square">
            <a:spAutoFit/>
          </a:bodyPr>
          <a:lstStyle/>
          <a:p>
            <a:pPr algn="just">
              <a:lnSpc>
                <a:spcPts val="2400"/>
              </a:lnSpc>
              <a:spcBef>
                <a:spcPts val="700"/>
              </a:spcBef>
              <a:spcAft>
                <a:spcPts val="700"/>
              </a:spcAft>
            </a:pPr>
            <a:r>
              <a:rPr lang="fr-FR" sz="2000" i="1" dirty="0">
                <a:solidFill>
                  <a:schemeClr val="accent4">
                    <a:lumMod val="50000"/>
                  </a:schemeClr>
                </a:solidFill>
                <a:ea typeface="Calibri" panose="020F0502020204030204" pitchFamily="34" charset="0"/>
                <a:cs typeface="Times New Roman" panose="02020603050405020304" pitchFamily="18" charset="0"/>
              </a:rPr>
              <a:t>Sự kiện khởi nghĩa Hai Bà Trưng (40-43) có phải là lịch sử không? </a:t>
            </a:r>
            <a:r>
              <a:rPr lang="fr-FR" sz="2000" i="1" dirty="0" smtClean="0">
                <a:solidFill>
                  <a:schemeClr val="accent4">
                    <a:lumMod val="50000"/>
                  </a:schemeClr>
                </a:solidFill>
                <a:latin typeface="+mj-lt"/>
                <a:ea typeface="Calibri" panose="020F0502020204030204" pitchFamily="34" charset="0"/>
                <a:cs typeface="Times New Roman" panose="02020603050405020304" pitchFamily="18" charset="0"/>
              </a:rPr>
              <a:t>Vì </a:t>
            </a:r>
            <a:r>
              <a:rPr lang="fr-FR" sz="2000" i="1" dirty="0">
                <a:solidFill>
                  <a:schemeClr val="accent4">
                    <a:lumMod val="50000"/>
                  </a:schemeClr>
                </a:solidFill>
                <a:latin typeface="+mj-lt"/>
                <a:ea typeface="Calibri" panose="020F0502020204030204" pitchFamily="34" charset="0"/>
                <a:cs typeface="Times New Roman" panose="02020603050405020304" pitchFamily="18" charset="0"/>
              </a:rPr>
              <a:t>sao?</a:t>
            </a:r>
            <a:endParaRPr lang="en-US" sz="2000" i="1" dirty="0">
              <a:solidFill>
                <a:schemeClr val="accent4">
                  <a:lumMod val="50000"/>
                </a:schemeClr>
              </a:solidFill>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98149" y="1629983"/>
            <a:ext cx="4273851" cy="2958453"/>
          </a:xfrm>
          <a:prstGeom prst="rect">
            <a:avLst/>
          </a:prstGeom>
        </p:spPr>
      </p:pic>
      <p:sp>
        <p:nvSpPr>
          <p:cNvPr id="8" name="Rectangle 7"/>
          <p:cNvSpPr/>
          <p:nvPr/>
        </p:nvSpPr>
        <p:spPr>
          <a:xfrm>
            <a:off x="298150" y="4660702"/>
            <a:ext cx="4273850" cy="323165"/>
          </a:xfrm>
          <a:prstGeom prst="rect">
            <a:avLst/>
          </a:prstGeom>
        </p:spPr>
        <p:txBody>
          <a:bodyPr wrap="square">
            <a:spAutoFit/>
          </a:bodyPr>
          <a:lstStyle/>
          <a:p>
            <a:pPr algn="ctr"/>
            <a:r>
              <a:rPr lang="fr-FR" sz="1500" b="1" dirty="0" smtClean="0">
                <a:solidFill>
                  <a:schemeClr val="accent4">
                    <a:lumMod val="50000"/>
                  </a:schemeClr>
                </a:solidFill>
                <a:ea typeface="Calibri" panose="020F0502020204030204" pitchFamily="34" charset="0"/>
                <a:cs typeface="Times New Roman" panose="02020603050405020304" pitchFamily="18" charset="0"/>
              </a:rPr>
              <a:t>Lễ hội Đền Hai Bà Trưng (Mê Linh, Hà Nội)</a:t>
            </a:r>
            <a:endParaRPr lang="en-US" sz="1500" b="1" dirty="0"/>
          </a:p>
        </p:txBody>
      </p:sp>
      <p:sp>
        <p:nvSpPr>
          <p:cNvPr id="9" name="Rectangle 8"/>
          <p:cNvSpPr/>
          <p:nvPr/>
        </p:nvSpPr>
        <p:spPr>
          <a:xfrm>
            <a:off x="4722248" y="2553005"/>
            <a:ext cx="4355915" cy="1810752"/>
          </a:xfrm>
          <a:prstGeom prst="rect">
            <a:avLst/>
          </a:prstGeom>
        </p:spPr>
        <p:txBody>
          <a:bodyPr wrap="square">
            <a:spAutoFit/>
          </a:bodyPr>
          <a:lstStyle/>
          <a:p>
            <a:pPr algn="just">
              <a:lnSpc>
                <a:spcPts val="2400"/>
              </a:lnSpc>
              <a:spcBef>
                <a:spcPts val="700"/>
              </a:spcBef>
              <a:spcAft>
                <a:spcPts val="700"/>
              </a:spcAft>
            </a:pPr>
            <a:r>
              <a:rPr lang="fr-FR" sz="2000" b="1" dirty="0">
                <a:solidFill>
                  <a:schemeClr val="accent5">
                    <a:lumMod val="50000"/>
                  </a:schemeClr>
                </a:solidFill>
                <a:latin typeface="+mn-lt"/>
                <a:ea typeface="Calibri" panose="020F0502020204030204" pitchFamily="34" charset="0"/>
                <a:cs typeface="Times New Roman" panose="02020603050405020304" pitchFamily="18" charset="0"/>
              </a:rPr>
              <a:t>Sự kiện khởi nghĩa Hai Bà Trưng (</a:t>
            </a:r>
            <a:r>
              <a:rPr lang="fr-FR" sz="2000" b="1" dirty="0" smtClean="0">
                <a:solidFill>
                  <a:schemeClr val="accent5">
                    <a:lumMod val="50000"/>
                  </a:schemeClr>
                </a:solidFill>
                <a:latin typeface="+mn-lt"/>
                <a:ea typeface="Calibri" panose="020F0502020204030204" pitchFamily="34" charset="0"/>
                <a:cs typeface="Times New Roman" panose="02020603050405020304" pitchFamily="18" charset="0"/>
              </a:rPr>
              <a:t>40 - 43</a:t>
            </a:r>
            <a:r>
              <a:rPr lang="fr-FR" sz="2000" b="1" dirty="0">
                <a:solidFill>
                  <a:schemeClr val="accent5">
                    <a:lumMod val="50000"/>
                  </a:schemeClr>
                </a:solidFill>
                <a:latin typeface="+mn-lt"/>
                <a:ea typeface="Calibri" panose="020F0502020204030204" pitchFamily="34" charset="0"/>
                <a:cs typeface="Times New Roman" panose="02020603050405020304" pitchFamily="18" charset="0"/>
              </a:rPr>
              <a:t>) là lịch sử </a:t>
            </a:r>
            <a:r>
              <a:rPr lang="fr-FR" sz="2000" b="1" dirty="0" smtClean="0">
                <a:solidFill>
                  <a:schemeClr val="accent5">
                    <a:lumMod val="50000"/>
                  </a:schemeClr>
                </a:solidFill>
                <a:latin typeface="+mn-lt"/>
                <a:ea typeface="Calibri" panose="020F0502020204030204" pitchFamily="34" charset="0"/>
                <a:cs typeface="Times New Roman" panose="02020603050405020304" pitchFamily="18" charset="0"/>
              </a:rPr>
              <a:t>vì</a:t>
            </a:r>
            <a:r>
              <a:rPr lang="fr-FR" sz="2000" b="1" dirty="0">
                <a:solidFill>
                  <a:schemeClr val="accent5">
                    <a:lumMod val="50000"/>
                  </a:schemeClr>
                </a:solidFill>
                <a:latin typeface="+mn-lt"/>
                <a:ea typeface="Calibri" panose="020F0502020204030204" pitchFamily="34" charset="0"/>
                <a:cs typeface="Times New Roman" panose="02020603050405020304" pitchFamily="18" charset="0"/>
              </a:rPr>
              <a:t>: Khởi nghĩa được diễn ra vào năm </a:t>
            </a:r>
            <a:r>
              <a:rPr lang="fr-FR" sz="2000" b="1" dirty="0" smtClean="0">
                <a:solidFill>
                  <a:schemeClr val="accent5">
                    <a:lumMod val="50000"/>
                  </a:schemeClr>
                </a:solidFill>
                <a:latin typeface="+mn-lt"/>
                <a:ea typeface="Calibri" panose="020F0502020204030204" pitchFamily="34" charset="0"/>
                <a:cs typeface="Times New Roman" panose="02020603050405020304" pitchFamily="18" charset="0"/>
              </a:rPr>
              <a:t>40 – 43, </a:t>
            </a:r>
            <a:r>
              <a:rPr lang="fr-FR" sz="2000" b="1" dirty="0">
                <a:solidFill>
                  <a:schemeClr val="accent5">
                    <a:lumMod val="50000"/>
                  </a:schemeClr>
                </a:solidFill>
                <a:latin typeface="+mn-lt"/>
                <a:ea typeface="Calibri" panose="020F0502020204030204" pitchFamily="34" charset="0"/>
                <a:cs typeface="Times New Roman" panose="02020603050405020304" pitchFamily="18" charset="0"/>
              </a:rPr>
              <a:t>đã xảy ra trong quá khứ. </a:t>
            </a:r>
            <a:endParaRPr lang="en-US" sz="2000" b="1" dirty="0">
              <a:solidFill>
                <a:schemeClr val="accent5">
                  <a:lumMod val="50000"/>
                </a:schemeClr>
              </a:solidFill>
              <a:latin typeface="+mn-lt"/>
              <a:ea typeface="Calibri" panose="020F0502020204030204" pitchFamily="34" charset="0"/>
              <a:cs typeface="Times New Roman" panose="02020603050405020304" pitchFamily="18" charset="0"/>
            </a:endParaRPr>
          </a:p>
          <a:p>
            <a:pPr algn="just">
              <a:lnSpc>
                <a:spcPts val="2400"/>
              </a:lnSpc>
              <a:spcBef>
                <a:spcPts val="700"/>
              </a:spcBef>
              <a:spcAft>
                <a:spcPts val="700"/>
              </a:spcAft>
            </a:pPr>
            <a:r>
              <a:rPr lang="fr-FR" sz="2000" b="1" dirty="0">
                <a:solidFill>
                  <a:schemeClr val="accent5">
                    <a:lumMod val="50000"/>
                  </a:schemeClr>
                </a:solidFill>
                <a:latin typeface="+mn-lt"/>
                <a:ea typeface="Calibri" panose="020F0502020204030204" pitchFamily="34" charset="0"/>
                <a:cs typeface="Times New Roman" panose="02020603050405020304" pitchFamily="18" charset="0"/>
              </a:rPr>
              <a:t> </a:t>
            </a:r>
            <a:endParaRPr lang="en-US" sz="2000" b="1" dirty="0">
              <a:solidFill>
                <a:schemeClr val="accent5">
                  <a:lumMod val="50000"/>
                </a:schemeClr>
              </a:solidFill>
              <a:effectLst/>
              <a:latin typeface="+mn-lt"/>
              <a:ea typeface="Calibri" panose="020F0502020204030204" pitchFamily="34" charset="0"/>
              <a:cs typeface="Times New Roman" panose="02020603050405020304" pitchFamily="18" charset="0"/>
            </a:endParaRPr>
          </a:p>
        </p:txBody>
      </p:sp>
      <p:grpSp>
        <p:nvGrpSpPr>
          <p:cNvPr id="10" name="Google Shape;533;p40"/>
          <p:cNvGrpSpPr/>
          <p:nvPr/>
        </p:nvGrpSpPr>
        <p:grpSpPr>
          <a:xfrm>
            <a:off x="645667" y="889432"/>
            <a:ext cx="311304" cy="311286"/>
            <a:chOff x="1923675" y="1633650"/>
            <a:chExt cx="436000" cy="435975"/>
          </a:xfrm>
        </p:grpSpPr>
        <p:sp>
          <p:nvSpPr>
            <p:cNvPr id="11"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5"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barn(inVertical)">
                                      <p:cBhvr>
                                        <p:cTn id="10" dur="500"/>
                                        <p:tgtEl>
                                          <p:spTgt spid="1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circle(in)">
                                      <p:cBhvr>
                                        <p:cTn id="28"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675768" y="529017"/>
            <a:ext cx="3518611"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mj-lt"/>
              </a:rPr>
              <a:t>Quan sát hình ảnh</a:t>
            </a:r>
            <a:endParaRPr sz="2400" dirty="0">
              <a:latin typeface="+mj-lt"/>
            </a:endParaRPr>
          </a:p>
        </p:txBody>
      </p:sp>
      <p:sp>
        <p:nvSpPr>
          <p:cNvPr id="169" name="Google Shape;169;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2" name="Rectangle 1"/>
          <p:cNvSpPr/>
          <p:nvPr/>
        </p:nvSpPr>
        <p:spPr>
          <a:xfrm>
            <a:off x="4970965" y="2616313"/>
            <a:ext cx="364202" cy="307777"/>
          </a:xfrm>
          <a:prstGeom prst="rect">
            <a:avLst/>
          </a:prstGeom>
        </p:spPr>
        <p:txBody>
          <a:bodyPr wrap="none">
            <a:spAutoFit/>
          </a:bodyPr>
          <a:lstStyle/>
          <a:p>
            <a:r>
              <a:rPr lang="en" dirty="0">
                <a:solidFill>
                  <a:srgbClr val="FFFFFF"/>
                </a:solidFill>
                <a:latin typeface="Roboto Slab"/>
                <a:ea typeface="Roboto Slab"/>
                <a:cs typeface="Roboto Slab"/>
                <a:sym typeface="Roboto Slab"/>
              </a:rPr>
              <a:t>👉</a:t>
            </a:r>
            <a:endParaRPr lang="en-US" dirty="0"/>
          </a:p>
        </p:txBody>
      </p:sp>
      <p:sp>
        <p:nvSpPr>
          <p:cNvPr id="6" name="Rectangle 5"/>
          <p:cNvSpPr/>
          <p:nvPr/>
        </p:nvSpPr>
        <p:spPr>
          <a:xfrm>
            <a:off x="4623206" y="529017"/>
            <a:ext cx="4520794" cy="1015663"/>
          </a:xfrm>
          <a:prstGeom prst="rect">
            <a:avLst/>
          </a:prstGeom>
        </p:spPr>
        <p:txBody>
          <a:bodyPr wrap="square">
            <a:spAutoFit/>
          </a:bodyPr>
          <a:lstStyle/>
          <a:p>
            <a:pPr algn="just">
              <a:lnSpc>
                <a:spcPts val="2400"/>
              </a:lnSpc>
              <a:spcBef>
                <a:spcPts val="700"/>
              </a:spcBef>
              <a:spcAft>
                <a:spcPts val="700"/>
              </a:spcAft>
            </a:pPr>
            <a:r>
              <a:rPr lang="fr-FR" sz="2000" i="1" dirty="0">
                <a:solidFill>
                  <a:srgbClr val="002060"/>
                </a:solidFill>
                <a:ea typeface="Calibri" panose="020F0502020204030204" pitchFamily="34" charset="0"/>
                <a:cs typeface="Times New Roman" panose="02020603050405020304" pitchFamily="18" charset="0"/>
              </a:rPr>
              <a:t>Sự </a:t>
            </a:r>
            <a:r>
              <a:rPr lang="fr-FR" sz="2000" i="1" dirty="0" smtClean="0">
                <a:solidFill>
                  <a:srgbClr val="002060"/>
                </a:solidFill>
                <a:ea typeface="Calibri" panose="020F0502020204030204" pitchFamily="34" charset="0"/>
                <a:cs typeface="Times New Roman" panose="02020603050405020304" pitchFamily="18" charset="0"/>
              </a:rPr>
              <a:t>kiện </a:t>
            </a:r>
            <a:r>
              <a:rPr lang="nl-NL" sz="2000" i="1" dirty="0" smtClean="0">
                <a:solidFill>
                  <a:srgbClr val="002060"/>
                </a:solidFill>
              </a:rPr>
              <a:t>về </a:t>
            </a:r>
            <a:r>
              <a:rPr lang="nl-NL" sz="2000" i="1" dirty="0">
                <a:solidFill>
                  <a:srgbClr val="002060"/>
                </a:solidFill>
              </a:rPr>
              <a:t>chiến thắng Điên Biên Phủ năm </a:t>
            </a:r>
            <a:r>
              <a:rPr lang="nl-NL" sz="2000" i="1" dirty="0" smtClean="0">
                <a:solidFill>
                  <a:srgbClr val="002060"/>
                </a:solidFill>
              </a:rPr>
              <a:t>1954 </a:t>
            </a:r>
            <a:r>
              <a:rPr lang="nl-NL" sz="2000" i="1" dirty="0" smtClean="0">
                <a:solidFill>
                  <a:srgbClr val="002060"/>
                </a:solidFill>
              </a:rPr>
              <a:t>có phải là lịch sử không vì sao?</a:t>
            </a:r>
            <a:endParaRPr lang="en-US" sz="2000" i="1" dirty="0">
              <a:solidFill>
                <a:srgbClr val="002060"/>
              </a:solidFill>
              <a:effectLst/>
              <a:latin typeface="+mj-lt"/>
              <a:ea typeface="Calibri" panose="020F0502020204030204" pitchFamily="34" charset="0"/>
              <a:cs typeface="Times New Roman" panose="02020603050405020304" pitchFamily="18" charset="0"/>
            </a:endParaRPr>
          </a:p>
        </p:txBody>
      </p:sp>
      <p:sp>
        <p:nvSpPr>
          <p:cNvPr id="8" name="Rectangle 7"/>
          <p:cNvSpPr/>
          <p:nvPr/>
        </p:nvSpPr>
        <p:spPr>
          <a:xfrm>
            <a:off x="380390" y="4650123"/>
            <a:ext cx="3813989" cy="338554"/>
          </a:xfrm>
          <a:prstGeom prst="rect">
            <a:avLst/>
          </a:prstGeom>
        </p:spPr>
        <p:txBody>
          <a:bodyPr wrap="square">
            <a:spAutoFit/>
          </a:bodyPr>
          <a:lstStyle/>
          <a:p>
            <a:pPr algn="ctr"/>
            <a:r>
              <a:rPr lang="en-US" sz="1600" b="1" dirty="0">
                <a:solidFill>
                  <a:schemeClr val="accent6">
                    <a:lumMod val="50000"/>
                  </a:schemeClr>
                </a:solidFill>
                <a:cs typeface="Arial" panose="020B0604020202020204" pitchFamily="34" charset="0"/>
              </a:rPr>
              <a:t>Chiến dịch </a:t>
            </a:r>
            <a:r>
              <a:rPr lang="en-US" sz="1600" b="1" dirty="0" smtClean="0">
                <a:solidFill>
                  <a:schemeClr val="accent6">
                    <a:lumMod val="50000"/>
                  </a:schemeClr>
                </a:solidFill>
                <a:cs typeface="Arial" panose="020B0604020202020204" pitchFamily="34" charset="0"/>
              </a:rPr>
              <a:t>Điện </a:t>
            </a:r>
            <a:r>
              <a:rPr lang="en-US" sz="1600" b="1" dirty="0">
                <a:solidFill>
                  <a:schemeClr val="accent6">
                    <a:lumMod val="50000"/>
                  </a:schemeClr>
                </a:solidFill>
                <a:cs typeface="Arial" panose="020B0604020202020204" pitchFamily="34" charset="0"/>
              </a:rPr>
              <a:t>Biên Phủ </a:t>
            </a:r>
            <a:endParaRPr lang="en-US" sz="1600" b="1" dirty="0">
              <a:solidFill>
                <a:schemeClr val="accent6">
                  <a:lumMod val="50000"/>
                </a:schemeClr>
              </a:solidFill>
            </a:endParaRPr>
          </a:p>
        </p:txBody>
      </p:sp>
      <p:sp>
        <p:nvSpPr>
          <p:cNvPr id="9" name="Rectangle 8"/>
          <p:cNvSpPr/>
          <p:nvPr/>
        </p:nvSpPr>
        <p:spPr>
          <a:xfrm>
            <a:off x="4194379" y="1838049"/>
            <a:ext cx="4869154" cy="2952090"/>
          </a:xfrm>
          <a:prstGeom prst="rect">
            <a:avLst/>
          </a:prstGeom>
        </p:spPr>
        <p:txBody>
          <a:bodyPr wrap="square">
            <a:spAutoFit/>
          </a:bodyPr>
          <a:lstStyle/>
          <a:p>
            <a:pPr marL="342900" indent="-342900" algn="just">
              <a:buFont typeface="Wingdings" panose="05000000000000000000" pitchFamily="2" charset="2"/>
              <a:buChar char="§"/>
            </a:pPr>
            <a:r>
              <a:rPr lang="nl-NL" sz="2000" b="1" dirty="0" smtClean="0"/>
              <a:t>Đây là </a:t>
            </a:r>
            <a:r>
              <a:rPr lang="nl-NL" sz="2000" b="1" dirty="0"/>
              <a:t>lịch sử. </a:t>
            </a:r>
            <a:endParaRPr lang="nl-NL" sz="2000" b="1" dirty="0" smtClean="0"/>
          </a:p>
          <a:p>
            <a:pPr marL="342900" indent="-342900" algn="just">
              <a:buFont typeface="Wingdings" panose="05000000000000000000" pitchFamily="2" charset="2"/>
              <a:buChar char="§"/>
            </a:pPr>
            <a:r>
              <a:rPr lang="nl-NL" sz="2000" b="1" dirty="0" smtClean="0"/>
              <a:t>Nhờ </a:t>
            </a:r>
            <a:r>
              <a:rPr lang="nl-NL" sz="2000" b="1" dirty="0"/>
              <a:t>những hình ảnh </a:t>
            </a:r>
            <a:r>
              <a:rPr lang="nl-NL" sz="2000" b="1" dirty="0" smtClean="0"/>
              <a:t>này mà </a:t>
            </a:r>
            <a:r>
              <a:rPr lang="nl-NL" sz="2000" b="1" dirty="0"/>
              <a:t>lịch sử được lưu giữ </a:t>
            </a:r>
            <a:r>
              <a:rPr lang="nl-NL" sz="2000" b="1" dirty="0" smtClean="0"/>
              <a:t>lại. Các </a:t>
            </a:r>
            <a:r>
              <a:rPr lang="nl-NL" sz="2000" b="1" dirty="0"/>
              <a:t>nhà khoa học tiến hành sưu tập, nghiên cứu các tài liệu đó và phục dựng lại lịch sử </a:t>
            </a:r>
            <a:r>
              <a:rPr lang="nl-NL" sz="2000" b="1" dirty="0" smtClean="0"/>
              <a:t>về chiến dịch Điện Biên Phủ một </a:t>
            </a:r>
            <a:r>
              <a:rPr lang="nl-NL" sz="2000" b="1" dirty="0"/>
              <a:t>cách chân thực nhất. Đó là khoa học lịch sử.</a:t>
            </a:r>
            <a:endParaRPr lang="en-US" sz="2000" b="1" dirty="0"/>
          </a:p>
          <a:p>
            <a:pPr algn="just">
              <a:lnSpc>
                <a:spcPts val="2400"/>
              </a:lnSpc>
              <a:spcBef>
                <a:spcPts val="700"/>
              </a:spcBef>
              <a:spcAft>
                <a:spcPts val="700"/>
              </a:spcAft>
            </a:pPr>
            <a:r>
              <a:rPr lang="fr-FR" sz="2000" b="1" dirty="0">
                <a:solidFill>
                  <a:schemeClr val="accent5">
                    <a:lumMod val="50000"/>
                  </a:schemeClr>
                </a:solidFill>
                <a:latin typeface="+mn-lt"/>
                <a:ea typeface="Calibri" panose="020F0502020204030204" pitchFamily="34" charset="0"/>
                <a:cs typeface="Times New Roman" panose="02020603050405020304" pitchFamily="18" charset="0"/>
              </a:rPr>
              <a:t> </a:t>
            </a:r>
            <a:endParaRPr lang="en-US" sz="2000" b="1" dirty="0">
              <a:solidFill>
                <a:schemeClr val="accent5">
                  <a:lumMod val="50000"/>
                </a:schemeClr>
              </a:solidFill>
              <a:effectLst/>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80390" y="1832851"/>
            <a:ext cx="3813989" cy="2735885"/>
          </a:xfrm>
          <a:prstGeom prst="rect">
            <a:avLst/>
          </a:prstGeom>
        </p:spPr>
      </p:pic>
      <p:grpSp>
        <p:nvGrpSpPr>
          <p:cNvPr id="11" name="Google Shape;533;p40"/>
          <p:cNvGrpSpPr/>
          <p:nvPr/>
        </p:nvGrpSpPr>
        <p:grpSpPr>
          <a:xfrm>
            <a:off x="645667" y="889432"/>
            <a:ext cx="311304" cy="311286"/>
            <a:chOff x="1923675" y="1633650"/>
            <a:chExt cx="436000" cy="435975"/>
          </a:xfrm>
        </p:grpSpPr>
        <p:sp>
          <p:nvSpPr>
            <p:cNvPr id="12"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6"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wipe(down)">
                                      <p:cBhvr>
                                        <p:cTn id="10" dur="500"/>
                                        <p:tgtEl>
                                          <p:spTgt spid="16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circle(in)">
                                      <p:cBhvr>
                                        <p:cTn id="28" dur="2000"/>
                                        <p:tgtEl>
                                          <p:spTgt spid="9">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circle(in)">
                                      <p:cBhvr>
                                        <p:cTn id="31" dur="2000"/>
                                        <p:tgtEl>
                                          <p:spTgt spid="9">
                                            <p:txEl>
                                              <p:pRg st="1" end="1"/>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circle(in)">
                                      <p:cBhvr>
                                        <p:cTn id="34"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8" grpId="0"/>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1620</Words>
  <Application>Microsoft Office PowerPoint</Application>
  <PresentationFormat>On-screen Show (16:9)</PresentationFormat>
  <Paragraphs>158</Paragraphs>
  <Slides>25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Comic Sans MS</vt:lpstr>
      <vt:lpstr>Nixie One</vt:lpstr>
      <vt:lpstr>Muli</vt:lpstr>
      <vt:lpstr>Arial</vt:lpstr>
      <vt:lpstr>Roboto Slab</vt:lpstr>
      <vt:lpstr>Calibri</vt:lpstr>
      <vt:lpstr>Courier New</vt:lpstr>
      <vt:lpstr>Wingdings</vt:lpstr>
      <vt:lpstr>Times New Roman</vt:lpstr>
      <vt:lpstr>Warwick template</vt:lpstr>
      <vt:lpstr>    CHƯƠNG 1: VÌ SAO PHẢI HỌC LỊCH SỬ? BÀI 1: LỊCH SỬ VÀ CUỘC SỐNG </vt:lpstr>
      <vt:lpstr>PowerPoint Presentation</vt:lpstr>
      <vt:lpstr>PowerPoint Presentation</vt:lpstr>
      <vt:lpstr>NỘI DUNG BÀI HỌC</vt:lpstr>
      <vt:lpstr>PowerPoint Presentation</vt:lpstr>
      <vt:lpstr>Lịch sử là gì?</vt:lpstr>
      <vt:lpstr>PowerPoint Presentation</vt:lpstr>
      <vt:lpstr>Quan sát hình ảnh</vt:lpstr>
      <vt:lpstr>Quan sát hình ảnh</vt:lpstr>
      <vt:lpstr>Ví dụ cụ thể về lịch sử</vt:lpstr>
      <vt:lpstr>PowerPoint Presentation</vt:lpstr>
      <vt:lpstr>    Môn Lịch sử là gì?</vt:lpstr>
      <vt:lpstr>PowerPoint Presentation</vt:lpstr>
      <vt:lpstr>2. VÌ SAO PHẢI HỌC LỊCH SỬ?</vt:lpstr>
      <vt:lpstr>Giới thiệu gia đình em</vt:lpstr>
      <vt:lpstr>PowerPoint Presentation</vt:lpstr>
      <vt:lpstr>PowerPoint Presentation</vt:lpstr>
      <vt:lpstr>    Phải học lịch sử để làm gì?</vt:lpstr>
      <vt:lpstr>PowerPoint Presentation</vt:lpstr>
      <vt:lpstr>PowerPoint Presentation</vt:lpstr>
      <vt:lpstr>Luyện tập – Trả lời câu hỏi trắc nghiệm</vt:lpstr>
      <vt:lpstr>PowerPoint Presentation</vt:lpstr>
      <vt:lpstr>Luyện tập nâng cao</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HP</cp:lastModifiedBy>
  <cp:revision>143</cp:revision>
  <dcterms:modified xsi:type="dcterms:W3CDTF">2021-08-09T13:35:12Z</dcterms:modified>
</cp:coreProperties>
</file>