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62" r:id="rId2"/>
    <p:sldId id="266" r:id="rId3"/>
    <p:sldId id="267" r:id="rId4"/>
    <p:sldId id="268" r:id="rId5"/>
    <p:sldId id="261" r:id="rId6"/>
    <p:sldId id="256" r:id="rId7"/>
    <p:sldId id="259" r:id="rId8"/>
    <p:sldId id="272" r:id="rId9"/>
    <p:sldId id="273" r:id="rId10"/>
    <p:sldId id="274" r:id="rId11"/>
    <p:sldId id="275" r:id="rId12"/>
    <p:sldId id="276" r:id="rId13"/>
    <p:sldId id="277" r:id="rId14"/>
    <p:sldId id="258" r:id="rId15"/>
    <p:sldId id="271"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64" r:id="rId32"/>
    <p:sldId id="295" r:id="rId33"/>
    <p:sldId id="296" r:id="rId34"/>
    <p:sldId id="297" r:id="rId35"/>
    <p:sldId id="298" r:id="rId36"/>
    <p:sldId id="299" r:id="rId37"/>
    <p:sldId id="300" r:id="rId38"/>
    <p:sldId id="301" r:id="rId39"/>
    <p:sldId id="302" r:id="rId40"/>
    <p:sldId id="303" r:id="rId41"/>
    <p:sldId id="304" r:id="rId42"/>
    <p:sldId id="306" r:id="rId43"/>
    <p:sldId id="305" r:id="rId44"/>
    <p:sldId id="307" r:id="rId45"/>
    <p:sldId id="308" r:id="rId46"/>
    <p:sldId id="263" r:id="rId47"/>
    <p:sldId id="265" r:id="rId48"/>
  </p:sldIdLst>
  <p:sldSz cx="18288000" cy="10287000"/>
  <p:notesSz cx="6858000" cy="9144000"/>
  <p:embeddedFontLst>
    <p:embeddedFont>
      <p:font typeface="Calibri" panose="020F0502020204030204" pitchFamily="34" charset="0"/>
      <p:regular r:id="rId50"/>
      <p:bold r:id="rId51"/>
      <p:italic r:id="rId52"/>
      <p:boldItalic r:id="rId53"/>
    </p:embeddedFont>
    <p:embeddedFont>
      <p:font typeface="Comfortaa" panose="020B0604020202020204" charset="0"/>
      <p:regular r:id="rId54"/>
      <p:bold r:id="rId55"/>
    </p:embeddedFont>
    <p:embeddedFont>
      <p:font typeface="Cambria Math" panose="02040503050406030204" pitchFamily="18"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CBB2"/>
    <a:srgbClr val="DDE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0" d="100"/>
          <a:sy n="50" d="100"/>
        </p:scale>
        <p:origin x="749" y="2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380BD7-AA70-4517-8474-78EE5068AF44}" type="datetimeFigureOut">
              <a:rPr lang="en-US" smtClean="0"/>
              <a:t>19/9/2023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37561B-E792-4288-BB55-E8B6419D5A29}" type="slidenum">
              <a:rPr lang="en-US" smtClean="0"/>
              <a:t>‹#›</a:t>
            </a:fld>
            <a:endParaRPr lang="en-US"/>
          </a:p>
        </p:txBody>
      </p:sp>
    </p:spTree>
    <p:extLst>
      <p:ext uri="{BB962C8B-B14F-4D97-AF65-F5344CB8AC3E}">
        <p14:creationId xmlns:p14="http://schemas.microsoft.com/office/powerpoint/2010/main" val="4187402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37" Type="http://schemas.openxmlformats.org/officeDocument/2006/relationships/image" Target="../media/image22.png"/><Relationship Id="rId36" Type="http://schemas.openxmlformats.org/officeDocument/2006/relationships/image" Target="../media/image26.png"/><Relationship Id="rId4" Type="http://schemas.openxmlformats.org/officeDocument/2006/relationships/image" Target="../media/image25.png"/><Relationship Id="rId35" Type="http://schemas.openxmlformats.org/officeDocument/2006/relationships/image" Target="../media/image34.svg"/></Relationships>
</file>

<file path=ppt/slides/_rels/slide11.xml.rels><?xml version="1.0" encoding="UTF-8" standalone="yes"?>
<Relationships xmlns="http://schemas.openxmlformats.org/package/2006/relationships"><Relationship Id="rId8" Type="http://schemas.openxmlformats.org/officeDocument/2006/relationships/image" Target="../media/image484.sv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7.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29.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23.sv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6.png"/><Relationship Id="rId10" Type="http://schemas.openxmlformats.org/officeDocument/2006/relationships/image" Target="../media/image9.sv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19" Type="http://schemas.openxmlformats.org/officeDocument/2006/relationships/image" Target="../media/image460.sv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12" Type="http://schemas.openxmlformats.org/officeDocument/2006/relationships/image" Target="../media/image110.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1.svg"/><Relationship Id="rId3" Type="http://schemas.openxmlformats.org/officeDocument/2006/relationships/image" Target="../media/image7.jpeg"/><Relationship Id="rId7" Type="http://schemas.openxmlformats.org/officeDocument/2006/relationships/image" Target="../media/image3.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5.svg"/><Relationship Id="rId5" Type="http://schemas.openxmlformats.org/officeDocument/2006/relationships/image" Target="../media/image33.svg"/><Relationship Id="rId15" Type="http://schemas.openxmlformats.org/officeDocument/2006/relationships/image" Target="../media/image19.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sv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sv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2.png"/><Relationship Id="rId7"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sv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sv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18.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3" Type="http://schemas.openxmlformats.org/officeDocument/2006/relationships/image" Target="../media/image21.png"/><Relationship Id="rId3" Type="http://schemas.openxmlformats.org/officeDocument/2006/relationships/image" Target="../media/image19.png"/><Relationship Id="rId12" Type="http://schemas.openxmlformats.org/officeDocument/2006/relationships/image" Target="../media/image110.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png"/><Relationship Id="rId36" Type="http://schemas.openxmlformats.org/officeDocument/2006/relationships/image" Target="../media/image26.png"/><Relationship Id="rId4" Type="http://schemas.openxmlformats.org/officeDocument/2006/relationships/image" Target="../media/image22.png"/><Relationship Id="rId35"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rot="1214449">
            <a:off x="13824353" y="7737936"/>
            <a:ext cx="6869894" cy="3795616"/>
          </a:xfrm>
          <a:custGeom>
            <a:avLst/>
            <a:gdLst/>
            <a:ahLst/>
            <a:cxnLst/>
            <a:rect l="l" t="t" r="r" b="b"/>
            <a:pathLst>
              <a:path w="6869894" h="3795616">
                <a:moveTo>
                  <a:pt x="0" y="0"/>
                </a:moveTo>
                <a:lnTo>
                  <a:pt x="6869894" y="0"/>
                </a:lnTo>
                <a:lnTo>
                  <a:pt x="6869894" y="3795616"/>
                </a:lnTo>
                <a:lnTo>
                  <a:pt x="0" y="3795616"/>
                </a:lnTo>
                <a:lnTo>
                  <a:pt x="0" y="0"/>
                </a:lnTo>
                <a:close/>
              </a:path>
            </a:pathLst>
          </a:custGeom>
          <a:blipFill>
            <a:blip r:embed="rId3"/>
            <a:stretch>
              <a:fillRect/>
            </a:stretch>
          </a:blipFill>
        </p:spPr>
      </p:sp>
      <p:sp>
        <p:nvSpPr>
          <p:cNvPr id="6" name="Freeform 6"/>
          <p:cNvSpPr/>
          <p:nvPr/>
        </p:nvSpPr>
        <p:spPr>
          <a:xfrm rot="-7619028">
            <a:off x="13876810" y="-5026892"/>
            <a:ext cx="5908678" cy="7787385"/>
          </a:xfrm>
          <a:custGeom>
            <a:avLst/>
            <a:gdLst/>
            <a:ahLst/>
            <a:cxnLst/>
            <a:rect l="l" t="t" r="r" b="b"/>
            <a:pathLst>
              <a:path w="5908678" h="7787385">
                <a:moveTo>
                  <a:pt x="0" y="0"/>
                </a:moveTo>
                <a:lnTo>
                  <a:pt x="5908678" y="0"/>
                </a:lnTo>
                <a:lnTo>
                  <a:pt x="5908678" y="7787385"/>
                </a:lnTo>
                <a:lnTo>
                  <a:pt x="0" y="7787385"/>
                </a:lnTo>
                <a:lnTo>
                  <a:pt x="0" y="0"/>
                </a:lnTo>
                <a:close/>
              </a:path>
            </a:pathLst>
          </a:custGeom>
          <a:blipFill>
            <a:blip r:embed="rId4"/>
            <a:stretch>
              <a:fillRect/>
            </a:stretch>
          </a:blipFill>
        </p:spPr>
      </p:sp>
      <p:sp>
        <p:nvSpPr>
          <p:cNvPr id="7" name="TextBox 7">
            <a:extLst>
              <a:ext uri="{FF2B5EF4-FFF2-40B4-BE49-F238E27FC236}">
                <a16:creationId xmlns:a16="http://schemas.microsoft.com/office/drawing/2014/main" id="{F382605D-8CD3-44BE-AC1B-6FF362FEC183}"/>
              </a:ext>
            </a:extLst>
          </p:cNvPr>
          <p:cNvSpPr txBox="1"/>
          <p:nvPr/>
        </p:nvSpPr>
        <p:spPr>
          <a:xfrm>
            <a:off x="512839" y="3181424"/>
            <a:ext cx="12822161" cy="3924151"/>
          </a:xfrm>
          <a:prstGeom prst="rect">
            <a:avLst/>
          </a:prstGeom>
        </p:spPr>
        <p:txBody>
          <a:bodyPr wrap="square" lIns="0" tIns="0" rIns="0" bIns="0" rtlCol="0" anchor="ctr">
            <a:spAutoFit/>
          </a:bodyPr>
          <a:lstStyle/>
          <a:p>
            <a:pPr algn="ctr">
              <a:lnSpc>
                <a:spcPct val="150000"/>
              </a:lnSpc>
            </a:pPr>
            <a:r>
              <a:rPr lang="en-US" sz="8500" b="1" smtClean="0">
                <a:solidFill>
                  <a:schemeClr val="bg2">
                    <a:lumMod val="25000"/>
                  </a:schemeClr>
                </a:solidFill>
                <a:latin typeface="Arial" panose="020B0604020202020204" pitchFamily="34" charset="0"/>
                <a:cs typeface="Arial" panose="020B0604020202020204" pitchFamily="34" charset="0"/>
              </a:rPr>
              <a:t>CHÀO </a:t>
            </a:r>
            <a:r>
              <a:rPr lang="en-US" sz="8500" b="1" dirty="0">
                <a:solidFill>
                  <a:schemeClr val="bg2">
                    <a:lumMod val="25000"/>
                  </a:schemeClr>
                </a:solidFill>
                <a:latin typeface="Arial" panose="020B0604020202020204" pitchFamily="34" charset="0"/>
                <a:cs typeface="Arial" panose="020B0604020202020204" pitchFamily="34" charset="0"/>
              </a:rPr>
              <a:t>MỪNG CÁC EM ĐẾN VỚI BÀI </a:t>
            </a:r>
            <a:r>
              <a:rPr lang="en-US" sz="8500" b="1">
                <a:solidFill>
                  <a:schemeClr val="bg2">
                    <a:lumMod val="25000"/>
                  </a:schemeClr>
                </a:solidFill>
                <a:latin typeface="Arial" panose="020B0604020202020204" pitchFamily="34" charset="0"/>
                <a:cs typeface="Arial" panose="020B0604020202020204" pitchFamily="34" charset="0"/>
              </a:rPr>
              <a:t>HỌC MỚI</a:t>
            </a:r>
            <a:endParaRPr lang="en-US" sz="8500" b="1" dirty="0">
              <a:solidFill>
                <a:schemeClr val="bg2">
                  <a:lumMod val="25000"/>
                </a:schemeClr>
              </a:solidFill>
              <a:latin typeface="Arial" panose="020B0604020202020204" pitchFamily="34" charset="0"/>
              <a:cs typeface="Arial" panose="020B0604020202020204" pitchFamily="34" charset="0"/>
            </a:endParaRPr>
          </a:p>
        </p:txBody>
      </p:sp>
      <p:sp>
        <p:nvSpPr>
          <p:cNvPr id="8" name="Freeform 5"/>
          <p:cNvSpPr/>
          <p:nvPr/>
        </p:nvSpPr>
        <p:spPr>
          <a:xfrm rot="15679416">
            <a:off x="15072540" y="3152110"/>
            <a:ext cx="3517218" cy="3931683"/>
          </a:xfrm>
          <a:custGeom>
            <a:avLst/>
            <a:gdLst/>
            <a:ahLst/>
            <a:cxnLst/>
            <a:rect l="l" t="t" r="r" b="b"/>
            <a:pathLst>
              <a:path w="3517218" h="3931683">
                <a:moveTo>
                  <a:pt x="0" y="0"/>
                </a:moveTo>
                <a:lnTo>
                  <a:pt x="3517218" y="0"/>
                </a:lnTo>
                <a:lnTo>
                  <a:pt x="3517218" y="3931683"/>
                </a:lnTo>
                <a:lnTo>
                  <a:pt x="0" y="3931683"/>
                </a:lnTo>
                <a:lnTo>
                  <a:pt x="0" y="0"/>
                </a:lnTo>
                <a:close/>
              </a:path>
            </a:pathLst>
          </a:custGeom>
          <a:blipFill>
            <a:blip r:embed="rId5"/>
            <a:stretch>
              <a:fillRect/>
            </a:stretch>
          </a:blipFill>
        </p:spPr>
      </p:sp>
    </p:spTree>
  </p:cSld>
  <p:clrMapOvr>
    <a:masterClrMapping/>
  </p:clrMapOvr>
  <p:transition>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7" name="Picture 3"/>
          <p:cNvPicPr>
            <a:picLocks noChangeAspect="1"/>
          </p:cNvPicPr>
          <p:nvPr/>
        </p:nvPicPr>
        <p:blipFill>
          <a:blip r:embed="rId3"/>
          <a:srcRect/>
          <a:stretch>
            <a:fillRect/>
          </a:stretch>
        </p:blipFill>
        <p:spPr>
          <a:xfrm>
            <a:off x="-304800" y="-617409"/>
            <a:ext cx="1968860" cy="2183579"/>
          </a:xfrm>
          <a:prstGeom prst="rect">
            <a:avLst/>
          </a:prstGeom>
        </p:spPr>
      </p:pic>
      <p:grpSp>
        <p:nvGrpSpPr>
          <p:cNvPr id="6" name="Group 5"/>
          <p:cNvGrpSpPr/>
          <p:nvPr/>
        </p:nvGrpSpPr>
        <p:grpSpPr>
          <a:xfrm>
            <a:off x="1720954" y="1409700"/>
            <a:ext cx="14846087" cy="1835821"/>
            <a:chOff x="3124200" y="1104900"/>
            <a:chExt cx="14846087" cy="1835821"/>
          </a:xfrm>
        </p:grpSpPr>
        <p:pic>
          <p:nvPicPr>
            <p:cNvPr id="11"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a:off x="3124200" y="1104900"/>
              <a:ext cx="1206287" cy="1835821"/>
            </a:xfrm>
            <a:prstGeom prst="rect">
              <a:avLst/>
            </a:prstGeom>
          </p:spPr>
        </p:pic>
        <p:sp>
          <p:nvSpPr>
            <p:cNvPr id="5" name="Rectangle 4"/>
            <p:cNvSpPr/>
            <p:nvPr/>
          </p:nvSpPr>
          <p:spPr>
            <a:xfrm>
              <a:off x="4635287" y="1145647"/>
              <a:ext cx="13335000" cy="1754326"/>
            </a:xfrm>
            <a:prstGeom prst="rect">
              <a:avLst/>
            </a:prstGeom>
          </p:spPr>
          <p:txBody>
            <a:bodyPr wrap="square">
              <a:spAutoFit/>
            </a:bodyPr>
            <a:lstStyle/>
            <a:p>
              <a:pPr indent="-7620" algn="just">
                <a:lnSpc>
                  <a:spcPct val="150000"/>
                </a:lnSpc>
                <a:spcBef>
                  <a:spcPts val="100"/>
                </a:spcBef>
                <a:spcAft>
                  <a:spcPts val="100"/>
                </a:spcAft>
              </a:pPr>
              <a:r>
                <a:rPr lang="fr-FR" sz="3600" b="1">
                  <a:solidFill>
                    <a:srgbClr val="FF0000"/>
                  </a:solidFill>
                  <a:latin typeface="Arial" panose="020B0604020202020204" pitchFamily="34" charset="0"/>
                  <a:cs typeface="Arial" panose="020B0604020202020204" pitchFamily="34" charset="0"/>
                </a:rPr>
                <a:t>Câu hỏi </a:t>
              </a:r>
              <a:r>
                <a:rPr lang="fr-FR" sz="3600" b="1">
                  <a:solidFill>
                    <a:srgbClr val="FF0000"/>
                  </a:solidFill>
                  <a:latin typeface="Arial" panose="020B0604020202020204" pitchFamily="34" charset="0"/>
                  <a:cs typeface="Arial" panose="020B0604020202020204" pitchFamily="34" charset="0"/>
                </a:rPr>
                <a:t>1 </a:t>
              </a:r>
              <a:r>
                <a:rPr lang="fr-FR" sz="3600" b="1" smtClean="0">
                  <a:solidFill>
                    <a:srgbClr val="FF0000"/>
                  </a:solidFill>
                  <a:latin typeface="Arial" panose="020B0604020202020204" pitchFamily="34" charset="0"/>
                  <a:cs typeface="Arial" panose="020B0604020202020204" pitchFamily="34" charset="0"/>
                </a:rPr>
                <a:t>(SGK tr.41):</a:t>
              </a:r>
              <a:r>
                <a:rPr lang="en-US" sz="3600" b="1" smtClean="0">
                  <a:solidFill>
                    <a:srgbClr val="FF0000"/>
                  </a:solidFill>
                  <a:latin typeface="Arial" panose="020B0604020202020204" pitchFamily="34" charset="0"/>
                  <a:cs typeface="Arial" panose="020B0604020202020204" pitchFamily="34" charset="0"/>
                </a:rPr>
                <a:t> </a:t>
              </a:r>
              <a:r>
                <a:rPr lang="fr-FR" sz="3600" smtClean="0">
                  <a:solidFill>
                    <a:srgbClr val="000000"/>
                  </a:solidFill>
                  <a:latin typeface="Arial" panose="020B0604020202020204" pitchFamily="34" charset="0"/>
                  <a:cs typeface="Arial" panose="020B0604020202020204" pitchFamily="34" charset="0"/>
                </a:rPr>
                <a:t>Quan </a:t>
              </a:r>
              <a:r>
                <a:rPr lang="fr-FR" sz="3600">
                  <a:solidFill>
                    <a:srgbClr val="000000"/>
                  </a:solidFill>
                  <a:latin typeface="Arial" panose="020B0604020202020204" pitchFamily="34" charset="0"/>
                  <a:cs typeface="Arial" panose="020B0604020202020204" pitchFamily="34" charset="0"/>
                </a:rPr>
                <a:t>sát Hình 7.1 và cho biết phản ứng nào xảy ra nhanh hơn, phản ứng nào xảy ra chậm hơn.</a:t>
              </a:r>
              <a:endParaRPr lang="en-US" sz="3600">
                <a:effectLst/>
                <a:latin typeface="Arial" panose="020B0604020202020204" pitchFamily="34" charset="0"/>
                <a:cs typeface="Arial" panose="020B0604020202020204" pitchFamily="34" charset="0"/>
              </a:endParaRPr>
            </a:p>
          </p:txBody>
        </p:sp>
      </p:grpSp>
      <p:pic>
        <p:nvPicPr>
          <p:cNvPr id="12" name="Picture 11"/>
          <p:cNvPicPr>
            <a:picLocks noChangeAspect="1"/>
          </p:cNvPicPr>
          <p:nvPr/>
        </p:nvPicPr>
        <p:blipFill>
          <a:blip r:embed="rId36"/>
          <a:stretch>
            <a:fillRect/>
          </a:stretch>
        </p:blipFill>
        <p:spPr>
          <a:xfrm>
            <a:off x="6596060" y="3989204"/>
            <a:ext cx="10777540" cy="5038982"/>
          </a:xfrm>
          <a:prstGeom prst="rect">
            <a:avLst/>
          </a:prstGeom>
        </p:spPr>
      </p:pic>
      <p:sp>
        <p:nvSpPr>
          <p:cNvPr id="3" name="Right Arrow Callout 2"/>
          <p:cNvSpPr/>
          <p:nvPr/>
        </p:nvSpPr>
        <p:spPr>
          <a:xfrm>
            <a:off x="1066800" y="4336995"/>
            <a:ext cx="5257800" cy="4343400"/>
          </a:xfrm>
          <a:prstGeom prst="rightArrowCallout">
            <a:avLst>
              <a:gd name="adj1" fmla="val 23596"/>
              <a:gd name="adj2" fmla="val 22193"/>
              <a:gd name="adj3" fmla="val 25000"/>
              <a:gd name="adj4" fmla="val 73821"/>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600">
                <a:latin typeface="Arial" panose="020B0604020202020204" pitchFamily="34" charset="0"/>
                <a:cs typeface="Arial" panose="020B0604020202020204" pitchFamily="34" charset="0"/>
              </a:rPr>
              <a:t>Phản ứng đốt cháy cồn xảy ra nhanh hơn so với sự gỉ của sắt</a:t>
            </a:r>
            <a:endParaRPr lang="en-US" sz="3600">
              <a:latin typeface="Arial" panose="020B0604020202020204" pitchFamily="34" charset="0"/>
              <a:cs typeface="Arial" panose="020B0604020202020204" pitchFamily="34" charset="0"/>
            </a:endParaRPr>
          </a:p>
        </p:txBody>
      </p:sp>
      <p:pic>
        <p:nvPicPr>
          <p:cNvPr id="28" name="Picture 21"/>
          <p:cNvPicPr>
            <a:picLocks noChangeAspect="1"/>
          </p:cNvPicPr>
          <p:nvPr/>
        </p:nvPicPr>
        <p:blipFill>
          <a:blip r:embed="rId37"/>
          <a:srcRect/>
          <a:stretch>
            <a:fillRect/>
          </a:stretch>
        </p:blipFill>
        <p:spPr>
          <a:xfrm>
            <a:off x="15645680" y="8496300"/>
            <a:ext cx="2489920" cy="1602886"/>
          </a:xfrm>
          <a:prstGeom prst="rect">
            <a:avLst/>
          </a:prstGeom>
        </p:spPr>
      </p:pic>
    </p:spTree>
    <p:extLst>
      <p:ext uri="{BB962C8B-B14F-4D97-AF65-F5344CB8AC3E}">
        <p14:creationId xmlns:p14="http://schemas.microsoft.com/office/powerpoint/2010/main" val="2389727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7" name="Picture 3"/>
          <p:cNvPicPr>
            <a:picLocks noChangeAspect="1"/>
          </p:cNvPicPr>
          <p:nvPr/>
        </p:nvPicPr>
        <p:blipFill>
          <a:blip r:embed="rId3"/>
          <a:srcRect/>
          <a:stretch>
            <a:fillRect/>
          </a:stretch>
        </p:blipFill>
        <p:spPr>
          <a:xfrm>
            <a:off x="-304800" y="-617409"/>
            <a:ext cx="1968860" cy="2183579"/>
          </a:xfrm>
          <a:prstGeom prst="rect">
            <a:avLst/>
          </a:prstGeom>
        </p:spPr>
      </p:pic>
      <p:pic>
        <p:nvPicPr>
          <p:cNvPr id="28" name="Picture 21"/>
          <p:cNvPicPr>
            <a:picLocks noChangeAspect="1"/>
          </p:cNvPicPr>
          <p:nvPr/>
        </p:nvPicPr>
        <p:blipFill>
          <a:blip r:embed="rId4"/>
          <a:srcRect/>
          <a:stretch>
            <a:fillRect/>
          </a:stretch>
        </p:blipFill>
        <p:spPr>
          <a:xfrm>
            <a:off x="15645680" y="8496300"/>
            <a:ext cx="2489920" cy="1602886"/>
          </a:xfrm>
          <a:prstGeom prst="rect">
            <a:avLst/>
          </a:prstGeom>
        </p:spPr>
      </p:pic>
      <p:sp>
        <p:nvSpPr>
          <p:cNvPr id="14" name="Freeform 4"/>
          <p:cNvSpPr/>
          <p:nvPr/>
        </p:nvSpPr>
        <p:spPr>
          <a:xfrm>
            <a:off x="6758698" y="2985481"/>
            <a:ext cx="10248900" cy="5015719"/>
          </a:xfrm>
          <a:custGeom>
            <a:avLst/>
            <a:gdLst/>
            <a:ahLst/>
            <a:cxnLst/>
            <a:rect l="l" t="t" r="r" b="b"/>
            <a:pathLst>
              <a:path w="4274726" h="583443">
                <a:moveTo>
                  <a:pt x="24327" y="0"/>
                </a:moveTo>
                <a:lnTo>
                  <a:pt x="4250399" y="0"/>
                </a:lnTo>
                <a:cubicBezTo>
                  <a:pt x="4263834" y="0"/>
                  <a:pt x="4274726" y="10891"/>
                  <a:pt x="4274726" y="24327"/>
                </a:cubicBezTo>
                <a:lnTo>
                  <a:pt x="4274726" y="559116"/>
                </a:lnTo>
                <a:cubicBezTo>
                  <a:pt x="4274726" y="572552"/>
                  <a:pt x="4263834" y="583443"/>
                  <a:pt x="4250399" y="583443"/>
                </a:cubicBezTo>
                <a:lnTo>
                  <a:pt x="24327" y="583443"/>
                </a:lnTo>
                <a:cubicBezTo>
                  <a:pt x="10891" y="583443"/>
                  <a:pt x="0" y="572552"/>
                  <a:pt x="0" y="559116"/>
                </a:cubicBezTo>
                <a:lnTo>
                  <a:pt x="0" y="24327"/>
                </a:lnTo>
                <a:cubicBezTo>
                  <a:pt x="0" y="10891"/>
                  <a:pt x="10891" y="0"/>
                  <a:pt x="24327" y="0"/>
                </a:cubicBezTo>
                <a:close/>
              </a:path>
            </a:pathLst>
          </a:custGeom>
          <a:solidFill>
            <a:schemeClr val="accent6">
              <a:lumMod val="20000"/>
              <a:lumOff val="80000"/>
            </a:schemeClr>
          </a:solidFill>
        </p:spPr>
      </p:sp>
      <p:pic>
        <p:nvPicPr>
          <p:cNvPr id="16"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738553">
            <a:off x="15443292" y="2492027"/>
            <a:ext cx="1750090" cy="1419164"/>
          </a:xfrm>
          <a:prstGeom prst="rect">
            <a:avLst/>
          </a:prstGeom>
        </p:spPr>
      </p:pic>
      <p:pic>
        <p:nvPicPr>
          <p:cNvPr id="17"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320944">
            <a:off x="5861244" y="6813213"/>
            <a:ext cx="1750090" cy="1419164"/>
          </a:xfrm>
          <a:prstGeom prst="rect">
            <a:avLst/>
          </a:prstGeom>
        </p:spPr>
      </p:pic>
      <p:sp>
        <p:nvSpPr>
          <p:cNvPr id="18" name="TextBox 3"/>
          <p:cNvSpPr txBox="1"/>
          <p:nvPr/>
        </p:nvSpPr>
        <p:spPr>
          <a:xfrm>
            <a:off x="2864296" y="1158757"/>
            <a:ext cx="12559403" cy="983090"/>
          </a:xfrm>
          <a:prstGeom prst="rect">
            <a:avLst/>
          </a:prstGeom>
        </p:spPr>
        <p:txBody>
          <a:bodyPr lIns="0" tIns="0" rIns="0" bIns="0" rtlCol="0" anchor="ctr">
            <a:spAutoFit/>
          </a:bodyPr>
          <a:lstStyle/>
          <a:p>
            <a:pPr algn="ctr"/>
            <a:r>
              <a:rPr lang="en-US" sz="6200" b="1" smtClean="0">
                <a:solidFill>
                  <a:srgbClr val="C00000"/>
                </a:solidFill>
                <a:latin typeface="Arial" panose="020B0604020202020204" pitchFamily="34" charset="0"/>
                <a:cs typeface="Arial" panose="020B0604020202020204" pitchFamily="34" charset="0"/>
              </a:rPr>
              <a:t>Khái niệm</a:t>
            </a:r>
            <a:endParaRPr lang="en-US" sz="6200" b="1" dirty="0">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7251166" y="4131429"/>
            <a:ext cx="9263964" cy="2723823"/>
          </a:xfrm>
          <a:prstGeom prst="rect">
            <a:avLst/>
          </a:prstGeom>
        </p:spPr>
        <p:txBody>
          <a:bodyPr wrap="square" anchor="ctr">
            <a:spAutoFit/>
          </a:bodyPr>
          <a:lstStyle/>
          <a:p>
            <a:pPr algn="just">
              <a:lnSpc>
                <a:spcPct val="150000"/>
              </a:lnSpc>
            </a:pPr>
            <a:r>
              <a:rPr lang="fr-FR" sz="3800" b="1">
                <a:latin typeface="Arial" panose="020B0604020202020204" pitchFamily="34" charset="0"/>
                <a:cs typeface="Arial" panose="020B0604020202020204" pitchFamily="34" charset="0"/>
              </a:rPr>
              <a:t>Tốc độ của phản ứng hóa học </a:t>
            </a:r>
            <a:r>
              <a:rPr lang="fr-FR" sz="3800">
                <a:latin typeface="Arial" panose="020B0604020202020204" pitchFamily="34" charset="0"/>
                <a:cs typeface="Arial" panose="020B0604020202020204" pitchFamily="34" charset="0"/>
              </a:rPr>
              <a:t>là đại lượng chỉ </a:t>
            </a:r>
            <a:r>
              <a:rPr lang="fr-FR" sz="3800" b="1">
                <a:solidFill>
                  <a:srgbClr val="FF0000"/>
                </a:solidFill>
                <a:latin typeface="Arial" panose="020B0604020202020204" pitchFamily="34" charset="0"/>
                <a:cs typeface="Arial" panose="020B0604020202020204" pitchFamily="34" charset="0"/>
              </a:rPr>
              <a:t>mức độ nhanh</a:t>
            </a:r>
            <a:r>
              <a:rPr lang="fr-FR" sz="3800">
                <a:latin typeface="Arial" panose="020B0604020202020204" pitchFamily="34" charset="0"/>
                <a:cs typeface="Arial" panose="020B0604020202020204" pitchFamily="34" charset="0"/>
              </a:rPr>
              <a:t> hay </a:t>
            </a:r>
            <a:r>
              <a:rPr lang="fr-FR" sz="3800" b="1">
                <a:solidFill>
                  <a:srgbClr val="FF0000"/>
                </a:solidFill>
                <a:latin typeface="Arial" panose="020B0604020202020204" pitchFamily="34" charset="0"/>
                <a:cs typeface="Arial" panose="020B0604020202020204" pitchFamily="34" charset="0"/>
              </a:rPr>
              <a:t>chậm </a:t>
            </a:r>
            <a:r>
              <a:rPr lang="fr-FR" sz="3800">
                <a:latin typeface="Arial" panose="020B0604020202020204" pitchFamily="34" charset="0"/>
                <a:cs typeface="Arial" panose="020B0604020202020204" pitchFamily="34" charset="0"/>
              </a:rPr>
              <a:t>của một phản ứng </a:t>
            </a:r>
            <a:r>
              <a:rPr lang="fr-FR" sz="3800">
                <a:latin typeface="Arial" panose="020B0604020202020204" pitchFamily="34" charset="0"/>
                <a:cs typeface="Arial" panose="020B0604020202020204" pitchFamily="34" charset="0"/>
              </a:rPr>
              <a:t>hóa </a:t>
            </a:r>
            <a:r>
              <a:rPr lang="fr-FR" sz="3800" smtClean="0">
                <a:latin typeface="Arial" panose="020B0604020202020204" pitchFamily="34" charset="0"/>
                <a:cs typeface="Arial" panose="020B0604020202020204" pitchFamily="34" charset="0"/>
              </a:rPr>
              <a:t>học.</a:t>
            </a:r>
            <a:endParaRPr lang="en-US" sz="3800" dirty="0">
              <a:latin typeface="Arial" panose="020B0604020202020204" pitchFamily="34" charset="0"/>
              <a:cs typeface="Arial" panose="020B0604020202020204" pitchFamily="34" charset="0"/>
            </a:endParaRPr>
          </a:p>
        </p:txBody>
      </p:sp>
      <p:pic>
        <p:nvPicPr>
          <p:cNvPr id="20"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17969" y="2826223"/>
            <a:ext cx="4635008" cy="7460776"/>
          </a:xfrm>
          <a:prstGeom prst="rect">
            <a:avLst/>
          </a:prstGeom>
          <a:effectLst/>
        </p:spPr>
      </p:pic>
    </p:spTree>
    <p:extLst>
      <p:ext uri="{BB962C8B-B14F-4D97-AF65-F5344CB8AC3E}">
        <p14:creationId xmlns:p14="http://schemas.microsoft.com/office/powerpoint/2010/main" val="1399358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7" name="Picture 3"/>
          <p:cNvPicPr>
            <a:picLocks noChangeAspect="1"/>
          </p:cNvPicPr>
          <p:nvPr/>
        </p:nvPicPr>
        <p:blipFill>
          <a:blip r:embed="rId3"/>
          <a:srcRect/>
          <a:stretch>
            <a:fillRect/>
          </a:stretch>
        </p:blipFill>
        <p:spPr>
          <a:xfrm>
            <a:off x="-304800" y="-617409"/>
            <a:ext cx="1968860" cy="2183579"/>
          </a:xfrm>
          <a:prstGeom prst="rect">
            <a:avLst/>
          </a:prstGeom>
        </p:spPr>
      </p:pic>
      <p:pic>
        <p:nvPicPr>
          <p:cNvPr id="28" name="Picture 21"/>
          <p:cNvPicPr>
            <a:picLocks noChangeAspect="1"/>
          </p:cNvPicPr>
          <p:nvPr/>
        </p:nvPicPr>
        <p:blipFill>
          <a:blip r:embed="rId4"/>
          <a:srcRect/>
          <a:stretch>
            <a:fillRect/>
          </a:stretch>
        </p:blipFill>
        <p:spPr>
          <a:xfrm>
            <a:off x="15645680" y="8496300"/>
            <a:ext cx="2489920" cy="1602886"/>
          </a:xfrm>
          <a:prstGeom prst="rect">
            <a:avLst/>
          </a:prstGeom>
        </p:spPr>
      </p:pic>
      <p:sp>
        <p:nvSpPr>
          <p:cNvPr id="32" name="Rectangle 31"/>
          <p:cNvSpPr/>
          <p:nvPr/>
        </p:nvSpPr>
        <p:spPr>
          <a:xfrm>
            <a:off x="2419168" y="1028700"/>
            <a:ext cx="13449659" cy="1697837"/>
          </a:xfrm>
          <a:prstGeom prst="rect">
            <a:avLst/>
          </a:prstGeom>
        </p:spPr>
        <p:txBody>
          <a:bodyPr wrap="square">
            <a:spAutoFit/>
          </a:bodyPr>
          <a:lstStyle/>
          <a:p>
            <a:pPr algn="ctr">
              <a:lnSpc>
                <a:spcPct val="150000"/>
              </a:lnSpc>
            </a:pPr>
            <a:r>
              <a:rPr lang="fr-FR" sz="3800" b="1" smtClean="0">
                <a:solidFill>
                  <a:srgbClr val="FF0000"/>
                </a:solidFill>
                <a:latin typeface="Arial" panose="020B0604020202020204" pitchFamily="34" charset="0"/>
                <a:cs typeface="Arial" panose="020B0604020202020204" pitchFamily="34" charset="0"/>
              </a:rPr>
              <a:t>Luyện tập 1 (SGK tr.42). </a:t>
            </a:r>
            <a:r>
              <a:rPr lang="fr-FR" sz="3600">
                <a:latin typeface="Arial" panose="020B0604020202020204" pitchFamily="34" charset="0"/>
                <a:cs typeface="Arial" panose="020B0604020202020204" pitchFamily="34" charset="0"/>
              </a:rPr>
              <a:t>Trường hợp nào có phản ứng xảy ra với tốc độ nhanh hơn trong hai trường hợp </a:t>
            </a:r>
            <a:r>
              <a:rPr lang="fr-FR" sz="3600">
                <a:latin typeface="Arial" panose="020B0604020202020204" pitchFamily="34" charset="0"/>
                <a:cs typeface="Arial" panose="020B0604020202020204" pitchFamily="34" charset="0"/>
              </a:rPr>
              <a:t>sau</a:t>
            </a:r>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grpSp>
        <p:nvGrpSpPr>
          <p:cNvPr id="33" name="Group 32"/>
          <p:cNvGrpSpPr/>
          <p:nvPr/>
        </p:nvGrpSpPr>
        <p:grpSpPr>
          <a:xfrm>
            <a:off x="1502745" y="3252347"/>
            <a:ext cx="6858000" cy="5853553"/>
            <a:chOff x="11805919" y="4235441"/>
            <a:chExt cx="6858000" cy="5853553"/>
          </a:xfrm>
        </p:grpSpPr>
        <p:grpSp>
          <p:nvGrpSpPr>
            <p:cNvPr id="34" name="Group 33"/>
            <p:cNvGrpSpPr/>
            <p:nvPr/>
          </p:nvGrpSpPr>
          <p:grpSpPr>
            <a:xfrm>
              <a:off x="11805919" y="4846206"/>
              <a:ext cx="6858000" cy="5242788"/>
              <a:chOff x="11734797" y="4487815"/>
              <a:chExt cx="6858000" cy="5242788"/>
            </a:xfrm>
          </p:grpSpPr>
          <p:pic>
            <p:nvPicPr>
              <p:cNvPr id="36" name="Picture 3"/>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1734797" y="4487815"/>
                <a:ext cx="6858000" cy="5242788"/>
              </a:xfrm>
              <a:prstGeom prst="rect">
                <a:avLst/>
              </a:prstGeom>
            </p:spPr>
          </p:pic>
          <p:sp>
            <p:nvSpPr>
              <p:cNvPr id="37" name="Rectangle 36"/>
              <p:cNvSpPr/>
              <p:nvPr/>
            </p:nvSpPr>
            <p:spPr>
              <a:xfrm>
                <a:off x="12364491" y="5822200"/>
                <a:ext cx="5598609" cy="1651671"/>
              </a:xfrm>
              <a:prstGeom prst="rect">
                <a:avLst/>
              </a:prstGeom>
            </p:spPr>
            <p:txBody>
              <a:bodyPr wrap="square">
                <a:spAutoFit/>
              </a:bodyPr>
              <a:lstStyle/>
              <a:p>
                <a:pPr algn="ctr">
                  <a:lnSpc>
                    <a:spcPct val="150000"/>
                  </a:lnSpc>
                </a:pPr>
                <a:r>
                  <a:rPr lang="fr-FR" sz="3600" smtClean="0">
                    <a:latin typeface="Arial" panose="020B0604020202020204" pitchFamily="34" charset="0"/>
                    <a:cs typeface="Arial" panose="020B0604020202020204" pitchFamily="34" charset="0"/>
                  </a:rPr>
                  <a:t>a. </a:t>
                </a:r>
                <a:r>
                  <a:rPr lang="fr-FR" sz="3600">
                    <a:latin typeface="Arial" panose="020B0604020202020204" pitchFamily="34" charset="0"/>
                    <a:cs typeface="Arial" panose="020B0604020202020204" pitchFamily="34" charset="0"/>
                  </a:rPr>
                  <a:t>Để que đóm còn tàn đỏ ở ngoài không khí</a:t>
                </a:r>
                <a:endParaRPr lang="en-US" sz="3600" dirty="0">
                  <a:latin typeface="Arial" panose="020B0604020202020204" pitchFamily="34" charset="0"/>
                  <a:cs typeface="Arial" panose="020B0604020202020204" pitchFamily="34" charset="0"/>
                </a:endParaRPr>
              </a:p>
            </p:txBody>
          </p:sp>
        </p:grpSp>
        <p:pic>
          <p:nvPicPr>
            <p:cNvPr id="35" name="Picture 34"/>
            <p:cNvPicPr>
              <a:picLocks noChangeAspect="1"/>
            </p:cNvPicPr>
            <p:nvPr/>
          </p:nvPicPr>
          <p:blipFill>
            <a:blip r:embed="rId7"/>
            <a:stretch>
              <a:fillRect/>
            </a:stretch>
          </p:blipFill>
          <p:spPr>
            <a:xfrm>
              <a:off x="14760081" y="4235441"/>
              <a:ext cx="949675" cy="1426586"/>
            </a:xfrm>
            <a:prstGeom prst="rect">
              <a:avLst/>
            </a:prstGeom>
          </p:spPr>
        </p:pic>
      </p:grpSp>
      <p:grpSp>
        <p:nvGrpSpPr>
          <p:cNvPr id="38" name="Group 37"/>
          <p:cNvGrpSpPr/>
          <p:nvPr/>
        </p:nvGrpSpPr>
        <p:grpSpPr>
          <a:xfrm>
            <a:off x="9863490" y="3252347"/>
            <a:ext cx="6858000" cy="5853553"/>
            <a:chOff x="11805919" y="4235441"/>
            <a:chExt cx="6858000" cy="5853553"/>
          </a:xfrm>
        </p:grpSpPr>
        <p:grpSp>
          <p:nvGrpSpPr>
            <p:cNvPr id="39" name="Group 38"/>
            <p:cNvGrpSpPr/>
            <p:nvPr/>
          </p:nvGrpSpPr>
          <p:grpSpPr>
            <a:xfrm>
              <a:off x="11805919" y="4846206"/>
              <a:ext cx="6858000" cy="5242788"/>
              <a:chOff x="11734797" y="4487815"/>
              <a:chExt cx="6858000" cy="5242788"/>
            </a:xfrm>
          </p:grpSpPr>
          <p:pic>
            <p:nvPicPr>
              <p:cNvPr id="41" name="Picture 3"/>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1734797" y="4487815"/>
                <a:ext cx="6858000" cy="5242788"/>
              </a:xfrm>
              <a:prstGeom prst="rect">
                <a:avLst/>
              </a:prstGeom>
            </p:spPr>
          </p:pic>
          <p:sp>
            <p:nvSpPr>
              <p:cNvPr id="42" name="Rectangle 41"/>
              <p:cNvSpPr/>
              <p:nvPr/>
            </p:nvSpPr>
            <p:spPr>
              <a:xfrm>
                <a:off x="12364491" y="5822200"/>
                <a:ext cx="5598609" cy="1651671"/>
              </a:xfrm>
              <a:prstGeom prst="rect">
                <a:avLst/>
              </a:prstGeom>
            </p:spPr>
            <p:txBody>
              <a:bodyPr wrap="square">
                <a:spAutoFit/>
              </a:bodyPr>
              <a:lstStyle/>
              <a:p>
                <a:pPr algn="ctr">
                  <a:lnSpc>
                    <a:spcPct val="150000"/>
                  </a:lnSpc>
                </a:pPr>
                <a:r>
                  <a:rPr lang="fr-FR" sz="3600" smtClean="0">
                    <a:latin typeface="Arial" panose="020B0604020202020204" pitchFamily="34" charset="0"/>
                    <a:cs typeface="Arial" panose="020B0604020202020204" pitchFamily="34" charset="0"/>
                  </a:rPr>
                  <a:t>b. </a:t>
                </a:r>
                <a:r>
                  <a:rPr lang="fr-FR" sz="3600">
                    <a:latin typeface="Arial" panose="020B0604020202020204" pitchFamily="34" charset="0"/>
                    <a:cs typeface="Arial" panose="020B0604020202020204" pitchFamily="34" charset="0"/>
                  </a:rPr>
                  <a:t>Đưa que đóm còn tàn đỏ vào bình chứa oxygen</a:t>
                </a:r>
                <a:endParaRPr lang="en-US" sz="3600" dirty="0">
                  <a:latin typeface="Arial" panose="020B0604020202020204" pitchFamily="34" charset="0"/>
                  <a:cs typeface="Arial" panose="020B0604020202020204" pitchFamily="34" charset="0"/>
                </a:endParaRPr>
              </a:p>
            </p:txBody>
          </p:sp>
        </p:grpSp>
        <p:pic>
          <p:nvPicPr>
            <p:cNvPr id="40" name="Picture 39"/>
            <p:cNvPicPr>
              <a:picLocks noChangeAspect="1"/>
            </p:cNvPicPr>
            <p:nvPr/>
          </p:nvPicPr>
          <p:blipFill>
            <a:blip r:embed="rId7"/>
            <a:stretch>
              <a:fillRect/>
            </a:stretch>
          </p:blipFill>
          <p:spPr>
            <a:xfrm>
              <a:off x="14760081" y="4235441"/>
              <a:ext cx="949675" cy="1426586"/>
            </a:xfrm>
            <a:prstGeom prst="rect">
              <a:avLst/>
            </a:prstGeom>
          </p:spPr>
        </p:pic>
      </p:grpSp>
    </p:spTree>
    <p:extLst>
      <p:ext uri="{BB962C8B-B14F-4D97-AF65-F5344CB8AC3E}">
        <p14:creationId xmlns:p14="http://schemas.microsoft.com/office/powerpoint/2010/main" val="692804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anim calcmode="lin" valueType="num">
                                      <p:cBhvr>
                                        <p:cTn id="19" dur="500" fill="hold"/>
                                        <p:tgtEl>
                                          <p:spTgt spid="38"/>
                                        </p:tgtEl>
                                        <p:attrNameLst>
                                          <p:attrName>ppt_x</p:attrName>
                                        </p:attrNameLst>
                                      </p:cBhvr>
                                      <p:tavLst>
                                        <p:tav tm="0">
                                          <p:val>
                                            <p:strVal val="#ppt_x"/>
                                          </p:val>
                                        </p:tav>
                                        <p:tav tm="100000">
                                          <p:val>
                                            <p:strVal val="#ppt_x"/>
                                          </p:val>
                                        </p:tav>
                                      </p:tavLst>
                                    </p:anim>
                                    <p:anim calcmode="lin" valueType="num">
                                      <p:cBhvr>
                                        <p:cTn id="20"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7" name="Picture 3"/>
          <p:cNvPicPr>
            <a:picLocks noChangeAspect="1"/>
          </p:cNvPicPr>
          <p:nvPr/>
        </p:nvPicPr>
        <p:blipFill>
          <a:blip r:embed="rId3"/>
          <a:srcRect/>
          <a:stretch>
            <a:fillRect/>
          </a:stretch>
        </p:blipFill>
        <p:spPr>
          <a:xfrm>
            <a:off x="-304800" y="-617409"/>
            <a:ext cx="1968860" cy="2183579"/>
          </a:xfrm>
          <a:prstGeom prst="rect">
            <a:avLst/>
          </a:prstGeom>
        </p:spPr>
      </p:pic>
      <p:pic>
        <p:nvPicPr>
          <p:cNvPr id="28" name="Picture 21"/>
          <p:cNvPicPr>
            <a:picLocks noChangeAspect="1"/>
          </p:cNvPicPr>
          <p:nvPr/>
        </p:nvPicPr>
        <p:blipFill>
          <a:blip r:embed="rId4"/>
          <a:srcRect/>
          <a:stretch>
            <a:fillRect/>
          </a:stretch>
        </p:blipFill>
        <p:spPr>
          <a:xfrm>
            <a:off x="15645680" y="8496300"/>
            <a:ext cx="2489920" cy="1602886"/>
          </a:xfrm>
          <a:prstGeom prst="rect">
            <a:avLst/>
          </a:prstGeom>
        </p:spPr>
      </p:pic>
      <p:sp>
        <p:nvSpPr>
          <p:cNvPr id="32" name="Rectangle 31"/>
          <p:cNvSpPr/>
          <p:nvPr/>
        </p:nvSpPr>
        <p:spPr>
          <a:xfrm>
            <a:off x="2419168" y="1028700"/>
            <a:ext cx="13449659" cy="1697837"/>
          </a:xfrm>
          <a:prstGeom prst="rect">
            <a:avLst/>
          </a:prstGeom>
        </p:spPr>
        <p:txBody>
          <a:bodyPr wrap="square">
            <a:spAutoFit/>
          </a:bodyPr>
          <a:lstStyle/>
          <a:p>
            <a:pPr algn="ctr">
              <a:lnSpc>
                <a:spcPct val="150000"/>
              </a:lnSpc>
            </a:pPr>
            <a:r>
              <a:rPr lang="fr-FR" sz="3800" b="1" smtClean="0">
                <a:solidFill>
                  <a:srgbClr val="FF0000"/>
                </a:solidFill>
                <a:latin typeface="Arial" panose="020B0604020202020204" pitchFamily="34" charset="0"/>
                <a:cs typeface="Arial" panose="020B0604020202020204" pitchFamily="34" charset="0"/>
              </a:rPr>
              <a:t>Luyện tập 1 (SGK tr.42). </a:t>
            </a:r>
            <a:r>
              <a:rPr lang="fr-FR" sz="3600">
                <a:latin typeface="Arial" panose="020B0604020202020204" pitchFamily="34" charset="0"/>
                <a:cs typeface="Arial" panose="020B0604020202020204" pitchFamily="34" charset="0"/>
              </a:rPr>
              <a:t>Trường hợp nào có phản ứng xảy ra với tốc độ nhanh hơn trong hai trường hợp </a:t>
            </a:r>
            <a:r>
              <a:rPr lang="fr-FR" sz="3600">
                <a:latin typeface="Arial" panose="020B0604020202020204" pitchFamily="34" charset="0"/>
                <a:cs typeface="Arial" panose="020B0604020202020204" pitchFamily="34" charset="0"/>
              </a:rPr>
              <a:t>sau</a:t>
            </a:r>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grpSp>
        <p:nvGrpSpPr>
          <p:cNvPr id="18" name="Group 17"/>
          <p:cNvGrpSpPr/>
          <p:nvPr/>
        </p:nvGrpSpPr>
        <p:grpSpPr>
          <a:xfrm>
            <a:off x="3619497" y="3238500"/>
            <a:ext cx="11049000" cy="5990554"/>
            <a:chOff x="-666748" y="2875226"/>
            <a:chExt cx="11049000" cy="5990554"/>
          </a:xfrm>
        </p:grpSpPr>
        <p:sp>
          <p:nvSpPr>
            <p:cNvPr id="19" name="Rectangle 18"/>
            <p:cNvSpPr/>
            <p:nvPr/>
          </p:nvSpPr>
          <p:spPr>
            <a:xfrm>
              <a:off x="-666748" y="3317934"/>
              <a:ext cx="11049000" cy="5547846"/>
            </a:xfrm>
            <a:prstGeom prst="rect">
              <a:avLst/>
            </a:prstGeom>
            <a:solidFill>
              <a:schemeClr val="accent6">
                <a:lumMod val="20000"/>
                <a:lumOff val="80000"/>
              </a:schemeClr>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rgbClr val="00000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5"/>
            <a:stretch>
              <a:fillRect/>
            </a:stretch>
          </p:blipFill>
          <p:spPr>
            <a:xfrm>
              <a:off x="4397336" y="2875226"/>
              <a:ext cx="920832" cy="885415"/>
            </a:xfrm>
            <a:prstGeom prst="rect">
              <a:avLst/>
            </a:prstGeom>
          </p:spPr>
        </p:pic>
      </p:grpSp>
      <p:sp>
        <p:nvSpPr>
          <p:cNvPr id="3" name="Rectangle 2"/>
          <p:cNvSpPr/>
          <p:nvPr/>
        </p:nvSpPr>
        <p:spPr>
          <a:xfrm>
            <a:off x="4095747" y="4533900"/>
            <a:ext cx="10096500" cy="4247317"/>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fr-FR" sz="3600">
                <a:latin typeface="Arial" panose="020B0604020202020204" pitchFamily="34" charset="0"/>
                <a:ea typeface="Calibri" panose="020F0502020204030204" pitchFamily="34" charset="0"/>
                <a:cs typeface="Arial" panose="020B0604020202020204" pitchFamily="34" charset="0"/>
              </a:rPr>
              <a:t>Trường hợp b) có phản ứng xảy ra với tốc độ nhanh hơn vì que đóm cháy trong khí oxygen </a:t>
            </a:r>
            <a:r>
              <a:rPr lang="fr-FR" sz="3600">
                <a:latin typeface="Arial" panose="020B0604020202020204" pitchFamily="34" charset="0"/>
                <a:ea typeface="Calibri" panose="020F0502020204030204" pitchFamily="34" charset="0"/>
                <a:cs typeface="Arial" panose="020B0604020202020204" pitchFamily="34" charset="0"/>
              </a:rPr>
              <a:t>nguyên </a:t>
            </a:r>
            <a:r>
              <a:rPr lang="fr-FR" sz="3600" smtClean="0">
                <a:latin typeface="Arial" panose="020B0604020202020204" pitchFamily="34" charset="0"/>
                <a:ea typeface="Calibri" panose="020F0502020204030204" pitchFamily="34" charset="0"/>
                <a:cs typeface="Arial" panose="020B0604020202020204" pitchFamily="34" charset="0"/>
              </a:rPr>
              <a:t>chất.</a:t>
            </a:r>
          </a:p>
          <a:p>
            <a:pPr marL="571500" indent="-571500" algn="just">
              <a:lnSpc>
                <a:spcPct val="150000"/>
              </a:lnSpc>
              <a:buFont typeface="Arial" panose="020B0604020202020204" pitchFamily="34" charset="0"/>
              <a:buChar char="•"/>
            </a:pPr>
            <a:r>
              <a:rPr lang="fr-FR" sz="3600" smtClean="0">
                <a:latin typeface="Arial" panose="020B0604020202020204" pitchFamily="34" charset="0"/>
                <a:ea typeface="Calibri" panose="020F0502020204030204" pitchFamily="34" charset="0"/>
                <a:cs typeface="Arial" panose="020B0604020202020204" pitchFamily="34" charset="0"/>
              </a:rPr>
              <a:t>Trường </a:t>
            </a:r>
            <a:r>
              <a:rPr lang="fr-FR" sz="3600">
                <a:latin typeface="Arial" panose="020B0604020202020204" pitchFamily="34" charset="0"/>
                <a:ea typeface="Calibri" panose="020F0502020204030204" pitchFamily="34" charset="0"/>
                <a:cs typeface="Arial" panose="020B0604020202020204" pitchFamily="34" charset="0"/>
              </a:rPr>
              <a:t>hợp </a:t>
            </a:r>
            <a:r>
              <a:rPr lang="fr-FR" sz="3600" smtClean="0">
                <a:latin typeface="Arial" panose="020B0604020202020204" pitchFamily="34" charset="0"/>
                <a:ea typeface="Calibri" panose="020F0502020204030204" pitchFamily="34" charset="0"/>
                <a:cs typeface="Arial" panose="020B0604020202020204" pitchFamily="34" charset="0"/>
              </a:rPr>
              <a:t>a) </a:t>
            </a:r>
            <a:r>
              <a:rPr lang="fr-FR" sz="3600">
                <a:latin typeface="Arial" panose="020B0604020202020204" pitchFamily="34" charset="0"/>
                <a:ea typeface="Calibri" panose="020F0502020204030204" pitchFamily="34" charset="0"/>
                <a:cs typeface="Arial" panose="020B0604020202020204" pitchFamily="34" charset="0"/>
              </a:rPr>
              <a:t>que đóm cháy trong không khí (thành phần oxygen chỉ chiếm xấp xỉ 21%)</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3825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rot="-1721037">
            <a:off x="15612404" y="5989004"/>
            <a:ext cx="5351192" cy="4775939"/>
          </a:xfrm>
          <a:custGeom>
            <a:avLst/>
            <a:gdLst/>
            <a:ahLst/>
            <a:cxnLst/>
            <a:rect l="l" t="t" r="r" b="b"/>
            <a:pathLst>
              <a:path w="5351192" h="4775939">
                <a:moveTo>
                  <a:pt x="0" y="0"/>
                </a:moveTo>
                <a:lnTo>
                  <a:pt x="5351192" y="0"/>
                </a:lnTo>
                <a:lnTo>
                  <a:pt x="5351192" y="4775939"/>
                </a:lnTo>
                <a:lnTo>
                  <a:pt x="0" y="4775939"/>
                </a:lnTo>
                <a:lnTo>
                  <a:pt x="0" y="0"/>
                </a:lnTo>
                <a:close/>
              </a:path>
            </a:pathLst>
          </a:custGeom>
          <a:blipFill>
            <a:blip r:embed="rId3"/>
            <a:stretch>
              <a:fillRect/>
            </a:stretch>
          </a:blipFill>
        </p:spPr>
      </p:sp>
      <p:sp>
        <p:nvSpPr>
          <p:cNvPr id="4" name="Freeform 4"/>
          <p:cNvSpPr/>
          <p:nvPr/>
        </p:nvSpPr>
        <p:spPr>
          <a:xfrm rot="-7035305">
            <a:off x="15941076" y="1262229"/>
            <a:ext cx="1714033" cy="6754810"/>
          </a:xfrm>
          <a:custGeom>
            <a:avLst/>
            <a:gdLst/>
            <a:ahLst/>
            <a:cxnLst/>
            <a:rect l="l" t="t" r="r" b="b"/>
            <a:pathLst>
              <a:path w="1714033" h="6754810">
                <a:moveTo>
                  <a:pt x="0" y="0"/>
                </a:moveTo>
                <a:lnTo>
                  <a:pt x="1714033" y="0"/>
                </a:lnTo>
                <a:lnTo>
                  <a:pt x="1714033" y="6754810"/>
                </a:lnTo>
                <a:lnTo>
                  <a:pt x="0" y="6754810"/>
                </a:lnTo>
                <a:lnTo>
                  <a:pt x="0" y="0"/>
                </a:lnTo>
                <a:close/>
              </a:path>
            </a:pathLst>
          </a:custGeom>
          <a:blipFill>
            <a:blip r:embed="rId4"/>
            <a:stretch>
              <a:fillRect/>
            </a:stretch>
          </a:blipFill>
        </p:spPr>
      </p:sp>
      <p:sp>
        <p:nvSpPr>
          <p:cNvPr id="5" name="Freeform 5"/>
          <p:cNvSpPr/>
          <p:nvPr/>
        </p:nvSpPr>
        <p:spPr>
          <a:xfrm rot="-7078220">
            <a:off x="14850876" y="-430324"/>
            <a:ext cx="3517218" cy="3931683"/>
          </a:xfrm>
          <a:custGeom>
            <a:avLst/>
            <a:gdLst/>
            <a:ahLst/>
            <a:cxnLst/>
            <a:rect l="l" t="t" r="r" b="b"/>
            <a:pathLst>
              <a:path w="3517218" h="3931683">
                <a:moveTo>
                  <a:pt x="0" y="0"/>
                </a:moveTo>
                <a:lnTo>
                  <a:pt x="3517218" y="0"/>
                </a:lnTo>
                <a:lnTo>
                  <a:pt x="3517218" y="3931683"/>
                </a:lnTo>
                <a:lnTo>
                  <a:pt x="0" y="3931683"/>
                </a:lnTo>
                <a:lnTo>
                  <a:pt x="0" y="0"/>
                </a:lnTo>
                <a:close/>
              </a:path>
            </a:pathLst>
          </a:custGeom>
          <a:blipFill>
            <a:blip r:embed="rId5"/>
            <a:stretch>
              <a:fillRect/>
            </a:stretch>
          </a:blipFill>
        </p:spPr>
      </p:sp>
      <p:sp>
        <p:nvSpPr>
          <p:cNvPr id="10" name="TextBox 3"/>
          <p:cNvSpPr txBox="1"/>
          <p:nvPr/>
        </p:nvSpPr>
        <p:spPr>
          <a:xfrm>
            <a:off x="990600" y="4381825"/>
            <a:ext cx="11430000" cy="4647875"/>
          </a:xfrm>
          <a:prstGeom prst="rect">
            <a:avLst/>
          </a:prstGeom>
        </p:spPr>
        <p:txBody>
          <a:bodyPr wrap="square" lIns="0" tIns="0" rIns="0" bIns="0" rtlCol="0" anchor="t">
            <a:spAutoFit/>
          </a:bodyPr>
          <a:lstStyle/>
          <a:p>
            <a:pPr algn="just">
              <a:lnSpc>
                <a:spcPct val="150000"/>
              </a:lnSpc>
            </a:pPr>
            <a:r>
              <a:rPr lang="en-US" sz="7000" b="1" smtClean="0">
                <a:solidFill>
                  <a:srgbClr val="023276"/>
                </a:solidFill>
                <a:latin typeface="Arial" panose="020B0604020202020204" pitchFamily="34" charset="0"/>
                <a:cs typeface="Arial" panose="020B0604020202020204" pitchFamily="34" charset="0"/>
              </a:rPr>
              <a:t>CÁC YẾU TỐ ẢNH HƯỞNG ĐẾN TỐC ĐỘ CỦA PHẢN ỨNG HOÁ HỌC</a:t>
            </a:r>
            <a:endParaRPr lang="en-US" sz="7000" b="1" dirty="0">
              <a:solidFill>
                <a:srgbClr val="023276"/>
              </a:solidFill>
              <a:latin typeface="Arial" panose="020B0604020202020204" pitchFamily="34" charset="0"/>
              <a:cs typeface="Arial" panose="020B0604020202020204" pitchFamily="34" charset="0"/>
            </a:endParaRPr>
          </a:p>
        </p:txBody>
      </p:sp>
      <p:grpSp>
        <p:nvGrpSpPr>
          <p:cNvPr id="11" name="Group 7"/>
          <p:cNvGrpSpPr/>
          <p:nvPr/>
        </p:nvGrpSpPr>
        <p:grpSpPr>
          <a:xfrm>
            <a:off x="990600" y="1333500"/>
            <a:ext cx="2951278" cy="2506129"/>
            <a:chOff x="-1" y="0"/>
            <a:chExt cx="3935036" cy="3341505"/>
          </a:xfrm>
        </p:grpSpPr>
        <p:grpSp>
          <p:nvGrpSpPr>
            <p:cNvPr id="12" name="Group 8"/>
            <p:cNvGrpSpPr/>
            <p:nvPr/>
          </p:nvGrpSpPr>
          <p:grpSpPr>
            <a:xfrm>
              <a:off x="0" y="0"/>
              <a:ext cx="3935035" cy="3341505"/>
              <a:chOff x="0" y="0"/>
              <a:chExt cx="1042015" cy="884845"/>
            </a:xfrm>
          </p:grpSpPr>
          <p:sp>
            <p:nvSpPr>
              <p:cNvPr id="14" name="Freeform 9"/>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15" name="Freeform 10"/>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13" name="TextBox 12"/>
            <p:cNvSpPr txBox="1"/>
            <p:nvPr/>
          </p:nvSpPr>
          <p:spPr>
            <a:xfrm>
              <a:off x="-1" y="819344"/>
              <a:ext cx="3935035" cy="1641475"/>
            </a:xfrm>
            <a:prstGeom prst="rect">
              <a:avLst/>
            </a:prstGeom>
          </p:spPr>
          <p:txBody>
            <a:bodyPr lIns="0" tIns="0" rIns="0" bIns="0" rtlCol="0" anchor="ctr">
              <a:spAutoFit/>
            </a:bodyPr>
            <a:lstStyle/>
            <a:p>
              <a:pPr algn="ctr"/>
              <a:r>
                <a:rPr lang="en-US" sz="8000" b="1" smtClean="0">
                  <a:solidFill>
                    <a:srgbClr val="023276"/>
                  </a:solidFill>
                  <a:latin typeface="Arial" panose="020B0604020202020204" pitchFamily="34" charset="0"/>
                  <a:cs typeface="Arial" panose="020B0604020202020204" pitchFamily="34" charset="0"/>
                </a:rPr>
                <a:t>II.</a:t>
              </a:r>
              <a:endParaRPr lang="en-US" sz="8000" b="1" dirty="0">
                <a:solidFill>
                  <a:srgbClr val="023276"/>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9" name="TextBox 8">
            <a:extLst>
              <a:ext uri="{FF2B5EF4-FFF2-40B4-BE49-F238E27FC236}">
                <a16:creationId xmlns:a16="http://schemas.microsoft.com/office/drawing/2014/main" id="{E19B1F1F-6136-4AD1-8FAA-8BF99A8856B5}"/>
              </a:ext>
            </a:extLst>
          </p:cNvPr>
          <p:cNvSpPr txBox="1"/>
          <p:nvPr/>
        </p:nvSpPr>
        <p:spPr>
          <a:xfrm>
            <a:off x="378213" y="1034415"/>
            <a:ext cx="17531574" cy="984885"/>
          </a:xfrm>
          <a:prstGeom prst="rect">
            <a:avLst/>
          </a:prstGeom>
          <a:noFill/>
        </p:spPr>
        <p:txBody>
          <a:bodyPr wrap="square" rtlCol="0">
            <a:spAutoFit/>
          </a:bodyPr>
          <a:lstStyle/>
          <a:p>
            <a:pPr algn="ctr"/>
            <a:r>
              <a:rPr lang="en-US" sz="5600" b="1" smtClean="0">
                <a:solidFill>
                  <a:schemeClr val="accent6">
                    <a:lumMod val="50000"/>
                  </a:schemeClr>
                </a:solidFill>
                <a:latin typeface="Arial" panose="020B0604020202020204" pitchFamily="34" charset="0"/>
                <a:cs typeface="Arial" panose="020B0604020202020204" pitchFamily="34" charset="0"/>
              </a:rPr>
              <a:t>1. </a:t>
            </a:r>
            <a:r>
              <a:rPr lang="en-US" sz="5600" b="1" smtClean="0">
                <a:solidFill>
                  <a:schemeClr val="accent6">
                    <a:lumMod val="50000"/>
                  </a:schemeClr>
                </a:solidFill>
                <a:latin typeface="Arial" panose="020B0604020202020204" pitchFamily="34" charset="0"/>
                <a:cs typeface="Arial" panose="020B0604020202020204" pitchFamily="34" charset="0"/>
              </a:rPr>
              <a:t>Ảnh hưởng của diện tích lên bề mặt tiếp xúc</a:t>
            </a:r>
            <a:endParaRPr lang="en-US" sz="5600" dirty="0">
              <a:solidFill>
                <a:schemeClr val="accent6">
                  <a:lumMod val="50000"/>
                </a:schemeClr>
              </a:solidFill>
              <a:latin typeface="Arial" panose="020B0604020202020204" pitchFamily="34" charset="0"/>
              <a:cs typeface="Arial" panose="020B0604020202020204" pitchFamily="34" charset="0"/>
            </a:endParaRPr>
          </a:p>
        </p:txBody>
      </p:sp>
      <p:pic>
        <p:nvPicPr>
          <p:cNvPr id="11" name="Picture 20"/>
          <p:cNvPicPr>
            <a:picLocks noChangeAspect="1"/>
          </p:cNvPicPr>
          <p:nvPr/>
        </p:nvPicPr>
        <p:blipFill>
          <a:blip r:embed="rId3"/>
          <a:srcRect/>
          <a:stretch>
            <a:fillRect/>
          </a:stretch>
        </p:blipFill>
        <p:spPr>
          <a:xfrm>
            <a:off x="-373336" y="8420100"/>
            <a:ext cx="1793052" cy="2086966"/>
          </a:xfrm>
          <a:prstGeom prst="rect">
            <a:avLst/>
          </a:prstGeom>
        </p:spPr>
      </p:pic>
      <p:sp>
        <p:nvSpPr>
          <p:cNvPr id="16" name="Google Shape;48;p2">
            <a:extLst>
              <a:ext uri="{FF2B5EF4-FFF2-40B4-BE49-F238E27FC236}">
                <a16:creationId xmlns:a16="http://schemas.microsoft.com/office/drawing/2014/main" id="{952D6FC7-1749-C816-ED37-17446C85AE2D}"/>
              </a:ext>
            </a:extLst>
          </p:cNvPr>
          <p:cNvSpPr/>
          <p:nvPr/>
        </p:nvSpPr>
        <p:spPr>
          <a:xfrm>
            <a:off x="6476997" y="2728905"/>
            <a:ext cx="5334002" cy="1295400"/>
          </a:xfrm>
          <a:prstGeom prst="roundRect">
            <a:avLst>
              <a:gd name="adj" fmla="val 11614"/>
            </a:avLst>
          </a:prstGeom>
          <a:ln>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44000" tIns="72000" rIns="144000" bIns="144000" anchor="ctr" anchorCtr="0">
            <a:noAutofit/>
          </a:bodyPr>
          <a:lstStyle/>
          <a:p>
            <a:pPr algn="ctr">
              <a:buClr>
                <a:schemeClr val="tx2">
                  <a:lumMod val="50000"/>
                </a:schemeClr>
              </a:buClr>
            </a:pPr>
            <a:r>
              <a:rPr lang="en-US" sz="4000" b="1" smtClean="0">
                <a:latin typeface="Arial" panose="020B0604020202020204" pitchFamily="34" charset="0"/>
                <a:cs typeface="Arial" panose="020B0604020202020204" pitchFamily="34" charset="0"/>
              </a:rPr>
              <a:t>Thí nghiệm 1</a:t>
            </a:r>
            <a:endParaRPr lang="en-VN" sz="4000" b="1" dirty="0">
              <a:solidFill>
                <a:srgbClr val="273135"/>
              </a:solidFill>
              <a:latin typeface="Arial" panose="020B0604020202020204" pitchFamily="34" charset="0"/>
              <a:cs typeface="Arial" panose="020B0604020202020204" pitchFamily="34" charset="0"/>
            </a:endParaRPr>
          </a:p>
        </p:txBody>
      </p:sp>
      <p:sp>
        <p:nvSpPr>
          <p:cNvPr id="17" name="Google Shape;48;p2">
            <a:extLst>
              <a:ext uri="{FF2B5EF4-FFF2-40B4-BE49-F238E27FC236}">
                <a16:creationId xmlns:a16="http://schemas.microsoft.com/office/drawing/2014/main" id="{952D6FC7-1749-C816-ED37-17446C85AE2D}"/>
              </a:ext>
            </a:extLst>
          </p:cNvPr>
          <p:cNvSpPr/>
          <p:nvPr/>
        </p:nvSpPr>
        <p:spPr>
          <a:xfrm>
            <a:off x="1183818" y="5143499"/>
            <a:ext cx="7315200" cy="3962401"/>
          </a:xfrm>
          <a:prstGeom prst="roundRect">
            <a:avLst>
              <a:gd name="adj" fmla="val 11614"/>
            </a:avLst>
          </a:prstGeom>
          <a:solidFill>
            <a:schemeClr val="bg1"/>
          </a:solidFill>
          <a:ln>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44000" tIns="72000" rIns="144000" bIns="144000" anchor="ctr" anchorCtr="0">
            <a:noAutofit/>
          </a:bodyPr>
          <a:lstStyle/>
          <a:p>
            <a:pPr algn="just">
              <a:lnSpc>
                <a:spcPct val="150000"/>
              </a:lnSpc>
              <a:buClr>
                <a:schemeClr val="tx2">
                  <a:lumMod val="50000"/>
                </a:schemeClr>
              </a:buClr>
            </a:pPr>
            <a:r>
              <a:rPr lang="fr-FR" sz="3600">
                <a:solidFill>
                  <a:schemeClr val="tx1"/>
                </a:solidFill>
                <a:latin typeface="Arial" panose="020B0604020202020204" pitchFamily="34" charset="0"/>
                <a:cs typeface="Arial" panose="020B0604020202020204" pitchFamily="34" charset="0"/>
              </a:rPr>
              <a:t>Ở ống </a:t>
            </a:r>
            <a:r>
              <a:rPr lang="fr-FR" sz="3600">
                <a:solidFill>
                  <a:schemeClr val="tx1"/>
                </a:solidFill>
                <a:latin typeface="Arial" panose="020B0604020202020204" pitchFamily="34" charset="0"/>
                <a:cs typeface="Arial" panose="020B0604020202020204" pitchFamily="34" charset="0"/>
              </a:rPr>
              <a:t>nghiệm </a:t>
            </a:r>
            <a:r>
              <a:rPr lang="fr-FR" sz="3600" smtClean="0">
                <a:solidFill>
                  <a:schemeClr val="tx1"/>
                </a:solidFill>
                <a:latin typeface="Arial" panose="020B0604020202020204" pitchFamily="34" charset="0"/>
                <a:cs typeface="Arial" panose="020B0604020202020204" pitchFamily="34" charset="0"/>
              </a:rPr>
              <a:t>1: bọt </a:t>
            </a:r>
            <a:r>
              <a:rPr lang="fr-FR" sz="3600">
                <a:solidFill>
                  <a:schemeClr val="tx1"/>
                </a:solidFill>
                <a:latin typeface="Arial" panose="020B0604020202020204" pitchFamily="34" charset="0"/>
                <a:cs typeface="Arial" panose="020B0604020202020204" pitchFamily="34" charset="0"/>
              </a:rPr>
              <a:t>khí thoát ra nhanh hơn và bột đá vôi trong dung dịch acid tan nhanh hơn ống </a:t>
            </a:r>
            <a:r>
              <a:rPr lang="fr-FR" sz="3600">
                <a:solidFill>
                  <a:schemeClr val="tx1"/>
                </a:solidFill>
                <a:latin typeface="Arial" panose="020B0604020202020204" pitchFamily="34" charset="0"/>
                <a:cs typeface="Arial" panose="020B0604020202020204" pitchFamily="34" charset="0"/>
              </a:rPr>
              <a:t>nghiệm </a:t>
            </a:r>
            <a:r>
              <a:rPr lang="fr-FR" sz="3600" smtClean="0">
                <a:solidFill>
                  <a:schemeClr val="tx1"/>
                </a:solidFill>
                <a:latin typeface="Arial" panose="020B0604020202020204" pitchFamily="34" charset="0"/>
                <a:cs typeface="Arial" panose="020B0604020202020204" pitchFamily="34" charset="0"/>
              </a:rPr>
              <a:t>2</a:t>
            </a:r>
            <a:endParaRPr lang="en-VN" sz="3600" b="1" dirty="0">
              <a:solidFill>
                <a:schemeClr val="tx1"/>
              </a:solidFill>
              <a:latin typeface="Arial" panose="020B0604020202020204" pitchFamily="34" charset="0"/>
              <a:cs typeface="Arial" panose="020B0604020202020204" pitchFamily="34" charset="0"/>
            </a:endParaRPr>
          </a:p>
        </p:txBody>
      </p:sp>
      <p:sp>
        <p:nvSpPr>
          <p:cNvPr id="18" name="Google Shape;48;p2">
            <a:extLst>
              <a:ext uri="{FF2B5EF4-FFF2-40B4-BE49-F238E27FC236}">
                <a16:creationId xmlns:a16="http://schemas.microsoft.com/office/drawing/2014/main" id="{952D6FC7-1749-C816-ED37-17446C85AE2D}"/>
              </a:ext>
            </a:extLst>
          </p:cNvPr>
          <p:cNvSpPr/>
          <p:nvPr/>
        </p:nvSpPr>
        <p:spPr>
          <a:xfrm>
            <a:off x="9788979" y="5143499"/>
            <a:ext cx="7315200" cy="3962401"/>
          </a:xfrm>
          <a:prstGeom prst="roundRect">
            <a:avLst>
              <a:gd name="adj" fmla="val 11614"/>
            </a:avLst>
          </a:prstGeom>
          <a:solidFill>
            <a:schemeClr val="bg1"/>
          </a:solidFill>
          <a:ln>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44000" tIns="72000" rIns="144000" bIns="144000" anchor="ctr" anchorCtr="0">
            <a:noAutofit/>
          </a:bodyPr>
          <a:lstStyle/>
          <a:p>
            <a:pPr algn="just">
              <a:lnSpc>
                <a:spcPct val="150000"/>
              </a:lnSpc>
            </a:pPr>
            <a:r>
              <a:rPr lang="fr-FR" sz="3600">
                <a:solidFill>
                  <a:schemeClr val="tx1"/>
                </a:solidFill>
                <a:latin typeface="Arial" panose="020B0604020202020204" pitchFamily="34" charset="0"/>
                <a:cs typeface="Arial" panose="020B0604020202020204" pitchFamily="34" charset="0"/>
              </a:rPr>
              <a:t>Dựa vào dấu hiệu tan của đá vôi nhanh hơn hay chậm hơn để kết luận phản ứng trong ống nghiệm 1 </a:t>
            </a:r>
            <a:r>
              <a:rPr lang="fr-FR" sz="3600" b="1">
                <a:solidFill>
                  <a:srgbClr val="FF0000"/>
                </a:solidFill>
                <a:latin typeface="Arial" panose="020B0604020202020204" pitchFamily="34" charset="0"/>
                <a:cs typeface="Arial" panose="020B0604020202020204" pitchFamily="34" charset="0"/>
              </a:rPr>
              <a:t>nhanh hơn </a:t>
            </a:r>
            <a:r>
              <a:rPr lang="fr-FR" sz="3600">
                <a:solidFill>
                  <a:schemeClr val="tx1"/>
                </a:solidFill>
                <a:latin typeface="Arial" panose="020B0604020202020204" pitchFamily="34" charset="0"/>
                <a:cs typeface="Arial" panose="020B0604020202020204" pitchFamily="34" charset="0"/>
              </a:rPr>
              <a:t>ống </a:t>
            </a:r>
            <a:r>
              <a:rPr lang="fr-FR" sz="3600">
                <a:solidFill>
                  <a:schemeClr val="tx1"/>
                </a:solidFill>
                <a:latin typeface="Arial" panose="020B0604020202020204" pitchFamily="34" charset="0"/>
                <a:cs typeface="Arial" panose="020B0604020202020204" pitchFamily="34" charset="0"/>
              </a:rPr>
              <a:t>nghiệm </a:t>
            </a:r>
            <a:r>
              <a:rPr lang="fr-FR" sz="3600" smtClean="0">
                <a:solidFill>
                  <a:schemeClr val="tx1"/>
                </a:solidFill>
                <a:latin typeface="Arial" panose="020B0604020202020204" pitchFamily="34" charset="0"/>
                <a:cs typeface="Arial" panose="020B0604020202020204" pitchFamily="34" charset="0"/>
              </a:rPr>
              <a:t>2</a:t>
            </a:r>
            <a:endParaRPr lang="en-US" sz="3600">
              <a:solidFill>
                <a:schemeClr val="tx1"/>
              </a:solidFill>
              <a:effectLst/>
              <a:latin typeface="Arial" panose="020B0604020202020204" pitchFamily="34" charset="0"/>
              <a:cs typeface="Arial" panose="020B0604020202020204" pitchFamily="34" charset="0"/>
            </a:endParaRPr>
          </a:p>
        </p:txBody>
      </p:sp>
      <p:cxnSp>
        <p:nvCxnSpPr>
          <p:cNvPr id="20" name="Straight Arrow Connector 19"/>
          <p:cNvCxnSpPr>
            <a:stCxn id="16" idx="2"/>
            <a:endCxn id="17" idx="0"/>
          </p:cNvCxnSpPr>
          <p:nvPr/>
        </p:nvCxnSpPr>
        <p:spPr>
          <a:xfrm flipH="1">
            <a:off x="4841418" y="4024305"/>
            <a:ext cx="4302580" cy="11191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6" idx="2"/>
            <a:endCxn id="18" idx="0"/>
          </p:cNvCxnSpPr>
          <p:nvPr/>
        </p:nvCxnSpPr>
        <p:spPr>
          <a:xfrm>
            <a:off x="9143998" y="4024305"/>
            <a:ext cx="4302581" cy="11191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61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par>
                          <p:cTn id="18" fill="hold">
                            <p:stCondLst>
                              <p:cond delay="500"/>
                            </p:stCondLst>
                            <p:childTnLst>
                              <p:par>
                                <p:cTn id="19" presetID="20" presetClass="entr" presetSubtype="0" fill="hold" grpId="0" nodeType="afterEffect">
                                  <p:stCondLst>
                                    <p:cond delay="0"/>
                                  </p:stCondLst>
                                  <p:childTnLst>
                                    <p:set>
                                      <p:cBhvr>
                                        <p:cTn id="20" dur="1" fill="hold">
                                          <p:stCondLst>
                                            <p:cond delay="0"/>
                                          </p:stCondLst>
                                        </p:cTn>
                                        <p:tgtEl>
                                          <p:spTgt spid="17">
                                            <p:bg/>
                                          </p:spTgt>
                                        </p:tgtEl>
                                        <p:attrNameLst>
                                          <p:attrName>style.visibility</p:attrName>
                                        </p:attrNameLst>
                                      </p:cBhvr>
                                      <p:to>
                                        <p:strVal val="visible"/>
                                      </p:to>
                                    </p:set>
                                    <p:animEffect transition="in" filter="wedge">
                                      <p:cBhvr>
                                        <p:cTn id="21" dur="500"/>
                                        <p:tgtEl>
                                          <p:spTgt spid="17">
                                            <p:bg/>
                                          </p:spTgt>
                                        </p:tgtEl>
                                      </p:cBhvr>
                                    </p:animEffect>
                                  </p:childTnLst>
                                </p:cTn>
                              </p:par>
                            </p:childTnLst>
                          </p:cTn>
                        </p:par>
                        <p:par>
                          <p:cTn id="22" fill="hold">
                            <p:stCondLst>
                              <p:cond delay="1000"/>
                            </p:stCondLst>
                            <p:childTnLst>
                              <p:par>
                                <p:cTn id="23" presetID="9" presetClass="entr" presetSubtype="0" fill="hold" grpId="0" nodeType="after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dissolve">
                                      <p:cBhvr>
                                        <p:cTn id="25" dur="500"/>
                                        <p:tgtEl>
                                          <p:spTgt spid="1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par>
                          <p:cTn id="31" fill="hold">
                            <p:stCondLst>
                              <p:cond delay="500"/>
                            </p:stCondLst>
                            <p:childTnLst>
                              <p:par>
                                <p:cTn id="32" presetID="20" presetClass="entr" presetSubtype="0" fill="hold" grpId="0" nodeType="afterEffect">
                                  <p:stCondLst>
                                    <p:cond delay="0"/>
                                  </p:stCondLst>
                                  <p:childTnLst>
                                    <p:set>
                                      <p:cBhvr>
                                        <p:cTn id="33" dur="1" fill="hold">
                                          <p:stCondLst>
                                            <p:cond delay="0"/>
                                          </p:stCondLst>
                                        </p:cTn>
                                        <p:tgtEl>
                                          <p:spTgt spid="18">
                                            <p:bg/>
                                          </p:spTgt>
                                        </p:tgtEl>
                                        <p:attrNameLst>
                                          <p:attrName>style.visibility</p:attrName>
                                        </p:attrNameLst>
                                      </p:cBhvr>
                                      <p:to>
                                        <p:strVal val="visible"/>
                                      </p:to>
                                    </p:set>
                                    <p:animEffect transition="in" filter="wedge">
                                      <p:cBhvr>
                                        <p:cTn id="34" dur="500"/>
                                        <p:tgtEl>
                                          <p:spTgt spid="18">
                                            <p:bg/>
                                          </p:spTgt>
                                        </p:tgtEl>
                                      </p:cBhvr>
                                    </p:animEffec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18">
                                            <p:txEl>
                                              <p:pRg st="0" end="0"/>
                                            </p:txEl>
                                          </p:spTgt>
                                        </p:tgtEl>
                                        <p:attrNameLst>
                                          <p:attrName>style.visibility</p:attrName>
                                        </p:attrNameLst>
                                      </p:cBhvr>
                                      <p:to>
                                        <p:strVal val="visible"/>
                                      </p:to>
                                    </p:set>
                                    <p:animEffect transition="in" filter="dissolve">
                                      <p:cBhvr>
                                        <p:cTn id="38"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7" grpId="0" uiExpand="1" build="p" animBg="1"/>
      <p:bldP spid="18"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1" name="Picture 20"/>
          <p:cNvPicPr>
            <a:picLocks noChangeAspect="1"/>
          </p:cNvPicPr>
          <p:nvPr/>
        </p:nvPicPr>
        <p:blipFill>
          <a:blip r:embed="rId3"/>
          <a:srcRect/>
          <a:stretch>
            <a:fillRect/>
          </a:stretch>
        </p:blipFill>
        <p:spPr>
          <a:xfrm>
            <a:off x="-373336" y="8420100"/>
            <a:ext cx="1793052" cy="2086966"/>
          </a:xfrm>
          <a:prstGeom prst="rect">
            <a:avLst/>
          </a:prstGeom>
        </p:spPr>
      </p:pic>
      <p:sp>
        <p:nvSpPr>
          <p:cNvPr id="13" name="Rounded Rectangle 12"/>
          <p:cNvSpPr/>
          <p:nvPr/>
        </p:nvSpPr>
        <p:spPr>
          <a:xfrm>
            <a:off x="1965952" y="1238250"/>
            <a:ext cx="9311647" cy="3143250"/>
          </a:xfrm>
          <a:prstGeom prst="roundRect">
            <a:avLst/>
          </a:prstGeom>
          <a:solidFill>
            <a:schemeClr val="accent5">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Nếu chia một vật thành nhiều phần nhỏ thì tổng diện tích bề mặt sẽ như thế nào?</a:t>
            </a:r>
            <a:endParaRPr lang="en-US" sz="3600">
              <a:solidFill>
                <a:schemeClr val="tx1"/>
              </a:solidFill>
              <a:latin typeface="Arial" panose="020B0604020202020204" pitchFamily="34" charset="0"/>
              <a:cs typeface="Arial" panose="020B0604020202020204" pitchFamily="34" charset="0"/>
            </a:endParaRPr>
          </a:p>
        </p:txBody>
      </p:sp>
      <p:grpSp>
        <p:nvGrpSpPr>
          <p:cNvPr id="15" name="Group 14"/>
          <p:cNvGrpSpPr/>
          <p:nvPr/>
        </p:nvGrpSpPr>
        <p:grpSpPr>
          <a:xfrm>
            <a:off x="11277599" y="723900"/>
            <a:ext cx="4724401" cy="4191000"/>
            <a:chOff x="10149839" y="3057525"/>
            <a:chExt cx="4724401" cy="5734050"/>
          </a:xfrm>
        </p:grpSpPr>
        <p:sp>
          <p:nvSpPr>
            <p:cNvPr id="19" name="Right Arrow 18"/>
            <p:cNvSpPr/>
            <p:nvPr/>
          </p:nvSpPr>
          <p:spPr>
            <a:xfrm>
              <a:off x="10149839" y="3057525"/>
              <a:ext cx="4724401" cy="573405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just">
                <a:lnSpc>
                  <a:spcPct val="150000"/>
                </a:lnSpc>
              </a:pPr>
              <a:endParaRPr lang="en-US" sz="3600">
                <a:latin typeface="Arial" panose="020B0604020202020204" pitchFamily="34" charset="0"/>
                <a:cs typeface="Arial" panose="020B0604020202020204" pitchFamily="34" charset="0"/>
              </a:endParaRPr>
            </a:p>
          </p:txBody>
        </p:sp>
        <p:sp>
          <p:nvSpPr>
            <p:cNvPr id="22" name="Rectangle 21"/>
            <p:cNvSpPr/>
            <p:nvPr/>
          </p:nvSpPr>
          <p:spPr>
            <a:xfrm>
              <a:off x="10688676" y="5419237"/>
              <a:ext cx="2758440" cy="1010627"/>
            </a:xfrm>
            <a:prstGeom prst="rect">
              <a:avLst/>
            </a:prstGeom>
          </p:spPr>
          <p:txBody>
            <a:bodyPr wrap="square" anchor="ctr">
              <a:spAutoFit/>
            </a:bodyPr>
            <a:lstStyle/>
            <a:p>
              <a:pPr algn="ctr"/>
              <a:r>
                <a:rPr lang="fr-FR" sz="4200" b="1" smtClean="0">
                  <a:solidFill>
                    <a:schemeClr val="bg1"/>
                  </a:solidFill>
                  <a:latin typeface="Arial" panose="020B0604020202020204" pitchFamily="34" charset="0"/>
                  <a:cs typeface="Arial" panose="020B0604020202020204" pitchFamily="34" charset="0"/>
                </a:rPr>
                <a:t>Tăng lên</a:t>
              </a:r>
              <a:endParaRPr lang="en-US" sz="4200" b="1">
                <a:solidFill>
                  <a:schemeClr val="bg1"/>
                </a:solidFill>
                <a:latin typeface="Arial" panose="020B0604020202020204" pitchFamily="34" charset="0"/>
                <a:cs typeface="Arial" panose="020B0604020202020204" pitchFamily="34" charset="0"/>
              </a:endParaRPr>
            </a:p>
          </p:txBody>
        </p:sp>
      </p:grpSp>
      <p:sp>
        <p:nvSpPr>
          <p:cNvPr id="23" name="Rounded Rectangle 22"/>
          <p:cNvSpPr/>
          <p:nvPr/>
        </p:nvSpPr>
        <p:spPr>
          <a:xfrm>
            <a:off x="1958553" y="5810250"/>
            <a:ext cx="9311647" cy="31432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Diện tích bề mặt tiếp xúc càng lớn, tốc độ phản ứng sẽ như thế nào? </a:t>
            </a:r>
            <a:endParaRPr lang="en-US" sz="3600">
              <a:solidFill>
                <a:schemeClr val="tx1"/>
              </a:solidFill>
              <a:latin typeface="Arial" panose="020B0604020202020204" pitchFamily="34" charset="0"/>
              <a:cs typeface="Arial" panose="020B0604020202020204" pitchFamily="34" charset="0"/>
            </a:endParaRPr>
          </a:p>
        </p:txBody>
      </p:sp>
      <p:grpSp>
        <p:nvGrpSpPr>
          <p:cNvPr id="24" name="Group 23"/>
          <p:cNvGrpSpPr/>
          <p:nvPr/>
        </p:nvGrpSpPr>
        <p:grpSpPr>
          <a:xfrm>
            <a:off x="11270200" y="5295900"/>
            <a:ext cx="4724401" cy="4191000"/>
            <a:chOff x="10149839" y="3057525"/>
            <a:chExt cx="4724401" cy="5734050"/>
          </a:xfrm>
        </p:grpSpPr>
        <p:sp>
          <p:nvSpPr>
            <p:cNvPr id="25" name="Right Arrow 24"/>
            <p:cNvSpPr/>
            <p:nvPr/>
          </p:nvSpPr>
          <p:spPr>
            <a:xfrm>
              <a:off x="10149839" y="3057525"/>
              <a:ext cx="4724401" cy="573405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just">
                <a:lnSpc>
                  <a:spcPct val="150000"/>
                </a:lnSpc>
              </a:pPr>
              <a:endParaRPr lang="en-US" sz="3600">
                <a:latin typeface="Arial" panose="020B0604020202020204" pitchFamily="34" charset="0"/>
                <a:cs typeface="Arial" panose="020B0604020202020204" pitchFamily="34" charset="0"/>
              </a:endParaRPr>
            </a:p>
          </p:txBody>
        </p:sp>
        <p:sp>
          <p:nvSpPr>
            <p:cNvPr id="26" name="Rectangle 25"/>
            <p:cNvSpPr/>
            <p:nvPr/>
          </p:nvSpPr>
          <p:spPr>
            <a:xfrm>
              <a:off x="10149840" y="5419237"/>
              <a:ext cx="4122199" cy="1010627"/>
            </a:xfrm>
            <a:prstGeom prst="rect">
              <a:avLst/>
            </a:prstGeom>
          </p:spPr>
          <p:txBody>
            <a:bodyPr wrap="square" anchor="ctr">
              <a:spAutoFit/>
            </a:bodyPr>
            <a:lstStyle/>
            <a:p>
              <a:pPr algn="ctr"/>
              <a:r>
                <a:rPr lang="fr-FR" sz="4200" b="1" smtClean="0">
                  <a:solidFill>
                    <a:schemeClr val="bg1"/>
                  </a:solidFill>
                  <a:latin typeface="Arial" panose="020B0604020202020204" pitchFamily="34" charset="0"/>
                  <a:cs typeface="Arial" panose="020B0604020202020204" pitchFamily="34" charset="0"/>
                </a:rPr>
                <a:t>Càng nhanh</a:t>
              </a:r>
              <a:endParaRPr lang="en-US" sz="4200" b="1">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59908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1" name="Picture 20"/>
          <p:cNvPicPr>
            <a:picLocks noChangeAspect="1"/>
          </p:cNvPicPr>
          <p:nvPr/>
        </p:nvPicPr>
        <p:blipFill>
          <a:blip r:embed="rId3"/>
          <a:srcRect/>
          <a:stretch>
            <a:fillRect/>
          </a:stretch>
        </p:blipFill>
        <p:spPr>
          <a:xfrm>
            <a:off x="-373336" y="8420100"/>
            <a:ext cx="1793052" cy="2086966"/>
          </a:xfrm>
          <a:prstGeom prst="rect">
            <a:avLst/>
          </a:prstGeom>
        </p:spPr>
      </p:pic>
      <p:sp>
        <p:nvSpPr>
          <p:cNvPr id="14" name="TextBox 13">
            <a:extLst>
              <a:ext uri="{FF2B5EF4-FFF2-40B4-BE49-F238E27FC236}">
                <a16:creationId xmlns:a16="http://schemas.microsoft.com/office/drawing/2014/main" id="{E19B1F1F-6136-4AD1-8FAA-8BF99A8856B5}"/>
              </a:ext>
            </a:extLst>
          </p:cNvPr>
          <p:cNvSpPr txBox="1"/>
          <p:nvPr/>
        </p:nvSpPr>
        <p:spPr>
          <a:xfrm>
            <a:off x="378213" y="1034415"/>
            <a:ext cx="17531574" cy="984885"/>
          </a:xfrm>
          <a:prstGeom prst="rect">
            <a:avLst/>
          </a:prstGeom>
          <a:noFill/>
        </p:spPr>
        <p:txBody>
          <a:bodyPr wrap="square" rtlCol="0">
            <a:spAutoFit/>
          </a:bodyPr>
          <a:lstStyle/>
          <a:p>
            <a:pPr algn="ctr"/>
            <a:r>
              <a:rPr lang="en-US" sz="5600" b="1" smtClean="0">
                <a:solidFill>
                  <a:schemeClr val="accent6">
                    <a:lumMod val="50000"/>
                  </a:schemeClr>
                </a:solidFill>
                <a:latin typeface="Arial" panose="020B0604020202020204" pitchFamily="34" charset="0"/>
                <a:cs typeface="Arial" panose="020B0604020202020204" pitchFamily="34" charset="0"/>
              </a:rPr>
              <a:t>1. </a:t>
            </a:r>
            <a:r>
              <a:rPr lang="en-US" sz="5600" b="1" smtClean="0">
                <a:solidFill>
                  <a:schemeClr val="accent6">
                    <a:lumMod val="50000"/>
                  </a:schemeClr>
                </a:solidFill>
                <a:latin typeface="Arial" panose="020B0604020202020204" pitchFamily="34" charset="0"/>
                <a:cs typeface="Arial" panose="020B0604020202020204" pitchFamily="34" charset="0"/>
              </a:rPr>
              <a:t>Ảnh hưởng của diện tích lên bề mặt tiếp xúc</a:t>
            </a:r>
            <a:endParaRPr lang="en-US" sz="5600" dirty="0">
              <a:solidFill>
                <a:schemeClr val="accent6">
                  <a:lumMod val="50000"/>
                </a:schemeClr>
              </a:solidFill>
              <a:latin typeface="Arial" panose="020B0604020202020204" pitchFamily="34" charset="0"/>
              <a:cs typeface="Arial" panose="020B0604020202020204" pitchFamily="34" charset="0"/>
            </a:endParaRPr>
          </a:p>
        </p:txBody>
      </p:sp>
      <p:sp>
        <p:nvSpPr>
          <p:cNvPr id="3" name="Rounded Rectangle 2"/>
          <p:cNvSpPr/>
          <p:nvPr/>
        </p:nvSpPr>
        <p:spPr>
          <a:xfrm>
            <a:off x="1295400" y="2628900"/>
            <a:ext cx="7468245" cy="2667000"/>
          </a:xfrm>
          <a:prstGeom prst="roundRect">
            <a:avLst/>
          </a:prstGeom>
          <a:solidFill>
            <a:srgbClr val="DDE9F7"/>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600">
                <a:solidFill>
                  <a:schemeClr val="tx1"/>
                </a:solidFill>
                <a:latin typeface="Arial" panose="020B0604020202020204" pitchFamily="34" charset="0"/>
                <a:cs typeface="Arial" panose="020B0604020202020204" pitchFamily="34" charset="0"/>
              </a:rPr>
              <a:t>Diện tích bề mặt tiếp xúc </a:t>
            </a:r>
            <a:r>
              <a:rPr lang="fr-FR" sz="3600">
                <a:solidFill>
                  <a:schemeClr val="tx1"/>
                </a:solidFill>
                <a:latin typeface="Arial" panose="020B0604020202020204" pitchFamily="34" charset="0"/>
                <a:cs typeface="Arial" panose="020B0604020202020204" pitchFamily="34" charset="0"/>
              </a:rPr>
              <a:t>có </a:t>
            </a:r>
            <a:endParaRPr lang="fr-FR" sz="3600" smtClean="0">
              <a:solidFill>
                <a:schemeClr val="tx1"/>
              </a:solidFill>
              <a:latin typeface="Arial" panose="020B0604020202020204" pitchFamily="34" charset="0"/>
              <a:cs typeface="Arial" panose="020B0604020202020204" pitchFamily="34" charset="0"/>
            </a:endParaRPr>
          </a:p>
          <a:p>
            <a:pPr algn="ctr">
              <a:lnSpc>
                <a:spcPct val="150000"/>
              </a:lnSpc>
            </a:pPr>
            <a:r>
              <a:rPr lang="fr-FR" sz="3600" smtClean="0">
                <a:solidFill>
                  <a:schemeClr val="tx1"/>
                </a:solidFill>
                <a:latin typeface="Arial" panose="020B0604020202020204" pitchFamily="34" charset="0"/>
                <a:cs typeface="Arial" panose="020B0604020202020204" pitchFamily="34" charset="0"/>
              </a:rPr>
              <a:t>ảnh </a:t>
            </a:r>
            <a:r>
              <a:rPr lang="fr-FR" sz="3600">
                <a:solidFill>
                  <a:schemeClr val="tx1"/>
                </a:solidFill>
                <a:latin typeface="Arial" panose="020B0604020202020204" pitchFamily="34" charset="0"/>
                <a:cs typeface="Arial" panose="020B0604020202020204" pitchFamily="34" charset="0"/>
              </a:rPr>
              <a:t>hưởng đến tốc độ của phản ứng hóa học</a:t>
            </a:r>
            <a:r>
              <a:rPr lang="fr-FR" sz="3600">
                <a:solidFill>
                  <a:schemeClr val="tx1"/>
                </a:solidFill>
                <a:latin typeface="Arial" panose="020B0604020202020204" pitchFamily="34" charset="0"/>
                <a:cs typeface="Arial" panose="020B0604020202020204" pitchFamily="34" charset="0"/>
              </a:rPr>
              <a:t>. </a:t>
            </a:r>
            <a:endParaRPr lang="en-US" sz="3600">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9491479" y="2628900"/>
            <a:ext cx="7468245" cy="2667000"/>
          </a:xfrm>
          <a:prstGeom prst="roundRect">
            <a:avLst/>
          </a:prstGeom>
          <a:solidFill>
            <a:srgbClr val="DDE9F7"/>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600" smtClean="0">
                <a:solidFill>
                  <a:schemeClr val="tx1"/>
                </a:solidFill>
                <a:latin typeface="Arial" panose="020B0604020202020204" pitchFamily="34" charset="0"/>
                <a:cs typeface="Arial" panose="020B0604020202020204" pitchFamily="34" charset="0"/>
              </a:rPr>
              <a:t>Diện </a:t>
            </a:r>
            <a:r>
              <a:rPr lang="fr-FR" sz="3600">
                <a:solidFill>
                  <a:schemeClr val="tx1"/>
                </a:solidFill>
                <a:latin typeface="Arial" panose="020B0604020202020204" pitchFamily="34" charset="0"/>
                <a:cs typeface="Arial" panose="020B0604020202020204" pitchFamily="34" charset="0"/>
              </a:rPr>
              <a:t>tích bề mặt tiếp xúc càng lớn, tốc độ phản ứng càng nhanh. </a:t>
            </a:r>
            <a:endParaRPr lang="en-US" sz="3600">
              <a:solidFill>
                <a:schemeClr val="tx1"/>
              </a:solidFill>
              <a:latin typeface="Arial" panose="020B0604020202020204" pitchFamily="34" charset="0"/>
              <a:cs typeface="Arial" panose="020B0604020202020204" pitchFamily="34" charset="0"/>
            </a:endParaRPr>
          </a:p>
        </p:txBody>
      </p:sp>
      <p:pic>
        <p:nvPicPr>
          <p:cNvPr id="2050" name="Picture 2" descr="Tìm hiểu 2 cách nấu cháo bột đơn giản mà vẫn thơm ngon và đậm đ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885109"/>
            <a:ext cx="5072632" cy="34493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8744755" y="6721320"/>
            <a:ext cx="7866845" cy="1754326"/>
          </a:xfrm>
          <a:prstGeom prst="rect">
            <a:avLst/>
          </a:prstGeom>
        </p:spPr>
        <p:txBody>
          <a:bodyPr wrap="square">
            <a:spAutoFit/>
          </a:bodyPr>
          <a:lstStyle/>
          <a:p>
            <a:pPr algn="just">
              <a:lnSpc>
                <a:spcPct val="150000"/>
              </a:lnSpc>
            </a:pPr>
            <a:r>
              <a:rPr lang="fr-FR" sz="3600" smtClean="0">
                <a:latin typeface="Arial" panose="020B0604020202020204" pitchFamily="34" charset="0"/>
                <a:ea typeface="Calibri" panose="020F0502020204030204" pitchFamily="34" charset="0"/>
                <a:cs typeface="Arial" panose="020B0604020202020204" pitchFamily="34" charset="0"/>
              </a:rPr>
              <a:t>Ví dụ: Nấu </a:t>
            </a:r>
            <a:r>
              <a:rPr lang="fr-FR" sz="3600">
                <a:latin typeface="Arial" panose="020B0604020202020204" pitchFamily="34" charset="0"/>
                <a:ea typeface="Calibri" panose="020F0502020204030204" pitchFamily="34" charset="0"/>
                <a:cs typeface="Arial" panose="020B0604020202020204" pitchFamily="34" charset="0"/>
              </a:rPr>
              <a:t>cháo từ bột gạo sẽ nhanh hơn nấu cháo từ </a:t>
            </a:r>
            <a:r>
              <a:rPr lang="fr-FR" sz="3600">
                <a:latin typeface="Arial" panose="020B0604020202020204" pitchFamily="34" charset="0"/>
                <a:ea typeface="Calibri" panose="020F0502020204030204" pitchFamily="34" charset="0"/>
                <a:cs typeface="Arial" panose="020B0604020202020204" pitchFamily="34" charset="0"/>
              </a:rPr>
              <a:t>hạt </a:t>
            </a:r>
            <a:r>
              <a:rPr lang="fr-FR" sz="3600" smtClean="0">
                <a:latin typeface="Arial" panose="020B0604020202020204" pitchFamily="34" charset="0"/>
                <a:ea typeface="Calibri" panose="020F0502020204030204" pitchFamily="34" charset="0"/>
                <a:cs typeface="Arial" panose="020B0604020202020204" pitchFamily="34" charset="0"/>
              </a:rPr>
              <a:t>gạo.</a:t>
            </a:r>
            <a:endParaRPr lang="en-US" sz="3600">
              <a:latin typeface="Arial" panose="020B0604020202020204" pitchFamily="34" charset="0"/>
              <a:cs typeface="Arial" panose="020B0604020202020204" pitchFamily="34" charset="0"/>
            </a:endParaRPr>
          </a:p>
        </p:txBody>
      </p:sp>
      <p:sp>
        <p:nvSpPr>
          <p:cNvPr id="5" name="Right Arrow 4"/>
          <p:cNvSpPr/>
          <p:nvPr/>
        </p:nvSpPr>
        <p:spPr>
          <a:xfrm>
            <a:off x="7139937" y="6962105"/>
            <a:ext cx="1204824" cy="1295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633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checkerboard(across)">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circle(in)">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1" name="Picture 20"/>
          <p:cNvPicPr>
            <a:picLocks noChangeAspect="1"/>
          </p:cNvPicPr>
          <p:nvPr/>
        </p:nvPicPr>
        <p:blipFill>
          <a:blip r:embed="rId3"/>
          <a:srcRect/>
          <a:stretch>
            <a:fillRect/>
          </a:stretch>
        </p:blipFill>
        <p:spPr>
          <a:xfrm>
            <a:off x="-373336" y="8420100"/>
            <a:ext cx="1793052" cy="2086966"/>
          </a:xfrm>
          <a:prstGeom prst="rect">
            <a:avLst/>
          </a:prstGeom>
        </p:spPr>
      </p:pic>
      <p:grpSp>
        <p:nvGrpSpPr>
          <p:cNvPr id="12" name="Group 11"/>
          <p:cNvGrpSpPr/>
          <p:nvPr/>
        </p:nvGrpSpPr>
        <p:grpSpPr>
          <a:xfrm>
            <a:off x="947277" y="1450924"/>
            <a:ext cx="8425323" cy="7385149"/>
            <a:chOff x="963742" y="3100197"/>
            <a:chExt cx="8425323" cy="7385149"/>
          </a:xfrm>
        </p:grpSpPr>
        <p:grpSp>
          <p:nvGrpSpPr>
            <p:cNvPr id="13" name="Group 3"/>
            <p:cNvGrpSpPr/>
            <p:nvPr/>
          </p:nvGrpSpPr>
          <p:grpSpPr>
            <a:xfrm>
              <a:off x="963742" y="3466186"/>
              <a:ext cx="8425323" cy="7019160"/>
              <a:chOff x="0" y="-38100"/>
              <a:chExt cx="1886742" cy="1301367"/>
            </a:xfrm>
          </p:grpSpPr>
          <p:sp>
            <p:nvSpPr>
              <p:cNvPr id="18" name="Freeform 4"/>
              <p:cNvSpPr/>
              <p:nvPr/>
            </p:nvSpPr>
            <p:spPr>
              <a:xfrm>
                <a:off x="0" y="0"/>
                <a:ext cx="1886742" cy="1263267"/>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rgbClr val="C3D69B"/>
              </a:solidFill>
              <a:ln w="19050">
                <a:solidFill>
                  <a:srgbClr val="FFFFFF"/>
                </a:solidFill>
              </a:ln>
            </p:spPr>
          </p:sp>
          <p:sp>
            <p:nvSpPr>
              <p:cNvPr id="19" name="TextBox 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sz="3500"/>
              </a:p>
            </p:txBody>
          </p:sp>
        </p:grpSp>
        <p:sp>
          <p:nvSpPr>
            <p:cNvPr id="15" name="Rectangle 14"/>
            <p:cNvSpPr/>
            <p:nvPr/>
          </p:nvSpPr>
          <p:spPr>
            <a:xfrm>
              <a:off x="1420843" y="4271238"/>
              <a:ext cx="7526360" cy="5909310"/>
            </a:xfrm>
            <a:prstGeom prst="rect">
              <a:avLst/>
            </a:prstGeom>
          </p:spPr>
          <p:txBody>
            <a:bodyPr wrap="square" anchor="ctr">
              <a:spAutoFit/>
            </a:bodyPr>
            <a:lstStyle/>
            <a:p>
              <a:pPr algn="just">
                <a:lnSpc>
                  <a:spcPct val="150000"/>
                </a:lnSpc>
              </a:pPr>
              <a:r>
                <a:rPr lang="fr-FR" sz="3600" b="1" smtClean="0">
                  <a:latin typeface="Arial" panose="020B0604020202020204" pitchFamily="34" charset="0"/>
                  <a:cs typeface="Arial" panose="020B0604020202020204" pitchFamily="34" charset="0"/>
                </a:rPr>
                <a:t>Luyện tập 2 (SGK tr.42): </a:t>
              </a:r>
              <a:r>
                <a:rPr lang="fr-FR" sz="3600" smtClean="0">
                  <a:latin typeface="Arial" panose="020B0604020202020204" pitchFamily="34" charset="0"/>
                  <a:cs typeface="Arial" panose="020B0604020202020204" pitchFamily="34" charset="0"/>
                </a:rPr>
                <a:t>Cho </a:t>
              </a:r>
              <a:r>
                <a:rPr lang="fr-FR" sz="3600">
                  <a:latin typeface="Arial" panose="020B0604020202020204" pitchFamily="34" charset="0"/>
                  <a:cs typeface="Arial" panose="020B0604020202020204" pitchFamily="34" charset="0"/>
                </a:rPr>
                <a:t>cùng một lượng Zn hạt và Zn bột vào hai ống nghiệm 1 và 2. Sau đó, cho cùng một thể tích dung dịch HCl dư cùng nồng độ vào hai ống nghiệm. Dự đoán lượng Zn ở ống nghiệm nào sẽ tan hết trước. </a:t>
              </a:r>
              <a:endParaRPr lang="en-US" sz="3600">
                <a:effectLst/>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5736" y="3100197"/>
              <a:ext cx="1396574" cy="1396574"/>
            </a:xfrm>
            <a:prstGeom prst="rect">
              <a:avLst/>
            </a:prstGeom>
          </p:spPr>
        </p:pic>
      </p:grpSp>
      <p:grpSp>
        <p:nvGrpSpPr>
          <p:cNvPr id="9" name="Group 8"/>
          <p:cNvGrpSpPr/>
          <p:nvPr/>
        </p:nvGrpSpPr>
        <p:grpSpPr>
          <a:xfrm>
            <a:off x="9778264" y="3028942"/>
            <a:ext cx="7565232" cy="5086358"/>
            <a:chOff x="9778264" y="3028942"/>
            <a:chExt cx="7565232" cy="5086358"/>
          </a:xfrm>
        </p:grpSpPr>
        <p:sp>
          <p:nvSpPr>
            <p:cNvPr id="20" name="Freeform 6"/>
            <p:cNvSpPr/>
            <p:nvPr/>
          </p:nvSpPr>
          <p:spPr>
            <a:xfrm>
              <a:off x="9778264" y="3028942"/>
              <a:ext cx="7565232" cy="5086358"/>
            </a:xfrm>
            <a:custGeom>
              <a:avLst/>
              <a:gdLst/>
              <a:ahLst/>
              <a:cxnLst/>
              <a:rect l="l" t="t" r="r" b="b"/>
              <a:pathLst>
                <a:path w="3755882" h="2552761">
                  <a:moveTo>
                    <a:pt x="0" y="0"/>
                  </a:moveTo>
                  <a:lnTo>
                    <a:pt x="3755881" y="0"/>
                  </a:lnTo>
                  <a:lnTo>
                    <a:pt x="3755881" y="2552762"/>
                  </a:lnTo>
                  <a:lnTo>
                    <a:pt x="0" y="2552762"/>
                  </a:lnTo>
                  <a:lnTo>
                    <a:pt x="0" y="0"/>
                  </a:lnTo>
                  <a:close/>
                </a:path>
              </a:pathLst>
            </a:custGeom>
            <a:blipFill>
              <a:blip r:embed="rId5"/>
              <a:stretch>
                <a:fillRect/>
              </a:stretch>
            </a:blipFill>
          </p:spPr>
        </p:sp>
        <p:sp>
          <p:nvSpPr>
            <p:cNvPr id="6" name="Rectangle 5"/>
            <p:cNvSpPr/>
            <p:nvPr/>
          </p:nvSpPr>
          <p:spPr>
            <a:xfrm>
              <a:off x="10121259" y="3721082"/>
              <a:ext cx="6896314" cy="3416320"/>
            </a:xfrm>
            <a:prstGeom prst="rect">
              <a:avLst/>
            </a:prstGeom>
          </p:spPr>
          <p:txBody>
            <a:bodyPr wrap="square">
              <a:spAutoFit/>
            </a:bodyPr>
            <a:lstStyle/>
            <a:p>
              <a:pPr algn="just">
                <a:lnSpc>
                  <a:spcPct val="150000"/>
                </a:lnSpc>
                <a:spcBef>
                  <a:spcPts val="100"/>
                </a:spcBef>
                <a:spcAft>
                  <a:spcPts val="100"/>
                </a:spcAft>
              </a:pPr>
              <a:r>
                <a:rPr lang="fr-FR" sz="3600" b="1">
                  <a:solidFill>
                    <a:srgbClr val="FF0000"/>
                  </a:solidFill>
                  <a:latin typeface="Arial" panose="020B0604020202020204" pitchFamily="34" charset="0"/>
                  <a:ea typeface="Calibri" panose="020F0502020204030204" pitchFamily="34" charset="0"/>
                  <a:cs typeface="Arial" panose="020B0604020202020204" pitchFamily="34" charset="0"/>
                </a:rPr>
                <a:t>Dự </a:t>
              </a:r>
              <a:r>
                <a:rPr lang="fr-FR" sz="3600" b="1" smtClean="0">
                  <a:solidFill>
                    <a:srgbClr val="FF0000"/>
                  </a:solidFill>
                  <a:latin typeface="Arial" panose="020B0604020202020204" pitchFamily="34" charset="0"/>
                  <a:ea typeface="Calibri" panose="020F0502020204030204" pitchFamily="34" charset="0"/>
                  <a:cs typeface="Arial" panose="020B0604020202020204" pitchFamily="34" charset="0"/>
                </a:rPr>
                <a:t>đoán: </a:t>
              </a:r>
              <a:r>
                <a:rPr lang="fr-FR" sz="3600">
                  <a:latin typeface="Arial" panose="020B0604020202020204" pitchFamily="34" charset="0"/>
                  <a:ea typeface="Calibri" panose="020F0502020204030204" pitchFamily="34" charset="0"/>
                  <a:cs typeface="Arial" panose="020B0604020202020204" pitchFamily="34" charset="0"/>
                </a:rPr>
                <a:t>Zn ở ống nghiệm </a:t>
              </a:r>
              <a:r>
                <a:rPr lang="fr-FR" sz="3600">
                  <a:latin typeface="Arial" panose="020B0604020202020204" pitchFamily="34" charset="0"/>
                  <a:ea typeface="Calibri" panose="020F0502020204030204" pitchFamily="34" charset="0"/>
                  <a:cs typeface="Arial" panose="020B0604020202020204" pitchFamily="34" charset="0"/>
                </a:rPr>
                <a:t>2 </a:t>
              </a:r>
              <a:r>
                <a:rPr lang="fr-FR" sz="3600" smtClean="0">
                  <a:latin typeface="Arial" panose="020B0604020202020204" pitchFamily="34" charset="0"/>
                  <a:ea typeface="Calibri" panose="020F0502020204030204" pitchFamily="34" charset="0"/>
                  <a:cs typeface="Arial" panose="020B0604020202020204" pitchFamily="34" charset="0"/>
                </a:rPr>
                <a:t>sẽ </a:t>
              </a:r>
              <a:r>
                <a:rPr lang="fr-FR" sz="3600">
                  <a:latin typeface="Arial" panose="020B0604020202020204" pitchFamily="34" charset="0"/>
                  <a:ea typeface="Calibri" panose="020F0502020204030204" pitchFamily="34" charset="0"/>
                  <a:cs typeface="Arial" panose="020B0604020202020204" pitchFamily="34" charset="0"/>
                </a:rPr>
                <a:t>tan hết trước do diện tích tiếp xúc với dung dịch HCl của Zn dạng bột lớn </a:t>
              </a:r>
              <a:r>
                <a:rPr lang="fr-FR" sz="3600">
                  <a:latin typeface="Arial" panose="020B0604020202020204" pitchFamily="34" charset="0"/>
                  <a:ea typeface="Calibri" panose="020F0502020204030204" pitchFamily="34" charset="0"/>
                  <a:cs typeface="Arial" panose="020B0604020202020204" pitchFamily="34" charset="0"/>
                </a:rPr>
                <a:t>hơn </a:t>
              </a:r>
              <a:r>
                <a:rPr lang="fr-FR" sz="3600" smtClean="0">
                  <a:latin typeface="Arial" panose="020B0604020202020204" pitchFamily="34" charset="0"/>
                  <a:ea typeface="Calibri" panose="020F0502020204030204" pitchFamily="34" charset="0"/>
                  <a:cs typeface="Arial" panose="020B0604020202020204" pitchFamily="34" charset="0"/>
                </a:rPr>
                <a:t>dạng hạt.</a:t>
              </a:r>
              <a:endParaRPr lang="en-US" sz="3600">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14094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9" name="TextBox 8">
            <a:extLst>
              <a:ext uri="{FF2B5EF4-FFF2-40B4-BE49-F238E27FC236}">
                <a16:creationId xmlns:a16="http://schemas.microsoft.com/office/drawing/2014/main" id="{E19B1F1F-6136-4AD1-8FAA-8BF99A8856B5}"/>
              </a:ext>
            </a:extLst>
          </p:cNvPr>
          <p:cNvSpPr txBox="1"/>
          <p:nvPr/>
        </p:nvSpPr>
        <p:spPr>
          <a:xfrm>
            <a:off x="378213" y="1034415"/>
            <a:ext cx="17531574" cy="984885"/>
          </a:xfrm>
          <a:prstGeom prst="rect">
            <a:avLst/>
          </a:prstGeom>
          <a:noFill/>
        </p:spPr>
        <p:txBody>
          <a:bodyPr wrap="square" rtlCol="0">
            <a:spAutoFit/>
          </a:bodyPr>
          <a:lstStyle/>
          <a:p>
            <a:pPr algn="ctr"/>
            <a:r>
              <a:rPr lang="en-US" sz="5600" b="1" smtClean="0">
                <a:solidFill>
                  <a:schemeClr val="accent6">
                    <a:lumMod val="50000"/>
                  </a:schemeClr>
                </a:solidFill>
                <a:latin typeface="Arial" panose="020B0604020202020204" pitchFamily="34" charset="0"/>
                <a:cs typeface="Arial" panose="020B0604020202020204" pitchFamily="34" charset="0"/>
              </a:rPr>
              <a:t>2. </a:t>
            </a:r>
            <a:r>
              <a:rPr lang="en-US" sz="5600" b="1" smtClean="0">
                <a:solidFill>
                  <a:schemeClr val="accent6">
                    <a:lumMod val="50000"/>
                  </a:schemeClr>
                </a:solidFill>
                <a:latin typeface="Arial" panose="020B0604020202020204" pitchFamily="34" charset="0"/>
                <a:cs typeface="Arial" panose="020B0604020202020204" pitchFamily="34" charset="0"/>
              </a:rPr>
              <a:t>Ảnh hưởng của nhiệt độ</a:t>
            </a:r>
            <a:endParaRPr lang="en-US" sz="5600" dirty="0">
              <a:solidFill>
                <a:schemeClr val="accent6">
                  <a:lumMod val="50000"/>
                </a:schemeClr>
              </a:solidFill>
              <a:latin typeface="Arial" panose="020B0604020202020204" pitchFamily="34" charset="0"/>
              <a:cs typeface="Arial" panose="020B0604020202020204" pitchFamily="34" charset="0"/>
            </a:endParaRPr>
          </a:p>
        </p:txBody>
      </p:sp>
      <p:pic>
        <p:nvPicPr>
          <p:cNvPr id="9220" name="Picture 4" descr="https://o.remove.bg/downloads/8c7a8fc6-59c6-49a2-87b6-b817b3eb6674/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
            <a:ext cx="1230211" cy="32085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6035" y="3543300"/>
            <a:ext cx="6305365" cy="5540840"/>
          </a:xfrm>
          <a:prstGeom prst="rect">
            <a:avLst/>
          </a:prstGeom>
        </p:spPr>
      </p:pic>
      <p:sp>
        <p:nvSpPr>
          <p:cNvPr id="23" name="Rectangle 22"/>
          <p:cNvSpPr/>
          <p:nvPr/>
        </p:nvSpPr>
        <p:spPr>
          <a:xfrm>
            <a:off x="-4307028" y="4690634"/>
            <a:ext cx="8026096" cy="820674"/>
          </a:xfrm>
          <a:prstGeom prst="rect">
            <a:avLst/>
          </a:prstGeom>
        </p:spPr>
        <p:txBody>
          <a:bodyPr wrap="square">
            <a:spAutoFit/>
          </a:bodyPr>
          <a:lstStyle/>
          <a:p>
            <a:pPr algn="just">
              <a:lnSpc>
                <a:spcPct val="150000"/>
              </a:lnSpc>
            </a:pPr>
            <a:endParaRPr lang="en-US" sz="3600">
              <a:latin typeface="Arial" panose="020B0604020202020204" pitchFamily="34" charset="0"/>
              <a:cs typeface="Arial" panose="020B0604020202020204" pitchFamily="34" charset="0"/>
            </a:endParaRPr>
          </a:p>
        </p:txBody>
      </p:sp>
      <p:sp>
        <p:nvSpPr>
          <p:cNvPr id="24" name="Freeform 3"/>
          <p:cNvSpPr/>
          <p:nvPr/>
        </p:nvSpPr>
        <p:spPr>
          <a:xfrm>
            <a:off x="7924800" y="2705100"/>
            <a:ext cx="9310198" cy="6234808"/>
          </a:xfrm>
          <a:custGeom>
            <a:avLst/>
            <a:gdLst/>
            <a:ahLst/>
            <a:cxnLst/>
            <a:rect l="l" t="t" r="r" b="b"/>
            <a:pathLst>
              <a:path w="3774590" h="2642213">
                <a:moveTo>
                  <a:pt x="0" y="0"/>
                </a:moveTo>
                <a:lnTo>
                  <a:pt x="3774590" y="0"/>
                </a:lnTo>
                <a:lnTo>
                  <a:pt x="3774590" y="2642213"/>
                </a:lnTo>
                <a:lnTo>
                  <a:pt x="0" y="26422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Rectangle 3"/>
          <p:cNvSpPr/>
          <p:nvPr/>
        </p:nvSpPr>
        <p:spPr>
          <a:xfrm>
            <a:off x="9005398" y="4071286"/>
            <a:ext cx="7687976" cy="4247317"/>
          </a:xfrm>
          <a:prstGeom prst="rect">
            <a:avLst/>
          </a:prstGeom>
        </p:spPr>
        <p:txBody>
          <a:bodyPr wrap="square">
            <a:spAutoFit/>
          </a:bodyPr>
          <a:lstStyle/>
          <a:p>
            <a:pPr algn="just">
              <a:lnSpc>
                <a:spcPct val="150000"/>
              </a:lnSpc>
            </a:pPr>
            <a:r>
              <a:rPr lang="fr-FR" sz="3600" b="1">
                <a:solidFill>
                  <a:srgbClr val="FF0000"/>
                </a:solidFill>
                <a:latin typeface="Arial" panose="020B0604020202020204" pitchFamily="34" charset="0"/>
                <a:cs typeface="Arial" panose="020B0604020202020204" pitchFamily="34" charset="0"/>
              </a:rPr>
              <a:t>Hoạt động nhóm:</a:t>
            </a:r>
            <a:endParaRPr lang="en-US" sz="3600" b="1">
              <a:solidFill>
                <a:srgbClr val="FF0000"/>
              </a:solidFill>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Tiến hành thí nghiệm 2 để tìm hiểu ảnh hưởng của nhiệt độ đến tốc độ phản ứng và trả lời các câu hỏi trong Phiếu học tập số 1.</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6805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down)">
                                      <p:cBhvr>
                                        <p:cTn id="24" dur="500"/>
                                        <p:tgtEl>
                                          <p:spTgt spid="4">
                                            <p:txEl>
                                              <p:pRg st="0" end="0"/>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9" name="Group 2"/>
          <p:cNvGrpSpPr/>
          <p:nvPr/>
        </p:nvGrpSpPr>
        <p:grpSpPr>
          <a:xfrm>
            <a:off x="538837" y="474381"/>
            <a:ext cx="17210326" cy="9338237"/>
            <a:chOff x="0" y="0"/>
            <a:chExt cx="5821765" cy="3158860"/>
          </a:xfrm>
          <a:solidFill>
            <a:schemeClr val="bg1"/>
          </a:solidFill>
        </p:grpSpPr>
        <p:sp>
          <p:nvSpPr>
            <p:cNvPr id="10"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1" name="TextBox 10">
            <a:extLst>
              <a:ext uri="{FF2B5EF4-FFF2-40B4-BE49-F238E27FC236}">
                <a16:creationId xmlns:a16="http://schemas.microsoft.com/office/drawing/2014/main" id="{E19B1F1F-6136-4AD1-8FAA-8BF99A8856B5}"/>
              </a:ext>
            </a:extLst>
          </p:cNvPr>
          <p:cNvSpPr txBox="1"/>
          <p:nvPr/>
        </p:nvSpPr>
        <p:spPr>
          <a:xfrm>
            <a:off x="378213" y="800100"/>
            <a:ext cx="17531574" cy="1046440"/>
          </a:xfrm>
          <a:prstGeom prst="rect">
            <a:avLst/>
          </a:prstGeom>
          <a:noFill/>
        </p:spPr>
        <p:txBody>
          <a:bodyPr wrap="square" rtlCol="0">
            <a:spAutoFit/>
          </a:bodyPr>
          <a:lstStyle/>
          <a:p>
            <a:pPr algn="ctr"/>
            <a:r>
              <a:rPr lang="en-US" sz="6200" b="1" smtClean="0">
                <a:solidFill>
                  <a:schemeClr val="accent2"/>
                </a:solidFill>
                <a:latin typeface="Arial" panose="020B0604020202020204" pitchFamily="34" charset="0"/>
                <a:cs typeface="Arial" panose="020B0604020202020204" pitchFamily="34" charset="0"/>
              </a:rPr>
              <a:t>KHỞI ĐỘNG</a:t>
            </a:r>
            <a:endParaRPr lang="en-US" sz="6200" dirty="0">
              <a:solidFill>
                <a:schemeClr val="accent2"/>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3"/>
          <a:srcRect r="23529"/>
          <a:stretch/>
        </p:blipFill>
        <p:spPr>
          <a:xfrm flipH="1">
            <a:off x="0" y="4885227"/>
            <a:ext cx="4495800" cy="5164582"/>
          </a:xfrm>
          <a:prstGeom prst="rect">
            <a:avLst/>
          </a:prstGeom>
        </p:spPr>
      </p:pic>
      <p:sp>
        <p:nvSpPr>
          <p:cNvPr id="4" name="Pentagon 3"/>
          <p:cNvSpPr/>
          <p:nvPr/>
        </p:nvSpPr>
        <p:spPr>
          <a:xfrm>
            <a:off x="0" y="2320921"/>
            <a:ext cx="4495800" cy="1295400"/>
          </a:xfrm>
          <a:prstGeom prst="homePlat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smtClean="0">
                <a:solidFill>
                  <a:schemeClr val="bg1"/>
                </a:solidFill>
                <a:latin typeface="Arial" panose="020B0604020202020204" pitchFamily="34" charset="0"/>
                <a:cs typeface="Arial" panose="020B0604020202020204" pitchFamily="34" charset="0"/>
              </a:rPr>
              <a:t>Thí nghiệm 1</a:t>
            </a:r>
            <a:endParaRPr lang="en-US" sz="3800" b="1">
              <a:solidFill>
                <a:schemeClr val="bg1"/>
              </a:solidFill>
              <a:latin typeface="Arial" panose="020B0604020202020204" pitchFamily="34" charset="0"/>
              <a:cs typeface="Arial" panose="020B0604020202020204" pitchFamily="34" charset="0"/>
            </a:endParaRPr>
          </a:p>
        </p:txBody>
      </p:sp>
      <p:grpSp>
        <p:nvGrpSpPr>
          <p:cNvPr id="17" name="Group 16"/>
          <p:cNvGrpSpPr/>
          <p:nvPr/>
        </p:nvGrpSpPr>
        <p:grpSpPr>
          <a:xfrm>
            <a:off x="5635517" y="3086100"/>
            <a:ext cx="11280883" cy="2585323"/>
            <a:chOff x="6347436" y="2766350"/>
            <a:chExt cx="11280883" cy="2585323"/>
          </a:xfrm>
        </p:grpSpPr>
        <p:pic>
          <p:nvPicPr>
            <p:cNvPr id="15" name="Picture 14"/>
            <p:cNvPicPr>
              <a:picLocks noChangeAspect="1"/>
            </p:cNvPicPr>
            <p:nvPr/>
          </p:nvPicPr>
          <p:blipFill>
            <a:blip r:embed="rId4"/>
            <a:stretch>
              <a:fillRect/>
            </a:stretch>
          </p:blipFill>
          <p:spPr>
            <a:xfrm>
              <a:off x="6347436" y="3616321"/>
              <a:ext cx="944928" cy="885383"/>
            </a:xfrm>
            <a:prstGeom prst="rect">
              <a:avLst/>
            </a:prstGeom>
          </p:spPr>
        </p:pic>
        <p:sp>
          <p:nvSpPr>
            <p:cNvPr id="16" name="Rectangle 15"/>
            <p:cNvSpPr/>
            <p:nvPr/>
          </p:nvSpPr>
          <p:spPr>
            <a:xfrm>
              <a:off x="7646119" y="2766350"/>
              <a:ext cx="9982200" cy="2585323"/>
            </a:xfrm>
            <a:prstGeom prst="rect">
              <a:avLst/>
            </a:prstGeom>
          </p:spPr>
          <p:txBody>
            <a:bodyPr wrap="square">
              <a:spAutoFit/>
            </a:bodyPr>
            <a:lstStyle/>
            <a:p>
              <a:pPr algn="just">
                <a:lnSpc>
                  <a:spcPct val="150000"/>
                </a:lnSpc>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Cho một thìa thủy tinh bột đá vôi và một mẩu đá vôi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nhỏ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(khối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lượng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bằng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nhau)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lần lượt vào hai ống nghiệm 1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và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2.</a:t>
              </a:r>
              <a:endParaRPr lang="en-US" sz="3600">
                <a:latin typeface="Arial" panose="020B0604020202020204" pitchFamily="34" charset="0"/>
                <a:cs typeface="Arial" panose="020B0604020202020204" pitchFamily="34" charset="0"/>
              </a:endParaRPr>
            </a:p>
          </p:txBody>
        </p:sp>
      </p:grpSp>
      <p:grpSp>
        <p:nvGrpSpPr>
          <p:cNvPr id="21" name="Group 20"/>
          <p:cNvGrpSpPr/>
          <p:nvPr/>
        </p:nvGrpSpPr>
        <p:grpSpPr>
          <a:xfrm>
            <a:off x="5635517" y="6694375"/>
            <a:ext cx="11280883" cy="1654171"/>
            <a:chOff x="6347436" y="3231926"/>
            <a:chExt cx="11280883" cy="1654171"/>
          </a:xfrm>
        </p:grpSpPr>
        <p:pic>
          <p:nvPicPr>
            <p:cNvPr id="22" name="Picture 21"/>
            <p:cNvPicPr>
              <a:picLocks noChangeAspect="1"/>
            </p:cNvPicPr>
            <p:nvPr/>
          </p:nvPicPr>
          <p:blipFill>
            <a:blip r:embed="rId4"/>
            <a:stretch>
              <a:fillRect/>
            </a:stretch>
          </p:blipFill>
          <p:spPr>
            <a:xfrm>
              <a:off x="6347436" y="3616321"/>
              <a:ext cx="944928" cy="885383"/>
            </a:xfrm>
            <a:prstGeom prst="rect">
              <a:avLst/>
            </a:prstGeom>
          </p:spPr>
        </p:pic>
        <p:sp>
          <p:nvSpPr>
            <p:cNvPr id="23" name="Rectangle 22"/>
            <p:cNvSpPr/>
            <p:nvPr/>
          </p:nvSpPr>
          <p:spPr>
            <a:xfrm>
              <a:off x="7646119" y="3231926"/>
              <a:ext cx="9982200" cy="1654171"/>
            </a:xfrm>
            <a:prstGeom prst="rect">
              <a:avLst/>
            </a:prstGeom>
          </p:spPr>
          <p:txBody>
            <a:bodyPr wrap="square">
              <a:spAutoFit/>
            </a:bodyPr>
            <a:lstStyle/>
            <a:p>
              <a:pPr algn="just">
                <a:lnSpc>
                  <a:spcPct val="150000"/>
                </a:lnSpc>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Đ</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ồng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thời vào mỗi ống nghiệm khoảng 5 ml dung dịch HCl cùng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nồng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độ.</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58252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p:tgtEl>
                                          <p:spTgt spid="17"/>
                                        </p:tgtEl>
                                        <p:attrNameLst>
                                          <p:attrName>ppt_y</p:attrName>
                                        </p:attrNameLst>
                                      </p:cBhvr>
                                      <p:tavLst>
                                        <p:tav tm="0">
                                          <p:val>
                                            <p:strVal val="#ppt_y+#ppt_h*1.125000"/>
                                          </p:val>
                                        </p:tav>
                                        <p:tav tm="100000">
                                          <p:val>
                                            <p:strVal val="#ppt_y"/>
                                          </p:val>
                                        </p:tav>
                                      </p:tavLst>
                                    </p:anim>
                                    <p:animEffect transition="in" filter="wipe(up)">
                                      <p:cBhvr>
                                        <p:cTn id="21" dur="500"/>
                                        <p:tgtEl>
                                          <p:spTgt spid="17"/>
                                        </p:tgtEl>
                                      </p:cBhvr>
                                    </p:animEffect>
                                  </p:childTnLst>
                                </p:cTn>
                              </p:par>
                            </p:childTnLst>
                          </p:cTn>
                        </p:par>
                        <p:par>
                          <p:cTn id="22" fill="hold">
                            <p:stCondLst>
                              <p:cond delay="500"/>
                            </p:stCondLst>
                            <p:childTnLst>
                              <p:par>
                                <p:cTn id="23" presetID="12" presetClass="entr" presetSubtype="4"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ppt_y</p:attrName>
                                        </p:attrNameLst>
                                      </p:cBhvr>
                                      <p:tavLst>
                                        <p:tav tm="0">
                                          <p:val>
                                            <p:strVal val="#ppt_y+#ppt_h*1.125000"/>
                                          </p:val>
                                        </p:tav>
                                        <p:tav tm="100000">
                                          <p:val>
                                            <p:strVal val="#ppt_y"/>
                                          </p:val>
                                        </p:tav>
                                      </p:tavLst>
                                    </p:anim>
                                    <p:animEffect transition="in" filter="wipe(up)">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647020" y="599141"/>
            <a:ext cx="7706994" cy="9088718"/>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23" name="Rectangle 22"/>
          <p:cNvSpPr/>
          <p:nvPr/>
        </p:nvSpPr>
        <p:spPr>
          <a:xfrm>
            <a:off x="-4307028" y="4690634"/>
            <a:ext cx="8026096" cy="820674"/>
          </a:xfrm>
          <a:prstGeom prst="rect">
            <a:avLst/>
          </a:prstGeom>
        </p:spPr>
        <p:txBody>
          <a:bodyPr wrap="square">
            <a:spAutoFit/>
          </a:bodyPr>
          <a:lstStyle/>
          <a:p>
            <a:pPr algn="just">
              <a:lnSpc>
                <a:spcPct val="150000"/>
              </a:lnSpc>
            </a:pPr>
            <a:endParaRPr lang="en-US" sz="36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9001033" y="0"/>
            <a:ext cx="9433560" cy="10291157"/>
          </a:xfrm>
          <a:prstGeom prst="rect">
            <a:avLst/>
          </a:prstGeom>
        </p:spPr>
      </p:pic>
      <p:grpSp>
        <p:nvGrpSpPr>
          <p:cNvPr id="6" name="Group 5"/>
          <p:cNvGrpSpPr/>
          <p:nvPr/>
        </p:nvGrpSpPr>
        <p:grpSpPr>
          <a:xfrm>
            <a:off x="990600" y="1790700"/>
            <a:ext cx="6947712" cy="2514600"/>
            <a:chOff x="10386923" y="1714500"/>
            <a:chExt cx="6947712" cy="2514600"/>
          </a:xfrm>
        </p:grpSpPr>
        <p:sp>
          <p:nvSpPr>
            <p:cNvPr id="12" name="Freeform 5"/>
            <p:cNvSpPr/>
            <p:nvPr/>
          </p:nvSpPr>
          <p:spPr>
            <a:xfrm>
              <a:off x="10386923" y="1714500"/>
              <a:ext cx="6947712" cy="2514600"/>
            </a:xfrm>
            <a:custGeom>
              <a:avLst/>
              <a:gdLst/>
              <a:ahLst/>
              <a:cxnLst/>
              <a:rect l="l" t="t" r="r" b="b"/>
              <a:pathLst>
                <a:path w="4538903" h="1489327">
                  <a:moveTo>
                    <a:pt x="0" y="0"/>
                  </a:moveTo>
                  <a:lnTo>
                    <a:pt x="4538903" y="0"/>
                  </a:lnTo>
                  <a:lnTo>
                    <a:pt x="4538903" y="1489327"/>
                  </a:lnTo>
                  <a:lnTo>
                    <a:pt x="0" y="1489327"/>
                  </a:lnTo>
                  <a:lnTo>
                    <a:pt x="0" y="0"/>
                  </a:lnTo>
                  <a:close/>
                </a:path>
              </a:pathLst>
            </a:custGeom>
            <a:blipFill>
              <a:blip r:embed="rId4"/>
              <a:stretch>
                <a:fillRect/>
              </a:stretch>
            </a:blipFill>
          </p:spPr>
        </p:sp>
        <p:sp>
          <p:nvSpPr>
            <p:cNvPr id="5" name="TextBox 4"/>
            <p:cNvSpPr txBox="1"/>
            <p:nvPr/>
          </p:nvSpPr>
          <p:spPr>
            <a:xfrm>
              <a:off x="11811000" y="2633246"/>
              <a:ext cx="4648200" cy="677108"/>
            </a:xfrm>
            <a:prstGeom prst="rect">
              <a:avLst/>
            </a:prstGeom>
            <a:noFill/>
          </p:spPr>
          <p:txBody>
            <a:bodyPr wrap="square" rtlCol="0">
              <a:spAutoFit/>
            </a:bodyPr>
            <a:lstStyle/>
            <a:p>
              <a:pPr algn="ctr"/>
              <a:r>
                <a:rPr lang="en-US" sz="3800" b="1" smtClean="0">
                  <a:latin typeface="Arial" panose="020B0604020202020204" pitchFamily="34" charset="0"/>
                  <a:cs typeface="Arial" panose="020B0604020202020204" pitchFamily="34" charset="0"/>
                </a:rPr>
                <a:t>Phiếu học tập số 1</a:t>
              </a:r>
              <a:endParaRPr lang="en-US" sz="3800" b="1">
                <a:latin typeface="Arial" panose="020B0604020202020204" pitchFamily="34" charset="0"/>
                <a:cs typeface="Arial" panose="020B0604020202020204" pitchFamily="34" charset="0"/>
              </a:endParaRPr>
            </a:p>
          </p:txBody>
        </p:sp>
      </p:grpSp>
      <p:pic>
        <p:nvPicPr>
          <p:cNvPr id="16" name="Picture 2"/>
          <p:cNvPicPr>
            <a:picLocks noChangeAspect="1"/>
          </p:cNvPicPr>
          <p:nvPr/>
        </p:nvPicPr>
        <p:blipFill>
          <a:blip r:embed="rId5"/>
          <a:srcRect/>
          <a:stretch>
            <a:fillRect/>
          </a:stretch>
        </p:blipFill>
        <p:spPr>
          <a:xfrm>
            <a:off x="1594122" y="5318274"/>
            <a:ext cx="5812790" cy="4473426"/>
          </a:xfrm>
          <a:prstGeom prst="rect">
            <a:avLst/>
          </a:prstGeom>
        </p:spPr>
      </p:pic>
    </p:spTree>
    <p:extLst>
      <p:ext uri="{BB962C8B-B14F-4D97-AF65-F5344CB8AC3E}">
        <p14:creationId xmlns:p14="http://schemas.microsoft.com/office/powerpoint/2010/main" val="1561896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9576292" y="599141"/>
            <a:ext cx="8406908" cy="9088718"/>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23" name="Rectangle 22"/>
          <p:cNvSpPr/>
          <p:nvPr/>
        </p:nvSpPr>
        <p:spPr>
          <a:xfrm>
            <a:off x="-4307028" y="4690634"/>
            <a:ext cx="8026096" cy="820674"/>
          </a:xfrm>
          <a:prstGeom prst="rect">
            <a:avLst/>
          </a:prstGeom>
        </p:spPr>
        <p:txBody>
          <a:bodyPr wrap="square">
            <a:spAutoFit/>
          </a:bodyPr>
          <a:lstStyle/>
          <a:p>
            <a:pPr algn="just">
              <a:lnSpc>
                <a:spcPct val="150000"/>
              </a:lnSpc>
            </a:pPr>
            <a:endParaRPr lang="en-US" sz="360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903" t="15323" r="15400" b="3364"/>
          <a:stretch/>
        </p:blipFill>
        <p:spPr>
          <a:xfrm>
            <a:off x="304800" y="1738461"/>
            <a:ext cx="8966692" cy="6725019"/>
          </a:xfrm>
          <a:prstGeom prst="rect">
            <a:avLst/>
          </a:prstGeom>
          <a:effectLst>
            <a:outerShdw blurRad="50800" dist="38100" dir="2700000" algn="tl" rotWithShape="0">
              <a:prstClr val="black">
                <a:alpha val="40000"/>
              </a:prstClr>
            </a:outerShdw>
          </a:effectLst>
        </p:spPr>
      </p:pic>
      <mc:AlternateContent xmlns:mc="http://schemas.openxmlformats.org/markup-compatibility/2006">
        <mc:Choice xmlns:a14="http://schemas.microsoft.com/office/drawing/2010/main" Requires="a14">
          <p:sp>
            <p:nvSpPr>
              <p:cNvPr id="9" name="Rectangle 8"/>
              <p:cNvSpPr/>
              <p:nvPr/>
            </p:nvSpPr>
            <p:spPr>
              <a:xfrm>
                <a:off x="9901004" y="1289670"/>
                <a:ext cx="7757481" cy="7622600"/>
              </a:xfrm>
              <a:prstGeom prst="rect">
                <a:avLst/>
              </a:prstGeom>
            </p:spPr>
            <p:txBody>
              <a:bodyPr wrap="square">
                <a:spAutoFit/>
              </a:bodyPr>
              <a:lstStyle/>
              <a:p>
                <a:pPr algn="just">
                  <a:lnSpc>
                    <a:spcPct val="150000"/>
                  </a:lnSpc>
                  <a:spcBef>
                    <a:spcPts val="100"/>
                  </a:spcBef>
                  <a:spcAft>
                    <a:spcPts val="100"/>
                  </a:spcAft>
                </a:pPr>
                <a:r>
                  <a:rPr lang="fr-FR" sz="3600" b="1" smtClean="0">
                    <a:latin typeface="Arial" panose="020B0604020202020204" pitchFamily="34" charset="0"/>
                    <a:ea typeface="Calibri" panose="020F0502020204030204" pitchFamily="34" charset="0"/>
                    <a:cs typeface="Arial" panose="020B0604020202020204" pitchFamily="34" charset="0"/>
                  </a:rPr>
                  <a:t>Câu 1</a:t>
                </a:r>
                <a:r>
                  <a:rPr lang="fr-FR" sz="3600" b="1">
                    <a:latin typeface="Arial" panose="020B0604020202020204" pitchFamily="34" charset="0"/>
                    <a:ea typeface="Calibri" panose="020F0502020204030204" pitchFamily="34" charset="0"/>
                    <a:cs typeface="Arial" panose="020B0604020202020204" pitchFamily="34" charset="0"/>
                  </a:rPr>
                  <a:t>. </a:t>
                </a:r>
                <a:r>
                  <a:rPr lang="fr-FR" sz="3600">
                    <a:latin typeface="Arial" panose="020B0604020202020204" pitchFamily="34" charset="0"/>
                    <a:ea typeface="Calibri" panose="020F0502020204030204" pitchFamily="34" charset="0"/>
                    <a:cs typeface="Arial" panose="020B0604020202020204" pitchFamily="34" charset="0"/>
                  </a:rPr>
                  <a:t>H</a:t>
                </a:r>
                <a:r>
                  <a:rPr lang="fr-FR" sz="3600" smtClean="0">
                    <a:latin typeface="Arial" panose="020B0604020202020204" pitchFamily="34" charset="0"/>
                    <a:ea typeface="Calibri" panose="020F0502020204030204" pitchFamily="34" charset="0"/>
                    <a:cs typeface="Arial" panose="020B0604020202020204" pitchFamily="34" charset="0"/>
                  </a:rPr>
                  <a:t>iện </a:t>
                </a:r>
                <a:r>
                  <a:rPr lang="fr-FR" sz="3600">
                    <a:latin typeface="Arial" panose="020B0604020202020204" pitchFamily="34" charset="0"/>
                    <a:ea typeface="Calibri" panose="020F0502020204030204" pitchFamily="34" charset="0"/>
                    <a:cs typeface="Arial" panose="020B0604020202020204" pitchFamily="34" charset="0"/>
                  </a:rPr>
                  <a:t>tượng thí nghiệm 2: Ở ống nghiệm 1, bọt khí thoát ra nhanh và nhiều hơn ống nghiệm 2. Có bọt khí thoát ra là do </a:t>
                </a:r>
                <a:r>
                  <a:rPr lang="fr-FR" sz="3600">
                    <a:latin typeface="Arial" panose="020B0604020202020204" pitchFamily="34" charset="0"/>
                    <a:ea typeface="Calibri" panose="020F0502020204030204" pitchFamily="34" charset="0"/>
                    <a:cs typeface="Arial" panose="020B0604020202020204" pitchFamily="34" charset="0"/>
                  </a:rPr>
                  <a:t>có </a:t>
                </a:r>
                <a:r>
                  <a:rPr lang="fr-FR" sz="3600" smtClean="0">
                    <a:latin typeface="Arial" panose="020B0604020202020204" pitchFamily="34" charset="0"/>
                    <a:ea typeface="Calibri" panose="020F0502020204030204" pitchFamily="34" charset="0"/>
                    <a:cs typeface="Arial" panose="020B0604020202020204" pitchFamily="34" charset="0"/>
                  </a:rPr>
                  <a:t>PƯHH sau</a:t>
                </a:r>
                <a:r>
                  <a:rPr lang="fr-FR" sz="3600">
                    <a:latin typeface="Arial" panose="020B0604020202020204" pitchFamily="34" charset="0"/>
                    <a:ea typeface="Calibri" panose="020F0502020204030204" pitchFamily="34" charset="0"/>
                    <a:cs typeface="Arial" panose="020B0604020202020204" pitchFamily="34" charset="0"/>
                  </a:rPr>
                  <a:t>:</a:t>
                </a:r>
                <a:endParaRPr lang="en-US" sz="3600">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100"/>
                  </a:spcBef>
                  <a:spcAft>
                    <a:spcPts val="100"/>
                  </a:spcAft>
                </a:pPr>
                <a:r>
                  <a:rPr lang="fr-FR" sz="3600" i="1" smtClean="0">
                    <a:solidFill>
                      <a:srgbClr val="FF0000"/>
                    </a:solidFill>
                    <a:latin typeface="Arial" panose="020B0604020202020204" pitchFamily="34" charset="0"/>
                    <a:ea typeface="Calibri" panose="020F0502020204030204" pitchFamily="34" charset="0"/>
                    <a:cs typeface="Arial" panose="020B0604020202020204" pitchFamily="34" charset="0"/>
                  </a:rPr>
                  <a:t>Fe + H</a:t>
                </a:r>
                <a:r>
                  <a:rPr lang="fr-FR" sz="3600" i="1" baseline="-25000">
                    <a:solidFill>
                      <a:srgbClr val="FF0000"/>
                    </a:solidFill>
                    <a:latin typeface="Arial" panose="020B0604020202020204" pitchFamily="34" charset="0"/>
                    <a:ea typeface="Calibri" panose="020F0502020204030204" pitchFamily="34" charset="0"/>
                    <a:cs typeface="Arial" panose="020B0604020202020204" pitchFamily="34" charset="0"/>
                  </a:rPr>
                  <a:t>2</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rPr>
                  <a:t>SO</a:t>
                </a:r>
                <a:r>
                  <a:rPr lang="fr-FR" sz="3600" i="1" baseline="-25000">
                    <a:solidFill>
                      <a:srgbClr val="FF0000"/>
                    </a:solidFill>
                    <a:latin typeface="Arial" panose="020B0604020202020204" pitchFamily="34" charset="0"/>
                    <a:ea typeface="Calibri" panose="020F0502020204030204" pitchFamily="34" charset="0"/>
                    <a:cs typeface="Arial" panose="020B0604020202020204" pitchFamily="34" charset="0"/>
                  </a:rPr>
                  <a:t>4</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i="1">
                    <a:solidFill>
                      <a:srgbClr val="FF0000"/>
                    </a:solidFill>
                    <a:latin typeface="Arial" panose="020B0604020202020204" pitchFamily="34" charset="0"/>
                    <a:ea typeface="Times New Roman" panose="02020603050405020304" pitchFamily="18" charset="0"/>
                    <a:cs typeface="Arial" panose="020B0604020202020204" pitchFamily="34" charset="0"/>
                  </a:rPr>
                  <a:t> FeSO</a:t>
                </a:r>
                <a:r>
                  <a:rPr lang="fr-FR" sz="3600" i="1" baseline="-25000">
                    <a:solidFill>
                      <a:srgbClr val="FF0000"/>
                    </a:solidFill>
                    <a:latin typeface="Arial" panose="020B0604020202020204" pitchFamily="34" charset="0"/>
                    <a:ea typeface="Times New Roman" panose="02020603050405020304" pitchFamily="18" charset="0"/>
                    <a:cs typeface="Arial" panose="020B0604020202020204" pitchFamily="34" charset="0"/>
                  </a:rPr>
                  <a:t>4</a:t>
                </a:r>
                <a:r>
                  <a:rPr lang="fr-FR" sz="3600" i="1">
                    <a:solidFill>
                      <a:srgbClr val="FF0000"/>
                    </a:solidFill>
                    <a:latin typeface="Arial" panose="020B0604020202020204" pitchFamily="34" charset="0"/>
                    <a:ea typeface="Times New Roman" panose="02020603050405020304" pitchFamily="18" charset="0"/>
                    <a:cs typeface="Arial" panose="020B0604020202020204" pitchFamily="34" charset="0"/>
                  </a:rPr>
                  <a:t> + H</a:t>
                </a:r>
                <a:r>
                  <a:rPr lang="fr-FR" sz="3600" i="1" baseline="-25000">
                    <a:solidFill>
                      <a:srgbClr val="FF0000"/>
                    </a:solidFill>
                    <a:latin typeface="Arial" panose="020B0604020202020204" pitchFamily="34" charset="0"/>
                    <a:ea typeface="Times New Roman" panose="02020603050405020304" pitchFamily="18" charset="0"/>
                    <a:cs typeface="Arial" panose="020B0604020202020204" pitchFamily="34" charset="0"/>
                  </a:rPr>
                  <a:t>2</a:t>
                </a:r>
                <a14:m>
                  <m:oMath xmlns:m="http://schemas.openxmlformats.org/officeDocument/2006/math">
                    <m:r>
                      <a:rPr lang="fr-FR" sz="3600" i="1" baseline="-250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i="1">
                  <a:solidFill>
                    <a:srgbClr val="FF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fr-FR" sz="3600">
                    <a:latin typeface="Arial" panose="020B0604020202020204" pitchFamily="34" charset="0"/>
                    <a:ea typeface="Times New Roman" panose="02020603050405020304" pitchFamily="18" charset="0"/>
                    <a:cs typeface="Arial" panose="020B0604020202020204" pitchFamily="34" charset="0"/>
                  </a:rPr>
                  <a:t>Giải thích: Tốc độ của phản ứng ở ống nghiệm 1 nhanh hơn ở ống </a:t>
                </a:r>
                <a:r>
                  <a:rPr lang="fr-FR" sz="3600">
                    <a:latin typeface="Arial" panose="020B0604020202020204" pitchFamily="34" charset="0"/>
                    <a:ea typeface="Times New Roman" panose="02020603050405020304" pitchFamily="18" charset="0"/>
                    <a:cs typeface="Arial" panose="020B0604020202020204" pitchFamily="34" charset="0"/>
                  </a:rPr>
                  <a:t>nghiệm </a:t>
                </a:r>
                <a:r>
                  <a:rPr lang="fr-FR" sz="3600" smtClean="0">
                    <a:latin typeface="Arial" panose="020B0604020202020204" pitchFamily="34" charset="0"/>
                    <a:ea typeface="Times New Roman" panose="02020603050405020304" pitchFamily="18" charset="0"/>
                    <a:cs typeface="Arial" panose="020B0604020202020204" pitchFamily="34" charset="0"/>
                  </a:rPr>
                  <a:t>2 </a:t>
                </a:r>
                <a:r>
                  <a:rPr lang="fr-FR" sz="3600">
                    <a:latin typeface="Arial" panose="020B0604020202020204" pitchFamily="34" charset="0"/>
                    <a:ea typeface="Times New Roman" panose="02020603050405020304" pitchFamily="18" charset="0"/>
                    <a:cs typeface="Arial" panose="020B0604020202020204" pitchFamily="34" charset="0"/>
                  </a:rPr>
                  <a:t>do ống nghiệm 1 được đun nóng lên.</a:t>
                </a:r>
                <a:endParaRPr lang="en-US" sz="36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9901004" y="1289670"/>
                <a:ext cx="7757481" cy="7622600"/>
              </a:xfrm>
              <a:prstGeom prst="rect">
                <a:avLst/>
              </a:prstGeom>
              <a:blipFill>
                <a:blip r:embed="rId4"/>
                <a:stretch>
                  <a:fillRect l="-2357" r="-2357" b="-800"/>
                </a:stretch>
              </a:blipFill>
            </p:spPr>
            <p:txBody>
              <a:bodyPr/>
              <a:lstStyle/>
              <a:p>
                <a:r>
                  <a:rPr lang="en-US">
                    <a:noFill/>
                  </a:rPr>
                  <a:t> </a:t>
                </a:r>
              </a:p>
            </p:txBody>
          </p:sp>
        </mc:Fallback>
      </mc:AlternateContent>
    </p:spTree>
    <p:extLst>
      <p:ext uri="{BB962C8B-B14F-4D97-AF65-F5344CB8AC3E}">
        <p14:creationId xmlns:p14="http://schemas.microsoft.com/office/powerpoint/2010/main" val="670243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dissolve">
                                      <p:cBhvr>
                                        <p:cTn id="21" dur="500"/>
                                        <p:tgtEl>
                                          <p:spTgt spid="9">
                                            <p:txEl>
                                              <p:pRg st="0" end="0"/>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down)">
                                      <p:cBhvr>
                                        <p:cTn id="25" dur="500"/>
                                        <p:tgtEl>
                                          <p:spTgt spid="9">
                                            <p:txEl>
                                              <p:pRg st="1" end="1"/>
                                            </p:txEl>
                                          </p:spTgt>
                                        </p:tgtEl>
                                      </p:cBhvr>
                                    </p:animEffect>
                                  </p:childTnLst>
                                </p:cTn>
                              </p:par>
                            </p:childTnLst>
                          </p:cTn>
                        </p:par>
                        <p:par>
                          <p:cTn id="26" fill="hold">
                            <p:stCondLst>
                              <p:cond delay="1000"/>
                            </p:stCondLst>
                            <p:childTnLst>
                              <p:par>
                                <p:cTn id="27" presetID="9" presetClass="entr" presetSubtype="0" fill="hold" nodeType="after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dissolve">
                                      <p:cBhvr>
                                        <p:cTn id="2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9576292" y="599141"/>
            <a:ext cx="8406908" cy="9088718"/>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23" name="Rectangle 22"/>
          <p:cNvSpPr/>
          <p:nvPr/>
        </p:nvSpPr>
        <p:spPr>
          <a:xfrm>
            <a:off x="-4307028" y="4690634"/>
            <a:ext cx="8026096" cy="820674"/>
          </a:xfrm>
          <a:prstGeom prst="rect">
            <a:avLst/>
          </a:prstGeom>
        </p:spPr>
        <p:txBody>
          <a:bodyPr wrap="square">
            <a:spAutoFit/>
          </a:bodyPr>
          <a:lstStyle/>
          <a:p>
            <a:pPr algn="just">
              <a:lnSpc>
                <a:spcPct val="150000"/>
              </a:lnSpc>
            </a:pPr>
            <a:endParaRPr lang="en-US" sz="360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903" t="15323" r="15400" b="3364"/>
          <a:stretch/>
        </p:blipFill>
        <p:spPr>
          <a:xfrm>
            <a:off x="304800" y="1738461"/>
            <a:ext cx="8966692" cy="6725019"/>
          </a:xfrm>
          <a:prstGeom prst="rect">
            <a:avLst/>
          </a:prstGeom>
          <a:effectLst>
            <a:outerShdw blurRad="50800" dist="38100" dir="2700000" algn="tl" rotWithShape="0">
              <a:prstClr val="black">
                <a:alpha val="40000"/>
              </a:prstClr>
            </a:outerShdw>
          </a:effectLst>
        </p:spPr>
      </p:pic>
      <p:sp>
        <p:nvSpPr>
          <p:cNvPr id="9" name="Rectangle 8"/>
          <p:cNvSpPr/>
          <p:nvPr/>
        </p:nvSpPr>
        <p:spPr>
          <a:xfrm>
            <a:off x="9901004" y="3028639"/>
            <a:ext cx="7757481" cy="4247317"/>
          </a:xfrm>
          <a:prstGeom prst="rect">
            <a:avLst/>
          </a:prstGeom>
        </p:spPr>
        <p:txBody>
          <a:bodyPr wrap="square">
            <a:spAutoFit/>
          </a:bodyPr>
          <a:lstStyle/>
          <a:p>
            <a:pPr algn="just">
              <a:lnSpc>
                <a:spcPct val="150000"/>
              </a:lnSpc>
            </a:pPr>
            <a:r>
              <a:rPr lang="fr-FR" sz="3600" b="1" smtClean="0">
                <a:latin typeface="Arial" panose="020B0604020202020204" pitchFamily="34" charset="0"/>
                <a:ea typeface="Calibri" panose="020F0502020204030204" pitchFamily="34" charset="0"/>
                <a:cs typeface="Arial" panose="020B0604020202020204" pitchFamily="34" charset="0"/>
              </a:rPr>
              <a:t>Câu 2. </a:t>
            </a:r>
          </a:p>
          <a:p>
            <a:pPr algn="just">
              <a:lnSpc>
                <a:spcPct val="150000"/>
              </a:lnSpc>
            </a:pPr>
            <a:r>
              <a:rPr lang="fr-FR" sz="3600" smtClean="0">
                <a:latin typeface="Arial" panose="020B0604020202020204" pitchFamily="34" charset="0"/>
                <a:cs typeface="Arial" panose="020B0604020202020204" pitchFamily="34" charset="0"/>
              </a:rPr>
              <a:t>Nhận </a:t>
            </a:r>
            <a:r>
              <a:rPr lang="fr-FR" sz="3600">
                <a:latin typeface="Arial" panose="020B0604020202020204" pitchFamily="34" charset="0"/>
                <a:cs typeface="Arial" panose="020B0604020202020204" pitchFamily="34" charset="0"/>
              </a:rPr>
              <a:t>xét ảnh hưởng của nhiệt độ đến tốc độ phản ứng: Khi </a:t>
            </a:r>
            <a:r>
              <a:rPr lang="fr-FR" sz="3600" b="1">
                <a:solidFill>
                  <a:srgbClr val="FF0000"/>
                </a:solidFill>
                <a:latin typeface="Arial" panose="020B0604020202020204" pitchFamily="34" charset="0"/>
                <a:cs typeface="Arial" panose="020B0604020202020204" pitchFamily="34" charset="0"/>
              </a:rPr>
              <a:t>tăng nhiệt độ</a:t>
            </a:r>
            <a:r>
              <a:rPr lang="fr-FR" sz="3600">
                <a:latin typeface="Arial" panose="020B0604020202020204" pitchFamily="34" charset="0"/>
                <a:cs typeface="Arial" panose="020B0604020202020204" pitchFamily="34" charset="0"/>
              </a:rPr>
              <a:t>, phản ứng diễn ra với tốc độ </a:t>
            </a:r>
            <a:r>
              <a:rPr lang="fr-FR" sz="3600" b="1">
                <a:solidFill>
                  <a:srgbClr val="FF0000"/>
                </a:solidFill>
                <a:latin typeface="Arial" panose="020B0604020202020204" pitchFamily="34" charset="0"/>
                <a:cs typeface="Arial" panose="020B0604020202020204" pitchFamily="34" charset="0"/>
              </a:rPr>
              <a:t>nhanh hơn</a:t>
            </a:r>
            <a:r>
              <a:rPr lang="fr-FR"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8750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dissolve">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9" name="TextBox 8">
            <a:extLst>
              <a:ext uri="{FF2B5EF4-FFF2-40B4-BE49-F238E27FC236}">
                <a16:creationId xmlns:a16="http://schemas.microsoft.com/office/drawing/2014/main" id="{E19B1F1F-6136-4AD1-8FAA-8BF99A8856B5}"/>
              </a:ext>
            </a:extLst>
          </p:cNvPr>
          <p:cNvSpPr txBox="1"/>
          <p:nvPr/>
        </p:nvSpPr>
        <p:spPr>
          <a:xfrm>
            <a:off x="378213" y="1034415"/>
            <a:ext cx="17531574" cy="984885"/>
          </a:xfrm>
          <a:prstGeom prst="rect">
            <a:avLst/>
          </a:prstGeom>
          <a:noFill/>
        </p:spPr>
        <p:txBody>
          <a:bodyPr wrap="square" rtlCol="0">
            <a:spAutoFit/>
          </a:bodyPr>
          <a:lstStyle/>
          <a:p>
            <a:pPr algn="ctr"/>
            <a:r>
              <a:rPr lang="en-US" sz="5600" b="1" smtClean="0">
                <a:solidFill>
                  <a:schemeClr val="accent6">
                    <a:lumMod val="50000"/>
                  </a:schemeClr>
                </a:solidFill>
                <a:latin typeface="Arial" panose="020B0604020202020204" pitchFamily="34" charset="0"/>
                <a:cs typeface="Arial" panose="020B0604020202020204" pitchFamily="34" charset="0"/>
              </a:rPr>
              <a:t>2. </a:t>
            </a:r>
            <a:r>
              <a:rPr lang="en-US" sz="5600" b="1" smtClean="0">
                <a:solidFill>
                  <a:schemeClr val="accent6">
                    <a:lumMod val="50000"/>
                  </a:schemeClr>
                </a:solidFill>
                <a:latin typeface="Arial" panose="020B0604020202020204" pitchFamily="34" charset="0"/>
                <a:cs typeface="Arial" panose="020B0604020202020204" pitchFamily="34" charset="0"/>
              </a:rPr>
              <a:t>Ảnh hưởng của nhiệt độ</a:t>
            </a:r>
            <a:endParaRPr lang="en-US" sz="5600" dirty="0">
              <a:solidFill>
                <a:schemeClr val="accent6">
                  <a:lumMod val="50000"/>
                </a:schemeClr>
              </a:solidFill>
              <a:latin typeface="Arial" panose="020B0604020202020204" pitchFamily="34" charset="0"/>
              <a:cs typeface="Arial" panose="020B0604020202020204" pitchFamily="34" charset="0"/>
            </a:endParaRPr>
          </a:p>
        </p:txBody>
      </p:sp>
      <p:pic>
        <p:nvPicPr>
          <p:cNvPr id="9220" name="Picture 4" descr="https://o.remove.bg/downloads/8c7a8fc6-59c6-49a2-87b6-b817b3eb6674/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
            <a:ext cx="1230211" cy="320852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4307028" y="4690634"/>
            <a:ext cx="8026096" cy="820674"/>
          </a:xfrm>
          <a:prstGeom prst="rect">
            <a:avLst/>
          </a:prstGeom>
        </p:spPr>
        <p:txBody>
          <a:bodyPr wrap="square">
            <a:spAutoFit/>
          </a:bodyPr>
          <a:lstStyle/>
          <a:p>
            <a:pPr algn="just">
              <a:lnSpc>
                <a:spcPct val="150000"/>
              </a:lnSpc>
            </a:pPr>
            <a:endParaRPr lang="en-US" sz="3600">
              <a:latin typeface="Arial" panose="020B0604020202020204" pitchFamily="34" charset="0"/>
              <a:cs typeface="Arial" panose="020B0604020202020204" pitchFamily="34" charset="0"/>
            </a:endParaRPr>
          </a:p>
        </p:txBody>
      </p:sp>
      <p:sp>
        <p:nvSpPr>
          <p:cNvPr id="12" name="Rectangle 11"/>
          <p:cNvSpPr/>
          <p:nvPr/>
        </p:nvSpPr>
        <p:spPr>
          <a:xfrm>
            <a:off x="1843085" y="2408992"/>
            <a:ext cx="14601825" cy="677108"/>
          </a:xfrm>
          <a:prstGeom prst="rect">
            <a:avLst/>
          </a:prstGeom>
        </p:spPr>
        <p:txBody>
          <a:bodyPr wrap="square">
            <a:spAutoFit/>
          </a:bodyPr>
          <a:lstStyle/>
          <a:p>
            <a:pPr algn="ctr"/>
            <a:r>
              <a:rPr lang="fr-FR" sz="3800" b="1" smtClean="0">
                <a:solidFill>
                  <a:srgbClr val="FF0000"/>
                </a:solidFill>
                <a:latin typeface="Arial" panose="020B0604020202020204" pitchFamily="34" charset="0"/>
                <a:cs typeface="Arial" panose="020B0604020202020204" pitchFamily="34" charset="0"/>
              </a:rPr>
              <a:t>Trả lời câu hỏi Luyện tập 3 (SGK tr.43):</a:t>
            </a:r>
            <a:endParaRPr lang="en-US" sz="3800" b="1">
              <a:solidFill>
                <a:srgbClr val="FF0000"/>
              </a:solidFill>
              <a:latin typeface="Arial" panose="020B0604020202020204" pitchFamily="34" charset="0"/>
              <a:cs typeface="Arial" panose="020B0604020202020204" pitchFamily="34" charset="0"/>
            </a:endParaRPr>
          </a:p>
        </p:txBody>
      </p:sp>
      <p:sp>
        <p:nvSpPr>
          <p:cNvPr id="14" name="Rounded Rectangle 13"/>
          <p:cNvSpPr/>
          <p:nvPr/>
        </p:nvSpPr>
        <p:spPr>
          <a:xfrm>
            <a:off x="1104901" y="3729371"/>
            <a:ext cx="8670349" cy="27432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600" smtClean="0">
                <a:solidFill>
                  <a:schemeClr val="tx1"/>
                </a:solidFill>
                <a:latin typeface="Arial" panose="020B0604020202020204" pitchFamily="34" charset="0"/>
                <a:cs typeface="Arial" panose="020B0604020202020204" pitchFamily="34" charset="0"/>
              </a:rPr>
              <a:t>Cho hai cốc thuỷ tinh đựng nước lạnh và nước nóng, thả đồng thời vào mỗi cốc một viên vitamin C (dạng sủi) </a:t>
            </a:r>
            <a:endParaRPr lang="en-US" sz="3600" b="1">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1104900" y="7040885"/>
            <a:ext cx="8670349" cy="21336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600" smtClean="0">
                <a:solidFill>
                  <a:schemeClr val="tx1"/>
                </a:solidFill>
                <a:latin typeface="Arial" panose="020B0604020202020204" pitchFamily="34" charset="0"/>
                <a:cs typeface="Arial" panose="020B0604020202020204" pitchFamily="34" charset="0"/>
              </a:rPr>
              <a:t>Dự đoán xem ở cốc nào viên vitamin C tan nhanh hơn.</a:t>
            </a:r>
            <a:endParaRPr lang="en-US" sz="3600" b="1">
              <a:solidFill>
                <a:schemeClr val="tx1"/>
              </a:solidFill>
              <a:latin typeface="Arial" panose="020B0604020202020204" pitchFamily="34" charset="0"/>
              <a:cs typeface="Arial" panose="020B0604020202020204" pitchFamily="34" charset="0"/>
            </a:endParaRPr>
          </a:p>
        </p:txBody>
      </p:sp>
      <p:sp>
        <p:nvSpPr>
          <p:cNvPr id="5" name="AutoShape 4" descr="Sản phẩm viên sủi Vitamin C nào tốt trên thị trường hiện nay?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Sản phẩm viên sủi Vitamin C nào tốt trên thị trường hiện nay? - Nhà thuốc  FPT Long Châ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4"/>
          <a:stretch>
            <a:fillRect/>
          </a:stretch>
        </p:blipFill>
        <p:spPr>
          <a:xfrm>
            <a:off x="10325100" y="3895725"/>
            <a:ext cx="6819900" cy="5133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50961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9" name="TextBox 8">
            <a:extLst>
              <a:ext uri="{FF2B5EF4-FFF2-40B4-BE49-F238E27FC236}">
                <a16:creationId xmlns:a16="http://schemas.microsoft.com/office/drawing/2014/main" id="{E19B1F1F-6136-4AD1-8FAA-8BF99A8856B5}"/>
              </a:ext>
            </a:extLst>
          </p:cNvPr>
          <p:cNvSpPr txBox="1"/>
          <p:nvPr/>
        </p:nvSpPr>
        <p:spPr>
          <a:xfrm>
            <a:off x="378213" y="1034415"/>
            <a:ext cx="17531574" cy="984885"/>
          </a:xfrm>
          <a:prstGeom prst="rect">
            <a:avLst/>
          </a:prstGeom>
          <a:noFill/>
        </p:spPr>
        <p:txBody>
          <a:bodyPr wrap="square" rtlCol="0">
            <a:spAutoFit/>
          </a:bodyPr>
          <a:lstStyle/>
          <a:p>
            <a:pPr algn="ctr"/>
            <a:r>
              <a:rPr lang="en-US" sz="5600" b="1" smtClean="0">
                <a:solidFill>
                  <a:schemeClr val="accent6">
                    <a:lumMod val="50000"/>
                  </a:schemeClr>
                </a:solidFill>
                <a:latin typeface="Arial" panose="020B0604020202020204" pitchFamily="34" charset="0"/>
                <a:cs typeface="Arial" panose="020B0604020202020204" pitchFamily="34" charset="0"/>
              </a:rPr>
              <a:t>2. </a:t>
            </a:r>
            <a:r>
              <a:rPr lang="en-US" sz="5600" b="1" smtClean="0">
                <a:solidFill>
                  <a:schemeClr val="accent6">
                    <a:lumMod val="50000"/>
                  </a:schemeClr>
                </a:solidFill>
                <a:latin typeface="Arial" panose="020B0604020202020204" pitchFamily="34" charset="0"/>
                <a:cs typeface="Arial" panose="020B0604020202020204" pitchFamily="34" charset="0"/>
              </a:rPr>
              <a:t>Ảnh hưởng của nhiệt độ</a:t>
            </a:r>
            <a:endParaRPr lang="en-US" sz="5600" dirty="0">
              <a:solidFill>
                <a:schemeClr val="accent6">
                  <a:lumMod val="50000"/>
                </a:schemeClr>
              </a:solidFill>
              <a:latin typeface="Arial" panose="020B0604020202020204" pitchFamily="34" charset="0"/>
              <a:cs typeface="Arial" panose="020B0604020202020204" pitchFamily="34" charset="0"/>
            </a:endParaRPr>
          </a:p>
        </p:txBody>
      </p:sp>
      <p:pic>
        <p:nvPicPr>
          <p:cNvPr id="9220" name="Picture 4" descr="https://o.remove.bg/downloads/8c7a8fc6-59c6-49a2-87b6-b817b3eb6674/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
            <a:ext cx="1230211" cy="320852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843085" y="2408992"/>
            <a:ext cx="14601825" cy="677108"/>
          </a:xfrm>
          <a:prstGeom prst="rect">
            <a:avLst/>
          </a:prstGeom>
        </p:spPr>
        <p:txBody>
          <a:bodyPr wrap="square">
            <a:spAutoFit/>
          </a:bodyPr>
          <a:lstStyle/>
          <a:p>
            <a:pPr algn="ctr"/>
            <a:r>
              <a:rPr lang="fr-FR" sz="3800" b="1" smtClean="0">
                <a:solidFill>
                  <a:srgbClr val="FF0000"/>
                </a:solidFill>
                <a:latin typeface="Arial" panose="020B0604020202020204" pitchFamily="34" charset="0"/>
                <a:cs typeface="Arial" panose="020B0604020202020204" pitchFamily="34" charset="0"/>
              </a:rPr>
              <a:t>Trả lời câu hỏi Luyện tập 3 (SGK tr.43):</a:t>
            </a:r>
            <a:endParaRPr lang="en-US" sz="3800" b="1">
              <a:solidFill>
                <a:srgbClr val="FF0000"/>
              </a:solidFill>
              <a:latin typeface="Arial" panose="020B0604020202020204" pitchFamily="34" charset="0"/>
              <a:cs typeface="Arial" panose="020B0604020202020204" pitchFamily="34" charset="0"/>
            </a:endParaRPr>
          </a:p>
        </p:txBody>
      </p:sp>
      <p:sp>
        <p:nvSpPr>
          <p:cNvPr id="5" name="AutoShape 4" descr="Sản phẩm viên sủi Vitamin C nào tốt trên thị trường hiện nay?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Sản phẩm viên sủi Vitamin C nào tốt trên thị trường hiện nay? - Nhà thuốc  FPT Long Châ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4"/>
          <a:stretch>
            <a:fillRect/>
          </a:stretch>
        </p:blipFill>
        <p:spPr>
          <a:xfrm>
            <a:off x="10325100" y="3895725"/>
            <a:ext cx="6819900" cy="5133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 name="Group 2"/>
          <p:cNvGrpSpPr/>
          <p:nvPr/>
        </p:nvGrpSpPr>
        <p:grpSpPr>
          <a:xfrm>
            <a:off x="1425447" y="3871807"/>
            <a:ext cx="8013043" cy="5181809"/>
            <a:chOff x="1425447" y="3871807"/>
            <a:chExt cx="8013043" cy="5181809"/>
          </a:xfrm>
        </p:grpSpPr>
        <p:sp>
          <p:nvSpPr>
            <p:cNvPr id="15" name="Freeform 7"/>
            <p:cNvSpPr/>
            <p:nvPr/>
          </p:nvSpPr>
          <p:spPr>
            <a:xfrm>
              <a:off x="1425447" y="3871807"/>
              <a:ext cx="8013043" cy="5181809"/>
            </a:xfrm>
            <a:custGeom>
              <a:avLst/>
              <a:gdLst/>
              <a:ahLst/>
              <a:cxnLst/>
              <a:rect l="l" t="t" r="r" b="b"/>
              <a:pathLst>
                <a:path w="4745070" h="2934035">
                  <a:moveTo>
                    <a:pt x="0" y="0"/>
                  </a:moveTo>
                  <a:lnTo>
                    <a:pt x="4745070" y="0"/>
                  </a:lnTo>
                  <a:lnTo>
                    <a:pt x="4745070" y="2934035"/>
                  </a:lnTo>
                  <a:lnTo>
                    <a:pt x="0" y="2934035"/>
                  </a:lnTo>
                  <a:lnTo>
                    <a:pt x="0" y="0"/>
                  </a:lnTo>
                  <a:close/>
                </a:path>
              </a:pathLst>
            </a:custGeom>
            <a:blipFill>
              <a:blip r:embed="rId5">
                <a:extLst>
                  <a:ext uri="{96DAC541-7B7A-43D3-8B79-37D633B846F1}">
                    <asvg:svgBlip xmlns:asvg="http://schemas.microsoft.com/office/drawing/2016/SVG/main" xmlns="" r:embed="rId10"/>
                  </a:ext>
                </a:extLst>
              </a:blip>
              <a:stretch>
                <a:fillRect/>
              </a:stretch>
            </a:blipFill>
          </p:spPr>
        </p:sp>
        <p:sp>
          <p:nvSpPr>
            <p:cNvPr id="23" name="Rectangle 22"/>
            <p:cNvSpPr/>
            <p:nvPr/>
          </p:nvSpPr>
          <p:spPr>
            <a:xfrm>
              <a:off x="1732427" y="6286500"/>
              <a:ext cx="7411570" cy="1846659"/>
            </a:xfrm>
            <a:prstGeom prst="rect">
              <a:avLst/>
            </a:prstGeom>
          </p:spPr>
          <p:txBody>
            <a:bodyPr wrap="square" anchor="ctr">
              <a:spAutoFit/>
            </a:bodyPr>
            <a:lstStyle/>
            <a:p>
              <a:pPr algn="just">
                <a:lnSpc>
                  <a:spcPct val="150000"/>
                </a:lnSpc>
              </a:pPr>
              <a:r>
                <a:rPr lang="fr-FR" sz="3800" b="1">
                  <a:latin typeface="Arial" panose="020B0604020202020204" pitchFamily="34" charset="0"/>
                  <a:cs typeface="Arial" panose="020B0604020202020204" pitchFamily="34" charset="0"/>
                </a:rPr>
                <a:t>Dự </a:t>
              </a:r>
              <a:r>
                <a:rPr lang="fr-FR" sz="3800" b="1" smtClean="0">
                  <a:latin typeface="Arial" panose="020B0604020202020204" pitchFamily="34" charset="0"/>
                  <a:cs typeface="Arial" panose="020B0604020202020204" pitchFamily="34" charset="0"/>
                </a:rPr>
                <a:t>đoán: </a:t>
              </a:r>
              <a:r>
                <a:rPr lang="fr-FR" sz="3800" smtClean="0">
                  <a:latin typeface="Arial" panose="020B0604020202020204" pitchFamily="34" charset="0"/>
                  <a:cs typeface="Arial" panose="020B0604020202020204" pitchFamily="34" charset="0"/>
                </a:rPr>
                <a:t>Ở </a:t>
              </a:r>
              <a:r>
                <a:rPr lang="fr-FR" sz="3800">
                  <a:latin typeface="Arial" panose="020B0604020202020204" pitchFamily="34" charset="0"/>
                  <a:cs typeface="Arial" panose="020B0604020202020204" pitchFamily="34" charset="0"/>
                </a:rPr>
                <a:t>cốc nước nóng viên vitamin C tan nhanh hơn. </a:t>
              </a:r>
              <a:endParaRPr lang="en-US" sz="3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02970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9" name="TextBox 8">
            <a:extLst>
              <a:ext uri="{FF2B5EF4-FFF2-40B4-BE49-F238E27FC236}">
                <a16:creationId xmlns:a16="http://schemas.microsoft.com/office/drawing/2014/main" id="{E19B1F1F-6136-4AD1-8FAA-8BF99A8856B5}"/>
              </a:ext>
            </a:extLst>
          </p:cNvPr>
          <p:cNvSpPr txBox="1"/>
          <p:nvPr/>
        </p:nvSpPr>
        <p:spPr>
          <a:xfrm>
            <a:off x="378213" y="1034415"/>
            <a:ext cx="17531574" cy="984885"/>
          </a:xfrm>
          <a:prstGeom prst="rect">
            <a:avLst/>
          </a:prstGeom>
          <a:noFill/>
        </p:spPr>
        <p:txBody>
          <a:bodyPr wrap="square" rtlCol="0">
            <a:spAutoFit/>
          </a:bodyPr>
          <a:lstStyle/>
          <a:p>
            <a:pPr algn="ctr"/>
            <a:r>
              <a:rPr lang="en-US" sz="5600" b="1" smtClean="0">
                <a:solidFill>
                  <a:schemeClr val="accent6">
                    <a:lumMod val="50000"/>
                  </a:schemeClr>
                </a:solidFill>
                <a:latin typeface="Arial" panose="020B0604020202020204" pitchFamily="34" charset="0"/>
                <a:cs typeface="Arial" panose="020B0604020202020204" pitchFamily="34" charset="0"/>
              </a:rPr>
              <a:t>3. </a:t>
            </a:r>
            <a:r>
              <a:rPr lang="en-US" sz="5600" b="1" smtClean="0">
                <a:solidFill>
                  <a:schemeClr val="accent6">
                    <a:lumMod val="50000"/>
                  </a:schemeClr>
                </a:solidFill>
                <a:latin typeface="Arial" panose="020B0604020202020204" pitchFamily="34" charset="0"/>
                <a:cs typeface="Arial" panose="020B0604020202020204" pitchFamily="34" charset="0"/>
              </a:rPr>
              <a:t>Ảnh hưởng của nồng độ</a:t>
            </a:r>
            <a:endParaRPr lang="en-US" sz="5600" dirty="0">
              <a:solidFill>
                <a:schemeClr val="accent6">
                  <a:lumMod val="50000"/>
                </a:schemeClr>
              </a:solidFill>
              <a:latin typeface="Arial" panose="020B0604020202020204" pitchFamily="34" charset="0"/>
              <a:cs typeface="Arial" panose="020B0604020202020204" pitchFamily="34" charset="0"/>
            </a:endParaRPr>
          </a:p>
        </p:txBody>
      </p:sp>
      <p:sp>
        <p:nvSpPr>
          <p:cNvPr id="5" name="AutoShape 4" descr="Sản phẩm viên sủi Vitamin C nào tốt trên thị trường hiện nay?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Sản phẩm viên sủi Vitamin C nào tốt trên thị trường hiện nay? - Nhà thuốc  FPT Long Châ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94859" y="114300"/>
            <a:ext cx="2800741" cy="2247901"/>
            <a:chOff x="-1325082" y="-144463"/>
            <a:chExt cx="3349625" cy="2849022"/>
          </a:xfrm>
        </p:grpSpPr>
        <p:sp>
          <p:nvSpPr>
            <p:cNvPr id="4" name="Oval 3"/>
            <p:cNvSpPr/>
            <p:nvPr/>
          </p:nvSpPr>
          <p:spPr>
            <a:xfrm>
              <a:off x="-878344" y="647700"/>
              <a:ext cx="765175" cy="7795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956015">
              <a:off x="63121" y="1458962"/>
              <a:ext cx="403846" cy="1036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https://o.remove.bg/downloads/4b3e60fa-37f2-408e-9d26-69c5f68d4d05/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082" y="-144463"/>
              <a:ext cx="3349625" cy="2849022"/>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p:cNvPicPr>
          <p:nvPr/>
        </p:nvPicPr>
        <p:blipFill>
          <a:blip r:embed="rId4"/>
          <a:stretch>
            <a:fillRect/>
          </a:stretch>
        </p:blipFill>
        <p:spPr>
          <a:xfrm>
            <a:off x="9204958" y="2407969"/>
            <a:ext cx="8321042" cy="7078931"/>
          </a:xfrm>
          <a:prstGeom prst="rect">
            <a:avLst/>
          </a:prstGeom>
        </p:spPr>
      </p:pic>
      <p:grpSp>
        <p:nvGrpSpPr>
          <p:cNvPr id="17" name="Group 16"/>
          <p:cNvGrpSpPr/>
          <p:nvPr/>
        </p:nvGrpSpPr>
        <p:grpSpPr>
          <a:xfrm>
            <a:off x="838200" y="3626192"/>
            <a:ext cx="8202445" cy="4642484"/>
            <a:chOff x="838200" y="3626192"/>
            <a:chExt cx="8202445" cy="4642484"/>
          </a:xfrm>
        </p:grpSpPr>
        <p:sp>
          <p:nvSpPr>
            <p:cNvPr id="20" name="Freeform 4"/>
            <p:cNvSpPr/>
            <p:nvPr/>
          </p:nvSpPr>
          <p:spPr>
            <a:xfrm>
              <a:off x="838200" y="3626192"/>
              <a:ext cx="8202445" cy="4642484"/>
            </a:xfrm>
            <a:custGeom>
              <a:avLst/>
              <a:gdLst/>
              <a:ahLst/>
              <a:cxnLst/>
              <a:rect l="l" t="t" r="r" b="b"/>
              <a:pathLst>
                <a:path w="4538903" h="2075602">
                  <a:moveTo>
                    <a:pt x="0" y="0"/>
                  </a:moveTo>
                  <a:lnTo>
                    <a:pt x="4538903" y="0"/>
                  </a:lnTo>
                  <a:lnTo>
                    <a:pt x="4538903" y="2075603"/>
                  </a:lnTo>
                  <a:lnTo>
                    <a:pt x="0" y="2075603"/>
                  </a:lnTo>
                  <a:lnTo>
                    <a:pt x="0" y="0"/>
                  </a:lnTo>
                  <a:close/>
                </a:path>
              </a:pathLst>
            </a:custGeom>
            <a:blipFill>
              <a:blip r:embed="rId5"/>
              <a:stretch>
                <a:fillRect/>
              </a:stretch>
            </a:blipFill>
          </p:spPr>
          <p:txBody>
            <a:bodyPr/>
            <a:lstStyle/>
            <a:p>
              <a:endParaRPr lang="en-US"/>
            </a:p>
          </p:txBody>
        </p:sp>
        <p:sp>
          <p:nvSpPr>
            <p:cNvPr id="14" name="Rectangle 13"/>
            <p:cNvSpPr/>
            <p:nvPr/>
          </p:nvSpPr>
          <p:spPr>
            <a:xfrm>
              <a:off x="1219200" y="4239274"/>
              <a:ext cx="6781800" cy="3416320"/>
            </a:xfrm>
            <a:prstGeom prst="rect">
              <a:avLst/>
            </a:prstGeom>
          </p:spPr>
          <p:txBody>
            <a:bodyPr wrap="square" anchor="ctr">
              <a:spAutoFit/>
            </a:bodyPr>
            <a:lstStyle/>
            <a:p>
              <a:pPr algn="just">
                <a:lnSpc>
                  <a:spcPct val="150000"/>
                </a:lnSpc>
              </a:pP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Tiến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hành thí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nghiệm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3, tìm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hiểu ảnh hưởng của nồng độ đến tốc độ phản ứng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và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hoàn thành Phiếu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học tập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số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2.</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92926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9576292" y="599141"/>
            <a:ext cx="8406908" cy="9088718"/>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23" name="Rectangle 22"/>
          <p:cNvSpPr/>
          <p:nvPr/>
        </p:nvSpPr>
        <p:spPr>
          <a:xfrm>
            <a:off x="-4307028" y="4690634"/>
            <a:ext cx="8026096" cy="820674"/>
          </a:xfrm>
          <a:prstGeom prst="rect">
            <a:avLst/>
          </a:prstGeom>
        </p:spPr>
        <p:txBody>
          <a:bodyPr wrap="square">
            <a:spAutoFit/>
          </a:bodyPr>
          <a:lstStyle/>
          <a:p>
            <a:pPr algn="just">
              <a:lnSpc>
                <a:spcPct val="150000"/>
              </a:lnSpc>
            </a:pPr>
            <a:endParaRPr lang="en-US" sz="36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9901004" y="1315316"/>
                <a:ext cx="7757481" cy="7571303"/>
              </a:xfrm>
              <a:prstGeom prst="rect">
                <a:avLst/>
              </a:prstGeom>
            </p:spPr>
            <p:txBody>
              <a:bodyPr wrap="square">
                <a:spAutoFit/>
              </a:bodyPr>
              <a:lstStyle/>
              <a:p>
                <a:pPr algn="just">
                  <a:lnSpc>
                    <a:spcPct val="150000"/>
                  </a:lnSpc>
                </a:pPr>
                <a:r>
                  <a:rPr lang="fr-FR" sz="3600" b="1" smtClean="0">
                    <a:latin typeface="Arial" panose="020B0604020202020204" pitchFamily="34" charset="0"/>
                    <a:ea typeface="Calibri" panose="020F0502020204030204" pitchFamily="34" charset="0"/>
                    <a:cs typeface="Arial" panose="020B0604020202020204" pitchFamily="34" charset="0"/>
                  </a:rPr>
                  <a:t>Câu 1. </a:t>
                </a:r>
                <a:r>
                  <a:rPr lang="fr-FR" sz="3600" smtClean="0">
                    <a:latin typeface="Arial" panose="020B0604020202020204" pitchFamily="34" charset="0"/>
                    <a:ea typeface="Calibri" panose="020F0502020204030204" pitchFamily="34" charset="0"/>
                    <a:cs typeface="Arial" panose="020B0604020202020204" pitchFamily="34" charset="0"/>
                  </a:rPr>
                  <a:t>H</a:t>
                </a:r>
                <a:r>
                  <a:rPr lang="fr-FR" sz="3600" smtClean="0">
                    <a:latin typeface="Arial" panose="020B0604020202020204" pitchFamily="34" charset="0"/>
                    <a:cs typeface="Arial" panose="020B0604020202020204" pitchFamily="34" charset="0"/>
                  </a:rPr>
                  <a:t>iện </a:t>
                </a:r>
                <a:r>
                  <a:rPr lang="fr-FR" sz="3600">
                    <a:latin typeface="Arial" panose="020B0604020202020204" pitchFamily="34" charset="0"/>
                    <a:cs typeface="Arial" panose="020B0604020202020204" pitchFamily="34" charset="0"/>
                  </a:rPr>
                  <a:t>tượng thí nghiệm 3: Ở ống nghiệm 2, bọt khí thoát ra nhanh và nhiều hơn ống nghiệm 1. Có bọt khí thoát ra là do </a:t>
                </a:r>
                <a:r>
                  <a:rPr lang="fr-FR" sz="3600">
                    <a:latin typeface="Arial" panose="020B0604020202020204" pitchFamily="34" charset="0"/>
                    <a:cs typeface="Arial" panose="020B0604020202020204" pitchFamily="34" charset="0"/>
                  </a:rPr>
                  <a:t>có </a:t>
                </a:r>
                <a:r>
                  <a:rPr lang="fr-FR" sz="3600" smtClean="0">
                    <a:latin typeface="Arial" panose="020B0604020202020204" pitchFamily="34" charset="0"/>
                    <a:cs typeface="Arial" panose="020B0604020202020204" pitchFamily="34" charset="0"/>
                  </a:rPr>
                  <a:t>PƯHH </a:t>
                </a:r>
                <a:r>
                  <a:rPr lang="fr-FR" sz="3600">
                    <a:latin typeface="Arial" panose="020B0604020202020204" pitchFamily="34" charset="0"/>
                    <a:cs typeface="Arial" panose="020B0604020202020204" pitchFamily="34" charset="0"/>
                  </a:rPr>
                  <a:t>sau:</a:t>
                </a:r>
                <a:endParaRPr lang="en-US" sz="3600">
                  <a:latin typeface="Arial" panose="020B0604020202020204" pitchFamily="34" charset="0"/>
                  <a:cs typeface="Arial" panose="020B0604020202020204" pitchFamily="34" charset="0"/>
                </a:endParaRPr>
              </a:p>
              <a:p>
                <a:pPr algn="ctr">
                  <a:lnSpc>
                    <a:spcPct val="150000"/>
                  </a:lnSpc>
                </a:pPr>
                <a:r>
                  <a:rPr lang="fr-FR" sz="3600" i="1" smtClean="0">
                    <a:solidFill>
                      <a:srgbClr val="FF0000"/>
                    </a:solidFill>
                    <a:latin typeface="Arial" panose="020B0604020202020204" pitchFamily="34" charset="0"/>
                    <a:cs typeface="Arial" panose="020B0604020202020204" pitchFamily="34" charset="0"/>
                  </a:rPr>
                  <a:t>Zn + HCl </a:t>
                </a:r>
                <a14:m>
                  <m:oMath xmlns:m="http://schemas.openxmlformats.org/officeDocument/2006/math">
                    <m:r>
                      <a:rPr lang="fr-FR" sz="3600" i="1">
                        <a:solidFill>
                          <a:srgbClr val="FF0000"/>
                        </a:solidFill>
                      </a:rPr>
                      <m:t>⟶</m:t>
                    </m:r>
                  </m:oMath>
                </a14:m>
                <a:r>
                  <a:rPr lang="fr-FR" sz="3600" i="1">
                    <a:solidFill>
                      <a:srgbClr val="FF0000"/>
                    </a:solidFill>
                    <a:latin typeface="Arial" panose="020B0604020202020204" pitchFamily="34" charset="0"/>
                    <a:cs typeface="Arial" panose="020B0604020202020204" pitchFamily="34" charset="0"/>
                  </a:rPr>
                  <a:t> ZnCl</a:t>
                </a:r>
                <a:r>
                  <a:rPr lang="fr-FR" sz="3600" i="1" baseline="-25000">
                    <a:solidFill>
                      <a:srgbClr val="FF0000"/>
                    </a:solidFill>
                    <a:latin typeface="Arial" panose="020B0604020202020204" pitchFamily="34" charset="0"/>
                    <a:cs typeface="Arial" panose="020B0604020202020204" pitchFamily="34" charset="0"/>
                  </a:rPr>
                  <a:t>2</a:t>
                </a:r>
                <a:r>
                  <a:rPr lang="fr-FR" sz="3600" i="1">
                    <a:solidFill>
                      <a:srgbClr val="FF0000"/>
                    </a:solidFill>
                    <a:latin typeface="Arial" panose="020B0604020202020204" pitchFamily="34" charset="0"/>
                    <a:cs typeface="Arial" panose="020B0604020202020204" pitchFamily="34" charset="0"/>
                  </a:rPr>
                  <a:t> + H</a:t>
                </a:r>
                <a:r>
                  <a:rPr lang="fr-FR" sz="3600" i="1" baseline="-25000">
                    <a:solidFill>
                      <a:srgbClr val="FF0000"/>
                    </a:solidFill>
                    <a:latin typeface="Arial" panose="020B0604020202020204" pitchFamily="34" charset="0"/>
                    <a:cs typeface="Arial" panose="020B0604020202020204" pitchFamily="34" charset="0"/>
                  </a:rPr>
                  <a:t>2</a:t>
                </a:r>
                <a14:m>
                  <m:oMath xmlns:m="http://schemas.openxmlformats.org/officeDocument/2006/math">
                    <m:r>
                      <a:rPr lang="fr-FR" sz="3600" i="1" baseline="-25000">
                        <a:solidFill>
                          <a:srgbClr val="FF0000"/>
                        </a:solidFill>
                      </a:rPr>
                      <m:t>↑</m:t>
                    </m:r>
                  </m:oMath>
                </a14:m>
                <a:endParaRPr lang="en-US" sz="3600" i="1">
                  <a:solidFill>
                    <a:srgbClr val="FF0000"/>
                  </a:solidFill>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Giải thích: Tốc độ của phản ứng ở ống nghiệm 2 nhanh hơn ở ống nghiệm 1 là do nồng độ dung dịch HCl </a:t>
                </a:r>
                <a:r>
                  <a:rPr lang="fr-FR" sz="3600">
                    <a:latin typeface="Arial" panose="020B0604020202020204" pitchFamily="34" charset="0"/>
                    <a:cs typeface="Arial" panose="020B0604020202020204" pitchFamily="34" charset="0"/>
                  </a:rPr>
                  <a:t>lớn </a:t>
                </a:r>
                <a:r>
                  <a:rPr lang="fr-FR" sz="3600" smtClean="0">
                    <a:latin typeface="Arial" panose="020B0604020202020204" pitchFamily="34" charset="0"/>
                    <a:cs typeface="Arial" panose="020B0604020202020204" pitchFamily="34" charset="0"/>
                  </a:rPr>
                  <a:t>hơn.</a:t>
                </a:r>
                <a:endParaRPr lang="en-US" sz="3600">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9901004" y="1315316"/>
                <a:ext cx="7757481" cy="7571303"/>
              </a:xfrm>
              <a:prstGeom prst="rect">
                <a:avLst/>
              </a:prstGeom>
              <a:blipFill>
                <a:blip r:embed="rId3"/>
                <a:stretch>
                  <a:fillRect l="-2357" r="-2357" b="-725"/>
                </a:stretch>
              </a:blipFill>
            </p:spPr>
            <p:txBody>
              <a:bodyPr/>
              <a:lstStyle/>
              <a:p>
                <a:r>
                  <a:rPr lang="en-US">
                    <a:noFill/>
                  </a:rPr>
                  <a:t> </a:t>
                </a:r>
              </a:p>
            </p:txBody>
          </p:sp>
        </mc:Fallback>
      </mc:AlternateContent>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1216" t="15228" r="14390" b="3114"/>
          <a:stretch/>
        </p:blipFill>
        <p:spPr>
          <a:xfrm>
            <a:off x="304801" y="1950649"/>
            <a:ext cx="8966691" cy="63006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3338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dissolve">
                                      <p:cBhvr>
                                        <p:cTn id="18" dur="500"/>
                                        <p:tgtEl>
                                          <p:spTgt spid="9">
                                            <p:txEl>
                                              <p:pRg st="0" end="0"/>
                                            </p:txEl>
                                          </p:spTgt>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par>
                          <p:cTn id="23" fill="hold">
                            <p:stCondLst>
                              <p:cond delay="1000"/>
                            </p:stCondLst>
                            <p:childTnLst>
                              <p:par>
                                <p:cTn id="24" presetID="9" presetClass="entr" presetSubtype="0" fill="hold" nodeType="after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dissolve">
                                      <p:cBhvr>
                                        <p:cTn id="26"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9576292" y="599141"/>
            <a:ext cx="8406908" cy="9088718"/>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23" name="Rectangle 22"/>
          <p:cNvSpPr/>
          <p:nvPr/>
        </p:nvSpPr>
        <p:spPr>
          <a:xfrm>
            <a:off x="-4307028" y="4690634"/>
            <a:ext cx="8026096" cy="820674"/>
          </a:xfrm>
          <a:prstGeom prst="rect">
            <a:avLst/>
          </a:prstGeom>
        </p:spPr>
        <p:txBody>
          <a:bodyPr wrap="square">
            <a:spAutoFit/>
          </a:bodyPr>
          <a:lstStyle/>
          <a:p>
            <a:pPr algn="just">
              <a:lnSpc>
                <a:spcPct val="150000"/>
              </a:lnSpc>
            </a:pPr>
            <a:endParaRPr lang="en-US" sz="3600">
              <a:latin typeface="Arial" panose="020B0604020202020204" pitchFamily="34" charset="0"/>
              <a:cs typeface="Arial" panose="020B0604020202020204" pitchFamily="34" charset="0"/>
            </a:endParaRPr>
          </a:p>
        </p:txBody>
      </p:sp>
      <p:sp>
        <p:nvSpPr>
          <p:cNvPr id="9" name="Rectangle 8"/>
          <p:cNvSpPr/>
          <p:nvPr/>
        </p:nvSpPr>
        <p:spPr>
          <a:xfrm>
            <a:off x="9901004" y="3019841"/>
            <a:ext cx="7757481" cy="4247317"/>
          </a:xfrm>
          <a:prstGeom prst="rect">
            <a:avLst/>
          </a:prstGeom>
        </p:spPr>
        <p:txBody>
          <a:bodyPr wrap="square">
            <a:spAutoFit/>
          </a:bodyPr>
          <a:lstStyle/>
          <a:p>
            <a:pPr algn="just">
              <a:lnSpc>
                <a:spcPct val="150000"/>
              </a:lnSpc>
            </a:pPr>
            <a:r>
              <a:rPr lang="fr-FR" sz="3600" b="1" smtClean="0">
                <a:latin typeface="Arial" panose="020B0604020202020204" pitchFamily="34" charset="0"/>
                <a:ea typeface="Calibri" panose="020F0502020204030204" pitchFamily="34" charset="0"/>
                <a:cs typeface="Arial" panose="020B0604020202020204" pitchFamily="34" charset="0"/>
              </a:rPr>
              <a:t>Câu 2. </a:t>
            </a:r>
          </a:p>
          <a:p>
            <a:pPr algn="just">
              <a:lnSpc>
                <a:spcPct val="150000"/>
              </a:lnSpc>
            </a:pPr>
            <a:r>
              <a:rPr lang="fr-FR" sz="3600" smtClean="0">
                <a:latin typeface="Arial" panose="020B0604020202020204" pitchFamily="34" charset="0"/>
                <a:cs typeface="Arial" panose="020B0604020202020204" pitchFamily="34" charset="0"/>
              </a:rPr>
              <a:t>Nhận </a:t>
            </a:r>
            <a:r>
              <a:rPr lang="fr-FR" sz="3600">
                <a:latin typeface="Arial" panose="020B0604020202020204" pitchFamily="34" charset="0"/>
                <a:cs typeface="Arial" panose="020B0604020202020204" pitchFamily="34" charset="0"/>
              </a:rPr>
              <a:t>xét ảnh hưởng của nồng độ đến phản ứng hóa học: Nồng độ các chất phản ứng </a:t>
            </a:r>
            <a:r>
              <a:rPr lang="fr-FR" sz="3600" b="1">
                <a:solidFill>
                  <a:srgbClr val="FF0000"/>
                </a:solidFill>
                <a:latin typeface="Arial" panose="020B0604020202020204" pitchFamily="34" charset="0"/>
                <a:cs typeface="Arial" panose="020B0604020202020204" pitchFamily="34" charset="0"/>
              </a:rPr>
              <a:t>càng cao</a:t>
            </a:r>
            <a:r>
              <a:rPr lang="fr-FR" sz="3600">
                <a:latin typeface="Arial" panose="020B0604020202020204" pitchFamily="34" charset="0"/>
                <a:cs typeface="Arial" panose="020B0604020202020204" pitchFamily="34" charset="0"/>
              </a:rPr>
              <a:t>, tốc độ phản ứng </a:t>
            </a:r>
            <a:r>
              <a:rPr lang="fr-FR" sz="3600" b="1">
                <a:solidFill>
                  <a:srgbClr val="FF0000"/>
                </a:solidFill>
                <a:latin typeface="Arial" panose="020B0604020202020204" pitchFamily="34" charset="0"/>
                <a:cs typeface="Arial" panose="020B0604020202020204" pitchFamily="34" charset="0"/>
              </a:rPr>
              <a:t>càng </a:t>
            </a:r>
            <a:r>
              <a:rPr lang="fr-FR" sz="3600" b="1" smtClean="0">
                <a:solidFill>
                  <a:srgbClr val="FF0000"/>
                </a:solidFill>
                <a:latin typeface="Arial" panose="020B0604020202020204" pitchFamily="34" charset="0"/>
                <a:cs typeface="Arial" panose="020B0604020202020204" pitchFamily="34" charset="0"/>
              </a:rPr>
              <a:t>nhanh</a:t>
            </a:r>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1216" t="15228" r="14390" b="3114"/>
          <a:stretch/>
        </p:blipFill>
        <p:spPr>
          <a:xfrm>
            <a:off x="304801" y="1950649"/>
            <a:ext cx="8966691" cy="63006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6542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dissolve">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9" name="TextBox 8">
            <a:extLst>
              <a:ext uri="{FF2B5EF4-FFF2-40B4-BE49-F238E27FC236}">
                <a16:creationId xmlns:a16="http://schemas.microsoft.com/office/drawing/2014/main" id="{E19B1F1F-6136-4AD1-8FAA-8BF99A8856B5}"/>
              </a:ext>
            </a:extLst>
          </p:cNvPr>
          <p:cNvSpPr txBox="1"/>
          <p:nvPr/>
        </p:nvSpPr>
        <p:spPr>
          <a:xfrm>
            <a:off x="378213" y="1034415"/>
            <a:ext cx="17531574" cy="984885"/>
          </a:xfrm>
          <a:prstGeom prst="rect">
            <a:avLst/>
          </a:prstGeom>
          <a:noFill/>
        </p:spPr>
        <p:txBody>
          <a:bodyPr wrap="square" rtlCol="0">
            <a:spAutoFit/>
          </a:bodyPr>
          <a:lstStyle/>
          <a:p>
            <a:pPr algn="ctr"/>
            <a:r>
              <a:rPr lang="en-US" sz="5600" b="1" smtClean="0">
                <a:solidFill>
                  <a:schemeClr val="accent6">
                    <a:lumMod val="50000"/>
                  </a:schemeClr>
                </a:solidFill>
                <a:latin typeface="Arial" panose="020B0604020202020204" pitchFamily="34" charset="0"/>
                <a:cs typeface="Arial" panose="020B0604020202020204" pitchFamily="34" charset="0"/>
              </a:rPr>
              <a:t>4. </a:t>
            </a:r>
            <a:r>
              <a:rPr lang="en-US" sz="5600" b="1" smtClean="0">
                <a:solidFill>
                  <a:schemeClr val="accent6">
                    <a:lumMod val="50000"/>
                  </a:schemeClr>
                </a:solidFill>
                <a:latin typeface="Arial" panose="020B0604020202020204" pitchFamily="34" charset="0"/>
                <a:cs typeface="Arial" panose="020B0604020202020204" pitchFamily="34" charset="0"/>
              </a:rPr>
              <a:t>Chất xúc tác và chất ức chế</a:t>
            </a:r>
            <a:endParaRPr lang="en-US" sz="5600" dirty="0">
              <a:solidFill>
                <a:schemeClr val="accent6">
                  <a:lumMod val="50000"/>
                </a:schemeClr>
              </a:solidFill>
              <a:latin typeface="Arial" panose="020B0604020202020204" pitchFamily="34" charset="0"/>
              <a:cs typeface="Arial" panose="020B0604020202020204" pitchFamily="34" charset="0"/>
            </a:endParaRPr>
          </a:p>
        </p:txBody>
      </p:sp>
      <p:sp>
        <p:nvSpPr>
          <p:cNvPr id="5" name="AutoShape 4" descr="Sản phẩm viên sủi Vitamin C nào tốt trên thị trường hiện nay?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Sản phẩm viên sủi Vitamin C nào tốt trên thị trường hiện nay? - Nhà thuốc  FPT Long Châ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4"/>
          <p:cNvPicPr>
            <a:picLocks noChangeAspect="1"/>
          </p:cNvPicPr>
          <p:nvPr/>
        </p:nvPicPr>
        <p:blipFill>
          <a:blip r:embed="rId5"/>
          <a:srcRect/>
          <a:stretch>
            <a:fillRect/>
          </a:stretch>
        </p:blipFill>
        <p:spPr>
          <a:xfrm rot="264976">
            <a:off x="16302734" y="150952"/>
            <a:ext cx="1841331" cy="2105380"/>
          </a:xfrm>
          <a:prstGeom prst="rect">
            <a:avLst/>
          </a:prstGeom>
        </p:spPr>
      </p:pic>
      <p:sp>
        <p:nvSpPr>
          <p:cNvPr id="21" name="Rectangle 20"/>
          <p:cNvSpPr/>
          <p:nvPr/>
        </p:nvSpPr>
        <p:spPr>
          <a:xfrm>
            <a:off x="538837" y="2408992"/>
            <a:ext cx="17210323" cy="646331"/>
          </a:xfrm>
          <a:prstGeom prst="rect">
            <a:avLst/>
          </a:prstGeom>
        </p:spPr>
        <p:txBody>
          <a:bodyPr wrap="square">
            <a:spAutoFit/>
          </a:bodyPr>
          <a:lstStyle/>
          <a:p>
            <a:pPr algn="ctr"/>
            <a:r>
              <a:rPr lang="fr-FR" sz="3600" b="1" smtClean="0">
                <a:solidFill>
                  <a:srgbClr val="FF0000"/>
                </a:solidFill>
                <a:latin typeface="Arial" panose="020B0604020202020204" pitchFamily="34" charset="0"/>
                <a:cs typeface="Arial" panose="020B0604020202020204" pitchFamily="34" charset="0"/>
              </a:rPr>
              <a:t>Xem video,</a:t>
            </a:r>
            <a:r>
              <a:rPr lang="fr-FR" sz="3600" b="1">
                <a:solidFill>
                  <a:srgbClr val="FF0000"/>
                </a:solidFill>
                <a:latin typeface="Arial" panose="020B0604020202020204" pitchFamily="34" charset="0"/>
                <a:cs typeface="Arial" panose="020B0604020202020204" pitchFamily="34" charset="0"/>
              </a:rPr>
              <a:t> mô tả lại cách tiến hành và nêu hiện tượng </a:t>
            </a:r>
            <a:r>
              <a:rPr lang="fr-FR" sz="3600" b="1">
                <a:solidFill>
                  <a:srgbClr val="FF0000"/>
                </a:solidFill>
                <a:latin typeface="Arial" panose="020B0604020202020204" pitchFamily="34" charset="0"/>
                <a:cs typeface="Arial" panose="020B0604020202020204" pitchFamily="34" charset="0"/>
              </a:rPr>
              <a:t>thí </a:t>
            </a:r>
            <a:r>
              <a:rPr lang="fr-FR" sz="3600" b="1" smtClean="0">
                <a:solidFill>
                  <a:srgbClr val="FF0000"/>
                </a:solidFill>
                <a:latin typeface="Arial" panose="020B0604020202020204" pitchFamily="34" charset="0"/>
                <a:cs typeface="Arial" panose="020B0604020202020204" pitchFamily="34" charset="0"/>
              </a:rPr>
              <a:t>nghiệm:</a:t>
            </a:r>
            <a:endParaRPr lang="en-US" sz="3600" b="1">
              <a:solidFill>
                <a:srgbClr val="FF0000"/>
              </a:solidFill>
              <a:latin typeface="Arial" panose="020B0604020202020204" pitchFamily="34" charset="0"/>
              <a:cs typeface="Arial" panose="020B0604020202020204" pitchFamily="34" charset="0"/>
            </a:endParaRPr>
          </a:p>
        </p:txBody>
      </p:sp>
      <p:pic>
        <p:nvPicPr>
          <p:cNvPr id="3" name="y2mate.com - Tốc độ phản ứng hóa học  Ảnh hưởng của chất xúc tác Phân hủy H2O2 với xúc tác MnO2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00497" y="3540751"/>
            <a:ext cx="10287002" cy="5786439"/>
          </a:xfrm>
          <a:prstGeom prst="rect">
            <a:avLst/>
          </a:prstGeom>
        </p:spPr>
      </p:pic>
      <p:pic>
        <p:nvPicPr>
          <p:cNvPr id="17410" name="Picture 2" descr="https://o.remove.bg/downloads/1bc2b17a-6a70-4e8f-832a-14246744bf88/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160" y="7297889"/>
            <a:ext cx="2528240" cy="305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982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77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1" fill="hold" display="0">
                  <p:stCondLst>
                    <p:cond delay="indefinite"/>
                  </p:stCondLst>
                </p:cTn>
                <p:tgtEl>
                  <p:spTgt spid="3"/>
                </p:tgtEl>
              </p:cMediaNode>
            </p:video>
          </p:childTnLst>
        </p:cTn>
      </p:par>
    </p:tnLst>
    <p:bldLst>
      <p:bldP spid="9"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9" name="Group 2"/>
          <p:cNvGrpSpPr/>
          <p:nvPr/>
        </p:nvGrpSpPr>
        <p:grpSpPr>
          <a:xfrm>
            <a:off x="538837" y="474381"/>
            <a:ext cx="17210326" cy="9338237"/>
            <a:chOff x="0" y="0"/>
            <a:chExt cx="5821765" cy="3158860"/>
          </a:xfrm>
          <a:solidFill>
            <a:schemeClr val="bg1"/>
          </a:solidFill>
        </p:grpSpPr>
        <p:sp>
          <p:nvSpPr>
            <p:cNvPr id="10"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 name="Pentagon 3"/>
          <p:cNvSpPr/>
          <p:nvPr/>
        </p:nvSpPr>
        <p:spPr>
          <a:xfrm>
            <a:off x="0" y="1028700"/>
            <a:ext cx="4495800" cy="1295400"/>
          </a:xfrm>
          <a:prstGeom prst="homePlat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smtClean="0">
                <a:solidFill>
                  <a:schemeClr val="bg1"/>
                </a:solidFill>
                <a:latin typeface="Arial" panose="020B0604020202020204" pitchFamily="34" charset="0"/>
                <a:cs typeface="Arial" panose="020B0604020202020204" pitchFamily="34" charset="0"/>
              </a:rPr>
              <a:t>Thí nghiệm 4</a:t>
            </a:r>
            <a:endParaRPr lang="en-US" sz="3800" b="1">
              <a:solidFill>
                <a:schemeClr val="bg1"/>
              </a:solidFill>
              <a:latin typeface="Arial" panose="020B0604020202020204" pitchFamily="34" charset="0"/>
              <a:cs typeface="Arial" panose="020B0604020202020204" pitchFamily="34" charset="0"/>
            </a:endParaRPr>
          </a:p>
        </p:txBody>
      </p:sp>
      <p:sp>
        <p:nvSpPr>
          <p:cNvPr id="19" name="Rounded Rectangle 18"/>
          <p:cNvSpPr/>
          <p:nvPr/>
        </p:nvSpPr>
        <p:spPr>
          <a:xfrm>
            <a:off x="1366160" y="3009900"/>
            <a:ext cx="6858000" cy="2895600"/>
          </a:xfrm>
          <a:prstGeom prst="roundRect">
            <a:avLst/>
          </a:prstGeom>
          <a:solidFill>
            <a:srgbClr val="DCCBB2"/>
          </a:solidFill>
          <a:ln>
            <a:noFill/>
            <a:prstDash val="dash"/>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600">
                <a:solidFill>
                  <a:schemeClr val="tx1"/>
                </a:solidFill>
                <a:latin typeface="Arial" panose="020B0604020202020204" pitchFamily="34" charset="0"/>
                <a:cs typeface="Arial" panose="020B0604020202020204" pitchFamily="34" charset="0"/>
              </a:rPr>
              <a:t>Cho </a:t>
            </a:r>
            <a:r>
              <a:rPr lang="fr-FR" sz="3600">
                <a:solidFill>
                  <a:schemeClr val="tx1"/>
                </a:solidFill>
                <a:latin typeface="Arial" panose="020B0604020202020204" pitchFamily="34" charset="0"/>
                <a:cs typeface="Arial" panose="020B0604020202020204" pitchFamily="34" charset="0"/>
              </a:rPr>
              <a:t>vào </a:t>
            </a:r>
            <a:r>
              <a:rPr lang="fr-FR" sz="3600" smtClean="0">
                <a:solidFill>
                  <a:schemeClr val="tx1"/>
                </a:solidFill>
                <a:latin typeface="Arial" panose="020B0604020202020204" pitchFamily="34" charset="0"/>
                <a:cs typeface="Arial" panose="020B0604020202020204" pitchFamily="34" charset="0"/>
              </a:rPr>
              <a:t>mỗi bình tam giác 1 </a:t>
            </a:r>
            <a:r>
              <a:rPr lang="fr-FR" sz="3600">
                <a:solidFill>
                  <a:schemeClr val="tx1"/>
                </a:solidFill>
                <a:latin typeface="Arial" panose="020B0604020202020204" pitchFamily="34" charset="0"/>
                <a:cs typeface="Arial" panose="020B0604020202020204" pitchFamily="34" charset="0"/>
              </a:rPr>
              <a:t>và </a:t>
            </a:r>
            <a:r>
              <a:rPr lang="fr-FR" sz="3600" smtClean="0">
                <a:solidFill>
                  <a:schemeClr val="tx1"/>
                </a:solidFill>
                <a:latin typeface="Arial" panose="020B0604020202020204" pitchFamily="34" charset="0"/>
                <a:cs typeface="Arial" panose="020B0604020202020204" pitchFamily="34" charset="0"/>
              </a:rPr>
              <a:t>2 </a:t>
            </a:r>
            <a:r>
              <a:rPr lang="fr-FR" sz="3600">
                <a:solidFill>
                  <a:schemeClr val="tx1"/>
                </a:solidFill>
                <a:latin typeface="Arial" panose="020B0604020202020204" pitchFamily="34" charset="0"/>
                <a:cs typeface="Arial" panose="020B0604020202020204" pitchFamily="34" charset="0"/>
              </a:rPr>
              <a:t>khoảng 10 ml dung dịch hydrogen peroxide </a:t>
            </a:r>
            <a:r>
              <a:rPr lang="fr-FR" sz="3600">
                <a:solidFill>
                  <a:schemeClr val="tx1"/>
                </a:solidFill>
                <a:latin typeface="Arial" panose="020B0604020202020204" pitchFamily="34" charset="0"/>
                <a:cs typeface="Arial" panose="020B0604020202020204" pitchFamily="34" charset="0"/>
              </a:rPr>
              <a:t>(</a:t>
            </a:r>
            <a:r>
              <a:rPr lang="fr-FR" sz="3600" smtClean="0">
                <a:solidFill>
                  <a:schemeClr val="tx1"/>
                </a:solidFill>
                <a:latin typeface="Arial" panose="020B0604020202020204" pitchFamily="34" charset="0"/>
                <a:cs typeface="Arial" panose="020B0604020202020204" pitchFamily="34" charset="0"/>
              </a:rPr>
              <a:t>H</a:t>
            </a:r>
            <a:r>
              <a:rPr lang="fr-FR" sz="3600" baseline="-25000" smtClean="0">
                <a:solidFill>
                  <a:schemeClr val="tx1"/>
                </a:solidFill>
                <a:latin typeface="Arial" panose="020B0604020202020204" pitchFamily="34" charset="0"/>
                <a:cs typeface="Arial" panose="020B0604020202020204" pitchFamily="34" charset="0"/>
              </a:rPr>
              <a:t>2</a:t>
            </a:r>
            <a:r>
              <a:rPr lang="fr-FR" sz="3600" smtClean="0">
                <a:solidFill>
                  <a:schemeClr val="tx1"/>
                </a:solidFill>
                <a:latin typeface="Arial" panose="020B0604020202020204" pitchFamily="34" charset="0"/>
                <a:cs typeface="Arial" panose="020B0604020202020204" pitchFamily="34" charset="0"/>
              </a:rPr>
              <a:t>O</a:t>
            </a:r>
            <a:r>
              <a:rPr lang="fr-FR" sz="3600" baseline="-25000" smtClean="0">
                <a:solidFill>
                  <a:schemeClr val="tx1"/>
                </a:solidFill>
                <a:latin typeface="Arial" panose="020B0604020202020204" pitchFamily="34" charset="0"/>
                <a:cs typeface="Arial" panose="020B0604020202020204" pitchFamily="34" charset="0"/>
              </a:rPr>
              <a:t>2</a:t>
            </a:r>
            <a:r>
              <a:rPr lang="fr-FR" sz="3600" smtClean="0">
                <a:solidFill>
                  <a:schemeClr val="tx1"/>
                </a:solidFill>
                <a:latin typeface="Arial" panose="020B0604020202020204" pitchFamily="34" charset="0"/>
                <a:cs typeface="Arial" panose="020B0604020202020204" pitchFamily="34" charset="0"/>
              </a:rPr>
              <a:t>)</a:t>
            </a:r>
            <a:endParaRPr lang="en-US" sz="3600" b="1">
              <a:solidFill>
                <a:schemeClr val="tx1"/>
              </a:solidFill>
              <a:latin typeface="Arial" panose="020B0604020202020204" pitchFamily="34" charset="0"/>
              <a:cs typeface="Arial" panose="020B0604020202020204" pitchFamily="34" charset="0"/>
            </a:endParaRPr>
          </a:p>
        </p:txBody>
      </p:sp>
      <p:pic>
        <p:nvPicPr>
          <p:cNvPr id="14" name="Picture 4"/>
          <p:cNvPicPr>
            <a:picLocks noChangeAspect="1"/>
          </p:cNvPicPr>
          <p:nvPr/>
        </p:nvPicPr>
        <p:blipFill>
          <a:blip r:embed="rId3"/>
          <a:srcRect/>
          <a:stretch>
            <a:fillRect/>
          </a:stretch>
        </p:blipFill>
        <p:spPr>
          <a:xfrm rot="264976">
            <a:off x="16302734" y="150952"/>
            <a:ext cx="1841331" cy="2105380"/>
          </a:xfrm>
          <a:prstGeom prst="rect">
            <a:avLst/>
          </a:prstGeom>
        </p:spPr>
      </p:pic>
      <p:sp>
        <p:nvSpPr>
          <p:cNvPr id="15" name="Rounded Rectangle 14"/>
          <p:cNvSpPr/>
          <p:nvPr/>
        </p:nvSpPr>
        <p:spPr>
          <a:xfrm>
            <a:off x="10058400" y="3009900"/>
            <a:ext cx="6858000" cy="2895600"/>
          </a:xfrm>
          <a:prstGeom prst="roundRect">
            <a:avLst/>
          </a:prstGeom>
          <a:solidFill>
            <a:srgbClr val="DCCBB2"/>
          </a:solidFill>
          <a:ln>
            <a:noFill/>
            <a:prstDash val="dash"/>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600" smtClean="0">
                <a:solidFill>
                  <a:schemeClr val="tx1"/>
                </a:solidFill>
                <a:latin typeface="Arial" panose="020B0604020202020204" pitchFamily="34" charset="0"/>
                <a:cs typeface="Arial" panose="020B0604020202020204" pitchFamily="34" charset="0"/>
              </a:rPr>
              <a:t>Cho </a:t>
            </a:r>
            <a:r>
              <a:rPr lang="fr-FR" sz="3600">
                <a:solidFill>
                  <a:schemeClr val="tx1"/>
                </a:solidFill>
                <a:latin typeface="Arial" panose="020B0604020202020204" pitchFamily="34" charset="0"/>
                <a:cs typeface="Arial" panose="020B0604020202020204" pitchFamily="34" charset="0"/>
              </a:rPr>
              <a:t>vào bình 2 một lượng nhỏ bột manganese dioxide (MnO</a:t>
            </a:r>
            <a:r>
              <a:rPr lang="fr-FR" sz="3600" baseline="-25000">
                <a:solidFill>
                  <a:schemeClr val="tx1"/>
                </a:solidFill>
                <a:latin typeface="Arial" panose="020B0604020202020204" pitchFamily="34" charset="0"/>
                <a:cs typeface="Arial" panose="020B0604020202020204" pitchFamily="34" charset="0"/>
              </a:rPr>
              <a:t>2</a:t>
            </a:r>
            <a:r>
              <a:rPr lang="fr-FR" sz="3600">
                <a:solidFill>
                  <a:schemeClr val="tx1"/>
                </a:solidFill>
                <a:latin typeface="Arial" panose="020B0604020202020204" pitchFamily="34" charset="0"/>
                <a:cs typeface="Arial" panose="020B0604020202020204" pitchFamily="34" charset="0"/>
              </a:rPr>
              <a:t>) </a:t>
            </a:r>
            <a:r>
              <a:rPr lang="fr-FR" sz="3600" smtClean="0">
                <a:solidFill>
                  <a:schemeClr val="tx1"/>
                </a:solidFill>
                <a:latin typeface="Arial" panose="020B0604020202020204" pitchFamily="34" charset="0"/>
                <a:cs typeface="Arial" panose="020B0604020202020204" pitchFamily="34" charset="0"/>
              </a:rPr>
              <a:t>màu đen</a:t>
            </a:r>
          </a:p>
        </p:txBody>
      </p:sp>
      <p:sp>
        <p:nvSpPr>
          <p:cNvPr id="3" name="Right Arrow 2"/>
          <p:cNvSpPr/>
          <p:nvPr/>
        </p:nvSpPr>
        <p:spPr>
          <a:xfrm>
            <a:off x="8645980" y="3810000"/>
            <a:ext cx="990600" cy="12954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Rounded Rectangle 16"/>
          <p:cNvSpPr/>
          <p:nvPr/>
        </p:nvSpPr>
        <p:spPr>
          <a:xfrm>
            <a:off x="1524000" y="6676260"/>
            <a:ext cx="12496800" cy="2365598"/>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600" smtClean="0">
                <a:solidFill>
                  <a:schemeClr val="tx1"/>
                </a:solidFill>
                <a:latin typeface="Arial" panose="020B0604020202020204" pitchFamily="34" charset="0"/>
                <a:cs typeface="Arial" panose="020B0604020202020204" pitchFamily="34" charset="0"/>
              </a:rPr>
              <a:t>Bọt </a:t>
            </a:r>
            <a:r>
              <a:rPr lang="fr-FR" sz="3600">
                <a:solidFill>
                  <a:schemeClr val="tx1"/>
                </a:solidFill>
                <a:latin typeface="Arial" panose="020B0604020202020204" pitchFamily="34" charset="0"/>
                <a:cs typeface="Arial" panose="020B0604020202020204" pitchFamily="34" charset="0"/>
              </a:rPr>
              <a:t>khí oxygen (O</a:t>
            </a:r>
            <a:r>
              <a:rPr lang="fr-FR" sz="3600" baseline="-25000">
                <a:solidFill>
                  <a:schemeClr val="tx1"/>
                </a:solidFill>
                <a:latin typeface="Arial" panose="020B0604020202020204" pitchFamily="34" charset="0"/>
                <a:cs typeface="Arial" panose="020B0604020202020204" pitchFamily="34" charset="0"/>
              </a:rPr>
              <a:t>2</a:t>
            </a:r>
            <a:r>
              <a:rPr lang="fr-FR" sz="3600">
                <a:solidFill>
                  <a:schemeClr val="tx1"/>
                </a:solidFill>
                <a:latin typeface="Arial" panose="020B0604020202020204" pitchFamily="34" charset="0"/>
                <a:cs typeface="Arial" panose="020B0604020202020204" pitchFamily="34" charset="0"/>
              </a:rPr>
              <a:t>) ở bình 2 thoát ra rất nhanh và mạnh</a:t>
            </a:r>
            <a:r>
              <a:rPr lang="fr-FR" sz="3600">
                <a:solidFill>
                  <a:schemeClr val="tx1"/>
                </a:solidFill>
                <a:latin typeface="Arial" panose="020B0604020202020204" pitchFamily="34" charset="0"/>
                <a:cs typeface="Arial" panose="020B0604020202020204" pitchFamily="34" charset="0"/>
              </a:rPr>
              <a:t>, </a:t>
            </a:r>
            <a:endParaRPr lang="fr-FR" sz="3600" smtClean="0">
              <a:solidFill>
                <a:schemeClr val="tx1"/>
              </a:solidFill>
              <a:latin typeface="Arial" panose="020B0604020202020204" pitchFamily="34" charset="0"/>
              <a:cs typeface="Arial" panose="020B0604020202020204" pitchFamily="34" charset="0"/>
            </a:endParaRPr>
          </a:p>
          <a:p>
            <a:pPr algn="ctr">
              <a:lnSpc>
                <a:spcPct val="150000"/>
              </a:lnSpc>
            </a:pPr>
            <a:r>
              <a:rPr lang="fr-FR" sz="3600" smtClean="0">
                <a:solidFill>
                  <a:schemeClr val="tx1"/>
                </a:solidFill>
                <a:latin typeface="Arial" panose="020B0604020202020204" pitchFamily="34" charset="0"/>
                <a:cs typeface="Arial" panose="020B0604020202020204" pitchFamily="34" charset="0"/>
              </a:rPr>
              <a:t>ở </a:t>
            </a:r>
            <a:r>
              <a:rPr lang="fr-FR" sz="3600">
                <a:solidFill>
                  <a:schemeClr val="tx1"/>
                </a:solidFill>
                <a:latin typeface="Arial" panose="020B0604020202020204" pitchFamily="34" charset="0"/>
                <a:cs typeface="Arial" panose="020B0604020202020204" pitchFamily="34" charset="0"/>
              </a:rPr>
              <a:t>bình 1 hầu như không thấy khí oxygen thoát ra</a:t>
            </a:r>
            <a:endParaRPr lang="en-US" sz="3600" b="1">
              <a:solidFill>
                <a:schemeClr val="tx1"/>
              </a:solidFill>
              <a:latin typeface="Arial" panose="020B0604020202020204" pitchFamily="34" charset="0"/>
              <a:cs typeface="Arial" panose="020B0604020202020204" pitchFamily="34" charset="0"/>
            </a:endParaRPr>
          </a:p>
        </p:txBody>
      </p:sp>
      <p:pic>
        <p:nvPicPr>
          <p:cNvPr id="18"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7949594">
            <a:off x="14369172" y="6997637"/>
            <a:ext cx="2784401" cy="995423"/>
          </a:xfrm>
          <a:prstGeom prst="rect">
            <a:avLst/>
          </a:prstGeom>
        </p:spPr>
      </p:pic>
    </p:spTree>
    <p:extLst>
      <p:ext uri="{BB962C8B-B14F-4D97-AF65-F5344CB8AC3E}">
        <p14:creationId xmlns:p14="http://schemas.microsoft.com/office/powerpoint/2010/main" val="1349950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right)">
                                      <p:cBhvr>
                                        <p:cTn id="26" dur="500"/>
                                        <p:tgtEl>
                                          <p:spTgt spid="18"/>
                                        </p:tgtEl>
                                      </p:cBhvr>
                                    </p:animEffect>
                                  </p:childTnLst>
                                </p:cTn>
                              </p:par>
                            </p:childTnLst>
                          </p:cTn>
                        </p:par>
                        <p:par>
                          <p:cTn id="27" fill="hold">
                            <p:stCondLst>
                              <p:cond delay="500"/>
                            </p:stCondLst>
                            <p:childTnLst>
                              <p:par>
                                <p:cTn id="28" presetID="13" presetClass="entr" presetSubtype="16" fill="hold" grpId="1"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plus(in)">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15" grpId="0" animBg="1"/>
      <p:bldP spid="3" grpId="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9" name="Group 2"/>
          <p:cNvGrpSpPr/>
          <p:nvPr/>
        </p:nvGrpSpPr>
        <p:grpSpPr>
          <a:xfrm>
            <a:off x="538837" y="474381"/>
            <a:ext cx="17210326" cy="9338237"/>
            <a:chOff x="0" y="0"/>
            <a:chExt cx="5821765" cy="3158860"/>
          </a:xfrm>
          <a:solidFill>
            <a:schemeClr val="bg1"/>
          </a:solidFill>
        </p:grpSpPr>
        <p:sp>
          <p:nvSpPr>
            <p:cNvPr id="10"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1" name="TextBox 10">
            <a:extLst>
              <a:ext uri="{FF2B5EF4-FFF2-40B4-BE49-F238E27FC236}">
                <a16:creationId xmlns:a16="http://schemas.microsoft.com/office/drawing/2014/main" id="{E19B1F1F-6136-4AD1-8FAA-8BF99A8856B5}"/>
              </a:ext>
            </a:extLst>
          </p:cNvPr>
          <p:cNvSpPr txBox="1"/>
          <p:nvPr/>
        </p:nvSpPr>
        <p:spPr>
          <a:xfrm>
            <a:off x="378213" y="800100"/>
            <a:ext cx="17531574" cy="1046440"/>
          </a:xfrm>
          <a:prstGeom prst="rect">
            <a:avLst/>
          </a:prstGeom>
          <a:noFill/>
        </p:spPr>
        <p:txBody>
          <a:bodyPr wrap="square" rtlCol="0">
            <a:spAutoFit/>
          </a:bodyPr>
          <a:lstStyle/>
          <a:p>
            <a:pPr algn="ctr"/>
            <a:r>
              <a:rPr lang="en-US" sz="6200" b="1" smtClean="0">
                <a:solidFill>
                  <a:schemeClr val="accent2"/>
                </a:solidFill>
                <a:latin typeface="Arial" panose="020B0604020202020204" pitchFamily="34" charset="0"/>
                <a:cs typeface="Arial" panose="020B0604020202020204" pitchFamily="34" charset="0"/>
              </a:rPr>
              <a:t>KHỞI ĐỘNG</a:t>
            </a:r>
            <a:endParaRPr lang="en-US" sz="6200" dirty="0">
              <a:solidFill>
                <a:schemeClr val="accent2"/>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3"/>
          <a:srcRect r="23529"/>
          <a:stretch/>
        </p:blipFill>
        <p:spPr>
          <a:xfrm flipH="1">
            <a:off x="0" y="4885227"/>
            <a:ext cx="4495800" cy="5164582"/>
          </a:xfrm>
          <a:prstGeom prst="rect">
            <a:avLst/>
          </a:prstGeom>
        </p:spPr>
      </p:pic>
      <p:sp>
        <p:nvSpPr>
          <p:cNvPr id="4" name="Pentagon 3"/>
          <p:cNvSpPr/>
          <p:nvPr/>
        </p:nvSpPr>
        <p:spPr>
          <a:xfrm>
            <a:off x="0" y="2320921"/>
            <a:ext cx="4495800" cy="1295400"/>
          </a:xfrm>
          <a:prstGeom prst="homePlat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smtClean="0">
                <a:solidFill>
                  <a:schemeClr val="bg1"/>
                </a:solidFill>
                <a:latin typeface="Arial" panose="020B0604020202020204" pitchFamily="34" charset="0"/>
                <a:cs typeface="Arial" panose="020B0604020202020204" pitchFamily="34" charset="0"/>
              </a:rPr>
              <a:t>Thí nghiệm 1</a:t>
            </a:r>
            <a:endParaRPr lang="en-US" sz="3800" b="1">
              <a:solidFill>
                <a:schemeClr val="bg1"/>
              </a:solidFill>
              <a:latin typeface="Arial" panose="020B0604020202020204" pitchFamily="34" charset="0"/>
              <a:cs typeface="Arial" panose="020B0604020202020204" pitchFamily="34" charset="0"/>
            </a:endParaRPr>
          </a:p>
        </p:txBody>
      </p:sp>
      <p:sp>
        <p:nvSpPr>
          <p:cNvPr id="19" name="Rounded Rectangle 18"/>
          <p:cNvSpPr/>
          <p:nvPr/>
        </p:nvSpPr>
        <p:spPr>
          <a:xfrm>
            <a:off x="5334000" y="3314700"/>
            <a:ext cx="8991600" cy="2353774"/>
          </a:xfrm>
          <a:prstGeom prst="roundRect">
            <a:avLst/>
          </a:prstGeom>
          <a:solidFill>
            <a:schemeClr val="bg1"/>
          </a:solidFill>
          <a:ln>
            <a:solidFill>
              <a:schemeClr val="accent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600" smtClean="0">
                <a:solidFill>
                  <a:schemeClr val="tx1"/>
                </a:solidFill>
                <a:latin typeface="Arial" panose="020B0604020202020204" pitchFamily="34" charset="0"/>
                <a:cs typeface="Arial" panose="020B0604020202020204" pitchFamily="34" charset="0"/>
              </a:rPr>
              <a:t>a. So </a:t>
            </a:r>
            <a:r>
              <a:rPr lang="fr-FR" sz="3600">
                <a:solidFill>
                  <a:schemeClr val="tx1"/>
                </a:solidFill>
                <a:latin typeface="Arial" panose="020B0604020202020204" pitchFamily="34" charset="0"/>
                <a:cs typeface="Arial" panose="020B0604020202020204" pitchFamily="34" charset="0"/>
              </a:rPr>
              <a:t>sánh tốc độ tan của đá vôi trong dung dịch acid ở hai ống nghiệm</a:t>
            </a:r>
            <a:endParaRPr lang="en-US" sz="3600" b="1">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7543800" y="6563659"/>
            <a:ext cx="8991600" cy="2353774"/>
          </a:xfrm>
          <a:prstGeom prst="roundRect">
            <a:avLst/>
          </a:prstGeom>
          <a:solidFill>
            <a:schemeClr val="bg1"/>
          </a:solidFill>
          <a:ln>
            <a:solidFill>
              <a:schemeClr val="accent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600" smtClean="0">
                <a:solidFill>
                  <a:schemeClr val="tx1"/>
                </a:solidFill>
                <a:latin typeface="Arial" panose="020B0604020202020204" pitchFamily="34" charset="0"/>
                <a:cs typeface="Arial" panose="020B0604020202020204" pitchFamily="34" charset="0"/>
              </a:rPr>
              <a:t>b. Dựa </a:t>
            </a:r>
            <a:r>
              <a:rPr lang="fr-FR" sz="3600">
                <a:solidFill>
                  <a:schemeClr val="tx1"/>
                </a:solidFill>
                <a:latin typeface="Arial" panose="020B0604020202020204" pitchFamily="34" charset="0"/>
                <a:cs typeface="Arial" panose="020B0604020202020204" pitchFamily="34" charset="0"/>
              </a:rPr>
              <a:t>vào đâu để kết luận phản </a:t>
            </a:r>
            <a:r>
              <a:rPr lang="fr-FR" sz="3600">
                <a:solidFill>
                  <a:schemeClr val="tx1"/>
                </a:solidFill>
                <a:latin typeface="Arial" panose="020B0604020202020204" pitchFamily="34" charset="0"/>
                <a:cs typeface="Arial" panose="020B0604020202020204" pitchFamily="34" charset="0"/>
              </a:rPr>
              <a:t>ứng </a:t>
            </a:r>
            <a:r>
              <a:rPr lang="fr-FR" sz="3600" smtClean="0">
                <a:solidFill>
                  <a:schemeClr val="tx1"/>
                </a:solidFill>
                <a:latin typeface="Arial" panose="020B0604020202020204" pitchFamily="34" charset="0"/>
                <a:cs typeface="Arial" panose="020B0604020202020204" pitchFamily="34" charset="0"/>
              </a:rPr>
              <a:t/>
            </a:r>
            <a:br>
              <a:rPr lang="fr-FR" sz="3600" smtClean="0">
                <a:solidFill>
                  <a:schemeClr val="tx1"/>
                </a:solidFill>
                <a:latin typeface="Arial" panose="020B0604020202020204" pitchFamily="34" charset="0"/>
                <a:cs typeface="Arial" panose="020B0604020202020204" pitchFamily="34" charset="0"/>
              </a:rPr>
            </a:br>
            <a:r>
              <a:rPr lang="fr-FR" sz="3600" smtClean="0">
                <a:solidFill>
                  <a:schemeClr val="tx1"/>
                </a:solidFill>
                <a:latin typeface="Arial" panose="020B0604020202020204" pitchFamily="34" charset="0"/>
                <a:cs typeface="Arial" panose="020B0604020202020204" pitchFamily="34" charset="0"/>
              </a:rPr>
              <a:t>nào </a:t>
            </a:r>
            <a:r>
              <a:rPr lang="fr-FR" sz="3600">
                <a:solidFill>
                  <a:schemeClr val="tx1"/>
                </a:solidFill>
                <a:latin typeface="Arial" panose="020B0604020202020204" pitchFamily="34" charset="0"/>
                <a:cs typeface="Arial" panose="020B0604020202020204" pitchFamily="34" charset="0"/>
              </a:rPr>
              <a:t>xảy ra nhanh hơn?</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2727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9" name="TextBox 8">
            <a:extLst>
              <a:ext uri="{FF2B5EF4-FFF2-40B4-BE49-F238E27FC236}">
                <a16:creationId xmlns:a16="http://schemas.microsoft.com/office/drawing/2014/main" id="{E19B1F1F-6136-4AD1-8FAA-8BF99A8856B5}"/>
              </a:ext>
            </a:extLst>
          </p:cNvPr>
          <p:cNvSpPr txBox="1"/>
          <p:nvPr/>
        </p:nvSpPr>
        <p:spPr>
          <a:xfrm>
            <a:off x="378213" y="1034415"/>
            <a:ext cx="17531574" cy="984885"/>
          </a:xfrm>
          <a:prstGeom prst="rect">
            <a:avLst/>
          </a:prstGeom>
          <a:noFill/>
        </p:spPr>
        <p:txBody>
          <a:bodyPr wrap="square" rtlCol="0">
            <a:spAutoFit/>
          </a:bodyPr>
          <a:lstStyle/>
          <a:p>
            <a:pPr algn="ctr"/>
            <a:r>
              <a:rPr lang="en-US" sz="5600" b="1" smtClean="0">
                <a:solidFill>
                  <a:schemeClr val="accent6">
                    <a:lumMod val="50000"/>
                  </a:schemeClr>
                </a:solidFill>
                <a:latin typeface="Arial" panose="020B0604020202020204" pitchFamily="34" charset="0"/>
                <a:cs typeface="Arial" panose="020B0604020202020204" pitchFamily="34" charset="0"/>
              </a:rPr>
              <a:t>4. </a:t>
            </a:r>
            <a:r>
              <a:rPr lang="en-US" sz="5600" b="1" smtClean="0">
                <a:solidFill>
                  <a:schemeClr val="accent6">
                    <a:lumMod val="50000"/>
                  </a:schemeClr>
                </a:solidFill>
                <a:latin typeface="Arial" panose="020B0604020202020204" pitchFamily="34" charset="0"/>
                <a:cs typeface="Arial" panose="020B0604020202020204" pitchFamily="34" charset="0"/>
              </a:rPr>
              <a:t>Chất xúc tác và chất ức chế</a:t>
            </a:r>
            <a:endParaRPr lang="en-US" sz="5600" dirty="0">
              <a:solidFill>
                <a:schemeClr val="accent6">
                  <a:lumMod val="50000"/>
                </a:schemeClr>
              </a:solidFill>
              <a:latin typeface="Arial" panose="020B0604020202020204" pitchFamily="34" charset="0"/>
              <a:cs typeface="Arial" panose="020B0604020202020204" pitchFamily="34" charset="0"/>
            </a:endParaRPr>
          </a:p>
        </p:txBody>
      </p:sp>
      <p:sp>
        <p:nvSpPr>
          <p:cNvPr id="5" name="AutoShape 4" descr="Sản phẩm viên sủi Vitamin C nào tốt trên thị trường hiện nay?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Sản phẩm viên sủi Vitamin C nào tốt trên thị trường hiện nay? - Nhà thuốc  FPT Long Châ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4"/>
          <p:cNvPicPr>
            <a:picLocks noChangeAspect="1"/>
          </p:cNvPicPr>
          <p:nvPr/>
        </p:nvPicPr>
        <p:blipFill>
          <a:blip r:embed="rId3"/>
          <a:srcRect/>
          <a:stretch>
            <a:fillRect/>
          </a:stretch>
        </p:blipFill>
        <p:spPr>
          <a:xfrm rot="264976">
            <a:off x="16302734" y="150952"/>
            <a:ext cx="1841331" cy="2105380"/>
          </a:xfrm>
          <a:prstGeom prst="rect">
            <a:avLst/>
          </a:prstGeom>
        </p:spPr>
      </p:pic>
      <p:sp>
        <p:nvSpPr>
          <p:cNvPr id="21" name="Rectangle 20"/>
          <p:cNvSpPr/>
          <p:nvPr/>
        </p:nvSpPr>
        <p:spPr>
          <a:xfrm>
            <a:off x="538837" y="2408992"/>
            <a:ext cx="17210323" cy="1754326"/>
          </a:xfrm>
          <a:prstGeom prst="rect">
            <a:avLst/>
          </a:prstGeom>
        </p:spPr>
        <p:txBody>
          <a:bodyPr wrap="square">
            <a:spAutoFit/>
          </a:bodyPr>
          <a:lstStyle/>
          <a:p>
            <a:pPr algn="ctr">
              <a:lnSpc>
                <a:spcPct val="150000"/>
              </a:lnSpc>
            </a:pPr>
            <a:r>
              <a:rPr lang="fr-FR" sz="3600" b="1">
                <a:solidFill>
                  <a:srgbClr val="FF0000"/>
                </a:solidFill>
                <a:latin typeface="Arial" panose="020B0604020202020204" pitchFamily="34" charset="0"/>
                <a:cs typeface="Arial" panose="020B0604020202020204" pitchFamily="34" charset="0"/>
              </a:rPr>
              <a:t>Câu hỏi 2 SGK </a:t>
            </a:r>
            <a:r>
              <a:rPr lang="fr-FR" sz="3600" b="1">
                <a:solidFill>
                  <a:srgbClr val="FF0000"/>
                </a:solidFill>
                <a:latin typeface="Arial" panose="020B0604020202020204" pitchFamily="34" charset="0"/>
                <a:cs typeface="Arial" panose="020B0604020202020204" pitchFamily="34" charset="0"/>
              </a:rPr>
              <a:t>trang </a:t>
            </a:r>
            <a:r>
              <a:rPr lang="fr-FR" sz="3600" b="1" smtClean="0">
                <a:solidFill>
                  <a:srgbClr val="FF0000"/>
                </a:solidFill>
                <a:latin typeface="Arial" panose="020B0604020202020204" pitchFamily="34" charset="0"/>
                <a:cs typeface="Arial" panose="020B0604020202020204" pitchFamily="34" charset="0"/>
              </a:rPr>
              <a:t>45:</a:t>
            </a:r>
            <a:r>
              <a:rPr lang="en-US" sz="3600" b="1" smtClean="0">
                <a:solidFill>
                  <a:srgbClr val="FF0000"/>
                </a:solidFill>
                <a:latin typeface="Arial" panose="020B0604020202020204" pitchFamily="34" charset="0"/>
                <a:cs typeface="Arial" panose="020B0604020202020204" pitchFamily="34" charset="0"/>
              </a:rPr>
              <a:t> </a:t>
            </a:r>
            <a:r>
              <a:rPr lang="fr-FR" sz="3600" smtClean="0">
                <a:latin typeface="Arial" panose="020B0604020202020204" pitchFamily="34" charset="0"/>
                <a:cs typeface="Arial" panose="020B0604020202020204" pitchFamily="34" charset="0"/>
              </a:rPr>
              <a:t>Trong </a:t>
            </a:r>
            <a:r>
              <a:rPr lang="fr-FR" sz="3600">
                <a:latin typeface="Arial" panose="020B0604020202020204" pitchFamily="34" charset="0"/>
                <a:cs typeface="Arial" panose="020B0604020202020204" pitchFamily="34" charset="0"/>
              </a:rPr>
              <a:t>thí nghiệm 4, cho biết MnO</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a:t>
            </a:r>
            <a:r>
              <a:rPr lang="fr-FR" sz="3600">
                <a:latin typeface="Arial" panose="020B0604020202020204" pitchFamily="34" charset="0"/>
                <a:cs typeface="Arial" panose="020B0604020202020204" pitchFamily="34" charset="0"/>
              </a:rPr>
              <a:t>làm </a:t>
            </a:r>
            <a:endParaRPr lang="fr-FR" sz="3600" smtClean="0">
              <a:latin typeface="Arial" panose="020B0604020202020204" pitchFamily="34" charset="0"/>
              <a:cs typeface="Arial" panose="020B0604020202020204" pitchFamily="34" charset="0"/>
            </a:endParaRPr>
          </a:p>
          <a:p>
            <a:pPr algn="ctr">
              <a:lnSpc>
                <a:spcPct val="150000"/>
              </a:lnSpc>
            </a:pPr>
            <a:r>
              <a:rPr lang="fr-FR" sz="3600" smtClean="0">
                <a:latin typeface="Arial" panose="020B0604020202020204" pitchFamily="34" charset="0"/>
                <a:cs typeface="Arial" panose="020B0604020202020204" pitchFamily="34" charset="0"/>
              </a:rPr>
              <a:t>thay </a:t>
            </a:r>
            <a:r>
              <a:rPr lang="fr-FR" sz="3600">
                <a:latin typeface="Arial" panose="020B0604020202020204" pitchFamily="34" charset="0"/>
                <a:cs typeface="Arial" panose="020B0604020202020204" pitchFamily="34" charset="0"/>
              </a:rPr>
              <a:t>đổi tốc độ phản ứng như </a:t>
            </a:r>
            <a:r>
              <a:rPr lang="fr-FR" sz="3600">
                <a:latin typeface="Arial" panose="020B0604020202020204" pitchFamily="34" charset="0"/>
                <a:cs typeface="Arial" panose="020B0604020202020204" pitchFamily="34" charset="0"/>
              </a:rPr>
              <a:t>thế </a:t>
            </a:r>
            <a:r>
              <a:rPr lang="fr-FR" sz="3600" smtClean="0">
                <a:latin typeface="Arial" panose="020B0604020202020204" pitchFamily="34" charset="0"/>
                <a:cs typeface="Arial" panose="020B0604020202020204" pitchFamily="34" charset="0"/>
              </a:rPr>
              <a:t>nào</a:t>
            </a:r>
            <a:r>
              <a:rPr lang="fr-FR" sz="3600">
                <a:latin typeface="Arial" panose="020B0604020202020204" pitchFamily="34" charset="0"/>
                <a:cs typeface="Arial" panose="020B0604020202020204" pitchFamily="34" charset="0"/>
              </a:rPr>
              <a:t>?</a:t>
            </a:r>
            <a:endParaRPr lang="en-US" sz="3600">
              <a:effectLst/>
              <a:latin typeface="Arial" panose="020B0604020202020204" pitchFamily="34" charset="0"/>
              <a:cs typeface="Arial" panose="020B0604020202020204" pitchFamily="34" charset="0"/>
            </a:endParaRPr>
          </a:p>
        </p:txBody>
      </p:sp>
      <p:pic>
        <p:nvPicPr>
          <p:cNvPr id="20482" name="Picture 2" descr="https://o.remove.bg/downloads/de1ab4db-f659-4ee9-aac2-92ddea0e057f/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540681"/>
            <a:ext cx="3657600" cy="489457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620000" y="4637699"/>
            <a:ext cx="7848600" cy="4663426"/>
            <a:chOff x="7543800" y="4637699"/>
            <a:chExt cx="7848600" cy="4663426"/>
          </a:xfrm>
        </p:grpSpPr>
        <p:sp>
          <p:nvSpPr>
            <p:cNvPr id="14" name="Freeform 8"/>
            <p:cNvSpPr/>
            <p:nvPr/>
          </p:nvSpPr>
          <p:spPr>
            <a:xfrm>
              <a:off x="7543800" y="4637699"/>
              <a:ext cx="7848600" cy="4663426"/>
            </a:xfrm>
            <a:custGeom>
              <a:avLst/>
              <a:gdLst/>
              <a:ahLst/>
              <a:cxnLst/>
              <a:rect l="l" t="t" r="r" b="b"/>
              <a:pathLst>
                <a:path w="4171949" h="2570964">
                  <a:moveTo>
                    <a:pt x="0" y="0"/>
                  </a:moveTo>
                  <a:lnTo>
                    <a:pt x="4171949" y="0"/>
                  </a:lnTo>
                  <a:lnTo>
                    <a:pt x="4171949" y="2570964"/>
                  </a:lnTo>
                  <a:lnTo>
                    <a:pt x="0" y="2570964"/>
                  </a:lnTo>
                  <a:lnTo>
                    <a:pt x="0" y="0"/>
                  </a:lnTo>
                  <a:close/>
                </a:path>
              </a:pathLst>
            </a:custGeom>
            <a:blipFill>
              <a:blip r:embed="rId5">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4" name="Rectangle 3"/>
            <p:cNvSpPr/>
            <p:nvPr/>
          </p:nvSpPr>
          <p:spPr>
            <a:xfrm>
              <a:off x="7800936" y="5524500"/>
              <a:ext cx="7334328" cy="1754326"/>
            </a:xfrm>
            <a:prstGeom prst="rect">
              <a:avLst/>
            </a:prstGeom>
          </p:spPr>
          <p:txBody>
            <a:bodyPr wrap="square">
              <a:spAutoFit/>
            </a:bodyPr>
            <a:lstStyle/>
            <a:p>
              <a:pPr algn="just">
                <a:lnSpc>
                  <a:spcPct val="150000"/>
                </a:lnSpc>
              </a:pPr>
              <a:r>
                <a:rPr lang="fr-FR" sz="3600">
                  <a:latin typeface="Arial" panose="020B0604020202020204" pitchFamily="34" charset="0"/>
                  <a:ea typeface="Times New Roman" panose="02020603050405020304" pitchFamily="18" charset="0"/>
                  <a:cs typeface="Arial" panose="020B0604020202020204" pitchFamily="34" charset="0"/>
                </a:rPr>
                <a:t>Trong thí nghiệm 4, MnO</a:t>
              </a:r>
              <a:r>
                <a:rPr lang="fr-FR" sz="3600" baseline="-25000">
                  <a:latin typeface="Arial" panose="020B0604020202020204" pitchFamily="34" charset="0"/>
                  <a:ea typeface="Times New Roman" panose="02020603050405020304" pitchFamily="18" charset="0"/>
                  <a:cs typeface="Arial" panose="020B0604020202020204" pitchFamily="34" charset="0"/>
                </a:rPr>
                <a:t>2</a:t>
              </a:r>
              <a:r>
                <a:rPr lang="fr-FR" sz="3600">
                  <a:latin typeface="Arial" panose="020B0604020202020204" pitchFamily="34" charset="0"/>
                  <a:ea typeface="Times New Roman" panose="02020603050405020304" pitchFamily="18" charset="0"/>
                  <a:cs typeface="Arial" panose="020B0604020202020204" pitchFamily="34" charset="0"/>
                </a:rPr>
                <a:t> làm tăng tốc độ </a:t>
              </a:r>
              <a:r>
                <a:rPr lang="fr-FR" sz="3600">
                  <a:latin typeface="Arial" panose="020B0604020202020204" pitchFamily="34" charset="0"/>
                  <a:ea typeface="Times New Roman" panose="02020603050405020304" pitchFamily="18" charset="0"/>
                  <a:cs typeface="Arial" panose="020B0604020202020204" pitchFamily="34" charset="0"/>
                </a:rPr>
                <a:t>phản </a:t>
              </a:r>
              <a:r>
                <a:rPr lang="fr-FR" sz="3600" smtClean="0">
                  <a:latin typeface="Arial" panose="020B0604020202020204" pitchFamily="34" charset="0"/>
                  <a:ea typeface="Times New Roman" panose="02020603050405020304" pitchFamily="18" charset="0"/>
                  <a:cs typeface="Arial" panose="020B0604020202020204" pitchFamily="34" charset="0"/>
                </a:rPr>
                <a:t>ứng.</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94574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 calcmode="lin" valueType="num">
                                      <p:cBhvr>
                                        <p:cTn id="12" dur="500" fill="hold"/>
                                        <p:tgtEl>
                                          <p:spTgt spid="20482"/>
                                        </p:tgtEl>
                                        <p:attrNameLst>
                                          <p:attrName>ppt_w</p:attrName>
                                        </p:attrNameLst>
                                      </p:cBhvr>
                                      <p:tavLst>
                                        <p:tav tm="0">
                                          <p:val>
                                            <p:fltVal val="0"/>
                                          </p:val>
                                        </p:tav>
                                        <p:tav tm="100000">
                                          <p:val>
                                            <p:strVal val="#ppt_w"/>
                                          </p:val>
                                        </p:tav>
                                      </p:tavLst>
                                    </p:anim>
                                    <p:anim calcmode="lin" valueType="num">
                                      <p:cBhvr>
                                        <p:cTn id="13" dur="500" fill="hold"/>
                                        <p:tgtEl>
                                          <p:spTgt spid="20482"/>
                                        </p:tgtEl>
                                        <p:attrNameLst>
                                          <p:attrName>ppt_h</p:attrName>
                                        </p:attrNameLst>
                                      </p:cBhvr>
                                      <p:tavLst>
                                        <p:tav tm="0">
                                          <p:val>
                                            <p:fltVal val="0"/>
                                          </p:val>
                                        </p:tav>
                                        <p:tav tm="100000">
                                          <p:val>
                                            <p:strVal val="#ppt_h"/>
                                          </p:val>
                                        </p:tav>
                                      </p:tavLst>
                                    </p:anim>
                                    <p:animEffect transition="in" filter="fade">
                                      <p:cBhvr>
                                        <p:cTn id="14" dur="500"/>
                                        <p:tgtEl>
                                          <p:spTgt spid="20482"/>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rot="-387727">
            <a:off x="11850331" y="1361975"/>
            <a:ext cx="4998378" cy="5584779"/>
          </a:xfrm>
          <a:custGeom>
            <a:avLst/>
            <a:gdLst/>
            <a:ahLst/>
            <a:cxnLst/>
            <a:rect l="l" t="t" r="r" b="b"/>
            <a:pathLst>
              <a:path w="4998378" h="5584779">
                <a:moveTo>
                  <a:pt x="0" y="0"/>
                </a:moveTo>
                <a:lnTo>
                  <a:pt x="4998377" y="0"/>
                </a:lnTo>
                <a:lnTo>
                  <a:pt x="4998377" y="5584779"/>
                </a:lnTo>
                <a:lnTo>
                  <a:pt x="0" y="5584779"/>
                </a:lnTo>
                <a:lnTo>
                  <a:pt x="0" y="0"/>
                </a:lnTo>
                <a:close/>
              </a:path>
            </a:pathLst>
          </a:custGeom>
          <a:blipFill>
            <a:blip r:embed="rId3"/>
            <a:stretch>
              <a:fillRect/>
            </a:stretch>
          </a:blipFill>
        </p:spPr>
      </p:sp>
      <p:sp>
        <p:nvSpPr>
          <p:cNvPr id="4" name="Freeform 4"/>
          <p:cNvSpPr/>
          <p:nvPr/>
        </p:nvSpPr>
        <p:spPr>
          <a:xfrm rot="541541">
            <a:off x="13137459" y="3534338"/>
            <a:ext cx="4486655" cy="5903493"/>
          </a:xfrm>
          <a:custGeom>
            <a:avLst/>
            <a:gdLst/>
            <a:ahLst/>
            <a:cxnLst/>
            <a:rect l="l" t="t" r="r" b="b"/>
            <a:pathLst>
              <a:path w="4486655" h="5903493">
                <a:moveTo>
                  <a:pt x="0" y="0"/>
                </a:moveTo>
                <a:lnTo>
                  <a:pt x="4486655" y="0"/>
                </a:lnTo>
                <a:lnTo>
                  <a:pt x="4486655" y="5903493"/>
                </a:lnTo>
                <a:lnTo>
                  <a:pt x="0" y="5903493"/>
                </a:lnTo>
                <a:lnTo>
                  <a:pt x="0" y="0"/>
                </a:lnTo>
                <a:close/>
              </a:path>
            </a:pathLst>
          </a:custGeom>
          <a:blipFill>
            <a:blip r:embed="rId4"/>
            <a:stretch>
              <a:fillRect/>
            </a:stretch>
          </a:blipFill>
        </p:spPr>
      </p:sp>
      <p:sp>
        <p:nvSpPr>
          <p:cNvPr id="14" name="TextBox 13">
            <a:extLst>
              <a:ext uri="{FF2B5EF4-FFF2-40B4-BE49-F238E27FC236}">
                <a16:creationId xmlns:a16="http://schemas.microsoft.com/office/drawing/2014/main" id="{E19B1F1F-6136-4AD1-8FAA-8BF99A8856B5}"/>
              </a:ext>
            </a:extLst>
          </p:cNvPr>
          <p:cNvSpPr txBox="1"/>
          <p:nvPr/>
        </p:nvSpPr>
        <p:spPr>
          <a:xfrm>
            <a:off x="1069542" y="723900"/>
            <a:ext cx="9677400" cy="984885"/>
          </a:xfrm>
          <a:prstGeom prst="rect">
            <a:avLst/>
          </a:prstGeom>
          <a:noFill/>
        </p:spPr>
        <p:txBody>
          <a:bodyPr wrap="square" rtlCol="0">
            <a:spAutoFit/>
          </a:bodyPr>
          <a:lstStyle/>
          <a:p>
            <a:pPr algn="ctr"/>
            <a:r>
              <a:rPr lang="en-US" sz="5600" b="1" smtClean="0">
                <a:solidFill>
                  <a:schemeClr val="accent6">
                    <a:lumMod val="50000"/>
                  </a:schemeClr>
                </a:solidFill>
                <a:latin typeface="Arial" panose="020B0604020202020204" pitchFamily="34" charset="0"/>
                <a:cs typeface="Arial" panose="020B0604020202020204" pitchFamily="34" charset="0"/>
              </a:rPr>
              <a:t>KẾT LUẬN</a:t>
            </a:r>
            <a:endParaRPr lang="en-US" sz="5600" dirty="0">
              <a:solidFill>
                <a:schemeClr val="accent6">
                  <a:lumMod val="50000"/>
                </a:schemeClr>
              </a:solidFill>
              <a:latin typeface="Arial" panose="020B0604020202020204" pitchFamily="34" charset="0"/>
              <a:cs typeface="Arial" panose="020B0604020202020204" pitchFamily="34" charset="0"/>
            </a:endParaRPr>
          </a:p>
        </p:txBody>
      </p:sp>
      <p:grpSp>
        <p:nvGrpSpPr>
          <p:cNvPr id="15" name="Group 14"/>
          <p:cNvGrpSpPr/>
          <p:nvPr/>
        </p:nvGrpSpPr>
        <p:grpSpPr>
          <a:xfrm>
            <a:off x="1069542" y="2400300"/>
            <a:ext cx="9750858" cy="3647628"/>
            <a:chOff x="6712607" y="4716624"/>
            <a:chExt cx="9750858" cy="3647628"/>
          </a:xfrm>
        </p:grpSpPr>
        <p:sp>
          <p:nvSpPr>
            <p:cNvPr id="16" name="Rounded Rectangle 15"/>
            <p:cNvSpPr/>
            <p:nvPr/>
          </p:nvSpPr>
          <p:spPr>
            <a:xfrm>
              <a:off x="6712607" y="4716624"/>
              <a:ext cx="9677400" cy="3310255"/>
            </a:xfrm>
            <a:prstGeom prst="roundRect">
              <a:avLst/>
            </a:prstGeom>
            <a:solidFill>
              <a:schemeClr val="bg1"/>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Chất xúc tác là chất làm tăng tốc độ phản ứng nhưng không bị thay đổi cả về lượng và chất sau </a:t>
              </a:r>
              <a:r>
                <a:rPr lang="fr-FR" sz="3600">
                  <a:solidFill>
                    <a:schemeClr val="tx1"/>
                  </a:solidFill>
                  <a:latin typeface="Arial" panose="020B0604020202020204" pitchFamily="34" charset="0"/>
                  <a:cs typeface="Arial" panose="020B0604020202020204" pitchFamily="34" charset="0"/>
                </a:rPr>
                <a:t>phản </a:t>
              </a:r>
              <a:r>
                <a:rPr lang="fr-FR" sz="3600" smtClean="0">
                  <a:solidFill>
                    <a:schemeClr val="tx1"/>
                  </a:solidFill>
                  <a:latin typeface="Arial" panose="020B0604020202020204" pitchFamily="34" charset="0"/>
                  <a:cs typeface="Arial" panose="020B0604020202020204" pitchFamily="34" charset="0"/>
                </a:rPr>
                <a:t>ứng</a:t>
              </a:r>
              <a:r>
                <a:rPr lang="fr-FR" sz="3600" smtClean="0">
                  <a:solidFill>
                    <a:schemeClr val="tx1"/>
                  </a:solidFill>
                  <a:latin typeface="Arial" panose="020B0604020202020204" pitchFamily="34" charset="0"/>
                  <a:cs typeface="Arial" panose="020B0604020202020204" pitchFamily="34" charset="0"/>
                </a:rPr>
                <a:t>.</a:t>
              </a:r>
              <a:endParaRPr lang="en-US" sz="3600">
                <a:solidFill>
                  <a:schemeClr val="tx1"/>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5497829" y="7439091"/>
              <a:ext cx="965636" cy="925161"/>
            </a:xfrm>
            <a:prstGeom prst="rect">
              <a:avLst/>
            </a:prstGeom>
          </p:spPr>
        </p:pic>
      </p:grpSp>
      <p:grpSp>
        <p:nvGrpSpPr>
          <p:cNvPr id="21" name="Group 20"/>
          <p:cNvGrpSpPr/>
          <p:nvPr/>
        </p:nvGrpSpPr>
        <p:grpSpPr>
          <a:xfrm>
            <a:off x="1069542" y="6331267"/>
            <a:ext cx="9750858" cy="3647628"/>
            <a:chOff x="6712607" y="4716624"/>
            <a:chExt cx="9750858" cy="3647628"/>
          </a:xfrm>
        </p:grpSpPr>
        <p:sp>
          <p:nvSpPr>
            <p:cNvPr id="22" name="Rounded Rectangle 21"/>
            <p:cNvSpPr/>
            <p:nvPr/>
          </p:nvSpPr>
          <p:spPr>
            <a:xfrm>
              <a:off x="6712607" y="4716624"/>
              <a:ext cx="9677400" cy="3310255"/>
            </a:xfrm>
            <a:prstGeom prst="roundRect">
              <a:avLst/>
            </a:prstGeom>
            <a:solidFill>
              <a:schemeClr val="bg1"/>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Chất ức chế là chất được sử dụng để giảm tốc độ phản ứng nhưng không bị thay đổi cả về lượng và chất sau phản ứng</a:t>
              </a:r>
              <a:r>
                <a:rPr lang="fr-FR" sz="3600" smtClean="0">
                  <a:solidFill>
                    <a:schemeClr val="tx1"/>
                  </a:solidFill>
                  <a:latin typeface="Arial" panose="020B0604020202020204" pitchFamily="34" charset="0"/>
                  <a:cs typeface="Arial" panose="020B0604020202020204" pitchFamily="34" charset="0"/>
                </a:rPr>
                <a:t>.</a:t>
              </a:r>
              <a:endParaRPr lang="en-US" sz="3600">
                <a:solidFill>
                  <a:schemeClr val="tx1"/>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5"/>
            <a:stretch>
              <a:fillRect/>
            </a:stretch>
          </p:blipFill>
          <p:spPr>
            <a:xfrm>
              <a:off x="15497829" y="7439091"/>
              <a:ext cx="965636" cy="925161"/>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500"/>
                                        <p:tgtEl>
                                          <p:spTgt spid="15"/>
                                        </p:tgtEl>
                                      </p:cBhvr>
                                    </p:animEffect>
                                  </p:childTnLst>
                                </p:cTn>
                              </p:par>
                            </p:childTnLst>
                          </p:cTn>
                        </p:par>
                        <p:par>
                          <p:cTn id="13" fill="hold">
                            <p:stCondLst>
                              <p:cond delay="500"/>
                            </p:stCondLst>
                            <p:childTnLst>
                              <p:par>
                                <p:cTn id="14" presetID="6" presetClass="entr" presetSubtype="16"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ircle(in)">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12" name="Câu hỏi">
            <a:extLst>
              <a:ext uri="{FF2B5EF4-FFF2-40B4-BE49-F238E27FC236}">
                <a16:creationId xmlns:a16="http://schemas.microsoft.com/office/drawing/2014/main" id="{F293974B-3728-4914-820A-891BB23F70FF}"/>
              </a:ext>
            </a:extLst>
          </p:cNvPr>
          <p:cNvSpPr/>
          <p:nvPr/>
        </p:nvSpPr>
        <p:spPr>
          <a:xfrm>
            <a:off x="902033" y="2186049"/>
            <a:ext cx="16416670" cy="2153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4000" b="1">
                <a:solidFill>
                  <a:schemeClr val="tx1"/>
                </a:solidFill>
                <a:latin typeface="Arial" panose="020B0604020202020204" pitchFamily="34" charset="0"/>
                <a:cs typeface="Arial" panose="020B0604020202020204" pitchFamily="34" charset="0"/>
              </a:rPr>
              <a:t>Câu </a:t>
            </a:r>
            <a:r>
              <a:rPr lang="en-US" sz="4000" b="1" smtClean="0">
                <a:solidFill>
                  <a:schemeClr val="tx1"/>
                </a:solidFill>
                <a:latin typeface="Arial" panose="020B0604020202020204" pitchFamily="34" charset="0"/>
                <a:cs typeface="Arial" panose="020B0604020202020204" pitchFamily="34" charset="0"/>
              </a:rPr>
              <a:t>1.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Tốc độ phản ứng không phụ thuộc yếu tố nào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sau </a:t>
            </a:r>
            <a: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a:t>đây?</a:t>
            </a:r>
            <a:endParaRPr lang="en-US" sz="4000">
              <a:latin typeface="Arial" panose="020B0604020202020204" pitchFamily="34" charset="0"/>
              <a:ea typeface="Calibri" panose="020F0502020204030204" pitchFamily="34" charset="0"/>
              <a:cs typeface="Arial" panose="020B0604020202020204" pitchFamily="34" charset="0"/>
            </a:endParaRPr>
          </a:p>
        </p:txBody>
      </p:sp>
      <p:sp>
        <p:nvSpPr>
          <p:cNvPr id="13" name="Đáp án đúng">
            <a:extLst>
              <a:ext uri="{FF2B5EF4-FFF2-40B4-BE49-F238E27FC236}">
                <a16:creationId xmlns:a16="http://schemas.microsoft.com/office/drawing/2014/main" id="{7EF28688-E386-4FA3-850D-C5EB5B494707}"/>
              </a:ext>
            </a:extLst>
          </p:cNvPr>
          <p:cNvSpPr/>
          <p:nvPr/>
        </p:nvSpPr>
        <p:spPr>
          <a:xfrm>
            <a:off x="902034" y="7429500"/>
            <a:ext cx="7964324" cy="2443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800" noProof="1">
                <a:solidFill>
                  <a:schemeClr val="tx1"/>
                </a:solidFill>
                <a:latin typeface="Arial" panose="020B0604020202020204" pitchFamily="34" charset="0"/>
                <a:cs typeface="Arial" panose="020B0604020202020204" pitchFamily="34" charset="0"/>
              </a:rPr>
              <a:t>B</a:t>
            </a:r>
            <a:r>
              <a:rPr lang="en-US" sz="3800" noProof="1">
                <a:solidFill>
                  <a:schemeClr val="tx1"/>
                </a:solidFill>
                <a:latin typeface="Arial" panose="020B0604020202020204" pitchFamily="34" charset="0"/>
                <a:cs typeface="Arial" panose="020B0604020202020204" pitchFamily="34" charset="0"/>
              </a:rPr>
              <a:t>.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Bề mặt tiếp xúc giữa các chất phản ứng</a:t>
            </a:r>
            <a:endParaRPr lang="en-US" sz="3800">
              <a:latin typeface="Arial" panose="020B0604020202020204" pitchFamily="34" charset="0"/>
              <a:ea typeface="Calibri" panose="020F0502020204030204" pitchFamily="34" charset="0"/>
              <a:cs typeface="Arial" panose="020B0604020202020204" pitchFamily="34" charset="0"/>
            </a:endParaRPr>
          </a:p>
        </p:txBody>
      </p:sp>
      <p:sp>
        <p:nvSpPr>
          <p:cNvPr id="18" name="Đáp án sai 1">
            <a:extLst>
              <a:ext uri="{FF2B5EF4-FFF2-40B4-BE49-F238E27FC236}">
                <a16:creationId xmlns:a16="http://schemas.microsoft.com/office/drawing/2014/main" id="{0518985D-D93E-4AFE-A7F5-625DEB352DFC}"/>
              </a:ext>
            </a:extLst>
          </p:cNvPr>
          <p:cNvSpPr/>
          <p:nvPr/>
        </p:nvSpPr>
        <p:spPr>
          <a:xfrm>
            <a:off x="902034" y="4651964"/>
            <a:ext cx="7964324" cy="246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noProof="1">
                <a:solidFill>
                  <a:schemeClr val="tx1"/>
                </a:solidFill>
                <a:latin typeface="Arial" panose="020B0604020202020204" pitchFamily="34" charset="0"/>
                <a:cs typeface="Arial" panose="020B0604020202020204" pitchFamily="34" charset="0"/>
              </a:rPr>
              <a:t>A</a:t>
            </a:r>
            <a:r>
              <a:rPr lang="en-US" sz="3800" noProof="1">
                <a:solidFill>
                  <a:schemeClr val="tx1"/>
                </a:solidFill>
                <a:latin typeface="Arial" panose="020B0604020202020204" pitchFamily="34" charset="0"/>
                <a:cs typeface="Arial" panose="020B0604020202020204" pitchFamily="34" charset="0"/>
              </a:rPr>
              <a:t>.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Thời gian xảy ra phản ứng</a:t>
            </a:r>
            <a:endParaRPr lang="en-US" sz="3800">
              <a:solidFill>
                <a:schemeClr val="tx1"/>
              </a:solidFill>
              <a:latin typeface="Arial" panose="020B0604020202020204" pitchFamily="34" charset="0"/>
              <a:cs typeface="Arial" panose="020B0604020202020204" pitchFamily="34" charset="0"/>
            </a:endParaRPr>
          </a:p>
        </p:txBody>
      </p:sp>
      <p:sp>
        <p:nvSpPr>
          <p:cNvPr id="19" name="Đáp án sai 2">
            <a:extLst>
              <a:ext uri="{FF2B5EF4-FFF2-40B4-BE49-F238E27FC236}">
                <a16:creationId xmlns:a16="http://schemas.microsoft.com/office/drawing/2014/main" id="{9C300F80-C470-490D-BA49-A4B61A5210E4}"/>
              </a:ext>
            </a:extLst>
          </p:cNvPr>
          <p:cNvSpPr/>
          <p:nvPr/>
        </p:nvSpPr>
        <p:spPr>
          <a:xfrm>
            <a:off x="9354378" y="4651966"/>
            <a:ext cx="7964324" cy="246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800" noProof="1">
                <a:solidFill>
                  <a:schemeClr val="tx1"/>
                </a:solidFill>
                <a:latin typeface="Arial" panose="020B0604020202020204" pitchFamily="34" charset="0"/>
                <a:cs typeface="Arial" panose="020B0604020202020204" pitchFamily="34" charset="0"/>
              </a:rPr>
              <a:t>C</a:t>
            </a:r>
            <a:r>
              <a:rPr lang="en-US" sz="3800" noProof="1">
                <a:solidFill>
                  <a:schemeClr val="tx1"/>
                </a:solidFill>
                <a:latin typeface="Arial" panose="020B0604020202020204" pitchFamily="34" charset="0"/>
                <a:cs typeface="Arial" panose="020B0604020202020204" pitchFamily="34" charset="0"/>
              </a:rPr>
              <a:t>.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Nồng độ các chất tham gia phản ứng</a:t>
            </a:r>
            <a:endParaRPr lang="en-US" sz="3800">
              <a:latin typeface="Arial" panose="020B0604020202020204" pitchFamily="34" charset="0"/>
              <a:ea typeface="Calibri" panose="020F050202020403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19DBC5CC-807F-4933-A646-83BD3DFAE817}"/>
              </a:ext>
            </a:extLst>
          </p:cNvPr>
          <p:cNvSpPr/>
          <p:nvPr/>
        </p:nvSpPr>
        <p:spPr>
          <a:xfrm>
            <a:off x="9354378" y="7429506"/>
            <a:ext cx="7964324" cy="2443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800" noProof="1">
                <a:solidFill>
                  <a:schemeClr val="tx1"/>
                </a:solidFill>
                <a:latin typeface="Arial" panose="020B0604020202020204" pitchFamily="34" charset="0"/>
                <a:cs typeface="Arial" panose="020B0604020202020204" pitchFamily="34" charset="0"/>
              </a:rPr>
              <a:t>D</a:t>
            </a:r>
            <a:r>
              <a:rPr lang="en-US" sz="3800" noProof="1">
                <a:solidFill>
                  <a:schemeClr val="tx1"/>
                </a:solidFill>
                <a:latin typeface="Arial" panose="020B0604020202020204" pitchFamily="34" charset="0"/>
                <a:cs typeface="Arial" panose="020B0604020202020204" pitchFamily="34" charset="0"/>
              </a:rPr>
              <a:t>.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Chất xúc tác</a:t>
            </a:r>
            <a:endParaRPr lang="en-US" sz="3800">
              <a:latin typeface="Arial" panose="020B0604020202020204" pitchFamily="34" charset="0"/>
              <a:ea typeface="Calibri" panose="020F0502020204030204" pitchFamily="34" charset="0"/>
              <a:cs typeface="Arial" panose="020B0604020202020204" pitchFamily="34" charset="0"/>
            </a:endParaRPr>
          </a:p>
        </p:txBody>
      </p:sp>
      <p:sp>
        <p:nvSpPr>
          <p:cNvPr id="24" name="Đáp án sai 2">
            <a:extLst>
              <a:ext uri="{FF2B5EF4-FFF2-40B4-BE49-F238E27FC236}">
                <a16:creationId xmlns:a16="http://schemas.microsoft.com/office/drawing/2014/main" id="{86985273-72B6-417D-9441-2F1D16554033}"/>
              </a:ext>
            </a:extLst>
          </p:cNvPr>
          <p:cNvSpPr/>
          <p:nvPr/>
        </p:nvSpPr>
        <p:spPr>
          <a:xfrm>
            <a:off x="902034" y="4651964"/>
            <a:ext cx="7964324" cy="246505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noProof="1">
                <a:solidFill>
                  <a:schemeClr val="bg1"/>
                </a:solidFill>
                <a:latin typeface="Arial" panose="020B0604020202020204" pitchFamily="34" charset="0"/>
                <a:cs typeface="Arial" panose="020B0604020202020204" pitchFamily="34" charset="0"/>
              </a:rPr>
              <a:t>A. </a:t>
            </a:r>
            <a:r>
              <a:rPr lang="en-US" sz="3800">
                <a:solidFill>
                  <a:schemeClr val="bg1"/>
                </a:solidFill>
                <a:latin typeface="Arial" panose="020B0604020202020204" pitchFamily="34" charset="0"/>
                <a:ea typeface="Calibri" panose="020F0502020204030204" pitchFamily="34" charset="0"/>
                <a:cs typeface="Arial" panose="020B0604020202020204" pitchFamily="34" charset="0"/>
              </a:rPr>
              <a:t>Thời gian xảy ra phản ứng</a:t>
            </a:r>
            <a:endParaRPr lang="en-US" sz="3800">
              <a:solidFill>
                <a:schemeClr val="bg1"/>
              </a:solidFill>
              <a:latin typeface="Arial" panose="020B0604020202020204" pitchFamily="34" charset="0"/>
              <a:cs typeface="Arial" panose="020B0604020202020204" pitchFamily="34" charset="0"/>
            </a:endParaRPr>
          </a:p>
        </p:txBody>
      </p:sp>
      <p:sp>
        <p:nvSpPr>
          <p:cNvPr id="25" name="Google Shape;983;p57">
            <a:extLst>
              <a:ext uri="{FF2B5EF4-FFF2-40B4-BE49-F238E27FC236}">
                <a16:creationId xmlns:a16="http://schemas.microsoft.com/office/drawing/2014/main" id="{B5A1F837-C9E9-4AE5-A6B7-FF1CDA7881B9}"/>
              </a:ext>
            </a:extLst>
          </p:cNvPr>
          <p:cNvSpPr txBox="1">
            <a:spLocks/>
          </p:cNvSpPr>
          <p:nvPr/>
        </p:nvSpPr>
        <p:spPr>
          <a:xfrm>
            <a:off x="0" y="696838"/>
            <a:ext cx="18288000" cy="1145400"/>
          </a:xfrm>
          <a:prstGeom prst="rect">
            <a:avLst/>
          </a:prstGeom>
          <a:noFill/>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200" b="1" smtClean="0">
                <a:latin typeface="Arial" panose="020B0604020202020204" pitchFamily="34" charset="0"/>
                <a:cs typeface="Arial" panose="020B0604020202020204" pitchFamily="34" charset="0"/>
              </a:rPr>
              <a:t>LUYỆN TẬP</a:t>
            </a:r>
            <a:endParaRPr lang="en-US" sz="6200" b="1">
              <a:latin typeface="Arial" panose="020B0604020202020204" pitchFamily="34" charset="0"/>
              <a:cs typeface="Arial" panose="020B0604020202020204" pitchFamily="34" charset="0"/>
            </a:endParaRPr>
          </a:p>
        </p:txBody>
      </p:sp>
      <p:pic>
        <p:nvPicPr>
          <p:cNvPr id="26" name="Picture 7"/>
          <p:cNvPicPr>
            <a:picLocks noChangeAspect="1"/>
          </p:cNvPicPr>
          <p:nvPr/>
        </p:nvPicPr>
        <p:blipFill>
          <a:blip r:embed="rId3"/>
          <a:srcRect/>
          <a:stretch>
            <a:fillRect/>
          </a:stretch>
        </p:blipFill>
        <p:spPr>
          <a:xfrm>
            <a:off x="16201654" y="-610913"/>
            <a:ext cx="2234096" cy="2260468"/>
          </a:xfrm>
          <a:prstGeom prst="rect">
            <a:avLst/>
          </a:prstGeom>
        </p:spPr>
      </p:pic>
    </p:spTree>
    <p:extLst>
      <p:ext uri="{BB962C8B-B14F-4D97-AF65-F5344CB8AC3E}">
        <p14:creationId xmlns:p14="http://schemas.microsoft.com/office/powerpoint/2010/main" val="35733211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P spid="19" grpId="0" animBg="1"/>
      <p:bldP spid="20" grpId="0" animBg="1"/>
      <p:bldP spid="24" grpId="0" animBg="1"/>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12" name="Câu hỏi">
            <a:extLst>
              <a:ext uri="{FF2B5EF4-FFF2-40B4-BE49-F238E27FC236}">
                <a16:creationId xmlns:a16="http://schemas.microsoft.com/office/drawing/2014/main" id="{F293974B-3728-4914-820A-891BB23F70FF}"/>
              </a:ext>
            </a:extLst>
          </p:cNvPr>
          <p:cNvSpPr/>
          <p:nvPr/>
        </p:nvSpPr>
        <p:spPr>
          <a:xfrm>
            <a:off x="902033" y="2186049"/>
            <a:ext cx="16416670" cy="2153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600" b="1">
                <a:solidFill>
                  <a:schemeClr val="tx1"/>
                </a:solidFill>
                <a:latin typeface="Arial" panose="020B0604020202020204" pitchFamily="34" charset="0"/>
                <a:cs typeface="Arial" panose="020B0604020202020204" pitchFamily="34" charset="0"/>
              </a:rPr>
              <a:t>Câu </a:t>
            </a:r>
            <a:r>
              <a:rPr lang="en-US" sz="3600" b="1" smtClean="0">
                <a:solidFill>
                  <a:schemeClr val="tx1"/>
                </a:solidFill>
                <a:latin typeface="Arial" panose="020B0604020202020204" pitchFamily="34" charset="0"/>
                <a:cs typeface="Arial" panose="020B0604020202020204" pitchFamily="34" charset="0"/>
              </a:rPr>
              <a:t>2.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Điền và hoàn thiện khái niệm về chất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xúc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tác: “Chất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xúc tác là chất làm ..(1).. tốc độ phản ứng nhưng ..(2).. cả về lượng và chất sau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phản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ứng.”</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3" name="Đáp án đúng">
            <a:extLst>
              <a:ext uri="{FF2B5EF4-FFF2-40B4-BE49-F238E27FC236}">
                <a16:creationId xmlns:a16="http://schemas.microsoft.com/office/drawing/2014/main" id="{7EF28688-E386-4FA3-850D-C5EB5B494707}"/>
              </a:ext>
            </a:extLst>
          </p:cNvPr>
          <p:cNvSpPr/>
          <p:nvPr/>
        </p:nvSpPr>
        <p:spPr>
          <a:xfrm>
            <a:off x="902034" y="7429500"/>
            <a:ext cx="7964324" cy="2443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B</a:t>
            </a:r>
            <a:r>
              <a:rPr lang="en-US" sz="3600" noProof="1">
                <a:solidFill>
                  <a:schemeClr val="tx1"/>
                </a:solidFill>
                <a:latin typeface="Arial" panose="020B060402020202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(1) giảm, (2) bị tiêu hao</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8" name="Đáp án sai 1">
            <a:extLst>
              <a:ext uri="{FF2B5EF4-FFF2-40B4-BE49-F238E27FC236}">
                <a16:creationId xmlns:a16="http://schemas.microsoft.com/office/drawing/2014/main" id="{0518985D-D93E-4AFE-A7F5-625DEB352DFC}"/>
              </a:ext>
            </a:extLst>
          </p:cNvPr>
          <p:cNvSpPr/>
          <p:nvPr/>
        </p:nvSpPr>
        <p:spPr>
          <a:xfrm>
            <a:off x="902034" y="4651964"/>
            <a:ext cx="7964324" cy="246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A</a:t>
            </a:r>
            <a:r>
              <a:rPr lang="en-US" sz="3600" noProof="1">
                <a:solidFill>
                  <a:schemeClr val="tx1"/>
                </a:solidFill>
                <a:latin typeface="Arial" panose="020B060402020202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(1) tăng, (2) bị tiêu hao</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9" name="Đáp án sai 2">
            <a:extLst>
              <a:ext uri="{FF2B5EF4-FFF2-40B4-BE49-F238E27FC236}">
                <a16:creationId xmlns:a16="http://schemas.microsoft.com/office/drawing/2014/main" id="{9C300F80-C470-490D-BA49-A4B61A5210E4}"/>
              </a:ext>
            </a:extLst>
          </p:cNvPr>
          <p:cNvSpPr/>
          <p:nvPr/>
        </p:nvSpPr>
        <p:spPr>
          <a:xfrm>
            <a:off x="9354378" y="4651966"/>
            <a:ext cx="7964324" cy="246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C</a:t>
            </a:r>
            <a:r>
              <a:rPr lang="en-US" sz="3600" noProof="1">
                <a:solidFill>
                  <a:schemeClr val="tx1"/>
                </a:solidFill>
                <a:latin typeface="Arial" panose="020B060402020202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(1) tăng, (2) không bị thay đổi</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19DBC5CC-807F-4933-A646-83BD3DFAE817}"/>
              </a:ext>
            </a:extLst>
          </p:cNvPr>
          <p:cNvSpPr/>
          <p:nvPr/>
        </p:nvSpPr>
        <p:spPr>
          <a:xfrm>
            <a:off x="9354378" y="7429506"/>
            <a:ext cx="7964324" cy="2443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D</a:t>
            </a:r>
            <a:r>
              <a:rPr lang="en-US" sz="3600" noProof="1">
                <a:solidFill>
                  <a:schemeClr val="tx1"/>
                </a:solidFill>
                <a:latin typeface="Arial" panose="020B060402020202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(1) giảm, (2) không bị thay đổi</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4" name="Đáp án sai 2">
            <a:extLst>
              <a:ext uri="{FF2B5EF4-FFF2-40B4-BE49-F238E27FC236}">
                <a16:creationId xmlns:a16="http://schemas.microsoft.com/office/drawing/2014/main" id="{86985273-72B6-417D-9441-2F1D16554033}"/>
              </a:ext>
            </a:extLst>
          </p:cNvPr>
          <p:cNvSpPr/>
          <p:nvPr/>
        </p:nvSpPr>
        <p:spPr>
          <a:xfrm>
            <a:off x="9354378" y="4651964"/>
            <a:ext cx="7964324" cy="246505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bg1"/>
                </a:solidFill>
                <a:latin typeface="Arial" panose="020B0604020202020204" pitchFamily="34" charset="0"/>
                <a:cs typeface="Arial" panose="020B0604020202020204" pitchFamily="34" charset="0"/>
              </a:rPr>
              <a:t>C. </a:t>
            </a:r>
            <a:r>
              <a:rPr lang="en-US" sz="3600">
                <a:solidFill>
                  <a:schemeClr val="bg1"/>
                </a:solidFill>
                <a:latin typeface="Arial" panose="020B0604020202020204" pitchFamily="34" charset="0"/>
                <a:ea typeface="Calibri" panose="020F0502020204030204" pitchFamily="34" charset="0"/>
                <a:cs typeface="Arial" panose="020B0604020202020204" pitchFamily="34" charset="0"/>
              </a:rPr>
              <a:t>(1) tăng, (2) không bị thay đổi</a:t>
            </a:r>
            <a:endParaRPr lang="en-US" sz="36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5" name="Google Shape;983;p57">
            <a:extLst>
              <a:ext uri="{FF2B5EF4-FFF2-40B4-BE49-F238E27FC236}">
                <a16:creationId xmlns:a16="http://schemas.microsoft.com/office/drawing/2014/main" id="{B5A1F837-C9E9-4AE5-A6B7-FF1CDA7881B9}"/>
              </a:ext>
            </a:extLst>
          </p:cNvPr>
          <p:cNvSpPr txBox="1">
            <a:spLocks/>
          </p:cNvSpPr>
          <p:nvPr/>
        </p:nvSpPr>
        <p:spPr>
          <a:xfrm>
            <a:off x="0" y="696838"/>
            <a:ext cx="18288000" cy="1145400"/>
          </a:xfrm>
          <a:prstGeom prst="rect">
            <a:avLst/>
          </a:prstGeom>
          <a:noFill/>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200" b="1" smtClean="0">
                <a:latin typeface="Arial" panose="020B0604020202020204" pitchFamily="34" charset="0"/>
                <a:cs typeface="Arial" panose="020B0604020202020204" pitchFamily="34" charset="0"/>
              </a:rPr>
              <a:t>LUYỆN TẬP</a:t>
            </a:r>
            <a:endParaRPr lang="en-US" sz="6200" b="1">
              <a:latin typeface="Arial" panose="020B0604020202020204" pitchFamily="34" charset="0"/>
              <a:cs typeface="Arial" panose="020B0604020202020204" pitchFamily="34" charset="0"/>
            </a:endParaRPr>
          </a:p>
        </p:txBody>
      </p:sp>
      <p:pic>
        <p:nvPicPr>
          <p:cNvPr id="26" name="Picture 7"/>
          <p:cNvPicPr>
            <a:picLocks noChangeAspect="1"/>
          </p:cNvPicPr>
          <p:nvPr/>
        </p:nvPicPr>
        <p:blipFill>
          <a:blip r:embed="rId3"/>
          <a:srcRect/>
          <a:stretch>
            <a:fillRect/>
          </a:stretch>
        </p:blipFill>
        <p:spPr>
          <a:xfrm>
            <a:off x="16201654" y="-610913"/>
            <a:ext cx="2234096" cy="2260468"/>
          </a:xfrm>
          <a:prstGeom prst="rect">
            <a:avLst/>
          </a:prstGeom>
        </p:spPr>
      </p:pic>
    </p:spTree>
    <p:extLst>
      <p:ext uri="{BB962C8B-B14F-4D97-AF65-F5344CB8AC3E}">
        <p14:creationId xmlns:p14="http://schemas.microsoft.com/office/powerpoint/2010/main" val="2500850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P spid="19" grpId="0" animBg="1"/>
      <p:bldP spid="20"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12" name="Câu hỏi">
            <a:extLst>
              <a:ext uri="{FF2B5EF4-FFF2-40B4-BE49-F238E27FC236}">
                <a16:creationId xmlns:a16="http://schemas.microsoft.com/office/drawing/2014/main" id="{F293974B-3728-4914-820A-891BB23F70FF}"/>
              </a:ext>
            </a:extLst>
          </p:cNvPr>
          <p:cNvSpPr/>
          <p:nvPr/>
        </p:nvSpPr>
        <p:spPr>
          <a:xfrm>
            <a:off x="902033" y="2186049"/>
            <a:ext cx="16416670" cy="2153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600" b="1">
                <a:solidFill>
                  <a:schemeClr val="tx1"/>
                </a:solidFill>
                <a:latin typeface="Arial" panose="020B0604020202020204" pitchFamily="34" charset="0"/>
                <a:cs typeface="Arial" panose="020B0604020202020204" pitchFamily="34" charset="0"/>
              </a:rPr>
              <a:t>Câu </a:t>
            </a:r>
            <a:r>
              <a:rPr lang="en-US" sz="3600" b="1" smtClean="0">
                <a:solidFill>
                  <a:schemeClr val="tx1"/>
                </a:solidFill>
                <a:latin typeface="Arial" panose="020B0604020202020204" pitchFamily="34" charset="0"/>
                <a:cs typeface="Arial" panose="020B0604020202020204" pitchFamily="34" charset="0"/>
              </a:rPr>
              <a:t>3.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Khi cho cùng một lượng nhôm (Al) vào cốc đựng dung dịch acid HCl 0,1M, tốc độ phản ứng sẽ lớn nhất khi dùng nhôm (Al) ở dạng nào sau đây?</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3" name="Đáp án đúng">
            <a:extLst>
              <a:ext uri="{FF2B5EF4-FFF2-40B4-BE49-F238E27FC236}">
                <a16:creationId xmlns:a16="http://schemas.microsoft.com/office/drawing/2014/main" id="{7EF28688-E386-4FA3-850D-C5EB5B494707}"/>
              </a:ext>
            </a:extLst>
          </p:cNvPr>
          <p:cNvSpPr/>
          <p:nvPr/>
        </p:nvSpPr>
        <p:spPr>
          <a:xfrm>
            <a:off x="902034" y="7429500"/>
            <a:ext cx="7964324" cy="2443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B</a:t>
            </a:r>
            <a:r>
              <a:rPr lang="en-US" sz="3600" noProof="1">
                <a:solidFill>
                  <a:schemeClr val="tx1"/>
                </a:solidFill>
                <a:latin typeface="Arial" panose="020B0604020202020204" pitchFamily="34" charset="0"/>
                <a:cs typeface="Arial" panose="020B0604020202020204" pitchFamily="34" charset="0"/>
              </a:rPr>
              <a:t>.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Dạng bột mịn</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8" name="Đáp án sai 1">
            <a:extLst>
              <a:ext uri="{FF2B5EF4-FFF2-40B4-BE49-F238E27FC236}">
                <a16:creationId xmlns:a16="http://schemas.microsoft.com/office/drawing/2014/main" id="{0518985D-D93E-4AFE-A7F5-625DEB352DFC}"/>
              </a:ext>
            </a:extLst>
          </p:cNvPr>
          <p:cNvSpPr/>
          <p:nvPr/>
        </p:nvSpPr>
        <p:spPr>
          <a:xfrm>
            <a:off x="902034" y="4651964"/>
            <a:ext cx="7964324" cy="246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1">
                <a:solidFill>
                  <a:schemeClr val="tx1"/>
                </a:solidFill>
                <a:latin typeface="Arial" panose="020B0604020202020204" pitchFamily="34" charset="0"/>
                <a:cs typeface="Arial" panose="020B0604020202020204" pitchFamily="34" charset="0"/>
              </a:rPr>
              <a:t>A</a:t>
            </a:r>
            <a:r>
              <a:rPr lang="en-US" sz="3600" noProof="1">
                <a:solidFill>
                  <a:schemeClr val="tx1"/>
                </a:solidFill>
                <a:latin typeface="Arial" panose="020B0604020202020204" pitchFamily="34" charset="0"/>
                <a:cs typeface="Arial" panose="020B0604020202020204" pitchFamily="34" charset="0"/>
              </a:rPr>
              <a:t>.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Dạng viên nhỏ</a:t>
            </a:r>
            <a:endParaRPr lang="en-US" sz="3600">
              <a:solidFill>
                <a:schemeClr val="tx1"/>
              </a:solidFill>
              <a:latin typeface="Arial" panose="020B0604020202020204" pitchFamily="34" charset="0"/>
              <a:cs typeface="Arial" panose="020B0604020202020204" pitchFamily="34" charset="0"/>
            </a:endParaRPr>
          </a:p>
        </p:txBody>
      </p:sp>
      <p:sp>
        <p:nvSpPr>
          <p:cNvPr id="19" name="Đáp án sai 2">
            <a:extLst>
              <a:ext uri="{FF2B5EF4-FFF2-40B4-BE49-F238E27FC236}">
                <a16:creationId xmlns:a16="http://schemas.microsoft.com/office/drawing/2014/main" id="{9C300F80-C470-490D-BA49-A4B61A5210E4}"/>
              </a:ext>
            </a:extLst>
          </p:cNvPr>
          <p:cNvSpPr/>
          <p:nvPr/>
        </p:nvSpPr>
        <p:spPr>
          <a:xfrm>
            <a:off x="9354378" y="4651966"/>
            <a:ext cx="7964324" cy="246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C</a:t>
            </a:r>
            <a:r>
              <a:rPr lang="en-US" sz="3600" noProof="1">
                <a:solidFill>
                  <a:schemeClr val="tx1"/>
                </a:solidFill>
                <a:latin typeface="Arial" panose="020B0604020202020204" pitchFamily="34" charset="0"/>
                <a:cs typeface="Arial" panose="020B0604020202020204" pitchFamily="34" charset="0"/>
              </a:rPr>
              <a:t>.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Dạng tấm mỏng</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19DBC5CC-807F-4933-A646-83BD3DFAE817}"/>
              </a:ext>
            </a:extLst>
          </p:cNvPr>
          <p:cNvSpPr/>
          <p:nvPr/>
        </p:nvSpPr>
        <p:spPr>
          <a:xfrm>
            <a:off x="9354378" y="7429506"/>
            <a:ext cx="7964324" cy="2443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D</a:t>
            </a:r>
            <a:r>
              <a:rPr lang="en-US" sz="3600" noProof="1">
                <a:solidFill>
                  <a:schemeClr val="tx1"/>
                </a:solidFill>
                <a:latin typeface="Arial" panose="020B0604020202020204" pitchFamily="34" charset="0"/>
                <a:cs typeface="Arial" panose="020B0604020202020204" pitchFamily="34" charset="0"/>
              </a:rPr>
              <a:t>.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Dạng nhôm dày</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4" name="Đáp án sai 2">
            <a:extLst>
              <a:ext uri="{FF2B5EF4-FFF2-40B4-BE49-F238E27FC236}">
                <a16:creationId xmlns:a16="http://schemas.microsoft.com/office/drawing/2014/main" id="{86985273-72B6-417D-9441-2F1D16554033}"/>
              </a:ext>
            </a:extLst>
          </p:cNvPr>
          <p:cNvSpPr/>
          <p:nvPr/>
        </p:nvSpPr>
        <p:spPr>
          <a:xfrm>
            <a:off x="902034" y="7429488"/>
            <a:ext cx="7964324" cy="244385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bg1"/>
                </a:solidFill>
                <a:latin typeface="Arial" panose="020B0604020202020204" pitchFamily="34" charset="0"/>
                <a:cs typeface="Arial" panose="020B0604020202020204" pitchFamily="34" charset="0"/>
              </a:rPr>
              <a:t>B. </a:t>
            </a:r>
            <a:r>
              <a:rPr lang="en-US" sz="3600">
                <a:solidFill>
                  <a:schemeClr val="bg1"/>
                </a:solidFill>
                <a:latin typeface="Arial" panose="020B0604020202020204" pitchFamily="34" charset="0"/>
                <a:ea typeface="Calibri" panose="020F0502020204030204" pitchFamily="34" charset="0"/>
                <a:cs typeface="Arial" panose="020B0604020202020204" pitchFamily="34" charset="0"/>
              </a:rPr>
              <a:t>Dạng bột mịn</a:t>
            </a:r>
            <a:endParaRPr lang="en-US" sz="36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5" name="Google Shape;983;p57">
            <a:extLst>
              <a:ext uri="{FF2B5EF4-FFF2-40B4-BE49-F238E27FC236}">
                <a16:creationId xmlns:a16="http://schemas.microsoft.com/office/drawing/2014/main" id="{B5A1F837-C9E9-4AE5-A6B7-FF1CDA7881B9}"/>
              </a:ext>
            </a:extLst>
          </p:cNvPr>
          <p:cNvSpPr txBox="1">
            <a:spLocks/>
          </p:cNvSpPr>
          <p:nvPr/>
        </p:nvSpPr>
        <p:spPr>
          <a:xfrm>
            <a:off x="0" y="696838"/>
            <a:ext cx="18288000" cy="1145400"/>
          </a:xfrm>
          <a:prstGeom prst="rect">
            <a:avLst/>
          </a:prstGeom>
          <a:noFill/>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200" b="1" smtClean="0">
                <a:latin typeface="Arial" panose="020B0604020202020204" pitchFamily="34" charset="0"/>
                <a:cs typeface="Arial" panose="020B0604020202020204" pitchFamily="34" charset="0"/>
              </a:rPr>
              <a:t>LUYỆN TẬP</a:t>
            </a:r>
            <a:endParaRPr lang="en-US" sz="6200" b="1">
              <a:latin typeface="Arial" panose="020B0604020202020204" pitchFamily="34" charset="0"/>
              <a:cs typeface="Arial" panose="020B0604020202020204" pitchFamily="34" charset="0"/>
            </a:endParaRPr>
          </a:p>
        </p:txBody>
      </p:sp>
      <p:pic>
        <p:nvPicPr>
          <p:cNvPr id="26" name="Picture 7"/>
          <p:cNvPicPr>
            <a:picLocks noChangeAspect="1"/>
          </p:cNvPicPr>
          <p:nvPr/>
        </p:nvPicPr>
        <p:blipFill>
          <a:blip r:embed="rId3"/>
          <a:srcRect/>
          <a:stretch>
            <a:fillRect/>
          </a:stretch>
        </p:blipFill>
        <p:spPr>
          <a:xfrm>
            <a:off x="16201654" y="-610913"/>
            <a:ext cx="2234096" cy="2260468"/>
          </a:xfrm>
          <a:prstGeom prst="rect">
            <a:avLst/>
          </a:prstGeom>
        </p:spPr>
      </p:pic>
    </p:spTree>
    <p:extLst>
      <p:ext uri="{BB962C8B-B14F-4D97-AF65-F5344CB8AC3E}">
        <p14:creationId xmlns:p14="http://schemas.microsoft.com/office/powerpoint/2010/main" val="1373596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P spid="19" grpId="0" animBg="1"/>
      <p:bldP spid="20"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12" name="Câu hỏi">
            <a:extLst>
              <a:ext uri="{FF2B5EF4-FFF2-40B4-BE49-F238E27FC236}">
                <a16:creationId xmlns:a16="http://schemas.microsoft.com/office/drawing/2014/main" id="{F293974B-3728-4914-820A-891BB23F70FF}"/>
              </a:ext>
            </a:extLst>
          </p:cNvPr>
          <p:cNvSpPr/>
          <p:nvPr/>
        </p:nvSpPr>
        <p:spPr>
          <a:xfrm>
            <a:off x="902033" y="2186049"/>
            <a:ext cx="16416670" cy="2153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600" b="1" smtClean="0">
                <a:solidFill>
                  <a:schemeClr val="tx1"/>
                </a:solidFill>
                <a:latin typeface="Arial" panose="020B0604020202020204" pitchFamily="34" charset="0"/>
                <a:cs typeface="Arial" panose="020B0604020202020204" pitchFamily="34" charset="0"/>
              </a:rPr>
              <a:t>Câu 4.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Yếu tố nào sau đây được sử dụng để làm tăng tốc độ phản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ứng </a:t>
            </a:r>
            <a:endPar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100"/>
              </a:spcBef>
              <a:spcAft>
                <a:spcPts val="100"/>
              </a:spcAft>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khi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rắc men vào tinh bột đã được nấu chín để ủ rượu?</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3" name="Đáp án đúng">
            <a:extLst>
              <a:ext uri="{FF2B5EF4-FFF2-40B4-BE49-F238E27FC236}">
                <a16:creationId xmlns:a16="http://schemas.microsoft.com/office/drawing/2014/main" id="{7EF28688-E386-4FA3-850D-C5EB5B494707}"/>
              </a:ext>
            </a:extLst>
          </p:cNvPr>
          <p:cNvSpPr/>
          <p:nvPr/>
        </p:nvSpPr>
        <p:spPr>
          <a:xfrm>
            <a:off x="902034" y="7429500"/>
            <a:ext cx="7964324" cy="2443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B</a:t>
            </a:r>
            <a:r>
              <a:rPr lang="en-US" sz="3600" noProof="1">
                <a:solidFill>
                  <a:schemeClr val="tx1"/>
                </a:solidFill>
                <a:latin typeface="Arial" panose="020B0604020202020204" pitchFamily="34" charset="0"/>
                <a:cs typeface="Arial" panose="020B0604020202020204" pitchFamily="34" charset="0"/>
              </a:rPr>
              <a:t>.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Nồng độ</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8" name="Đáp án sai 1">
            <a:extLst>
              <a:ext uri="{FF2B5EF4-FFF2-40B4-BE49-F238E27FC236}">
                <a16:creationId xmlns:a16="http://schemas.microsoft.com/office/drawing/2014/main" id="{0518985D-D93E-4AFE-A7F5-625DEB352DFC}"/>
              </a:ext>
            </a:extLst>
          </p:cNvPr>
          <p:cNvSpPr/>
          <p:nvPr/>
        </p:nvSpPr>
        <p:spPr>
          <a:xfrm>
            <a:off x="902034" y="4651964"/>
            <a:ext cx="7964324" cy="246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1">
                <a:solidFill>
                  <a:schemeClr val="tx1"/>
                </a:solidFill>
                <a:latin typeface="Arial" panose="020B0604020202020204" pitchFamily="34" charset="0"/>
                <a:cs typeface="Arial" panose="020B0604020202020204" pitchFamily="34" charset="0"/>
              </a:rPr>
              <a:t>A</a:t>
            </a:r>
            <a:r>
              <a:rPr lang="en-US" sz="3600" noProof="1">
                <a:solidFill>
                  <a:schemeClr val="tx1"/>
                </a:solidFill>
                <a:latin typeface="Arial" panose="020B0604020202020204" pitchFamily="34" charset="0"/>
                <a:cs typeface="Arial" panose="020B0604020202020204" pitchFamily="34" charset="0"/>
              </a:rPr>
              <a:t>. </a:t>
            </a:r>
            <a:r>
              <a:rPr lang="en-US" sz="3600" noProof="1" smtClean="0">
                <a:solidFill>
                  <a:srgbClr val="000000"/>
                </a:solidFill>
                <a:latin typeface="Arial" panose="020B0604020202020204" pitchFamily="34" charset="0"/>
                <a:cs typeface="Arial" panose="020B0604020202020204" pitchFamily="34" charset="0"/>
              </a:rPr>
              <a:t>Nhiệt độ</a:t>
            </a:r>
            <a:endParaRPr lang="en-US" sz="3600">
              <a:solidFill>
                <a:schemeClr val="tx1"/>
              </a:solidFill>
              <a:latin typeface="Arial" panose="020B0604020202020204" pitchFamily="34" charset="0"/>
              <a:cs typeface="Arial" panose="020B0604020202020204" pitchFamily="34" charset="0"/>
            </a:endParaRPr>
          </a:p>
        </p:txBody>
      </p:sp>
      <p:sp>
        <p:nvSpPr>
          <p:cNvPr id="19" name="Đáp án sai 2">
            <a:extLst>
              <a:ext uri="{FF2B5EF4-FFF2-40B4-BE49-F238E27FC236}">
                <a16:creationId xmlns:a16="http://schemas.microsoft.com/office/drawing/2014/main" id="{9C300F80-C470-490D-BA49-A4B61A5210E4}"/>
              </a:ext>
            </a:extLst>
          </p:cNvPr>
          <p:cNvSpPr/>
          <p:nvPr/>
        </p:nvSpPr>
        <p:spPr>
          <a:xfrm>
            <a:off x="9354378" y="4651966"/>
            <a:ext cx="7964324" cy="246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C</a:t>
            </a:r>
            <a:r>
              <a:rPr lang="en-US" sz="3600" noProof="1">
                <a:solidFill>
                  <a:schemeClr val="tx1"/>
                </a:solidFill>
                <a:latin typeface="Arial" panose="020B0604020202020204" pitchFamily="34" charset="0"/>
                <a:cs typeface="Arial" panose="020B0604020202020204" pitchFamily="34" charset="0"/>
              </a:rPr>
              <a:t>. </a:t>
            </a:r>
            <a:r>
              <a:rPr lang="en-US" sz="3600" noProof="1" smtClean="0">
                <a:solidFill>
                  <a:srgbClr val="000000"/>
                </a:solidFill>
                <a:latin typeface="Arial" panose="020B0604020202020204" pitchFamily="34" charset="0"/>
                <a:cs typeface="Arial" panose="020B0604020202020204" pitchFamily="34" charset="0"/>
              </a:rPr>
              <a:t>Áp suất</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19DBC5CC-807F-4933-A646-83BD3DFAE817}"/>
              </a:ext>
            </a:extLst>
          </p:cNvPr>
          <p:cNvSpPr/>
          <p:nvPr/>
        </p:nvSpPr>
        <p:spPr>
          <a:xfrm>
            <a:off x="9354378" y="7429506"/>
            <a:ext cx="7964324" cy="2443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D</a:t>
            </a:r>
            <a:r>
              <a:rPr lang="en-US" sz="3600" noProof="1">
                <a:solidFill>
                  <a:schemeClr val="tx1"/>
                </a:solidFill>
                <a:latin typeface="Arial" panose="020B0604020202020204" pitchFamily="34" charset="0"/>
                <a:cs typeface="Arial" panose="020B0604020202020204" pitchFamily="34" charset="0"/>
              </a:rPr>
              <a:t>.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Chất xúc tác</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4" name="Đáp án sai 2">
            <a:extLst>
              <a:ext uri="{FF2B5EF4-FFF2-40B4-BE49-F238E27FC236}">
                <a16:creationId xmlns:a16="http://schemas.microsoft.com/office/drawing/2014/main" id="{86985273-72B6-417D-9441-2F1D16554033}"/>
              </a:ext>
            </a:extLst>
          </p:cNvPr>
          <p:cNvSpPr/>
          <p:nvPr/>
        </p:nvSpPr>
        <p:spPr>
          <a:xfrm>
            <a:off x="9354378" y="7429489"/>
            <a:ext cx="7964324" cy="244385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bg1"/>
                </a:solidFill>
                <a:latin typeface="Arial" panose="020B0604020202020204" pitchFamily="34" charset="0"/>
                <a:cs typeface="Arial" panose="020B0604020202020204" pitchFamily="34" charset="0"/>
              </a:rPr>
              <a:t>D. </a:t>
            </a:r>
            <a:r>
              <a:rPr lang="en-US" sz="3600">
                <a:solidFill>
                  <a:schemeClr val="bg1"/>
                </a:solidFill>
                <a:latin typeface="Arial" panose="020B0604020202020204" pitchFamily="34" charset="0"/>
                <a:ea typeface="Calibri" panose="020F0502020204030204" pitchFamily="34" charset="0"/>
                <a:cs typeface="Arial" panose="020B0604020202020204" pitchFamily="34" charset="0"/>
              </a:rPr>
              <a:t>Chất xúc tác</a:t>
            </a:r>
            <a:endParaRPr lang="en-US" sz="36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5" name="Google Shape;983;p57">
            <a:extLst>
              <a:ext uri="{FF2B5EF4-FFF2-40B4-BE49-F238E27FC236}">
                <a16:creationId xmlns:a16="http://schemas.microsoft.com/office/drawing/2014/main" id="{B5A1F837-C9E9-4AE5-A6B7-FF1CDA7881B9}"/>
              </a:ext>
            </a:extLst>
          </p:cNvPr>
          <p:cNvSpPr txBox="1">
            <a:spLocks/>
          </p:cNvSpPr>
          <p:nvPr/>
        </p:nvSpPr>
        <p:spPr>
          <a:xfrm>
            <a:off x="0" y="696838"/>
            <a:ext cx="18288000" cy="1145400"/>
          </a:xfrm>
          <a:prstGeom prst="rect">
            <a:avLst/>
          </a:prstGeom>
          <a:noFill/>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200" b="1" smtClean="0">
                <a:latin typeface="Arial" panose="020B0604020202020204" pitchFamily="34" charset="0"/>
                <a:cs typeface="Arial" panose="020B0604020202020204" pitchFamily="34" charset="0"/>
              </a:rPr>
              <a:t>LUYỆN TẬP</a:t>
            </a:r>
            <a:endParaRPr lang="en-US" sz="6200" b="1">
              <a:latin typeface="Arial" panose="020B0604020202020204" pitchFamily="34" charset="0"/>
              <a:cs typeface="Arial" panose="020B0604020202020204" pitchFamily="34" charset="0"/>
            </a:endParaRPr>
          </a:p>
        </p:txBody>
      </p:sp>
      <p:pic>
        <p:nvPicPr>
          <p:cNvPr id="26" name="Picture 7"/>
          <p:cNvPicPr>
            <a:picLocks noChangeAspect="1"/>
          </p:cNvPicPr>
          <p:nvPr/>
        </p:nvPicPr>
        <p:blipFill>
          <a:blip r:embed="rId3"/>
          <a:srcRect/>
          <a:stretch>
            <a:fillRect/>
          </a:stretch>
        </p:blipFill>
        <p:spPr>
          <a:xfrm>
            <a:off x="16201654" y="-610913"/>
            <a:ext cx="2234096" cy="2260468"/>
          </a:xfrm>
          <a:prstGeom prst="rect">
            <a:avLst/>
          </a:prstGeom>
        </p:spPr>
      </p:pic>
    </p:spTree>
    <p:extLst>
      <p:ext uri="{BB962C8B-B14F-4D97-AF65-F5344CB8AC3E}">
        <p14:creationId xmlns:p14="http://schemas.microsoft.com/office/powerpoint/2010/main" val="304153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P spid="19" grpId="0" animBg="1"/>
      <p:bldP spid="20"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13" name="Đáp án đúng">
            <a:extLst>
              <a:ext uri="{FF2B5EF4-FFF2-40B4-BE49-F238E27FC236}">
                <a16:creationId xmlns:a16="http://schemas.microsoft.com/office/drawing/2014/main" id="{7EF28688-E386-4FA3-850D-C5EB5B494707}"/>
              </a:ext>
            </a:extLst>
          </p:cNvPr>
          <p:cNvSpPr/>
          <p:nvPr/>
        </p:nvSpPr>
        <p:spPr>
          <a:xfrm>
            <a:off x="902034" y="7429500"/>
            <a:ext cx="7964324" cy="2443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B</a:t>
            </a:r>
            <a:r>
              <a:rPr lang="en-US" sz="3600" noProof="1">
                <a:solidFill>
                  <a:schemeClr val="tx1"/>
                </a:solidFill>
                <a:latin typeface="Arial" panose="020B0604020202020204" pitchFamily="34" charset="0"/>
                <a:cs typeface="Arial" panose="020B0604020202020204" pitchFamily="34" charset="0"/>
              </a:rPr>
              <a:t>. </a:t>
            </a:r>
            <a:r>
              <a:rPr lang="en-US" sz="3600" noProof="1" smtClean="0">
                <a:solidFill>
                  <a:srgbClr val="000000"/>
                </a:solidFill>
                <a:latin typeface="Arial" panose="020B0604020202020204" pitchFamily="34" charset="0"/>
                <a:cs typeface="Arial" panose="020B0604020202020204" pitchFamily="34" charset="0"/>
              </a:rPr>
              <a:t>Nhiệt độ</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8" name="Đáp án sai 1">
            <a:extLst>
              <a:ext uri="{FF2B5EF4-FFF2-40B4-BE49-F238E27FC236}">
                <a16:creationId xmlns:a16="http://schemas.microsoft.com/office/drawing/2014/main" id="{0518985D-D93E-4AFE-A7F5-625DEB352DFC}"/>
              </a:ext>
            </a:extLst>
          </p:cNvPr>
          <p:cNvSpPr/>
          <p:nvPr/>
        </p:nvSpPr>
        <p:spPr>
          <a:xfrm>
            <a:off x="902034" y="4651964"/>
            <a:ext cx="7964324" cy="246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1">
                <a:solidFill>
                  <a:schemeClr val="tx1"/>
                </a:solidFill>
                <a:latin typeface="Arial" panose="020B0604020202020204" pitchFamily="34" charset="0"/>
                <a:cs typeface="Arial" panose="020B0604020202020204" pitchFamily="34" charset="0"/>
              </a:rPr>
              <a:t>A</a:t>
            </a:r>
            <a:r>
              <a:rPr lang="en-US" sz="3600" noProof="1">
                <a:solidFill>
                  <a:schemeClr val="tx1"/>
                </a:solidFill>
                <a:latin typeface="Arial" panose="020B0604020202020204" pitchFamily="34" charset="0"/>
                <a:cs typeface="Arial" panose="020B0604020202020204" pitchFamily="34" charset="0"/>
              </a:rPr>
              <a:t>. </a:t>
            </a:r>
            <a:r>
              <a:rPr lang="en-US" sz="3600" noProof="1" smtClean="0">
                <a:solidFill>
                  <a:srgbClr val="000000"/>
                </a:solidFill>
                <a:latin typeface="Arial" panose="020B0604020202020204" pitchFamily="34" charset="0"/>
                <a:cs typeface="Arial" panose="020B0604020202020204" pitchFamily="34" charset="0"/>
              </a:rPr>
              <a:t>Thời gian</a:t>
            </a:r>
            <a:endParaRPr lang="en-US" sz="3600">
              <a:solidFill>
                <a:schemeClr val="tx1"/>
              </a:solidFill>
              <a:latin typeface="Arial" panose="020B0604020202020204" pitchFamily="34" charset="0"/>
              <a:cs typeface="Arial" panose="020B0604020202020204" pitchFamily="34" charset="0"/>
            </a:endParaRPr>
          </a:p>
        </p:txBody>
      </p:sp>
      <p:sp>
        <p:nvSpPr>
          <p:cNvPr id="19" name="Đáp án sai 2">
            <a:extLst>
              <a:ext uri="{FF2B5EF4-FFF2-40B4-BE49-F238E27FC236}">
                <a16:creationId xmlns:a16="http://schemas.microsoft.com/office/drawing/2014/main" id="{9C300F80-C470-490D-BA49-A4B61A5210E4}"/>
              </a:ext>
            </a:extLst>
          </p:cNvPr>
          <p:cNvSpPr/>
          <p:nvPr/>
        </p:nvSpPr>
        <p:spPr>
          <a:xfrm>
            <a:off x="9354378" y="4651966"/>
            <a:ext cx="7964324" cy="246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C</a:t>
            </a:r>
            <a:r>
              <a:rPr lang="en-US" sz="3600" noProof="1">
                <a:solidFill>
                  <a:schemeClr val="tx1"/>
                </a:solidFill>
                <a:latin typeface="Arial" panose="020B0604020202020204" pitchFamily="34" charset="0"/>
                <a:cs typeface="Arial" panose="020B0604020202020204" pitchFamily="34" charset="0"/>
              </a:rPr>
              <a:t>.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Nồng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độ H</a:t>
            </a:r>
            <a:r>
              <a:rPr lang="en-US"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O</a:t>
            </a:r>
            <a:r>
              <a:rPr lang="en-US"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19DBC5CC-807F-4933-A646-83BD3DFAE817}"/>
              </a:ext>
            </a:extLst>
          </p:cNvPr>
          <p:cNvSpPr/>
          <p:nvPr/>
        </p:nvSpPr>
        <p:spPr>
          <a:xfrm>
            <a:off x="9354378" y="7429506"/>
            <a:ext cx="7964324" cy="2443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D</a:t>
            </a:r>
            <a:r>
              <a:rPr lang="en-US" sz="3600" noProof="1">
                <a:solidFill>
                  <a:schemeClr val="tx1"/>
                </a:solidFill>
                <a:latin typeface="Arial" panose="020B0604020202020204" pitchFamily="34" charset="0"/>
                <a:cs typeface="Arial" panose="020B0604020202020204" pitchFamily="34" charset="0"/>
              </a:rPr>
              <a:t>.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Chất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xúc tác MnO</a:t>
            </a:r>
            <a:r>
              <a:rPr lang="en-US"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4" name="Đáp án sai 2">
            <a:extLst>
              <a:ext uri="{FF2B5EF4-FFF2-40B4-BE49-F238E27FC236}">
                <a16:creationId xmlns:a16="http://schemas.microsoft.com/office/drawing/2014/main" id="{86985273-72B6-417D-9441-2F1D16554033}"/>
              </a:ext>
            </a:extLst>
          </p:cNvPr>
          <p:cNvSpPr/>
          <p:nvPr/>
        </p:nvSpPr>
        <p:spPr>
          <a:xfrm>
            <a:off x="902033" y="4651964"/>
            <a:ext cx="7964324" cy="246505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1">
                <a:solidFill>
                  <a:schemeClr val="bg1"/>
                </a:solidFill>
                <a:latin typeface="Arial" panose="020B0604020202020204" pitchFamily="34" charset="0"/>
                <a:cs typeface="Arial" panose="020B0604020202020204" pitchFamily="34" charset="0"/>
              </a:rPr>
              <a:t>A. Thời gian</a:t>
            </a:r>
            <a:endParaRPr lang="en-US" sz="3600">
              <a:solidFill>
                <a:schemeClr val="bg1"/>
              </a:solidFill>
              <a:latin typeface="Arial" panose="020B0604020202020204" pitchFamily="34" charset="0"/>
              <a:cs typeface="Arial" panose="020B0604020202020204" pitchFamily="34" charset="0"/>
            </a:endParaRPr>
          </a:p>
        </p:txBody>
      </p:sp>
      <p:sp>
        <p:nvSpPr>
          <p:cNvPr id="25" name="Google Shape;983;p57">
            <a:extLst>
              <a:ext uri="{FF2B5EF4-FFF2-40B4-BE49-F238E27FC236}">
                <a16:creationId xmlns:a16="http://schemas.microsoft.com/office/drawing/2014/main" id="{B5A1F837-C9E9-4AE5-A6B7-FF1CDA7881B9}"/>
              </a:ext>
            </a:extLst>
          </p:cNvPr>
          <p:cNvSpPr txBox="1">
            <a:spLocks/>
          </p:cNvSpPr>
          <p:nvPr/>
        </p:nvSpPr>
        <p:spPr>
          <a:xfrm>
            <a:off x="0" y="696838"/>
            <a:ext cx="18288000" cy="1145400"/>
          </a:xfrm>
          <a:prstGeom prst="rect">
            <a:avLst/>
          </a:prstGeom>
          <a:noFill/>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200" b="1" smtClean="0">
                <a:latin typeface="Arial" panose="020B0604020202020204" pitchFamily="34" charset="0"/>
                <a:cs typeface="Arial" panose="020B0604020202020204" pitchFamily="34" charset="0"/>
              </a:rPr>
              <a:t>LUYỆN TẬP</a:t>
            </a:r>
            <a:endParaRPr lang="en-US" sz="6200" b="1">
              <a:latin typeface="Arial" panose="020B0604020202020204" pitchFamily="34" charset="0"/>
              <a:cs typeface="Arial" panose="020B0604020202020204" pitchFamily="34" charset="0"/>
            </a:endParaRPr>
          </a:p>
        </p:txBody>
      </p:sp>
      <p:pic>
        <p:nvPicPr>
          <p:cNvPr id="26" name="Picture 7"/>
          <p:cNvPicPr>
            <a:picLocks noChangeAspect="1"/>
          </p:cNvPicPr>
          <p:nvPr/>
        </p:nvPicPr>
        <p:blipFill>
          <a:blip r:embed="rId3"/>
          <a:srcRect/>
          <a:stretch>
            <a:fillRect/>
          </a:stretch>
        </p:blipFill>
        <p:spPr>
          <a:xfrm>
            <a:off x="16201654" y="-610913"/>
            <a:ext cx="2234096" cy="2260468"/>
          </a:xfrm>
          <a:prstGeom prst="rect">
            <a:avLst/>
          </a:prstGeom>
        </p:spPr>
      </p:pic>
      <p:grpSp>
        <p:nvGrpSpPr>
          <p:cNvPr id="8" name="Group 7"/>
          <p:cNvGrpSpPr/>
          <p:nvPr/>
        </p:nvGrpSpPr>
        <p:grpSpPr>
          <a:xfrm>
            <a:off x="902033" y="2186049"/>
            <a:ext cx="16416670" cy="2153442"/>
            <a:chOff x="902033" y="2186049"/>
            <a:chExt cx="16416670" cy="2153442"/>
          </a:xfrm>
        </p:grpSpPr>
        <p:sp>
          <p:nvSpPr>
            <p:cNvPr id="12" name="Câu hỏi">
              <a:extLst>
                <a:ext uri="{FF2B5EF4-FFF2-40B4-BE49-F238E27FC236}">
                  <a16:creationId xmlns:a16="http://schemas.microsoft.com/office/drawing/2014/main" id="{F293974B-3728-4914-820A-891BB23F70FF}"/>
                </a:ext>
              </a:extLst>
            </p:cNvPr>
            <p:cNvSpPr/>
            <p:nvPr/>
          </p:nvSpPr>
          <p:spPr>
            <a:xfrm>
              <a:off x="902033" y="2186049"/>
              <a:ext cx="16416670" cy="2153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en-US" sz="3600" b="1" smtClean="0">
                  <a:solidFill>
                    <a:schemeClr val="tx1"/>
                  </a:solidFill>
                  <a:latin typeface="Arial" panose="020B0604020202020204" pitchFamily="34" charset="0"/>
                  <a:cs typeface="Arial" panose="020B0604020202020204" pitchFamily="34" charset="0"/>
                </a:rPr>
                <a:t>               Câu 5. </a:t>
              </a:r>
              <a:r>
                <a:rPr lang="en-US" sz="3600">
                  <a:solidFill>
                    <a:schemeClr val="tx1"/>
                  </a:solidFill>
                  <a:latin typeface="Arial" panose="020B0604020202020204" pitchFamily="34" charset="0"/>
                  <a:cs typeface="Arial" panose="020B0604020202020204" pitchFamily="34" charset="0"/>
                </a:rPr>
                <a:t>Cho phản ứng </a:t>
              </a:r>
              <a:r>
                <a:rPr lang="en-US" sz="3600">
                  <a:solidFill>
                    <a:schemeClr val="tx1"/>
                  </a:solidFill>
                  <a:latin typeface="Arial" panose="020B0604020202020204" pitchFamily="34" charset="0"/>
                  <a:cs typeface="Arial" panose="020B0604020202020204" pitchFamily="34" charset="0"/>
                </a:rPr>
                <a:t>dưới </a:t>
              </a:r>
              <a:r>
                <a:rPr lang="en-US" sz="3600" smtClean="0">
                  <a:solidFill>
                    <a:schemeClr val="tx1"/>
                  </a:solidFill>
                  <a:latin typeface="Arial" panose="020B0604020202020204" pitchFamily="34" charset="0"/>
                  <a:cs typeface="Arial" panose="020B0604020202020204" pitchFamily="34" charset="0"/>
                </a:rPr>
                <a:t>đây:  </a:t>
              </a:r>
            </a:p>
            <a:p>
              <a:pPr algn="ctr">
                <a:lnSpc>
                  <a:spcPct val="150000"/>
                </a:lnSpc>
                <a:spcBef>
                  <a:spcPts val="100"/>
                </a:spcBef>
                <a:spcAft>
                  <a:spcPts val="100"/>
                </a:spcAft>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Yếu tố </a:t>
              </a:r>
              <a:r>
                <a:rPr lang="en-US" sz="3600" b="1" smtClean="0">
                  <a:solidFill>
                    <a:srgbClr val="FF0000"/>
                  </a:solidFill>
                  <a:latin typeface="Arial" panose="020B0604020202020204" pitchFamily="34" charset="0"/>
                  <a:ea typeface="Calibri" panose="020F0502020204030204" pitchFamily="34" charset="0"/>
                  <a:cs typeface="Arial" panose="020B0604020202020204" pitchFamily="34" charset="0"/>
                </a:rPr>
                <a:t>không</a:t>
              </a:r>
              <a:r>
                <a:rPr lang="en-US" sz="360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ảnh hưởng đến tốc độ phản ứng là</a:t>
              </a:r>
              <a:r>
                <a:rPr lang="en-US" sz="3600" smtClean="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3600">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9525000" y="2526749"/>
              <a:ext cx="5235592" cy="711751"/>
            </a:xfrm>
            <a:prstGeom prst="rect">
              <a:avLst/>
            </a:prstGeom>
          </p:spPr>
        </p:pic>
      </p:grpSp>
    </p:spTree>
    <p:extLst>
      <p:ext uri="{BB962C8B-B14F-4D97-AF65-F5344CB8AC3E}">
        <p14:creationId xmlns:p14="http://schemas.microsoft.com/office/powerpoint/2010/main" val="1252881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P spid="20"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12" name="Câu hỏi">
            <a:extLst>
              <a:ext uri="{FF2B5EF4-FFF2-40B4-BE49-F238E27FC236}">
                <a16:creationId xmlns:a16="http://schemas.microsoft.com/office/drawing/2014/main" id="{F293974B-3728-4914-820A-891BB23F70FF}"/>
              </a:ext>
            </a:extLst>
          </p:cNvPr>
          <p:cNvSpPr/>
          <p:nvPr/>
        </p:nvSpPr>
        <p:spPr>
          <a:xfrm>
            <a:off x="902033" y="2186049"/>
            <a:ext cx="16416670" cy="2153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800" b="1" smtClean="0">
                <a:solidFill>
                  <a:schemeClr val="tx1"/>
                </a:solidFill>
                <a:latin typeface="Arial" panose="020B0604020202020204" pitchFamily="34" charset="0"/>
                <a:cs typeface="Arial" panose="020B0604020202020204" pitchFamily="34" charset="0"/>
              </a:rPr>
              <a:t>Câu 6.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Hiện tượng nào dưới đây thể hiện ảnh hưởng của nhiệt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độ </a:t>
            </a: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
            </a:r>
            <a:b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b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đến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tốc độ phản ứng?</a:t>
            </a:r>
            <a:endParaRPr lang="en-US" sz="3800">
              <a:latin typeface="Arial" panose="020B0604020202020204" pitchFamily="34" charset="0"/>
              <a:ea typeface="Calibri" panose="020F0502020204030204" pitchFamily="34" charset="0"/>
              <a:cs typeface="Arial" panose="020B0604020202020204" pitchFamily="34" charset="0"/>
            </a:endParaRPr>
          </a:p>
        </p:txBody>
      </p:sp>
      <p:sp>
        <p:nvSpPr>
          <p:cNvPr id="13" name="Đáp án đúng">
            <a:extLst>
              <a:ext uri="{FF2B5EF4-FFF2-40B4-BE49-F238E27FC236}">
                <a16:creationId xmlns:a16="http://schemas.microsoft.com/office/drawing/2014/main" id="{7EF28688-E386-4FA3-850D-C5EB5B494707}"/>
              </a:ext>
            </a:extLst>
          </p:cNvPr>
          <p:cNvSpPr/>
          <p:nvPr/>
        </p:nvSpPr>
        <p:spPr>
          <a:xfrm>
            <a:off x="902034" y="7429500"/>
            <a:ext cx="7964324" cy="2443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B</a:t>
            </a:r>
            <a:r>
              <a:rPr lang="en-US" sz="3600" noProof="1">
                <a:solidFill>
                  <a:schemeClr val="tx1"/>
                </a:solidFill>
                <a:latin typeface="Arial" panose="020B060402020202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Thức ăn lâu bị ôi thiu hơn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khi </a:t>
            </a:r>
            <a:endPar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100"/>
              </a:spcBef>
              <a:spcAft>
                <a:spcPts val="100"/>
              </a:spcAft>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để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trong tủ lạnh</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8" name="Đáp án sai 1">
            <a:extLst>
              <a:ext uri="{FF2B5EF4-FFF2-40B4-BE49-F238E27FC236}">
                <a16:creationId xmlns:a16="http://schemas.microsoft.com/office/drawing/2014/main" id="{0518985D-D93E-4AFE-A7F5-625DEB352DFC}"/>
              </a:ext>
            </a:extLst>
          </p:cNvPr>
          <p:cNvSpPr/>
          <p:nvPr/>
        </p:nvSpPr>
        <p:spPr>
          <a:xfrm>
            <a:off x="902034" y="4651964"/>
            <a:ext cx="7964324" cy="246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600" noProof="1" smtClean="0">
                <a:solidFill>
                  <a:schemeClr val="tx1"/>
                </a:solidFill>
                <a:latin typeface="Arial" panose="020B0604020202020204" pitchFamily="34" charset="0"/>
                <a:cs typeface="Arial" panose="020B0604020202020204" pitchFamily="34" charset="0"/>
              </a:rPr>
              <a:t>A.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Thanh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củi được chẻ nhỏ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hơn </a:t>
            </a:r>
            <a:endPar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100"/>
              </a:spcBef>
              <a:spcAft>
                <a:spcPts val="100"/>
              </a:spcAft>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thì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sẽ cháy nhanh hơn</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9" name="Đáp án sai 2">
            <a:extLst>
              <a:ext uri="{FF2B5EF4-FFF2-40B4-BE49-F238E27FC236}">
                <a16:creationId xmlns:a16="http://schemas.microsoft.com/office/drawing/2014/main" id="{9C300F80-C470-490D-BA49-A4B61A5210E4}"/>
              </a:ext>
            </a:extLst>
          </p:cNvPr>
          <p:cNvSpPr/>
          <p:nvPr/>
        </p:nvSpPr>
        <p:spPr>
          <a:xfrm>
            <a:off x="9354378" y="4651966"/>
            <a:ext cx="7964324" cy="246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C</a:t>
            </a:r>
            <a:r>
              <a:rPr lang="en-US" sz="3600" noProof="1">
                <a:solidFill>
                  <a:schemeClr val="tx1"/>
                </a:solidFill>
                <a:latin typeface="Arial" panose="020B060402020202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Các enzyme làm thúc đẩy các phản ứng sinh hóa trong cơ thể</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19DBC5CC-807F-4933-A646-83BD3DFAE817}"/>
              </a:ext>
            </a:extLst>
          </p:cNvPr>
          <p:cNvSpPr/>
          <p:nvPr/>
        </p:nvSpPr>
        <p:spPr>
          <a:xfrm>
            <a:off x="9354378" y="7429506"/>
            <a:ext cx="7964324" cy="2443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D</a:t>
            </a:r>
            <a:r>
              <a:rPr lang="en-US" sz="3600" noProof="1">
                <a:solidFill>
                  <a:schemeClr val="tx1"/>
                </a:solidFill>
                <a:latin typeface="Arial" panose="020B060402020202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Quạt gió vào bếp than để than cháy nhanh hơn</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4" name="Đáp án sai 2">
            <a:extLst>
              <a:ext uri="{FF2B5EF4-FFF2-40B4-BE49-F238E27FC236}">
                <a16:creationId xmlns:a16="http://schemas.microsoft.com/office/drawing/2014/main" id="{86985273-72B6-417D-9441-2F1D16554033}"/>
              </a:ext>
            </a:extLst>
          </p:cNvPr>
          <p:cNvSpPr/>
          <p:nvPr/>
        </p:nvSpPr>
        <p:spPr>
          <a:xfrm>
            <a:off x="902033" y="7429489"/>
            <a:ext cx="7964324" cy="244385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600" noProof="1">
                <a:solidFill>
                  <a:schemeClr val="bg1"/>
                </a:solidFill>
                <a:latin typeface="Arial" panose="020B0604020202020204" pitchFamily="34" charset="0"/>
                <a:cs typeface="Arial" panose="020B0604020202020204" pitchFamily="34" charset="0"/>
              </a:rPr>
              <a:t>B. </a:t>
            </a:r>
            <a:r>
              <a:rPr lang="en-US" sz="3600">
                <a:solidFill>
                  <a:schemeClr val="bg1"/>
                </a:solidFill>
                <a:latin typeface="Arial" panose="020B0604020202020204" pitchFamily="34" charset="0"/>
                <a:ea typeface="Calibri" panose="020F0502020204030204" pitchFamily="34" charset="0"/>
                <a:cs typeface="Arial" panose="020B0604020202020204" pitchFamily="34" charset="0"/>
              </a:rPr>
              <a:t>Thức ăn lâu bị ôi thiu hơn khi </a:t>
            </a:r>
          </a:p>
          <a:p>
            <a:pPr algn="ctr">
              <a:lnSpc>
                <a:spcPct val="150000"/>
              </a:lnSpc>
              <a:spcBef>
                <a:spcPts val="100"/>
              </a:spcBef>
              <a:spcAft>
                <a:spcPts val="100"/>
              </a:spcAft>
            </a:pPr>
            <a:r>
              <a:rPr lang="en-US" sz="3600">
                <a:solidFill>
                  <a:schemeClr val="bg1"/>
                </a:solidFill>
                <a:latin typeface="Arial" panose="020B0604020202020204" pitchFamily="34" charset="0"/>
                <a:ea typeface="Calibri" panose="020F0502020204030204" pitchFamily="34" charset="0"/>
                <a:cs typeface="Arial" panose="020B0604020202020204" pitchFamily="34" charset="0"/>
              </a:rPr>
              <a:t>để trong tủ lạnh</a:t>
            </a:r>
            <a:endParaRPr lang="en-US" sz="36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5" name="Google Shape;983;p57">
            <a:extLst>
              <a:ext uri="{FF2B5EF4-FFF2-40B4-BE49-F238E27FC236}">
                <a16:creationId xmlns:a16="http://schemas.microsoft.com/office/drawing/2014/main" id="{B5A1F837-C9E9-4AE5-A6B7-FF1CDA7881B9}"/>
              </a:ext>
            </a:extLst>
          </p:cNvPr>
          <p:cNvSpPr txBox="1">
            <a:spLocks/>
          </p:cNvSpPr>
          <p:nvPr/>
        </p:nvSpPr>
        <p:spPr>
          <a:xfrm>
            <a:off x="0" y="696838"/>
            <a:ext cx="18288000" cy="1145400"/>
          </a:xfrm>
          <a:prstGeom prst="rect">
            <a:avLst/>
          </a:prstGeom>
          <a:noFill/>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200" b="1" smtClean="0">
                <a:latin typeface="Arial" panose="020B0604020202020204" pitchFamily="34" charset="0"/>
                <a:cs typeface="Arial" panose="020B0604020202020204" pitchFamily="34" charset="0"/>
              </a:rPr>
              <a:t>LUYỆN TẬP</a:t>
            </a:r>
            <a:endParaRPr lang="en-US" sz="6200" b="1">
              <a:latin typeface="Arial" panose="020B0604020202020204" pitchFamily="34" charset="0"/>
              <a:cs typeface="Arial" panose="020B0604020202020204" pitchFamily="34" charset="0"/>
            </a:endParaRPr>
          </a:p>
        </p:txBody>
      </p:sp>
      <p:pic>
        <p:nvPicPr>
          <p:cNvPr id="26" name="Picture 7"/>
          <p:cNvPicPr>
            <a:picLocks noChangeAspect="1"/>
          </p:cNvPicPr>
          <p:nvPr/>
        </p:nvPicPr>
        <p:blipFill>
          <a:blip r:embed="rId3"/>
          <a:srcRect/>
          <a:stretch>
            <a:fillRect/>
          </a:stretch>
        </p:blipFill>
        <p:spPr>
          <a:xfrm>
            <a:off x="16201654" y="-610913"/>
            <a:ext cx="2234096" cy="2260468"/>
          </a:xfrm>
          <a:prstGeom prst="rect">
            <a:avLst/>
          </a:prstGeom>
        </p:spPr>
      </p:pic>
    </p:spTree>
    <p:extLst>
      <p:ext uri="{BB962C8B-B14F-4D97-AF65-F5344CB8AC3E}">
        <p14:creationId xmlns:p14="http://schemas.microsoft.com/office/powerpoint/2010/main" val="2170536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P spid="19" grpId="0" animBg="1"/>
      <p:bldP spid="20"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12" name="Câu hỏi">
            <a:extLst>
              <a:ext uri="{FF2B5EF4-FFF2-40B4-BE49-F238E27FC236}">
                <a16:creationId xmlns:a16="http://schemas.microsoft.com/office/drawing/2014/main" id="{F293974B-3728-4914-820A-891BB23F70FF}"/>
              </a:ext>
            </a:extLst>
          </p:cNvPr>
          <p:cNvSpPr/>
          <p:nvPr/>
        </p:nvSpPr>
        <p:spPr>
          <a:xfrm>
            <a:off x="902033" y="850439"/>
            <a:ext cx="16416670" cy="30508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800" b="1" smtClean="0">
                <a:solidFill>
                  <a:schemeClr val="tx1"/>
                </a:solidFill>
                <a:latin typeface="Arial" panose="020B0604020202020204" pitchFamily="34" charset="0"/>
                <a:cs typeface="Arial" panose="020B0604020202020204" pitchFamily="34" charset="0"/>
              </a:rPr>
              <a:t>Câu 7.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Cho hiện tượng sau: Tàn đóm đỏ bùng lên khi cho vào bình oxygen nguyên chất. Hiện tượng trên thể hiện ảnh hưởng của yếu tố nào đến tốc độ phản ứng?</a:t>
            </a:r>
            <a:endParaRPr lang="en-US" sz="3800">
              <a:latin typeface="Arial" panose="020B0604020202020204" pitchFamily="34" charset="0"/>
              <a:ea typeface="Calibri" panose="020F0502020204030204" pitchFamily="34" charset="0"/>
              <a:cs typeface="Arial" panose="020B0604020202020204" pitchFamily="34" charset="0"/>
            </a:endParaRPr>
          </a:p>
        </p:txBody>
      </p:sp>
      <p:sp>
        <p:nvSpPr>
          <p:cNvPr id="13" name="Đáp án đúng">
            <a:extLst>
              <a:ext uri="{FF2B5EF4-FFF2-40B4-BE49-F238E27FC236}">
                <a16:creationId xmlns:a16="http://schemas.microsoft.com/office/drawing/2014/main" id="{7EF28688-E386-4FA3-850D-C5EB5B494707}"/>
              </a:ext>
            </a:extLst>
          </p:cNvPr>
          <p:cNvSpPr/>
          <p:nvPr/>
        </p:nvSpPr>
        <p:spPr>
          <a:xfrm>
            <a:off x="902034" y="7195450"/>
            <a:ext cx="7964324" cy="2443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B</a:t>
            </a:r>
            <a:r>
              <a:rPr lang="en-US" sz="3600" noProof="1">
                <a:solidFill>
                  <a:schemeClr val="tx1"/>
                </a:solidFill>
                <a:latin typeface="Arial" panose="020B0604020202020204" pitchFamily="34" charset="0"/>
                <a:cs typeface="Arial" panose="020B0604020202020204" pitchFamily="34" charset="0"/>
              </a:rPr>
              <a:t>.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Nhiệt độ</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8" name="Đáp án sai 1">
            <a:extLst>
              <a:ext uri="{FF2B5EF4-FFF2-40B4-BE49-F238E27FC236}">
                <a16:creationId xmlns:a16="http://schemas.microsoft.com/office/drawing/2014/main" id="{0518985D-D93E-4AFE-A7F5-625DEB352DFC}"/>
              </a:ext>
            </a:extLst>
          </p:cNvPr>
          <p:cNvSpPr/>
          <p:nvPr/>
        </p:nvSpPr>
        <p:spPr>
          <a:xfrm>
            <a:off x="902034" y="4315853"/>
            <a:ext cx="7964324" cy="246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smtClean="0">
                <a:solidFill>
                  <a:schemeClr val="tx1"/>
                </a:solidFill>
                <a:latin typeface="Arial" panose="020B0604020202020204" pitchFamily="34" charset="0"/>
                <a:cs typeface="Arial" panose="020B0604020202020204" pitchFamily="34" charset="0"/>
              </a:rPr>
              <a:t>A.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Chất xúc tác</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9" name="Đáp án sai 2">
            <a:extLst>
              <a:ext uri="{FF2B5EF4-FFF2-40B4-BE49-F238E27FC236}">
                <a16:creationId xmlns:a16="http://schemas.microsoft.com/office/drawing/2014/main" id="{9C300F80-C470-490D-BA49-A4B61A5210E4}"/>
              </a:ext>
            </a:extLst>
          </p:cNvPr>
          <p:cNvSpPr/>
          <p:nvPr/>
        </p:nvSpPr>
        <p:spPr>
          <a:xfrm>
            <a:off x="9354378" y="4315855"/>
            <a:ext cx="7964324" cy="246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C</a:t>
            </a:r>
            <a:r>
              <a:rPr lang="en-US" sz="3600" noProof="1">
                <a:solidFill>
                  <a:schemeClr val="tx1"/>
                </a:solidFill>
                <a:latin typeface="Arial" panose="020B0604020202020204" pitchFamily="34" charset="0"/>
                <a:cs typeface="Arial" panose="020B0604020202020204" pitchFamily="34" charset="0"/>
              </a:rPr>
              <a:t>.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Diện tích bề mặt tiếp xúc</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19DBC5CC-807F-4933-A646-83BD3DFAE817}"/>
              </a:ext>
            </a:extLst>
          </p:cNvPr>
          <p:cNvSpPr/>
          <p:nvPr/>
        </p:nvSpPr>
        <p:spPr>
          <a:xfrm>
            <a:off x="9354378" y="7195456"/>
            <a:ext cx="7964324" cy="2443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D</a:t>
            </a:r>
            <a:r>
              <a:rPr lang="en-US" sz="3600" noProof="1">
                <a:solidFill>
                  <a:schemeClr val="tx1"/>
                </a:solidFill>
                <a:latin typeface="Arial" panose="020B0604020202020204" pitchFamily="34" charset="0"/>
                <a:cs typeface="Arial" panose="020B0604020202020204" pitchFamily="34" charset="0"/>
              </a:rPr>
              <a:t>.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Nồng độ</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4" name="Đáp án sai 2">
            <a:extLst>
              <a:ext uri="{FF2B5EF4-FFF2-40B4-BE49-F238E27FC236}">
                <a16:creationId xmlns:a16="http://schemas.microsoft.com/office/drawing/2014/main" id="{86985273-72B6-417D-9441-2F1D16554033}"/>
              </a:ext>
            </a:extLst>
          </p:cNvPr>
          <p:cNvSpPr/>
          <p:nvPr/>
        </p:nvSpPr>
        <p:spPr>
          <a:xfrm>
            <a:off x="9354378" y="7195450"/>
            <a:ext cx="7964324" cy="244385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bg1"/>
                </a:solidFill>
                <a:latin typeface="Arial" panose="020B0604020202020204" pitchFamily="34" charset="0"/>
                <a:cs typeface="Arial" panose="020B0604020202020204" pitchFamily="34" charset="0"/>
              </a:rPr>
              <a:t>D. </a:t>
            </a:r>
            <a:r>
              <a:rPr lang="en-US" sz="3600">
                <a:solidFill>
                  <a:schemeClr val="bg1"/>
                </a:solidFill>
                <a:latin typeface="Arial" panose="020B0604020202020204" pitchFamily="34" charset="0"/>
                <a:ea typeface="Calibri" panose="020F0502020204030204" pitchFamily="34" charset="0"/>
                <a:cs typeface="Arial" panose="020B0604020202020204" pitchFamily="34" charset="0"/>
              </a:rPr>
              <a:t>Nồng độ</a:t>
            </a:r>
            <a:endParaRPr lang="en-US" sz="36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6" name="Picture 7"/>
          <p:cNvPicPr>
            <a:picLocks noChangeAspect="1"/>
          </p:cNvPicPr>
          <p:nvPr/>
        </p:nvPicPr>
        <p:blipFill>
          <a:blip r:embed="rId3"/>
          <a:srcRect/>
          <a:stretch>
            <a:fillRect/>
          </a:stretch>
        </p:blipFill>
        <p:spPr>
          <a:xfrm>
            <a:off x="16201654" y="-610913"/>
            <a:ext cx="2234096" cy="2260468"/>
          </a:xfrm>
          <a:prstGeom prst="rect">
            <a:avLst/>
          </a:prstGeom>
        </p:spPr>
      </p:pic>
    </p:spTree>
    <p:extLst>
      <p:ext uri="{BB962C8B-B14F-4D97-AF65-F5344CB8AC3E}">
        <p14:creationId xmlns:p14="http://schemas.microsoft.com/office/powerpoint/2010/main" val="4165497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P spid="19" grpId="0" animBg="1"/>
      <p:bldP spid="20"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13" name="Đáp án đúng">
            <a:extLst>
              <a:ext uri="{FF2B5EF4-FFF2-40B4-BE49-F238E27FC236}">
                <a16:creationId xmlns:a16="http://schemas.microsoft.com/office/drawing/2014/main" id="{7EF28688-E386-4FA3-850D-C5EB5B494707}"/>
              </a:ext>
            </a:extLst>
          </p:cNvPr>
          <p:cNvSpPr/>
          <p:nvPr/>
        </p:nvSpPr>
        <p:spPr>
          <a:xfrm>
            <a:off x="902034" y="7429500"/>
            <a:ext cx="7964324" cy="2443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B</a:t>
            </a:r>
            <a:r>
              <a:rPr lang="en-US" sz="3600" noProof="1">
                <a:solidFill>
                  <a:schemeClr val="tx1"/>
                </a:solidFill>
                <a:latin typeface="Arial" panose="020B060402020202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Chất xúc tác MnO</a:t>
            </a:r>
            <a:r>
              <a:rPr lang="en-US"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8" name="Đáp án sai 1">
            <a:extLst>
              <a:ext uri="{FF2B5EF4-FFF2-40B4-BE49-F238E27FC236}">
                <a16:creationId xmlns:a16="http://schemas.microsoft.com/office/drawing/2014/main" id="{0518985D-D93E-4AFE-A7F5-625DEB352DFC}"/>
              </a:ext>
            </a:extLst>
          </p:cNvPr>
          <p:cNvSpPr/>
          <p:nvPr/>
        </p:nvSpPr>
        <p:spPr>
          <a:xfrm>
            <a:off x="902034" y="4651964"/>
            <a:ext cx="7964324" cy="246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A</a:t>
            </a:r>
            <a:r>
              <a:rPr lang="en-US" sz="3600" noProof="1">
                <a:solidFill>
                  <a:schemeClr val="tx1"/>
                </a:solidFill>
                <a:latin typeface="Arial" panose="020B060402020202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Kích thước các tinh thể KClO</a:t>
            </a:r>
            <a:r>
              <a:rPr lang="en-US" sz="3600" baseline="-25000">
                <a:solidFill>
                  <a:srgbClr val="000000"/>
                </a:solidFill>
                <a:latin typeface="Arial" panose="020B0604020202020204" pitchFamily="34" charset="0"/>
                <a:ea typeface="Calibri" panose="020F0502020204030204" pitchFamily="34" charset="0"/>
                <a:cs typeface="Arial" panose="020B0604020202020204" pitchFamily="34" charset="0"/>
              </a:rPr>
              <a:t>3</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9" name="Đáp án sai 2">
            <a:extLst>
              <a:ext uri="{FF2B5EF4-FFF2-40B4-BE49-F238E27FC236}">
                <a16:creationId xmlns:a16="http://schemas.microsoft.com/office/drawing/2014/main" id="{9C300F80-C470-490D-BA49-A4B61A5210E4}"/>
              </a:ext>
            </a:extLst>
          </p:cNvPr>
          <p:cNvSpPr/>
          <p:nvPr/>
        </p:nvSpPr>
        <p:spPr>
          <a:xfrm>
            <a:off x="9354378" y="4651966"/>
            <a:ext cx="7964324" cy="246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C</a:t>
            </a:r>
            <a:r>
              <a:rPr lang="en-US" sz="3600" noProof="1">
                <a:solidFill>
                  <a:schemeClr val="tx1"/>
                </a:solidFill>
                <a:latin typeface="Arial" panose="020B0604020202020204" pitchFamily="34" charset="0"/>
                <a:cs typeface="Arial" panose="020B0604020202020204" pitchFamily="34" charset="0"/>
              </a:rPr>
              <a:t>.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Nhiệt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độ</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19DBC5CC-807F-4933-A646-83BD3DFAE817}"/>
              </a:ext>
            </a:extLst>
          </p:cNvPr>
          <p:cNvSpPr/>
          <p:nvPr/>
        </p:nvSpPr>
        <p:spPr>
          <a:xfrm>
            <a:off x="9354378" y="7429506"/>
            <a:ext cx="7964324" cy="2443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D</a:t>
            </a:r>
            <a:r>
              <a:rPr lang="en-US" sz="3600" noProof="1">
                <a:solidFill>
                  <a:schemeClr val="tx1"/>
                </a:solidFill>
                <a:latin typeface="Arial" panose="020B060402020202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Áp suất </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4" name="Đáp án sai 2">
            <a:extLst>
              <a:ext uri="{FF2B5EF4-FFF2-40B4-BE49-F238E27FC236}">
                <a16:creationId xmlns:a16="http://schemas.microsoft.com/office/drawing/2014/main" id="{86985273-72B6-417D-9441-2F1D16554033}"/>
              </a:ext>
            </a:extLst>
          </p:cNvPr>
          <p:cNvSpPr/>
          <p:nvPr/>
        </p:nvSpPr>
        <p:spPr>
          <a:xfrm>
            <a:off x="9354378" y="4651964"/>
            <a:ext cx="7964324" cy="246505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bg1"/>
                </a:solidFill>
                <a:latin typeface="Arial" panose="020B0604020202020204" pitchFamily="34" charset="0"/>
                <a:cs typeface="Arial" panose="020B0604020202020204" pitchFamily="34" charset="0"/>
              </a:rPr>
              <a:t>C. </a:t>
            </a:r>
            <a:r>
              <a:rPr lang="en-US" sz="3600">
                <a:solidFill>
                  <a:schemeClr val="bg1"/>
                </a:solidFill>
                <a:latin typeface="Arial" panose="020B0604020202020204" pitchFamily="34" charset="0"/>
                <a:ea typeface="Calibri" panose="020F0502020204030204" pitchFamily="34" charset="0"/>
                <a:cs typeface="Arial" panose="020B0604020202020204" pitchFamily="34" charset="0"/>
              </a:rPr>
              <a:t>Nhiệt độ</a:t>
            </a:r>
            <a:endParaRPr lang="en-US" sz="36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5" name="Google Shape;983;p57">
            <a:extLst>
              <a:ext uri="{FF2B5EF4-FFF2-40B4-BE49-F238E27FC236}">
                <a16:creationId xmlns:a16="http://schemas.microsoft.com/office/drawing/2014/main" id="{B5A1F837-C9E9-4AE5-A6B7-FF1CDA7881B9}"/>
              </a:ext>
            </a:extLst>
          </p:cNvPr>
          <p:cNvSpPr txBox="1">
            <a:spLocks/>
          </p:cNvSpPr>
          <p:nvPr/>
        </p:nvSpPr>
        <p:spPr>
          <a:xfrm>
            <a:off x="0" y="696838"/>
            <a:ext cx="18288000" cy="1145400"/>
          </a:xfrm>
          <a:prstGeom prst="rect">
            <a:avLst/>
          </a:prstGeom>
          <a:noFill/>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200" b="1" smtClean="0">
                <a:latin typeface="Arial" panose="020B0604020202020204" pitchFamily="34" charset="0"/>
                <a:cs typeface="Arial" panose="020B0604020202020204" pitchFamily="34" charset="0"/>
              </a:rPr>
              <a:t>LUYỆN TẬP</a:t>
            </a:r>
            <a:endParaRPr lang="en-US" sz="6200" b="1">
              <a:latin typeface="Arial" panose="020B0604020202020204" pitchFamily="34" charset="0"/>
              <a:cs typeface="Arial" panose="020B0604020202020204" pitchFamily="34" charset="0"/>
            </a:endParaRPr>
          </a:p>
        </p:txBody>
      </p:sp>
      <p:pic>
        <p:nvPicPr>
          <p:cNvPr id="26" name="Picture 7"/>
          <p:cNvPicPr>
            <a:picLocks noChangeAspect="1"/>
          </p:cNvPicPr>
          <p:nvPr/>
        </p:nvPicPr>
        <p:blipFill>
          <a:blip r:embed="rId3"/>
          <a:srcRect/>
          <a:stretch>
            <a:fillRect/>
          </a:stretch>
        </p:blipFill>
        <p:spPr>
          <a:xfrm>
            <a:off x="16201654" y="-610913"/>
            <a:ext cx="2234096" cy="2260468"/>
          </a:xfrm>
          <a:prstGeom prst="rect">
            <a:avLst/>
          </a:prstGeom>
        </p:spPr>
      </p:pic>
      <p:grpSp>
        <p:nvGrpSpPr>
          <p:cNvPr id="5" name="Group 4"/>
          <p:cNvGrpSpPr/>
          <p:nvPr/>
        </p:nvGrpSpPr>
        <p:grpSpPr>
          <a:xfrm>
            <a:off x="902033" y="2186049"/>
            <a:ext cx="16416670" cy="2153442"/>
            <a:chOff x="902033" y="2186049"/>
            <a:chExt cx="16416670" cy="2153442"/>
          </a:xfrm>
        </p:grpSpPr>
        <p:sp>
          <p:nvSpPr>
            <p:cNvPr id="12" name="Câu hỏi">
              <a:extLst>
                <a:ext uri="{FF2B5EF4-FFF2-40B4-BE49-F238E27FC236}">
                  <a16:creationId xmlns:a16="http://schemas.microsoft.com/office/drawing/2014/main" id="{F293974B-3728-4914-820A-891BB23F70FF}"/>
                </a:ext>
              </a:extLst>
            </p:cNvPr>
            <p:cNvSpPr/>
            <p:nvPr/>
          </p:nvSpPr>
          <p:spPr>
            <a:xfrm>
              <a:off x="902033" y="2186049"/>
              <a:ext cx="16416670" cy="2153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en-US" sz="3600" b="1" smtClean="0">
                  <a:solidFill>
                    <a:schemeClr val="tx1"/>
                  </a:solidFill>
                  <a:latin typeface="Arial" panose="020B0604020202020204" pitchFamily="34" charset="0"/>
                  <a:cs typeface="Arial" panose="020B0604020202020204" pitchFamily="34" charset="0"/>
                </a:rPr>
                <a:t>               Câu 6. </a:t>
              </a:r>
              <a:r>
                <a:rPr lang="en-US" sz="3600">
                  <a:solidFill>
                    <a:schemeClr val="tx1"/>
                  </a:solidFill>
                  <a:latin typeface="Arial" panose="020B0604020202020204" pitchFamily="34" charset="0"/>
                  <a:cs typeface="Arial" panose="020B0604020202020204" pitchFamily="34" charset="0"/>
                </a:rPr>
                <a:t>Cho phản ứng </a:t>
              </a:r>
              <a:r>
                <a:rPr lang="en-US" sz="3600">
                  <a:solidFill>
                    <a:schemeClr val="tx1"/>
                  </a:solidFill>
                  <a:latin typeface="Arial" panose="020B0604020202020204" pitchFamily="34" charset="0"/>
                  <a:cs typeface="Arial" panose="020B0604020202020204" pitchFamily="34" charset="0"/>
                </a:rPr>
                <a:t>dưới </a:t>
              </a:r>
              <a:r>
                <a:rPr lang="en-US" sz="3600" smtClean="0">
                  <a:solidFill>
                    <a:schemeClr val="tx1"/>
                  </a:solidFill>
                  <a:latin typeface="Arial" panose="020B0604020202020204" pitchFamily="34" charset="0"/>
                  <a:cs typeface="Arial" panose="020B0604020202020204" pitchFamily="34" charset="0"/>
                </a:rPr>
                <a:t>đây:  </a:t>
              </a:r>
            </a:p>
            <a:p>
              <a:pPr algn="ctr">
                <a:lnSpc>
                  <a:spcPct val="150000"/>
                </a:lnSpc>
                <a:spcBef>
                  <a:spcPts val="100"/>
                </a:spcBef>
                <a:spcAft>
                  <a:spcPts val="100"/>
                </a:spcAft>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Yếu tố </a:t>
              </a:r>
              <a:r>
                <a:rPr lang="en-US" sz="3600" b="1" smtClean="0">
                  <a:solidFill>
                    <a:srgbClr val="FF0000"/>
                  </a:solidFill>
                  <a:latin typeface="Arial" panose="020B0604020202020204" pitchFamily="34" charset="0"/>
                  <a:ea typeface="Calibri" panose="020F0502020204030204" pitchFamily="34" charset="0"/>
                  <a:cs typeface="Arial" panose="020B0604020202020204" pitchFamily="34" charset="0"/>
                </a:rPr>
                <a:t>không</a:t>
              </a:r>
              <a:r>
                <a:rPr lang="en-US" sz="360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ảnh hưởng đến tốc độ phản ứng là</a:t>
              </a:r>
              <a:r>
                <a:rPr lang="en-US" sz="3600" smtClean="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3600">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9677399" y="2539076"/>
              <a:ext cx="5123333" cy="646084"/>
            </a:xfrm>
            <a:prstGeom prst="rect">
              <a:avLst/>
            </a:prstGeom>
          </p:spPr>
        </p:pic>
      </p:grpSp>
    </p:spTree>
    <p:extLst>
      <p:ext uri="{BB962C8B-B14F-4D97-AF65-F5344CB8AC3E}">
        <p14:creationId xmlns:p14="http://schemas.microsoft.com/office/powerpoint/2010/main" val="2653285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P spid="20"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pic>
        <p:nvPicPr>
          <p:cNvPr id="14" name="Picture 2"/>
          <p:cNvPicPr>
            <a:picLocks noChangeAspect="1"/>
          </p:cNvPicPr>
          <p:nvPr/>
        </p:nvPicPr>
        <p:blipFill>
          <a:blip r:embed="rId3">
            <a:alphaModFix amt="14000"/>
          </a:blip>
          <a:srcRect l="-25046" t="21875" r="-25046" b="21875"/>
          <a:stretch>
            <a:fillRect/>
          </a:stretch>
        </p:blipFill>
        <p:spPr>
          <a:xfrm>
            <a:off x="0" y="0"/>
            <a:ext cx="18288000" cy="10287000"/>
          </a:xfrm>
          <a:prstGeom prst="rect">
            <a:avLst/>
          </a:prstGeom>
        </p:spPr>
      </p:pic>
      <p:grpSp>
        <p:nvGrpSpPr>
          <p:cNvPr id="49" name="Group 3"/>
          <p:cNvGrpSpPr/>
          <p:nvPr/>
        </p:nvGrpSpPr>
        <p:grpSpPr>
          <a:xfrm>
            <a:off x="-869488" y="-836545"/>
            <a:ext cx="20142765" cy="13831529"/>
            <a:chOff x="0" y="-1"/>
            <a:chExt cx="26857021" cy="18442039"/>
          </a:xfrm>
        </p:grpSpPr>
        <p:grpSp>
          <p:nvGrpSpPr>
            <p:cNvPr id="50" name="Group 4"/>
            <p:cNvGrpSpPr/>
            <p:nvPr/>
          </p:nvGrpSpPr>
          <p:grpSpPr>
            <a:xfrm>
              <a:off x="0" y="394920"/>
              <a:ext cx="1900244" cy="15205129"/>
              <a:chOff x="0" y="0"/>
              <a:chExt cx="356429" cy="2852028"/>
            </a:xfrm>
          </p:grpSpPr>
          <p:sp>
            <p:nvSpPr>
              <p:cNvPr id="60"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DCCBB2"/>
              </a:solidFill>
            </p:spPr>
          </p:sp>
          <p:sp>
            <p:nvSpPr>
              <p:cNvPr id="61"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51" name="Group 7"/>
            <p:cNvGrpSpPr/>
            <p:nvPr/>
          </p:nvGrpSpPr>
          <p:grpSpPr>
            <a:xfrm>
              <a:off x="24881585" y="394920"/>
              <a:ext cx="1900244" cy="15205129"/>
              <a:chOff x="0" y="0"/>
              <a:chExt cx="356429" cy="2852028"/>
            </a:xfrm>
          </p:grpSpPr>
          <p:sp>
            <p:nvSpPr>
              <p:cNvPr id="5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DCCBB2"/>
              </a:solidFill>
            </p:spPr>
          </p:sp>
          <p:sp>
            <p:nvSpPr>
              <p:cNvPr id="5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52" name="Group 10"/>
            <p:cNvGrpSpPr/>
            <p:nvPr/>
          </p:nvGrpSpPr>
          <p:grpSpPr>
            <a:xfrm rot="5400000">
              <a:off x="11736915" y="-10786794"/>
              <a:ext cx="4333313" cy="25906899"/>
              <a:chOff x="0" y="-57150"/>
              <a:chExt cx="812800" cy="4859360"/>
            </a:xfrm>
          </p:grpSpPr>
          <p:sp>
            <p:nvSpPr>
              <p:cNvPr id="56"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DCCBB2"/>
              </a:solidFill>
            </p:spPr>
          </p:sp>
          <p:sp>
            <p:nvSpPr>
              <p:cNvPr id="57"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53" name="Group 13"/>
            <p:cNvGrpSpPr/>
            <p:nvPr/>
          </p:nvGrpSpPr>
          <p:grpSpPr>
            <a:xfrm rot="5400000">
              <a:off x="11592095" y="3321932"/>
              <a:ext cx="4333313" cy="25906899"/>
              <a:chOff x="0" y="-57150"/>
              <a:chExt cx="812800" cy="4859360"/>
            </a:xfrm>
          </p:grpSpPr>
          <p:sp>
            <p:nvSpPr>
              <p:cNvPr id="5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DCCBB2"/>
              </a:solidFill>
            </p:spPr>
          </p:sp>
          <p:sp>
            <p:nvSpPr>
              <p:cNvPr id="5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2064">
            <a:off x="553891" y="536471"/>
            <a:ext cx="2436139" cy="2838721"/>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325232" flipV="1">
            <a:off x="403909" y="6940297"/>
            <a:ext cx="2736104" cy="2736104"/>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341921" y="7150056"/>
            <a:ext cx="2717478" cy="2653247"/>
          </a:xfrm>
          <a:prstGeom prst="rect">
            <a:avLst/>
          </a:prstGeom>
        </p:spPr>
      </p:pic>
      <p:pic>
        <p:nvPicPr>
          <p:cNvPr id="24"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34777">
            <a:off x="15993292" y="503404"/>
            <a:ext cx="1637282" cy="2904855"/>
          </a:xfrm>
          <a:prstGeom prst="rect">
            <a:avLst/>
          </a:prstGeom>
        </p:spPr>
      </p:pic>
      <p:grpSp>
        <p:nvGrpSpPr>
          <p:cNvPr id="25" name="Group 22"/>
          <p:cNvGrpSpPr/>
          <p:nvPr/>
        </p:nvGrpSpPr>
        <p:grpSpPr>
          <a:xfrm>
            <a:off x="1657135" y="4039872"/>
            <a:ext cx="229651" cy="229651"/>
            <a:chOff x="0" y="0"/>
            <a:chExt cx="6350000" cy="6350000"/>
          </a:xfrm>
        </p:grpSpPr>
        <p:sp>
          <p:nvSpPr>
            <p:cNvPr id="2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7" name="Picture 2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55462" y="4269523"/>
            <a:ext cx="238202" cy="236037"/>
          </a:xfrm>
          <a:prstGeom prst="rect">
            <a:avLst/>
          </a:prstGeom>
        </p:spPr>
      </p:pic>
      <p:pic>
        <p:nvPicPr>
          <p:cNvPr id="28" name="Picture 2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71795">
            <a:off x="514941" y="7310183"/>
            <a:ext cx="433712" cy="411632"/>
          </a:xfrm>
          <a:prstGeom prst="rect">
            <a:avLst/>
          </a:prstGeom>
        </p:spPr>
      </p:pic>
      <p:grpSp>
        <p:nvGrpSpPr>
          <p:cNvPr id="29" name="Group 26"/>
          <p:cNvGrpSpPr>
            <a:grpSpLocks noChangeAspect="1"/>
          </p:cNvGrpSpPr>
          <p:nvPr/>
        </p:nvGrpSpPr>
        <p:grpSpPr>
          <a:xfrm rot="1977585">
            <a:off x="3066111" y="9426276"/>
            <a:ext cx="498419" cy="262574"/>
            <a:chOff x="0" y="0"/>
            <a:chExt cx="1610360" cy="848360"/>
          </a:xfrm>
        </p:grpSpPr>
        <p:sp>
          <p:nvSpPr>
            <p:cNvPr id="30"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1" name="Group 28"/>
          <p:cNvGrpSpPr/>
          <p:nvPr/>
        </p:nvGrpSpPr>
        <p:grpSpPr>
          <a:xfrm>
            <a:off x="1827885" y="9258300"/>
            <a:ext cx="229651" cy="229651"/>
            <a:chOff x="0" y="0"/>
            <a:chExt cx="6350000" cy="6350000"/>
          </a:xfrm>
        </p:grpSpPr>
        <p:sp>
          <p:nvSpPr>
            <p:cNvPr id="32"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3" name="Picture 3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54755" y="6167686"/>
            <a:ext cx="464062" cy="471782"/>
          </a:xfrm>
          <a:prstGeom prst="rect">
            <a:avLst/>
          </a:prstGeom>
        </p:spPr>
      </p:pic>
      <p:grpSp>
        <p:nvGrpSpPr>
          <p:cNvPr id="34" name="Group 31"/>
          <p:cNvGrpSpPr>
            <a:grpSpLocks noChangeAspect="1"/>
          </p:cNvGrpSpPr>
          <p:nvPr/>
        </p:nvGrpSpPr>
        <p:grpSpPr>
          <a:xfrm rot="-874149">
            <a:off x="850707" y="5439604"/>
            <a:ext cx="498419" cy="262574"/>
            <a:chOff x="0" y="0"/>
            <a:chExt cx="1610360" cy="848360"/>
          </a:xfrm>
        </p:grpSpPr>
        <p:sp>
          <p:nvSpPr>
            <p:cNvPr id="35"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36" name="Picture 3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647268" y="792809"/>
            <a:ext cx="464062" cy="471782"/>
          </a:xfrm>
          <a:prstGeom prst="rect">
            <a:avLst/>
          </a:prstGeom>
        </p:spPr>
      </p:pic>
      <p:grpSp>
        <p:nvGrpSpPr>
          <p:cNvPr id="37" name="Group 34"/>
          <p:cNvGrpSpPr/>
          <p:nvPr/>
        </p:nvGrpSpPr>
        <p:grpSpPr>
          <a:xfrm rot="-2074858">
            <a:off x="15589014" y="2674126"/>
            <a:ext cx="229651" cy="229651"/>
            <a:chOff x="0" y="0"/>
            <a:chExt cx="6350000" cy="6350000"/>
          </a:xfrm>
        </p:grpSpPr>
        <p:sp>
          <p:nvSpPr>
            <p:cNvPr id="38"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9" name="Picture 3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074858">
            <a:off x="14809533" y="839557"/>
            <a:ext cx="238202" cy="236037"/>
          </a:xfrm>
          <a:prstGeom prst="rect">
            <a:avLst/>
          </a:prstGeom>
        </p:spPr>
      </p:pic>
      <p:pic>
        <p:nvPicPr>
          <p:cNvPr id="40" name="Picture 3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846654">
            <a:off x="17265359" y="5898826"/>
            <a:ext cx="433712" cy="411632"/>
          </a:xfrm>
          <a:prstGeom prst="rect">
            <a:avLst/>
          </a:prstGeom>
        </p:spPr>
      </p:pic>
      <p:pic>
        <p:nvPicPr>
          <p:cNvPr id="41" name="Picture 3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2074858">
            <a:off x="17502447" y="4129890"/>
            <a:ext cx="464062" cy="471782"/>
          </a:xfrm>
          <a:prstGeom prst="rect">
            <a:avLst/>
          </a:prstGeom>
        </p:spPr>
      </p:pic>
      <p:grpSp>
        <p:nvGrpSpPr>
          <p:cNvPr id="42" name="Group 39"/>
          <p:cNvGrpSpPr>
            <a:grpSpLocks noChangeAspect="1"/>
          </p:cNvGrpSpPr>
          <p:nvPr/>
        </p:nvGrpSpPr>
        <p:grpSpPr>
          <a:xfrm rot="-2949008">
            <a:off x="16089295" y="4469518"/>
            <a:ext cx="498419" cy="262574"/>
            <a:chOff x="0" y="0"/>
            <a:chExt cx="1610360" cy="848360"/>
          </a:xfrm>
        </p:grpSpPr>
        <p:sp>
          <p:nvSpPr>
            <p:cNvPr id="43"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4" name="Group 41"/>
          <p:cNvGrpSpPr>
            <a:grpSpLocks noChangeAspect="1"/>
          </p:cNvGrpSpPr>
          <p:nvPr/>
        </p:nvGrpSpPr>
        <p:grpSpPr>
          <a:xfrm rot="-2949008">
            <a:off x="14582156" y="9446041"/>
            <a:ext cx="498419" cy="262574"/>
            <a:chOff x="0" y="0"/>
            <a:chExt cx="1610360" cy="848360"/>
          </a:xfrm>
        </p:grpSpPr>
        <p:sp>
          <p:nvSpPr>
            <p:cNvPr id="45"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6" name="Group 43"/>
          <p:cNvGrpSpPr/>
          <p:nvPr/>
        </p:nvGrpSpPr>
        <p:grpSpPr>
          <a:xfrm>
            <a:off x="15961367" y="6288751"/>
            <a:ext cx="229651" cy="229651"/>
            <a:chOff x="0" y="0"/>
            <a:chExt cx="6350000" cy="6350000"/>
          </a:xfrm>
        </p:grpSpPr>
        <p:sp>
          <p:nvSpPr>
            <p:cNvPr id="47"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48" name="TextBox 21"/>
          <p:cNvSpPr txBox="1"/>
          <p:nvPr/>
        </p:nvSpPr>
        <p:spPr>
          <a:xfrm>
            <a:off x="2987697" y="3320159"/>
            <a:ext cx="12314862" cy="3693319"/>
          </a:xfrm>
          <a:prstGeom prst="rect">
            <a:avLst/>
          </a:prstGeom>
        </p:spPr>
        <p:txBody>
          <a:bodyPr wrap="square" lIns="0" tIns="0" rIns="0" bIns="0" rtlCol="0" anchor="ctr">
            <a:spAutoFit/>
          </a:bodyPr>
          <a:lstStyle/>
          <a:p>
            <a:pPr algn="ctr">
              <a:lnSpc>
                <a:spcPct val="150000"/>
              </a:lnSpc>
              <a:spcBef>
                <a:spcPct val="0"/>
              </a:spcBef>
            </a:pPr>
            <a:r>
              <a:rPr lang="en-US" sz="8000" b="1" smtClean="0">
                <a:solidFill>
                  <a:schemeClr val="accent6">
                    <a:lumMod val="50000"/>
                  </a:schemeClr>
                </a:solidFill>
                <a:latin typeface="Arial" panose="020B0604020202020204" pitchFamily="34" charset="0"/>
                <a:cs typeface="Arial" panose="020B0604020202020204" pitchFamily="34" charset="0"/>
              </a:rPr>
              <a:t>BÀI </a:t>
            </a:r>
            <a:r>
              <a:rPr lang="en-US" sz="8000" b="1" smtClean="0">
                <a:solidFill>
                  <a:schemeClr val="accent6">
                    <a:lumMod val="50000"/>
                  </a:schemeClr>
                </a:solidFill>
                <a:latin typeface="Arial" panose="020B0604020202020204" pitchFamily="34" charset="0"/>
                <a:cs typeface="Arial" panose="020B0604020202020204" pitchFamily="34" charset="0"/>
              </a:rPr>
              <a:t>7. TỐC ĐỘ PHẢN ỨNG VÀ CHẤT XÚC TÁC</a:t>
            </a:r>
            <a:endParaRPr lang="en-US" sz="80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2079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9" name="TextBox 8">
            <a:extLst>
              <a:ext uri="{FF2B5EF4-FFF2-40B4-BE49-F238E27FC236}">
                <a16:creationId xmlns:a16="http://schemas.microsoft.com/office/drawing/2014/main" id="{E19B1F1F-6136-4AD1-8FAA-8BF99A8856B5}"/>
              </a:ext>
            </a:extLst>
          </p:cNvPr>
          <p:cNvSpPr txBox="1"/>
          <p:nvPr/>
        </p:nvSpPr>
        <p:spPr>
          <a:xfrm>
            <a:off x="378213" y="1034415"/>
            <a:ext cx="17531574" cy="1046440"/>
          </a:xfrm>
          <a:prstGeom prst="rect">
            <a:avLst/>
          </a:prstGeom>
          <a:noFill/>
        </p:spPr>
        <p:txBody>
          <a:bodyPr wrap="square" rtlCol="0">
            <a:spAutoFit/>
          </a:bodyPr>
          <a:lstStyle/>
          <a:p>
            <a:pPr algn="ctr"/>
            <a:r>
              <a:rPr lang="en-US" sz="6200" b="1" smtClean="0">
                <a:solidFill>
                  <a:schemeClr val="accent6">
                    <a:lumMod val="50000"/>
                  </a:schemeClr>
                </a:solidFill>
                <a:latin typeface="Arial" panose="020B0604020202020204" pitchFamily="34" charset="0"/>
                <a:cs typeface="Arial" panose="020B0604020202020204" pitchFamily="34" charset="0"/>
              </a:rPr>
              <a:t>VẬN DỤNG</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sp>
        <p:nvSpPr>
          <p:cNvPr id="5" name="AutoShape 4" descr="Sản phẩm viên sủi Vitamin C nào tốt trên thị trường hiện nay?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Sản phẩm viên sủi Vitamin C nào tốt trên thị trường hiện nay? - Nhà thuốc  FPT Long Châ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2143744" y="2282065"/>
            <a:ext cx="14000507" cy="2099435"/>
            <a:chOff x="1891129" y="723899"/>
            <a:chExt cx="14000507" cy="2099435"/>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129" y="723899"/>
              <a:ext cx="2099435" cy="2099435"/>
            </a:xfrm>
            <a:prstGeom prst="rect">
              <a:avLst/>
            </a:prstGeom>
          </p:spPr>
        </p:pic>
        <p:sp>
          <p:nvSpPr>
            <p:cNvPr id="17" name="Rectangle 16"/>
            <p:cNvSpPr/>
            <p:nvPr/>
          </p:nvSpPr>
          <p:spPr>
            <a:xfrm>
              <a:off x="3928235" y="896454"/>
              <a:ext cx="11963401" cy="1651671"/>
            </a:xfrm>
            <a:prstGeom prst="rect">
              <a:avLst/>
            </a:prstGeom>
          </p:spPr>
          <p:txBody>
            <a:bodyPr wrap="square">
              <a:spAutoFit/>
            </a:bodyPr>
            <a:lstStyle/>
            <a:p>
              <a:pPr algn="just">
                <a:lnSpc>
                  <a:spcPct val="150000"/>
                </a:lnSpc>
              </a:pPr>
              <a:r>
                <a:rPr lang="fr-FR" sz="36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Câu hỏi </a:t>
              </a:r>
              <a:r>
                <a:rPr lang="fr-FR" sz="36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1. </a:t>
              </a:r>
              <a:r>
                <a:rPr lang="en-US" sz="3600">
                  <a:latin typeface="Arial" panose="020B0604020202020204" pitchFamily="34" charset="0"/>
                  <a:cs typeface="Arial" panose="020B0604020202020204" pitchFamily="34" charset="0"/>
                </a:rPr>
                <a:t>Trong hai phản ứng sau, phản ứng nào có tốc độ nhanh hơn, phản ứng nào có tốc độ chậm hơn?</a:t>
              </a:r>
              <a:endParaRPr lang="en-US" sz="3600">
                <a:latin typeface="Arial" panose="020B0604020202020204" pitchFamily="34" charset="0"/>
                <a:cs typeface="Arial" panose="020B0604020202020204" pitchFamily="34" charset="0"/>
              </a:endParaRPr>
            </a:p>
          </p:txBody>
        </p:sp>
      </p:grpSp>
      <p:sp>
        <p:nvSpPr>
          <p:cNvPr id="19" name="Rounded Rectangle 18"/>
          <p:cNvSpPr/>
          <p:nvPr/>
        </p:nvSpPr>
        <p:spPr>
          <a:xfrm>
            <a:off x="1143000" y="4838700"/>
            <a:ext cx="7862756" cy="174845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a) Đốt cháy dây sắt trong oxygen</a:t>
            </a:r>
          </a:p>
        </p:txBody>
      </p:sp>
      <p:sp>
        <p:nvSpPr>
          <p:cNvPr id="20" name="Rounded Rectangle 19"/>
          <p:cNvSpPr/>
          <p:nvPr/>
        </p:nvSpPr>
        <p:spPr>
          <a:xfrm>
            <a:off x="1143000" y="7353863"/>
            <a:ext cx="7862756" cy="174845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b) Sự gỉ của sắt trong không khí</a:t>
            </a:r>
          </a:p>
        </p:txBody>
      </p:sp>
      <p:sp>
        <p:nvSpPr>
          <p:cNvPr id="22" name="Right Arrow 21"/>
          <p:cNvSpPr/>
          <p:nvPr/>
        </p:nvSpPr>
        <p:spPr>
          <a:xfrm>
            <a:off x="9544593" y="5065226"/>
            <a:ext cx="990600" cy="1295400"/>
          </a:xfrm>
          <a:prstGeom prst="rightArrow">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Right Arrow 22"/>
          <p:cNvSpPr/>
          <p:nvPr/>
        </p:nvSpPr>
        <p:spPr>
          <a:xfrm>
            <a:off x="9544593" y="7580389"/>
            <a:ext cx="990600" cy="1295400"/>
          </a:xfrm>
          <a:prstGeom prst="rightArrow">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Rectangle 2"/>
          <p:cNvSpPr/>
          <p:nvPr/>
        </p:nvSpPr>
        <p:spPr>
          <a:xfrm>
            <a:off x="10822270" y="4838700"/>
            <a:ext cx="6451970" cy="1754326"/>
          </a:xfrm>
          <a:prstGeom prst="rect">
            <a:avLst/>
          </a:prstGeom>
        </p:spPr>
        <p:txBody>
          <a:bodyPr wrap="square">
            <a:spAutoFit/>
          </a:bodyPr>
          <a:lstStyle/>
          <a:p>
            <a:pPr algn="ctr">
              <a:lnSpc>
                <a:spcPct val="150000"/>
              </a:lnSpc>
            </a:pPr>
            <a:r>
              <a:rPr lang="fr-FR" sz="3600" smtClean="0">
                <a:latin typeface="Arial" panose="020B0604020202020204" pitchFamily="34" charset="0"/>
                <a:ea typeface="Calibri" panose="020F0502020204030204" pitchFamily="34" charset="0"/>
                <a:cs typeface="Arial" panose="020B0604020202020204" pitchFamily="34" charset="0"/>
              </a:rPr>
              <a:t>Dây </a:t>
            </a:r>
            <a:r>
              <a:rPr lang="fr-FR" sz="3600">
                <a:latin typeface="Arial" panose="020B0604020202020204" pitchFamily="34" charset="0"/>
                <a:ea typeface="Calibri" panose="020F0502020204030204" pitchFamily="34" charset="0"/>
                <a:cs typeface="Arial" panose="020B0604020202020204" pitchFamily="34" charset="0"/>
              </a:rPr>
              <a:t>sắt cháy </a:t>
            </a:r>
            <a:r>
              <a:rPr lang="fr-FR" sz="3600">
                <a:latin typeface="Arial" panose="020B0604020202020204" pitchFamily="34" charset="0"/>
                <a:ea typeface="Calibri" panose="020F0502020204030204" pitchFamily="34" charset="0"/>
                <a:cs typeface="Arial" panose="020B0604020202020204" pitchFamily="34" charset="0"/>
              </a:rPr>
              <a:t>trong </a:t>
            </a:r>
            <a:r>
              <a:rPr lang="fr-FR" sz="3600" smtClean="0">
                <a:latin typeface="Arial" panose="020B0604020202020204" pitchFamily="34" charset="0"/>
                <a:ea typeface="Calibri" panose="020F0502020204030204" pitchFamily="34" charset="0"/>
                <a:cs typeface="Arial" panose="020B0604020202020204" pitchFamily="34" charset="0"/>
              </a:rPr>
              <a:t>oxygen, tốc độ phản ứng nhanh hơn </a:t>
            </a:r>
            <a:endParaRPr lang="en-US" sz="3600">
              <a:latin typeface="Arial" panose="020B0604020202020204" pitchFamily="34" charset="0"/>
              <a:cs typeface="Arial" panose="020B0604020202020204" pitchFamily="34" charset="0"/>
            </a:endParaRPr>
          </a:p>
        </p:txBody>
      </p:sp>
      <p:sp>
        <p:nvSpPr>
          <p:cNvPr id="24" name="Rectangle 23"/>
          <p:cNvSpPr/>
          <p:nvPr/>
        </p:nvSpPr>
        <p:spPr>
          <a:xfrm>
            <a:off x="10820400" y="6935427"/>
            <a:ext cx="6451970" cy="2585323"/>
          </a:xfrm>
          <a:prstGeom prst="rect">
            <a:avLst/>
          </a:prstGeom>
        </p:spPr>
        <p:txBody>
          <a:bodyPr wrap="square">
            <a:spAutoFit/>
          </a:bodyPr>
          <a:lstStyle/>
          <a:p>
            <a:pPr algn="ctr">
              <a:lnSpc>
                <a:spcPct val="150000"/>
              </a:lnSpc>
            </a:pPr>
            <a:r>
              <a:rPr lang="fr-FR" sz="3600" smtClean="0">
                <a:latin typeface="Arial" panose="020B0604020202020204" pitchFamily="34" charset="0"/>
                <a:ea typeface="Calibri" panose="020F0502020204030204" pitchFamily="34" charset="0"/>
                <a:cs typeface="Arial" panose="020B0604020202020204" pitchFamily="34" charset="0"/>
              </a:rPr>
              <a:t>Sự gỉ của sắt diễn ra </a:t>
            </a:r>
          </a:p>
          <a:p>
            <a:pPr algn="ctr">
              <a:lnSpc>
                <a:spcPct val="150000"/>
              </a:lnSpc>
            </a:pPr>
            <a:r>
              <a:rPr lang="fr-FR" sz="3600" smtClean="0">
                <a:latin typeface="Arial" panose="020B0604020202020204" pitchFamily="34" charset="0"/>
                <a:ea typeface="Calibri" panose="020F0502020204030204" pitchFamily="34" charset="0"/>
                <a:cs typeface="Arial" panose="020B0604020202020204" pitchFamily="34" charset="0"/>
              </a:rPr>
              <a:t>trong không khí, tốc độ phản ứng chậm hơn </a:t>
            </a:r>
            <a:endParaRPr lang="en-US" sz="360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8791960">
            <a:off x="-705361" y="-688502"/>
            <a:ext cx="2663789" cy="2600827"/>
          </a:xfrm>
          <a:prstGeom prst="rect">
            <a:avLst/>
          </a:prstGeom>
        </p:spPr>
      </p:pic>
    </p:spTree>
    <p:extLst>
      <p:ext uri="{BB962C8B-B14F-4D97-AF65-F5344CB8AC3E}">
        <p14:creationId xmlns:p14="http://schemas.microsoft.com/office/powerpoint/2010/main" val="1965558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randombar(horizontal)">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animBg="1"/>
      <p:bldP spid="20" grpId="0" animBg="1"/>
      <p:bldP spid="22" grpId="0" animBg="1"/>
      <p:bldP spid="23" grpId="0" animBg="1"/>
      <p:bldP spid="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9" name="TextBox 8">
            <a:extLst>
              <a:ext uri="{FF2B5EF4-FFF2-40B4-BE49-F238E27FC236}">
                <a16:creationId xmlns:a16="http://schemas.microsoft.com/office/drawing/2014/main" id="{E19B1F1F-6136-4AD1-8FAA-8BF99A8856B5}"/>
              </a:ext>
            </a:extLst>
          </p:cNvPr>
          <p:cNvSpPr txBox="1"/>
          <p:nvPr/>
        </p:nvSpPr>
        <p:spPr>
          <a:xfrm>
            <a:off x="378213" y="1034415"/>
            <a:ext cx="17531574" cy="1046440"/>
          </a:xfrm>
          <a:prstGeom prst="rect">
            <a:avLst/>
          </a:prstGeom>
          <a:noFill/>
        </p:spPr>
        <p:txBody>
          <a:bodyPr wrap="square" rtlCol="0">
            <a:spAutoFit/>
          </a:bodyPr>
          <a:lstStyle/>
          <a:p>
            <a:pPr algn="ctr"/>
            <a:r>
              <a:rPr lang="en-US" sz="6200" b="1" smtClean="0">
                <a:solidFill>
                  <a:schemeClr val="accent6">
                    <a:lumMod val="50000"/>
                  </a:schemeClr>
                </a:solidFill>
                <a:latin typeface="Arial" panose="020B0604020202020204" pitchFamily="34" charset="0"/>
                <a:cs typeface="Arial" panose="020B0604020202020204" pitchFamily="34" charset="0"/>
              </a:rPr>
              <a:t>VẬN DỤNG</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sp>
        <p:nvSpPr>
          <p:cNvPr id="5" name="AutoShape 4" descr="Sản phẩm viên sủi Vitamin C nào tốt trên thị trường hiện nay?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Sản phẩm viên sủi Vitamin C nào tốt trên thị trường hiện nay? - Nhà thuốc  FPT Long Châ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2057400" y="2282065"/>
            <a:ext cx="14163056" cy="2099435"/>
            <a:chOff x="1891129" y="723899"/>
            <a:chExt cx="14163056" cy="2099435"/>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129" y="723899"/>
              <a:ext cx="2099435" cy="2099435"/>
            </a:xfrm>
            <a:prstGeom prst="rect">
              <a:avLst/>
            </a:prstGeom>
          </p:spPr>
        </p:pic>
        <p:sp>
          <p:nvSpPr>
            <p:cNvPr id="17" name="Rectangle 16"/>
            <p:cNvSpPr/>
            <p:nvPr/>
          </p:nvSpPr>
          <p:spPr>
            <a:xfrm>
              <a:off x="3928235" y="896454"/>
              <a:ext cx="12125950" cy="1754326"/>
            </a:xfrm>
            <a:prstGeom prst="rect">
              <a:avLst/>
            </a:prstGeom>
          </p:spPr>
          <p:txBody>
            <a:bodyPr wrap="square">
              <a:spAutoFit/>
            </a:bodyPr>
            <a:lstStyle/>
            <a:p>
              <a:pPr algn="just">
                <a:lnSpc>
                  <a:spcPct val="150000"/>
                </a:lnSpc>
              </a:pPr>
              <a:r>
                <a:rPr lang="fr-FR" sz="36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Câu hỏi </a:t>
              </a:r>
              <a:r>
                <a:rPr lang="fr-FR" sz="36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2. </a:t>
              </a:r>
              <a:r>
                <a:rPr lang="en-US" sz="3600">
                  <a:latin typeface="Arial" panose="020B0604020202020204" pitchFamily="34" charset="0"/>
                  <a:cs typeface="Arial" panose="020B0604020202020204" pitchFamily="34" charset="0"/>
                </a:rPr>
                <a:t>Kể thêm hai phản ứng, một phản ứng có tốc độ nhanh và một phản ứng có tốc độ chậm trong </a:t>
              </a:r>
              <a:r>
                <a:rPr lang="en-US" sz="3600">
                  <a:latin typeface="Arial" panose="020B0604020202020204" pitchFamily="34" charset="0"/>
                  <a:cs typeface="Arial" panose="020B0604020202020204" pitchFamily="34" charset="0"/>
                </a:rPr>
                <a:t>thực </a:t>
              </a:r>
              <a:r>
                <a:rPr lang="en-US" sz="3600" smtClean="0">
                  <a:latin typeface="Arial" panose="020B0604020202020204" pitchFamily="34" charset="0"/>
                  <a:cs typeface="Arial" panose="020B0604020202020204" pitchFamily="34" charset="0"/>
                </a:rPr>
                <a:t>tế.</a:t>
              </a:r>
              <a:endParaRPr lang="en-US" sz="3600">
                <a:latin typeface="Arial" panose="020B0604020202020204" pitchFamily="34" charset="0"/>
                <a:cs typeface="Arial" panose="020B0604020202020204" pitchFamily="34" charset="0"/>
              </a:endParaRPr>
            </a:p>
          </p:txBody>
        </p:sp>
      </p:grpSp>
      <p:pic>
        <p:nvPicPr>
          <p:cNvPr id="18"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8791960">
            <a:off x="-705361" y="-688502"/>
            <a:ext cx="2663789" cy="2600827"/>
          </a:xfrm>
          <a:prstGeom prst="rect">
            <a:avLst/>
          </a:prstGeom>
        </p:spPr>
      </p:pic>
      <p:grpSp>
        <p:nvGrpSpPr>
          <p:cNvPr id="21" name="Group 20"/>
          <p:cNvGrpSpPr/>
          <p:nvPr/>
        </p:nvGrpSpPr>
        <p:grpSpPr>
          <a:xfrm>
            <a:off x="864983" y="4686300"/>
            <a:ext cx="8126850" cy="4449705"/>
            <a:chOff x="1093350" y="4628301"/>
            <a:chExt cx="8126850" cy="4449705"/>
          </a:xfrm>
        </p:grpSpPr>
        <p:grpSp>
          <p:nvGrpSpPr>
            <p:cNvPr id="25" name="Group 24"/>
            <p:cNvGrpSpPr/>
            <p:nvPr/>
          </p:nvGrpSpPr>
          <p:grpSpPr>
            <a:xfrm>
              <a:off x="1093350" y="4628301"/>
              <a:ext cx="8126850" cy="4449705"/>
              <a:chOff x="400052" y="2904059"/>
              <a:chExt cx="8126850" cy="4566308"/>
            </a:xfrm>
          </p:grpSpPr>
          <p:sp>
            <p:nvSpPr>
              <p:cNvPr id="27" name="Rectangle 26"/>
              <p:cNvSpPr/>
              <p:nvPr/>
            </p:nvSpPr>
            <p:spPr>
              <a:xfrm>
                <a:off x="400052" y="3317934"/>
                <a:ext cx="8126850" cy="4152433"/>
              </a:xfrm>
              <a:prstGeom prst="rect">
                <a:avLst/>
              </a:prstGeom>
              <a:solidFill>
                <a:schemeClr val="accent6">
                  <a:lumMod val="20000"/>
                  <a:lumOff val="80000"/>
                </a:schemeClr>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500">
                  <a:solidFill>
                    <a:srgbClr val="000000"/>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7"/>
              <a:stretch>
                <a:fillRect/>
              </a:stretch>
            </p:blipFill>
            <p:spPr>
              <a:xfrm>
                <a:off x="3991013" y="2904059"/>
                <a:ext cx="944928" cy="908584"/>
              </a:xfrm>
              <a:prstGeom prst="rect">
                <a:avLst/>
              </a:prstGeom>
            </p:spPr>
          </p:pic>
        </p:grpSp>
        <p:sp>
          <p:nvSpPr>
            <p:cNvPr id="26" name="Rectangle 25"/>
            <p:cNvSpPr/>
            <p:nvPr/>
          </p:nvSpPr>
          <p:spPr>
            <a:xfrm>
              <a:off x="1252094" y="5916990"/>
              <a:ext cx="7809362" cy="2416239"/>
            </a:xfrm>
            <a:prstGeom prst="rect">
              <a:avLst/>
            </a:prstGeom>
          </p:spPr>
          <p:txBody>
            <a:bodyPr wrap="square">
              <a:spAutoFit/>
            </a:bodyPr>
            <a:lstStyle/>
            <a:p>
              <a:pPr algn="just">
                <a:lnSpc>
                  <a:spcPct val="150000"/>
                </a:lnSpc>
                <a:spcBef>
                  <a:spcPts val="300"/>
                </a:spcBef>
                <a:spcAft>
                  <a:spcPts val="0"/>
                </a:spcAft>
              </a:pPr>
              <a:r>
                <a:rPr lang="fr-FR" sz="3500">
                  <a:latin typeface="Arial" panose="020B0604020202020204" pitchFamily="34" charset="0"/>
                  <a:cs typeface="Arial" panose="020B0604020202020204" pitchFamily="34" charset="0"/>
                </a:rPr>
                <a:t>Phản ứng có tốc </a:t>
              </a:r>
              <a:r>
                <a:rPr lang="fr-FR" sz="3500">
                  <a:latin typeface="Arial" panose="020B0604020202020204" pitchFamily="34" charset="0"/>
                  <a:cs typeface="Arial" panose="020B0604020202020204" pitchFamily="34" charset="0"/>
                </a:rPr>
                <a:t>độ </a:t>
              </a:r>
              <a:r>
                <a:rPr lang="fr-FR" sz="3500" smtClean="0">
                  <a:latin typeface="Arial" panose="020B0604020202020204" pitchFamily="34" charset="0"/>
                  <a:cs typeface="Arial" panose="020B0604020202020204" pitchFamily="34" charset="0"/>
                </a:rPr>
                <a:t>nhanh: </a:t>
              </a:r>
              <a:r>
                <a:rPr lang="fr-FR" sz="3500">
                  <a:latin typeface="Arial" panose="020B0604020202020204" pitchFamily="34" charset="0"/>
                  <a:cs typeface="Arial" panose="020B0604020202020204" pitchFamily="34" charset="0"/>
                </a:rPr>
                <a:t>phản ứng đốt cháy các nhiên liệu (than, </a:t>
              </a:r>
              <a:r>
                <a:rPr lang="fr-FR" sz="3500">
                  <a:latin typeface="Arial" panose="020B0604020202020204" pitchFamily="34" charset="0"/>
                  <a:cs typeface="Arial" panose="020B0604020202020204" pitchFamily="34" charset="0"/>
                </a:rPr>
                <a:t>dầu</a:t>
              </a:r>
              <a:r>
                <a:rPr lang="fr-FR" sz="3500" smtClean="0">
                  <a:latin typeface="Arial" panose="020B0604020202020204" pitchFamily="34" charset="0"/>
                  <a:cs typeface="Arial" panose="020B0604020202020204" pitchFamily="34" charset="0"/>
                </a:rPr>
                <a:t>,...), </a:t>
              </a:r>
              <a:r>
                <a:rPr lang="fr-FR" sz="3500">
                  <a:latin typeface="Arial" panose="020B0604020202020204" pitchFamily="34" charset="0"/>
                  <a:cs typeface="Arial" panose="020B0604020202020204" pitchFamily="34" charset="0"/>
                </a:rPr>
                <a:t>quẹt đầu diêm vào cạnh bao diêm,...</a:t>
              </a:r>
              <a:endParaRPr lang="en-US" sz="3500">
                <a:latin typeface="Arial" panose="020B0604020202020204" pitchFamily="34" charset="0"/>
                <a:cs typeface="Arial" panose="020B0604020202020204" pitchFamily="34" charset="0"/>
              </a:endParaRPr>
            </a:p>
          </p:txBody>
        </p:sp>
      </p:grpSp>
      <p:grpSp>
        <p:nvGrpSpPr>
          <p:cNvPr id="29" name="Group 28"/>
          <p:cNvGrpSpPr/>
          <p:nvPr/>
        </p:nvGrpSpPr>
        <p:grpSpPr>
          <a:xfrm>
            <a:off x="9322950" y="4686300"/>
            <a:ext cx="8126850" cy="4449705"/>
            <a:chOff x="1093350" y="4628301"/>
            <a:chExt cx="8126850" cy="4449705"/>
          </a:xfrm>
        </p:grpSpPr>
        <p:grpSp>
          <p:nvGrpSpPr>
            <p:cNvPr id="30" name="Group 29"/>
            <p:cNvGrpSpPr/>
            <p:nvPr/>
          </p:nvGrpSpPr>
          <p:grpSpPr>
            <a:xfrm>
              <a:off x="1093350" y="4628301"/>
              <a:ext cx="8126850" cy="4449705"/>
              <a:chOff x="400052" y="2904059"/>
              <a:chExt cx="8126850" cy="4566308"/>
            </a:xfrm>
          </p:grpSpPr>
          <p:sp>
            <p:nvSpPr>
              <p:cNvPr id="32" name="Rectangle 31"/>
              <p:cNvSpPr/>
              <p:nvPr/>
            </p:nvSpPr>
            <p:spPr>
              <a:xfrm>
                <a:off x="400052" y="3317934"/>
                <a:ext cx="8126850" cy="4152433"/>
              </a:xfrm>
              <a:prstGeom prst="rect">
                <a:avLst/>
              </a:prstGeom>
              <a:solidFill>
                <a:schemeClr val="accent6">
                  <a:lumMod val="20000"/>
                  <a:lumOff val="80000"/>
                </a:schemeClr>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500">
                  <a:solidFill>
                    <a:srgbClr val="000000"/>
                  </a:solidFill>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7"/>
              <a:stretch>
                <a:fillRect/>
              </a:stretch>
            </p:blipFill>
            <p:spPr>
              <a:xfrm>
                <a:off x="3991013" y="2904059"/>
                <a:ext cx="944928" cy="908584"/>
              </a:xfrm>
              <a:prstGeom prst="rect">
                <a:avLst/>
              </a:prstGeom>
            </p:spPr>
          </p:pic>
        </p:grpSp>
        <p:sp>
          <p:nvSpPr>
            <p:cNvPr id="31" name="Rectangle 30"/>
            <p:cNvSpPr/>
            <p:nvPr/>
          </p:nvSpPr>
          <p:spPr>
            <a:xfrm>
              <a:off x="1439422" y="5916990"/>
              <a:ext cx="7434706" cy="2516073"/>
            </a:xfrm>
            <a:prstGeom prst="rect">
              <a:avLst/>
            </a:prstGeom>
          </p:spPr>
          <p:txBody>
            <a:bodyPr wrap="square">
              <a:spAutoFit/>
            </a:bodyPr>
            <a:lstStyle/>
            <a:p>
              <a:pPr algn="just">
                <a:lnSpc>
                  <a:spcPct val="150000"/>
                </a:lnSpc>
              </a:pPr>
              <a:r>
                <a:rPr lang="fr-FR" sz="3500">
                  <a:latin typeface="Arial" panose="020B0604020202020204" pitchFamily="34" charset="0"/>
                  <a:cs typeface="Arial" panose="020B0604020202020204" pitchFamily="34" charset="0"/>
                </a:rPr>
                <a:t>Phản ứng có tốc </a:t>
              </a:r>
              <a:r>
                <a:rPr lang="fr-FR" sz="3500">
                  <a:latin typeface="Arial" panose="020B0604020202020204" pitchFamily="34" charset="0"/>
                  <a:cs typeface="Arial" panose="020B0604020202020204" pitchFamily="34" charset="0"/>
                </a:rPr>
                <a:t>độ </a:t>
              </a:r>
              <a:r>
                <a:rPr lang="fr-FR" sz="3500" smtClean="0">
                  <a:latin typeface="Arial" panose="020B0604020202020204" pitchFamily="34" charset="0"/>
                  <a:cs typeface="Arial" panose="020B0604020202020204" pitchFamily="34" charset="0"/>
                </a:rPr>
                <a:t>chậm: </a:t>
              </a:r>
              <a:r>
                <a:rPr lang="fr-FR" sz="3500">
                  <a:latin typeface="Arial" panose="020B0604020202020204" pitchFamily="34" charset="0"/>
                  <a:cs typeface="Arial" panose="020B0604020202020204" pitchFamily="34" charset="0"/>
                </a:rPr>
                <a:t>phản ứng lên men giấm, muối dưa, cà, lên men sữa,...)</a:t>
              </a:r>
              <a:endParaRPr lang="en-US" sz="35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56720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dissolv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9" name="TextBox 8">
            <a:extLst>
              <a:ext uri="{FF2B5EF4-FFF2-40B4-BE49-F238E27FC236}">
                <a16:creationId xmlns:a16="http://schemas.microsoft.com/office/drawing/2014/main" id="{E19B1F1F-6136-4AD1-8FAA-8BF99A8856B5}"/>
              </a:ext>
            </a:extLst>
          </p:cNvPr>
          <p:cNvSpPr txBox="1"/>
          <p:nvPr/>
        </p:nvSpPr>
        <p:spPr>
          <a:xfrm>
            <a:off x="378213" y="1034415"/>
            <a:ext cx="17531574" cy="1046440"/>
          </a:xfrm>
          <a:prstGeom prst="rect">
            <a:avLst/>
          </a:prstGeom>
          <a:noFill/>
        </p:spPr>
        <p:txBody>
          <a:bodyPr wrap="square" rtlCol="0">
            <a:spAutoFit/>
          </a:bodyPr>
          <a:lstStyle/>
          <a:p>
            <a:pPr algn="ctr"/>
            <a:r>
              <a:rPr lang="en-US" sz="6200" b="1" smtClean="0">
                <a:solidFill>
                  <a:schemeClr val="accent6">
                    <a:lumMod val="50000"/>
                  </a:schemeClr>
                </a:solidFill>
                <a:latin typeface="Arial" panose="020B0604020202020204" pitchFamily="34" charset="0"/>
                <a:cs typeface="Arial" panose="020B0604020202020204" pitchFamily="34" charset="0"/>
              </a:rPr>
              <a:t>VẬN DỤNG</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sp>
        <p:nvSpPr>
          <p:cNvPr id="5" name="AutoShape 4" descr="Sản phẩm viên sủi Vitamin C nào tốt trên thị trường hiện nay?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Sản phẩm viên sủi Vitamin C nào tốt trên thị trường hiện nay? - Nhà thuốc  FPT Long Châ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8791960">
            <a:off x="-705361" y="-688502"/>
            <a:ext cx="2663789" cy="2600827"/>
          </a:xfrm>
          <a:prstGeom prst="rect">
            <a:avLst/>
          </a:prstGeom>
        </p:spPr>
      </p:pic>
      <p:pic>
        <p:nvPicPr>
          <p:cNvPr id="28674" name="Picture 2" descr="Đốt than củi sưởi ấm, chị tử vong em nguy kịch - Báo Người lao độ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3008598"/>
            <a:ext cx="8337255" cy="57886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676" name="Picture 4" descr="Cách MUỐI DƯA loại bỏ hoàn toàn ĐỘC TỐ 99% chị em chưa biết - 2sa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06200" y="2473015"/>
            <a:ext cx="5029200" cy="685983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117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8674"/>
                                        </p:tgtEl>
                                        <p:attrNameLst>
                                          <p:attrName>style.visibility</p:attrName>
                                        </p:attrNameLst>
                                      </p:cBhvr>
                                      <p:to>
                                        <p:strVal val="visible"/>
                                      </p:to>
                                    </p:set>
                                    <p:animEffect transition="in" filter="circle(in)">
                                      <p:cBhvr>
                                        <p:cTn id="12" dur="500"/>
                                        <p:tgtEl>
                                          <p:spTgt spid="28674"/>
                                        </p:tgtEl>
                                      </p:cBhvr>
                                    </p:animEffect>
                                  </p:childTnLst>
                                </p:cTn>
                              </p:par>
                              <p:par>
                                <p:cTn id="13" presetID="6" presetClass="entr" presetSubtype="16" fill="hold" nodeType="withEffect">
                                  <p:stCondLst>
                                    <p:cond delay="0"/>
                                  </p:stCondLst>
                                  <p:childTnLst>
                                    <p:set>
                                      <p:cBhvr>
                                        <p:cTn id="14" dur="1" fill="hold">
                                          <p:stCondLst>
                                            <p:cond delay="0"/>
                                          </p:stCondLst>
                                        </p:cTn>
                                        <p:tgtEl>
                                          <p:spTgt spid="28676"/>
                                        </p:tgtEl>
                                        <p:attrNameLst>
                                          <p:attrName>style.visibility</p:attrName>
                                        </p:attrNameLst>
                                      </p:cBhvr>
                                      <p:to>
                                        <p:strVal val="visible"/>
                                      </p:to>
                                    </p:set>
                                    <p:animEffect transition="in" filter="circle(in)">
                                      <p:cBhvr>
                                        <p:cTn id="15"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9" name="TextBox 8">
            <a:extLst>
              <a:ext uri="{FF2B5EF4-FFF2-40B4-BE49-F238E27FC236}">
                <a16:creationId xmlns:a16="http://schemas.microsoft.com/office/drawing/2014/main" id="{E19B1F1F-6136-4AD1-8FAA-8BF99A8856B5}"/>
              </a:ext>
            </a:extLst>
          </p:cNvPr>
          <p:cNvSpPr txBox="1"/>
          <p:nvPr/>
        </p:nvSpPr>
        <p:spPr>
          <a:xfrm>
            <a:off x="378213" y="1034415"/>
            <a:ext cx="17531574" cy="1046440"/>
          </a:xfrm>
          <a:prstGeom prst="rect">
            <a:avLst/>
          </a:prstGeom>
          <a:noFill/>
        </p:spPr>
        <p:txBody>
          <a:bodyPr wrap="square" rtlCol="0">
            <a:spAutoFit/>
          </a:bodyPr>
          <a:lstStyle/>
          <a:p>
            <a:pPr algn="ctr"/>
            <a:r>
              <a:rPr lang="en-US" sz="6200" b="1" smtClean="0">
                <a:solidFill>
                  <a:schemeClr val="accent6">
                    <a:lumMod val="50000"/>
                  </a:schemeClr>
                </a:solidFill>
                <a:latin typeface="Arial" panose="020B0604020202020204" pitchFamily="34" charset="0"/>
                <a:cs typeface="Arial" panose="020B0604020202020204" pitchFamily="34" charset="0"/>
              </a:rPr>
              <a:t>VẬN DỤNG</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sp>
        <p:nvSpPr>
          <p:cNvPr id="5" name="AutoShape 4" descr="Sản phẩm viên sủi Vitamin C nào tốt trên thị trường hiện nay?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Sản phẩm viên sủi Vitamin C nào tốt trên thị trường hiện nay? - Nhà thuốc  FPT Long Châ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0200" y="2282065"/>
            <a:ext cx="14935200" cy="2099435"/>
            <a:chOff x="1891129" y="723899"/>
            <a:chExt cx="14935200" cy="2099435"/>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129" y="723899"/>
              <a:ext cx="2099435" cy="2099435"/>
            </a:xfrm>
            <a:prstGeom prst="rect">
              <a:avLst/>
            </a:prstGeom>
          </p:spPr>
        </p:pic>
        <p:sp>
          <p:nvSpPr>
            <p:cNvPr id="17" name="Rectangle 16"/>
            <p:cNvSpPr/>
            <p:nvPr/>
          </p:nvSpPr>
          <p:spPr>
            <a:xfrm>
              <a:off x="3928235" y="896454"/>
              <a:ext cx="12898094" cy="1754326"/>
            </a:xfrm>
            <a:prstGeom prst="rect">
              <a:avLst/>
            </a:prstGeom>
          </p:spPr>
          <p:txBody>
            <a:bodyPr wrap="square">
              <a:spAutoFit/>
            </a:bodyPr>
            <a:lstStyle/>
            <a:p>
              <a:pPr algn="just">
                <a:lnSpc>
                  <a:spcPct val="150000"/>
                </a:lnSpc>
              </a:pPr>
              <a:r>
                <a:rPr lang="fr-FR" sz="36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Câu hỏi </a:t>
              </a:r>
              <a:r>
                <a:rPr lang="fr-FR" sz="3600" b="1">
                  <a:solidFill>
                    <a:srgbClr val="FF0000"/>
                  </a:solidFill>
                  <a:latin typeface="Arial" panose="020B0604020202020204" pitchFamily="34" charset="0"/>
                  <a:ea typeface="Times New Roman" panose="02020603050405020304" pitchFamily="18" charset="0"/>
                  <a:cs typeface="Arial" panose="020B0604020202020204" pitchFamily="34" charset="0"/>
                </a:rPr>
                <a:t>3</a:t>
              </a:r>
              <a:r>
                <a:rPr lang="fr-FR" sz="36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a:latin typeface="Arial" panose="020B0604020202020204" pitchFamily="34" charset="0"/>
                  <a:cs typeface="Arial" panose="020B0604020202020204" pitchFamily="34" charset="0"/>
                </a:rPr>
                <a:t>Nêu ví dụ trong thực tiễn có vận dụng yếu tố ảnh hưởng của diện tích bề mặt tiếp xúc đến tốc độ của </a:t>
              </a:r>
              <a:r>
                <a:rPr lang="en-US" sz="3600">
                  <a:latin typeface="Arial" panose="020B0604020202020204" pitchFamily="34" charset="0"/>
                  <a:cs typeface="Arial" panose="020B0604020202020204" pitchFamily="34" charset="0"/>
                </a:rPr>
                <a:t>phản </a:t>
              </a:r>
              <a:r>
                <a:rPr lang="en-US" sz="3600" smtClean="0">
                  <a:latin typeface="Arial" panose="020B0604020202020204" pitchFamily="34" charset="0"/>
                  <a:cs typeface="Arial" panose="020B0604020202020204" pitchFamily="34" charset="0"/>
                </a:rPr>
                <a:t>ứng.</a:t>
              </a:r>
              <a:endParaRPr lang="en-US" sz="3600">
                <a:latin typeface="Arial" panose="020B0604020202020204" pitchFamily="34" charset="0"/>
                <a:cs typeface="Arial" panose="020B0604020202020204" pitchFamily="34" charset="0"/>
              </a:endParaRPr>
            </a:p>
          </p:txBody>
        </p:sp>
      </p:grpSp>
      <p:pic>
        <p:nvPicPr>
          <p:cNvPr id="18"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8791960">
            <a:off x="-705361" y="-688502"/>
            <a:ext cx="2663789" cy="2600827"/>
          </a:xfrm>
          <a:prstGeom prst="rect">
            <a:avLst/>
          </a:prstGeom>
        </p:spPr>
      </p:pic>
      <p:pic>
        <p:nvPicPr>
          <p:cNvPr id="29698" name="Picture 2" descr="Cấm sử dụng than tổ ong từ 2021 - Người dân tính kế mưu sinh trước &quot;lệnh  khai tử&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4734840"/>
            <a:ext cx="6781800" cy="45234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8616037" y="5288410"/>
            <a:ext cx="8376563" cy="3416320"/>
          </a:xfrm>
          <a:prstGeom prst="rect">
            <a:avLst/>
          </a:prstGeom>
        </p:spPr>
        <p:txBody>
          <a:bodyPr wrap="square">
            <a:spAutoFit/>
          </a:bodyPr>
          <a:lstStyle/>
          <a:p>
            <a:pPr algn="just">
              <a:lnSpc>
                <a:spcPct val="150000"/>
              </a:lnSpc>
            </a:pPr>
            <a:r>
              <a:rPr lang="fr-FR" sz="3600">
                <a:latin typeface="Arial" panose="020B0604020202020204" pitchFamily="34" charset="0"/>
                <a:ea typeface="Calibri" panose="020F0502020204030204" pitchFamily="34" charset="0"/>
                <a:cs typeface="Arial" panose="020B0604020202020204" pitchFamily="34" charset="0"/>
              </a:rPr>
              <a:t>Tạo các hàng lỗ trong viên than tổ ong để tăng diện tích tiếp xúc giữa than và không khí, cung cấp đủ oxygen cho quá </a:t>
            </a:r>
            <a:r>
              <a:rPr lang="fr-FR" sz="3600">
                <a:latin typeface="Arial" panose="020B0604020202020204" pitchFamily="34" charset="0"/>
                <a:ea typeface="Calibri" panose="020F0502020204030204" pitchFamily="34" charset="0"/>
                <a:cs typeface="Arial" panose="020B0604020202020204" pitchFamily="34" charset="0"/>
              </a:rPr>
              <a:t>trình </a:t>
            </a:r>
            <a:r>
              <a:rPr lang="fr-FR" sz="3600" smtClean="0">
                <a:latin typeface="Arial" panose="020B0604020202020204" pitchFamily="34" charset="0"/>
                <a:ea typeface="Calibri" panose="020F0502020204030204" pitchFamily="34" charset="0"/>
                <a:cs typeface="Arial" panose="020B0604020202020204" pitchFamily="34" charset="0"/>
              </a:rPr>
              <a:t>cháy.</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197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9698"/>
                                        </p:tgtEl>
                                        <p:attrNameLst>
                                          <p:attrName>style.visibility</p:attrName>
                                        </p:attrNameLst>
                                      </p:cBhvr>
                                      <p:to>
                                        <p:strVal val="visible"/>
                                      </p:to>
                                    </p:set>
                                    <p:anim calcmode="lin" valueType="num">
                                      <p:cBhvr>
                                        <p:cTn id="13" dur="500" fill="hold"/>
                                        <p:tgtEl>
                                          <p:spTgt spid="29698"/>
                                        </p:tgtEl>
                                        <p:attrNameLst>
                                          <p:attrName>ppt_w</p:attrName>
                                        </p:attrNameLst>
                                      </p:cBhvr>
                                      <p:tavLst>
                                        <p:tav tm="0">
                                          <p:val>
                                            <p:fltVal val="0"/>
                                          </p:val>
                                        </p:tav>
                                        <p:tav tm="100000">
                                          <p:val>
                                            <p:strVal val="#ppt_w"/>
                                          </p:val>
                                        </p:tav>
                                      </p:tavLst>
                                    </p:anim>
                                    <p:anim calcmode="lin" valueType="num">
                                      <p:cBhvr>
                                        <p:cTn id="14" dur="500" fill="hold"/>
                                        <p:tgtEl>
                                          <p:spTgt spid="29698"/>
                                        </p:tgtEl>
                                        <p:attrNameLst>
                                          <p:attrName>ppt_h</p:attrName>
                                        </p:attrNameLst>
                                      </p:cBhvr>
                                      <p:tavLst>
                                        <p:tav tm="0">
                                          <p:val>
                                            <p:fltVal val="0"/>
                                          </p:val>
                                        </p:tav>
                                        <p:tav tm="100000">
                                          <p:val>
                                            <p:strVal val="#ppt_h"/>
                                          </p:val>
                                        </p:tav>
                                      </p:tavLst>
                                    </p:anim>
                                    <p:anim calcmode="lin" valueType="num">
                                      <p:cBhvr>
                                        <p:cTn id="15" dur="500" fill="hold"/>
                                        <p:tgtEl>
                                          <p:spTgt spid="29698"/>
                                        </p:tgtEl>
                                        <p:attrNameLst>
                                          <p:attrName>style.rotation</p:attrName>
                                        </p:attrNameLst>
                                      </p:cBhvr>
                                      <p:tavLst>
                                        <p:tav tm="0">
                                          <p:val>
                                            <p:fltVal val="90"/>
                                          </p:val>
                                        </p:tav>
                                        <p:tav tm="100000">
                                          <p:val>
                                            <p:fltVal val="0"/>
                                          </p:val>
                                        </p:tav>
                                      </p:tavLst>
                                    </p:anim>
                                    <p:animEffect transition="in" filter="fade">
                                      <p:cBhvr>
                                        <p:cTn id="16" dur="500"/>
                                        <p:tgtEl>
                                          <p:spTgt spid="29698"/>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5" name="AutoShape 4" descr="Sản phẩm viên sủi Vitamin C nào tốt trên thị trường hiện nay?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Sản phẩm viên sủi Vitamin C nào tốt trên thị trường hiện nay? - Nhà thuốc  FPT Long Châ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8791960">
            <a:off x="-705361" y="-688502"/>
            <a:ext cx="2663789" cy="2600827"/>
          </a:xfrm>
          <a:prstGeom prst="rect">
            <a:avLst/>
          </a:prstGeom>
        </p:spPr>
      </p:pic>
      <p:pic>
        <p:nvPicPr>
          <p:cNvPr id="35842" name="Picture 2" descr="Công thức hóa học của vôi sống ? Cách phân biệt đá vôi, vôi tôi, vôi sống ?"/>
          <p:cNvPicPr>
            <a:picLocks noChangeAspect="1" noChangeArrowheads="1"/>
          </p:cNvPicPr>
          <p:nvPr/>
        </p:nvPicPr>
        <p:blipFill rotWithShape="1">
          <a:blip r:embed="rId7">
            <a:extLst>
              <a:ext uri="{28A0092B-C50C-407E-A947-70E740481C1C}">
                <a14:useLocalDpi xmlns:a14="http://schemas.microsoft.com/office/drawing/2010/main" val="0"/>
              </a:ext>
            </a:extLst>
          </a:blip>
          <a:srcRect t="8772"/>
          <a:stretch/>
        </p:blipFill>
        <p:spPr bwMode="auto">
          <a:xfrm>
            <a:off x="10134600" y="952500"/>
            <a:ext cx="6744040" cy="4143376"/>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LÀM THẾ NÀO ĐỂ BẮT ĐẦU MỘT LỬA TRẠI VỚI GỖ ƯỚT? - U.Best House - Hệ thống  siêu thị đồ dùng du lịch, cắm trại, dã ngoại chính hãng hàng đầu"/>
          <p:cNvPicPr>
            <a:picLocks noChangeAspect="1" noChangeArrowheads="1"/>
          </p:cNvPicPr>
          <p:nvPr/>
        </p:nvPicPr>
        <p:blipFill rotWithShape="1">
          <a:blip r:embed="rId8">
            <a:extLst>
              <a:ext uri="{28A0092B-C50C-407E-A947-70E740481C1C}">
                <a14:useLocalDpi xmlns:a14="http://schemas.microsoft.com/office/drawing/2010/main" val="0"/>
              </a:ext>
            </a:extLst>
          </a:blip>
          <a:srcRect l="25000"/>
          <a:stretch/>
        </p:blipFill>
        <p:spPr bwMode="auto">
          <a:xfrm>
            <a:off x="1295400" y="5191124"/>
            <a:ext cx="7315200" cy="41433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66159" y="2147025"/>
            <a:ext cx="8229601" cy="1754326"/>
          </a:xfrm>
          <a:prstGeom prst="rect">
            <a:avLst/>
          </a:prstGeom>
        </p:spPr>
        <p:txBody>
          <a:bodyPr wrap="square">
            <a:spAutoFit/>
          </a:bodyPr>
          <a:lstStyle/>
          <a:p>
            <a:pPr algn="just">
              <a:lnSpc>
                <a:spcPct val="150000"/>
              </a:lnSpc>
            </a:pPr>
            <a:r>
              <a:rPr lang="fr-FR" sz="3600">
                <a:latin typeface="Arial" panose="020B0604020202020204" pitchFamily="34" charset="0"/>
                <a:ea typeface="Calibri" panose="020F0502020204030204" pitchFamily="34" charset="0"/>
                <a:cs typeface="Arial" panose="020B0604020202020204" pitchFamily="34" charset="0"/>
              </a:rPr>
              <a:t>Để nung đá vôi sống được nhanh hơn, người ta tiến hành đập nhỏ </a:t>
            </a:r>
            <a:r>
              <a:rPr lang="fr-FR" sz="3600">
                <a:latin typeface="Arial" panose="020B0604020202020204" pitchFamily="34" charset="0"/>
                <a:ea typeface="Calibri" panose="020F0502020204030204" pitchFamily="34" charset="0"/>
                <a:cs typeface="Arial" panose="020B0604020202020204" pitchFamily="34" charset="0"/>
              </a:rPr>
              <a:t>đá </a:t>
            </a:r>
            <a:r>
              <a:rPr lang="fr-FR" sz="3600" smtClean="0">
                <a:latin typeface="Arial" panose="020B0604020202020204" pitchFamily="34" charset="0"/>
                <a:ea typeface="Calibri" panose="020F0502020204030204" pitchFamily="34" charset="0"/>
                <a:cs typeface="Arial" panose="020B0604020202020204" pitchFamily="34" charset="0"/>
              </a:rPr>
              <a:t>vôi.</a:t>
            </a:r>
            <a:endParaRPr lang="en-US" sz="3600">
              <a:latin typeface="Arial" panose="020B0604020202020204" pitchFamily="34" charset="0"/>
              <a:cs typeface="Arial" panose="020B0604020202020204" pitchFamily="34" charset="0"/>
            </a:endParaRPr>
          </a:p>
        </p:txBody>
      </p:sp>
      <p:sp>
        <p:nvSpPr>
          <p:cNvPr id="10" name="Rectangle 9"/>
          <p:cNvSpPr/>
          <p:nvPr/>
        </p:nvSpPr>
        <p:spPr>
          <a:xfrm>
            <a:off x="9024259" y="6385649"/>
            <a:ext cx="8311241" cy="1754326"/>
          </a:xfrm>
          <a:prstGeom prst="rect">
            <a:avLst/>
          </a:prstGeom>
        </p:spPr>
        <p:txBody>
          <a:bodyPr wrap="square">
            <a:spAutoFit/>
          </a:bodyPr>
          <a:lstStyle/>
          <a:p>
            <a:pPr algn="just">
              <a:lnSpc>
                <a:spcPct val="150000"/>
              </a:lnSpc>
            </a:pPr>
            <a:r>
              <a:rPr lang="fr-FR" sz="3600">
                <a:latin typeface="Arial" panose="020B0604020202020204" pitchFamily="34" charset="0"/>
                <a:ea typeface="Calibri" panose="020F0502020204030204" pitchFamily="34" charset="0"/>
                <a:cs typeface="Arial" panose="020B0604020202020204" pitchFamily="34" charset="0"/>
              </a:rPr>
              <a:t>Thanh củi được chẻ nhỏ hoặc than được đập nhỏ trước khi đem </a:t>
            </a:r>
            <a:r>
              <a:rPr lang="fr-FR" sz="3600">
                <a:latin typeface="Arial" panose="020B0604020202020204" pitchFamily="34" charset="0"/>
                <a:ea typeface="Calibri" panose="020F0502020204030204" pitchFamily="34" charset="0"/>
                <a:cs typeface="Arial" panose="020B0604020202020204" pitchFamily="34" charset="0"/>
              </a:rPr>
              <a:t>nhóm </a:t>
            </a:r>
            <a:r>
              <a:rPr lang="fr-FR" sz="3600" smtClean="0">
                <a:latin typeface="Arial" panose="020B0604020202020204" pitchFamily="34" charset="0"/>
                <a:ea typeface="Calibri" panose="020F0502020204030204" pitchFamily="34" charset="0"/>
                <a:cs typeface="Arial" panose="020B0604020202020204" pitchFamily="34" charset="0"/>
              </a:rPr>
              <a:t>bếp.</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656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5842"/>
                                        </p:tgtEl>
                                        <p:attrNameLst>
                                          <p:attrName>style.visibility</p:attrName>
                                        </p:attrNameLst>
                                      </p:cBhvr>
                                      <p:to>
                                        <p:strVal val="visible"/>
                                      </p:to>
                                    </p:set>
                                    <p:animEffect transition="in" filter="barn(inVertical)">
                                      <p:cBhvr>
                                        <p:cTn id="10" dur="500"/>
                                        <p:tgtEl>
                                          <p:spTgt spid="3584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5844"/>
                                        </p:tgtEl>
                                        <p:attrNameLst>
                                          <p:attrName>style.visibility</p:attrName>
                                        </p:attrNameLst>
                                      </p:cBhvr>
                                      <p:to>
                                        <p:strVal val="visible"/>
                                      </p:to>
                                    </p:set>
                                    <p:animEffect transition="in" filter="barn(inVertical)">
                                      <p:cBhvr>
                                        <p:cTn id="15" dur="500"/>
                                        <p:tgtEl>
                                          <p:spTgt spid="3584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9" name="TextBox 8">
            <a:extLst>
              <a:ext uri="{FF2B5EF4-FFF2-40B4-BE49-F238E27FC236}">
                <a16:creationId xmlns:a16="http://schemas.microsoft.com/office/drawing/2014/main" id="{E19B1F1F-6136-4AD1-8FAA-8BF99A8856B5}"/>
              </a:ext>
            </a:extLst>
          </p:cNvPr>
          <p:cNvSpPr txBox="1"/>
          <p:nvPr/>
        </p:nvSpPr>
        <p:spPr>
          <a:xfrm>
            <a:off x="378213" y="1034415"/>
            <a:ext cx="17531574" cy="1046440"/>
          </a:xfrm>
          <a:prstGeom prst="rect">
            <a:avLst/>
          </a:prstGeom>
          <a:noFill/>
        </p:spPr>
        <p:txBody>
          <a:bodyPr wrap="square" rtlCol="0">
            <a:spAutoFit/>
          </a:bodyPr>
          <a:lstStyle/>
          <a:p>
            <a:pPr algn="ctr"/>
            <a:r>
              <a:rPr lang="en-US" sz="6200" b="1" smtClean="0">
                <a:solidFill>
                  <a:schemeClr val="accent6">
                    <a:lumMod val="50000"/>
                  </a:schemeClr>
                </a:solidFill>
                <a:latin typeface="Arial" panose="020B0604020202020204" pitchFamily="34" charset="0"/>
                <a:cs typeface="Arial" panose="020B0604020202020204" pitchFamily="34" charset="0"/>
              </a:rPr>
              <a:t>VẬN DỤNG</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sp>
        <p:nvSpPr>
          <p:cNvPr id="5" name="AutoShape 4" descr="Sản phẩm viên sủi Vitamin C nào tốt trên thị trường hiện nay?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Sản phẩm viên sủi Vitamin C nào tốt trên thị trường hiện nay? - Nhà thuốc  FPT Long Châ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600200" y="2282065"/>
            <a:ext cx="14935200" cy="2099435"/>
            <a:chOff x="1891129" y="723899"/>
            <a:chExt cx="14935200" cy="2099435"/>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129" y="723899"/>
              <a:ext cx="2099435" cy="2099435"/>
            </a:xfrm>
            <a:prstGeom prst="rect">
              <a:avLst/>
            </a:prstGeom>
          </p:spPr>
        </p:pic>
        <p:sp>
          <p:nvSpPr>
            <p:cNvPr id="17" name="Rectangle 16"/>
            <p:cNvSpPr/>
            <p:nvPr/>
          </p:nvSpPr>
          <p:spPr>
            <a:xfrm>
              <a:off x="3928235" y="896454"/>
              <a:ext cx="12898094" cy="1651671"/>
            </a:xfrm>
            <a:prstGeom prst="rect">
              <a:avLst/>
            </a:prstGeom>
          </p:spPr>
          <p:txBody>
            <a:bodyPr wrap="square">
              <a:spAutoFit/>
            </a:bodyPr>
            <a:lstStyle/>
            <a:p>
              <a:pPr algn="just">
                <a:lnSpc>
                  <a:spcPct val="150000"/>
                </a:lnSpc>
              </a:pPr>
              <a:r>
                <a:rPr lang="fr-FR" sz="36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Câu hỏi </a:t>
              </a:r>
              <a:r>
                <a:rPr lang="fr-FR" sz="36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4</a:t>
              </a:r>
              <a:r>
                <a:rPr lang="fr-FR" sz="36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a:latin typeface="Arial" panose="020B0604020202020204" pitchFamily="34" charset="0"/>
                  <a:cs typeface="Arial" panose="020B0604020202020204" pitchFamily="34" charset="0"/>
                </a:rPr>
                <a:t>Tại sao trên các tàu đánh cá, ngư dân phải chuẩn bị những hầm chứa đá lạnh để bảo quản cá? </a:t>
              </a:r>
              <a:endParaRPr lang="en-US" sz="3600">
                <a:latin typeface="Arial" panose="020B0604020202020204" pitchFamily="34" charset="0"/>
                <a:cs typeface="Arial" panose="020B0604020202020204" pitchFamily="34" charset="0"/>
              </a:endParaRPr>
            </a:p>
          </p:txBody>
        </p:sp>
      </p:grpSp>
      <p:pic>
        <p:nvPicPr>
          <p:cNvPr id="18"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8791960">
            <a:off x="-705361" y="-688502"/>
            <a:ext cx="2663789" cy="2600827"/>
          </a:xfrm>
          <a:prstGeom prst="rect">
            <a:avLst/>
          </a:prstGeom>
        </p:spPr>
      </p:pic>
      <p:pic>
        <p:nvPicPr>
          <p:cNvPr id="36866" name="Picture 2" descr="Tăng năng suất chất lượng đánh bắt xa bờ nhờ vật liệu cách nhiệt PU Foam -  MViet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4440" y="4838700"/>
            <a:ext cx="6286500" cy="43112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8059777" y="5337516"/>
            <a:ext cx="9144000" cy="3313664"/>
          </a:xfrm>
          <a:prstGeom prst="rect">
            <a:avLst/>
          </a:prstGeom>
        </p:spPr>
        <p:txBody>
          <a:bodyPr>
            <a:spAutoFit/>
          </a:bodyPr>
          <a:lstStyle/>
          <a:p>
            <a:pPr algn="just">
              <a:lnSpc>
                <a:spcPct val="150000"/>
              </a:lnSpc>
              <a:spcBef>
                <a:spcPts val="100"/>
              </a:spcBef>
              <a:spcAft>
                <a:spcPts val="100"/>
              </a:spcAft>
            </a:pPr>
            <a:r>
              <a:rPr lang="en-US" sz="3600">
                <a:latin typeface="Arial" panose="020B0604020202020204" pitchFamily="34" charset="0"/>
                <a:ea typeface="Calibri" panose="020F0502020204030204" pitchFamily="34" charset="0"/>
                <a:cs typeface="Arial" panose="020B0604020202020204" pitchFamily="34" charset="0"/>
              </a:rPr>
              <a:t>Trên các tàu đánh cá, ngư dân phải chuẩn bị những hầm chứa đá lạnh để bảo quản cá bằng cách ướp lạnh, giúp cá tươi lâu, làm chậm quá trình hư hỏng, phân hủy cá.</a:t>
            </a:r>
          </a:p>
        </p:txBody>
      </p:sp>
    </p:spTree>
    <p:extLst>
      <p:ext uri="{BB962C8B-B14F-4D97-AF65-F5344CB8AC3E}">
        <p14:creationId xmlns:p14="http://schemas.microsoft.com/office/powerpoint/2010/main" val="3908076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36866"/>
                                        </p:tgtEl>
                                        <p:attrNameLst>
                                          <p:attrName>style.visibility</p:attrName>
                                        </p:attrNameLst>
                                      </p:cBhvr>
                                      <p:to>
                                        <p:strVal val="visible"/>
                                      </p:to>
                                    </p:set>
                                    <p:animEffect transition="in" filter="strips(downLeft)">
                                      <p:cBhvr>
                                        <p:cTn id="13" dur="500"/>
                                        <p:tgtEl>
                                          <p:spTgt spid="36866"/>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rot="-8574439">
            <a:off x="-1007753" y="4578768"/>
            <a:ext cx="2031429" cy="5931180"/>
          </a:xfrm>
          <a:custGeom>
            <a:avLst/>
            <a:gdLst/>
            <a:ahLst/>
            <a:cxnLst/>
            <a:rect l="l" t="t" r="r" b="b"/>
            <a:pathLst>
              <a:path w="2031429" h="5931180">
                <a:moveTo>
                  <a:pt x="0" y="0"/>
                </a:moveTo>
                <a:lnTo>
                  <a:pt x="2031430" y="0"/>
                </a:lnTo>
                <a:lnTo>
                  <a:pt x="2031430" y="5931180"/>
                </a:lnTo>
                <a:lnTo>
                  <a:pt x="0" y="5931180"/>
                </a:lnTo>
                <a:lnTo>
                  <a:pt x="0" y="0"/>
                </a:lnTo>
                <a:close/>
              </a:path>
            </a:pathLst>
          </a:custGeom>
          <a:blipFill>
            <a:blip r:embed="rId3"/>
            <a:stretch>
              <a:fillRect/>
            </a:stretch>
          </a:blipFill>
        </p:spPr>
      </p:sp>
      <p:sp>
        <p:nvSpPr>
          <p:cNvPr id="4" name="Freeform 4"/>
          <p:cNvSpPr/>
          <p:nvPr/>
        </p:nvSpPr>
        <p:spPr>
          <a:xfrm rot="-658605">
            <a:off x="-1034419" y="-982918"/>
            <a:ext cx="7282285" cy="4393645"/>
          </a:xfrm>
          <a:custGeom>
            <a:avLst/>
            <a:gdLst/>
            <a:ahLst/>
            <a:cxnLst/>
            <a:rect l="l" t="t" r="r" b="b"/>
            <a:pathLst>
              <a:path w="7282285" h="4393645">
                <a:moveTo>
                  <a:pt x="0" y="0"/>
                </a:moveTo>
                <a:lnTo>
                  <a:pt x="7282285" y="0"/>
                </a:lnTo>
                <a:lnTo>
                  <a:pt x="7282285" y="4393645"/>
                </a:lnTo>
                <a:lnTo>
                  <a:pt x="0" y="4393645"/>
                </a:lnTo>
                <a:lnTo>
                  <a:pt x="0" y="0"/>
                </a:lnTo>
                <a:close/>
              </a:path>
            </a:pathLst>
          </a:custGeom>
          <a:blipFill>
            <a:blip r:embed="rId4"/>
            <a:stretch>
              <a:fillRect/>
            </a:stretch>
          </a:blipFill>
        </p:spPr>
      </p:sp>
      <p:sp>
        <p:nvSpPr>
          <p:cNvPr id="5" name="Freeform 5"/>
          <p:cNvSpPr/>
          <p:nvPr/>
        </p:nvSpPr>
        <p:spPr>
          <a:xfrm rot="1795585">
            <a:off x="1846908" y="4765883"/>
            <a:ext cx="4825010" cy="7787881"/>
          </a:xfrm>
          <a:custGeom>
            <a:avLst/>
            <a:gdLst/>
            <a:ahLst/>
            <a:cxnLst/>
            <a:rect l="l" t="t" r="r" b="b"/>
            <a:pathLst>
              <a:path w="4825010" h="7787881">
                <a:moveTo>
                  <a:pt x="0" y="0"/>
                </a:moveTo>
                <a:lnTo>
                  <a:pt x="4825010" y="0"/>
                </a:lnTo>
                <a:lnTo>
                  <a:pt x="4825010" y="7787880"/>
                </a:lnTo>
                <a:lnTo>
                  <a:pt x="0" y="7787880"/>
                </a:lnTo>
                <a:lnTo>
                  <a:pt x="0" y="0"/>
                </a:lnTo>
                <a:close/>
              </a:path>
            </a:pathLst>
          </a:custGeom>
          <a:blipFill>
            <a:blip r:embed="rId5"/>
            <a:stretch>
              <a:fillRect/>
            </a:stretch>
          </a:blipFill>
        </p:spPr>
      </p:sp>
      <p:sp>
        <p:nvSpPr>
          <p:cNvPr id="9" name="TextBox 8">
            <a:extLst>
              <a:ext uri="{FF2B5EF4-FFF2-40B4-BE49-F238E27FC236}">
                <a16:creationId xmlns:a16="http://schemas.microsoft.com/office/drawing/2014/main" id="{E19B1F1F-6136-4AD1-8FAA-8BF99A8856B5}"/>
              </a:ext>
            </a:extLst>
          </p:cNvPr>
          <p:cNvSpPr txBox="1"/>
          <p:nvPr/>
        </p:nvSpPr>
        <p:spPr>
          <a:xfrm>
            <a:off x="6599548" y="1623542"/>
            <a:ext cx="11688451" cy="1046440"/>
          </a:xfrm>
          <a:prstGeom prst="rect">
            <a:avLst/>
          </a:prstGeom>
          <a:noFill/>
        </p:spPr>
        <p:txBody>
          <a:bodyPr wrap="square" rtlCol="0">
            <a:spAutoFit/>
          </a:bodyPr>
          <a:lstStyle/>
          <a:p>
            <a:pPr algn="ctr"/>
            <a:r>
              <a:rPr lang="en-US" sz="6200" b="1" smtClean="0">
                <a:solidFill>
                  <a:schemeClr val="accent6">
                    <a:lumMod val="50000"/>
                  </a:schemeClr>
                </a:solidFill>
                <a:latin typeface="Arial" panose="020B0604020202020204" pitchFamily="34" charset="0"/>
                <a:cs typeface="Arial" panose="020B0604020202020204" pitchFamily="34" charset="0"/>
              </a:rPr>
              <a:t>HƯỚNG DẪN VỀ NHÀ</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sp>
        <p:nvSpPr>
          <p:cNvPr id="10" name="Rectangle 9"/>
          <p:cNvSpPr/>
          <p:nvPr/>
        </p:nvSpPr>
        <p:spPr>
          <a:xfrm>
            <a:off x="8330402" y="3750588"/>
            <a:ext cx="8762359" cy="535531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3800">
                <a:latin typeface="Arial" panose="020B0604020202020204" pitchFamily="34" charset="0"/>
                <a:cs typeface="Arial" panose="020B0604020202020204" pitchFamily="34" charset="0"/>
              </a:rPr>
              <a:t>Ôn lại kiến thức đã học.</a:t>
            </a:r>
            <a:endParaRPr lang="en-US" sz="38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800" smtClean="0">
                <a:latin typeface="Arial" panose="020B0604020202020204" pitchFamily="34" charset="0"/>
                <a:cs typeface="Arial" panose="020B0604020202020204" pitchFamily="34" charset="0"/>
              </a:rPr>
              <a:t>Hoàn </a:t>
            </a:r>
            <a:r>
              <a:rPr lang="fr-FR" sz="3800">
                <a:latin typeface="Arial" panose="020B0604020202020204" pitchFamily="34" charset="0"/>
                <a:cs typeface="Arial" panose="020B0604020202020204" pitchFamily="34" charset="0"/>
              </a:rPr>
              <a:t>thành </a:t>
            </a:r>
            <a:r>
              <a:rPr lang="fr-FR" sz="3800" smtClean="0">
                <a:latin typeface="Arial" panose="020B0604020202020204" pitchFamily="34" charset="0"/>
                <a:cs typeface="Arial" panose="020B0604020202020204" pitchFamily="34" charset="0"/>
              </a:rPr>
              <a:t>phần Luyện </a:t>
            </a:r>
            <a:r>
              <a:rPr lang="fr-FR" sz="3800">
                <a:latin typeface="Arial" panose="020B0604020202020204" pitchFamily="34" charset="0"/>
                <a:cs typeface="Arial" panose="020B0604020202020204" pitchFamily="34" charset="0"/>
              </a:rPr>
              <a:t>tập 4 SGK </a:t>
            </a:r>
            <a:r>
              <a:rPr lang="fr-FR" sz="3800">
                <a:latin typeface="Arial" panose="020B0604020202020204" pitchFamily="34" charset="0"/>
                <a:cs typeface="Arial" panose="020B0604020202020204" pitchFamily="34" charset="0"/>
              </a:rPr>
              <a:t>trang </a:t>
            </a:r>
            <a:r>
              <a:rPr lang="fr-FR" sz="3800" smtClean="0">
                <a:latin typeface="Arial" panose="020B0604020202020204" pitchFamily="34" charset="0"/>
                <a:cs typeface="Arial" panose="020B0604020202020204" pitchFamily="34" charset="0"/>
              </a:rPr>
              <a:t>44.</a:t>
            </a:r>
            <a:endParaRPr lang="en-US" sz="38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800" smtClean="0">
                <a:latin typeface="Arial" panose="020B0604020202020204" pitchFamily="34" charset="0"/>
                <a:cs typeface="Arial" panose="020B0604020202020204" pitchFamily="34" charset="0"/>
              </a:rPr>
              <a:t>Làm </a:t>
            </a:r>
            <a:r>
              <a:rPr lang="fr-FR" sz="3800">
                <a:latin typeface="Arial" panose="020B0604020202020204" pitchFamily="34" charset="0"/>
                <a:cs typeface="Arial" panose="020B0604020202020204" pitchFamily="34" charset="0"/>
              </a:rPr>
              <a:t>bài tập trong SBT KHTN 8.</a:t>
            </a:r>
            <a:endParaRPr lang="en-US" sz="38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800" smtClean="0">
                <a:latin typeface="Arial" panose="020B0604020202020204" pitchFamily="34" charset="0"/>
                <a:cs typeface="Arial" panose="020B0604020202020204" pitchFamily="34" charset="0"/>
              </a:rPr>
              <a:t>Đọc </a:t>
            </a:r>
            <a:r>
              <a:rPr lang="fr-FR" sz="3800">
                <a:latin typeface="Arial" panose="020B0604020202020204" pitchFamily="34" charset="0"/>
                <a:cs typeface="Arial" panose="020B0604020202020204" pitchFamily="34" charset="0"/>
              </a:rPr>
              <a:t>và tìm hiểu trước nội dung </a:t>
            </a:r>
            <a:r>
              <a:rPr lang="fr-FR" sz="3800" i="1">
                <a:latin typeface="Arial" panose="020B0604020202020204" pitchFamily="34" charset="0"/>
                <a:cs typeface="Arial" panose="020B0604020202020204" pitchFamily="34" charset="0"/>
              </a:rPr>
              <a:t>Bài tập (Chủ đề </a:t>
            </a:r>
            <a:r>
              <a:rPr lang="fr-FR" sz="3800" i="1">
                <a:latin typeface="Arial" panose="020B0604020202020204" pitchFamily="34" charset="0"/>
                <a:cs typeface="Arial" panose="020B0604020202020204" pitchFamily="34" charset="0"/>
              </a:rPr>
              <a:t>1</a:t>
            </a:r>
            <a:r>
              <a:rPr lang="fr-FR" sz="3800" i="1" smtClean="0">
                <a:latin typeface="Arial" panose="020B0604020202020204" pitchFamily="34" charset="0"/>
                <a:cs typeface="Arial" panose="020B0604020202020204" pitchFamily="34" charset="0"/>
              </a:rPr>
              <a:t>).</a:t>
            </a:r>
            <a:endParaRPr lang="en-US" sz="3800" b="1">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dissolve">
                                      <p:cBhvr>
                                        <p:cTn id="11" dur="500"/>
                                        <p:tgtEl>
                                          <p:spTgt spid="10">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dissolve">
                                      <p:cBhvr>
                                        <p:cTn id="15" dur="500"/>
                                        <p:tgtEl>
                                          <p:spTgt spid="10">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dissolve">
                                      <p:cBhvr>
                                        <p:cTn id="1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rot="-2550581">
            <a:off x="10590116" y="-991129"/>
            <a:ext cx="4552066" cy="4246588"/>
          </a:xfrm>
          <a:custGeom>
            <a:avLst/>
            <a:gdLst/>
            <a:ahLst/>
            <a:cxnLst/>
            <a:rect l="l" t="t" r="r" b="b"/>
            <a:pathLst>
              <a:path w="4812276" h="4673923">
                <a:moveTo>
                  <a:pt x="0" y="0"/>
                </a:moveTo>
                <a:lnTo>
                  <a:pt x="4812276" y="0"/>
                </a:lnTo>
                <a:lnTo>
                  <a:pt x="4812276" y="4673923"/>
                </a:lnTo>
                <a:lnTo>
                  <a:pt x="0" y="4673923"/>
                </a:lnTo>
                <a:lnTo>
                  <a:pt x="0" y="0"/>
                </a:lnTo>
                <a:close/>
              </a:path>
            </a:pathLst>
          </a:custGeom>
          <a:blipFill>
            <a:blip r:embed="rId3"/>
            <a:stretch>
              <a:fillRect/>
            </a:stretch>
          </a:blipFill>
        </p:spPr>
      </p:sp>
      <p:sp>
        <p:nvSpPr>
          <p:cNvPr id="4" name="Freeform 4"/>
          <p:cNvSpPr/>
          <p:nvPr/>
        </p:nvSpPr>
        <p:spPr>
          <a:xfrm rot="-8376480">
            <a:off x="15940350" y="-780012"/>
            <a:ext cx="3628701" cy="5794333"/>
          </a:xfrm>
          <a:custGeom>
            <a:avLst/>
            <a:gdLst/>
            <a:ahLst/>
            <a:cxnLst/>
            <a:rect l="l" t="t" r="r" b="b"/>
            <a:pathLst>
              <a:path w="3628701" h="5794333">
                <a:moveTo>
                  <a:pt x="0" y="0"/>
                </a:moveTo>
                <a:lnTo>
                  <a:pt x="3628701" y="0"/>
                </a:lnTo>
                <a:lnTo>
                  <a:pt x="3628701" y="5794333"/>
                </a:lnTo>
                <a:lnTo>
                  <a:pt x="0" y="5794333"/>
                </a:lnTo>
                <a:lnTo>
                  <a:pt x="0" y="0"/>
                </a:lnTo>
                <a:close/>
              </a:path>
            </a:pathLst>
          </a:custGeom>
          <a:blipFill>
            <a:blip r:embed="rId4"/>
            <a:stretch>
              <a:fillRect/>
            </a:stretch>
          </a:blipFill>
        </p:spPr>
      </p:sp>
      <p:sp>
        <p:nvSpPr>
          <p:cNvPr id="5" name="Freeform 5"/>
          <p:cNvSpPr/>
          <p:nvPr/>
        </p:nvSpPr>
        <p:spPr>
          <a:xfrm rot="1168197">
            <a:off x="10988608" y="5022447"/>
            <a:ext cx="4060700" cy="5562714"/>
          </a:xfrm>
          <a:custGeom>
            <a:avLst/>
            <a:gdLst/>
            <a:ahLst/>
            <a:cxnLst/>
            <a:rect l="l" t="t" r="r" b="b"/>
            <a:pathLst>
              <a:path w="4469329" h="5880696">
                <a:moveTo>
                  <a:pt x="0" y="0"/>
                </a:moveTo>
                <a:lnTo>
                  <a:pt x="4469329" y="0"/>
                </a:lnTo>
                <a:lnTo>
                  <a:pt x="4469329" y="5880696"/>
                </a:lnTo>
                <a:lnTo>
                  <a:pt x="0" y="5880696"/>
                </a:lnTo>
                <a:lnTo>
                  <a:pt x="0" y="0"/>
                </a:lnTo>
                <a:close/>
              </a:path>
            </a:pathLst>
          </a:custGeom>
          <a:blipFill>
            <a:blip r:embed="rId5"/>
            <a:stretch>
              <a:fillRect/>
            </a:stretch>
          </a:blipFill>
        </p:spPr>
      </p:sp>
      <p:sp>
        <p:nvSpPr>
          <p:cNvPr id="6" name="Freeform 6"/>
          <p:cNvSpPr/>
          <p:nvPr/>
        </p:nvSpPr>
        <p:spPr>
          <a:xfrm>
            <a:off x="15307245" y="5499444"/>
            <a:ext cx="7025120" cy="6480673"/>
          </a:xfrm>
          <a:custGeom>
            <a:avLst/>
            <a:gdLst/>
            <a:ahLst/>
            <a:cxnLst/>
            <a:rect l="l" t="t" r="r" b="b"/>
            <a:pathLst>
              <a:path w="7025120" h="6480673">
                <a:moveTo>
                  <a:pt x="0" y="0"/>
                </a:moveTo>
                <a:lnTo>
                  <a:pt x="7025120" y="0"/>
                </a:lnTo>
                <a:lnTo>
                  <a:pt x="7025120" y="6480674"/>
                </a:lnTo>
                <a:lnTo>
                  <a:pt x="0" y="6480674"/>
                </a:lnTo>
                <a:lnTo>
                  <a:pt x="0" y="0"/>
                </a:lnTo>
                <a:close/>
              </a:path>
            </a:pathLst>
          </a:custGeom>
          <a:blipFill>
            <a:blip r:embed="rId6"/>
            <a:stretch>
              <a:fillRect/>
            </a:stretch>
          </a:blipFill>
        </p:spPr>
      </p:sp>
      <p:sp>
        <p:nvSpPr>
          <p:cNvPr id="8" name="TextBox 7">
            <a:extLst>
              <a:ext uri="{FF2B5EF4-FFF2-40B4-BE49-F238E27FC236}">
                <a16:creationId xmlns:a16="http://schemas.microsoft.com/office/drawing/2014/main" id="{F382605D-8CD3-44BE-AC1B-6FF362FEC183}"/>
              </a:ext>
            </a:extLst>
          </p:cNvPr>
          <p:cNvSpPr txBox="1"/>
          <p:nvPr/>
        </p:nvSpPr>
        <p:spPr>
          <a:xfrm>
            <a:off x="679959" y="3181424"/>
            <a:ext cx="10750041" cy="3924151"/>
          </a:xfrm>
          <a:prstGeom prst="rect">
            <a:avLst/>
          </a:prstGeom>
        </p:spPr>
        <p:txBody>
          <a:bodyPr wrap="square" lIns="0" tIns="0" rIns="0" bIns="0" rtlCol="0" anchor="ctr">
            <a:spAutoFit/>
          </a:bodyPr>
          <a:lstStyle/>
          <a:p>
            <a:pPr algn="ctr">
              <a:lnSpc>
                <a:spcPct val="150000"/>
              </a:lnSpc>
            </a:pPr>
            <a:r>
              <a:rPr lang="en-US" sz="8500" b="1" smtClean="0">
                <a:solidFill>
                  <a:schemeClr val="bg2">
                    <a:lumMod val="25000"/>
                  </a:schemeClr>
                </a:solidFill>
                <a:latin typeface="Arial" panose="020B0604020202020204" pitchFamily="34" charset="0"/>
                <a:cs typeface="Arial" panose="020B0604020202020204" pitchFamily="34" charset="0"/>
              </a:rPr>
              <a:t>BÀI HỌC KẾT THÚC! HẸN GẶP LẠI!</a:t>
            </a:r>
            <a:endParaRPr lang="en-US" sz="8500" b="1" dirty="0">
              <a:solidFill>
                <a:schemeClr val="bg2">
                  <a:lumMod val="25000"/>
                </a:schemeClr>
              </a:solidFill>
              <a:latin typeface="Arial" panose="020B0604020202020204" pitchFamily="34" charset="0"/>
              <a:cs typeface="Arial" panose="020B0604020202020204" pitchFamily="34" charset="0"/>
            </a:endParaRPr>
          </a:p>
        </p:txBody>
      </p:sp>
    </p:spTree>
  </p:cSld>
  <p:clrMapOvr>
    <a:masterClrMapping/>
  </p:clrMapOvr>
  <p:transition>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9" name="TextBox 8">
            <a:extLst>
              <a:ext uri="{FF2B5EF4-FFF2-40B4-BE49-F238E27FC236}">
                <a16:creationId xmlns:a16="http://schemas.microsoft.com/office/drawing/2014/main" id="{E19B1F1F-6136-4AD1-8FAA-8BF99A8856B5}"/>
              </a:ext>
            </a:extLst>
          </p:cNvPr>
          <p:cNvSpPr txBox="1"/>
          <p:nvPr/>
        </p:nvSpPr>
        <p:spPr>
          <a:xfrm>
            <a:off x="0" y="800100"/>
            <a:ext cx="18288000" cy="1046440"/>
          </a:xfrm>
          <a:prstGeom prst="rect">
            <a:avLst/>
          </a:prstGeom>
          <a:noFill/>
        </p:spPr>
        <p:txBody>
          <a:bodyPr wrap="square" rtlCol="0">
            <a:spAutoFit/>
          </a:bodyPr>
          <a:lstStyle/>
          <a:p>
            <a:pPr algn="ctr"/>
            <a:r>
              <a:rPr lang="en-US" sz="6200" b="1" smtClean="0">
                <a:solidFill>
                  <a:schemeClr val="accent6">
                    <a:lumMod val="50000"/>
                  </a:schemeClr>
                </a:solidFill>
                <a:latin typeface="Arial" panose="020B0604020202020204" pitchFamily="34" charset="0"/>
                <a:cs typeface="Arial" panose="020B0604020202020204" pitchFamily="34" charset="0"/>
              </a:rPr>
              <a:t>NỘI DUNG BÀI HỌC</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grpSp>
        <p:nvGrpSpPr>
          <p:cNvPr id="10" name="Group 9"/>
          <p:cNvGrpSpPr/>
          <p:nvPr/>
        </p:nvGrpSpPr>
        <p:grpSpPr>
          <a:xfrm>
            <a:off x="5140693" y="3342490"/>
            <a:ext cx="12573001" cy="2308324"/>
            <a:chOff x="2839237" y="2215377"/>
            <a:chExt cx="12573001" cy="2308324"/>
          </a:xfrm>
        </p:grpSpPr>
        <p:sp>
          <p:nvSpPr>
            <p:cNvPr id="11"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a:solidFill>
                    <a:schemeClr val="bg1"/>
                  </a:solidFill>
                  <a:latin typeface="Arial" panose="020B0604020202020204" pitchFamily="34" charset="0"/>
                  <a:ea typeface="Comfortaa"/>
                  <a:cs typeface="Arial" panose="020B0604020202020204" pitchFamily="34" charset="0"/>
                  <a:sym typeface="Comfortaa"/>
                </a:rPr>
                <a:t>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12" name="TextBox 11">
              <a:extLst>
                <a:ext uri="{FF2B5EF4-FFF2-40B4-BE49-F238E27FC236}">
                  <a16:creationId xmlns:a16="http://schemas.microsoft.com/office/drawing/2014/main" id="{E32211D1-43FC-B605-740A-737F995BDB4A}"/>
                </a:ext>
              </a:extLst>
            </p:cNvPr>
            <p:cNvSpPr txBox="1"/>
            <p:nvPr/>
          </p:nvSpPr>
          <p:spPr>
            <a:xfrm>
              <a:off x="4829907" y="2215377"/>
              <a:ext cx="10582331" cy="2308324"/>
            </a:xfrm>
            <a:prstGeom prst="rect">
              <a:avLst/>
            </a:prstGeom>
            <a:noFill/>
          </p:spPr>
          <p:txBody>
            <a:bodyPr wrap="square">
              <a:spAutoFit/>
            </a:bodyPr>
            <a:lstStyle/>
            <a:p>
              <a:pPr algn="just">
                <a:lnSpc>
                  <a:spcPct val="150000"/>
                </a:lnSpc>
              </a:pPr>
              <a:r>
                <a:rPr lang="en-US" sz="4800" b="1" smtClean="0">
                  <a:latin typeface="Arial" panose="020B0604020202020204" pitchFamily="34" charset="0"/>
                  <a:cs typeface="Arial" panose="020B0604020202020204" pitchFamily="34" charset="0"/>
                </a:rPr>
                <a:t>TỐC ĐỘ CỦA PHẢN ỨNG HOÁ HỌC LÀ GÌ?</a:t>
              </a:r>
              <a:endParaRPr lang="en-US" sz="4800" b="1" dirty="0">
                <a:latin typeface="Arial" panose="020B0604020202020204" pitchFamily="34" charset="0"/>
                <a:cs typeface="Arial" panose="020B0604020202020204" pitchFamily="34" charset="0"/>
              </a:endParaRPr>
            </a:p>
          </p:txBody>
        </p:sp>
      </p:grpSp>
      <p:grpSp>
        <p:nvGrpSpPr>
          <p:cNvPr id="13" name="Group 12"/>
          <p:cNvGrpSpPr/>
          <p:nvPr/>
        </p:nvGrpSpPr>
        <p:grpSpPr>
          <a:xfrm>
            <a:off x="5140693" y="6573634"/>
            <a:ext cx="12573001" cy="2308324"/>
            <a:chOff x="2839237" y="2215377"/>
            <a:chExt cx="12573001" cy="2308324"/>
          </a:xfrm>
        </p:grpSpPr>
        <p:sp>
          <p:nvSpPr>
            <p:cNvPr id="14"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smtClean="0">
                  <a:solidFill>
                    <a:schemeClr val="bg1"/>
                  </a:solidFill>
                  <a:latin typeface="Arial" panose="020B0604020202020204" pitchFamily="34" charset="0"/>
                  <a:ea typeface="Comfortaa"/>
                  <a:cs typeface="Arial" panose="020B0604020202020204" pitchFamily="34" charset="0"/>
                  <a:sym typeface="Comfortaa"/>
                </a:rPr>
                <a:t>II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15" name="TextBox 14">
              <a:extLst>
                <a:ext uri="{FF2B5EF4-FFF2-40B4-BE49-F238E27FC236}">
                  <a16:creationId xmlns:a16="http://schemas.microsoft.com/office/drawing/2014/main" id="{E32211D1-43FC-B605-740A-737F995BDB4A}"/>
                </a:ext>
              </a:extLst>
            </p:cNvPr>
            <p:cNvSpPr txBox="1"/>
            <p:nvPr/>
          </p:nvSpPr>
          <p:spPr>
            <a:xfrm>
              <a:off x="4829908" y="2215377"/>
              <a:ext cx="10582330" cy="2308324"/>
            </a:xfrm>
            <a:prstGeom prst="rect">
              <a:avLst/>
            </a:prstGeom>
            <a:noFill/>
          </p:spPr>
          <p:txBody>
            <a:bodyPr wrap="square">
              <a:spAutoFit/>
            </a:bodyPr>
            <a:lstStyle/>
            <a:p>
              <a:pPr algn="just">
                <a:lnSpc>
                  <a:spcPct val="150000"/>
                </a:lnSpc>
              </a:pPr>
              <a:r>
                <a:rPr lang="en-US" sz="4800" b="1" smtClean="0">
                  <a:latin typeface="Arial" panose="020B0604020202020204" pitchFamily="34" charset="0"/>
                  <a:cs typeface="Arial" panose="020B0604020202020204" pitchFamily="34" charset="0"/>
                </a:rPr>
                <a:t>CÁC YẾU TỐ ẢNH HƯỞNG ĐẾN TỐC ĐỘ CỦA PHẢN ỨNG HOÁ HỌC</a:t>
              </a:r>
              <a:endParaRPr lang="en-US" sz="4800" b="1" dirty="0">
                <a:latin typeface="Arial" panose="020B0604020202020204" pitchFamily="34" charset="0"/>
                <a:cs typeface="Arial" panose="020B0604020202020204" pitchFamily="34" charset="0"/>
              </a:endParaRPr>
            </a:p>
          </p:txBody>
        </p:sp>
      </p:grpSp>
      <p:pic>
        <p:nvPicPr>
          <p:cNvPr id="32" name="Picture 5"/>
          <p:cNvPicPr>
            <a:picLocks noChangeAspect="1"/>
          </p:cNvPicPr>
          <p:nvPr/>
        </p:nvPicPr>
        <p:blipFill>
          <a:blip r:embed="rId3"/>
          <a:srcRect/>
          <a:stretch>
            <a:fillRect/>
          </a:stretch>
        </p:blipFill>
        <p:spPr>
          <a:xfrm>
            <a:off x="304800" y="2476500"/>
            <a:ext cx="4267200" cy="61999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rot="-3608745">
            <a:off x="14441762" y="5536956"/>
            <a:ext cx="5389985" cy="7741450"/>
          </a:xfrm>
          <a:custGeom>
            <a:avLst/>
            <a:gdLst/>
            <a:ahLst/>
            <a:cxnLst/>
            <a:rect l="l" t="t" r="r" b="b"/>
            <a:pathLst>
              <a:path w="5389985" h="7741450">
                <a:moveTo>
                  <a:pt x="0" y="0"/>
                </a:moveTo>
                <a:lnTo>
                  <a:pt x="5389985" y="0"/>
                </a:lnTo>
                <a:lnTo>
                  <a:pt x="5389985" y="7741450"/>
                </a:lnTo>
                <a:lnTo>
                  <a:pt x="0" y="7741450"/>
                </a:lnTo>
                <a:lnTo>
                  <a:pt x="0" y="0"/>
                </a:lnTo>
                <a:close/>
              </a:path>
            </a:pathLst>
          </a:custGeom>
          <a:blipFill>
            <a:blip r:embed="rId3"/>
            <a:stretch>
              <a:fillRect/>
            </a:stretch>
          </a:blipFill>
        </p:spPr>
      </p:sp>
      <p:sp>
        <p:nvSpPr>
          <p:cNvPr id="4" name="Freeform 4"/>
          <p:cNvSpPr/>
          <p:nvPr/>
        </p:nvSpPr>
        <p:spPr>
          <a:xfrm rot="-8638182">
            <a:off x="16206544" y="-1295887"/>
            <a:ext cx="4442087" cy="5854481"/>
          </a:xfrm>
          <a:custGeom>
            <a:avLst/>
            <a:gdLst/>
            <a:ahLst/>
            <a:cxnLst/>
            <a:rect l="l" t="t" r="r" b="b"/>
            <a:pathLst>
              <a:path w="4442087" h="5854481">
                <a:moveTo>
                  <a:pt x="0" y="0"/>
                </a:moveTo>
                <a:lnTo>
                  <a:pt x="4442087" y="0"/>
                </a:lnTo>
                <a:lnTo>
                  <a:pt x="4442087" y="5854481"/>
                </a:lnTo>
                <a:lnTo>
                  <a:pt x="0" y="5854481"/>
                </a:lnTo>
                <a:lnTo>
                  <a:pt x="0" y="0"/>
                </a:lnTo>
                <a:close/>
              </a:path>
            </a:pathLst>
          </a:custGeom>
          <a:blipFill>
            <a:blip r:embed="rId4"/>
            <a:stretch>
              <a:fillRect/>
            </a:stretch>
          </a:blipFill>
        </p:spPr>
      </p:sp>
      <p:sp>
        <p:nvSpPr>
          <p:cNvPr id="5" name="Freeform 5"/>
          <p:cNvSpPr/>
          <p:nvPr/>
        </p:nvSpPr>
        <p:spPr>
          <a:xfrm rot="-1730637" flipH="1">
            <a:off x="10276359" y="-1235880"/>
            <a:ext cx="3499852" cy="6073496"/>
          </a:xfrm>
          <a:custGeom>
            <a:avLst/>
            <a:gdLst/>
            <a:ahLst/>
            <a:cxnLst/>
            <a:rect l="l" t="t" r="r" b="b"/>
            <a:pathLst>
              <a:path w="3499852" h="6073496">
                <a:moveTo>
                  <a:pt x="3499852" y="0"/>
                </a:moveTo>
                <a:lnTo>
                  <a:pt x="0" y="0"/>
                </a:lnTo>
                <a:lnTo>
                  <a:pt x="0" y="6073497"/>
                </a:lnTo>
                <a:lnTo>
                  <a:pt x="3499852" y="6073497"/>
                </a:lnTo>
                <a:lnTo>
                  <a:pt x="3499852" y="0"/>
                </a:lnTo>
                <a:close/>
              </a:path>
            </a:pathLst>
          </a:custGeom>
          <a:blipFill>
            <a:blip r:embed="rId5"/>
            <a:stretch>
              <a:fillRect/>
            </a:stretch>
          </a:blipFill>
        </p:spPr>
      </p:sp>
      <p:sp>
        <p:nvSpPr>
          <p:cNvPr id="6" name="Freeform 6"/>
          <p:cNvSpPr/>
          <p:nvPr/>
        </p:nvSpPr>
        <p:spPr>
          <a:xfrm rot="1138143">
            <a:off x="10240133" y="6253864"/>
            <a:ext cx="3572305" cy="4700401"/>
          </a:xfrm>
          <a:custGeom>
            <a:avLst/>
            <a:gdLst/>
            <a:ahLst/>
            <a:cxnLst/>
            <a:rect l="l" t="t" r="r" b="b"/>
            <a:pathLst>
              <a:path w="3572305" h="4700401">
                <a:moveTo>
                  <a:pt x="0" y="0"/>
                </a:moveTo>
                <a:lnTo>
                  <a:pt x="3572305" y="0"/>
                </a:lnTo>
                <a:lnTo>
                  <a:pt x="3572305" y="4700401"/>
                </a:lnTo>
                <a:lnTo>
                  <a:pt x="0" y="4700401"/>
                </a:lnTo>
                <a:lnTo>
                  <a:pt x="0" y="0"/>
                </a:lnTo>
                <a:close/>
              </a:path>
            </a:pathLst>
          </a:custGeom>
          <a:blipFill>
            <a:blip r:embed="rId6"/>
            <a:stretch>
              <a:fillRect/>
            </a:stretch>
          </a:blipFill>
        </p:spPr>
      </p:sp>
      <p:sp>
        <p:nvSpPr>
          <p:cNvPr id="9" name="TextBox 3"/>
          <p:cNvSpPr txBox="1"/>
          <p:nvPr/>
        </p:nvSpPr>
        <p:spPr>
          <a:xfrm>
            <a:off x="990600" y="5031581"/>
            <a:ext cx="9737529" cy="3693319"/>
          </a:xfrm>
          <a:prstGeom prst="rect">
            <a:avLst/>
          </a:prstGeom>
        </p:spPr>
        <p:txBody>
          <a:bodyPr wrap="square" lIns="0" tIns="0" rIns="0" bIns="0" rtlCol="0" anchor="t">
            <a:spAutoFit/>
          </a:bodyPr>
          <a:lstStyle/>
          <a:p>
            <a:pPr algn="just">
              <a:lnSpc>
                <a:spcPct val="150000"/>
              </a:lnSpc>
            </a:pPr>
            <a:r>
              <a:rPr lang="en-US" sz="8000" b="1" smtClean="0">
                <a:solidFill>
                  <a:srgbClr val="023276"/>
                </a:solidFill>
                <a:latin typeface="Arial" panose="020B0604020202020204" pitchFamily="34" charset="0"/>
                <a:cs typeface="Arial" panose="020B0604020202020204" pitchFamily="34" charset="0"/>
              </a:rPr>
              <a:t>TỐC ĐỘ CỦA PHẢN ỨNG HOÁ HỌC</a:t>
            </a:r>
            <a:endParaRPr lang="en-US" sz="8000" b="1" dirty="0">
              <a:solidFill>
                <a:srgbClr val="023276"/>
              </a:solidFill>
              <a:latin typeface="Arial" panose="020B0604020202020204" pitchFamily="34" charset="0"/>
              <a:cs typeface="Arial" panose="020B0604020202020204" pitchFamily="34" charset="0"/>
            </a:endParaRPr>
          </a:p>
        </p:txBody>
      </p:sp>
      <p:grpSp>
        <p:nvGrpSpPr>
          <p:cNvPr id="10" name="Group 7"/>
          <p:cNvGrpSpPr/>
          <p:nvPr/>
        </p:nvGrpSpPr>
        <p:grpSpPr>
          <a:xfrm>
            <a:off x="990600" y="1697784"/>
            <a:ext cx="2951278" cy="2506129"/>
            <a:chOff x="-1" y="0"/>
            <a:chExt cx="3935036" cy="3341505"/>
          </a:xfrm>
        </p:grpSpPr>
        <p:grpSp>
          <p:nvGrpSpPr>
            <p:cNvPr id="11" name="Group 8"/>
            <p:cNvGrpSpPr/>
            <p:nvPr/>
          </p:nvGrpSpPr>
          <p:grpSpPr>
            <a:xfrm>
              <a:off x="0" y="0"/>
              <a:ext cx="3935035" cy="3341505"/>
              <a:chOff x="0" y="0"/>
              <a:chExt cx="1042015" cy="884845"/>
            </a:xfrm>
          </p:grpSpPr>
          <p:sp>
            <p:nvSpPr>
              <p:cNvPr id="13" name="Freeform 9"/>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14" name="Freeform 10"/>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12" name="TextBox 11"/>
            <p:cNvSpPr txBox="1"/>
            <p:nvPr/>
          </p:nvSpPr>
          <p:spPr>
            <a:xfrm>
              <a:off x="-1" y="448931"/>
              <a:ext cx="3935035" cy="2280282"/>
            </a:xfrm>
            <a:prstGeom prst="rect">
              <a:avLst/>
            </a:prstGeom>
          </p:spPr>
          <p:txBody>
            <a:bodyPr lIns="0" tIns="0" rIns="0" bIns="0" rtlCol="0" anchor="t">
              <a:spAutoFit/>
            </a:bodyPr>
            <a:lstStyle/>
            <a:p>
              <a:pPr algn="ctr">
                <a:lnSpc>
                  <a:spcPts val="14196"/>
                </a:lnSpc>
              </a:pPr>
              <a:r>
                <a:rPr lang="en-US" sz="9800" b="1" dirty="0" smtClean="0">
                  <a:solidFill>
                    <a:srgbClr val="023276"/>
                  </a:solidFill>
                  <a:latin typeface="Arial" panose="020B0604020202020204" pitchFamily="34" charset="0"/>
                  <a:cs typeface="Arial" panose="020B0604020202020204" pitchFamily="34" charset="0"/>
                </a:rPr>
                <a:t>I.</a:t>
              </a:r>
              <a:endParaRPr lang="en-US" sz="9800" b="1" dirty="0">
                <a:solidFill>
                  <a:srgbClr val="023276"/>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4030913"/>
            <a:ext cx="6934318" cy="6256087"/>
          </a:xfrm>
          <a:prstGeom prst="rect">
            <a:avLst/>
          </a:prstGeom>
        </p:spPr>
      </p:pic>
      <p:grpSp>
        <p:nvGrpSpPr>
          <p:cNvPr id="26" name="Group 25"/>
          <p:cNvGrpSpPr/>
          <p:nvPr/>
        </p:nvGrpSpPr>
        <p:grpSpPr>
          <a:xfrm>
            <a:off x="7848600" y="1992904"/>
            <a:ext cx="8717162" cy="5562600"/>
            <a:chOff x="7726562" y="1992904"/>
            <a:chExt cx="8717162" cy="5562600"/>
          </a:xfrm>
        </p:grpSpPr>
        <p:sp>
          <p:nvSpPr>
            <p:cNvPr id="24" name="Freeform 8"/>
            <p:cNvSpPr/>
            <p:nvPr/>
          </p:nvSpPr>
          <p:spPr>
            <a:xfrm>
              <a:off x="7726562" y="1992904"/>
              <a:ext cx="8717162" cy="5562600"/>
            </a:xfrm>
            <a:custGeom>
              <a:avLst/>
              <a:gdLst/>
              <a:ahLst/>
              <a:cxnLst/>
              <a:rect l="l" t="t" r="r" b="b"/>
              <a:pathLst>
                <a:path w="4171949" h="2570964">
                  <a:moveTo>
                    <a:pt x="0" y="0"/>
                  </a:moveTo>
                  <a:lnTo>
                    <a:pt x="4171949" y="0"/>
                  </a:lnTo>
                  <a:lnTo>
                    <a:pt x="4171949" y="2570964"/>
                  </a:lnTo>
                  <a:lnTo>
                    <a:pt x="0" y="2570964"/>
                  </a:lnTo>
                  <a:lnTo>
                    <a:pt x="0" y="0"/>
                  </a:lnTo>
                  <a:close/>
                </a:path>
              </a:pathLst>
            </a:custGeom>
            <a:blipFill>
              <a:blip r:embed="rId4">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5" name="Rectangle 24"/>
            <p:cNvSpPr/>
            <p:nvPr/>
          </p:nvSpPr>
          <p:spPr>
            <a:xfrm>
              <a:off x="8328542" y="2857500"/>
              <a:ext cx="7513202" cy="2723823"/>
            </a:xfrm>
            <a:prstGeom prst="rect">
              <a:avLst/>
            </a:prstGeom>
          </p:spPr>
          <p:txBody>
            <a:bodyPr wrap="square">
              <a:spAutoFit/>
            </a:bodyPr>
            <a:lstStyle/>
            <a:p>
              <a:pPr algn="just">
                <a:lnSpc>
                  <a:spcPct val="150000"/>
                </a:lnSpc>
              </a:pP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Các phản ứng hóa học xảy ra </a:t>
              </a: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với </a:t>
              </a:r>
              <a: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a:t>tốc </a:t>
              </a: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độ rất nhanh nhưng cũng có phản ứng xảy ra </a:t>
              </a: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rất </a:t>
              </a:r>
              <a: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a:t>chậm.</a:t>
              </a:r>
              <a:endParaRPr lang="en-US" sz="3800">
                <a:latin typeface="Arial" panose="020B0604020202020204" pitchFamily="34" charset="0"/>
                <a:cs typeface="Arial" panose="020B0604020202020204" pitchFamily="34" charset="0"/>
              </a:endParaRPr>
            </a:p>
          </p:txBody>
        </p:sp>
      </p:grpSp>
      <p:pic>
        <p:nvPicPr>
          <p:cNvPr id="27" name="Picture 3"/>
          <p:cNvPicPr>
            <a:picLocks noChangeAspect="1"/>
          </p:cNvPicPr>
          <p:nvPr/>
        </p:nvPicPr>
        <p:blipFill>
          <a:blip r:embed="rId13"/>
          <a:srcRect/>
          <a:stretch>
            <a:fillRect/>
          </a:stretch>
        </p:blipFill>
        <p:spPr>
          <a:xfrm>
            <a:off x="-304800" y="-617409"/>
            <a:ext cx="1968860" cy="2183579"/>
          </a:xfrm>
          <a:prstGeom prst="rect">
            <a:avLst/>
          </a:prstGeom>
        </p:spPr>
      </p:pic>
      <p:pic>
        <p:nvPicPr>
          <p:cNvPr id="28" name="Picture 21"/>
          <p:cNvPicPr>
            <a:picLocks noChangeAspect="1"/>
          </p:cNvPicPr>
          <p:nvPr/>
        </p:nvPicPr>
        <p:blipFill>
          <a:blip r:embed="rId14"/>
          <a:srcRect/>
          <a:stretch>
            <a:fillRect/>
          </a:stretch>
        </p:blipFill>
        <p:spPr>
          <a:xfrm>
            <a:off x="15645680" y="8496300"/>
            <a:ext cx="2489920" cy="16028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7" name="Picture 3"/>
          <p:cNvPicPr>
            <a:picLocks noChangeAspect="1"/>
          </p:cNvPicPr>
          <p:nvPr/>
        </p:nvPicPr>
        <p:blipFill>
          <a:blip r:embed="rId3"/>
          <a:srcRect/>
          <a:stretch>
            <a:fillRect/>
          </a:stretch>
        </p:blipFill>
        <p:spPr>
          <a:xfrm>
            <a:off x="-304800" y="-617409"/>
            <a:ext cx="1968860" cy="2183579"/>
          </a:xfrm>
          <a:prstGeom prst="rect">
            <a:avLst/>
          </a:prstGeom>
        </p:spPr>
      </p:pic>
      <p:pic>
        <p:nvPicPr>
          <p:cNvPr id="28" name="Picture 21"/>
          <p:cNvPicPr>
            <a:picLocks noChangeAspect="1"/>
          </p:cNvPicPr>
          <p:nvPr/>
        </p:nvPicPr>
        <p:blipFill>
          <a:blip r:embed="rId4"/>
          <a:srcRect/>
          <a:stretch>
            <a:fillRect/>
          </a:stretch>
        </p:blipFill>
        <p:spPr>
          <a:xfrm>
            <a:off x="15645680" y="8496300"/>
            <a:ext cx="2489920" cy="1602886"/>
          </a:xfrm>
          <a:prstGeom prst="rect">
            <a:avLst/>
          </a:prstGeom>
        </p:spPr>
      </p:pic>
      <p:sp>
        <p:nvSpPr>
          <p:cNvPr id="3" name="Rectangle 2"/>
          <p:cNvSpPr/>
          <p:nvPr/>
        </p:nvSpPr>
        <p:spPr>
          <a:xfrm>
            <a:off x="8178441" y="6232944"/>
            <a:ext cx="9133123" cy="1754326"/>
          </a:xfrm>
          <a:prstGeom prst="rect">
            <a:avLst/>
          </a:prstGeom>
        </p:spPr>
        <p:txBody>
          <a:bodyPr wrap="square">
            <a:spAutoFit/>
          </a:bodyPr>
          <a:lstStyle/>
          <a:p>
            <a:pPr indent="-7620" algn="just">
              <a:lnSpc>
                <a:spcPct val="150000"/>
              </a:lnSpc>
              <a:spcBef>
                <a:spcPts val="100"/>
              </a:spcBef>
              <a:spcAft>
                <a:spcPts val="100"/>
              </a:spcAft>
            </a:pPr>
            <a:r>
              <a:rPr lang="fr-FR" sz="3600" smtClean="0">
                <a:solidFill>
                  <a:srgbClr val="000000"/>
                </a:solidFill>
                <a:latin typeface="Arial" panose="020B0604020202020204" pitchFamily="34" charset="0"/>
                <a:cs typeface="Arial" panose="020B0604020202020204" pitchFamily="34" charset="0"/>
              </a:rPr>
              <a:t>Ủ vài </a:t>
            </a:r>
            <a:r>
              <a:rPr lang="fr-FR" sz="3600">
                <a:solidFill>
                  <a:srgbClr val="000000"/>
                </a:solidFill>
                <a:latin typeface="Arial" panose="020B0604020202020204" pitchFamily="34" charset="0"/>
                <a:cs typeface="Arial" panose="020B0604020202020204" pitchFamily="34" charset="0"/>
              </a:rPr>
              <a:t>ngày xôi nếp để lên men thành rượu nếp là phản ứng xảy </a:t>
            </a:r>
            <a:r>
              <a:rPr lang="fr-FR" sz="3600">
                <a:solidFill>
                  <a:srgbClr val="000000"/>
                </a:solidFill>
                <a:latin typeface="Arial" panose="020B0604020202020204" pitchFamily="34" charset="0"/>
                <a:cs typeface="Arial" panose="020B0604020202020204" pitchFamily="34" charset="0"/>
              </a:rPr>
              <a:t>ra </a:t>
            </a:r>
            <a:r>
              <a:rPr lang="fr-FR" sz="3600" smtClean="0">
                <a:solidFill>
                  <a:srgbClr val="000000"/>
                </a:solidFill>
                <a:latin typeface="Arial" panose="020B0604020202020204" pitchFamily="34" charset="0"/>
                <a:cs typeface="Arial" panose="020B0604020202020204" pitchFamily="34" charset="0"/>
              </a:rPr>
              <a:t>chậm.</a:t>
            </a:r>
            <a:endParaRPr lang="en-US" sz="3600">
              <a:effectLst/>
              <a:latin typeface="Arial" panose="020B0604020202020204" pitchFamily="34" charset="0"/>
              <a:cs typeface="Arial" panose="020B0604020202020204" pitchFamily="34" charset="0"/>
            </a:endParaRPr>
          </a:p>
        </p:txBody>
      </p:sp>
      <p:pic>
        <p:nvPicPr>
          <p:cNvPr id="1026" name="Picture 2" descr="Vì sao nước rau muống đang xanh khi vắt chanh vào thì chuyển sang màu đỏ?"/>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39" y="1020109"/>
            <a:ext cx="6858000" cy="34290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8178441" y="1441947"/>
            <a:ext cx="9133123" cy="2585323"/>
          </a:xfrm>
          <a:prstGeom prst="rect">
            <a:avLst/>
          </a:prstGeom>
        </p:spPr>
        <p:txBody>
          <a:bodyPr wrap="square">
            <a:spAutoFit/>
          </a:bodyPr>
          <a:lstStyle/>
          <a:p>
            <a:pPr algn="just">
              <a:lnSpc>
                <a:spcPct val="150000"/>
              </a:lnSpc>
            </a:pPr>
            <a:r>
              <a:rPr lang="fr-FR" sz="3600">
                <a:solidFill>
                  <a:srgbClr val="000000"/>
                </a:solidFill>
                <a:latin typeface="Arial" panose="020B0604020202020204" pitchFamily="34" charset="0"/>
                <a:cs typeface="Arial" panose="020B0604020202020204" pitchFamily="34" charset="0"/>
              </a:rPr>
              <a:t>Khi vắt chanh vào nước rau muống, lập tức nước rau muống </a:t>
            </a:r>
            <a:r>
              <a:rPr lang="fr-FR" sz="3600">
                <a:solidFill>
                  <a:srgbClr val="000000"/>
                </a:solidFill>
                <a:latin typeface="Arial" panose="020B0604020202020204" pitchFamily="34" charset="0"/>
                <a:cs typeface="Arial" panose="020B0604020202020204" pitchFamily="34" charset="0"/>
              </a:rPr>
              <a:t>chuyển </a:t>
            </a:r>
            <a:r>
              <a:rPr lang="fr-FR" sz="3600" smtClean="0">
                <a:solidFill>
                  <a:srgbClr val="000000"/>
                </a:solidFill>
                <a:latin typeface="Arial" panose="020B0604020202020204" pitchFamily="34" charset="0"/>
                <a:cs typeface="Arial" panose="020B0604020202020204" pitchFamily="34" charset="0"/>
              </a:rPr>
              <a:t>vàng.</a:t>
            </a:r>
          </a:p>
          <a:p>
            <a:pPr algn="just">
              <a:lnSpc>
                <a:spcPct val="150000"/>
              </a:lnSpc>
            </a:pPr>
            <a:r>
              <a:rPr lang="fr-FR" sz="3600" smtClean="0">
                <a:solidFill>
                  <a:srgbClr val="000000"/>
                </a:solidFill>
                <a:latin typeface="Arial" panose="020B0604020202020204" pitchFamily="34" charset="0"/>
                <a:cs typeface="Arial" panose="020B0604020202020204" pitchFamily="34" charset="0"/>
                <a:sym typeface="Symbol" panose="05050102010706020507" pitchFamily="18" charset="2"/>
              </a:rPr>
              <a:t> Đây </a:t>
            </a:r>
            <a:r>
              <a:rPr lang="fr-FR" sz="3600" smtClean="0">
                <a:solidFill>
                  <a:srgbClr val="000000"/>
                </a:solidFill>
                <a:latin typeface="Arial" panose="020B0604020202020204" pitchFamily="34" charset="0"/>
                <a:cs typeface="Arial" panose="020B0604020202020204" pitchFamily="34" charset="0"/>
              </a:rPr>
              <a:t>là </a:t>
            </a:r>
            <a:r>
              <a:rPr lang="fr-FR" sz="3600">
                <a:solidFill>
                  <a:srgbClr val="000000"/>
                </a:solidFill>
                <a:latin typeface="Arial" panose="020B0604020202020204" pitchFamily="34" charset="0"/>
                <a:cs typeface="Arial" panose="020B0604020202020204" pitchFamily="34" charset="0"/>
              </a:rPr>
              <a:t>phản ứng xảy </a:t>
            </a:r>
            <a:r>
              <a:rPr lang="fr-FR" sz="3600">
                <a:solidFill>
                  <a:srgbClr val="000000"/>
                </a:solidFill>
                <a:latin typeface="Arial" panose="020B0604020202020204" pitchFamily="34" charset="0"/>
                <a:cs typeface="Arial" panose="020B0604020202020204" pitchFamily="34" charset="0"/>
              </a:rPr>
              <a:t>ra </a:t>
            </a:r>
            <a:r>
              <a:rPr lang="fr-FR" sz="3600" smtClean="0">
                <a:solidFill>
                  <a:srgbClr val="000000"/>
                </a:solidFill>
                <a:latin typeface="Arial" panose="020B0604020202020204" pitchFamily="34" charset="0"/>
                <a:cs typeface="Arial" panose="020B0604020202020204" pitchFamily="34" charset="0"/>
              </a:rPr>
              <a:t>nhanh.</a:t>
            </a:r>
            <a:endParaRPr lang="en-US" sz="3600"/>
          </a:p>
        </p:txBody>
      </p:sp>
      <p:pic>
        <p:nvPicPr>
          <p:cNvPr id="1028" name="Picture 4" descr="Rượu nếp hảo hạng, thương hiệu hàng đầu tại Việt Nam"/>
          <p:cNvPicPr>
            <a:picLocks noChangeAspect="1" noChangeArrowheads="1"/>
          </p:cNvPicPr>
          <p:nvPr/>
        </p:nvPicPr>
        <p:blipFill rotWithShape="1">
          <a:blip r:embed="rId6">
            <a:extLst>
              <a:ext uri="{28A0092B-C50C-407E-A947-70E740481C1C}">
                <a14:useLocalDpi xmlns:a14="http://schemas.microsoft.com/office/drawing/2010/main" val="0"/>
              </a:ext>
            </a:extLst>
          </a:blip>
          <a:srcRect b="13983"/>
          <a:stretch/>
        </p:blipFill>
        <p:spPr bwMode="auto">
          <a:xfrm>
            <a:off x="929639" y="4846637"/>
            <a:ext cx="6858000" cy="44242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620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edge">
                                      <p:cBhvr>
                                        <p:cTn id="7" dur="500"/>
                                        <p:tgtEl>
                                          <p:spTgt spid="1026"/>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edge">
                                      <p:cBhvr>
                                        <p:cTn id="17" dur="500"/>
                                        <p:tgtEl>
                                          <p:spTgt spid="1028"/>
                                        </p:tgtEl>
                                      </p:cBhvr>
                                    </p:animEffect>
                                  </p:childTnLst>
                                </p:cTn>
                              </p:par>
                            </p:childTnLst>
                          </p:cTn>
                        </p:par>
                        <p:par>
                          <p:cTn id="18" fill="hold">
                            <p:stCondLst>
                              <p:cond delay="500"/>
                            </p:stCondLst>
                            <p:childTnLst>
                              <p:par>
                                <p:cTn id="19" presetID="1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p:tgtEl>
                                          <p:spTgt spid="3"/>
                                        </p:tgtEl>
                                        <p:attrNameLst>
                                          <p:attrName>ppt_y</p:attrName>
                                        </p:attrNameLst>
                                      </p:cBhvr>
                                      <p:tavLst>
                                        <p:tav tm="0">
                                          <p:val>
                                            <p:strVal val="#ppt_y+#ppt_h*1.125000"/>
                                          </p:val>
                                        </p:tav>
                                        <p:tav tm="100000">
                                          <p:val>
                                            <p:strVal val="#ppt_y"/>
                                          </p:val>
                                        </p:tav>
                                      </p:tavLst>
                                    </p:anim>
                                    <p:animEffect transition="in" filter="wipe(up)">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7" name="Group 2"/>
          <p:cNvGrpSpPr/>
          <p:nvPr/>
        </p:nvGrpSpPr>
        <p:grpSpPr>
          <a:xfrm>
            <a:off x="538837" y="474381"/>
            <a:ext cx="17210326" cy="9338237"/>
            <a:chOff x="0" y="0"/>
            <a:chExt cx="5821765" cy="3158860"/>
          </a:xfrm>
          <a:solidFill>
            <a:schemeClr val="bg1"/>
          </a:solidFill>
        </p:grpSpPr>
        <p:sp>
          <p:nvSpPr>
            <p:cNvPr id="8"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7" name="Picture 3"/>
          <p:cNvPicPr>
            <a:picLocks noChangeAspect="1"/>
          </p:cNvPicPr>
          <p:nvPr/>
        </p:nvPicPr>
        <p:blipFill>
          <a:blip r:embed="rId3"/>
          <a:srcRect/>
          <a:stretch>
            <a:fillRect/>
          </a:stretch>
        </p:blipFill>
        <p:spPr>
          <a:xfrm>
            <a:off x="-304800" y="-617409"/>
            <a:ext cx="1968860" cy="2183579"/>
          </a:xfrm>
          <a:prstGeom prst="rect">
            <a:avLst/>
          </a:prstGeom>
        </p:spPr>
      </p:pic>
      <p:pic>
        <p:nvPicPr>
          <p:cNvPr id="28" name="Picture 21"/>
          <p:cNvPicPr>
            <a:picLocks noChangeAspect="1"/>
          </p:cNvPicPr>
          <p:nvPr/>
        </p:nvPicPr>
        <p:blipFill>
          <a:blip r:embed="rId4"/>
          <a:srcRect/>
          <a:stretch>
            <a:fillRect/>
          </a:stretch>
        </p:blipFill>
        <p:spPr>
          <a:xfrm>
            <a:off x="15645680" y="8496300"/>
            <a:ext cx="2489920" cy="1602886"/>
          </a:xfrm>
          <a:prstGeom prst="rect">
            <a:avLst/>
          </a:prstGeom>
        </p:spPr>
      </p:pic>
      <p:grpSp>
        <p:nvGrpSpPr>
          <p:cNvPr id="6" name="Group 5"/>
          <p:cNvGrpSpPr/>
          <p:nvPr/>
        </p:nvGrpSpPr>
        <p:grpSpPr>
          <a:xfrm>
            <a:off x="1720954" y="1409700"/>
            <a:ext cx="14846087" cy="1835821"/>
            <a:chOff x="3124200" y="1104900"/>
            <a:chExt cx="14846087" cy="1835821"/>
          </a:xfrm>
        </p:grpSpPr>
        <p:pic>
          <p:nvPicPr>
            <p:cNvPr id="11"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a:off x="3124200" y="1104900"/>
              <a:ext cx="1206287" cy="1835821"/>
            </a:xfrm>
            <a:prstGeom prst="rect">
              <a:avLst/>
            </a:prstGeom>
          </p:spPr>
        </p:pic>
        <p:sp>
          <p:nvSpPr>
            <p:cNvPr id="5" name="Rectangle 4"/>
            <p:cNvSpPr/>
            <p:nvPr/>
          </p:nvSpPr>
          <p:spPr>
            <a:xfrm>
              <a:off x="4635287" y="1145647"/>
              <a:ext cx="13335000" cy="1754326"/>
            </a:xfrm>
            <a:prstGeom prst="rect">
              <a:avLst/>
            </a:prstGeom>
          </p:spPr>
          <p:txBody>
            <a:bodyPr wrap="square">
              <a:spAutoFit/>
            </a:bodyPr>
            <a:lstStyle/>
            <a:p>
              <a:pPr indent="-7620" algn="just">
                <a:lnSpc>
                  <a:spcPct val="150000"/>
                </a:lnSpc>
                <a:spcBef>
                  <a:spcPts val="100"/>
                </a:spcBef>
                <a:spcAft>
                  <a:spcPts val="100"/>
                </a:spcAft>
              </a:pPr>
              <a:r>
                <a:rPr lang="fr-FR" sz="3600" b="1">
                  <a:solidFill>
                    <a:srgbClr val="FF0000"/>
                  </a:solidFill>
                  <a:latin typeface="Arial" panose="020B0604020202020204" pitchFamily="34" charset="0"/>
                  <a:cs typeface="Arial" panose="020B0604020202020204" pitchFamily="34" charset="0"/>
                </a:rPr>
                <a:t>Câu hỏi </a:t>
              </a:r>
              <a:r>
                <a:rPr lang="fr-FR" sz="3600" b="1">
                  <a:solidFill>
                    <a:srgbClr val="FF0000"/>
                  </a:solidFill>
                  <a:latin typeface="Arial" panose="020B0604020202020204" pitchFamily="34" charset="0"/>
                  <a:cs typeface="Arial" panose="020B0604020202020204" pitchFamily="34" charset="0"/>
                </a:rPr>
                <a:t>1 </a:t>
              </a:r>
              <a:r>
                <a:rPr lang="fr-FR" sz="3600" b="1" smtClean="0">
                  <a:solidFill>
                    <a:srgbClr val="FF0000"/>
                  </a:solidFill>
                  <a:latin typeface="Arial" panose="020B0604020202020204" pitchFamily="34" charset="0"/>
                  <a:cs typeface="Arial" panose="020B0604020202020204" pitchFamily="34" charset="0"/>
                </a:rPr>
                <a:t>(SGK tr.41):</a:t>
              </a:r>
              <a:r>
                <a:rPr lang="en-US" sz="3600" b="1" smtClean="0">
                  <a:solidFill>
                    <a:srgbClr val="FF0000"/>
                  </a:solidFill>
                  <a:latin typeface="Arial" panose="020B0604020202020204" pitchFamily="34" charset="0"/>
                  <a:cs typeface="Arial" panose="020B0604020202020204" pitchFamily="34" charset="0"/>
                </a:rPr>
                <a:t> </a:t>
              </a:r>
              <a:r>
                <a:rPr lang="fr-FR" sz="3600" smtClean="0">
                  <a:solidFill>
                    <a:srgbClr val="000000"/>
                  </a:solidFill>
                  <a:latin typeface="Arial" panose="020B0604020202020204" pitchFamily="34" charset="0"/>
                  <a:cs typeface="Arial" panose="020B0604020202020204" pitchFamily="34" charset="0"/>
                </a:rPr>
                <a:t>Quan </a:t>
              </a:r>
              <a:r>
                <a:rPr lang="fr-FR" sz="3600">
                  <a:solidFill>
                    <a:srgbClr val="000000"/>
                  </a:solidFill>
                  <a:latin typeface="Arial" panose="020B0604020202020204" pitchFamily="34" charset="0"/>
                  <a:cs typeface="Arial" panose="020B0604020202020204" pitchFamily="34" charset="0"/>
                </a:rPr>
                <a:t>sát Hình 7.1 và cho biết phản ứng nào xảy ra nhanh hơn, phản ứng nào xảy ra chậm hơn.</a:t>
              </a:r>
              <a:endParaRPr lang="en-US" sz="3600">
                <a:effectLst/>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36"/>
          <a:stretch>
            <a:fillRect/>
          </a:stretch>
        </p:blipFill>
        <p:spPr>
          <a:xfrm>
            <a:off x="3755228" y="3989204"/>
            <a:ext cx="10777540" cy="5038982"/>
          </a:xfrm>
          <a:prstGeom prst="rect">
            <a:avLst/>
          </a:prstGeom>
        </p:spPr>
      </p:pic>
    </p:spTree>
    <p:extLst>
      <p:ext uri="{BB962C8B-B14F-4D97-AF65-F5344CB8AC3E}">
        <p14:creationId xmlns:p14="http://schemas.microsoft.com/office/powerpoint/2010/main" val="3935644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1486</TotalTime>
  <Words>2185</Words>
  <Application>Microsoft Office PowerPoint</Application>
  <PresentationFormat>Custom</PresentationFormat>
  <Paragraphs>173</Paragraphs>
  <Slides>47</Slides>
  <Notes>0</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6" baseType="lpstr">
      <vt:lpstr>Calibri</vt:lpstr>
      <vt:lpstr>Times New Roman</vt:lpstr>
      <vt:lpstr>Comfortaa</vt:lpstr>
      <vt:lpstr>Symbol</vt:lpstr>
      <vt:lpstr>Arial</vt:lpstr>
      <vt:lpstr>Cambria Math</vt:lpstr>
      <vt:lpstr>Wingdings</vt: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Ngô Văn Minh</cp:lastModifiedBy>
  <cp:revision>44</cp:revision>
  <dcterms:created xsi:type="dcterms:W3CDTF">2006-08-16T00:00:00Z</dcterms:created>
  <dcterms:modified xsi:type="dcterms:W3CDTF">2023-09-19T15:11:20Z</dcterms:modified>
  <dc:identifier>DAFoAtPky0Q</dc:identifier>
</cp:coreProperties>
</file>