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9" r:id="rId4"/>
    <p:sldId id="258" r:id="rId5"/>
    <p:sldId id="280" r:id="rId6"/>
    <p:sldId id="269" r:id="rId7"/>
    <p:sldId id="260" r:id="rId8"/>
    <p:sldId id="281" r:id="rId9"/>
    <p:sldId id="282" r:id="rId10"/>
    <p:sldId id="261" r:id="rId11"/>
    <p:sldId id="283" r:id="rId12"/>
    <p:sldId id="284" r:id="rId13"/>
    <p:sldId id="262" r:id="rId14"/>
    <p:sldId id="285" r:id="rId15"/>
    <p:sldId id="286" r:id="rId16"/>
    <p:sldId id="263" r:id="rId17"/>
    <p:sldId id="287" r:id="rId18"/>
    <p:sldId id="288" r:id="rId19"/>
    <p:sldId id="265" r:id="rId20"/>
    <p:sldId id="289" r:id="rId21"/>
    <p:sldId id="290" r:id="rId22"/>
    <p:sldId id="266" r:id="rId23"/>
    <p:sldId id="291" r:id="rId24"/>
    <p:sldId id="292" r:id="rId25"/>
    <p:sldId id="267" r:id="rId26"/>
    <p:sldId id="293" r:id="rId27"/>
    <p:sldId id="294" r:id="rId28"/>
    <p:sldId id="264" r:id="rId29"/>
    <p:sldId id="295" r:id="rId30"/>
    <p:sldId id="296" r:id="rId31"/>
    <p:sldId id="268" r:id="rId32"/>
    <p:sldId id="297" r:id="rId33"/>
    <p:sldId id="298" r:id="rId34"/>
    <p:sldId id="271" r:id="rId35"/>
    <p:sldId id="299" r:id="rId36"/>
    <p:sldId id="274" r:id="rId37"/>
    <p:sldId id="300" r:id="rId38"/>
    <p:sldId id="276" r:id="rId39"/>
    <p:sldId id="30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05/10/2024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05/10/2024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05/10/2024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05/10/2024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05/10/2024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2107" y="126687"/>
            <a:ext cx="567526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HÌNH CHIẾU VUÔNG GÓC</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22084" y="588352"/>
            <a:ext cx="5732891" cy="3291840"/>
          </a:xfrm>
          <a:prstGeom prst="rect">
            <a:avLst/>
          </a:prstGeom>
        </p:spPr>
      </p:pic>
      <p:pic>
        <p:nvPicPr>
          <p:cNvPr id="7" name="Picture 6"/>
          <p:cNvPicPr>
            <a:picLocks noChangeAspect="1"/>
          </p:cNvPicPr>
          <p:nvPr/>
        </p:nvPicPr>
        <p:blipFill>
          <a:blip r:embed="rId4"/>
          <a:stretch>
            <a:fillRect/>
          </a:stretch>
        </p:blipFill>
        <p:spPr>
          <a:xfrm>
            <a:off x="341201" y="4134721"/>
            <a:ext cx="5591175" cy="2552325"/>
          </a:xfrm>
          <a:prstGeom prst="rect">
            <a:avLst/>
          </a:prstGeom>
        </p:spPr>
      </p:pic>
      <p:pic>
        <p:nvPicPr>
          <p:cNvPr id="8" name="Picture 7"/>
          <p:cNvPicPr>
            <a:picLocks noChangeAspect="1"/>
          </p:cNvPicPr>
          <p:nvPr/>
        </p:nvPicPr>
        <p:blipFill>
          <a:blip r:embed="rId5"/>
          <a:stretch>
            <a:fillRect/>
          </a:stretch>
        </p:blipFill>
        <p:spPr>
          <a:xfrm>
            <a:off x="6188764" y="715617"/>
            <a:ext cx="5809754" cy="588396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12024732" cy="1015663"/>
          </a:xfrm>
          <a:prstGeom prst="rect">
            <a:avLst/>
          </a:prstGeom>
        </p:spPr>
        <p:txBody>
          <a:bodyPr wrap="square">
            <a:spAutoFit/>
          </a:bodyPr>
          <a:lstStyle/>
          <a:p>
            <a:r>
              <a:rPr lang="en-US" b="1" smtClean="0">
                <a:solidFill>
                  <a:srgbClr val="FF0000"/>
                </a:solidFill>
              </a:rPr>
              <a:t>                                                                          </a:t>
            </a:r>
            <a:r>
              <a:rPr lang="en-US" sz="3200" b="1" smtClean="0">
                <a:solidFill>
                  <a:srgbClr val="FF0000"/>
                </a:solidFill>
                <a:latin typeface="Times New Roman" panose="02020603050405020304" pitchFamily="18" charset="0"/>
                <a:cs typeface="Times New Roman" panose="02020603050405020304" pitchFamily="18" charset="0"/>
              </a:rPr>
              <a:t>PHIẾU </a:t>
            </a:r>
            <a:r>
              <a:rPr lang="en-US" sz="3200" b="1">
                <a:solidFill>
                  <a:srgbClr val="FF0000"/>
                </a:solidFill>
                <a:latin typeface="Times New Roman" panose="02020603050405020304" pitchFamily="18" charset="0"/>
                <a:cs typeface="Times New Roman" panose="02020603050405020304" pitchFamily="18" charset="0"/>
              </a:rPr>
              <a:t>HỌC TẬP </a:t>
            </a:r>
            <a:r>
              <a:rPr lang="vi-VN" sz="3200" b="1">
                <a:solidFill>
                  <a:srgbClr val="FF0000"/>
                </a:solidFill>
                <a:latin typeface="Times New Roman" panose="02020603050405020304" pitchFamily="18" charset="0"/>
                <a:cs typeface="Times New Roman" panose="02020603050405020304" pitchFamily="18" charset="0"/>
              </a:rPr>
              <a:t>1</a:t>
            </a:r>
            <a:endParaRPr lang="en-US" sz="3200">
              <a:solidFill>
                <a:srgbClr val="FF0000"/>
              </a:solidFill>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Quan sát hình 2.4 và cho biết </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230446" y="1083840"/>
            <a:ext cx="6599562" cy="5475580"/>
          </a:xfrm>
          <a:prstGeom prst="rect">
            <a:avLst/>
          </a:prstGeom>
        </p:spPr>
      </p:pic>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12024732" cy="1015663"/>
          </a:xfrm>
          <a:prstGeom prst="rect">
            <a:avLst/>
          </a:prstGeom>
        </p:spPr>
        <p:txBody>
          <a:bodyPr wrap="square">
            <a:spAutoFit/>
          </a:bodyPr>
          <a:lstStyle/>
          <a:p>
            <a:r>
              <a:rPr lang="en-US" b="1" smtClean="0">
                <a:solidFill>
                  <a:srgbClr val="FF0000"/>
                </a:solidFill>
              </a:rPr>
              <a:t>                                                                          </a:t>
            </a:r>
            <a:r>
              <a:rPr lang="en-US" sz="3200" b="1" smtClean="0">
                <a:solidFill>
                  <a:srgbClr val="FF0000"/>
                </a:solidFill>
                <a:latin typeface="Times New Roman" panose="02020603050405020304" pitchFamily="18" charset="0"/>
                <a:cs typeface="Times New Roman" panose="02020603050405020304" pitchFamily="18" charset="0"/>
              </a:rPr>
              <a:t>PHIẾU </a:t>
            </a:r>
            <a:r>
              <a:rPr lang="en-US" sz="3200" b="1">
                <a:solidFill>
                  <a:srgbClr val="FF0000"/>
                </a:solidFill>
                <a:latin typeface="Times New Roman" panose="02020603050405020304" pitchFamily="18" charset="0"/>
                <a:cs typeface="Times New Roman" panose="02020603050405020304" pitchFamily="18" charset="0"/>
              </a:rPr>
              <a:t>HỌC TẬP </a:t>
            </a:r>
            <a:r>
              <a:rPr lang="vi-VN" sz="3200" b="1">
                <a:solidFill>
                  <a:srgbClr val="FF0000"/>
                </a:solidFill>
                <a:latin typeface="Times New Roman" panose="02020603050405020304" pitchFamily="18" charset="0"/>
                <a:cs typeface="Times New Roman" panose="02020603050405020304" pitchFamily="18" charset="0"/>
              </a:rPr>
              <a:t>1</a:t>
            </a:r>
            <a:endParaRPr lang="en-US" sz="3200">
              <a:solidFill>
                <a:srgbClr val="FF0000"/>
              </a:solidFill>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Quan sát hình 2.4 và cho biết </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3372891" y="1083840"/>
            <a:ext cx="6376416" cy="3010284"/>
          </a:xfrm>
          <a:prstGeom prst="rect">
            <a:avLst/>
          </a:prstGeom>
        </p:spPr>
      </p:pic>
      <p:sp>
        <p:nvSpPr>
          <p:cNvPr id="3" name="Rectangle 2"/>
          <p:cNvSpPr/>
          <p:nvPr/>
        </p:nvSpPr>
        <p:spPr>
          <a:xfrm>
            <a:off x="2253802" y="4094124"/>
            <a:ext cx="8628845" cy="2246769"/>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1. Liệt kê các cặp mặt phẳng vuông góc với nhau.</a:t>
            </a:r>
          </a:p>
          <a:p>
            <a:r>
              <a:rPr lang="vi-VN" sz="2800" b="1" dirty="0">
                <a:latin typeface="Times New Roman" panose="02020603050405020304" pitchFamily="18" charset="0"/>
                <a:cs typeface="Times New Roman" panose="02020603050405020304" pitchFamily="18" charset="0"/>
              </a:rPr>
              <a:t>2.  Nhận xét vị trí của vật thể so với mỗi MPHC và người quan sát</a:t>
            </a:r>
          </a:p>
          <a:p>
            <a:r>
              <a:rPr lang="vi-VN" sz="2800" b="1" dirty="0">
                <a:latin typeface="Times New Roman" panose="02020603050405020304" pitchFamily="18" charset="0"/>
                <a:cs typeface="Times New Roman" panose="02020603050405020304" pitchFamily="18" charset="0"/>
              </a:rPr>
              <a:t>3. Hình biểu diễn trên các MPHC (Hình 2.4) thể hiện các phần nào của vật thể</a:t>
            </a:r>
            <a:r>
              <a:rPr lang="vi-VN" sz="2800" b="1" dirty="0" smtClean="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72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a:t>
            </a:r>
            <a:r>
              <a:rPr lang="vi-VN" sz="2800" b="1" smtClean="0">
                <a:latin typeface="Times New Roman" panose="02020603050405020304" pitchFamily="18" charset="0"/>
                <a:cs typeface="Times New Roman" panose="02020603050405020304" pitchFamily="18" charset="0"/>
              </a:rPr>
              <a:t>.Hình </a:t>
            </a:r>
            <a:r>
              <a:rPr lang="vi-VN" sz="2800" b="1">
                <a:latin typeface="Times New Roman" panose="02020603050405020304" pitchFamily="18" charset="0"/>
                <a:cs typeface="Times New Roman" panose="02020603050405020304" pitchFamily="18" charset="0"/>
              </a:rPr>
              <a:t>chiếu vật thể</a:t>
            </a:r>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2. Các phương pháp chiếu góc thứ nhất</a:t>
            </a:r>
            <a:endParaRPr lang="en-US" sz="2800" b="1">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2.1. Các mặt phẳng hình chiếu</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Mặt phẳng chiếu đứng</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Mặt phẳng chiếu bằng</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Mặt phẳng chiếu cạnh</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2.2. Các hình chiếu</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Hình chiếu đứng: </a:t>
            </a:r>
            <a:r>
              <a:rPr lang="en-US" sz="2800" smtClean="0">
                <a:latin typeface="Times New Roman" panose="02020603050405020304" pitchFamily="18" charset="0"/>
                <a:cs typeface="Times New Roman" panose="02020603050405020304" pitchFamily="18" charset="0"/>
              </a:rPr>
              <a:t>c</a:t>
            </a:r>
            <a:r>
              <a:rPr lang="vi-VN" sz="2800" smtClean="0">
                <a:latin typeface="Times New Roman" panose="02020603050405020304" pitchFamily="18" charset="0"/>
                <a:cs typeface="Times New Roman" panose="02020603050405020304" pitchFamily="18" charset="0"/>
              </a:rPr>
              <a:t>ó </a:t>
            </a:r>
            <a:r>
              <a:rPr lang="vi-VN" sz="2800">
                <a:latin typeface="Times New Roman" panose="02020603050405020304" pitchFamily="18" charset="0"/>
                <a:cs typeface="Times New Roman" panose="02020603050405020304" pitchFamily="18" charset="0"/>
              </a:rPr>
              <a:t>hướng chiếu từ trước tới</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Hình chiếu bằng: có hướng chiếu từ trên xuống</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Hình chiếu cạnh: hướng chiếu từ trái sang.</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062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8590"/>
            <a:ext cx="12024732"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2.5b và h</a:t>
            </a:r>
            <a:r>
              <a:rPr lang="en-US" sz="2800" b="1">
                <a:latin typeface="Times New Roman" panose="02020603050405020304" pitchFamily="18" charset="0"/>
                <a:cs typeface="Times New Roman" panose="02020603050405020304" pitchFamily="18" charset="0"/>
              </a:rPr>
              <a:t>ãy nhận xét vị trí các MPHC bằng và MPHC cạnh so với MPHC đứng</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3" name="Picture 2"/>
          <p:cNvPicPr>
            <a:picLocks noChangeAspect="1"/>
          </p:cNvPicPr>
          <p:nvPr/>
        </p:nvPicPr>
        <p:blipFill>
          <a:blip r:embed="rId3"/>
          <a:stretch>
            <a:fillRect/>
          </a:stretch>
        </p:blipFill>
        <p:spPr>
          <a:xfrm>
            <a:off x="133251" y="555643"/>
            <a:ext cx="11524278" cy="3223255"/>
          </a:xfrm>
          <a:prstGeom prst="rect">
            <a:avLst/>
          </a:prstGeom>
        </p:spPr>
      </p:pic>
      <p:sp>
        <p:nvSpPr>
          <p:cNvPr id="4" name="Rectangle 3"/>
          <p:cNvSpPr/>
          <p:nvPr/>
        </p:nvSpPr>
        <p:spPr>
          <a:xfrm>
            <a:off x="133251" y="3864301"/>
            <a:ext cx="10957249"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2. </a:t>
            </a:r>
            <a:r>
              <a:rPr lang="vi-VN" sz="2800" b="1" smtClean="0">
                <a:latin typeface="Times New Roman" panose="02020603050405020304" pitchFamily="18" charset="0"/>
                <a:cs typeface="Times New Roman" panose="02020603050405020304" pitchFamily="18" charset="0"/>
              </a:rPr>
              <a:t>Các </a:t>
            </a:r>
            <a:r>
              <a:rPr lang="vi-VN" sz="2800" b="1">
                <a:latin typeface="Times New Roman" panose="02020603050405020304" pitchFamily="18" charset="0"/>
                <a:cs typeface="Times New Roman" panose="02020603050405020304" pitchFamily="18" charset="0"/>
              </a:rPr>
              <a:t>hình chiếu (Hình 2.6) có mối quan hệ với nhau như thế nào?</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307910" y="4331823"/>
            <a:ext cx="5896947" cy="2526177"/>
          </a:xfrm>
          <a:prstGeom prst="rect">
            <a:avLst/>
          </a:prstGeom>
        </p:spPr>
      </p:pic>
    </p:spTree>
    <p:extLst>
      <p:ext uri="{BB962C8B-B14F-4D97-AF65-F5344CB8AC3E}">
        <p14:creationId xmlns:p14="http://schemas.microsoft.com/office/powerpoint/2010/main" val="97870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8590"/>
            <a:ext cx="5999584"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2.5b và h</a:t>
            </a:r>
            <a:r>
              <a:rPr lang="en-US" sz="2800" b="1">
                <a:latin typeface="Times New Roman" panose="02020603050405020304" pitchFamily="18" charset="0"/>
                <a:cs typeface="Times New Roman" panose="02020603050405020304" pitchFamily="18" charset="0"/>
              </a:rPr>
              <a:t>ãy nhận xét vị trí các MPHC bằng và MPHC cạnh so với MPHC đứng</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3" name="Picture 2"/>
          <p:cNvPicPr>
            <a:picLocks noChangeAspect="1"/>
          </p:cNvPicPr>
          <p:nvPr/>
        </p:nvPicPr>
        <p:blipFill>
          <a:blip r:embed="rId3"/>
          <a:stretch>
            <a:fillRect/>
          </a:stretch>
        </p:blipFill>
        <p:spPr>
          <a:xfrm>
            <a:off x="2309780" y="1474618"/>
            <a:ext cx="6071606" cy="2385076"/>
          </a:xfrm>
          <a:prstGeom prst="rect">
            <a:avLst/>
          </a:prstGeom>
        </p:spPr>
      </p:pic>
      <p:sp>
        <p:nvSpPr>
          <p:cNvPr id="4" name="Rectangle 3"/>
          <p:cNvSpPr/>
          <p:nvPr/>
        </p:nvSpPr>
        <p:spPr>
          <a:xfrm>
            <a:off x="133252" y="3864301"/>
            <a:ext cx="11663796" cy="523220"/>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2. </a:t>
            </a:r>
            <a:r>
              <a:rPr lang="vi-VN" sz="2800" b="1" dirty="0" smtClean="0">
                <a:latin typeface="Times New Roman" panose="02020603050405020304" pitchFamily="18" charset="0"/>
                <a:cs typeface="Times New Roman" panose="02020603050405020304" pitchFamily="18" charset="0"/>
              </a:rPr>
              <a:t>Các </a:t>
            </a:r>
            <a:r>
              <a:rPr lang="vi-VN" sz="2800" b="1" dirty="0">
                <a:latin typeface="Times New Roman" panose="02020603050405020304" pitchFamily="18" charset="0"/>
                <a:cs typeface="Times New Roman" panose="02020603050405020304" pitchFamily="18" charset="0"/>
              </a:rPr>
              <a:t>hình chiếu (Hình 2.6) có mối quan hệ với nhau như thế nào?</a:t>
            </a:r>
            <a:endParaRPr lang="en-US" sz="28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2309780" y="4387521"/>
            <a:ext cx="5896947" cy="2433552"/>
          </a:xfrm>
          <a:prstGeom prst="rect">
            <a:avLst/>
          </a:prstGeom>
        </p:spPr>
      </p:pic>
    </p:spTree>
    <p:extLst>
      <p:ext uri="{BB962C8B-B14F-4D97-AF65-F5344CB8AC3E}">
        <p14:creationId xmlns:p14="http://schemas.microsoft.com/office/powerpoint/2010/main" val="4015616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a:t>
            </a:r>
            <a:r>
              <a:rPr lang="vi-VN" sz="2800" b="1" smtClean="0">
                <a:latin typeface="Times New Roman" panose="02020603050405020304" pitchFamily="18" charset="0"/>
                <a:cs typeface="Times New Roman" panose="02020603050405020304" pitchFamily="18" charset="0"/>
              </a:rPr>
              <a:t>.Hình </a:t>
            </a:r>
            <a:r>
              <a:rPr lang="vi-VN" sz="2800" b="1">
                <a:latin typeface="Times New Roman" panose="02020603050405020304" pitchFamily="18" charset="0"/>
                <a:cs typeface="Times New Roman" panose="02020603050405020304" pitchFamily="18" charset="0"/>
              </a:rPr>
              <a:t>chiếu vật thể</a:t>
            </a:r>
            <a:endParaRPr lang="en-US" sz="2800" b="1">
              <a:latin typeface="Times New Roman" panose="02020603050405020304" pitchFamily="18" charset="0"/>
              <a:cs typeface="Times New Roman" panose="02020603050405020304" pitchFamily="18" charset="0"/>
            </a:endParaRPr>
          </a:p>
          <a:p>
            <a:r>
              <a:rPr lang="en-US" sz="2800" b="1" smtClean="0">
                <a:latin typeface="Times New Roman" panose="02020603050405020304" pitchFamily="18" charset="0"/>
                <a:cs typeface="Times New Roman" panose="02020603050405020304" pitchFamily="18" charset="0"/>
              </a:rPr>
              <a:t>2.</a:t>
            </a:r>
            <a:r>
              <a:rPr lang="vi-VN" sz="2800" b="1" smtClean="0">
                <a:latin typeface="Times New Roman" panose="02020603050405020304" pitchFamily="18" charset="0"/>
                <a:cs typeface="Times New Roman" panose="02020603050405020304" pitchFamily="18" charset="0"/>
              </a:rPr>
              <a:t>3.Vị </a:t>
            </a:r>
            <a:r>
              <a:rPr lang="vi-VN" sz="2800" b="1">
                <a:latin typeface="Times New Roman" panose="02020603050405020304" pitchFamily="18" charset="0"/>
                <a:cs typeface="Times New Roman" panose="02020603050405020304" pitchFamily="18" charset="0"/>
              </a:rPr>
              <a:t>trí hình chiếu</a:t>
            </a:r>
            <a:endParaRPr lang="en-US" sz="2800" b="1">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Hình chiếu bằng đặt dưới hình chiếu đứng</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Hình chiếu cạnh đặt bên phải hình chiếu đứng</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665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954107"/>
          </a:xfrm>
          <a:prstGeom prst="rect">
            <a:avLst/>
          </a:prstGeom>
        </p:spPr>
        <p:txBody>
          <a:bodyPr wrap="square">
            <a:spAutoFit/>
          </a:bodyPr>
          <a:lstStyle/>
          <a:p>
            <a:r>
              <a:rPr lang="vi-VN" sz="24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Hãy cho biết khối đa diện trong mỗi trường hợp ở Hình 2.7 được bao bởi các hình gì?</a:t>
            </a:r>
          </a:p>
        </p:txBody>
      </p:sp>
      <p:pic>
        <p:nvPicPr>
          <p:cNvPr id="2" name="Picture 1"/>
          <p:cNvPicPr>
            <a:picLocks noChangeAspect="1"/>
          </p:cNvPicPr>
          <p:nvPr/>
        </p:nvPicPr>
        <p:blipFill>
          <a:blip r:embed="rId3"/>
          <a:stretch>
            <a:fillRect/>
          </a:stretch>
        </p:blipFill>
        <p:spPr>
          <a:xfrm>
            <a:off x="335903" y="1175658"/>
            <a:ext cx="11473238" cy="5411754"/>
          </a:xfrm>
          <a:prstGeom prst="rect">
            <a:avLst/>
          </a:prstGeom>
        </p:spPr>
      </p:pic>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4" y="134925"/>
            <a:ext cx="7569858" cy="954107"/>
          </a:xfrm>
          <a:prstGeom prst="rect">
            <a:avLst/>
          </a:prstGeom>
        </p:spPr>
        <p:txBody>
          <a:bodyPr wrap="square">
            <a:spAutoFit/>
          </a:bodyPr>
          <a:lstStyle/>
          <a:p>
            <a:r>
              <a:rPr lang="vi-VN" sz="24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Hãy cho biết khối đa diện trong mỗi trường hợp ở Hình 2.7 được bao bởi các hình gì?</a:t>
            </a:r>
          </a:p>
        </p:txBody>
      </p:sp>
      <p:pic>
        <p:nvPicPr>
          <p:cNvPr id="2" name="Picture 1"/>
          <p:cNvPicPr>
            <a:picLocks noChangeAspect="1"/>
          </p:cNvPicPr>
          <p:nvPr/>
        </p:nvPicPr>
        <p:blipFill>
          <a:blip r:embed="rId3"/>
          <a:stretch>
            <a:fillRect/>
          </a:stretch>
        </p:blipFill>
        <p:spPr>
          <a:xfrm>
            <a:off x="199045" y="1040649"/>
            <a:ext cx="7641770" cy="5607698"/>
          </a:xfrm>
          <a:prstGeom prst="rect">
            <a:avLst/>
          </a:prstGeom>
        </p:spPr>
      </p:pic>
      <p:sp>
        <p:nvSpPr>
          <p:cNvPr id="4" name="Rectangle 3"/>
          <p:cNvSpPr/>
          <p:nvPr/>
        </p:nvSpPr>
        <p:spPr>
          <a:xfrm>
            <a:off x="8282473" y="1089032"/>
            <a:ext cx="3710481" cy="4832092"/>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a) Khối hình hộp chữ nhật được bao bởi các đa giác hình chữ nhật.</a:t>
            </a:r>
          </a:p>
          <a:p>
            <a:r>
              <a:rPr lang="vi-VN" sz="2800" b="1">
                <a:solidFill>
                  <a:srgbClr val="FF0000"/>
                </a:solidFill>
                <a:latin typeface="Times New Roman" panose="02020603050405020304" pitchFamily="18" charset="0"/>
                <a:cs typeface="Times New Roman" panose="02020603050405020304" pitchFamily="18" charset="0"/>
              </a:rPr>
              <a:t>b) Khối lăng trụ được bao bởi các đa giác hình chữ nhật và hình tam giác.</a:t>
            </a:r>
          </a:p>
          <a:p>
            <a:r>
              <a:rPr lang="vi-VN" sz="2800" b="1">
                <a:solidFill>
                  <a:srgbClr val="FF0000"/>
                </a:solidFill>
                <a:latin typeface="Times New Roman" panose="02020603050405020304" pitchFamily="18" charset="0"/>
                <a:cs typeface="Times New Roman" panose="02020603050405020304" pitchFamily="18" charset="0"/>
              </a:rPr>
              <a:t>c) Khối hình chóp được bao bởi các đa giác hình chữ nhật và hình tam giác.</a:t>
            </a:r>
          </a:p>
        </p:txBody>
      </p:sp>
    </p:spTree>
    <p:extLst>
      <p:ext uri="{BB962C8B-B14F-4D97-AF65-F5344CB8AC3E}">
        <p14:creationId xmlns:p14="http://schemas.microsoft.com/office/powerpoint/2010/main" val="3547535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a:t>
            </a:r>
            <a:r>
              <a:rPr lang="vi-VN" sz="2800" b="1" smtClean="0">
                <a:latin typeface="Times New Roman" panose="02020603050405020304" pitchFamily="18" charset="0"/>
                <a:cs typeface="Times New Roman" panose="02020603050405020304" pitchFamily="18" charset="0"/>
              </a:rPr>
              <a:t>.Hình </a:t>
            </a:r>
            <a:r>
              <a:rPr lang="vi-VN" sz="2800" b="1">
                <a:latin typeface="Times New Roman" panose="02020603050405020304" pitchFamily="18" charset="0"/>
                <a:cs typeface="Times New Roman" panose="02020603050405020304" pitchFamily="18" charset="0"/>
              </a:rPr>
              <a:t>chiếu vật thể</a:t>
            </a:r>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3.Hình chiếu khối đa diện</a:t>
            </a:r>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3.1. Khối đa diện</a:t>
            </a:r>
            <a:endParaRPr lang="en-US" sz="2800" b="1">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Khối đa diện là khối được bao bởi các hình đa giác phẳng</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Khối đa diện thường gặp: Hình hộp chữ nhật, hình lăng trụ, hình chóp đều.</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93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146358" y="65314"/>
            <a:ext cx="1189926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Các hình chiếu của khối đa diện (Hình 2.8) có hình dạng và kích thước như thế nào?</a:t>
            </a:r>
          </a:p>
        </p:txBody>
      </p:sp>
      <p:pic>
        <p:nvPicPr>
          <p:cNvPr id="5" name="Picture 4"/>
          <p:cNvPicPr>
            <a:picLocks noChangeAspect="1"/>
          </p:cNvPicPr>
          <p:nvPr/>
        </p:nvPicPr>
        <p:blipFill>
          <a:blip r:embed="rId3"/>
          <a:stretch>
            <a:fillRect/>
          </a:stretch>
        </p:blipFill>
        <p:spPr>
          <a:xfrm>
            <a:off x="301009" y="1089032"/>
            <a:ext cx="11464893" cy="5535703"/>
          </a:xfrm>
          <a:prstGeom prst="rect">
            <a:avLst/>
          </a:prstGeom>
        </p:spPr>
      </p:pic>
    </p:spTree>
    <p:extLst>
      <p:ext uri="{BB962C8B-B14F-4D97-AF65-F5344CB8AC3E}">
        <p14:creationId xmlns:p14="http://schemas.microsoft.com/office/powerpoint/2010/main" val="153796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0000FF"/>
                </a:solidFill>
                <a:latin typeface="Times New Roman" panose="02020603050405020304" pitchFamily="18" charset="0"/>
                <a:cs typeface="Times New Roman" panose="02020603050405020304" pitchFamily="18" charset="0"/>
              </a:rPr>
              <a:t>Nếu nhìn các đồ vật đơn giản ở Hình 2.1 theo hướng khác nhau, ta sẽ thấy chúng có hình dạng như thế nào?</a:t>
            </a: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33955" y="159026"/>
            <a:ext cx="7800229" cy="652007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146358" y="65314"/>
            <a:ext cx="8003236"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Các hình chiếu của khối đa diện (Hình 2.8) có hình dạng và kích thước như thế nào?</a:t>
            </a:r>
          </a:p>
        </p:txBody>
      </p:sp>
      <p:pic>
        <p:nvPicPr>
          <p:cNvPr id="5" name="Picture 4"/>
          <p:cNvPicPr>
            <a:picLocks noChangeAspect="1"/>
          </p:cNvPicPr>
          <p:nvPr/>
        </p:nvPicPr>
        <p:blipFill>
          <a:blip r:embed="rId3"/>
          <a:stretch>
            <a:fillRect/>
          </a:stretch>
        </p:blipFill>
        <p:spPr>
          <a:xfrm>
            <a:off x="146358" y="1219661"/>
            <a:ext cx="8003236" cy="5535703"/>
          </a:xfrm>
          <a:prstGeom prst="rect">
            <a:avLst/>
          </a:prstGeom>
        </p:spPr>
      </p:pic>
      <p:sp>
        <p:nvSpPr>
          <p:cNvPr id="2" name="Rectangle 1"/>
          <p:cNvSpPr/>
          <p:nvPr/>
        </p:nvSpPr>
        <p:spPr>
          <a:xfrm>
            <a:off x="8434873" y="839955"/>
            <a:ext cx="3088433" cy="5262979"/>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Hình chiếu đứng A: hình chữ nhật có kích thước a x h.</a:t>
            </a:r>
          </a:p>
          <a:p>
            <a:r>
              <a:rPr lang="vi-VN" sz="2800" b="1">
                <a:solidFill>
                  <a:srgbClr val="FF0000"/>
                </a:solidFill>
                <a:latin typeface="Times New Roman" panose="02020603050405020304" pitchFamily="18" charset="0"/>
                <a:cs typeface="Times New Roman" panose="02020603050405020304" pitchFamily="18" charset="0"/>
              </a:rPr>
              <a:t>- Hình chiếu bằng B: hình chữ nhật có kích thước a x b.</a:t>
            </a:r>
          </a:p>
          <a:p>
            <a:r>
              <a:rPr lang="vi-VN" sz="2800" b="1">
                <a:solidFill>
                  <a:srgbClr val="FF0000"/>
                </a:solidFill>
                <a:latin typeface="Times New Roman" panose="02020603050405020304" pitchFamily="18" charset="0"/>
                <a:cs typeface="Times New Roman" panose="02020603050405020304" pitchFamily="18" charset="0"/>
              </a:rPr>
              <a:t>- Hình chiếu cạnh C: hình chữ nhật có kích thước b x h.</a:t>
            </a:r>
          </a:p>
        </p:txBody>
      </p:sp>
    </p:spTree>
    <p:extLst>
      <p:ext uri="{BB962C8B-B14F-4D97-AF65-F5344CB8AC3E}">
        <p14:creationId xmlns:p14="http://schemas.microsoft.com/office/powerpoint/2010/main" val="327920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a:t>
            </a:r>
            <a:r>
              <a:rPr lang="vi-VN" sz="2800" b="1" smtClean="0">
                <a:latin typeface="Times New Roman" panose="02020603050405020304" pitchFamily="18" charset="0"/>
                <a:cs typeface="Times New Roman" panose="02020603050405020304" pitchFamily="18" charset="0"/>
              </a:rPr>
              <a:t>.Hình </a:t>
            </a:r>
            <a:r>
              <a:rPr lang="vi-VN" sz="2800" b="1">
                <a:latin typeface="Times New Roman" panose="02020603050405020304" pitchFamily="18" charset="0"/>
                <a:cs typeface="Times New Roman" panose="02020603050405020304" pitchFamily="18" charset="0"/>
              </a:rPr>
              <a:t>chiếu vật thể</a:t>
            </a:r>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3.Hình chiếu khối đa diện</a:t>
            </a:r>
            <a:endParaRPr lang="en-US" sz="2800" b="1">
              <a:latin typeface="Times New Roman" panose="02020603050405020304" pitchFamily="18" charset="0"/>
              <a:cs typeface="Times New Roman" panose="02020603050405020304" pitchFamily="18" charset="0"/>
            </a:endParaRPr>
          </a:p>
          <a:p>
            <a:r>
              <a:rPr lang="vi-VN" sz="2800" smtClean="0">
                <a:latin typeface="Times New Roman" panose="02020603050405020304" pitchFamily="18" charset="0"/>
                <a:cs typeface="Times New Roman" panose="02020603050405020304" pitchFamily="18" charset="0"/>
              </a:rPr>
              <a:t>3.2</a:t>
            </a:r>
            <a:r>
              <a:rPr lang="vi-VN" sz="2800">
                <a:latin typeface="Times New Roman" panose="02020603050405020304" pitchFamily="18" charset="0"/>
                <a:cs typeface="Times New Roman" panose="02020603050405020304" pitchFamily="18" charset="0"/>
              </a:rPr>
              <a:t>. Hình chiếu khối đa diện</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Hình chiếu của khối đa diện có hình dạng là hình dạng các mặt bao của khối đa diện đó</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08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47460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nhận xét hình dạng của hình phẳng (đường gạch chéo) ở mỗi trường hợp trong hình 2.9.</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2" name="Picture 1"/>
          <p:cNvPicPr>
            <a:picLocks noChangeAspect="1"/>
          </p:cNvPicPr>
          <p:nvPr/>
        </p:nvPicPr>
        <p:blipFill>
          <a:blip r:embed="rId4"/>
          <a:stretch>
            <a:fillRect/>
          </a:stretch>
        </p:blipFill>
        <p:spPr>
          <a:xfrm>
            <a:off x="391885" y="1089031"/>
            <a:ext cx="11663265" cy="5601017"/>
          </a:xfrm>
          <a:prstGeom prst="rect">
            <a:avLst/>
          </a:prstGeom>
        </p:spPr>
      </p:pic>
    </p:spTree>
    <p:extLst>
      <p:ext uri="{BB962C8B-B14F-4D97-AF65-F5344CB8AC3E}">
        <p14:creationId xmlns:p14="http://schemas.microsoft.com/office/powerpoint/2010/main" val="4948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4" y="134925"/>
            <a:ext cx="8195008"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nhận xét hình dạng của hình phẳng (đường gạch chéo) ở mỗi trường hợp trong hình 2.9.</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2" name="Picture 1"/>
          <p:cNvPicPr>
            <a:picLocks noChangeAspect="1"/>
          </p:cNvPicPr>
          <p:nvPr/>
        </p:nvPicPr>
        <p:blipFill>
          <a:blip r:embed="rId4"/>
          <a:stretch>
            <a:fillRect/>
          </a:stretch>
        </p:blipFill>
        <p:spPr>
          <a:xfrm>
            <a:off x="139958" y="1182337"/>
            <a:ext cx="8266923" cy="5601017"/>
          </a:xfrm>
          <a:prstGeom prst="rect">
            <a:avLst/>
          </a:prstGeom>
        </p:spPr>
      </p:pic>
      <p:sp>
        <p:nvSpPr>
          <p:cNvPr id="4" name="Rectangle 3"/>
          <p:cNvSpPr/>
          <p:nvPr/>
        </p:nvSpPr>
        <p:spPr>
          <a:xfrm>
            <a:off x="8823648" y="2502264"/>
            <a:ext cx="3303037" cy="1661993"/>
          </a:xfrm>
          <a:prstGeom prst="rect">
            <a:avLst/>
          </a:prstGeom>
        </p:spPr>
        <p:txBody>
          <a:bodyPr wrap="square">
            <a:spAutoFit/>
          </a:bodyPr>
          <a:lstStyle/>
          <a:p>
            <a:endParaRPr lang="en-US"/>
          </a:p>
          <a:p>
            <a:r>
              <a:rPr lang="en-US" sz="2800" b="1">
                <a:solidFill>
                  <a:srgbClr val="FF0000"/>
                </a:solidFill>
                <a:latin typeface="Times New Roman" panose="02020603050405020304" pitchFamily="18" charset="0"/>
                <a:cs typeface="Times New Roman" panose="02020603050405020304" pitchFamily="18" charset="0"/>
              </a:rPr>
              <a:t>a) Hình chữ nhật.</a:t>
            </a:r>
          </a:p>
          <a:p>
            <a:r>
              <a:rPr lang="en-US" sz="2800" b="1">
                <a:solidFill>
                  <a:srgbClr val="FF0000"/>
                </a:solidFill>
                <a:latin typeface="Times New Roman" panose="02020603050405020304" pitchFamily="18" charset="0"/>
                <a:cs typeface="Times New Roman" panose="02020603050405020304" pitchFamily="18" charset="0"/>
              </a:rPr>
              <a:t>b) Hình tam giác.</a:t>
            </a:r>
          </a:p>
          <a:p>
            <a:r>
              <a:rPr lang="en-US" sz="2800" b="1">
                <a:solidFill>
                  <a:srgbClr val="FF0000"/>
                </a:solidFill>
                <a:latin typeface="Times New Roman" panose="02020603050405020304" pitchFamily="18" charset="0"/>
                <a:cs typeface="Times New Roman" panose="02020603050405020304" pitchFamily="18" charset="0"/>
              </a:rPr>
              <a:t>c) Hình bán nguyệt.</a:t>
            </a:r>
          </a:p>
        </p:txBody>
      </p:sp>
    </p:spTree>
    <p:extLst>
      <p:ext uri="{BB962C8B-B14F-4D97-AF65-F5344CB8AC3E}">
        <p14:creationId xmlns:p14="http://schemas.microsoft.com/office/powerpoint/2010/main" val="48093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a:t>
            </a:r>
            <a:r>
              <a:rPr lang="vi-VN" sz="2800" b="1" dirty="0" smtClean="0">
                <a:latin typeface="Times New Roman" panose="02020603050405020304" pitchFamily="18" charset="0"/>
                <a:cs typeface="Times New Roman" panose="02020603050405020304" pitchFamily="18" charset="0"/>
              </a:rPr>
              <a:t>.Hình </a:t>
            </a:r>
            <a:r>
              <a:rPr lang="vi-VN" sz="2800" b="1" dirty="0">
                <a:latin typeface="Times New Roman" panose="02020603050405020304" pitchFamily="18" charset="0"/>
                <a:cs typeface="Times New Roman" panose="02020603050405020304" pitchFamily="18" charset="0"/>
              </a:rPr>
              <a:t>chiếu vật thể</a:t>
            </a:r>
            <a:endParaRPr lang="en-US" sz="2800" b="1"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4.Hình chiếu khối tròn xoay</a:t>
            </a:r>
            <a:endParaRPr lang="en-US" sz="2800" b="1"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4.1. Khối tròn xoay</a:t>
            </a:r>
            <a:endParaRPr lang="en-US"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Khối tròn xoay được tạo thành khi quay một mặt phẳng quanh một cạnh cố định của hình</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Khối tròn xoay thường gặp là hình trụ, hình </a:t>
            </a:r>
            <a:r>
              <a:rPr lang="vi-VN" sz="2800" dirty="0" smtClean="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ó</a:t>
            </a:r>
            <a:r>
              <a:rPr lang="vi-VN" sz="2800" dirty="0" smtClean="0">
                <a:latin typeface="Times New Roman" panose="02020603050405020304" pitchFamily="18" charset="0"/>
                <a:cs typeface="Times New Roman" panose="02020603050405020304" pitchFamily="18" charset="0"/>
              </a:rPr>
              <a:t>n</a:t>
            </a:r>
            <a:r>
              <a:rPr lang="vi-VN" sz="2800" dirty="0">
                <a:latin typeface="Times New Roman" panose="02020603050405020304" pitchFamily="18" charset="0"/>
                <a:cs typeface="Times New Roman" panose="02020603050405020304" pitchFamily="18" charset="0"/>
              </a:rPr>
              <a:t>, hình cầu.</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292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768251"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2.10 và nhận xét hình dạng các hình chiếu của khối tròn xoay.</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4" name="Picture 3"/>
          <p:cNvPicPr>
            <a:picLocks noChangeAspect="1"/>
          </p:cNvPicPr>
          <p:nvPr/>
        </p:nvPicPr>
        <p:blipFill>
          <a:blip r:embed="rId4"/>
          <a:stretch>
            <a:fillRect/>
          </a:stretch>
        </p:blipFill>
        <p:spPr>
          <a:xfrm>
            <a:off x="211874" y="1089032"/>
            <a:ext cx="11768250" cy="5591686"/>
          </a:xfrm>
          <a:prstGeom prst="rect">
            <a:avLst/>
          </a:prstGeom>
        </p:spPr>
      </p:pic>
    </p:spTree>
    <p:extLst>
      <p:ext uri="{BB962C8B-B14F-4D97-AF65-F5344CB8AC3E}">
        <p14:creationId xmlns:p14="http://schemas.microsoft.com/office/powerpoint/2010/main" val="19298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738324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2.10 và nhận xét hình dạng các hình chiếu của khối tròn xoay.</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4" name="Picture 3"/>
          <p:cNvPicPr>
            <a:picLocks noChangeAspect="1"/>
          </p:cNvPicPr>
          <p:nvPr/>
        </p:nvPicPr>
        <p:blipFill>
          <a:blip r:embed="rId4"/>
          <a:stretch>
            <a:fillRect/>
          </a:stretch>
        </p:blipFill>
        <p:spPr>
          <a:xfrm>
            <a:off x="211873" y="1278294"/>
            <a:ext cx="7560526" cy="5337110"/>
          </a:xfrm>
          <a:prstGeom prst="rect">
            <a:avLst/>
          </a:prstGeom>
        </p:spPr>
      </p:pic>
      <p:sp>
        <p:nvSpPr>
          <p:cNvPr id="2" name="Rectangle 1"/>
          <p:cNvSpPr/>
          <p:nvPr/>
        </p:nvSpPr>
        <p:spPr>
          <a:xfrm>
            <a:off x="7974563" y="1362469"/>
            <a:ext cx="3651380" cy="2677656"/>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 Hình chiếu đứng A: hình chữ nhật</a:t>
            </a:r>
          </a:p>
          <a:p>
            <a:r>
              <a:rPr lang="en-US" sz="2800" b="1">
                <a:solidFill>
                  <a:srgbClr val="FF0000"/>
                </a:solidFill>
                <a:latin typeface="Times New Roman" panose="02020603050405020304" pitchFamily="18" charset="0"/>
                <a:cs typeface="Times New Roman" panose="02020603050405020304" pitchFamily="18" charset="0"/>
              </a:rPr>
              <a:t>- Hình chiếu bằng B: hình tròn</a:t>
            </a:r>
          </a:p>
          <a:p>
            <a:r>
              <a:rPr lang="en-US" sz="2800" b="1">
                <a:solidFill>
                  <a:srgbClr val="FF0000"/>
                </a:solidFill>
                <a:latin typeface="Times New Roman" panose="02020603050405020304" pitchFamily="18" charset="0"/>
                <a:cs typeface="Times New Roman" panose="02020603050405020304" pitchFamily="18" charset="0"/>
              </a:rPr>
              <a:t>- Hình chiếu canh C: hình chữ nhật</a:t>
            </a:r>
          </a:p>
        </p:txBody>
      </p:sp>
    </p:spTree>
    <p:extLst>
      <p:ext uri="{BB962C8B-B14F-4D97-AF65-F5344CB8AC3E}">
        <p14:creationId xmlns:p14="http://schemas.microsoft.com/office/powerpoint/2010/main" val="169507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a:t>
            </a:r>
            <a:r>
              <a:rPr lang="vi-VN" sz="2800" b="1" dirty="0" smtClean="0">
                <a:latin typeface="Times New Roman" panose="02020603050405020304" pitchFamily="18" charset="0"/>
                <a:cs typeface="Times New Roman" panose="02020603050405020304" pitchFamily="18" charset="0"/>
              </a:rPr>
              <a:t>.Hình </a:t>
            </a:r>
            <a:r>
              <a:rPr lang="vi-VN" sz="2800" b="1" dirty="0">
                <a:latin typeface="Times New Roman" panose="02020603050405020304" pitchFamily="18" charset="0"/>
                <a:cs typeface="Times New Roman" panose="02020603050405020304" pitchFamily="18" charset="0"/>
              </a:rPr>
              <a:t>chiếu vật thể</a:t>
            </a:r>
            <a:endParaRPr lang="en-US" sz="2800" b="1"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4.2. Hình chiếu khối tròn xoay</a:t>
            </a:r>
            <a:endParaRPr lang="en-US"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Hình chiếu mặt đáy của các khối tròn xoay là hình </a:t>
            </a:r>
            <a:r>
              <a:rPr lang="en-US" sz="2800" smtClean="0">
                <a:latin typeface="Times New Roman" panose="02020603050405020304" pitchFamily="18" charset="0"/>
                <a:cs typeface="Times New Roman" panose="02020603050405020304" pitchFamily="18" charset="0"/>
              </a:rPr>
              <a:t>tròn</a:t>
            </a:r>
            <a:r>
              <a:rPr lang="vi-VN" sz="280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Hình chiếu còn lại của hình trụ là hình chữ nhật và của hình nón là hình tam giác.</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Hình chiếu theo các hướng chiếu của hình cầu là các hình tròn giống nhau.</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167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148683" y="83855"/>
            <a:ext cx="11805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a:t>
            </a:r>
            <a:r>
              <a:rPr lang="vi-VN" sz="2800" b="1">
                <a:latin typeface="Times New Roman" panose="02020603050405020304" pitchFamily="18" charset="0"/>
                <a:cs typeface="Times New Roman" panose="02020603050405020304" pitchFamily="18" charset="0"/>
              </a:rPr>
              <a:t>bảng 2.1 và trình bày các bước của quy trình vẽ hình chiếu vuông góc của khối hình học</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5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148683" y="83855"/>
            <a:ext cx="11805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a:t>
            </a:r>
            <a:r>
              <a:rPr lang="vi-VN" sz="2800" b="1">
                <a:latin typeface="Times New Roman" panose="02020603050405020304" pitchFamily="18" charset="0"/>
                <a:cs typeface="Times New Roman" panose="02020603050405020304" pitchFamily="18" charset="0"/>
              </a:rPr>
              <a:t>bảng 2.1 và trình bày các bước của quy trình vẽ hình chiếu vuông góc của khối hình học</a:t>
            </a:r>
            <a:endParaRPr lang="en-US" sz="2800" b="1">
              <a:latin typeface="Times New Roman" panose="02020603050405020304" pitchFamily="18" charset="0"/>
              <a:cs typeface="Times New Roman" panose="02020603050405020304" pitchFamily="18" charset="0"/>
            </a:endParaRPr>
          </a:p>
        </p:txBody>
      </p:sp>
      <p:sp>
        <p:nvSpPr>
          <p:cNvPr id="3" name="Rectangle 2"/>
          <p:cNvSpPr/>
          <p:nvPr/>
        </p:nvSpPr>
        <p:spPr>
          <a:xfrm>
            <a:off x="445273" y="1166843"/>
            <a:ext cx="11508834" cy="569386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Quy trình vẽ hình chiếu vuông góc của khối hình học</a:t>
            </a:r>
          </a:p>
          <a:p>
            <a:r>
              <a:rPr lang="vi-VN" sz="2800">
                <a:solidFill>
                  <a:srgbClr val="FF0000"/>
                </a:solidFill>
                <a:latin typeface="Times New Roman" panose="02020603050405020304" pitchFamily="18" charset="0"/>
                <a:cs typeface="Times New Roman" panose="02020603050405020304" pitchFamily="18" charset="0"/>
              </a:rPr>
              <a:t>Bước 1. Xác định đặc điểm hình dạng và kích thước của khối hình học(khối đa diện, khối tròn xoay)</a:t>
            </a:r>
          </a:p>
          <a:p>
            <a:r>
              <a:rPr lang="vi-VN" sz="2800">
                <a:solidFill>
                  <a:srgbClr val="FF0000"/>
                </a:solidFill>
                <a:latin typeface="Times New Roman" panose="02020603050405020304" pitchFamily="18" charset="0"/>
                <a:cs typeface="Times New Roman" panose="02020603050405020304" pitchFamily="18" charset="0"/>
              </a:rPr>
              <a:t>-Xác định được đặc điểm hình dạng của khối hình học.</a:t>
            </a:r>
          </a:p>
          <a:p>
            <a:r>
              <a:rPr lang="vi-VN" sz="2800">
                <a:solidFill>
                  <a:srgbClr val="FF0000"/>
                </a:solidFill>
                <a:latin typeface="Times New Roman" panose="02020603050405020304" pitchFamily="18" charset="0"/>
                <a:cs typeface="Times New Roman" panose="02020603050405020304" pitchFamily="18" charset="0"/>
              </a:rPr>
              <a:t>- Xác định được các kích thước của khối hình học</a:t>
            </a:r>
          </a:p>
          <a:p>
            <a:r>
              <a:rPr lang="vi-VN" sz="2800">
                <a:solidFill>
                  <a:srgbClr val="FF0000"/>
                </a:solidFill>
                <a:latin typeface="Times New Roman" panose="02020603050405020304" pitchFamily="18" charset="0"/>
                <a:cs typeface="Times New Roman" panose="02020603050405020304" pitchFamily="18" charset="0"/>
              </a:rPr>
              <a:t>Bước 2. Xác định được hướng chiếu theo phép chiếu vuông góc</a:t>
            </a:r>
          </a:p>
          <a:p>
            <a:r>
              <a:rPr lang="vi-VN" sz="2800">
                <a:solidFill>
                  <a:srgbClr val="FF0000"/>
                </a:solidFill>
                <a:latin typeface="Times New Roman" panose="02020603050405020304" pitchFamily="18" charset="0"/>
                <a:cs typeface="Times New Roman" panose="02020603050405020304" pitchFamily="18" charset="0"/>
              </a:rPr>
              <a:t>-Xác định được các hướng chiếu bước tới, từ trên xuống, từ trái qua.</a:t>
            </a:r>
          </a:p>
          <a:p>
            <a:r>
              <a:rPr lang="vi-VN" sz="2800">
                <a:solidFill>
                  <a:srgbClr val="FF0000"/>
                </a:solidFill>
                <a:latin typeface="Times New Roman" panose="02020603050405020304" pitchFamily="18" charset="0"/>
                <a:cs typeface="Times New Roman" panose="02020603050405020304" pitchFamily="18" charset="0"/>
              </a:rPr>
              <a:t>Bước 3. Xác định vị trí và tỉ lệ các hình chiếu trên giấy vẽ</a:t>
            </a:r>
          </a:p>
          <a:p>
            <a:r>
              <a:rPr lang="vi-VN" sz="2800">
                <a:solidFill>
                  <a:srgbClr val="FF0000"/>
                </a:solidFill>
                <a:latin typeface="Times New Roman" panose="02020603050405020304" pitchFamily="18" charset="0"/>
                <a:cs typeface="Times New Roman" panose="02020603050405020304" pitchFamily="18" charset="0"/>
              </a:rPr>
              <a:t>-Xác định được vị trí các hình chiếu và cân đối về khoảng cách trên trang giấy.</a:t>
            </a:r>
          </a:p>
          <a:p>
            <a:r>
              <a:rPr lang="vi-VN" sz="2800">
                <a:solidFill>
                  <a:srgbClr val="FF0000"/>
                </a:solidFill>
                <a:latin typeface="Times New Roman" panose="02020603050405020304" pitchFamily="18" charset="0"/>
                <a:cs typeface="Times New Roman" panose="02020603050405020304" pitchFamily="18" charset="0"/>
              </a:rPr>
              <a:t>- Xác định được tỉ lệ các hình chiếu.</a:t>
            </a:r>
          </a:p>
          <a:p>
            <a:r>
              <a:rPr lang="vi-VN" sz="2800">
                <a:solidFill>
                  <a:srgbClr val="FF0000"/>
                </a:solidFill>
                <a:latin typeface="Times New Roman" panose="02020603050405020304" pitchFamily="18" charset="0"/>
                <a:cs typeface="Times New Roman" panose="02020603050405020304" pitchFamily="18" charset="0"/>
              </a:rPr>
              <a:t>Bước 4. Vẽ các hình chiếu vuông góc của khối hình học</a:t>
            </a:r>
          </a:p>
          <a:p>
            <a:r>
              <a:rPr lang="vi-VN" sz="2800">
                <a:solidFill>
                  <a:srgbClr val="FF0000"/>
                </a:solidFill>
                <a:latin typeface="Times New Roman" panose="02020603050405020304" pitchFamily="18" charset="0"/>
                <a:cs typeface="Times New Roman" panose="02020603050405020304" pitchFamily="18" charset="0"/>
              </a:rPr>
              <a:t>Vẽ được các hình chiếu vuông góc của khối hình học theo kích thước và tỉ lệ cho trước.</a:t>
            </a:r>
          </a:p>
        </p:txBody>
      </p:sp>
    </p:spTree>
    <p:extLst>
      <p:ext uri="{BB962C8B-B14F-4D97-AF65-F5344CB8AC3E}">
        <p14:creationId xmlns:p14="http://schemas.microsoft.com/office/powerpoint/2010/main" val="428239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212563" y="71562"/>
            <a:ext cx="485221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Nếu nhìn các đồ vật đơn giản ở Hình 2.1 theo hướng khác nhau, ta sẽ thấy chúng có hình dạng không giống nhau (Ví dụ cái nón nhìn từ trên xuống có hình tròn, nhìn ngang có hình tam giác</a:t>
            </a:r>
            <a:r>
              <a:rPr lang="en-US" sz="2800" b="1" smtClean="0">
                <a:solidFill>
                  <a:srgbClr val="0000FF"/>
                </a:solidFill>
                <a:latin typeface="Times New Roman" panose="02020603050405020304" pitchFamily="18" charset="0"/>
                <a:cs typeface="Times New Roman" panose="02020603050405020304" pitchFamily="18" charset="0"/>
              </a:rPr>
              <a:t>).</a:t>
            </a: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33956" y="159026"/>
            <a:ext cx="6719988" cy="6520070"/>
          </a:xfrm>
          <a:prstGeom prst="rect">
            <a:avLst/>
          </a:prstGeom>
        </p:spPr>
      </p:pic>
    </p:spTree>
    <p:extLst>
      <p:ext uri="{BB962C8B-B14F-4D97-AF65-F5344CB8AC3E}">
        <p14:creationId xmlns:p14="http://schemas.microsoft.com/office/powerpoint/2010/main" val="82379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98054" y="380191"/>
            <a:ext cx="11789145" cy="683264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a:t>
            </a:r>
            <a:r>
              <a:rPr lang="vi-VN" sz="2800" b="1" smtClean="0">
                <a:latin typeface="Times New Roman" panose="02020603050405020304" pitchFamily="18" charset="0"/>
                <a:cs typeface="Times New Roman" panose="02020603050405020304" pitchFamily="18" charset="0"/>
              </a:rPr>
              <a:t>.Hình </a:t>
            </a:r>
            <a:r>
              <a:rPr lang="vi-VN" sz="2800" b="1">
                <a:latin typeface="Times New Roman" panose="02020603050405020304" pitchFamily="18" charset="0"/>
                <a:cs typeface="Times New Roman" panose="02020603050405020304" pitchFamily="18" charset="0"/>
              </a:rPr>
              <a:t>chiếu vật thể</a:t>
            </a:r>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5. Quy trình vẽ hình chiếu khối hình học vật thể đơn giản</a:t>
            </a:r>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5.1. Vẽ hình chiếu khối hình học</a:t>
            </a:r>
            <a:endParaRPr lang="en-US" sz="2800" b="1">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Bước 1. Xác định đặc điểm hình dạng và kích thước của khối hình học(khối đa diện, khối tròn xoay)</a:t>
            </a:r>
            <a:endParaRPr lang="en-US" sz="2800">
              <a:latin typeface="Times New Roman" panose="02020603050405020304" pitchFamily="18" charset="0"/>
              <a:cs typeface="Times New Roman" panose="02020603050405020304" pitchFamily="18" charset="0"/>
            </a:endParaRPr>
          </a:p>
          <a:p>
            <a:r>
              <a:rPr lang="vi-VN" sz="2800" smtClean="0">
                <a:latin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Xác </a:t>
            </a:r>
            <a:r>
              <a:rPr lang="vi-VN" sz="2800">
                <a:latin typeface="Times New Roman" panose="02020603050405020304" pitchFamily="18" charset="0"/>
                <a:cs typeface="Times New Roman" panose="02020603050405020304" pitchFamily="18" charset="0"/>
              </a:rPr>
              <a:t>định được đặc điểm hình dạng của khối hình học.</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Xác định được các kích thước của khối hình học</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Bước 2. Xác định được hướng chiếu theo phép chiếu vuông góc</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-Xác định được các hướng chiếu bước tới, từ trên xuống, từ trái qua.</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Bước 3. Xác định vị trí và tỉ lệ các hình chiếu trên giấy vẽ</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-Xác định được vị trí các hình chiếu và cân đối về khoảng cách trên trang giấy.</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Xác định được tỉ lệ các hình chiếu.</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Bước 4. Vẽ các hình chiếu vuông góc của khối hình học</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Vẽ được các hình chiếu vuông góc của khối hình học theo kích thước và tỉ lệ cho trước.</a:t>
            </a:r>
            <a:endParaRPr lang="en-US" sz="2800">
              <a:latin typeface="Times New Roman" panose="02020603050405020304" pitchFamily="18" charset="0"/>
              <a:cs typeface="Times New Roman" panose="02020603050405020304" pitchFamily="18" charset="0"/>
            </a:endParaRPr>
          </a:p>
          <a:p>
            <a:r>
              <a:rPr lang="vi-VN"/>
              <a:t> </a:t>
            </a:r>
            <a:endParaRPr lang="en-US"/>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01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148683" y="83855"/>
            <a:ext cx="1190549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a:t>
            </a:r>
            <a:r>
              <a:rPr lang="vi-VN" sz="2800" b="1">
                <a:latin typeface="Times New Roman" panose="02020603050405020304" pitchFamily="18" charset="0"/>
                <a:cs typeface="Times New Roman" panose="02020603050405020304" pitchFamily="18" charset="0"/>
              </a:rPr>
              <a:t>bảng 2.2 và trình bày các bước của quy trình vẽ hình chiếu vuông góc của vật thể đơn giản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4621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148683" y="83855"/>
            <a:ext cx="1190549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a:t>
            </a:r>
            <a:r>
              <a:rPr lang="vi-VN" sz="2800" b="1">
                <a:latin typeface="Times New Roman" panose="02020603050405020304" pitchFamily="18" charset="0"/>
                <a:cs typeface="Times New Roman" panose="02020603050405020304" pitchFamily="18" charset="0"/>
              </a:rPr>
              <a:t>bảng 2.2 và trình bày các bước của quy trình vẽ hình chiếu vuông góc của vật thể đơn giản</a:t>
            </a:r>
            <a:endParaRPr lang="en-US" sz="2800" b="1">
              <a:latin typeface="Times New Roman" panose="02020603050405020304" pitchFamily="18" charset="0"/>
              <a:cs typeface="Times New Roman" panose="02020603050405020304" pitchFamily="18" charset="0"/>
            </a:endParaRPr>
          </a:p>
        </p:txBody>
      </p:sp>
      <p:sp>
        <p:nvSpPr>
          <p:cNvPr id="3" name="Rectangle 2"/>
          <p:cNvSpPr/>
          <p:nvPr/>
        </p:nvSpPr>
        <p:spPr>
          <a:xfrm>
            <a:off x="243829" y="949393"/>
            <a:ext cx="11704320" cy="5940088"/>
          </a:xfrm>
          <a:prstGeom prst="rect">
            <a:avLst/>
          </a:prstGeom>
        </p:spPr>
        <p:txBody>
          <a:bodyPr wrap="square">
            <a:spAutoFit/>
          </a:bodyPr>
          <a:lstStyle/>
          <a:p>
            <a:r>
              <a:rPr lang="vi-VN" sz="2000" b="1">
                <a:solidFill>
                  <a:srgbClr val="FF0000"/>
                </a:solidFill>
                <a:latin typeface="Times New Roman" panose="02020603050405020304" pitchFamily="18" charset="0"/>
                <a:cs typeface="Times New Roman" panose="02020603050405020304" pitchFamily="18" charset="0"/>
              </a:rPr>
              <a:t>Bước 1. Xác định đặc điểm hình dạng và kích thước của vật thể</a:t>
            </a:r>
          </a:p>
          <a:p>
            <a:r>
              <a:rPr lang="vi-VN" sz="2000" b="1">
                <a:solidFill>
                  <a:srgbClr val="FF0000"/>
                </a:solidFill>
                <a:latin typeface="Times New Roman" panose="02020603050405020304" pitchFamily="18" charset="0"/>
                <a:cs typeface="Times New Roman" panose="02020603050405020304" pitchFamily="18" charset="0"/>
              </a:rPr>
              <a:t>- Xác định được đặc điểm hình dạng của khối vật thể</a:t>
            </a:r>
          </a:p>
          <a:p>
            <a:r>
              <a:rPr lang="vi-VN" sz="2000" b="1">
                <a:solidFill>
                  <a:srgbClr val="FF0000"/>
                </a:solidFill>
                <a:latin typeface="Times New Roman" panose="02020603050405020304" pitchFamily="18" charset="0"/>
                <a:cs typeface="Times New Roman" panose="02020603050405020304" pitchFamily="18" charset="0"/>
              </a:rPr>
              <a:t>- Xác định được các kích thước của khối vật thể</a:t>
            </a:r>
          </a:p>
          <a:p>
            <a:r>
              <a:rPr lang="vi-VN" sz="2000" b="1">
                <a:solidFill>
                  <a:srgbClr val="FF0000"/>
                </a:solidFill>
                <a:latin typeface="Times New Roman" panose="02020603050405020304" pitchFamily="18" charset="0"/>
                <a:cs typeface="Times New Roman" panose="02020603050405020304" pitchFamily="18" charset="0"/>
              </a:rPr>
              <a:t>Bước 2. Xác định được hướng chiếu </a:t>
            </a:r>
          </a:p>
          <a:p>
            <a:r>
              <a:rPr lang="vi-VN" sz="2000" b="1" smtClean="0">
                <a:solidFill>
                  <a:srgbClr val="FF0000"/>
                </a:solidFill>
                <a:latin typeface="Times New Roman" panose="02020603050405020304" pitchFamily="18" charset="0"/>
                <a:cs typeface="Times New Roman" panose="02020603050405020304" pitchFamily="18" charset="0"/>
              </a:rPr>
              <a:t>-</a:t>
            </a:r>
            <a:r>
              <a:rPr lang="en-US" sz="2000" b="1" smtClean="0">
                <a:solidFill>
                  <a:srgbClr val="FF0000"/>
                </a:solidFill>
                <a:latin typeface="Times New Roman" panose="02020603050405020304" pitchFamily="18" charset="0"/>
                <a:cs typeface="Times New Roman" panose="02020603050405020304" pitchFamily="18" charset="0"/>
              </a:rPr>
              <a:t> </a:t>
            </a:r>
            <a:r>
              <a:rPr lang="vi-VN" sz="2000" b="1" smtClean="0">
                <a:solidFill>
                  <a:srgbClr val="FF0000"/>
                </a:solidFill>
                <a:latin typeface="Times New Roman" panose="02020603050405020304" pitchFamily="18" charset="0"/>
                <a:cs typeface="Times New Roman" panose="02020603050405020304" pitchFamily="18" charset="0"/>
              </a:rPr>
              <a:t>Xác </a:t>
            </a:r>
            <a:r>
              <a:rPr lang="vi-VN" sz="2000" b="1">
                <a:solidFill>
                  <a:srgbClr val="FF0000"/>
                </a:solidFill>
                <a:latin typeface="Times New Roman" panose="02020603050405020304" pitchFamily="18" charset="0"/>
                <a:cs typeface="Times New Roman" panose="02020603050405020304" pitchFamily="18" charset="0"/>
              </a:rPr>
              <a:t>định được các hướng chiếu </a:t>
            </a:r>
          </a:p>
          <a:p>
            <a:r>
              <a:rPr lang="vi-VN" sz="2000" b="1">
                <a:solidFill>
                  <a:srgbClr val="FF0000"/>
                </a:solidFill>
                <a:latin typeface="Times New Roman" panose="02020603050405020304" pitchFamily="18" charset="0"/>
                <a:cs typeface="Times New Roman" panose="02020603050405020304" pitchFamily="18" charset="0"/>
              </a:rPr>
              <a:t>Bước 3. Xác định vị trí và tỉ lệ các hình chiếu trên giấy vẽ</a:t>
            </a:r>
          </a:p>
          <a:p>
            <a:r>
              <a:rPr lang="vi-VN" sz="2000" b="1" smtClean="0">
                <a:solidFill>
                  <a:srgbClr val="FF0000"/>
                </a:solidFill>
                <a:latin typeface="Times New Roman" panose="02020603050405020304" pitchFamily="18" charset="0"/>
                <a:cs typeface="Times New Roman" panose="02020603050405020304" pitchFamily="18" charset="0"/>
              </a:rPr>
              <a:t>-</a:t>
            </a:r>
            <a:r>
              <a:rPr lang="en-US" sz="2000" b="1" smtClean="0">
                <a:solidFill>
                  <a:srgbClr val="FF0000"/>
                </a:solidFill>
                <a:latin typeface="Times New Roman" panose="02020603050405020304" pitchFamily="18" charset="0"/>
                <a:cs typeface="Times New Roman" panose="02020603050405020304" pitchFamily="18" charset="0"/>
              </a:rPr>
              <a:t> </a:t>
            </a:r>
            <a:r>
              <a:rPr lang="vi-VN" sz="2000" b="1" smtClean="0">
                <a:solidFill>
                  <a:srgbClr val="FF0000"/>
                </a:solidFill>
                <a:latin typeface="Times New Roman" panose="02020603050405020304" pitchFamily="18" charset="0"/>
                <a:cs typeface="Times New Roman" panose="02020603050405020304" pitchFamily="18" charset="0"/>
              </a:rPr>
              <a:t>Xác </a:t>
            </a:r>
            <a:r>
              <a:rPr lang="vi-VN" sz="2000" b="1">
                <a:solidFill>
                  <a:srgbClr val="FF0000"/>
                </a:solidFill>
                <a:latin typeface="Times New Roman" panose="02020603050405020304" pitchFamily="18" charset="0"/>
                <a:cs typeface="Times New Roman" panose="02020603050405020304" pitchFamily="18" charset="0"/>
              </a:rPr>
              <a:t>định được vị trí các hình chiếu và cân đối về khoảng cách trên trang giấy.</a:t>
            </a:r>
          </a:p>
          <a:p>
            <a:r>
              <a:rPr lang="vi-VN" sz="2000" b="1">
                <a:solidFill>
                  <a:srgbClr val="FF0000"/>
                </a:solidFill>
                <a:latin typeface="Times New Roman" panose="02020603050405020304" pitchFamily="18" charset="0"/>
                <a:cs typeface="Times New Roman" panose="02020603050405020304" pitchFamily="18" charset="0"/>
              </a:rPr>
              <a:t>- Xác định được tỉ lệ các hình chiếu.</a:t>
            </a:r>
          </a:p>
          <a:p>
            <a:r>
              <a:rPr lang="vi-VN" sz="2000" b="1">
                <a:solidFill>
                  <a:srgbClr val="FF0000"/>
                </a:solidFill>
                <a:latin typeface="Times New Roman" panose="02020603050405020304" pitchFamily="18" charset="0"/>
                <a:cs typeface="Times New Roman" panose="02020603050405020304" pitchFamily="18" charset="0"/>
              </a:rPr>
              <a:t>Bước 4. Vẽ các hình chiếu </a:t>
            </a:r>
          </a:p>
          <a:p>
            <a:r>
              <a:rPr lang="vi-VN" sz="2000" b="1">
                <a:solidFill>
                  <a:srgbClr val="FF0000"/>
                </a:solidFill>
                <a:latin typeface="Times New Roman" panose="02020603050405020304" pitchFamily="18" charset="0"/>
                <a:cs typeface="Times New Roman" panose="02020603050405020304" pitchFamily="18" charset="0"/>
              </a:rPr>
              <a:t>- Vẽ mờ các hình chiếu</a:t>
            </a:r>
          </a:p>
          <a:p>
            <a:r>
              <a:rPr lang="vi-VN" sz="2000" b="1">
                <a:solidFill>
                  <a:srgbClr val="FF0000"/>
                </a:solidFill>
                <a:latin typeface="Times New Roman" panose="02020603050405020304" pitchFamily="18" charset="0"/>
                <a:cs typeface="Times New Roman" panose="02020603050405020304" pitchFamily="18" charset="0"/>
              </a:rPr>
              <a:t>+ Vẽ mờ được các hình chiếu theo tỉ lệ của vật thể bằng nét mảnh.</a:t>
            </a:r>
          </a:p>
          <a:p>
            <a:r>
              <a:rPr lang="vi-VN" sz="2000" b="1">
                <a:solidFill>
                  <a:srgbClr val="FF0000"/>
                </a:solidFill>
                <a:latin typeface="Times New Roman" panose="02020603050405020304" pitchFamily="18" charset="0"/>
                <a:cs typeface="Times New Roman" panose="02020603050405020304" pitchFamily="18" charset="0"/>
              </a:rPr>
              <a:t>+ Thể hiện được mối quan hệ giữa các hình chiếu.</a:t>
            </a:r>
          </a:p>
          <a:p>
            <a:r>
              <a:rPr lang="vi-VN" sz="2000" b="1">
                <a:solidFill>
                  <a:srgbClr val="FF0000"/>
                </a:solidFill>
                <a:latin typeface="Times New Roman" panose="02020603050405020304" pitchFamily="18" charset="0"/>
                <a:cs typeface="Times New Roman" panose="02020603050405020304" pitchFamily="18" charset="0"/>
              </a:rPr>
              <a:t>-Sửa chữa các nét của hình chiếu</a:t>
            </a:r>
          </a:p>
          <a:p>
            <a:r>
              <a:rPr lang="vi-VN" sz="2000" b="1">
                <a:solidFill>
                  <a:srgbClr val="FF0000"/>
                </a:solidFill>
                <a:latin typeface="Times New Roman" panose="02020603050405020304" pitchFamily="18" charset="0"/>
                <a:cs typeface="Times New Roman" panose="02020603050405020304" pitchFamily="18" charset="0"/>
              </a:rPr>
              <a:t>+ Sửa chữa các nét của hình chiếu theo đúng quy cách trình bày bản vẽ.</a:t>
            </a:r>
          </a:p>
          <a:p>
            <a:r>
              <a:rPr lang="vi-VN" sz="2000" b="1">
                <a:solidFill>
                  <a:srgbClr val="FF0000"/>
                </a:solidFill>
                <a:latin typeface="Times New Roman" panose="02020603050405020304" pitchFamily="18" charset="0"/>
                <a:cs typeface="Times New Roman" panose="02020603050405020304" pitchFamily="18" charset="0"/>
              </a:rPr>
              <a:t>Bước 5. Ghi các kích thước cảu vật thể</a:t>
            </a:r>
          </a:p>
          <a:p>
            <a:r>
              <a:rPr lang="vi-VN" sz="2000" b="1" smtClean="0">
                <a:solidFill>
                  <a:srgbClr val="FF0000"/>
                </a:solidFill>
                <a:latin typeface="Times New Roman" panose="02020603050405020304" pitchFamily="18" charset="0"/>
                <a:cs typeface="Times New Roman" panose="02020603050405020304" pitchFamily="18" charset="0"/>
              </a:rPr>
              <a:t>-</a:t>
            </a:r>
            <a:r>
              <a:rPr lang="en-US" sz="2000" b="1" smtClean="0">
                <a:solidFill>
                  <a:srgbClr val="FF0000"/>
                </a:solidFill>
                <a:latin typeface="Times New Roman" panose="02020603050405020304" pitchFamily="18" charset="0"/>
                <a:cs typeface="Times New Roman" panose="02020603050405020304" pitchFamily="18" charset="0"/>
              </a:rPr>
              <a:t> </a:t>
            </a:r>
            <a:r>
              <a:rPr lang="vi-VN" sz="2000" b="1" smtClean="0">
                <a:solidFill>
                  <a:srgbClr val="FF0000"/>
                </a:solidFill>
                <a:latin typeface="Times New Roman" panose="02020603050405020304" pitchFamily="18" charset="0"/>
                <a:cs typeface="Times New Roman" panose="02020603050405020304" pitchFamily="18" charset="0"/>
              </a:rPr>
              <a:t>Vẽ </a:t>
            </a:r>
            <a:r>
              <a:rPr lang="vi-VN" sz="2000" b="1">
                <a:solidFill>
                  <a:srgbClr val="FF0000"/>
                </a:solidFill>
                <a:latin typeface="Times New Roman" panose="02020603050405020304" pitchFamily="18" charset="0"/>
                <a:cs typeface="Times New Roman" panose="02020603050405020304" pitchFamily="18" charset="0"/>
              </a:rPr>
              <a:t>các đường gióng, đường kích thước: Vẽ đúng quy cách các đường gióng, đường kích thước ở các hình chiếu.</a:t>
            </a:r>
          </a:p>
          <a:p>
            <a:r>
              <a:rPr lang="vi-VN" sz="2000" b="1">
                <a:solidFill>
                  <a:srgbClr val="FF0000"/>
                </a:solidFill>
                <a:latin typeface="Times New Roman" panose="02020603050405020304" pitchFamily="18" charset="0"/>
                <a:cs typeface="Times New Roman" panose="02020603050405020304" pitchFamily="18" charset="0"/>
              </a:rPr>
              <a:t>- Ghi các chữ số kích thước của vật thể lên hình chiêu: Ghi đúng quy cách các chữ số kích thước của vật thể lên hình chiếu.</a:t>
            </a:r>
          </a:p>
        </p:txBody>
      </p:sp>
    </p:spTree>
    <p:extLst>
      <p:ext uri="{BB962C8B-B14F-4D97-AF65-F5344CB8AC3E}">
        <p14:creationId xmlns:p14="http://schemas.microsoft.com/office/powerpoint/2010/main" val="159759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225275" y="551592"/>
            <a:ext cx="12046237" cy="618630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Hình </a:t>
            </a:r>
            <a:r>
              <a:rPr lang="vi-VN" sz="2800" b="1">
                <a:latin typeface="Times New Roman" panose="02020603050405020304" pitchFamily="18" charset="0"/>
                <a:cs typeface="Times New Roman" panose="02020603050405020304" pitchFamily="18" charset="0"/>
              </a:rPr>
              <a:t>chiếu vật thể</a:t>
            </a:r>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5. Quy trình vẽ hình chiếu khối hình học vật thể đơn giản</a:t>
            </a:r>
            <a:endParaRPr lang="en-US" sz="2800" b="1">
              <a:latin typeface="Times New Roman" panose="02020603050405020304" pitchFamily="18" charset="0"/>
              <a:cs typeface="Times New Roman" panose="02020603050405020304" pitchFamily="18" charset="0"/>
            </a:endParaRPr>
          </a:p>
          <a:p>
            <a:r>
              <a:rPr lang="vi-VN" sz="2000" b="1">
                <a:latin typeface="Times New Roman" panose="02020603050405020304" pitchFamily="18" charset="0"/>
                <a:cs typeface="Times New Roman" panose="02020603050405020304" pitchFamily="18" charset="0"/>
              </a:rPr>
              <a:t>5.2. Vẽ hình chiếu vật thể đơn giản</a:t>
            </a:r>
            <a:endParaRPr lang="en-US" sz="2000" b="1">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Bước 1. Xác định đặc điểm hình dạng và kích thước của vật thể</a:t>
            </a:r>
            <a:endParaRPr lang="en-US" sz="2000">
              <a:latin typeface="Times New Roman" panose="02020603050405020304" pitchFamily="18" charset="0"/>
              <a:cs typeface="Times New Roman" panose="02020603050405020304" pitchFamily="18" charset="0"/>
            </a:endParaRPr>
          </a:p>
          <a:p>
            <a:r>
              <a:rPr lang="vi-VN" sz="2000" smtClean="0">
                <a:latin typeface="Times New Roman" panose="02020603050405020304" pitchFamily="18" charset="0"/>
                <a:cs typeface="Times New Roman" panose="02020603050405020304" pitchFamily="18" charset="0"/>
              </a:rPr>
              <a:t>-</a:t>
            </a: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Xác </a:t>
            </a:r>
            <a:r>
              <a:rPr lang="vi-VN" sz="2000">
                <a:latin typeface="Times New Roman" panose="02020603050405020304" pitchFamily="18" charset="0"/>
                <a:cs typeface="Times New Roman" panose="02020603050405020304" pitchFamily="18" charset="0"/>
              </a:rPr>
              <a:t>định được đặc điểm hình dạng của khối vật thể</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 Xác định được các kích thước của khối vật thể</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Bước 2. Xác định được hướng chiếu </a:t>
            </a:r>
            <a:endParaRPr lang="en-US" sz="2000">
              <a:latin typeface="Times New Roman" panose="02020603050405020304" pitchFamily="18" charset="0"/>
              <a:cs typeface="Times New Roman" panose="02020603050405020304" pitchFamily="18" charset="0"/>
            </a:endParaRPr>
          </a:p>
          <a:p>
            <a:r>
              <a:rPr lang="vi-VN" sz="2000" smtClean="0">
                <a:latin typeface="Times New Roman" panose="02020603050405020304" pitchFamily="18" charset="0"/>
                <a:cs typeface="Times New Roman" panose="02020603050405020304" pitchFamily="18" charset="0"/>
              </a:rPr>
              <a:t>-</a:t>
            </a: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Xác </a:t>
            </a:r>
            <a:r>
              <a:rPr lang="vi-VN" sz="2000">
                <a:latin typeface="Times New Roman" panose="02020603050405020304" pitchFamily="18" charset="0"/>
                <a:cs typeface="Times New Roman" panose="02020603050405020304" pitchFamily="18" charset="0"/>
              </a:rPr>
              <a:t>định được các hướng chiếu </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Bước 3. Xác định vị trí và tỉ lệ các hình chiếu trên giấy vẽ</a:t>
            </a:r>
            <a:endParaRPr lang="en-US" sz="2000">
              <a:latin typeface="Times New Roman" panose="02020603050405020304" pitchFamily="18" charset="0"/>
              <a:cs typeface="Times New Roman" panose="02020603050405020304" pitchFamily="18" charset="0"/>
            </a:endParaRPr>
          </a:p>
          <a:p>
            <a:r>
              <a:rPr lang="vi-VN" sz="2000" smtClean="0">
                <a:latin typeface="Times New Roman" panose="02020603050405020304" pitchFamily="18" charset="0"/>
                <a:cs typeface="Times New Roman" panose="02020603050405020304" pitchFamily="18" charset="0"/>
              </a:rPr>
              <a:t>-</a:t>
            </a: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Xác </a:t>
            </a:r>
            <a:r>
              <a:rPr lang="vi-VN" sz="2000">
                <a:latin typeface="Times New Roman" panose="02020603050405020304" pitchFamily="18" charset="0"/>
                <a:cs typeface="Times New Roman" panose="02020603050405020304" pitchFamily="18" charset="0"/>
              </a:rPr>
              <a:t>định được vị trí các hình chiếu và cân đối về khoảng cách trên trang giấy.</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 Xác định được tỉ lệ các hình chiếu.</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Bước 4. Vẽ các hình chiếu </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 Vẽ mờ các hình chiếu</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 Vẽ mờ được các hình chiếu theo tỉ lệ của vật thể bằng nét mảnh.</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 Thể hiện được mối quan hệ giữa các hình chiếu.</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-Sửa chữa các nét của hình chiếu</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 Sửa chữa các nét của hình chiếu theo đúng quy cách trình bày bản vẽ.</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Bước 5. Ghi các kích thước </a:t>
            </a:r>
            <a:r>
              <a:rPr lang="vi-VN" sz="2000" smtClean="0">
                <a:latin typeface="Times New Roman" panose="02020603050405020304" pitchFamily="18" charset="0"/>
                <a:cs typeface="Times New Roman" panose="02020603050405020304" pitchFamily="18" charset="0"/>
              </a:rPr>
              <a:t>c</a:t>
            </a:r>
            <a:r>
              <a:rPr lang="en-US" sz="2000" smtClean="0">
                <a:latin typeface="Times New Roman" panose="02020603050405020304" pitchFamily="18" charset="0"/>
                <a:cs typeface="Times New Roman" panose="02020603050405020304" pitchFamily="18" charset="0"/>
              </a:rPr>
              <a:t>ủa</a:t>
            </a:r>
            <a:r>
              <a:rPr lang="vi-VN" sz="2000" smtClean="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vật thể</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-Vẽ các đường gióng, đường kích thước: Vẽ đúng quy cách các đường gióng, đường kích thước ở các hình chiếu</a:t>
            </a:r>
            <a:r>
              <a:rPr lang="vi-VN" sz="2000" smtClean="0">
                <a:latin typeface="Times New Roman" panose="02020603050405020304" pitchFamily="18" charset="0"/>
                <a:cs typeface="Times New Roman" panose="02020603050405020304" pitchFamily="18" charset="0"/>
              </a:rPr>
              <a:t>.</a:t>
            </a:r>
            <a:endParaRPr lang="en-US" sz="2000">
              <a:latin typeface="Times New Roman" panose="02020603050405020304" pitchFamily="18" charset="0"/>
              <a:cs typeface="Times New Roman" panose="02020603050405020304" pitchFamily="18" charset="0"/>
            </a:endParaRPr>
          </a:p>
        </p:txBody>
      </p:sp>
      <p:sp>
        <p:nvSpPr>
          <p:cNvPr id="8" name="Rectangle 7"/>
          <p:cNvSpPr/>
          <p:nvPr/>
        </p:nvSpPr>
        <p:spPr>
          <a:xfrm>
            <a:off x="2863230" y="-47708"/>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863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Cho hình chóp đều đáy vuông có chiều cao h = 60 mm, chiều dài cạnh đáy a = 40 mm (Hình 2.13). Hãy vẽ và ghi kích thước hình chiếu đứng và hình chiếu cạnh mới sau khi đặt mặt đáy của hình chóp đáy vuông này song song với mặt phẳng chiếu cạnh (tỉ lệ 1:1). </a:t>
            </a:r>
          </a:p>
        </p:txBody>
      </p:sp>
      <p:pic>
        <p:nvPicPr>
          <p:cNvPr id="8" name="Picture 7"/>
          <p:cNvPicPr>
            <a:picLocks noChangeAspect="1"/>
          </p:cNvPicPr>
          <p:nvPr/>
        </p:nvPicPr>
        <p:blipFill>
          <a:blip r:embed="rId3"/>
          <a:stretch>
            <a:fillRect/>
          </a:stretch>
        </p:blipFill>
        <p:spPr>
          <a:xfrm>
            <a:off x="230587" y="2496710"/>
            <a:ext cx="6512117" cy="4361290"/>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6198637"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Cho hình chóp đều đáy vuông có chiều cao h = 60 mm, chiều dài cạnh đáy a = 40 mm (Hình 2.13). Hãy vẽ và ghi kích thước hình chiếu đứng và hình chiếu cạnh mới sau khi đặt mặt đáy của hình chóp đáy vuông này song song với mặt phẳng chiếu cạnh (tỉ lệ 1:1). </a:t>
            </a:r>
          </a:p>
        </p:txBody>
      </p:sp>
      <p:pic>
        <p:nvPicPr>
          <p:cNvPr id="8" name="Picture 7"/>
          <p:cNvPicPr>
            <a:picLocks noChangeAspect="1"/>
          </p:cNvPicPr>
          <p:nvPr/>
        </p:nvPicPr>
        <p:blipFill>
          <a:blip r:embed="rId3"/>
          <a:stretch>
            <a:fillRect/>
          </a:stretch>
        </p:blipFill>
        <p:spPr>
          <a:xfrm>
            <a:off x="230588" y="4124204"/>
            <a:ext cx="5865402" cy="2733795"/>
          </a:xfrm>
          <a:prstGeom prst="rect">
            <a:avLst/>
          </a:prstGeom>
        </p:spPr>
      </p:pic>
      <p:pic>
        <p:nvPicPr>
          <p:cNvPr id="2" name="Picture 1"/>
          <p:cNvPicPr>
            <a:picLocks noChangeAspect="1"/>
          </p:cNvPicPr>
          <p:nvPr/>
        </p:nvPicPr>
        <p:blipFill>
          <a:blip r:embed="rId4"/>
          <a:stretch>
            <a:fillRect/>
          </a:stretch>
        </p:blipFill>
        <p:spPr>
          <a:xfrm>
            <a:off x="6577650" y="886407"/>
            <a:ext cx="4684400" cy="5645021"/>
          </a:xfrm>
          <a:prstGeom prst="rect">
            <a:avLst/>
          </a:prstGeom>
        </p:spPr>
      </p:pic>
    </p:spTree>
    <p:extLst>
      <p:ext uri="{BB962C8B-B14F-4D97-AF65-F5344CB8AC3E}">
        <p14:creationId xmlns:p14="http://schemas.microsoft.com/office/powerpoint/2010/main" val="42057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2.</a:t>
            </a:r>
            <a:r>
              <a:rPr lang="en-US" sz="2800" b="1">
                <a:latin typeface="Times New Roman" panose="02020603050405020304" pitchFamily="18" charset="0"/>
                <a:cs typeface="Times New Roman" panose="02020603050405020304" pitchFamily="18" charset="0"/>
              </a:rPr>
              <a:t> Vẽ và ghi kích thước các hình chiếu của vật thể đơn giản ở Hình 2.14 (tỉ lệ 1:1).</a:t>
            </a:r>
          </a:p>
        </p:txBody>
      </p:sp>
      <p:pic>
        <p:nvPicPr>
          <p:cNvPr id="5" name="Picture 4"/>
          <p:cNvPicPr>
            <a:picLocks noChangeAspect="1"/>
          </p:cNvPicPr>
          <p:nvPr/>
        </p:nvPicPr>
        <p:blipFill>
          <a:blip r:embed="rId3"/>
          <a:stretch>
            <a:fillRect/>
          </a:stretch>
        </p:blipFill>
        <p:spPr>
          <a:xfrm>
            <a:off x="746450" y="1604865"/>
            <a:ext cx="6503436" cy="4870580"/>
          </a:xfrm>
          <a:prstGeom prst="rect">
            <a:avLst/>
          </a:prstGeom>
        </p:spPr>
      </p:pic>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32189" y="584775"/>
            <a:ext cx="5791189"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2.</a:t>
            </a:r>
            <a:r>
              <a:rPr lang="en-US" sz="2800" b="1">
                <a:latin typeface="Times New Roman" panose="02020603050405020304" pitchFamily="18" charset="0"/>
                <a:cs typeface="Times New Roman" panose="02020603050405020304" pitchFamily="18" charset="0"/>
              </a:rPr>
              <a:t> Vẽ và ghi kích thước các hình chiếu của vật thể đơn giản ở Hình 2.14 (tỉ lệ 1:1).</a:t>
            </a:r>
          </a:p>
        </p:txBody>
      </p:sp>
      <p:pic>
        <p:nvPicPr>
          <p:cNvPr id="5" name="Picture 4"/>
          <p:cNvPicPr>
            <a:picLocks noChangeAspect="1"/>
          </p:cNvPicPr>
          <p:nvPr/>
        </p:nvPicPr>
        <p:blipFill>
          <a:blip r:embed="rId3"/>
          <a:stretch>
            <a:fillRect/>
          </a:stretch>
        </p:blipFill>
        <p:spPr>
          <a:xfrm>
            <a:off x="65315" y="1987420"/>
            <a:ext cx="5924938" cy="4870580"/>
          </a:xfrm>
          <a:prstGeom prst="rect">
            <a:avLst/>
          </a:prstGeom>
        </p:spPr>
      </p:pic>
      <p:pic>
        <p:nvPicPr>
          <p:cNvPr id="2" name="Picture 1"/>
          <p:cNvPicPr>
            <a:picLocks noChangeAspect="1"/>
          </p:cNvPicPr>
          <p:nvPr/>
        </p:nvPicPr>
        <p:blipFill>
          <a:blip r:embed="rId4"/>
          <a:stretch>
            <a:fillRect/>
          </a:stretch>
        </p:blipFill>
        <p:spPr>
          <a:xfrm>
            <a:off x="6029114" y="1082351"/>
            <a:ext cx="5951392" cy="5421086"/>
          </a:xfrm>
          <a:prstGeom prst="rect">
            <a:avLst/>
          </a:prstGeom>
        </p:spPr>
      </p:pic>
    </p:spTree>
    <p:extLst>
      <p:ext uri="{BB962C8B-B14F-4D97-AF65-F5344CB8AC3E}">
        <p14:creationId xmlns:p14="http://schemas.microsoft.com/office/powerpoint/2010/main" val="392558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vi-VN" sz="2800" b="1">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a:latin typeface="Times New Roman" panose="02020603050405020304" pitchFamily="18" charset="0"/>
                <a:cs typeface="Times New Roman" panose="02020603050405020304" pitchFamily="18" charset="0"/>
              </a:rPr>
              <a:t>- Đường kích trong của vòng đệm: Ø34 mm</a:t>
            </a:r>
          </a:p>
          <a:p>
            <a:r>
              <a:rPr lang="vi-VN" sz="2800" b="1">
                <a:latin typeface="Times New Roman" panose="02020603050405020304" pitchFamily="18" charset="0"/>
                <a:cs typeface="Times New Roman" panose="02020603050405020304" pitchFamily="18" charset="0"/>
              </a:rPr>
              <a:t>- Đường kính ngoài của vòng đệm: Ø60 mm.</a:t>
            </a:r>
          </a:p>
          <a:p>
            <a:r>
              <a:rPr lang="vi-VN" sz="2800" b="1">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11627" y="2906189"/>
            <a:ext cx="5715948" cy="3765199"/>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vi-VN" sz="2800" b="1">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a:latin typeface="Times New Roman" panose="02020603050405020304" pitchFamily="18" charset="0"/>
                <a:cs typeface="Times New Roman" panose="02020603050405020304" pitchFamily="18" charset="0"/>
              </a:rPr>
              <a:t>- Đường kích trong của vòng đệm: Ø34 mm</a:t>
            </a:r>
          </a:p>
          <a:p>
            <a:r>
              <a:rPr lang="vi-VN" sz="2800" b="1">
                <a:latin typeface="Times New Roman" panose="02020603050405020304" pitchFamily="18" charset="0"/>
                <a:cs typeface="Times New Roman" panose="02020603050405020304" pitchFamily="18" charset="0"/>
              </a:rPr>
              <a:t>- Đường kính ngoài của vòng đệm: Ø60 mm.</a:t>
            </a:r>
          </a:p>
          <a:p>
            <a:r>
              <a:rPr lang="vi-VN" sz="2800" b="1">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11627" y="2906189"/>
            <a:ext cx="5715948" cy="3765199"/>
          </a:xfrm>
          <a:prstGeom prst="rect">
            <a:avLst/>
          </a:prstGeom>
        </p:spPr>
      </p:pic>
      <p:pic>
        <p:nvPicPr>
          <p:cNvPr id="4" name="Picture 3"/>
          <p:cNvPicPr>
            <a:picLocks noChangeAspect="1"/>
          </p:cNvPicPr>
          <p:nvPr/>
        </p:nvPicPr>
        <p:blipFill>
          <a:blip r:embed="rId4"/>
          <a:stretch>
            <a:fillRect/>
          </a:stretch>
        </p:blipFill>
        <p:spPr>
          <a:xfrm>
            <a:off x="6322073" y="2614320"/>
            <a:ext cx="5676638" cy="4057067"/>
          </a:xfrm>
          <a:prstGeom prst="rect">
            <a:avLst/>
          </a:prstGeom>
        </p:spPr>
      </p:pic>
    </p:spTree>
    <p:extLst>
      <p:ext uri="{BB962C8B-B14F-4D97-AF65-F5344CB8AC3E}">
        <p14:creationId xmlns:p14="http://schemas.microsoft.com/office/powerpoint/2010/main" val="40974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48947" cy="523220"/>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Giữa </a:t>
            </a:r>
            <a:r>
              <a:rPr lang="vi-VN" sz="2800" b="1">
                <a:latin typeface="Times New Roman" panose="02020603050405020304" pitchFamily="18" charset="0"/>
                <a:cs typeface="Times New Roman" panose="02020603050405020304" pitchFamily="18" charset="0"/>
              </a:rPr>
              <a:t>hình chiếu và vật thể chiếu ở hình 2.2. Có mối quan hệ như thế nào?</a:t>
            </a:r>
            <a:endParaRPr lang="en-US" sz="28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49765" y="770650"/>
            <a:ext cx="11241492" cy="5863415"/>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9478006" cy="954107"/>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Giữa </a:t>
            </a:r>
            <a:r>
              <a:rPr lang="vi-VN" sz="2800" b="1">
                <a:latin typeface="Times New Roman" panose="02020603050405020304" pitchFamily="18" charset="0"/>
                <a:cs typeface="Times New Roman" panose="02020603050405020304" pitchFamily="18" charset="0"/>
              </a:rPr>
              <a:t>hình chiếu và vật thể chiếu ở hình 2.2. Có mối quan hệ như thế nào?</a:t>
            </a:r>
            <a:endParaRPr lang="en-US" sz="28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81814" y="1110343"/>
            <a:ext cx="9645957" cy="5523722"/>
          </a:xfrm>
          <a:prstGeom prst="rect">
            <a:avLst/>
          </a:prstGeom>
        </p:spPr>
      </p:pic>
      <p:sp>
        <p:nvSpPr>
          <p:cNvPr id="4" name="Rectangle 3"/>
          <p:cNvSpPr/>
          <p:nvPr/>
        </p:nvSpPr>
        <p:spPr>
          <a:xfrm>
            <a:off x="10114384" y="1009882"/>
            <a:ext cx="1222310" cy="5262979"/>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Hình chiếu trên là kết quả khi ta chiếu vật thể lên mặt phẳng chiếu.</a:t>
            </a:r>
          </a:p>
        </p:txBody>
      </p:sp>
    </p:spTree>
    <p:extLst>
      <p:ext uri="{BB962C8B-B14F-4D97-AF65-F5344CB8AC3E}">
        <p14:creationId xmlns:p14="http://schemas.microsoft.com/office/powerpoint/2010/main" val="304160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a:t>
            </a:r>
            <a:r>
              <a:rPr lang="vi-VN" sz="2800" b="1" smtClean="0">
                <a:latin typeface="Times New Roman" panose="02020603050405020304" pitchFamily="18" charset="0"/>
                <a:cs typeface="Times New Roman" panose="02020603050405020304" pitchFamily="18" charset="0"/>
              </a:rPr>
              <a:t>.Hình </a:t>
            </a:r>
            <a:r>
              <a:rPr lang="vi-VN" sz="2800" b="1">
                <a:latin typeface="Times New Roman" panose="02020603050405020304" pitchFamily="18" charset="0"/>
                <a:cs typeface="Times New Roman" panose="02020603050405020304" pitchFamily="18" charset="0"/>
              </a:rPr>
              <a:t>chiếu vật thể</a:t>
            </a:r>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1. Khái niệm</a:t>
            </a:r>
            <a:endParaRPr lang="en-US" sz="2800" b="1">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Hình chiếu của vật thể là hình nhận được trên mặt phẳng sau khi ta chiếu vật thể lên mặt phẳng đó.</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661369" cy="523220"/>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Nhận </a:t>
            </a:r>
            <a:r>
              <a:rPr lang="vi-VN" sz="2800" b="1">
                <a:latin typeface="Times New Roman" panose="02020603050405020304" pitchFamily="18" charset="0"/>
                <a:cs typeface="Times New Roman" panose="02020603050405020304" pitchFamily="18" charset="0"/>
              </a:rPr>
              <a:t>xét đặc điểm của các tia chiếu trong mỗi trường hợp ở hình 2.3? </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89249" y="823815"/>
            <a:ext cx="11737910" cy="5922217"/>
          </a:xfrm>
          <a:prstGeom prst="rect">
            <a:avLst/>
          </a:prstGeom>
        </p:spPr>
      </p:pic>
    </p:spTree>
    <p:extLst>
      <p:ext uri="{BB962C8B-B14F-4D97-AF65-F5344CB8AC3E}">
        <p14:creationId xmlns:p14="http://schemas.microsoft.com/office/powerpoint/2010/main" val="1412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7649206" cy="954107"/>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Nhận </a:t>
            </a:r>
            <a:r>
              <a:rPr lang="vi-VN" sz="2800" b="1">
                <a:latin typeface="Times New Roman" panose="02020603050405020304" pitchFamily="18" charset="0"/>
                <a:cs typeface="Times New Roman" panose="02020603050405020304" pitchFamily="18" charset="0"/>
              </a:rPr>
              <a:t>xét đặc điểm của các tia chiếu trong mỗi trường hợp ở hình 2.3? </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49765" y="1060264"/>
            <a:ext cx="10239699" cy="5685768"/>
          </a:xfrm>
          <a:prstGeom prst="rect">
            <a:avLst/>
          </a:prstGeom>
        </p:spPr>
      </p:pic>
    </p:spTree>
    <p:extLst>
      <p:ext uri="{BB962C8B-B14F-4D97-AF65-F5344CB8AC3E}">
        <p14:creationId xmlns:p14="http://schemas.microsoft.com/office/powerpoint/2010/main" val="3565163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a:t>
            </a:r>
            <a:r>
              <a:rPr lang="vi-VN" sz="2800" b="1" smtClean="0">
                <a:latin typeface="Times New Roman" panose="02020603050405020304" pitchFamily="18" charset="0"/>
                <a:cs typeface="Times New Roman" panose="02020603050405020304" pitchFamily="18" charset="0"/>
              </a:rPr>
              <a:t>.Hình </a:t>
            </a:r>
            <a:r>
              <a:rPr lang="vi-VN" sz="2800" b="1">
                <a:latin typeface="Times New Roman" panose="02020603050405020304" pitchFamily="18" charset="0"/>
                <a:cs typeface="Times New Roman" panose="02020603050405020304" pitchFamily="18" charset="0"/>
              </a:rPr>
              <a:t>chiếu vật thể</a:t>
            </a:r>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2. Các phép chiếu</a:t>
            </a:r>
            <a:endParaRPr lang="en-US" sz="2800" b="1">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Phép chiếu vuông góc: dùng để vẽ các hình chiếu vuông góc.</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Phép chiếu song song và phép chiếu xuyên tâm: dùng để vẽ hình biểu diễn 3 chiều.</a:t>
            </a:r>
          </a:p>
        </p:txBody>
      </p:sp>
      <p:sp>
        <p:nvSpPr>
          <p:cNvPr id="8" name="Rectangle 7"/>
          <p:cNvSpPr/>
          <p:nvPr/>
        </p:nvSpPr>
        <p:spPr>
          <a:xfrm>
            <a:off x="2918889" y="43491"/>
            <a:ext cx="5898540"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337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440</TotalTime>
  <Words>2148</Words>
  <Application>Microsoft Office PowerPoint</Application>
  <PresentationFormat>Custom</PresentationFormat>
  <Paragraphs>173</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Kim Hong</cp:lastModifiedBy>
  <cp:revision>36</cp:revision>
  <dcterms:created xsi:type="dcterms:W3CDTF">2023-06-21T22:05:51Z</dcterms:created>
  <dcterms:modified xsi:type="dcterms:W3CDTF">2024-10-05T09:52:08Z</dcterms:modified>
</cp:coreProperties>
</file>