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0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3" r:id="rId14"/>
    <p:sldId id="271" r:id="rId15"/>
    <p:sldId id="267" r:id="rId16"/>
    <p:sldId id="268" r:id="rId17"/>
    <p:sldId id="269" r:id="rId18"/>
    <p:sldId id="270" r:id="rId19"/>
    <p:sldId id="275" r:id="rId20"/>
    <p:sldId id="272" r:id="rId21"/>
    <p:sldId id="273" r:id="rId22"/>
    <p:sldId id="286" r:id="rId23"/>
    <p:sldId id="283" r:id="rId24"/>
    <p:sldId id="284" r:id="rId25"/>
    <p:sldId id="285" r:id="rId26"/>
    <p:sldId id="289" r:id="rId27"/>
    <p:sldId id="290" r:id="rId28"/>
    <p:sldId id="287" r:id="rId29"/>
    <p:sldId id="288" r:id="rId30"/>
    <p:sldId id="291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857-448F-4C03-8D6E-6A667BE2B836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FA186-8A1E-493F-9D29-2A7A975B0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4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725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903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729d9724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8729d9724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78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631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586A8-FAC1-4B77-9CC9-E1C8A40D9305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01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0A473-B03A-EB35-0EDE-4897996D0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8C48362-6B5C-BED8-FB66-EB47C360C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54D8C5-1EB5-8FEF-AF2E-49EA3978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191092-C82B-B570-6F8A-987B06DA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74F8CA-7F41-B06F-911C-64E2B060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450A19-7555-8B6E-A8CE-00B72716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CFA76F6-D33B-BE85-A591-5A957C2D0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810EDA-2418-0C21-CF89-EA239292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111A12-5512-2194-22BA-5C25962F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EC5EB3-C222-CA94-7284-68DD6E59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8CE08D3-E7D3-2113-637B-7E9A1BCCE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DC7F86-DE78-1E8C-3C39-434416B6E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6F13B2-4113-59D6-82E6-19E4A482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1E5AE9-5E9E-8367-C80C-86A30336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891E11-4031-E59F-F49E-E951C379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11EAC-914E-0742-0CC9-8208014A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658E62-24E5-5526-A7DA-9D5413F3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C9DB63-94ED-CB09-9AEC-A267E6AD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79271C-263E-5C73-1453-40E5A63C1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CFF2D5-516B-3B6D-B828-47091045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832C0C-3C66-AC61-9C56-70C0A404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F85EF1-307F-0EED-87BE-7AB86EE06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4E0C3A-0BDC-9E92-71F6-C9262193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04BC72-44F3-8A34-6994-A6C55F29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63DFA5-7527-55B9-0702-E55022A9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5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FFD1B-F842-5509-AF09-FFEDAA55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F7AA24-3D6A-8570-DEEC-D3F69BF43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CA28EB1-50D6-FBAA-C5E2-05C765C84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4F1302-27D4-848B-BE9F-51E7E704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403008-30D2-04EB-9744-C5B412D7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743D5F-0D3A-C460-8753-049EDACED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3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198BF2-0E3C-5958-0DD5-2908A826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C08B0-DB1E-AA4B-FBF5-9C88EB86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3D3E19-E456-CCBD-3D41-2891CFE09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DD07759-922E-4B47-645B-3FDA4A93D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868120-6903-FAB6-F8EF-0A5727752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FE63999-E114-583E-1A31-42A7F7BD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C70C067-1785-8A00-9AE1-FE943034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A4E4FFB-91CB-3336-522E-194ED54D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76134F-088A-5AB0-A729-14C31992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8CAFDB-D29B-4DD6-CD04-CB836B1E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5BEF98-D37F-0E0C-2380-D51C3F5B3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14BF536-B671-B5B5-DC02-1DA9553A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2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4263A5-BC84-9561-4000-450D13F2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9E56FF4-566D-087E-424D-1F675868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B36AA4-037A-E38F-31F2-61668D29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4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75DE88-7E0A-DFBA-2376-F3D4D123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5DFED9-2EE9-E4E3-66FB-F8912DC89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388804-D0EC-16BC-D447-63FF903AF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C215F8-C29C-3CB2-FDBB-1394B5E0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612473-202D-AE37-0C73-D6CB4C0CA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1A5B08-47C3-4B11-0753-86B6ABF4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7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2FB757-B3A2-3FD3-3A2E-9CD17638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9ADAF87-9C2F-9580-5144-97AFDB881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F1AD6-5A8B-DB6D-0BA3-9570D072B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01C502-358E-F34F-A5DA-149DD7F3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E484D5-088B-A93E-4BFF-EB1A3F062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701DA5-EFC6-37BA-08BB-FAE83DFF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DCB9DEE-0982-81AF-A386-77098E50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089F4-49E3-DBEC-DED1-5311EB832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2068CB-4202-FDD7-085D-B8F2B0150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7B599-2C32-4265-A4A5-F4E73C8756BE}" type="datetimeFigureOut">
              <a:rPr lang="en-US" smtClean="0"/>
              <a:t>01/10/2024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FFD09-707D-A002-AED5-37781EAC1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8E58DE-9ED7-367C-44FF-25BC1164D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248D4-F7C4-463D-96BE-C83D92F47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6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0911260350543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012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87D97B-BEE1-8645-EDDE-71B6946BAFE8}"/>
              </a:ext>
            </a:extLst>
          </p:cNvPr>
          <p:cNvSpPr txBox="1"/>
          <p:nvPr/>
        </p:nvSpPr>
        <p:spPr>
          <a:xfrm>
            <a:off x="232012" y="2596965"/>
            <a:ext cx="12182852" cy="233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kern="0" spc="133" dirty="0">
                <a:solidFill>
                  <a:srgbClr val="FF0000"/>
                </a:solidFill>
                <a:latin typeface="Roboto Black" panose="02000000000000000000" pitchFamily="2" charset="0"/>
                <a:cs typeface="Arial"/>
                <a:sym typeface="Arial"/>
              </a:rPr>
              <a:t>CHỦ ĐỀ 4: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1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70BE3F-DE14-12AE-6EAF-E5D4A547360B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BCBABE-8D3B-273F-733F-5B957DDB402F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564932-AAB2-FBAA-467F-9684E3D727C8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F4C120D-47F9-E0F3-A389-8D7B33A1BD01}"/>
              </a:ext>
            </a:extLst>
          </p:cNvPr>
          <p:cNvSpPr txBox="1"/>
          <p:nvPr/>
        </p:nvSpPr>
        <p:spPr>
          <a:xfrm>
            <a:off x="6096000" y="3101233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F57FAD0-3480-8200-9B6C-5594024CEEA0}"/>
              </a:ext>
            </a:extLst>
          </p:cNvPr>
          <p:cNvSpPr txBox="1"/>
          <p:nvPr/>
        </p:nvSpPr>
        <p:spPr>
          <a:xfrm>
            <a:off x="6841673" y="5526079"/>
            <a:ext cx="2854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090948C4-C468-D72D-69A7-DBED2964C7A0}"/>
              </a:ext>
            </a:extLst>
          </p:cNvPr>
          <p:cNvCxnSpPr>
            <a:cxnSpLocks/>
          </p:cNvCxnSpPr>
          <p:nvPr/>
        </p:nvCxnSpPr>
        <p:spPr>
          <a:xfrm flipH="1">
            <a:off x="5845629" y="5872294"/>
            <a:ext cx="18135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313299-2856-9420-949C-A68454F57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37895"/>
            <a:ext cx="5673926" cy="381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23B7C07-83DE-992F-17D5-B28F3B3247A7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EC7A78A-F60F-BC2C-3E75-13762BC61096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AD23C1-EA04-BD22-2B68-FB62FB05F751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9EBD2A6-5DE8-80EB-117B-3DAB5669A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9" r="7727"/>
          <a:stretch/>
        </p:blipFill>
        <p:spPr>
          <a:xfrm>
            <a:off x="738231" y="2928358"/>
            <a:ext cx="3565322" cy="244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9DAA6F4-6328-2D40-5BBE-8DC2206AC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" t="-6548" r="-1515" b="1403"/>
          <a:stretch/>
        </p:blipFill>
        <p:spPr>
          <a:xfrm>
            <a:off x="6373402" y="2768366"/>
            <a:ext cx="4748285" cy="2931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9361E01-BA64-3BD6-D1B3-52033BACF06F}"/>
              </a:ext>
            </a:extLst>
          </p:cNvPr>
          <p:cNvSpPr txBox="1"/>
          <p:nvPr/>
        </p:nvSpPr>
        <p:spPr>
          <a:xfrm>
            <a:off x="2041072" y="5700275"/>
            <a:ext cx="6341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 descr="Bài tập sự phân tích ánh sáng trắng (cực hay, chi tiết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1" y="2916936"/>
            <a:ext cx="5105072" cy="2783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63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C3EA99-8357-0BF4-4B81-B855A2DC2D5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D368FC-C1A2-E744-332B-5D8EC2290F70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6F81F3-9CDC-202F-5100-1159854DC85C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5D18186-E279-3A33-BAC3-51383ABAC741}"/>
              </a:ext>
            </a:extLst>
          </p:cNvPr>
          <p:cNvSpPr txBox="1"/>
          <p:nvPr/>
        </p:nvSpPr>
        <p:spPr>
          <a:xfrm>
            <a:off x="177204" y="3216719"/>
            <a:ext cx="11737705" cy="323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8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C3EA99-8357-0BF4-4B81-B855A2DC2D5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CD368FC-C1A2-E744-332B-5D8EC2290F70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6F81F3-9CDC-202F-5100-1159854DC85C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5D18186-E279-3A33-BAC3-51383ABAC741}"/>
              </a:ext>
            </a:extLst>
          </p:cNvPr>
          <p:cNvSpPr txBox="1"/>
          <p:nvPr/>
        </p:nvSpPr>
        <p:spPr>
          <a:xfrm>
            <a:off x="177204" y="2998609"/>
            <a:ext cx="9815887" cy="167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algn="just">
              <a:lnSpc>
                <a:spcPct val="107000"/>
              </a:lnSpc>
              <a:spcAft>
                <a:spcPts val="245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B83D224-92F8-36F9-17F4-5B9109C2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5297" cy="3837214"/>
          </a:xfrm>
          <a:prstGeom prst="rect">
            <a:avLst/>
          </a:prstGeom>
        </p:spPr>
      </p:pic>
      <p:pic>
        <p:nvPicPr>
          <p:cNvPr id="1026" name="Picture 2" descr="Funny Gifs : Preppy Smiley Face Gif - VSGIF.com">
            <a:extLst>
              <a:ext uri="{FF2B5EF4-FFF2-40B4-BE49-F238E27FC236}">
                <a16:creationId xmlns="" xmlns:a16="http://schemas.microsoft.com/office/drawing/2014/main" id="{3A67AC1C-2066-36CB-D02B-9C718123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4790458-BC32-B894-6306-B509B5CCCBA1}"/>
              </a:ext>
            </a:extLst>
          </p:cNvPr>
          <p:cNvSpPr txBox="1"/>
          <p:nvPr/>
        </p:nvSpPr>
        <p:spPr>
          <a:xfrm>
            <a:off x="5545297" y="636814"/>
            <a:ext cx="66467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r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&gt; r’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3C04713-62CA-8D9E-F610-A6CF764AFA77}"/>
              </a:ext>
            </a:extLst>
          </p:cNvPr>
          <p:cNvSpPr txBox="1"/>
          <p:nvPr/>
        </p:nvSpPr>
        <p:spPr>
          <a:xfrm>
            <a:off x="3249387" y="4890641"/>
            <a:ext cx="8942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A820D6-BB0C-E5FE-5D06-B066464254B8}"/>
              </a:ext>
            </a:extLst>
          </p:cNvPr>
          <p:cNvSpPr txBox="1"/>
          <p:nvPr/>
        </p:nvSpPr>
        <p:spPr>
          <a:xfrm>
            <a:off x="0" y="4389"/>
            <a:ext cx="12192000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61C0144-A08C-354F-1F34-028F226DA965}"/>
              </a:ext>
            </a:extLst>
          </p:cNvPr>
          <p:cNvSpPr txBox="1"/>
          <p:nvPr/>
        </p:nvSpPr>
        <p:spPr>
          <a:xfrm>
            <a:off x="0" y="557361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A37A07-06DA-4AF9-4E5D-A28D45EDB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8"/>
          <a:stretch/>
        </p:blipFill>
        <p:spPr>
          <a:xfrm>
            <a:off x="5874815" y="557361"/>
            <a:ext cx="6202635" cy="37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1D78BC-7520-5480-7AB0-8E744C7B3C35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86A8AC2-6415-007B-C0C8-C2FE7C47126E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D055A5D-618F-D78F-9D97-AC7EB6F0A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7" y="1952167"/>
            <a:ext cx="4958443" cy="4905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644830-B775-F6CC-3BBF-5ED2CDFA5EB5}"/>
              </a:ext>
            </a:extLst>
          </p:cNvPr>
          <p:cNvSpPr txBox="1"/>
          <p:nvPr/>
        </p:nvSpPr>
        <p:spPr>
          <a:xfrm>
            <a:off x="16325" y="2677889"/>
            <a:ext cx="7490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256D25-2136-8051-8B9E-C9B32DF758D0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E043BDA-F9D5-BFBD-3A4E-933F07E0BAB8}"/>
              </a:ext>
            </a:extLst>
          </p:cNvPr>
          <p:cNvSpPr txBox="1"/>
          <p:nvPr/>
        </p:nvSpPr>
        <p:spPr>
          <a:xfrm>
            <a:off x="16325" y="4709428"/>
            <a:ext cx="6760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29B28A-2E1B-E276-65D2-7BA45C1FEEE8}"/>
              </a:ext>
            </a:extLst>
          </p:cNvPr>
          <p:cNvSpPr txBox="1"/>
          <p:nvPr/>
        </p:nvSpPr>
        <p:spPr>
          <a:xfrm>
            <a:off x="930735" y="3706574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220AB7-24DE-8F20-89FE-9CD553DAE5D5}"/>
              </a:ext>
            </a:extLst>
          </p:cNvPr>
          <p:cNvCxnSpPr>
            <a:cxnSpLocks/>
          </p:cNvCxnSpPr>
          <p:nvPr/>
        </p:nvCxnSpPr>
        <p:spPr>
          <a:xfrm>
            <a:off x="455051" y="3998961"/>
            <a:ext cx="52252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9D8466A-402C-66C7-70EA-CEE569AB9DE0}"/>
              </a:ext>
            </a:extLst>
          </p:cNvPr>
          <p:cNvSpPr txBox="1"/>
          <p:nvPr/>
        </p:nvSpPr>
        <p:spPr>
          <a:xfrm>
            <a:off x="1149493" y="5259897"/>
            <a:ext cx="18838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BCEB5FC-CA2C-EC61-E2FC-A17CF5FC1159}"/>
              </a:ext>
            </a:extLst>
          </p:cNvPr>
          <p:cNvCxnSpPr/>
          <p:nvPr/>
        </p:nvCxnSpPr>
        <p:spPr>
          <a:xfrm>
            <a:off x="408214" y="5587068"/>
            <a:ext cx="6404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2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8D397B-3B9F-1725-3451-C991715F4492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8F1C936-8475-3D45-5E9F-AC852E283EE2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CB669A2-418D-2240-0AC5-67BECBB1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7" y="1952167"/>
            <a:ext cx="4958443" cy="4905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7267B1-28FC-D6BC-66F0-2C66D1CC0C8A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3EB8DC68-54F6-AEB4-DA69-754CC1D6BC84}"/>
              </a:ext>
            </a:extLst>
          </p:cNvPr>
          <p:cNvCxnSpPr>
            <a:cxnSpLocks/>
          </p:cNvCxnSpPr>
          <p:nvPr/>
        </p:nvCxnSpPr>
        <p:spPr>
          <a:xfrm>
            <a:off x="195937" y="3721384"/>
            <a:ext cx="52252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362D035-77A3-B570-9C1A-733C04C126C3}"/>
              </a:ext>
            </a:extLst>
          </p:cNvPr>
          <p:cNvSpPr txBox="1"/>
          <p:nvPr/>
        </p:nvSpPr>
        <p:spPr>
          <a:xfrm>
            <a:off x="16322" y="2498262"/>
            <a:ext cx="7587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352CDA-17A2-0927-E1FE-952954C7A0EB}"/>
              </a:ext>
            </a:extLst>
          </p:cNvPr>
          <p:cNvSpPr txBox="1"/>
          <p:nvPr/>
        </p:nvSpPr>
        <p:spPr>
          <a:xfrm>
            <a:off x="604149" y="3215185"/>
            <a:ext cx="6629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4A1D783-B9A9-4EEA-78C6-78D8092B42C0}"/>
              </a:ext>
            </a:extLst>
          </p:cNvPr>
          <p:cNvSpPr txBox="1"/>
          <p:nvPr/>
        </p:nvSpPr>
        <p:spPr>
          <a:xfrm>
            <a:off x="16210" y="4939343"/>
            <a:ext cx="7044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6939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A08548D-ABEE-36D9-66F6-EC897136B3A7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55D897-AEBB-112B-8587-AA4C6E80C92F}"/>
              </a:ext>
            </a:extLst>
          </p:cNvPr>
          <p:cNvSpPr txBox="1"/>
          <p:nvPr/>
        </p:nvSpPr>
        <p:spPr>
          <a:xfrm>
            <a:off x="5367" y="1809108"/>
            <a:ext cx="3972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98647D1-EA54-6CC7-34EC-D7433F3C01A1}"/>
              </a:ext>
            </a:extLst>
          </p:cNvPr>
          <p:cNvSpPr txBox="1"/>
          <p:nvPr/>
        </p:nvSpPr>
        <p:spPr>
          <a:xfrm>
            <a:off x="408214" y="499654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E48577D-E26C-E1A2-12FE-40FCAF57575D}"/>
              </a:ext>
            </a:extLst>
          </p:cNvPr>
          <p:cNvSpPr txBox="1"/>
          <p:nvPr/>
        </p:nvSpPr>
        <p:spPr>
          <a:xfrm>
            <a:off x="0" y="252671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48577D-E26C-E1A2-12FE-40FCAF57575D}"/>
              </a:ext>
            </a:extLst>
          </p:cNvPr>
          <p:cNvSpPr txBox="1"/>
          <p:nvPr/>
        </p:nvSpPr>
        <p:spPr>
          <a:xfrm>
            <a:off x="152400" y="408314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thụ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E48577D-E26C-E1A2-12FE-40FCAF57575D}"/>
              </a:ext>
            </a:extLst>
          </p:cNvPr>
          <p:cNvSpPr txBox="1"/>
          <p:nvPr/>
        </p:nvSpPr>
        <p:spPr>
          <a:xfrm>
            <a:off x="152400" y="536649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đen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xạ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tán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552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FC85EA-44B9-CE7B-93A1-AC15B5BFE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0" t="7143" r="11676"/>
          <a:stretch/>
        </p:blipFill>
        <p:spPr>
          <a:xfrm>
            <a:off x="147484" y="258097"/>
            <a:ext cx="7311688" cy="6341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D490D9-AF8D-8284-3160-861F45EACFE4}"/>
              </a:ext>
            </a:extLst>
          </p:cNvPr>
          <p:cNvSpPr txBox="1"/>
          <p:nvPr/>
        </p:nvSpPr>
        <p:spPr>
          <a:xfrm>
            <a:off x="7459172" y="489856"/>
            <a:ext cx="47328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ánh sáng từ ngọn 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truyền qua giấy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í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ở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giữa đèn ông 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gi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k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í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 có màu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do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nó 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ỉ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cho ánh sáng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truyền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q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</a:t>
            </a:r>
            <a:r>
              <a:rPr lang="vi-VN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èn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ông sao có nhi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 màu s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ắ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 khác nhau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do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ánh sáng từ ngọn 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ế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truyền qua các gi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kính khác 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E71FF9-D4A6-481C-382E-6B60EBD4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5" y="528506"/>
            <a:ext cx="6768568" cy="5415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A16BC35-A2CF-9E3B-61ED-7E34922170D7}"/>
              </a:ext>
            </a:extLst>
          </p:cNvPr>
          <p:cNvSpPr txBox="1"/>
          <p:nvPr/>
        </p:nvSpPr>
        <p:spPr>
          <a:xfrm>
            <a:off x="0" y="3068057"/>
            <a:ext cx="4346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3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7D15D0-6CAC-180B-E567-02D993E2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8" y="162232"/>
            <a:ext cx="7428271" cy="4657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9F04A3-EF3C-948D-5AF3-1855E3BEE980}"/>
              </a:ext>
            </a:extLst>
          </p:cNvPr>
          <p:cNvSpPr txBox="1"/>
          <p:nvPr/>
        </p:nvSpPr>
        <p:spPr>
          <a:xfrm>
            <a:off x="7620000" y="832756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222DD05-BDCC-465C-F589-AA3060BC6864}"/>
              </a:ext>
            </a:extLst>
          </p:cNvPr>
          <p:cNvSpPr txBox="1"/>
          <p:nvPr/>
        </p:nvSpPr>
        <p:spPr>
          <a:xfrm>
            <a:off x="16323" y="5245546"/>
            <a:ext cx="12175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4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8A873A-701A-F9D1-9B9A-044BC5982E30}"/>
              </a:ext>
            </a:extLst>
          </p:cNvPr>
          <p:cNvSpPr txBox="1"/>
          <p:nvPr/>
        </p:nvSpPr>
        <p:spPr>
          <a:xfrm>
            <a:off x="1258530" y="342898"/>
            <a:ext cx="10933469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Aft>
                <a:spcPts val="200"/>
              </a:spcAft>
              <a:buClr>
                <a:srgbClr val="5C5A59"/>
              </a:buClr>
              <a:buSzPts val="1000"/>
              <a:tabLst>
                <a:tab pos="186055" algn="l"/>
              </a:tabLst>
            </a:pPr>
            <a:r>
              <a:rPr lang="vi-VN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ban đêm, nếu dùng ánh sáng đỏ từ đèn </a:t>
            </a:r>
            <a:r>
              <a:rPr lang="vi-VN" sz="3200" u="none" strike="noStrike" spc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chiếu vào bóng hoa cúc vàng ở trên thì ta sẽ nhìn thấy bóng hoa cúc có màu gì?</a:t>
            </a:r>
            <a:endParaRPr lang="en-US" sz="32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Αναρωτηθεί Ερώτηση Σημάδι Το - Δωρεάν GIF στο Pixabay - Pixabay">
            <a:extLst>
              <a:ext uri="{FF2B5EF4-FFF2-40B4-BE49-F238E27FC236}">
                <a16:creationId xmlns="" xmlns:a16="http://schemas.microsoft.com/office/drawing/2014/main" id="{E0C43984-F2B5-7AD0-0D77-B09C2A155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22"/>
            <a:ext cx="1258530" cy="15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2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2729345" y="2473616"/>
            <a:ext cx="673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96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2007985" y="5493363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839337" y="4370517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799091" y="3035233"/>
            <a:ext cx="10231679" cy="999784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799075" y="30527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17915" y="3329533"/>
            <a:ext cx="911438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mỏng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822395" y="357912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/>
              <a:t/>
            </a:r>
            <a:br>
              <a:rPr lang="en-US" sz="3200" dirty="0"/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/>
            <a:r>
              <a:rPr lang="en" sz="3200" dirty="0"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dirty="0"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/>
              <a:endParaRPr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857424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phẳng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35420FD-C795-834A-415D-B3B6BAFD7DF0}"/>
              </a:ext>
            </a:extLst>
          </p:cNvPr>
          <p:cNvSpPr/>
          <p:nvPr/>
        </p:nvSpPr>
        <p:spPr>
          <a:xfrm>
            <a:off x="799073" y="4080645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847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39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2079429" y="5651667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140">
              <a:buClr>
                <a:srgbClr val="000000"/>
              </a:buClr>
              <a:defRPr/>
            </a:pPr>
            <a:endParaRPr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732242" y="4440601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lam</a:t>
            </a:r>
            <a:endParaRPr lang="en-US" sz="3200" dirty="0"/>
          </a:p>
        </p:txBody>
      </p:sp>
      <p:sp>
        <p:nvSpPr>
          <p:cNvPr id="520" name="Google Shape;520;p25"/>
          <p:cNvSpPr/>
          <p:nvPr/>
        </p:nvSpPr>
        <p:spPr>
          <a:xfrm>
            <a:off x="799091" y="30527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799075" y="30527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75423" y="3411317"/>
            <a:ext cx="854700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da cam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lam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tím</a:t>
            </a:r>
            <a:endParaRPr lang="en-US" sz="3200" dirty="0"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799073" y="517011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7868015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2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35420FD-C795-834A-415D-B3B6BAFD7DF0}"/>
              </a:ext>
            </a:extLst>
          </p:cNvPr>
          <p:cNvSpPr/>
          <p:nvPr/>
        </p:nvSpPr>
        <p:spPr>
          <a:xfrm>
            <a:off x="799073" y="3022491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2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656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5"/>
          <p:cNvSpPr/>
          <p:nvPr/>
        </p:nvSpPr>
        <p:spPr>
          <a:xfrm>
            <a:off x="799090" y="51605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799074" y="5160517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0" y="1"/>
                </a:moveTo>
                <a:lnTo>
                  <a:pt x="0" y="29468"/>
                </a:lnTo>
                <a:lnTo>
                  <a:pt x="17645" y="39863"/>
                </a:lnTo>
                <a:lnTo>
                  <a:pt x="35291" y="29468"/>
                </a:lnTo>
                <a:lnTo>
                  <a:pt x="35291" y="1"/>
                </a:lnTo>
                <a:close/>
              </a:path>
            </a:pathLst>
          </a:custGeom>
          <a:solidFill>
            <a:srgbClr val="6D6DE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D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03" name="Google Shape;503;p25"/>
          <p:cNvGrpSpPr/>
          <p:nvPr/>
        </p:nvGrpSpPr>
        <p:grpSpPr>
          <a:xfrm>
            <a:off x="11135201" y="5349786"/>
            <a:ext cx="527673" cy="603780"/>
            <a:chOff x="-16775350" y="3683300"/>
            <a:chExt cx="267800" cy="306425"/>
          </a:xfrm>
        </p:grpSpPr>
        <p:sp>
          <p:nvSpPr>
            <p:cNvPr id="504" name="Google Shape;504;p2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07" name="Google Shape;507;p25"/>
          <p:cNvSpPr txBox="1"/>
          <p:nvPr/>
        </p:nvSpPr>
        <p:spPr>
          <a:xfrm>
            <a:off x="1885808" y="6157861"/>
            <a:ext cx="877907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4000" dirty="0"/>
          </a:p>
          <a:p>
            <a:pPr indent="239601" algn="just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tabLst>
                <a:tab pos="2292716" algn="l"/>
                <a:tab pos="4350065" algn="l"/>
                <a:tab pos="6408260" algn="l"/>
              </a:tabLst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defTabSz="1219140">
              <a:buClr>
                <a:srgbClr val="000000"/>
              </a:buClr>
              <a:defRPr/>
            </a:pPr>
            <a:endParaRPr sz="3200" kern="0" dirty="0">
              <a:latin typeface="Times New Roman" panose="02020603050405020304" pitchFamily="18" charset="0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799090" y="41131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28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28"/>
                </a:lnTo>
                <a:lnTo>
                  <a:pt x="132303" y="0"/>
                </a:ln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799090" y="4113183"/>
            <a:ext cx="1176333" cy="1328767"/>
          </a:xfrm>
          <a:custGeom>
            <a:avLst/>
            <a:gdLst/>
            <a:ahLst/>
            <a:cxnLst/>
            <a:rect l="l" t="t" r="r" b="b"/>
            <a:pathLst>
              <a:path w="35290" h="39863" extrusionOk="0">
                <a:moveTo>
                  <a:pt x="0" y="0"/>
                </a:moveTo>
                <a:lnTo>
                  <a:pt x="0" y="29468"/>
                </a:lnTo>
                <a:lnTo>
                  <a:pt x="17645" y="39862"/>
                </a:lnTo>
                <a:lnTo>
                  <a:pt x="35290" y="29468"/>
                </a:lnTo>
                <a:lnTo>
                  <a:pt x="35290" y="0"/>
                </a:lnTo>
                <a:close/>
              </a:path>
            </a:pathLst>
          </a:custGeom>
          <a:solidFill>
            <a:srgbClr val="FDD77C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C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12" name="Google Shape;512;p25"/>
          <p:cNvGrpSpPr/>
          <p:nvPr/>
        </p:nvGrpSpPr>
        <p:grpSpPr>
          <a:xfrm>
            <a:off x="11097935" y="4303205"/>
            <a:ext cx="602204" cy="602204"/>
            <a:chOff x="-17896150" y="3709300"/>
            <a:chExt cx="305625" cy="305625"/>
          </a:xfrm>
        </p:grpSpPr>
        <p:sp>
          <p:nvSpPr>
            <p:cNvPr id="513" name="Google Shape;513;p2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7" name="Google Shape;517;p25"/>
          <p:cNvSpPr txBox="1"/>
          <p:nvPr/>
        </p:nvSpPr>
        <p:spPr>
          <a:xfrm>
            <a:off x="1732242" y="4440601"/>
            <a:ext cx="8706197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dirty="0"/>
          </a:p>
        </p:txBody>
      </p:sp>
      <p:sp>
        <p:nvSpPr>
          <p:cNvPr id="520" name="Google Shape;520;p25"/>
          <p:cNvSpPr/>
          <p:nvPr/>
        </p:nvSpPr>
        <p:spPr>
          <a:xfrm>
            <a:off x="799091" y="3052717"/>
            <a:ext cx="10231679" cy="982300"/>
          </a:xfrm>
          <a:custGeom>
            <a:avLst/>
            <a:gdLst/>
            <a:ahLst/>
            <a:cxnLst/>
            <a:rect l="l" t="t" r="r" b="b"/>
            <a:pathLst>
              <a:path w="140816" h="29469" extrusionOk="0">
                <a:moveTo>
                  <a:pt x="8514" y="1"/>
                </a:moveTo>
                <a:lnTo>
                  <a:pt x="1" y="14729"/>
                </a:lnTo>
                <a:lnTo>
                  <a:pt x="8514" y="29469"/>
                </a:lnTo>
                <a:lnTo>
                  <a:pt x="132303" y="29469"/>
                </a:lnTo>
                <a:lnTo>
                  <a:pt x="140816" y="14729"/>
                </a:lnTo>
                <a:lnTo>
                  <a:pt x="132303" y="1"/>
                </a:ln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815336" y="2974438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1"/>
                </a:moveTo>
                <a:lnTo>
                  <a:pt x="1" y="29469"/>
                </a:lnTo>
                <a:lnTo>
                  <a:pt x="17646" y="39863"/>
                </a:lnTo>
                <a:lnTo>
                  <a:pt x="35291" y="29469"/>
                </a:lnTo>
                <a:lnTo>
                  <a:pt x="35291" y="1"/>
                </a:lnTo>
                <a:close/>
              </a:path>
            </a:pathLst>
          </a:custGeom>
          <a:solidFill>
            <a:srgbClr val="F48989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B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22" name="Google Shape;522;p25"/>
          <p:cNvGrpSpPr/>
          <p:nvPr/>
        </p:nvGrpSpPr>
        <p:grpSpPr>
          <a:xfrm>
            <a:off x="11132836" y="3244311"/>
            <a:ext cx="532403" cy="599100"/>
            <a:chOff x="-17878825" y="3334400"/>
            <a:chExt cx="270200" cy="304050"/>
          </a:xfrm>
        </p:grpSpPr>
        <p:sp>
          <p:nvSpPr>
            <p:cNvPr id="523" name="Google Shape;523;p2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0" name="Google Shape;530;p25"/>
          <p:cNvSpPr txBox="1"/>
          <p:nvPr/>
        </p:nvSpPr>
        <p:spPr>
          <a:xfrm>
            <a:off x="1975423" y="3411317"/>
            <a:ext cx="8547001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defRPr sz="2000" b="1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pPr algn="l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dirty="0"/>
          </a:p>
        </p:txBody>
      </p:sp>
      <p:sp>
        <p:nvSpPr>
          <p:cNvPr id="532" name="Google Shape;532;p25"/>
          <p:cNvSpPr txBox="1">
            <a:spLocks noGrp="1"/>
          </p:cNvSpPr>
          <p:nvPr>
            <p:ph type="title"/>
          </p:nvPr>
        </p:nvSpPr>
        <p:spPr>
          <a:xfrm>
            <a:off x="613698" y="298966"/>
            <a:ext cx="11077376" cy="156993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trộn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r>
              <a:rPr lang="en-US" sz="3200" dirty="0"/>
              <a:t/>
            </a:r>
            <a:br>
              <a:rPr lang="en-US" sz="3200" dirty="0"/>
            </a:b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4" name="Google Shape;534;p25"/>
          <p:cNvSpPr/>
          <p:nvPr/>
        </p:nvSpPr>
        <p:spPr>
          <a:xfrm>
            <a:off x="799091" y="2005383"/>
            <a:ext cx="10231679" cy="982267"/>
          </a:xfrm>
          <a:custGeom>
            <a:avLst/>
            <a:gdLst/>
            <a:ahLst/>
            <a:cxnLst/>
            <a:rect l="l" t="t" r="r" b="b"/>
            <a:pathLst>
              <a:path w="140816" h="29468" extrusionOk="0">
                <a:moveTo>
                  <a:pt x="8514" y="0"/>
                </a:moveTo>
                <a:lnTo>
                  <a:pt x="1" y="14740"/>
                </a:lnTo>
                <a:lnTo>
                  <a:pt x="8514" y="29468"/>
                </a:lnTo>
                <a:lnTo>
                  <a:pt x="132303" y="29468"/>
                </a:lnTo>
                <a:lnTo>
                  <a:pt x="140816" y="14740"/>
                </a:lnTo>
                <a:lnTo>
                  <a:pt x="132303" y="0"/>
                </a:ln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5" name="Google Shape;535;p25"/>
          <p:cNvSpPr/>
          <p:nvPr/>
        </p:nvSpPr>
        <p:spPr>
          <a:xfrm>
            <a:off x="1905642" y="2422900"/>
            <a:ext cx="59567" cy="273067"/>
          </a:xfrm>
          <a:custGeom>
            <a:avLst/>
            <a:gdLst/>
            <a:ahLst/>
            <a:cxnLst/>
            <a:rect l="l" t="t" r="r" b="b"/>
            <a:pathLst>
              <a:path w="1787" h="8192" extrusionOk="0">
                <a:moveTo>
                  <a:pt x="0" y="0"/>
                </a:moveTo>
                <a:lnTo>
                  <a:pt x="0" y="8192"/>
                </a:lnTo>
                <a:lnTo>
                  <a:pt x="1786" y="819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1826275" y="2472500"/>
            <a:ext cx="59533" cy="223467"/>
          </a:xfrm>
          <a:custGeom>
            <a:avLst/>
            <a:gdLst/>
            <a:ahLst/>
            <a:cxnLst/>
            <a:rect l="l" t="t" r="r" b="b"/>
            <a:pathLst>
              <a:path w="1786" h="6704" extrusionOk="0">
                <a:moveTo>
                  <a:pt x="0" y="1"/>
                </a:moveTo>
                <a:lnTo>
                  <a:pt x="0" y="6704"/>
                </a:lnTo>
                <a:lnTo>
                  <a:pt x="1786" y="6704"/>
                </a:lnTo>
                <a:lnTo>
                  <a:pt x="1786" y="1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1752042" y="2522134"/>
            <a:ext cx="59567" cy="173833"/>
          </a:xfrm>
          <a:custGeom>
            <a:avLst/>
            <a:gdLst/>
            <a:ahLst/>
            <a:cxnLst/>
            <a:rect l="l" t="t" r="r" b="b"/>
            <a:pathLst>
              <a:path w="1787" h="5215" extrusionOk="0">
                <a:moveTo>
                  <a:pt x="1" y="0"/>
                </a:moveTo>
                <a:lnTo>
                  <a:pt x="1" y="5215"/>
                </a:lnTo>
                <a:lnTo>
                  <a:pt x="1787" y="5215"/>
                </a:lnTo>
                <a:lnTo>
                  <a:pt x="1787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1672675" y="2576900"/>
            <a:ext cx="59567" cy="119067"/>
          </a:xfrm>
          <a:custGeom>
            <a:avLst/>
            <a:gdLst/>
            <a:ahLst/>
            <a:cxnLst/>
            <a:rect l="l" t="t" r="r" b="b"/>
            <a:pathLst>
              <a:path w="1787" h="3572" extrusionOk="0">
                <a:moveTo>
                  <a:pt x="0" y="0"/>
                </a:moveTo>
                <a:lnTo>
                  <a:pt x="0" y="3572"/>
                </a:lnTo>
                <a:lnTo>
                  <a:pt x="1786" y="3572"/>
                </a:lnTo>
                <a:lnTo>
                  <a:pt x="1786" y="0"/>
                </a:lnTo>
                <a:close/>
              </a:path>
            </a:pathLst>
          </a:custGeom>
          <a:solidFill>
            <a:srgbClr val="F7F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3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799075" y="2005383"/>
            <a:ext cx="1176367" cy="1328767"/>
          </a:xfrm>
          <a:custGeom>
            <a:avLst/>
            <a:gdLst/>
            <a:ahLst/>
            <a:cxnLst/>
            <a:rect l="l" t="t" r="r" b="b"/>
            <a:pathLst>
              <a:path w="35291" h="39863" extrusionOk="0">
                <a:moveTo>
                  <a:pt x="1" y="0"/>
                </a:moveTo>
                <a:lnTo>
                  <a:pt x="1" y="29468"/>
                </a:lnTo>
                <a:lnTo>
                  <a:pt x="17646" y="39862"/>
                </a:lnTo>
                <a:lnTo>
                  <a:pt x="35291" y="29468"/>
                </a:lnTo>
                <a:lnTo>
                  <a:pt x="35291" y="0"/>
                </a:lnTo>
                <a:close/>
              </a:path>
            </a:pathLst>
          </a:custGeom>
          <a:solidFill>
            <a:srgbClr val="9ED1FD"/>
          </a:solidFill>
          <a:ln>
            <a:noFill/>
          </a:ln>
        </p:spPr>
        <p:txBody>
          <a:bodyPr spcFirstLastPara="1" wrap="square" lIns="121900" tIns="121900" rIns="121900" bIns="365733" anchor="ctr" anchorCtr="0">
            <a:no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  <a:sym typeface="Fira Sans Extra Condensed Medium"/>
              </a:rPr>
              <a:t>A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  <a:sym typeface="Fira Sans Extra Condensed Medium"/>
            </a:endParaRPr>
          </a:p>
        </p:txBody>
      </p:sp>
      <p:grpSp>
        <p:nvGrpSpPr>
          <p:cNvPr id="540" name="Google Shape;540;p25"/>
          <p:cNvGrpSpPr/>
          <p:nvPr/>
        </p:nvGrpSpPr>
        <p:grpSpPr>
          <a:xfrm>
            <a:off x="11170101" y="2198507"/>
            <a:ext cx="457872" cy="595997"/>
            <a:chOff x="-18983850" y="3710075"/>
            <a:chExt cx="232375" cy="302475"/>
          </a:xfrm>
        </p:grpSpPr>
        <p:sp>
          <p:nvSpPr>
            <p:cNvPr id="541" name="Google Shape;541;p2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5" name="Google Shape;545;p25"/>
          <p:cNvSpPr txBox="1"/>
          <p:nvPr/>
        </p:nvSpPr>
        <p:spPr>
          <a:xfrm>
            <a:off x="2043717" y="2323472"/>
            <a:ext cx="8394722" cy="3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endParaRPr lang="en-US" sz="3200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35420FD-C795-834A-415D-B3B6BAFD7DF0}"/>
              </a:ext>
            </a:extLst>
          </p:cNvPr>
          <p:cNvSpPr/>
          <p:nvPr/>
        </p:nvSpPr>
        <p:spPr>
          <a:xfrm>
            <a:off x="613698" y="5193567"/>
            <a:ext cx="11077376" cy="1037736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200" ker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5876" y="151157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36860" y="149571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45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2729345" y="2473616"/>
            <a:ext cx="673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17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raagteken Gif - IceGif">
            <a:extLst>
              <a:ext uri="{FF2B5EF4-FFF2-40B4-BE49-F238E27FC236}">
                <a16:creationId xmlns="" xmlns:a16="http://schemas.microsoft.com/office/drawing/2014/main" id="{142D9B74-038D-F798-E343-102BC17D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445E917-98EE-57FE-ED8A-B1CC5746CCC0}"/>
              </a:ext>
            </a:extLst>
          </p:cNvPr>
          <p:cNvSpPr txBox="1"/>
          <p:nvPr/>
        </p:nvSpPr>
        <p:spPr>
          <a:xfrm>
            <a:off x="2438400" y="0"/>
            <a:ext cx="9753600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một số loại kính lọc màu và 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tượng khi ánh sáng mặt trời truy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qua các kính lọc màu đó</a:t>
            </a:r>
            <a:r>
              <a:rPr lang="en-US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CC3FD06-40F3-7AC3-7D65-7BA43440A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3" t="23714" r="12786" b="24857"/>
          <a:stretch/>
        </p:blipFill>
        <p:spPr>
          <a:xfrm>
            <a:off x="3788228" y="2155372"/>
            <a:ext cx="5339443" cy="277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14E3EB-11CA-84EF-4128-00AC9DBC2BF3}"/>
              </a:ext>
            </a:extLst>
          </p:cNvPr>
          <p:cNvSpPr txBox="1"/>
          <p:nvPr/>
        </p:nvSpPr>
        <p:spPr>
          <a:xfrm>
            <a:off x="2237012" y="190314"/>
            <a:ext cx="9873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 quan sát dưới ánh sáng mặt trời, ta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ấ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y các viên pha lê ờ hình 4.1 có nhi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 màu sắc. V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ì</a:t>
            </a:r>
            <a:r>
              <a:rPr lang="vi-VN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sao lại có hiện tượng như 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Vraagteken Gif - IceGif">
            <a:extLst>
              <a:ext uri="{FF2B5EF4-FFF2-40B4-BE49-F238E27FC236}">
                <a16:creationId xmlns="" xmlns:a16="http://schemas.microsoft.com/office/drawing/2014/main" id="{BB136F83-36CC-F03B-A300-1DF056E5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3220-166964877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7012" y="1759974"/>
            <a:ext cx="7993769" cy="4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raagteken Gif - IceGif">
            <a:extLst>
              <a:ext uri="{FF2B5EF4-FFF2-40B4-BE49-F238E27FC236}">
                <a16:creationId xmlns="" xmlns:a16="http://schemas.microsoft.com/office/drawing/2014/main" id="{0B757C53-F09E-EBE2-4590-FE3501EA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86116" cy="175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31ADD4D-4D9E-038A-EFF6-6FB2A1E975A9}"/>
              </a:ext>
            </a:extLst>
          </p:cNvPr>
          <p:cNvSpPr txBox="1"/>
          <p:nvPr/>
        </p:nvSpPr>
        <p:spPr>
          <a:xfrm>
            <a:off x="3637190" y="587600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pic>
        <p:nvPicPr>
          <p:cNvPr id="2" name="Giải thích _ Cầu vồng được hình thành như thế nào_ Mr.Skelet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6116" y="1318714"/>
            <a:ext cx="8781968" cy="49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22C39E-6DBC-D2FA-1BB6-6D4FD66E9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611" y="327171"/>
            <a:ext cx="7604532" cy="5642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E7CCF3-D9A1-5AD1-ACF3-9BEECA32F0EE}"/>
              </a:ext>
            </a:extLst>
          </p:cNvPr>
          <p:cNvSpPr txBox="1"/>
          <p:nvPr/>
        </p:nvSpPr>
        <p:spPr>
          <a:xfrm flipH="1">
            <a:off x="783950" y="1464299"/>
            <a:ext cx="3155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77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6"/>
            <a:ext cx="12192000" cy="6857532"/>
          </a:xfrm>
        </p:spPr>
      </p:pic>
      <p:sp>
        <p:nvSpPr>
          <p:cNvPr id="5" name="TextBox 4" descr="OPL20U25GSXzBJYl68kk8uQGfFKzs7yb1M4KJWUiLk6ZEvGF+qCIPSnY57AbBFCvTWID13 2022 KNTT STT 73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F82035-27CA-4267-9354-D7F27ACFD8D0}"/>
              </a:ext>
            </a:extLst>
          </p:cNvPr>
          <p:cNvSpPr txBox="1"/>
          <p:nvPr/>
        </p:nvSpPr>
        <p:spPr>
          <a:xfrm>
            <a:off x="1912620" y="946534"/>
            <a:ext cx="8366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659380" y="1973450"/>
            <a:ext cx="7620000" cy="147117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4.1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4.4 SBT</a:t>
            </a:r>
          </a:p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342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13 2022 KNTT STT 73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PL20U25GSXzBJYl68kk8uQGfFKzs7yb1M4KJWUiLk6ZEvGF+qCIPSnY57AbBFCvTWID13 2022 KNTT STT 73+K4lPs7H94VUqPe2XwIsfPRnrXQE//QTEXxb8/8N4CNc6FpgZahzpTjFhMzSA7T/nHJa11DE8Ng2TP3iAmRczFlmslSuUNOgUeb6yRvs0=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595"/>
          </a:xfrm>
        </p:spPr>
      </p:pic>
    </p:spTree>
    <p:extLst>
      <p:ext uri="{BB962C8B-B14F-4D97-AF65-F5344CB8AC3E}">
        <p14:creationId xmlns:p14="http://schemas.microsoft.com/office/powerpoint/2010/main" val="4151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260228-BE77-B8C8-1F23-A6DB7448573B}"/>
              </a:ext>
            </a:extLst>
          </p:cNvPr>
          <p:cNvSpPr txBox="1"/>
          <p:nvPr/>
        </p:nvSpPr>
        <p:spPr>
          <a:xfrm>
            <a:off x="3944574" y="0"/>
            <a:ext cx="4715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0112959-1663-D618-7A09-630FC73550EA}"/>
              </a:ext>
            </a:extLst>
          </p:cNvPr>
          <p:cNvSpPr txBox="1"/>
          <p:nvPr/>
        </p:nvSpPr>
        <p:spPr>
          <a:xfrm>
            <a:off x="67112" y="5005673"/>
            <a:ext cx="12004646" cy="1637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Q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3220-166964877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289" y="584775"/>
            <a:ext cx="7993769" cy="44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3BA7A3-BF76-6CC1-E3F9-E332EE0DF733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BEE184-A4AE-28BA-4E50-7FA260E92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09" y="1853100"/>
            <a:ext cx="4785728" cy="1708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BC4C56-878D-6371-B8B8-D766DA19D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50" b="8991"/>
          <a:stretch/>
        </p:blipFill>
        <p:spPr>
          <a:xfrm>
            <a:off x="6505049" y="3845767"/>
            <a:ext cx="4877278" cy="2621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ED19BD4-1B82-9D13-A97E-594302588F60}"/>
              </a:ext>
            </a:extLst>
          </p:cNvPr>
          <p:cNvSpPr txBox="1"/>
          <p:nvPr/>
        </p:nvSpPr>
        <p:spPr>
          <a:xfrm>
            <a:off x="5367" y="2152017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D810C63-C98F-9F81-07FF-78296CDE4EEE}"/>
              </a:ext>
            </a:extLst>
          </p:cNvPr>
          <p:cNvSpPr txBox="1"/>
          <p:nvPr/>
        </p:nvSpPr>
        <p:spPr>
          <a:xfrm>
            <a:off x="97087" y="2617582"/>
            <a:ext cx="274524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57ECF5-D7EB-C1FE-E1C5-EF3DBF7A2C72}"/>
              </a:ext>
            </a:extLst>
          </p:cNvPr>
          <p:cNvSpPr txBox="1"/>
          <p:nvPr/>
        </p:nvSpPr>
        <p:spPr>
          <a:xfrm>
            <a:off x="216017" y="3202357"/>
            <a:ext cx="6170102" cy="2726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36195" indent="-457200" algn="just">
              <a:lnSpc>
                <a:spcPct val="107000"/>
              </a:lnSpc>
              <a:spcAft>
                <a:spcPts val="245"/>
              </a:spcAft>
              <a:buFontTx/>
              <a:buChar char="-"/>
            </a:pP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marR="36195" indent="-457200" algn="just">
              <a:lnSpc>
                <a:spcPct val="107000"/>
              </a:lnSpc>
              <a:spcAft>
                <a:spcPts val="245"/>
              </a:spcAft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EDB8CB-A842-A367-A7A0-1A61637119FF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4790BD6-D68C-031A-BC7B-3181E4C055D3}"/>
              </a:ext>
            </a:extLst>
          </p:cNvPr>
          <p:cNvSpPr txBox="1"/>
          <p:nvPr/>
        </p:nvSpPr>
        <p:spPr>
          <a:xfrm>
            <a:off x="5367" y="1950681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EE2EE08-3138-0D77-9E7D-EACF1ECD69A5}"/>
              </a:ext>
            </a:extLst>
          </p:cNvPr>
          <p:cNvSpPr txBox="1"/>
          <p:nvPr/>
        </p:nvSpPr>
        <p:spPr>
          <a:xfrm>
            <a:off x="97087" y="2416246"/>
            <a:ext cx="274524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B981A57-FE92-639F-E19B-9C4592E0F9DB}"/>
              </a:ext>
            </a:extLst>
          </p:cNvPr>
          <p:cNvSpPr txBox="1"/>
          <p:nvPr/>
        </p:nvSpPr>
        <p:spPr>
          <a:xfrm>
            <a:off x="188807" y="3009550"/>
            <a:ext cx="69304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đỉnh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AB, AC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BC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đáy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+ 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en-US" sz="32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5CC750D-D656-A733-842E-017E3C6E9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8" y="2123768"/>
            <a:ext cx="5203372" cy="35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F37003-E5B8-0FAD-CDF7-6E32C643E7EB}"/>
              </a:ext>
            </a:extLst>
          </p:cNvPr>
          <p:cNvSpPr txBox="1"/>
          <p:nvPr/>
        </p:nvSpPr>
        <p:spPr>
          <a:xfrm>
            <a:off x="0" y="0"/>
            <a:ext cx="12192000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MÀU SẮC ÁNH SÁNG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47C98E9-EC73-DD05-8BDE-8E1B296CF94D}"/>
              </a:ext>
            </a:extLst>
          </p:cNvPr>
          <p:cNvSpPr txBox="1"/>
          <p:nvPr/>
        </p:nvSpPr>
        <p:spPr>
          <a:xfrm>
            <a:off x="-117463" y="409446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B41827-CD43-C97F-C10B-D78A21B6F6DD}"/>
              </a:ext>
            </a:extLst>
          </p:cNvPr>
          <p:cNvSpPr txBox="1"/>
          <p:nvPr/>
        </p:nvSpPr>
        <p:spPr>
          <a:xfrm>
            <a:off x="0" y="90178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7BAB264-C372-2B75-F8CF-F8CEB5F3C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049" y="409446"/>
            <a:ext cx="4352925" cy="3571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4C3B209-7EC9-E906-945F-07D0C3C5C144}"/>
              </a:ext>
            </a:extLst>
          </p:cNvPr>
          <p:cNvSpPr txBox="1"/>
          <p:nvPr/>
        </p:nvSpPr>
        <p:spPr>
          <a:xfrm>
            <a:off x="5100508" y="2195384"/>
            <a:ext cx="1611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88BEA296-6D6E-6AD7-A488-996769804061}"/>
              </a:ext>
            </a:extLst>
          </p:cNvPr>
          <p:cNvCxnSpPr>
            <a:cxnSpLocks/>
          </p:cNvCxnSpPr>
          <p:nvPr/>
        </p:nvCxnSpPr>
        <p:spPr>
          <a:xfrm>
            <a:off x="6711847" y="2614833"/>
            <a:ext cx="856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BA41188-E51F-91AD-1047-4C3D966DF6C2}"/>
              </a:ext>
            </a:extLst>
          </p:cNvPr>
          <p:cNvSpPr txBox="1"/>
          <p:nvPr/>
        </p:nvSpPr>
        <p:spPr>
          <a:xfrm>
            <a:off x="9079512" y="2614833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B31C9332-1F85-EDB4-7A1E-BCF4A613CF17}"/>
              </a:ext>
            </a:extLst>
          </p:cNvPr>
          <p:cNvCxnSpPr/>
          <p:nvPr/>
        </p:nvCxnSpPr>
        <p:spPr>
          <a:xfrm flipV="1">
            <a:off x="9669295" y="1979680"/>
            <a:ext cx="0" cy="7101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9AAD068-DD82-DDBC-9CBB-5954E0223F00}"/>
              </a:ext>
            </a:extLst>
          </p:cNvPr>
          <p:cNvSpPr txBox="1"/>
          <p:nvPr/>
        </p:nvSpPr>
        <p:spPr>
          <a:xfrm flipH="1">
            <a:off x="10454664" y="552593"/>
            <a:ext cx="1901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B917BCD-AC77-0B2C-7D4B-D403E24991A2}"/>
              </a:ext>
            </a:extLst>
          </p:cNvPr>
          <p:cNvCxnSpPr/>
          <p:nvPr/>
        </p:nvCxnSpPr>
        <p:spPr>
          <a:xfrm flipH="1">
            <a:off x="10238625" y="923416"/>
            <a:ext cx="4344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3830" y="9298502"/>
            <a:ext cx="506860" cy="506860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438400" y="76113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8" name="Group 17"/>
          <p:cNvGrpSpPr/>
          <p:nvPr/>
        </p:nvGrpSpPr>
        <p:grpSpPr>
          <a:xfrm>
            <a:off x="3148536" y="8070212"/>
            <a:ext cx="1728264" cy="1645288"/>
            <a:chOff x="3680398" y="2133600"/>
            <a:chExt cx="2263202" cy="2262600"/>
          </a:xfrm>
        </p:grpSpPr>
        <p:sp>
          <p:nvSpPr>
            <p:cNvPr id="19" name="Oval 18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2895600" y="95541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2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6230" y="9450902"/>
            <a:ext cx="506860" cy="506860"/>
          </a:xfrm>
          <a:prstGeom prst="rect">
            <a:avLst/>
          </a:prstGeom>
        </p:spPr>
      </p:pic>
      <p:sp>
        <p:nvSpPr>
          <p:cNvPr id="23" name="Hexagon 22"/>
          <p:cNvSpPr/>
          <p:nvPr/>
        </p:nvSpPr>
        <p:spPr>
          <a:xfrm>
            <a:off x="2590800" y="77637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24" name="Group 23"/>
          <p:cNvGrpSpPr/>
          <p:nvPr/>
        </p:nvGrpSpPr>
        <p:grpSpPr>
          <a:xfrm>
            <a:off x="3300936" y="8222612"/>
            <a:ext cx="1728264" cy="1645288"/>
            <a:chOff x="3680398" y="2133600"/>
            <a:chExt cx="2263202" cy="2262600"/>
          </a:xfrm>
        </p:grpSpPr>
        <p:sp>
          <p:nvSpPr>
            <p:cNvPr id="25" name="Oval 24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6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3048000" y="97065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8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8630" y="9603302"/>
            <a:ext cx="506860" cy="506860"/>
          </a:xfrm>
          <a:prstGeom prst="rect">
            <a:avLst/>
          </a:prstGeom>
        </p:spPr>
      </p:pic>
      <p:sp>
        <p:nvSpPr>
          <p:cNvPr id="29" name="Hexagon 28"/>
          <p:cNvSpPr/>
          <p:nvPr/>
        </p:nvSpPr>
        <p:spPr>
          <a:xfrm>
            <a:off x="2743200" y="79161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0" name="Group 29"/>
          <p:cNvGrpSpPr/>
          <p:nvPr/>
        </p:nvGrpSpPr>
        <p:grpSpPr>
          <a:xfrm>
            <a:off x="3453336" y="8375012"/>
            <a:ext cx="1728264" cy="1645288"/>
            <a:chOff x="3680398" y="2133600"/>
            <a:chExt cx="2263202" cy="2262600"/>
          </a:xfrm>
        </p:grpSpPr>
        <p:sp>
          <p:nvSpPr>
            <p:cNvPr id="31" name="Oval 30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32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32"/>
          <p:cNvSpPr/>
          <p:nvPr/>
        </p:nvSpPr>
        <p:spPr>
          <a:xfrm>
            <a:off x="3200400" y="98589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4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1030" y="9755702"/>
            <a:ext cx="506860" cy="506860"/>
          </a:xfrm>
          <a:prstGeom prst="rect">
            <a:avLst/>
          </a:prstGeom>
        </p:spPr>
      </p:pic>
      <p:sp>
        <p:nvSpPr>
          <p:cNvPr id="35" name="Hexagon 34"/>
          <p:cNvSpPr/>
          <p:nvPr/>
        </p:nvSpPr>
        <p:spPr>
          <a:xfrm>
            <a:off x="2895600" y="80685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6" name="Group 35"/>
          <p:cNvGrpSpPr/>
          <p:nvPr/>
        </p:nvGrpSpPr>
        <p:grpSpPr>
          <a:xfrm>
            <a:off x="3605736" y="8527412"/>
            <a:ext cx="1728264" cy="1645288"/>
            <a:chOff x="3680398" y="2133600"/>
            <a:chExt cx="2263202" cy="2262600"/>
          </a:xfrm>
        </p:grpSpPr>
        <p:sp>
          <p:nvSpPr>
            <p:cNvPr id="37" name="Oval 36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38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38"/>
          <p:cNvSpPr/>
          <p:nvPr/>
        </p:nvSpPr>
        <p:spPr>
          <a:xfrm>
            <a:off x="3352800" y="100113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3430" y="9908102"/>
            <a:ext cx="506860" cy="506860"/>
          </a:xfrm>
          <a:prstGeom prst="rect">
            <a:avLst/>
          </a:prstGeom>
        </p:spPr>
      </p:pic>
      <p:sp>
        <p:nvSpPr>
          <p:cNvPr id="41" name="Hexagon 40"/>
          <p:cNvSpPr/>
          <p:nvPr/>
        </p:nvSpPr>
        <p:spPr>
          <a:xfrm>
            <a:off x="3048000" y="8220900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42" name="Group 41"/>
          <p:cNvGrpSpPr/>
          <p:nvPr/>
        </p:nvGrpSpPr>
        <p:grpSpPr>
          <a:xfrm>
            <a:off x="3758136" y="8679812"/>
            <a:ext cx="1728264" cy="1645288"/>
            <a:chOff x="3680398" y="2133600"/>
            <a:chExt cx="2263202" cy="2262600"/>
          </a:xfrm>
        </p:grpSpPr>
        <p:sp>
          <p:nvSpPr>
            <p:cNvPr id="43" name="Oval 42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44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/>
          <p:cNvSpPr/>
          <p:nvPr/>
        </p:nvSpPr>
        <p:spPr>
          <a:xfrm>
            <a:off x="3505200" y="101637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6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5830" y="10060502"/>
            <a:ext cx="506860" cy="506860"/>
          </a:xfrm>
          <a:prstGeom prst="rect">
            <a:avLst/>
          </a:prstGeom>
        </p:spPr>
      </p:pic>
      <p:sp>
        <p:nvSpPr>
          <p:cNvPr id="47" name="Hexagon 46"/>
          <p:cNvSpPr/>
          <p:nvPr/>
        </p:nvSpPr>
        <p:spPr>
          <a:xfrm>
            <a:off x="3243142" y="8457376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48" name="Group 47"/>
          <p:cNvGrpSpPr/>
          <p:nvPr/>
        </p:nvGrpSpPr>
        <p:grpSpPr>
          <a:xfrm>
            <a:off x="3910536" y="8832212"/>
            <a:ext cx="1728264" cy="1645288"/>
            <a:chOff x="3680398" y="2133600"/>
            <a:chExt cx="2263202" cy="2262600"/>
          </a:xfrm>
        </p:grpSpPr>
        <p:sp>
          <p:nvSpPr>
            <p:cNvPr id="49" name="Oval 48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0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Rectangle 50"/>
          <p:cNvSpPr/>
          <p:nvPr/>
        </p:nvSpPr>
        <p:spPr>
          <a:xfrm>
            <a:off x="3657600" y="103161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2" name="Soft Bell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8230" y="10212902"/>
            <a:ext cx="506860" cy="506860"/>
          </a:xfrm>
          <a:prstGeom prst="rect">
            <a:avLst/>
          </a:prstGeom>
        </p:spPr>
      </p:pic>
      <p:sp>
        <p:nvSpPr>
          <p:cNvPr id="53" name="Hexagon 52"/>
          <p:cNvSpPr/>
          <p:nvPr/>
        </p:nvSpPr>
        <p:spPr>
          <a:xfrm>
            <a:off x="3395542" y="8609776"/>
            <a:ext cx="3200400" cy="2591624"/>
          </a:xfrm>
          <a:prstGeom prst="hexago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54" name="Group 53"/>
          <p:cNvGrpSpPr/>
          <p:nvPr/>
        </p:nvGrpSpPr>
        <p:grpSpPr>
          <a:xfrm>
            <a:off x="4062936" y="8984612"/>
            <a:ext cx="1728264" cy="1645288"/>
            <a:chOff x="3680398" y="2133600"/>
            <a:chExt cx="2263202" cy="2262600"/>
          </a:xfrm>
        </p:grpSpPr>
        <p:sp>
          <p:nvSpPr>
            <p:cNvPr id="55" name="Oval 54"/>
            <p:cNvSpPr/>
            <p:nvPr/>
          </p:nvSpPr>
          <p:spPr>
            <a:xfrm>
              <a:off x="3680398" y="2133600"/>
              <a:ext cx="2263202" cy="22626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56" name="Picture 3" descr="D:\TAILIEUGIANGDAY-BUIPHUONGLINH\SLIDE TIMER\clock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416" y="2309400"/>
              <a:ext cx="1934401" cy="19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Rectangle 56"/>
          <p:cNvSpPr/>
          <p:nvPr/>
        </p:nvSpPr>
        <p:spPr>
          <a:xfrm>
            <a:off x="3810000" y="10468570"/>
            <a:ext cx="2371484" cy="923330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Hết</a:t>
            </a:r>
            <a:r>
              <a:rPr lang="en-US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giờ</a:t>
            </a:r>
            <a:endParaRPr lang="en-US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57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8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8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4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8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47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8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047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04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0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18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047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18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1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047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80474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4" grpId="0"/>
      <p:bldP spid="17" grpId="0" animBg="1"/>
      <p:bldP spid="21" grpId="0"/>
      <p:bldP spid="23" grpId="0" animBg="1"/>
      <p:bldP spid="27" grpId="0"/>
      <p:bldP spid="29" grpId="0" animBg="1"/>
      <p:bldP spid="33" grpId="0"/>
      <p:bldP spid="35" grpId="0" animBg="1"/>
      <p:bldP spid="39" grpId="0"/>
      <p:bldP spid="41" grpId="0" animBg="1"/>
      <p:bldP spid="45" grpId="0"/>
      <p:bldP spid="47" grpId="0" animBg="1"/>
      <p:bldP spid="51" grpId="0"/>
      <p:bldP spid="53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66C7B8-5CF6-93F6-9EA0-4FD476F4D599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D1194A-01FE-0238-9B0B-EC3F3C8AC1CF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99A388-F6FE-E754-FD9D-3E3C50EF3C35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28806C-CC59-7BB3-4F6B-C25F4A4A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92" y="3218963"/>
            <a:ext cx="4352925" cy="3571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C565DA-6DA5-3F5F-7198-D1819262ACF5}"/>
              </a:ext>
            </a:extLst>
          </p:cNvPr>
          <p:cNvSpPr txBox="1"/>
          <p:nvPr/>
        </p:nvSpPr>
        <p:spPr>
          <a:xfrm>
            <a:off x="8924" y="3311554"/>
            <a:ext cx="7515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F873AE-5320-0062-D732-807982810795}"/>
              </a:ext>
            </a:extLst>
          </p:cNvPr>
          <p:cNvSpPr txBox="1"/>
          <p:nvPr/>
        </p:nvSpPr>
        <p:spPr>
          <a:xfrm>
            <a:off x="12582" y="4281202"/>
            <a:ext cx="7668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24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5F37CA-D36D-237A-DBDB-4996796424F4}"/>
              </a:ext>
            </a:extLst>
          </p:cNvPr>
          <p:cNvSpPr txBox="1"/>
          <p:nvPr/>
        </p:nvSpPr>
        <p:spPr>
          <a:xfrm>
            <a:off x="0" y="4389"/>
            <a:ext cx="12192000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2: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4: HIỆN TƯỢNG TÁN SẮC ÁNH SÁNG </a:t>
            </a: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 SẮC ÁNH SÁNG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B753635-8DD6-3287-9C4B-05511025C487}"/>
              </a:ext>
            </a:extLst>
          </p:cNvPr>
          <p:cNvSpPr txBox="1"/>
          <p:nvPr/>
        </p:nvSpPr>
        <p:spPr>
          <a:xfrm>
            <a:off x="5367" y="1809108"/>
            <a:ext cx="5673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C8953B-174E-182C-E400-5B24F94BFD34}"/>
              </a:ext>
            </a:extLst>
          </p:cNvPr>
          <p:cNvSpPr txBox="1"/>
          <p:nvPr/>
        </p:nvSpPr>
        <p:spPr>
          <a:xfrm>
            <a:off x="97087" y="2405305"/>
            <a:ext cx="716912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EC409B8-7A88-FE2D-BA1C-1BD899D9A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57"/>
            <a:ext cx="6991350" cy="3914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2E6F07-08A7-A42C-F91F-33C3818FA4CC}"/>
              </a:ext>
            </a:extLst>
          </p:cNvPr>
          <p:cNvSpPr txBox="1"/>
          <p:nvPr/>
        </p:nvSpPr>
        <p:spPr>
          <a:xfrm>
            <a:off x="7266214" y="2823641"/>
            <a:ext cx="4925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754866-6267-212E-439A-C818C8C38FB1}"/>
              </a:ext>
            </a:extLst>
          </p:cNvPr>
          <p:cNvSpPr txBox="1"/>
          <p:nvPr/>
        </p:nvSpPr>
        <p:spPr>
          <a:xfrm>
            <a:off x="7386506" y="5369274"/>
            <a:ext cx="468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124FC6FE-BDD4-F3B3-F8F8-17738DBF9590}"/>
              </a:ext>
            </a:extLst>
          </p:cNvPr>
          <p:cNvCxnSpPr/>
          <p:nvPr/>
        </p:nvCxnSpPr>
        <p:spPr>
          <a:xfrm flipH="1">
            <a:off x="7113864" y="5872294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ài tập sự phân tích ánh sáng trắng (cực hay, chi tiết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935"/>
            <a:ext cx="6991350" cy="4043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1514</Words>
  <Application>Microsoft Office PowerPoint</Application>
  <PresentationFormat>Custom</PresentationFormat>
  <Paragraphs>158</Paragraphs>
  <Slides>31</Slides>
  <Notes>6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Sự tán sắc ánh sáng trắng được quan sát trong thí nghiệm nào sau đây? </vt:lpstr>
      <vt:lpstr>Câu 2: Khi chiếu ánh sáng từ nguồn ánh sáng trắng qua lăng kính, ta thu được: </vt:lpstr>
      <vt:lpstr>Câu 3: Cách làm nào dưới đây tạo ra sự trộn các ánh sáng màu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Anh</dc:creator>
  <cp:lastModifiedBy>Kim Hong</cp:lastModifiedBy>
  <cp:revision>22</cp:revision>
  <dcterms:created xsi:type="dcterms:W3CDTF">2024-07-22T13:02:23Z</dcterms:created>
  <dcterms:modified xsi:type="dcterms:W3CDTF">2024-10-01T02:36:26Z</dcterms:modified>
</cp:coreProperties>
</file>