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5" d="100"/>
          <a:sy n="105" d="100"/>
        </p:scale>
        <p:origin x="-510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6A998-2CF2-4776-9FB2-643AE634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AA38E1-63FA-4867-B171-EAA29E08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BED-1D25-46E3-99EC-A09E993989F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E533C3-C19E-42C8-9D34-5DF93F04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23B78C-3D04-41DB-A24D-3FCEF862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700-022F-4FB0-BCF3-BE3C946A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9CFE65-6F03-456F-883E-58D0A9E8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10FBED-D6F7-4461-8F79-BB3663798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89133-7C22-47D6-B636-1066616F2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ADBED-1D25-46E3-99EC-A09E993989F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743BA4-F621-4CD7-94EE-575FDD056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3FA13-C944-4FB7-A422-71AD6B0DB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07700-022F-4FB0-BCF3-BE3C946A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0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154E047-7716-458E-8D5C-6CAEBEFD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/>
              <a:t>BÀI 3</a:t>
            </a:r>
            <a:br>
              <a:rPr lang="vi-VN" sz="8000"/>
            </a:br>
            <a:r>
              <a:rPr lang="vi-VN" sz="8000"/>
              <a:t>CƠ NĂNG</a:t>
            </a:r>
            <a:endParaRPr lang="vi-VN" sz="8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1C5BB3-1B94-4CEB-940E-E82E56F849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FC547B4-ACA4-437D-B1D3-A03A6B024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002D44-E756-40AE-96D5-F27B9DA61F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9110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B9458BD-531A-41F1-82F3-E33F97B4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8F6AE6-F4C0-4930-9C7A-EF600BBDA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126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CD7FC7C-0B38-4949-ADBC-10B31C1D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21D74C-697D-4472-B1DC-051939CE7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18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3386A9D-6C31-46F3-9023-57880CB0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2E80F7-0141-43C5-8697-CE601172AC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538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51F43E0-3E48-482F-B27B-A9848643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AA0AE2-F89F-4D86-8970-05CE6CE1F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267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CD63D7E-9AD8-4BEA-A8A3-10647A99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7A166A-F505-4395-946F-5B0651ED53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320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EE78114-FFE5-4B64-BA7E-A463B671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3C96E7-63A3-4D13-ACC0-9E299E01BC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3202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5D16C5E-F094-4D6A-B162-E798D8CA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EDC51E-9EFB-48D8-8BAC-1FB5E76399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09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472E690-A6B0-447C-B4C2-30766D1C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5989DC-61ED-48DE-ACA5-8501A65CD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054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D7C6ECC-124F-468D-A167-72CC02F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5F7713-A9A8-4D6A-925A-B27212C2D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875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22BC8DF-885D-4CB0-85BF-AF73A57F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18DF2-E193-4F2B-B977-7A800E7527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150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6C81A13-2BB7-40FB-AB5B-221184B15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2F3722-E2E6-4FA3-83BA-DA571DC0EA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2147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DC2889C-3F55-45A7-B1D2-89CBB511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D6CD9E-26E7-495A-91F4-BBE8848677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585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DDB2E86-0402-402D-8477-5433D916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4F9DDF-BBC9-49F4-ACE1-307495D99B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1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AFFC045-C060-4484-A265-D1333F85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96F915-2579-4F9D-B329-9660B89C0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7540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0C87C77-2AE8-4305-BE09-EAC274128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3505A4-EF20-43C0-AEC6-C3F7B9153C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244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1E3DB90-2622-48D9-A020-289B016E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3095B5-3CEB-49F4-B001-197F6AC05A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1433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CC834C-FE9A-4841-9C54-AA1F3696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25CA6-C57E-413E-8185-7510433CF0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8851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4A26C76-54A2-4C57-BBFC-61C45B8E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9CE9D0-29DD-44BD-9C6D-BC9270A9F0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85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7653F08-0A43-4B7B-AED8-FC3B281D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375015-495C-426D-B95C-C3EC6F36B9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27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31EB4D-936E-4FFC-9D1D-637608C9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EDC1E4-EA27-4FA5-8F5B-C7E9A3DCBD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774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77351F8-3DE9-4735-8B2D-64A4C42B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06880C-1216-4547-96A1-795A5E633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89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8C429D6-A702-48A2-A689-BF164419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0B5CEF-0407-443F-B3F3-4732E153AE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9235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7F79E60-CAEA-4D7A-AB1F-D1F8D9A8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A4EDF3-FD67-4AE7-9091-A1FFD16AC0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0201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FEAD754-FA34-418D-AE3C-7914992C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55249-A975-4E07-88FB-1B73D62E95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52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2BEEF28-6D33-41A2-B293-33AD5506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F78427-6826-4144-90BE-CBD8698B8C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752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CCB9C13-A4B9-42E3-89C8-062F717F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20C1DE-5B7E-4BE1-A0B3-8E5D7F52E1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811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B373A9-CF77-40BA-B77C-20AC61C4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0437D9-8D5B-4FFF-9BBF-F08A275B53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4697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D2FC81E-E770-451B-882F-B6CCA4D8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1CC9D7-A1AF-42A2-9A97-8674450D02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6234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2CDEC7B-97BA-4D59-932C-F1C8CBC9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3F8390-0C69-43B4-8301-884696BE91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76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7138166-D446-4764-8625-FF8E53BE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493454-769C-4666-B67B-1146E4DB51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0373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6FA532E-B336-4759-9760-AD2185E1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FF03F3-1BAE-47AF-A696-AC476225F4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942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8C1759F-BEFB-4273-979D-7DD36D59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0FAA06-8336-4E10-A004-07CD3D068D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8F3A2FD-C92F-483A-AD4D-F5B54959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6121C4-736E-485A-9B10-EFDEB47724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065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E6DD0AC-081B-4E1B-A8A9-9DF8AC75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085FE5-A913-49A5-A820-500C046166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98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457F75C-FE81-4809-8FE3-15573285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E12808-D3FD-451E-B713-314E711C28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0BB90A5-BD98-4B68-BB21-53C3FF9F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5AF89D-AF28-4060-8CF2-022FFB2E53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3867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42E41B9-7FAC-4728-A70F-732B8D11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B37026-AC12-4AD2-B9BA-8F6BB96513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242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630C99-3568-4EBE-8C2A-582A4F75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10E047-8050-4FA5-B525-D2270C5D68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6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95DED8C-D01D-4FB2-821C-E6A06CD5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DCBD2B-1D1F-4A13-9207-44B35ED0F1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4687DC9-8DD0-45DF-91A8-F905B709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7ED22B-D2D1-4E2C-9C1A-82F9FC2B7A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2349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BB26326-4E67-49EF-BC98-755405F8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/>
              <a:t>Quả bóng trong video có động năng không? Có thế năng không? Lúc nào có cơ năng, lúc nào có thế năng?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72B1F6-0F6B-4BB6-A2D0-7009BB8A1E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9015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0083F3A-F77D-4A3A-B871-08C3B8BE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1800">
                <a:latin typeface="Roboto"/>
                <a:ea typeface="Roboto"/>
              </a:rPr>
              <a:t>Độ cao của vật tăng dần </a:t>
            </a:r>
            <a:r>
              <a:rPr lang="en-US" sz="1800">
                <a:latin typeface="#9Slide03 Arima Madurai Black" panose="00000A00000000000000" pitchFamily="2" charset="-93"/>
                <a:ea typeface="Roboto"/>
                <a:cs typeface="#9Slide03 Arima Madurai Black" panose="00000A00000000000000" pitchFamily="2" charset="-93"/>
              </a:rPr>
              <a:t>→</a:t>
            </a:r>
            <a:r>
              <a:rPr lang="en-US" sz="1800">
                <a:latin typeface="Roboto"/>
                <a:ea typeface="Roboto"/>
              </a:rPr>
              <a:t> thế năng của vật tăng dần</a:t>
            </a:r>
            <a:endParaRPr lang="en-US" sz="1800" dirty="0">
              <a:latin typeface="Roboto"/>
              <a:ea typeface="Roboto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6C1828-B5B9-4ABF-8169-BE55D5D9D6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52152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FFCB775-F4B5-4347-95EA-C3E31B1D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E7E1A9-F721-4C05-9FBC-2873414EC7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56043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AA101D5-9F2C-43F9-816F-36A93C91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B28C15-B369-449A-9EC9-3AD5732340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28939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EA4A956-DFF5-450C-86A6-7F175B03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3A8A12-A367-45CC-B931-193B31F27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97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48A9C96-A53E-4E80-9035-DAB54916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5D73DD-785C-48E8-A7D4-5A1B6BE396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84DE0EA-6922-4F1B-8161-6621E232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vi-VN" sz="2000">
                <a:solidFill>
                  <a:schemeClr val="tx1">
                    <a:lumMod val="90000"/>
                    <a:lumOff val="10000"/>
                  </a:schemeClr>
                </a:solidFill>
                <a:latin typeface="Roboto"/>
                <a:ea typeface="Roboto"/>
              </a:rPr>
              <a:t>Tổng động năng và thế năng được gọi là </a:t>
            </a:r>
            <a:r>
              <a:rPr lang="vi-VN" sz="2400" b="1">
                <a:solidFill>
                  <a:schemeClr val="tx1">
                    <a:lumMod val="90000"/>
                    <a:lumOff val="10000"/>
                  </a:schemeClr>
                </a:solidFill>
                <a:latin typeface="Roboto"/>
                <a:ea typeface="Roboto"/>
              </a:rPr>
              <a:t>cơ năng </a:t>
            </a:r>
            <a:r>
              <a:rPr lang="vi-VN" sz="2000">
                <a:solidFill>
                  <a:schemeClr val="tx1">
                    <a:lumMod val="90000"/>
                    <a:lumOff val="10000"/>
                  </a:schemeClr>
                </a:solidFill>
                <a:latin typeface="Roboto"/>
                <a:ea typeface="Roboto"/>
              </a:rPr>
              <a:t>của vật</a:t>
            </a:r>
            <a:endParaRPr lang="vi-VN" sz="2000" dirty="0">
              <a:solidFill>
                <a:schemeClr val="tx1">
                  <a:lumMod val="90000"/>
                  <a:lumOff val="10000"/>
                </a:schemeClr>
              </a:solidFill>
              <a:latin typeface="Roboto"/>
              <a:ea typeface="Roboto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080C4E-7722-4449-956F-BA00EAE9EF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6091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0147159-08A8-4609-8A32-B3B88434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7800" marR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vi-VN"/>
              <a:t>Lấy ví dụ về trường hợp vật vừa có động năng, vừa có thế năng. Mô tả sự chuyển hoá giữa động năng và thế năng của vật đó.</a:t>
            </a:r>
            <a:br>
              <a:rPr lang="vi-VN"/>
            </a:b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B4070B-27D4-4106-BE5B-26F1D7A15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01878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8D02754-121B-4C5D-A491-BBAAF508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03AB79-088C-4C51-A9C8-DAFD04589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2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2ABCB5C-DB32-42AF-91C3-739AE596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1800">
                <a:latin typeface="Roboto"/>
                <a:ea typeface="Roboto"/>
              </a:rPr>
              <a:t>Khi xích đu xuống, độ cao </a:t>
            </a:r>
            <a:r>
              <a:rPr lang="en-US" sz="1800" b="1">
                <a:latin typeface="Roboto"/>
                <a:ea typeface="Roboto"/>
              </a:rPr>
              <a:t>giảm</a:t>
            </a:r>
            <a:r>
              <a:rPr lang="en-US" sz="1800">
                <a:latin typeface="Roboto"/>
                <a:ea typeface="Roboto"/>
              </a:rPr>
              <a:t> dần; tốc độ </a:t>
            </a:r>
            <a:r>
              <a:rPr lang="en-US" sz="1800" b="1">
                <a:latin typeface="Roboto"/>
                <a:ea typeface="Roboto"/>
              </a:rPr>
              <a:t>tăng</a:t>
            </a:r>
            <a:r>
              <a:rPr lang="en-US" sz="1800">
                <a:latin typeface="Roboto"/>
                <a:ea typeface="Roboto"/>
              </a:rPr>
              <a:t> dần </a:t>
            </a:r>
            <a:br>
              <a:rPr lang="en-US" sz="1800">
                <a:latin typeface="Roboto"/>
                <a:ea typeface="Roboto"/>
              </a:rPr>
            </a:br>
            <a:r>
              <a:rPr lang="en-US" sz="1800">
                <a:latin typeface="#9Slide03 Arima Madurai Black" panose="00000A00000000000000" pitchFamily="2" charset="-93"/>
                <a:ea typeface="Roboto"/>
                <a:cs typeface="#9Slide03 Arima Madurai Black" panose="00000A00000000000000" pitchFamily="2" charset="-93"/>
              </a:rPr>
              <a:t>→</a:t>
            </a:r>
            <a:r>
              <a:rPr lang="en-US" sz="1800">
                <a:latin typeface="Roboto"/>
                <a:ea typeface="Roboto"/>
              </a:rPr>
              <a:t> thế năng </a:t>
            </a:r>
            <a:r>
              <a:rPr lang="en-US" sz="1800" b="1">
                <a:latin typeface="Roboto"/>
                <a:ea typeface="Roboto"/>
              </a:rPr>
              <a:t>giảm</a:t>
            </a:r>
            <a:r>
              <a:rPr lang="en-US" sz="1800">
                <a:latin typeface="Roboto"/>
                <a:ea typeface="Roboto"/>
              </a:rPr>
              <a:t> và động năng </a:t>
            </a:r>
            <a:r>
              <a:rPr lang="en-US" sz="1800" b="1">
                <a:latin typeface="Roboto"/>
                <a:ea typeface="Roboto"/>
              </a:rPr>
              <a:t>tăng</a:t>
            </a:r>
            <a:r>
              <a:rPr lang="en-US" sz="1800">
                <a:latin typeface="Roboto"/>
                <a:ea typeface="Roboto"/>
              </a:rPr>
              <a:t> </a:t>
            </a:r>
            <a:br>
              <a:rPr lang="en-US" sz="1800">
                <a:latin typeface="Roboto"/>
                <a:ea typeface="Roboto"/>
              </a:rPr>
            </a:br>
            <a:r>
              <a:rPr lang="en-US" sz="1800">
                <a:latin typeface="#9Slide03 Arima Madurai Black" panose="00000A00000000000000" pitchFamily="2" charset="-93"/>
                <a:ea typeface="Roboto"/>
                <a:cs typeface="#9Slide03 Arima Madurai Black" panose="00000A00000000000000" pitchFamily="2" charset="-93"/>
              </a:rPr>
              <a:t>→</a:t>
            </a:r>
            <a:r>
              <a:rPr lang="en-US" sz="1800">
                <a:latin typeface="Roboto"/>
                <a:ea typeface="Roboto"/>
              </a:rPr>
              <a:t> có sự chuyển hóa từ </a:t>
            </a:r>
            <a:r>
              <a:rPr lang="en-US" sz="1800" b="1">
                <a:latin typeface="Roboto"/>
                <a:ea typeface="Roboto"/>
              </a:rPr>
              <a:t>thế năng </a:t>
            </a:r>
            <a:r>
              <a:rPr lang="en-US" sz="1800">
                <a:latin typeface="Roboto"/>
                <a:ea typeface="Roboto"/>
              </a:rPr>
              <a:t>sang </a:t>
            </a:r>
            <a:r>
              <a:rPr lang="en-US" sz="1800" b="1">
                <a:latin typeface="Roboto"/>
                <a:ea typeface="Roboto"/>
              </a:rPr>
              <a:t>động năng</a:t>
            </a:r>
            <a:endParaRPr lang="en-US" sz="1800" b="1" dirty="0">
              <a:latin typeface="Roboto"/>
              <a:ea typeface="Roboto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1D7209-DF06-4C14-A4A5-A8F40F47E3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99472"/>
      </p:ext>
    </p:extLst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9663B28-569F-4767-B758-D07E3F84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7800">
              <a:lnSpc>
                <a:spcPct val="120000"/>
              </a:lnSpc>
            </a:pPr>
            <a:r>
              <a:rPr lang="vi-VN" sz="2400"/>
              <a:t>Một vật có khối lượng m = 1,5 kg được thả rơi từ độ cao h = 4 m so với mặt đất. Chọn góc thế năng ở mặt đất, tính tốc độ của vật ngay trước khi chạm đất. Biết toàn bộ thế năng của vật chuyển hoá thành động năng của vật.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8CE2C1-50D9-44BA-A797-C3EF272C2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03"/>
      </p:ext>
    </p:extLst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150EB35-B72A-4852-A561-F639F5FA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vi-VN" sz="1800">
                <a:latin typeface="Roboto"/>
                <a:ea typeface="Roboto"/>
              </a:rPr>
              <a:t>Trọng lượng của vật: P = 10m = 10.1,5 = 15 N</a:t>
            </a:r>
            <a:endParaRPr lang="vi-VN" sz="1800" b="1" dirty="0">
              <a:latin typeface="Roboto"/>
              <a:ea typeface="Roboto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60B288-8FF1-4478-BB45-0134F86E98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3614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4516ECB-FADA-4DAA-A330-049667F10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vi-VN" sz="2000">
                <a:solidFill>
                  <a:schemeClr val="tx1">
                    <a:lumMod val="90000"/>
                    <a:lumOff val="10000"/>
                  </a:schemeClr>
                </a:solidFill>
                <a:latin typeface="Roboto"/>
                <a:ea typeface="Roboto"/>
                <a:sym typeface="Arial"/>
              </a:rPr>
              <a:t>Trong nhiều trường hợp, cơ năng có thể chuyển hoá thành các dạng năng lượng khác, khi đó cơ năng không được bảo toàn</a:t>
            </a:r>
            <a:endParaRPr lang="vi-VN" sz="2000" dirty="0">
              <a:solidFill>
                <a:schemeClr val="tx1">
                  <a:lumMod val="90000"/>
                  <a:lumOff val="10000"/>
                </a:schemeClr>
              </a:solidFill>
              <a:latin typeface="Roboto"/>
              <a:ea typeface="Roboto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32CA90-C19A-4847-B333-AA504DF7EB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8086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FAC8D80-908C-4E3B-B44E-53F72BEA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DC47C-04B4-4550-982E-C9A47797F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6473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0EBDFB3-3572-4067-A5BC-423FB3EFB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7800" algn="l">
              <a:lnSpc>
                <a:spcPct val="120000"/>
              </a:lnSpc>
            </a:pPr>
            <a:r>
              <a:rPr lang="vi-VN" sz="2400"/>
              <a:t>Tính cơ năng của bạn nhỏ ở vị trí B (hình 2.3) trong hai trường hợp:</a:t>
            </a:r>
            <a:br>
              <a:rPr lang="vi-VN" sz="2400"/>
            </a:br>
            <a:r>
              <a:rPr lang="vi-VN" sz="2400"/>
              <a:t>a. Chọn mặt đất làm mốc thế năng. Biết rằng, động năng của bạn nhỏ tại B bằng 90 J và thế năng bằng 150 J.</a:t>
            </a:r>
            <a:br>
              <a:rPr lang="vi-VN" sz="2400"/>
            </a:br>
            <a:r>
              <a:rPr lang="vi-VN" sz="2400"/>
              <a:t>b. Chọn điểm B làm mốc thế năng.</a:t>
            </a:r>
            <a:br>
              <a:rPr lang="vi-VN" sz="2400"/>
            </a:br>
            <a:r>
              <a:rPr lang="vi-VN" sz="2400"/>
              <a:t>.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C21FBB-32E6-4366-9053-43E2E3B286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31711"/>
      </p:ext>
    </p:extLst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1BCCAFA-569A-422E-90F9-95ACECD3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vi-VN" sz="2400">
                <a:solidFill>
                  <a:srgbClr val="191919"/>
                </a:solidFill>
                <a:latin typeface="Roboto"/>
                <a:ea typeface="Roboto"/>
                <a:sym typeface="Arial"/>
              </a:rPr>
              <a:t>a. Chọn mặt đất làm mốc thế năng.</a:t>
            </a:r>
            <a:br>
              <a:rPr lang="vi-VN" sz="2400">
                <a:solidFill>
                  <a:srgbClr val="191919"/>
                </a:solidFill>
                <a:latin typeface="Roboto"/>
                <a:ea typeface="Roboto"/>
                <a:sym typeface="Arial"/>
              </a:rPr>
            </a:br>
            <a:r>
              <a:rPr lang="vi-VN" sz="2400">
                <a:solidFill>
                  <a:srgbClr val="191919"/>
                </a:solidFill>
                <a:latin typeface="Roboto"/>
                <a:ea typeface="Roboto"/>
                <a:sym typeface="Arial"/>
              </a:rPr>
              <a:t>Cơ năng của bạn nhỏ ở vị trí B là: </a:t>
            </a:r>
            <a:r>
              <a:rPr lang="en-US" sz="2400">
                <a:solidFill>
                  <a:srgbClr val="191919"/>
                </a:solidFill>
                <a:latin typeface="Roboto"/>
                <a:ea typeface="Roboto"/>
                <a:sym typeface="Arial"/>
              </a:rPr>
              <a:t/>
            </a:r>
            <a:br>
              <a:rPr lang="en-US" sz="2400">
                <a:solidFill>
                  <a:srgbClr val="191919"/>
                </a:solidFill>
                <a:latin typeface="Roboto"/>
                <a:ea typeface="Roboto"/>
                <a:sym typeface="Arial"/>
              </a:rPr>
            </a:br>
            <a:r>
              <a:rPr lang="vi-VN" sz="2400">
                <a:solidFill>
                  <a:srgbClr val="191919"/>
                </a:solidFill>
                <a:latin typeface="Roboto"/>
                <a:ea typeface="Roboto"/>
                <a:sym typeface="Arial"/>
              </a:rPr>
              <a:t>W = Wđ + Wt = 90 + 150 = 240 J</a:t>
            </a:r>
            <a:endParaRPr lang="vi-VN" sz="2400" dirty="0">
              <a:solidFill>
                <a:srgbClr val="191919"/>
              </a:solidFill>
              <a:latin typeface="Roboto"/>
              <a:ea typeface="Roboto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82F8E0-24C1-4529-9591-C5DE210F39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44418"/>
      </p:ext>
    </p:extLst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16B30EA-330E-4142-9802-850131B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12EF-C82B-428F-86AB-EEA55B443A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88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6EF6971-B529-48FA-AC07-38C962A3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AAC35-49D3-482D-85D9-7863BFA68D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77949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75BDAD2-0FDF-4023-9305-903DCB7E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3C955E-2B84-4B2B-A1BC-CA6C65323A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39319"/>
      </p:ext>
    </p:extLst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5DD6260-1354-4AF1-8295-1C3D469E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9ED472-43FD-4A9E-9114-3A79BDDA5E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65540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7EB8EDC-3A85-47C3-BA72-E3EC52998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DB1ED1-59B3-46EC-8EA9-B9F60E41A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083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414E243-C029-4729-8995-7AE5B9A0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99FEB-BA18-49C3-A111-4D635E86E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5149"/>
      </p:ext>
    </p:extLst>
  </p:cSld>
  <p:clrMapOvr>
    <a:masterClrMapping/>
  </p:clrMapOvr>
  <p:transition spd="slow"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498AE4E-ABFA-4A22-97CC-F8895C5F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4C1409-33D1-4CFB-A1BE-59E46003F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2400"/>
      </p:ext>
    </p:extLst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0035B07-09E8-486A-B5DE-29CABE45B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 sz="4000"/>
              <a:t>CƠ NĂNG</a:t>
            </a:r>
            <a:endParaRPr lang="vi-VN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8DD4E6-F356-4B82-A895-77AA7317AB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88185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736AA62-4177-47DA-8B15-FCCAE1ED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140F15-95FF-46ED-BE50-FF55775644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79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11C12F1-47CB-410E-B3D3-32CB28C5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A29F6D-760F-4CFC-9B67-2D78DFE1A5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D3AE228-BF1C-42A5-AE69-DB880780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671CEE-D625-4B29-BF2D-C2932931B4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592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FF3823F-4286-4F93-9675-76896231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/>
              <a:t>Câu 1:  </a:t>
            </a:r>
            <a:r>
              <a:rPr lang="vi-VN">
                <a:sym typeface="Arial"/>
              </a:rPr>
              <a:t>Thế năng trọng trường phụ thuộc vào những yếu tố nào?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0C94D2-FCC3-4BC3-82DC-319E4620F2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91847"/>
      </p:ext>
    </p:ext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DD539C-16F4-45E5-9286-B8A5811A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/>
              <a:t>Câu 2: </a:t>
            </a:r>
            <a:r>
              <a:rPr lang="en-US">
                <a:sym typeface="Arial"/>
              </a:rPr>
              <a:t>Trong các vật sau, vật nào không có thế năng (so với mặt đất)?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DCF376-FA5D-4630-A61D-B0EC86364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94667"/>
      </p:ext>
    </p:extLst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0A09C3D-17A7-435F-B5BB-4FD48905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/>
              <a:t>Câu 3: </a:t>
            </a:r>
            <a:r>
              <a:rPr lang="en-US">
                <a:sym typeface="Arial"/>
              </a:rPr>
              <a:t>Động năng của vật phụ thuộc vào yếu tố nào?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642D51-E503-4C40-8B71-7930168578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35544"/>
      </p:ext>
    </p:extLst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1234277-3BEE-4164-B9A6-1B0B620C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/>
              <a:t>Câu 4: </a:t>
            </a:r>
            <a:r>
              <a:rPr lang="en-US">
                <a:sym typeface="Arial"/>
              </a:rPr>
              <a:t>Chọn biểu thức tính động năng của vật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48D2E1-EF45-4CEF-B970-38256F134B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04026"/>
      </p:ext>
    </p:extLst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183EA06-A3F5-44A2-AE2A-A5D5F4274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4D861D-1962-4BC7-A2FB-33F9D78483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829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0A79FBF-50A2-4333-B079-04482296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/>
              <a:t>Câu 5: </a:t>
            </a:r>
            <a:r>
              <a:rPr lang="en-US">
                <a:sym typeface="Arial"/>
              </a:rPr>
              <a:t>Chọn biểu thức tính thế năng của vật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3C3084-32B2-46CA-886C-A8D76E3F2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18360"/>
      </p:ext>
    </p:extLst>
  </p:cSld>
  <p:clrMapOvr>
    <a:masterClrMapping/>
  </p:clrMapOvr>
  <p:transition spd="slow"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41B3256-6D97-4CE9-A2E3-B0DAFAE3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/>
              <a:t>Câu 6: </a:t>
            </a:r>
            <a:r>
              <a:rPr lang="en-US">
                <a:sym typeface="Arial"/>
              </a:rPr>
              <a:t>Trong các vật sau, vật nào không có động năng 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04BE46-C14F-48A5-BAD5-8EA0D9E8E3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3349"/>
      </p:ext>
    </p:extLst>
  </p:cSld>
  <p:clrMapOvr>
    <a:masterClrMapping/>
  </p:clrMapOvr>
  <p:transition spd="slow"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EC183CE-959C-4067-988A-267BE07F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/>
              <a:t>Câu 7: Một viên bi lăn từ đỉnh mặt phẳng nghiêng như hình vẽ. Ở tại vị trí nào viên bi có thế năng lớn nhất.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F0BD31-B5E4-47B0-BA91-14CC010EA8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64939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26534CB-48BF-4916-A0D9-8F770A6C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1168C8-7CD5-4665-A309-DDCC88A5E2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88611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F681D1B-89BF-40C8-9153-4C99D67B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hlink"/>
              </a:buClr>
              <a:buSzPts val="1100"/>
              <a:buFont typeface="Arial"/>
            </a:pPr>
            <a:r>
              <a:rPr lang="vi-VN"/>
              <a:t>Câu 8: Quan sát dao động một con lắc như hình vẽ. Tại vị trí nào thì thế năng hấp dẫn là lớn nhất, nhỏ nhất?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2D75A5-637F-4F06-9551-4D0D240D70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7362"/>
      </p:ext>
    </p:extLst>
  </p:cSld>
  <p:clrMapOvr>
    <a:masterClrMapping/>
  </p:clrMapOvr>
  <p:transition spd="slow"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D6BEDD4-CCC0-468C-B090-94FAF356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/>
              <a:t>Câu 9: Phát biểu nào sau đây đầy đủ nhất khi nói về sự chuyển hóa cơ năng?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F21476-A00F-4FD4-8897-E984C7AF06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8982"/>
      </p:ext>
    </p:extLst>
  </p:cSld>
  <p:clrMapOvr>
    <a:masterClrMapping/>
  </p:clrMapOvr>
  <p:transition spd="slow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6541E6E-B8C7-4A08-8EE2-A2C923D8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A9E0BB-F01F-410A-8CA3-80AD16E212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03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961E115-6BB8-41BB-BC04-44300121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/>
              <a:t>Câu 10: Thả một vật từ độ cao h xuống mặt đất. Hãy cho biết trong quá trình rơi cơ năng đã chuyển hóa như thế nào?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B7D1D0-1395-4724-A52E-CAB8889CAE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85079"/>
      </p:ext>
    </p:extLst>
  </p:cSld>
  <p:clrMapOvr>
    <a:masterClrMapping/>
  </p:clrMapOvr>
  <p:transition spd="slow"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6C61F13-E1B2-43A6-805D-2BEB278C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/>
              <a:t>Câu 11: Quan sát trường hợp quả bóng rơi chạm đất, nó nảy lên. Trong thời gian nảy lên thế năng và động năng của nó thay đổi như thế nào?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1A9E4A-B6A6-48E1-B537-5368EEC26C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7664"/>
      </p:ext>
    </p:extLst>
  </p:cSld>
  <p:clrMapOvr>
    <a:masterClrMapping/>
  </p:clrMapOvr>
  <p:transition spd="slow">
    <p:wipe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4111AA4-078D-42C3-A2FD-82A65F402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vi-VN"/>
              <a:t>Câu 12: Trong các trường hợp sau, trường hợp nào có sự chuyển hóa thế năng thành động năng? 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90D60B-3E4E-440B-8360-DB87EFFB6B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2262"/>
      </p:ext>
    </p:extLst>
  </p:cSld>
  <p:clrMapOvr>
    <a:masterClrMapping/>
  </p:clrMapOvr>
  <p:transition spd="slow"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B5CBA18-2242-4BF1-B603-CD810EC8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/>
              <a:t>CẢM ƠN!!!</a:t>
            </a:r>
            <a:endParaRPr lang="vi-VN" sz="8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332C8E-9737-4900-9113-DBCC78FA34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A95C89E-4A3B-4250-AB1E-C7F5EEA1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51C962-3EA5-4893-96CE-97E918F53C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354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481</Words>
  <Application>Microsoft Office PowerPoint</Application>
  <PresentationFormat>On-screen Show (16:9)</PresentationFormat>
  <Paragraphs>25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BÀI 3 CƠ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Quả bóng trong video có động năng không? Có thế năng không? Lúc nào có cơ năng, lúc nào có thế năng?</vt:lpstr>
      <vt:lpstr>Độ cao của vật tăng dần → thế năng của vật tăng dần</vt:lpstr>
      <vt:lpstr>PowerPoint Presentation</vt:lpstr>
      <vt:lpstr>PowerPoint Presentation</vt:lpstr>
      <vt:lpstr>PowerPoint Presentation</vt:lpstr>
      <vt:lpstr>Tổng động năng và thế năng được gọi là cơ năng của vật</vt:lpstr>
      <vt:lpstr>Lấy ví dụ về trường hợp vật vừa có động năng, vừa có thế năng. Mô tả sự chuyển hoá giữa động năng và thế năng của vật đó. </vt:lpstr>
      <vt:lpstr>PowerPoint Presentation</vt:lpstr>
      <vt:lpstr>Khi xích đu xuống, độ cao giảm dần; tốc độ tăng dần  → thế năng giảm và động năng tăng  → có sự chuyển hóa từ thế năng sang động năng</vt:lpstr>
      <vt:lpstr>Một vật có khối lượng m = 1,5 kg được thả rơi từ độ cao h = 4 m so với mặt đất. Chọn góc thế năng ở mặt đất, tính tốc độ của vật ngay trước khi chạm đất. Biết toàn bộ thế năng của vật chuyển hoá thành động năng của vật.</vt:lpstr>
      <vt:lpstr>Trọng lượng của vật: P = 10m = 10.1,5 = 15 N</vt:lpstr>
      <vt:lpstr>Trong nhiều trường hợp, cơ năng có thể chuyển hoá thành các dạng năng lượng khác, khi đó cơ năng không được bảo toàn</vt:lpstr>
      <vt:lpstr>Tính cơ năng của bạn nhỏ ở vị trí B (hình 2.3) trong hai trường hợp: a. Chọn mặt đất làm mốc thế năng. Biết rằng, động năng của bạn nhỏ tại B bằng 90 J và thế năng bằng 150 J. b. Chọn điểm B làm mốc thế năng. .</vt:lpstr>
      <vt:lpstr>a. Chọn mặt đất làm mốc thế năng. Cơ năng của bạn nhỏ ở vị trí B là:  W = Wđ + Wt = 90 + 150 = 240 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CƠ NĂNG</vt:lpstr>
      <vt:lpstr>PowerPoint Presentation</vt:lpstr>
      <vt:lpstr>PowerPoint Presentation</vt:lpstr>
      <vt:lpstr>Câu 1:  Thế năng trọng trường phụ thuộc vào những yếu tố nào?</vt:lpstr>
      <vt:lpstr>Câu 2: Trong các vật sau, vật nào không có thế năng (so với mặt đất)?</vt:lpstr>
      <vt:lpstr>Câu 3: Động năng của vật phụ thuộc vào yếu tố nào?</vt:lpstr>
      <vt:lpstr>Câu 4: Chọn biểu thức tính động năng của vật</vt:lpstr>
      <vt:lpstr>PowerPoint Presentation</vt:lpstr>
      <vt:lpstr>Câu 5: Chọn biểu thức tính thế năng của vật</vt:lpstr>
      <vt:lpstr>Câu 6: Trong các vật sau, vật nào không có động năng ?</vt:lpstr>
      <vt:lpstr>Câu 7: Một viên bi lăn từ đỉnh mặt phẳng nghiêng như hình vẽ. Ở tại vị trí nào viên bi có thế năng lớn nhất.</vt:lpstr>
      <vt:lpstr>Câu 8: Quan sát dao động một con lắc như hình vẽ. Tại vị trí nào thì thế năng hấp dẫn là lớn nhất, nhỏ nhất?</vt:lpstr>
      <vt:lpstr>Câu 9: Phát biểu nào sau đây đầy đủ nhất khi nói về sự chuyển hóa cơ năng?</vt:lpstr>
      <vt:lpstr>PowerPoint Presentation</vt:lpstr>
      <vt:lpstr>Câu 10: Thả một vật từ độ cao h xuống mặt đất. Hãy cho biết trong quá trình rơi cơ năng đã chuyển hóa như thế nào?</vt:lpstr>
      <vt:lpstr>Câu 11: Quan sát trường hợp quả bóng rơi chạm đất, nó nảy lên. Trong thời gian nảy lên thế năng và động năng của nó thay đổi như thế nào?</vt:lpstr>
      <vt:lpstr>Câu 12: Trong các trường hợp sau, trường hợp nào có sự chuyển hóa thế năng thành động năng? </vt:lpstr>
      <vt:lpstr>CẢM ƠN!!!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Văn Quốc Huy</dc:creator>
  <cp:lastModifiedBy>Admin</cp:lastModifiedBy>
  <cp:revision>4</cp:revision>
  <dcterms:created xsi:type="dcterms:W3CDTF">2024-06-20T18:04:35Z</dcterms:created>
  <dcterms:modified xsi:type="dcterms:W3CDTF">2024-10-08T01:26:33Z</dcterms:modified>
</cp:coreProperties>
</file>