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6" r:id="rId2"/>
    <p:sldId id="259" r:id="rId3"/>
    <p:sldId id="260" r:id="rId4"/>
    <p:sldId id="256" r:id="rId5"/>
    <p:sldId id="274" r:id="rId6"/>
    <p:sldId id="276" r:id="rId7"/>
    <p:sldId id="277" r:id="rId8"/>
    <p:sldId id="261" r:id="rId9"/>
    <p:sldId id="278" r:id="rId10"/>
    <p:sldId id="263" r:id="rId11"/>
    <p:sldId id="292" r:id="rId12"/>
    <p:sldId id="275" r:id="rId13"/>
    <p:sldId id="291" r:id="rId14"/>
    <p:sldId id="293" r:id="rId15"/>
    <p:sldId id="264" r:id="rId16"/>
    <p:sldId id="281" r:id="rId17"/>
    <p:sldId id="265" r:id="rId18"/>
    <p:sldId id="283" r:id="rId19"/>
    <p:sldId id="282" r:id="rId20"/>
    <p:sldId id="289" r:id="rId21"/>
    <p:sldId id="285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8A0"/>
    <a:srgbClr val="4109A7"/>
    <a:srgbClr val="111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AAB10-D00B-412D-97BD-683EA6EBA0B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EFD82-DE75-48A2-8515-0D7CD52E6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86F0A905-D8E5-490D-9E5D-65F464CAAE1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BD1E14C6-8DC7-4828-A57F-3CEA5C9BC5B6}" type="slidenum">
              <a:rPr lang="vi-VN" altLang="en-US" sz="1200">
                <a:latin typeface="Arial" charset="0"/>
              </a:rPr>
              <a:pPr algn="r" eaLnBrk="1" hangingPunct="1"/>
              <a:t>28</a:t>
            </a:fld>
            <a:endParaRPr lang="vi-VN" altLang="en-US" sz="120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9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4061-592A-45C5-8599-14E6FBA44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841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67514-BDD8-4C12-9A6B-92FDF040D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04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7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1642-2918-40D9-9062-A258B99DDF48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4"/>
          <p:cNvGrpSpPr>
            <a:grpSpLocks/>
          </p:cNvGrpSpPr>
          <p:nvPr/>
        </p:nvGrpSpPr>
        <p:grpSpPr bwMode="auto">
          <a:xfrm>
            <a:off x="0" y="12700"/>
            <a:ext cx="9296400" cy="6845300"/>
            <a:chOff x="0" y="-192"/>
            <a:chExt cx="5856" cy="4530"/>
          </a:xfrm>
        </p:grpSpPr>
        <p:sp>
          <p:nvSpPr>
            <p:cNvPr id="6167" name="Rectangle 8"/>
            <p:cNvSpPr>
              <a:spLocks noChangeArrowheads="1"/>
            </p:cNvSpPr>
            <p:nvPr/>
          </p:nvSpPr>
          <p:spPr bwMode="auto">
            <a:xfrm>
              <a:off x="0" y="-192"/>
              <a:ext cx="5760" cy="4512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altLang="zh-CN"/>
            </a:p>
          </p:txBody>
        </p:sp>
        <p:pic>
          <p:nvPicPr>
            <p:cNvPr id="6168" name="Picture 10" descr="POINSET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270"/>
              <a:ext cx="1440" cy="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56000"/>
            <a:ext cx="1905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BOOKANI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11300"/>
            <a:ext cx="3429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3124200" y="1828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u="sng">
                <a:solidFill>
                  <a:srgbClr val="FF0000"/>
                </a:solidFill>
                <a:latin typeface="VNI-Thufap3" pitchFamily="18" charset="0"/>
              </a:rPr>
              <a:t>Daïy toát</a:t>
            </a:r>
          </a:p>
        </p:txBody>
      </p:sp>
      <p:sp>
        <p:nvSpPr>
          <p:cNvPr id="6150" name="Text Box 18"/>
          <p:cNvSpPr txBox="1">
            <a:spLocks noChangeArrowheads="1"/>
          </p:cNvSpPr>
          <p:nvPr/>
        </p:nvSpPr>
        <p:spPr bwMode="auto">
          <a:xfrm>
            <a:off x="4267200" y="1828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u="sng">
                <a:solidFill>
                  <a:srgbClr val="FF0000"/>
                </a:solidFill>
                <a:latin typeface="VNI-Thufap3" pitchFamily="18" charset="0"/>
              </a:rPr>
              <a:t>Hoïc toát</a:t>
            </a:r>
          </a:p>
        </p:txBody>
      </p:sp>
      <p:sp>
        <p:nvSpPr>
          <p:cNvPr id="11" name="Text Box 4099"/>
          <p:cNvSpPr txBox="1"/>
          <p:nvPr/>
        </p:nvSpPr>
        <p:spPr>
          <a:xfrm>
            <a:off x="2097088" y="2971800"/>
            <a:ext cx="4760912" cy="5842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 HỌC TỰ NHIÊN 7</a:t>
            </a:r>
            <a:endParaRPr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52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531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8200"/>
            <a:ext cx="152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52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0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10057" y="-27691"/>
            <a:ext cx="190500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0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429125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21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1866">
            <a:off x="38100" y="4810125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22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454">
            <a:off x="952500" y="5191125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4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-76200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5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1866">
            <a:off x="7219950" y="304800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6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454">
            <a:off x="8134350" y="685800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08156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AutoShape 4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758825" y="1904999"/>
            <a:ext cx="2289175" cy="1077218"/>
          </a:xfrm>
          <a:prstGeom prst="rect">
            <a:avLst/>
          </a:prstGeom>
          <a:gradFill rotWithShape="1">
            <a:gsLst>
              <a:gs pos="0">
                <a:srgbClr val="F6FCAA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Đã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</a:rPr>
              <a:t> 118 NTHH </a:t>
            </a: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 rot="-1797627">
            <a:off x="3021518" y="1957128"/>
            <a:ext cx="1009292" cy="164008"/>
          </a:xfrm>
          <a:prstGeom prst="rightArrow">
            <a:avLst>
              <a:gd name="adj1" fmla="val 50000"/>
              <a:gd name="adj2" fmla="val 1499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 rot="1899624">
            <a:off x="3061782" y="2492054"/>
            <a:ext cx="890645" cy="127208"/>
          </a:xfrm>
          <a:prstGeom prst="rightArrow">
            <a:avLst>
              <a:gd name="adj1" fmla="val 50000"/>
              <a:gd name="adj2" fmla="val 1499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4028140" y="1716064"/>
            <a:ext cx="3896660" cy="523220"/>
          </a:xfrm>
          <a:prstGeom prst="rect">
            <a:avLst/>
          </a:prstGeom>
          <a:gradFill rotWithShape="1">
            <a:gsLst>
              <a:gs pos="0">
                <a:srgbClr val="F6FCAA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98 NT tự nhiên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4028140" y="2514600"/>
            <a:ext cx="3896660" cy="523220"/>
          </a:xfrm>
          <a:prstGeom prst="rect">
            <a:avLst/>
          </a:prstGeom>
          <a:gradFill rotWithShape="1">
            <a:gsLst>
              <a:gs pos="0">
                <a:srgbClr val="F6FCAA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20 NT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tạo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524000" y="471488"/>
            <a:ext cx="5715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SGK: Cho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lượng các 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NTHH</a:t>
            </a:r>
            <a:r>
              <a:rPr 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hiện nay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78729D3-7485-1499-8FBC-F71C8F63F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0118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118 NTHH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98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86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3276600"/>
            <a:ext cx="9525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3.2: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Quan sát Hình 3.2, cho biết: Quan sát Hình 3.2, cho biết: a) nguyên tố nào  chiếm hàm lượng cao nhất trong vỏ Trái Đất? b) nguyên tố nào chiếm tỉ l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82062" cy="329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F0FF2A9-0A25-2A44-B669-425C88D99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30707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508AF8E-402C-79B1-4D4E-D6C58A74D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800600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ADD0341-7C7E-2F5A-57EF-EE4EC8C4A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860737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6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" y="91440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F0FF2A9-0A25-2A44-B669-425C88D99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calcium, phosphorus.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508AF8E-402C-79B1-4D4E-D6C58A74D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986964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bướu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ADD0341-7C7E-2F5A-57EF-EE4EC8C4A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4151587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iodine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bướu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78729D3-7485-1499-8FBC-F71C8F63F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0118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118 NTHH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98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CFF31C4-8ED2-5B98-5248-7ECDF786E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93985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434FD2-EC5D-AD9E-2F2C-112EB9C1C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" y="6105843"/>
            <a:ext cx="3167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8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4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2514600" y="53181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biết</a:t>
            </a:r>
            <a:r>
              <a:rPr lang="en-US" alt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76200" y="533400"/>
            <a:ext cx="88392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IUPAC (*)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229" name="Rectangle 6"/>
          <p:cNvSpPr>
            <a:spLocks noChangeArrowheads="1"/>
          </p:cNvSpPr>
          <p:nvPr/>
        </p:nvSpPr>
        <p:spPr bwMode="auto">
          <a:xfrm>
            <a:off x="144462" y="3541693"/>
            <a:ext cx="87709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Í HIỆU HÓA HỌC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 Ta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402828" y="4535031"/>
            <a:ext cx="813157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iao nhiệm vụ: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hia HS lớp thành 4 nhóm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êu cẩu các nhóm quan sát Hình 3.3 và Bảng 3.1 ở SGK. GV hướng dẫn HS đọc thông tin trong SGK 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trả lời các câu hỏi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9515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4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0338"/>
            <a:ext cx="8842375" cy="6689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59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81000" y="3200400"/>
            <a:ext cx="8610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NTHH?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Qua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3.1,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18320"/>
              </p:ext>
            </p:extLst>
          </p:nvPr>
        </p:nvGraphicFramePr>
        <p:xfrm>
          <a:off x="752475" y="76200"/>
          <a:ext cx="7794625" cy="30480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</a:p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Magnesium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Lithium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Beryllium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Silicon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Boron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Phosphorus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Sulfur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3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Potassium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Calcium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0025">
                <a:tc gridSpan="8">
                  <a:txBody>
                    <a:bodyPr/>
                    <a:lstStyle/>
                    <a:p>
                      <a:pPr marL="290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BẢNG 3.1: KÍ HIỆU HÓA HỌC VÀ KHỐI LƯỢNG NGUYÊN TỬ CỦA 20 NGUYÊN TỐ HÓA HỌC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8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-22859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-7619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2"/>
          <p:cNvSpPr>
            <a:spLocks noChangeArrowheads="1"/>
          </p:cNvSpPr>
          <p:nvPr/>
        </p:nvSpPr>
        <p:spPr bwMode="auto">
          <a:xfrm>
            <a:off x="149224" y="0"/>
            <a:ext cx="8842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NTHH?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76200" y="4558605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Qua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3.1,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149224" y="2170093"/>
            <a:ext cx="8689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49225" y="906463"/>
            <a:ext cx="8994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KHHH.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hay 2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28600" y="307854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có một số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cùng chữ cái đ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tiên trong tên gọi, nếu dùng một chữ cái thì rất khó phân biệt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KHHH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các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khác nhau nên trong nhiều trường hợp,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KHHH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phải được biểu diễn bằng hai chữ cái để phân biệt.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28600" y="5827693"/>
            <a:ext cx="8689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=&gt;NT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Nitrogen (N), Potassium (K), Phosphorus (P).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8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08327"/>
              </p:ext>
            </p:extLst>
          </p:nvPr>
        </p:nvGraphicFramePr>
        <p:xfrm>
          <a:off x="511175" y="152400"/>
          <a:ext cx="7794625" cy="30480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</a:p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Magnesium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Lithium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Beryllium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Silicon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Boron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Phosphorus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Sulfur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3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Potassium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Calcium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0025">
                <a:tc gridSpan="8">
                  <a:txBody>
                    <a:bodyPr/>
                    <a:lstStyle/>
                    <a:p>
                      <a:pPr marL="290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BẢNG 3.1: KÍ HIỆU HÓA HỌC VÀ KHỐI LƯỢNG NGUYÊN TỬ CỦA 20 NGUYÊN TỐ HÓA HỌC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355" name="Rectangle 11"/>
          <p:cNvSpPr>
            <a:spLocks noChangeArrowheads="1"/>
          </p:cNvSpPr>
          <p:nvPr/>
        </p:nvSpPr>
        <p:spPr bwMode="auto">
          <a:xfrm>
            <a:off x="130175" y="3276600"/>
            <a:ext cx="86328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3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" y="25146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tranh ảnh về 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chì và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cương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200" y="3058180"/>
            <a:ext cx="89201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 biết thành ph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 nên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han chì và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 cương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3657600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mẩu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Kim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Carbon.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10" name="image14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20" y="17460"/>
            <a:ext cx="751048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0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37C9CA-822F-8BC0-30E7-7E400649C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0118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118 NTHH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98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21E8D9D-1C95-650C-E46B-85F3D230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29200"/>
            <a:ext cx="3167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97E7CC0C-CD0F-2BC1-96BF-9CB71E7B9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4023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CDC46968-F1FB-E271-25BC-A5AD80EFB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6" y="6334780"/>
            <a:ext cx="8786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5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52800" y="23812"/>
            <a:ext cx="17526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 </a:t>
            </a:r>
            <a:endParaRPr lang="en-US" alt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3400"/>
            <a:ext cx="8991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564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2056"/>
              </p:ext>
            </p:extLst>
          </p:nvPr>
        </p:nvGraphicFramePr>
        <p:xfrm>
          <a:off x="304800" y="1146224"/>
          <a:ext cx="4147920" cy="2544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836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NGUYÊN TÔ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 HIỆU HOÁ HỌC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3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3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egoe UI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31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Aluminium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861"/>
              </p:ext>
            </p:extLst>
          </p:nvPr>
        </p:nvGraphicFramePr>
        <p:xfrm>
          <a:off x="4648200" y="1146224"/>
          <a:ext cx="4419600" cy="2544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34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6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15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nguyên tố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 học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66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Fluorine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60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Phosphorus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5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Argon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3962668"/>
            <a:ext cx="8763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 hiệu hoá học viết sai và sửa lại cho đúng: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Na;	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Al; 	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5790545"/>
            <a:ext cx="19880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30117" y="5801380"/>
            <a:ext cx="200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bảng sau bằng cách xác định các thông tin chưa biết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952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054100"/>
            <a:ext cx="876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huẩn bị 20 thẻ hình và thông tin của 20 nguyên tố hoá học đầu tiên và yêu 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 4 đội 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451100"/>
            <a:ext cx="8839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Y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êu 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 4 đội chơi (2 HS/đội), 1 HS viết kí hiệu hoá học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HS còn 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tên nguyên 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có in trong thẻ hình. Mỗi lượt ghi 5 kí hiệu hoá học bất kì có trong thẻ 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250" y="4267200"/>
            <a:ext cx="615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Đội về nhất là đội ghi đúng nhiều nhất.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76400" y="379413"/>
            <a:ext cx="6153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RÒ CHƠI "HIỂU Ý ĐỔNG ĐỘI" </a:t>
            </a:r>
            <a:endParaRPr lang="en-US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19100" y="-4891"/>
            <a:ext cx="85725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hydrogen.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35000" y="2546350"/>
            <a:ext cx="7924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3300"/>
                </a:solidFill>
              </a:rPr>
              <a:t>Đáp số: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                - R = 14 đ.v.C </a:t>
            </a:r>
            <a:r>
              <a:rPr lang="en-US" altLang="en-US" sz="240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en-US" altLang="en-US" sz="2400">
                <a:solidFill>
                  <a:srgbClr val="0000FF"/>
                </a:solidFill>
              </a:rPr>
              <a:t> R là nguyên tố nitrogen (N).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                - Số p là 7</a:t>
            </a:r>
            <a:r>
              <a:rPr lang="en-US" altLang="en-US" sz="240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en-US" altLang="en-US" sz="2400">
                <a:solidFill>
                  <a:srgbClr val="0000FF"/>
                </a:solidFill>
              </a:rPr>
              <a:t> số e là 7 (vì số p = số e).</a:t>
            </a:r>
          </a:p>
        </p:txBody>
      </p:sp>
    </p:spTree>
    <p:extLst>
      <p:ext uri="{BB962C8B-B14F-4D97-AF65-F5344CB8AC3E}">
        <p14:creationId xmlns:p14="http://schemas.microsoft.com/office/powerpoint/2010/main" val="22044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604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346075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FF3399"/>
                </a:solidFill>
              </a:rPr>
              <a:t>Bài tập 2</a:t>
            </a:r>
            <a:r>
              <a:rPr lang="en-US" altLang="en-US" sz="2400" u="sng">
                <a:solidFill>
                  <a:srgbClr val="FF3399"/>
                </a:solidFill>
              </a:rPr>
              <a:t>:</a:t>
            </a:r>
            <a:r>
              <a:rPr lang="en-US" altLang="en-US" sz="2400">
                <a:solidFill>
                  <a:srgbClr val="FF3399"/>
                </a:solidFill>
              </a:rPr>
              <a:t> </a:t>
            </a:r>
            <a:r>
              <a:rPr lang="en-US" altLang="en-US" sz="2800">
                <a:solidFill>
                  <a:srgbClr val="006600"/>
                </a:solidFill>
              </a:rPr>
              <a:t>Hãy điền những thông tin còn thiếu vào ô trống trong bảng sau: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>
            <p:ph/>
          </p:nvPr>
        </p:nvGraphicFramePr>
        <p:xfrm>
          <a:off x="457200" y="1295400"/>
          <a:ext cx="8458200" cy="5262562"/>
        </p:xfrm>
        <a:graphic>
          <a:graphicData uri="http://schemas.openxmlformats.org/drawingml/2006/table">
            <a:tbl>
              <a:tblPr/>
              <a:tblGrid>
                <a:gridCol w="1708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059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 tố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 hiệu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 học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số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 trong nguyên tử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3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5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3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3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4383" name="Picture 47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120" name="Group 64"/>
          <p:cNvGrpSpPr>
            <a:grpSpLocks/>
          </p:cNvGrpSpPr>
          <p:nvPr/>
        </p:nvGrpSpPr>
        <p:grpSpPr bwMode="auto">
          <a:xfrm>
            <a:off x="685800" y="2590800"/>
            <a:ext cx="7042150" cy="461963"/>
            <a:chOff x="432" y="1632"/>
            <a:chExt cx="4436" cy="291"/>
          </a:xfrm>
        </p:grpSpPr>
        <p:sp>
          <p:nvSpPr>
            <p:cNvPr id="14400" name="Text Box 48"/>
            <p:cNvSpPr txBox="1">
              <a:spLocks noChangeArrowheads="1"/>
            </p:cNvSpPr>
            <p:nvPr/>
          </p:nvSpPr>
          <p:spPr bwMode="auto">
            <a:xfrm>
              <a:off x="432" y="1632"/>
              <a:ext cx="8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Sodium</a:t>
              </a:r>
            </a:p>
          </p:txBody>
        </p:sp>
        <p:sp>
          <p:nvSpPr>
            <p:cNvPr id="14401" name="Text Box 49"/>
            <p:cNvSpPr txBox="1">
              <a:spLocks noChangeArrowheads="1"/>
            </p:cNvSpPr>
            <p:nvPr/>
          </p:nvSpPr>
          <p:spPr bwMode="auto">
            <a:xfrm>
              <a:off x="1728" y="163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Na</a:t>
              </a:r>
            </a:p>
          </p:txBody>
        </p:sp>
        <p:sp>
          <p:nvSpPr>
            <p:cNvPr id="14402" name="Text Box 50"/>
            <p:cNvSpPr txBox="1">
              <a:spLocks noChangeArrowheads="1"/>
            </p:cNvSpPr>
            <p:nvPr/>
          </p:nvSpPr>
          <p:spPr bwMode="auto">
            <a:xfrm>
              <a:off x="3984" y="163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11</a:t>
              </a:r>
            </a:p>
          </p:txBody>
        </p:sp>
        <p:sp>
          <p:nvSpPr>
            <p:cNvPr id="14403" name="Text Box 51"/>
            <p:cNvSpPr txBox="1">
              <a:spLocks noChangeArrowheads="1"/>
            </p:cNvSpPr>
            <p:nvPr/>
          </p:nvSpPr>
          <p:spPr bwMode="auto">
            <a:xfrm>
              <a:off x="4560" y="163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11</a:t>
              </a:r>
            </a:p>
          </p:txBody>
        </p:sp>
      </p:grpSp>
      <p:grpSp>
        <p:nvGrpSpPr>
          <p:cNvPr id="45124" name="Group 68"/>
          <p:cNvGrpSpPr>
            <a:grpSpLocks/>
          </p:cNvGrpSpPr>
          <p:nvPr/>
        </p:nvGrpSpPr>
        <p:grpSpPr bwMode="auto">
          <a:xfrm>
            <a:off x="457200" y="3581400"/>
            <a:ext cx="7270750" cy="538163"/>
            <a:chOff x="434" y="2256"/>
            <a:chExt cx="4434" cy="339"/>
          </a:xfrm>
        </p:grpSpPr>
        <p:sp>
          <p:nvSpPr>
            <p:cNvPr id="14396" name="Text Box 52"/>
            <p:cNvSpPr txBox="1">
              <a:spLocks noChangeArrowheads="1"/>
            </p:cNvSpPr>
            <p:nvPr/>
          </p:nvSpPr>
          <p:spPr bwMode="auto">
            <a:xfrm>
              <a:off x="4560" y="230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15</a:t>
              </a:r>
            </a:p>
          </p:txBody>
        </p:sp>
        <p:sp>
          <p:nvSpPr>
            <p:cNvPr id="14397" name="Text Box 53"/>
            <p:cNvSpPr txBox="1">
              <a:spLocks noChangeArrowheads="1"/>
            </p:cNvSpPr>
            <p:nvPr/>
          </p:nvSpPr>
          <p:spPr bwMode="auto">
            <a:xfrm>
              <a:off x="3120" y="230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46</a:t>
              </a:r>
            </a:p>
          </p:txBody>
        </p:sp>
        <p:sp>
          <p:nvSpPr>
            <p:cNvPr id="14398" name="Text Box 58"/>
            <p:cNvSpPr txBox="1">
              <a:spLocks noChangeArrowheads="1"/>
            </p:cNvSpPr>
            <p:nvPr/>
          </p:nvSpPr>
          <p:spPr bwMode="auto">
            <a:xfrm>
              <a:off x="434" y="2304"/>
              <a:ext cx="106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Phosphorus</a:t>
              </a:r>
            </a:p>
          </p:txBody>
        </p:sp>
        <p:sp>
          <p:nvSpPr>
            <p:cNvPr id="14399" name="Text Box 61"/>
            <p:cNvSpPr txBox="1">
              <a:spLocks noChangeArrowheads="1"/>
            </p:cNvSpPr>
            <p:nvPr/>
          </p:nvSpPr>
          <p:spPr bwMode="auto">
            <a:xfrm>
              <a:off x="1728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45122" name="Group 66"/>
          <p:cNvGrpSpPr>
            <a:grpSpLocks/>
          </p:cNvGrpSpPr>
          <p:nvPr/>
        </p:nvGrpSpPr>
        <p:grpSpPr bwMode="auto">
          <a:xfrm>
            <a:off x="762000" y="4724400"/>
            <a:ext cx="7804150" cy="457200"/>
            <a:chOff x="480" y="2976"/>
            <a:chExt cx="4916" cy="288"/>
          </a:xfrm>
        </p:grpSpPr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4608" y="29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4393" name="Text Box 57"/>
            <p:cNvSpPr txBox="1">
              <a:spLocks noChangeArrowheads="1"/>
            </p:cNvSpPr>
            <p:nvPr/>
          </p:nvSpPr>
          <p:spPr bwMode="auto">
            <a:xfrm>
              <a:off x="5184" y="29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4394" name="Text Box 59"/>
            <p:cNvSpPr txBox="1">
              <a:spLocks noChangeArrowheads="1"/>
            </p:cNvSpPr>
            <p:nvPr/>
          </p:nvSpPr>
          <p:spPr bwMode="auto">
            <a:xfrm>
              <a:off x="480" y="297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Carbon</a:t>
              </a:r>
            </a:p>
          </p:txBody>
        </p:sp>
        <p:sp>
          <p:nvSpPr>
            <p:cNvPr id="14395" name="Text Box 62"/>
            <p:cNvSpPr txBox="1">
              <a:spLocks noChangeArrowheads="1"/>
            </p:cNvSpPr>
            <p:nvPr/>
          </p:nvSpPr>
          <p:spPr bwMode="auto">
            <a:xfrm>
              <a:off x="1728" y="297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5123" name="Group 67"/>
          <p:cNvGrpSpPr>
            <a:grpSpLocks/>
          </p:cNvGrpSpPr>
          <p:nvPr/>
        </p:nvGrpSpPr>
        <p:grpSpPr bwMode="auto">
          <a:xfrm>
            <a:off x="685800" y="5791200"/>
            <a:ext cx="6203950" cy="457200"/>
            <a:chOff x="432" y="3648"/>
            <a:chExt cx="3908" cy="288"/>
          </a:xfrm>
        </p:grpSpPr>
        <p:sp>
          <p:nvSpPr>
            <p:cNvPr id="14388" name="Text Box 54"/>
            <p:cNvSpPr txBox="1">
              <a:spLocks noChangeArrowheads="1"/>
            </p:cNvSpPr>
            <p:nvPr/>
          </p:nvSpPr>
          <p:spPr bwMode="auto">
            <a:xfrm>
              <a:off x="3072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48</a:t>
              </a:r>
            </a:p>
          </p:txBody>
        </p:sp>
        <p:sp>
          <p:nvSpPr>
            <p:cNvPr id="14389" name="Text Box 55"/>
            <p:cNvSpPr txBox="1">
              <a:spLocks noChangeArrowheads="1"/>
            </p:cNvSpPr>
            <p:nvPr/>
          </p:nvSpPr>
          <p:spPr bwMode="auto">
            <a:xfrm>
              <a:off x="4032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16</a:t>
              </a:r>
            </a:p>
          </p:txBody>
        </p:sp>
        <p:sp>
          <p:nvSpPr>
            <p:cNvPr id="14390" name="Text Box 60"/>
            <p:cNvSpPr txBox="1">
              <a:spLocks noChangeArrowheads="1"/>
            </p:cNvSpPr>
            <p:nvPr/>
          </p:nvSpPr>
          <p:spPr bwMode="auto">
            <a:xfrm>
              <a:off x="432" y="364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Sulfur</a:t>
              </a:r>
            </a:p>
          </p:txBody>
        </p:sp>
        <p:sp>
          <p:nvSpPr>
            <p:cNvPr id="14391" name="Text Box 63"/>
            <p:cNvSpPr txBox="1">
              <a:spLocks noChangeArrowheads="1"/>
            </p:cNvSpPr>
            <p:nvPr/>
          </p:nvSpPr>
          <p:spPr bwMode="auto">
            <a:xfrm>
              <a:off x="1728" y="364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687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4175" y="3349625"/>
            <a:ext cx="754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vi-VN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a/ - 2C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Carbon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088" y="158750"/>
            <a:ext cx="88757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3300"/>
                </a:solidFill>
              </a:rPr>
              <a:t> </a:t>
            </a:r>
            <a:r>
              <a:rPr lang="en-US" altLang="vi-VN" sz="3200" b="1">
                <a:solidFill>
                  <a:srgbClr val="FF3300"/>
                </a:solidFill>
              </a:rPr>
              <a:t>Bài tập 3:</a:t>
            </a:r>
          </a:p>
          <a:p>
            <a:pPr eaLnBrk="1" hangingPunct="1"/>
            <a:r>
              <a:rPr lang="en-US" altLang="vi-VN" sz="3200" b="1">
                <a:solidFill>
                  <a:srgbClr val="FF3300"/>
                </a:solidFill>
              </a:rPr>
              <a:t>  a/ Các cách viết 2C, 5O, 3Ca lần l</a:t>
            </a:r>
            <a:r>
              <a:rPr lang="vi-VN" altLang="vi-VN" sz="3200" b="1">
                <a:solidFill>
                  <a:srgbClr val="FF3300"/>
                </a:solidFill>
              </a:rPr>
              <a:t>ượ</a:t>
            </a:r>
            <a:r>
              <a:rPr lang="en-US" altLang="vi-VN" sz="3200" b="1">
                <a:solidFill>
                  <a:srgbClr val="FF3300"/>
                </a:solidFill>
              </a:rPr>
              <a:t>t chỉ ý gì?</a:t>
            </a:r>
            <a:endParaRPr lang="en-US" altLang="vi-VN" sz="3200">
              <a:solidFill>
                <a:srgbClr val="FF33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4933950"/>
            <a:ext cx="8077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b/  - Ba nguyên tử Nitrogen: 3 N</a:t>
            </a:r>
          </a:p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- Bẩy nguyên tử Calcium: 7 Ca</a:t>
            </a:r>
          </a:p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- Bốn nguyên tử Sodium: 4 Na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835150" y="3886200"/>
            <a:ext cx="5791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- 5O chỉ 5 nguyên tử Oxygen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828800" y="4384675"/>
            <a:ext cx="5614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- 3Ca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Calcium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84175" y="1287463"/>
            <a:ext cx="87598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b/ Hãy dùng chữ số và kí hiệu hóa học diễn </a:t>
            </a:r>
            <a:r>
              <a:rPr lang="vi-VN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đạ</a:t>
            </a:r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 các ý sau:  - Ba nguyên tử Nitrogen</a:t>
            </a:r>
          </a:p>
          <a:p>
            <a:pPr eaLnBrk="1" hangingPunct="1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- Bảy nguyên tử Calcium</a:t>
            </a:r>
          </a:p>
          <a:p>
            <a:pPr eaLnBrk="1" hangingPunct="1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- Bốn nguyên tử Sodium</a:t>
            </a:r>
          </a:p>
        </p:txBody>
      </p:sp>
    </p:spTree>
    <p:extLst>
      <p:ext uri="{BB962C8B-B14F-4D97-AF65-F5344CB8AC3E}">
        <p14:creationId xmlns:p14="http://schemas.microsoft.com/office/powerpoint/2010/main" val="141145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6477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u="sng">
                <a:solidFill>
                  <a:srgbClr val="009900"/>
                </a:solidFill>
              </a:rPr>
              <a:t>HƯỚNG DẪN  V</a:t>
            </a:r>
            <a:r>
              <a:rPr lang="vi-VN" altLang="en-US" sz="3200" b="1" u="sng">
                <a:solidFill>
                  <a:srgbClr val="009900"/>
                </a:solidFill>
              </a:rPr>
              <a:t>Ề</a:t>
            </a:r>
            <a:r>
              <a:rPr lang="en-US" altLang="en-US" sz="3200" b="1" u="sng">
                <a:solidFill>
                  <a:srgbClr val="009900"/>
                </a:solidFill>
              </a:rPr>
              <a:t> NH</a:t>
            </a:r>
            <a:r>
              <a:rPr lang="vi-VN" altLang="en-US" sz="3200" b="1" u="sng">
                <a:solidFill>
                  <a:srgbClr val="009900"/>
                </a:solidFill>
              </a:rPr>
              <a:t>À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52400" y="1372612"/>
            <a:ext cx="8610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</a:rPr>
              <a:t>- </a:t>
            </a:r>
            <a:r>
              <a:rPr lang="en-US" altLang="en-US" sz="3200" b="1" dirty="0" err="1">
                <a:solidFill>
                  <a:srgbClr val="00B050"/>
                </a:solidFill>
              </a:rPr>
              <a:t>Làm</a:t>
            </a:r>
            <a:r>
              <a:rPr lang="en-US" altLang="en-US" sz="3200" b="1" dirty="0">
                <a:solidFill>
                  <a:srgbClr val="00B050"/>
                </a:solidFill>
              </a:rPr>
              <a:t> b</a:t>
            </a:r>
            <a:r>
              <a:rPr lang="vi-VN" altLang="en-US" sz="3200" b="1" dirty="0">
                <a:solidFill>
                  <a:srgbClr val="00B050"/>
                </a:solidFill>
              </a:rPr>
              <a:t>ài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tập</a:t>
            </a:r>
            <a:r>
              <a:rPr lang="en-US" altLang="en-US" sz="3200" b="1" dirty="0">
                <a:solidFill>
                  <a:srgbClr val="00B050"/>
                </a:solidFill>
              </a:rPr>
              <a:t> (SBT).</a:t>
            </a:r>
          </a:p>
          <a:p>
            <a:pPr>
              <a:spcBef>
                <a:spcPct val="50000"/>
              </a:spcBef>
            </a:pPr>
            <a:r>
              <a:rPr lang="vi-VN" altLang="en-US" sz="3200" b="1" dirty="0">
                <a:solidFill>
                  <a:srgbClr val="00B050"/>
                </a:solidFill>
              </a:rPr>
              <a:t>- </a:t>
            </a:r>
            <a:r>
              <a:rPr lang="en-US" altLang="en-US" sz="3200" b="1" dirty="0">
                <a:solidFill>
                  <a:srgbClr val="00B050"/>
                </a:solidFill>
              </a:rPr>
              <a:t>H</a:t>
            </a:r>
            <a:r>
              <a:rPr lang="vi-VN" altLang="en-US" sz="3200" b="1" dirty="0">
                <a:solidFill>
                  <a:srgbClr val="00B050"/>
                </a:solidFill>
              </a:rPr>
              <a:t>ọc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bài</a:t>
            </a:r>
            <a:r>
              <a:rPr lang="en-US" altLang="en-US" sz="3200" b="1" dirty="0">
                <a:solidFill>
                  <a:srgbClr val="00B050"/>
                </a:solidFill>
              </a:rPr>
              <a:t>, </a:t>
            </a:r>
            <a:r>
              <a:rPr lang="en-US" altLang="en-US" sz="3200" b="1" dirty="0" err="1">
                <a:solidFill>
                  <a:srgbClr val="00B050"/>
                </a:solidFill>
              </a:rPr>
              <a:t>học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thu</a:t>
            </a:r>
            <a:r>
              <a:rPr lang="vi-VN" altLang="en-US" sz="3200" b="1" dirty="0">
                <a:solidFill>
                  <a:srgbClr val="00B050"/>
                </a:solidFill>
              </a:rPr>
              <a:t>ộc</a:t>
            </a:r>
            <a:r>
              <a:rPr lang="en-US" altLang="en-US" sz="3200" b="1" dirty="0">
                <a:solidFill>
                  <a:srgbClr val="00B050"/>
                </a:solidFill>
              </a:rPr>
              <a:t> KHHH, TÊN VÀ NGUYÊN TỬ KHỐI c</a:t>
            </a:r>
            <a:r>
              <a:rPr lang="vi-VN" altLang="en-US" sz="3200" b="1" dirty="0">
                <a:solidFill>
                  <a:srgbClr val="00B050"/>
                </a:solidFill>
              </a:rPr>
              <a:t>ủa</a:t>
            </a:r>
            <a:r>
              <a:rPr lang="en-US" altLang="en-US" sz="3200" b="1" dirty="0">
                <a:solidFill>
                  <a:srgbClr val="00B050"/>
                </a:solidFill>
              </a:rPr>
              <a:t> 20 s</a:t>
            </a:r>
            <a:r>
              <a:rPr lang="vi-VN" altLang="en-US" sz="3200" b="1" dirty="0">
                <a:solidFill>
                  <a:srgbClr val="00B050"/>
                </a:solidFill>
              </a:rPr>
              <a:t>ố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nguy</a:t>
            </a:r>
            <a:r>
              <a:rPr lang="vi-VN" altLang="en-US" sz="3200" b="1" dirty="0">
                <a:solidFill>
                  <a:srgbClr val="00B050"/>
                </a:solidFill>
              </a:rPr>
              <a:t>ê</a:t>
            </a:r>
            <a:r>
              <a:rPr lang="en-US" altLang="en-US" sz="3200" b="1" dirty="0">
                <a:solidFill>
                  <a:srgbClr val="00B050"/>
                </a:solidFill>
              </a:rPr>
              <a:t>n t</a:t>
            </a:r>
            <a:r>
              <a:rPr lang="vi-VN" altLang="en-US" sz="3200" b="1" dirty="0">
                <a:solidFill>
                  <a:srgbClr val="00B050"/>
                </a:solidFill>
              </a:rPr>
              <a:t>ố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đầu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tiên</a:t>
            </a:r>
            <a:r>
              <a:rPr lang="en-US" altLang="en-US" sz="3200" b="1" dirty="0">
                <a:solidFill>
                  <a:srgbClr val="00B050"/>
                </a:solidFill>
              </a:rPr>
              <a:t>.</a:t>
            </a:r>
            <a:endParaRPr lang="vi-VN" altLang="en-US" sz="3200" b="1" dirty="0">
              <a:solidFill>
                <a:srgbClr val="00B050"/>
              </a:solidFill>
            </a:endParaRPr>
          </a:p>
          <a:p>
            <a:pPr>
              <a:spcBef>
                <a:spcPct val="50000"/>
              </a:spcBef>
            </a:pPr>
            <a:r>
              <a:rPr lang="vi-VN" altLang="en-US" sz="3200" b="1" dirty="0">
                <a:solidFill>
                  <a:srgbClr val="00B050"/>
                </a:solidFill>
              </a:rPr>
              <a:t>- Xem trước </a:t>
            </a:r>
            <a:r>
              <a:rPr lang="en-US" altLang="en-US" sz="3200" b="1" dirty="0" err="1">
                <a:solidFill>
                  <a:srgbClr val="00B050"/>
                </a:solidFill>
              </a:rPr>
              <a:t>bài</a:t>
            </a:r>
            <a:r>
              <a:rPr lang="en-US" altLang="en-US" sz="3200" b="1" dirty="0">
                <a:solidFill>
                  <a:srgbClr val="00B050"/>
                </a:solidFill>
              </a:rPr>
              <a:t> 4: </a:t>
            </a:r>
            <a:r>
              <a:rPr lang="en-US" altLang="en-US" sz="3200" b="1" dirty="0" err="1">
                <a:solidFill>
                  <a:srgbClr val="00B050"/>
                </a:solidFill>
              </a:rPr>
              <a:t>Sơ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lược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bảng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tuần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hoàn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các</a:t>
            </a:r>
            <a:r>
              <a:rPr lang="en-US" altLang="en-US" sz="3200" b="1" dirty="0">
                <a:solidFill>
                  <a:srgbClr val="00B050"/>
                </a:solidFill>
              </a:rPr>
              <a:t> NTHH.</a:t>
            </a:r>
            <a:endParaRPr lang="vi-V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2542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371600" y="2667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BÀI CA NGUYÊN TỬ KHỐI</a:t>
            </a:r>
            <a:endParaRPr lang="vi-VN" altLang="en-US" sz="3200" b="1">
              <a:solidFill>
                <a:srgbClr val="FF3300"/>
              </a:solidFill>
            </a:endParaRPr>
          </a:p>
        </p:txBody>
      </p:sp>
      <p:sp>
        <p:nvSpPr>
          <p:cNvPr id="17411" name="Text Box 32"/>
          <p:cNvSpPr txBox="1">
            <a:spLocks noChangeArrowheads="1"/>
          </p:cNvSpPr>
          <p:nvPr/>
        </p:nvSpPr>
        <p:spPr bwMode="auto">
          <a:xfrm>
            <a:off x="1371600" y="16002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/>
          </a:p>
        </p:txBody>
      </p:sp>
      <p:sp>
        <p:nvSpPr>
          <p:cNvPr id="23556" name="Text Box 33"/>
          <p:cNvSpPr txBox="1">
            <a:spLocks noChangeArrowheads="1"/>
          </p:cNvSpPr>
          <p:nvPr/>
        </p:nvSpPr>
        <p:spPr bwMode="auto">
          <a:xfrm>
            <a:off x="228600" y="1219200"/>
            <a:ext cx="32004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H</a:t>
            </a:r>
            <a:r>
              <a:rPr lang="en-US" altLang="en-US" sz="2000" b="1">
                <a:solidFill>
                  <a:srgbClr val="00B050"/>
                </a:solidFill>
              </a:rPr>
              <a:t>ydrogen</a:t>
            </a:r>
            <a:r>
              <a:rPr lang="vi-VN" altLang="en-US" sz="2000" b="1">
                <a:solidFill>
                  <a:srgbClr val="0000FF"/>
                </a:solidFill>
              </a:rPr>
              <a:t> là </a:t>
            </a:r>
            <a:r>
              <a:rPr lang="en-US" altLang="en-US" sz="2000" b="1">
                <a:solidFill>
                  <a:srgbClr val="0000FF"/>
                </a:solidFill>
              </a:rPr>
              <a:t>1</a:t>
            </a:r>
            <a:r>
              <a:rPr lang="vi-VN" altLang="en-US" sz="2000" b="1">
                <a:solidFill>
                  <a:srgbClr val="0000FF"/>
                </a:solidFill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12</a:t>
            </a:r>
            <a:r>
              <a:rPr lang="vi-VN" altLang="en-US" sz="2000" b="1">
                <a:solidFill>
                  <a:srgbClr val="0000FF"/>
                </a:solidFill>
              </a:rPr>
              <a:t> cột </a:t>
            </a:r>
            <a:r>
              <a:rPr lang="en-US" altLang="en-US" sz="2000" b="1">
                <a:solidFill>
                  <a:srgbClr val="00B050"/>
                </a:solidFill>
              </a:rPr>
              <a:t>C</a:t>
            </a:r>
            <a:r>
              <a:rPr lang="vi-VN" altLang="en-US" sz="2000" b="1">
                <a:solidFill>
                  <a:srgbClr val="00B050"/>
                </a:solidFill>
              </a:rPr>
              <a:t>a</a:t>
            </a:r>
            <a:r>
              <a:rPr lang="en-US" altLang="en-US" sz="2000" b="1">
                <a:solidFill>
                  <a:srgbClr val="00B050"/>
                </a:solidFill>
              </a:rPr>
              <a:t>r</a:t>
            </a:r>
            <a:r>
              <a:rPr lang="vi-VN" altLang="en-US" sz="2000" b="1">
                <a:solidFill>
                  <a:srgbClr val="00B050"/>
                </a:solidFill>
              </a:rPr>
              <a:t>bon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Nit</a:t>
            </a:r>
            <a:r>
              <a:rPr lang="en-US" altLang="en-US" sz="2000" b="1">
                <a:solidFill>
                  <a:srgbClr val="00B050"/>
                </a:solidFill>
              </a:rPr>
              <a:t>rogen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14</a:t>
            </a:r>
            <a:r>
              <a:rPr lang="vi-VN" altLang="en-US" sz="2000" b="1">
                <a:solidFill>
                  <a:srgbClr val="0000FF"/>
                </a:solidFill>
              </a:rPr>
              <a:t> tròn.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Ox</a:t>
            </a:r>
            <a:r>
              <a:rPr lang="en-US" altLang="en-US" sz="2000" b="1">
                <a:solidFill>
                  <a:srgbClr val="00B050"/>
                </a:solidFill>
              </a:rPr>
              <a:t>ygen</a:t>
            </a:r>
            <a:r>
              <a:rPr lang="vi-VN" altLang="en-US" sz="2000" b="1">
                <a:solidFill>
                  <a:srgbClr val="0000FF"/>
                </a:solidFill>
              </a:rPr>
              <a:t> trăng </a:t>
            </a:r>
            <a:r>
              <a:rPr lang="en-US" altLang="en-US" sz="2000" b="1">
                <a:solidFill>
                  <a:srgbClr val="0000FF"/>
                </a:solidFill>
              </a:rPr>
              <a:t>16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Sodium</a:t>
            </a:r>
            <a:r>
              <a:rPr lang="vi-VN" altLang="en-US" sz="2000" b="1">
                <a:solidFill>
                  <a:srgbClr val="0000FF"/>
                </a:solidFill>
              </a:rPr>
              <a:t> hay l</a:t>
            </a:r>
            <a:r>
              <a:rPr lang="en-US" altLang="en-US" sz="2000" b="1">
                <a:solidFill>
                  <a:srgbClr val="0000FF"/>
                </a:solidFill>
              </a:rPr>
              <a:t>áu táu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Nhảy tót lên </a:t>
            </a:r>
            <a:r>
              <a:rPr lang="en-US" altLang="en-US" sz="2000" b="1">
                <a:solidFill>
                  <a:srgbClr val="0000FF"/>
                </a:solidFill>
              </a:rPr>
              <a:t>23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Khiến </a:t>
            </a:r>
            <a:r>
              <a:rPr lang="en-US" altLang="en-US" sz="2000" b="1">
                <a:solidFill>
                  <a:srgbClr val="00B050"/>
                </a:solidFill>
              </a:rPr>
              <a:t>Magnesium</a:t>
            </a:r>
            <a:r>
              <a:rPr lang="vi-VN" altLang="en-US" sz="2000" b="1">
                <a:solidFill>
                  <a:srgbClr val="0000FF"/>
                </a:solidFill>
              </a:rPr>
              <a:t> gần nhà,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Ngậm ngùi nhận </a:t>
            </a:r>
            <a:r>
              <a:rPr lang="en-US" altLang="en-US" sz="2000" b="1">
                <a:solidFill>
                  <a:srgbClr val="0000FF"/>
                </a:solidFill>
              </a:rPr>
              <a:t>24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7" name="Text Box 34"/>
          <p:cNvSpPr txBox="1">
            <a:spLocks noChangeArrowheads="1"/>
          </p:cNvSpPr>
          <p:nvPr/>
        </p:nvSpPr>
        <p:spPr bwMode="auto">
          <a:xfrm>
            <a:off x="6400800" y="1143000"/>
            <a:ext cx="2971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64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Copper</a:t>
            </a:r>
            <a:r>
              <a:rPr lang="vi-VN" altLang="en-US" sz="2000" b="1">
                <a:solidFill>
                  <a:srgbClr val="0000FF"/>
                </a:solidFill>
              </a:rPr>
              <a:t> nổi cáu.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Bởi kém </a:t>
            </a:r>
            <a:r>
              <a:rPr lang="en-US" altLang="en-US" sz="2000" b="1">
                <a:solidFill>
                  <a:srgbClr val="00B050"/>
                </a:solidFill>
              </a:rPr>
              <a:t>Zinc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65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80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B</a:t>
            </a:r>
            <a:r>
              <a:rPr lang="vi-VN" altLang="en-US" sz="2000" b="1">
                <a:solidFill>
                  <a:srgbClr val="00B050"/>
                </a:solidFill>
              </a:rPr>
              <a:t>r</a:t>
            </a:r>
            <a:r>
              <a:rPr lang="en-US" altLang="en-US" sz="2000" b="1">
                <a:solidFill>
                  <a:srgbClr val="00B050"/>
                </a:solidFill>
              </a:rPr>
              <a:t>o</a:t>
            </a:r>
            <a:r>
              <a:rPr lang="vi-VN" altLang="en-US" sz="2000" b="1">
                <a:solidFill>
                  <a:srgbClr val="00B050"/>
                </a:solidFill>
              </a:rPr>
              <a:t>m</a:t>
            </a:r>
            <a:r>
              <a:rPr lang="en-US" altLang="en-US" sz="2000" b="1">
                <a:solidFill>
                  <a:srgbClr val="00B050"/>
                </a:solidFill>
              </a:rPr>
              <a:t>ine</a:t>
            </a:r>
            <a:r>
              <a:rPr lang="vi-VN" altLang="en-US" sz="2000" b="1">
                <a:solidFill>
                  <a:srgbClr val="0000FF"/>
                </a:solidFill>
              </a:rPr>
              <a:t> nằm.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Xa </a:t>
            </a:r>
            <a:r>
              <a:rPr lang="en-US" altLang="en-US" sz="2000" b="1">
                <a:solidFill>
                  <a:srgbClr val="00B050"/>
                </a:solidFill>
              </a:rPr>
              <a:t>Silver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108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Bari</a:t>
            </a:r>
            <a:r>
              <a:rPr lang="en-US" altLang="en-US" sz="2000" b="1">
                <a:solidFill>
                  <a:srgbClr val="00B050"/>
                </a:solidFill>
              </a:rPr>
              <a:t>um</a:t>
            </a:r>
            <a:r>
              <a:rPr lang="vi-VN" altLang="en-US" sz="2000" b="1">
                <a:solidFill>
                  <a:srgbClr val="00B050"/>
                </a:solidFill>
              </a:rPr>
              <a:t> </a:t>
            </a:r>
            <a:r>
              <a:rPr lang="vi-VN" altLang="en-US" sz="2000" b="1">
                <a:solidFill>
                  <a:srgbClr val="0000FF"/>
                </a:solidFill>
              </a:rPr>
              <a:t>buồn chán ngán,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137 </a:t>
            </a:r>
            <a:r>
              <a:rPr lang="vi-VN" altLang="en-US" sz="2000" b="1">
                <a:solidFill>
                  <a:srgbClr val="0000FF"/>
                </a:solidFill>
              </a:rPr>
              <a:t> ít chi.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Kém người ta còn gì,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Mercury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201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Còn tôi đi sau </a:t>
            </a:r>
            <a:r>
              <a:rPr lang="en-US" altLang="en-US" sz="2000" b="1">
                <a:solidFill>
                  <a:srgbClr val="0000FF"/>
                </a:solidFill>
              </a:rPr>
              <a:t>chót.</a:t>
            </a:r>
            <a:endParaRPr lang="vi-VN" altLang="en-US" sz="2000" b="1">
              <a:solidFill>
                <a:srgbClr val="0000FF"/>
              </a:solidFill>
            </a:endParaRPr>
          </a:p>
        </p:txBody>
      </p:sp>
      <p:sp>
        <p:nvSpPr>
          <p:cNvPr id="23558" name="Text Box 37"/>
          <p:cNvSpPr txBox="1">
            <a:spLocks noChangeArrowheads="1"/>
          </p:cNvSpPr>
          <p:nvPr/>
        </p:nvSpPr>
        <p:spPr bwMode="auto">
          <a:xfrm>
            <a:off x="3276600" y="1143000"/>
            <a:ext cx="3352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27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Aluminium</a:t>
            </a:r>
            <a:r>
              <a:rPr lang="vi-VN" altLang="en-US" sz="2000" b="1">
                <a:solidFill>
                  <a:srgbClr val="0000FF"/>
                </a:solidFill>
              </a:rPr>
              <a:t> la lớn.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Cạnh tôi </a:t>
            </a:r>
            <a:r>
              <a:rPr lang="en-US" altLang="en-US" sz="2000" b="1">
                <a:solidFill>
                  <a:srgbClr val="00B050"/>
                </a:solidFill>
              </a:rPr>
              <a:t>Silicon</a:t>
            </a:r>
            <a:r>
              <a:rPr lang="en-US" altLang="en-US" sz="2000" b="1">
                <a:solidFill>
                  <a:srgbClr val="0000FF"/>
                </a:solidFill>
              </a:rPr>
              <a:t> 28 đây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31, 32 </a:t>
            </a:r>
            <a:r>
              <a:rPr lang="en-US" altLang="en-US" sz="2000" b="1">
                <a:solidFill>
                  <a:srgbClr val="00B050"/>
                </a:solidFill>
              </a:rPr>
              <a:t>Phosphorus</a:t>
            </a:r>
            <a:r>
              <a:rPr lang="en-US" altLang="en-US" sz="2000" b="1">
                <a:solidFill>
                  <a:srgbClr val="0000FF"/>
                </a:solidFill>
              </a:rPr>
              <a:t> và </a:t>
            </a:r>
            <a:r>
              <a:rPr lang="en-US" altLang="en-US" sz="2000" b="1">
                <a:solidFill>
                  <a:srgbClr val="00B050"/>
                </a:solidFill>
              </a:rPr>
              <a:t>Sulfur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Khác người thật là tài.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C</a:t>
            </a:r>
            <a:r>
              <a:rPr lang="en-US" altLang="en-US" sz="2000" b="1">
                <a:solidFill>
                  <a:srgbClr val="00B050"/>
                </a:solidFill>
              </a:rPr>
              <a:t>h</a:t>
            </a:r>
            <a:r>
              <a:rPr lang="vi-VN" altLang="en-US" sz="2000" b="1">
                <a:solidFill>
                  <a:srgbClr val="00B050"/>
                </a:solidFill>
              </a:rPr>
              <a:t>lo</a:t>
            </a:r>
            <a:r>
              <a:rPr lang="en-US" altLang="en-US" sz="2000" b="1">
                <a:solidFill>
                  <a:srgbClr val="00B050"/>
                </a:solidFill>
              </a:rPr>
              <a:t>rine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35,5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Potassium</a:t>
            </a:r>
            <a:r>
              <a:rPr lang="vi-VN" altLang="en-US" sz="2000" b="1">
                <a:solidFill>
                  <a:srgbClr val="00B050"/>
                </a:solidFill>
              </a:rPr>
              <a:t> </a:t>
            </a:r>
            <a:r>
              <a:rPr lang="vi-VN" altLang="en-US" sz="2000" b="1">
                <a:solidFill>
                  <a:srgbClr val="0000FF"/>
                </a:solidFill>
              </a:rPr>
              <a:t>thích </a:t>
            </a:r>
            <a:r>
              <a:rPr lang="en-US" altLang="en-US" sz="2000" b="1">
                <a:solidFill>
                  <a:srgbClr val="0000FF"/>
                </a:solidFill>
              </a:rPr>
              <a:t>39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Ca</a:t>
            </a:r>
            <a:r>
              <a:rPr lang="en-US" altLang="en-US" sz="2000" b="1">
                <a:solidFill>
                  <a:srgbClr val="00B050"/>
                </a:solidFill>
              </a:rPr>
              <a:t>lcium</a:t>
            </a:r>
            <a:r>
              <a:rPr lang="vi-VN" altLang="en-US" sz="2000" b="1">
                <a:solidFill>
                  <a:srgbClr val="0000FF"/>
                </a:solidFill>
              </a:rPr>
              <a:t> tiếp </a:t>
            </a:r>
            <a:r>
              <a:rPr lang="en-US" altLang="en-US" sz="2000" b="1">
                <a:solidFill>
                  <a:srgbClr val="0000FF"/>
                </a:solidFill>
              </a:rPr>
              <a:t>40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55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M</a:t>
            </a:r>
            <a:r>
              <a:rPr lang="vi-VN" altLang="en-US" sz="2000" b="1">
                <a:solidFill>
                  <a:srgbClr val="00B050"/>
                </a:solidFill>
              </a:rPr>
              <a:t>angan</a:t>
            </a:r>
            <a:r>
              <a:rPr lang="en-US" altLang="en-US" sz="2000" b="1">
                <a:solidFill>
                  <a:srgbClr val="00B050"/>
                </a:solidFill>
              </a:rPr>
              <a:t>ese</a:t>
            </a:r>
            <a:r>
              <a:rPr lang="vi-VN" altLang="en-US" sz="2000" b="1">
                <a:solidFill>
                  <a:srgbClr val="0000FF"/>
                </a:solidFill>
              </a:rPr>
              <a:t> cười.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Iron</a:t>
            </a:r>
            <a:r>
              <a:rPr lang="vi-VN" altLang="en-US" sz="2000" b="1">
                <a:solidFill>
                  <a:srgbClr val="0000FF"/>
                </a:solidFill>
              </a:rPr>
              <a:t> đây</a:t>
            </a:r>
            <a:r>
              <a:rPr lang="en-US" altLang="en-US" sz="2000" b="1">
                <a:solidFill>
                  <a:srgbClr val="0000FF"/>
                </a:solidFill>
              </a:rPr>
              <a:t> </a:t>
            </a:r>
            <a:r>
              <a:rPr lang="vi-VN" altLang="en-US" sz="2000" b="1">
                <a:solidFill>
                  <a:srgbClr val="0000FF"/>
                </a:solidFill>
              </a:rPr>
              <a:t>rồi </a:t>
            </a:r>
            <a:r>
              <a:rPr lang="en-US" altLang="en-US" sz="2000" b="1">
                <a:solidFill>
                  <a:srgbClr val="0000FF"/>
                </a:solidFill>
              </a:rPr>
              <a:t>56</a:t>
            </a:r>
            <a:endParaRPr lang="vi-VN" altLang="en-US" sz="2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  <p:bldP spid="23557" grpId="0"/>
      <p:bldP spid="235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5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5334000"/>
            <a:ext cx="472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+mj-lt"/>
              </a:rPr>
              <a:t>Giao nhiệm vụ  học tập: 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j-lt"/>
              </a:rPr>
              <a:t>- C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hia HS lớp thành 4 nhóm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342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3315831"/>
            <a:ext cx="879180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Cho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085850" y="307538"/>
            <a:ext cx="6915150" cy="1865293"/>
            <a:chOff x="498475" y="2453466"/>
            <a:chExt cx="3305175" cy="831850"/>
          </a:xfrm>
        </p:grpSpPr>
        <p:pic>
          <p:nvPicPr>
            <p:cNvPr id="4108" name="image152.jp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75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image153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image154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5979" y="2133600"/>
            <a:ext cx="87918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3.1.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hydrogen</a:t>
            </a:r>
          </a:p>
        </p:txBody>
      </p:sp>
    </p:spTree>
    <p:extLst>
      <p:ext uri="{BB962C8B-B14F-4D97-AF65-F5344CB8AC3E}">
        <p14:creationId xmlns:p14="http://schemas.microsoft.com/office/powerpoint/2010/main" val="212501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344811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Quan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Cho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76425" y="201811"/>
            <a:ext cx="5391150" cy="1143000"/>
            <a:chOff x="498475" y="2453466"/>
            <a:chExt cx="3305175" cy="831850"/>
          </a:xfrm>
        </p:grpSpPr>
        <p:pic>
          <p:nvPicPr>
            <p:cNvPr id="4108" name="image152.jp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75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image153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image154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8305800" cy="533400"/>
          </a:xfrm>
        </p:spPr>
        <p:txBody>
          <a:bodyPr anchor="ctr">
            <a:noAutofit/>
          </a:bodyPr>
          <a:lstStyle/>
          <a:p>
            <a:pPr marL="1117600" indent="-1117600" algn="l" eaLnBrk="1" hangingPunct="1"/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neutron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328678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435358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57537" y="4888468"/>
            <a:ext cx="5910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8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19450" y="5505450"/>
            <a:ext cx="6076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76200" y="5181600"/>
            <a:ext cx="2981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2971800" y="4891088"/>
            <a:ext cx="381000" cy="1108075"/>
          </a:xfrm>
          <a:prstGeom prst="lef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7675" y="6129337"/>
            <a:ext cx="44807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624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33399" y="0"/>
            <a:ext cx="7772401" cy="1905001"/>
          </a:xfrm>
          <a:prstGeom prst="cloudCallout">
            <a:avLst>
              <a:gd name="adj1" fmla="val 44588"/>
              <a:gd name="adj2" fmla="val 46491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eaLnBrk="1" hangingPunct="1"/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8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9810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81000" y="1855787"/>
            <a:ext cx="82661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tử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thuộc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tố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hoá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học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</a:rPr>
              <a:t> p </a:t>
            </a:r>
            <a:r>
              <a:rPr lang="en-US" altLang="en-US" sz="2800" b="1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</a:rPr>
              <a:t> e </a:t>
            </a:r>
            <a:r>
              <a:rPr lang="en-US" altLang="en-US" sz="2800" b="1" dirty="0" err="1">
                <a:solidFill>
                  <a:srgbClr val="FF0000"/>
                </a:solidFill>
              </a:rPr>
              <a:t>nên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chất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hoá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học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giống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28600" y="3505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0513" indent="-290513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 eaLnBrk="1" hangingPunct="1"/>
            <a:r>
              <a:rPr lang="en-US" altLang="en-US" sz="3200" dirty="0" err="1">
                <a:solidFill>
                  <a:srgbClr val="006600"/>
                </a:solidFill>
              </a:rPr>
              <a:t>Ví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dụ</a:t>
            </a:r>
            <a:r>
              <a:rPr lang="en-US" altLang="en-US" sz="3200" dirty="0">
                <a:solidFill>
                  <a:srgbClr val="006600"/>
                </a:solidFill>
              </a:rPr>
              <a:t>: </a:t>
            </a:r>
            <a:r>
              <a:rPr lang="en-US" altLang="en-US" sz="3200" dirty="0" err="1">
                <a:solidFill>
                  <a:srgbClr val="006600"/>
                </a:solidFill>
              </a:rPr>
              <a:t>Tập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hợp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tất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cả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các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nguyên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tử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có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số</a:t>
            </a:r>
            <a:r>
              <a:rPr lang="en-US" altLang="en-US" sz="3200" dirty="0">
                <a:solidFill>
                  <a:srgbClr val="006600"/>
                </a:solidFill>
              </a:rPr>
              <a:t> p = 8 </a:t>
            </a:r>
            <a:r>
              <a:rPr lang="en-US" altLang="en-US" sz="3200" dirty="0" err="1">
                <a:solidFill>
                  <a:srgbClr val="006600"/>
                </a:solidFill>
              </a:rPr>
              <a:t>đều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là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nguyên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tố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oxi</a:t>
            </a:r>
            <a:r>
              <a:rPr lang="en-US" altLang="en-US" sz="3200" dirty="0">
                <a:solidFill>
                  <a:srgbClr val="006600"/>
                </a:solidFill>
              </a:rPr>
              <a:t>. </a:t>
            </a:r>
            <a:r>
              <a:rPr lang="en-US" altLang="en-US" sz="3200" dirty="0" err="1">
                <a:solidFill>
                  <a:srgbClr val="006600"/>
                </a:solidFill>
              </a:rPr>
              <a:t>Các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nguyên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tử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oxi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đều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có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tính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chất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hoá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học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giống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nhau</a:t>
            </a:r>
            <a:r>
              <a:rPr lang="en-US" altLang="en-US" sz="3200" dirty="0">
                <a:solidFill>
                  <a:srgbClr val="0066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67364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949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2524</Words>
  <Application>Microsoft Office PowerPoint</Application>
  <PresentationFormat>On-screen Show (4:3)</PresentationFormat>
  <Paragraphs>402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I. Nguyên tố hoá học:</vt:lpstr>
      <vt:lpstr>PowerPoint Presentation</vt:lpstr>
      <vt:lpstr>PowerPoint Presentation</vt:lpstr>
      <vt:lpstr>=&gt; Khác nhau ở số neutron trong hạt nhân.</vt:lpstr>
      <vt:lpstr>I- Nguyên tố hoá học là gì?</vt:lpstr>
      <vt:lpstr>PowerPoint Presentation</vt:lpstr>
      <vt:lpstr>I. Nguyên tố hoá học là gì?</vt:lpstr>
      <vt:lpstr>PowerPoint Presentation</vt:lpstr>
      <vt:lpstr>I. Nguyên tố hoá học là gì?</vt:lpstr>
      <vt:lpstr>PowerPoint Presentation</vt:lpstr>
      <vt:lpstr>PowerPoint Presentation</vt:lpstr>
      <vt:lpstr>I. Nguyên tố hoá học là gì?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Nguyên tố hoá học là gì?</vt:lpstr>
      <vt:lpstr>BÀI TẬP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74</cp:revision>
  <dcterms:created xsi:type="dcterms:W3CDTF">2022-08-04T00:46:55Z</dcterms:created>
  <dcterms:modified xsi:type="dcterms:W3CDTF">2024-10-08T01:27:42Z</dcterms:modified>
</cp:coreProperties>
</file>