
<file path=[Content_Types].xml><?xml version="1.0" encoding="utf-8"?>
<Types xmlns="http://schemas.openxmlformats.org/package/2006/content-types">
  <Default Extension="png" ContentType="image/png"/>
  <Default Extension="bin" ContentType="application/vnd.openxmlformats-officedocument.oleObject"/>
  <Default Extension="wmf" ContentType="image/x-wmf"/>
  <Default Extension="jpeg" ContentType="image/jpeg"/>
  <Default Extension="rels" ContentType="application/vnd.openxmlformats-package.relationships+xml"/>
  <Default Extension="xml" ContentType="application/xml"/>
  <Default Extension="gif" ContentType="image/gif"/>
  <Default Extension="vml" ContentType="application/vnd.openxmlformats-officedocument.vmlDrawin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notesMasterIdLst>
    <p:notesMasterId r:id="rId24"/>
  </p:notesMasterIdLst>
  <p:sldIdLst>
    <p:sldId id="333" r:id="rId2"/>
    <p:sldId id="335" r:id="rId3"/>
    <p:sldId id="357" r:id="rId4"/>
    <p:sldId id="334" r:id="rId5"/>
    <p:sldId id="360" r:id="rId6"/>
    <p:sldId id="383" r:id="rId7"/>
    <p:sldId id="384" r:id="rId8"/>
    <p:sldId id="385" r:id="rId9"/>
    <p:sldId id="386" r:id="rId10"/>
    <p:sldId id="387" r:id="rId11"/>
    <p:sldId id="388" r:id="rId12"/>
    <p:sldId id="389" r:id="rId13"/>
    <p:sldId id="390" r:id="rId14"/>
    <p:sldId id="391" r:id="rId15"/>
    <p:sldId id="392" r:id="rId16"/>
    <p:sldId id="393" r:id="rId17"/>
    <p:sldId id="395" r:id="rId18"/>
    <p:sldId id="396" r:id="rId19"/>
    <p:sldId id="397" r:id="rId20"/>
    <p:sldId id="398" r:id="rId21"/>
    <p:sldId id="399" r:id="rId22"/>
    <p:sldId id="400" r:id="rId2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FF0000"/>
    <a:srgbClr val="FF00FF"/>
    <a:srgbClr val="0000FF"/>
    <a:srgbClr val="006600"/>
    <a:srgbClr val="0000CC"/>
    <a:srgbClr val="9C0C24"/>
    <a:srgbClr val="A80000"/>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5DA37D80-6434-44D0-A028-1B22A696006F}" styleName="Light Style 3 - Accent 2">
    <a:wholeTbl>
      <a:tcTxStyle>
        <a:fontRef idx="minor">
          <a:scrgbClr r="0" g="0" b="0"/>
        </a:fontRef>
        <a:schemeClr val="tx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w="12700" cmpd="sng">
              <a:solidFill>
                <a:schemeClr val="accent2"/>
              </a:solidFill>
            </a:ln>
          </a:insideV>
        </a:tcBdr>
        <a:fill>
          <a:noFill/>
        </a:fill>
      </a:tcStyle>
    </a:wholeTbl>
    <a:band1H>
      <a:tcStyle>
        <a:tcBdr/>
        <a:fill>
          <a:solidFill>
            <a:schemeClr val="accent2">
              <a:alpha val="20000"/>
            </a:schemeClr>
          </a:solidFill>
        </a:fill>
      </a:tcStyle>
    </a:band1H>
    <a:band1V>
      <a:tcStyle>
        <a:tcBdr/>
        <a:fill>
          <a:solidFill>
            <a:schemeClr val="accent2">
              <a:alpha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noFill/>
        </a:fill>
      </a:tcStyle>
    </a:lastRow>
    <a:firstRow>
      <a:tcTxStyle b="on"/>
      <a:tcStyle>
        <a:tcBdr>
          <a:bottom>
            <a:ln w="25400" cmpd="sng">
              <a:solidFill>
                <a:schemeClr val="accent2"/>
              </a:solidFill>
            </a:ln>
          </a:bottom>
        </a:tcBdr>
        <a:fill>
          <a:noFill/>
        </a:fill>
      </a:tcStyle>
    </a:firstRow>
  </a:tblStyle>
  <a:tblStyle styleId="{5940675A-B579-460E-94D1-54222C63F5DA}" styleName="No Style, Table Grid">
    <a:wholeTbl>
      <a:tcTxStyle>
        <a:fontRef idx="minor">
          <a:scrgbClr r="0" g="0" b="0"/>
        </a:fontRef>
        <a:schemeClr val="tx1"/>
      </a:tcTxStyle>
      <a:tcStyle>
        <a:tcBdr>
          <a:left>
            <a:ln w="12700" cmpd="sng">
              <a:solidFill>
                <a:schemeClr val="tx1"/>
              </a:solidFill>
            </a:ln>
          </a:left>
          <a:right>
            <a:ln w="12700" cmpd="sng">
              <a:solidFill>
                <a:schemeClr val="tx1"/>
              </a:solidFill>
            </a:ln>
          </a:right>
          <a:top>
            <a:ln w="12700" cmpd="sng">
              <a:solidFill>
                <a:schemeClr val="tx1"/>
              </a:solidFill>
            </a:ln>
          </a:top>
          <a:bottom>
            <a:ln w="12700" cmpd="sng">
              <a:solidFill>
                <a:schemeClr val="tx1"/>
              </a:solidFill>
            </a:ln>
          </a:bottom>
          <a:insideH>
            <a:ln w="12700" cmpd="sng">
              <a:solidFill>
                <a:schemeClr val="tx1"/>
              </a:solidFill>
            </a:ln>
          </a:insideH>
          <a:insideV>
            <a:ln w="12700" cmpd="sng">
              <a:solidFill>
                <a:schemeClr val="tx1"/>
              </a:solidFill>
            </a:ln>
          </a:insideV>
        </a:tcBdr>
        <a:fill>
          <a:noFill/>
        </a:fill>
      </a:tcStyle>
    </a:wholeTbl>
  </a:tblStyle>
  <a:tblStyle styleId="{21E4AEA4-8DFA-4A89-87EB-49C32662AFE0}" styleName="Medium Style 2 - Accent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2">
              <a:tint val="20000"/>
            </a:schemeClr>
          </a:solidFill>
        </a:fill>
      </a:tcStyle>
    </a:wholeTbl>
    <a:band1H>
      <a:tcStyle>
        <a:tcBdr/>
        <a:fill>
          <a:solidFill>
            <a:schemeClr val="accent2">
              <a:tint val="40000"/>
            </a:schemeClr>
          </a:solidFill>
        </a:fill>
      </a:tcStyle>
    </a:band1H>
    <a:band2H>
      <a:tcStyle>
        <a:tcBdr/>
      </a:tcStyle>
    </a:band2H>
    <a:band1V>
      <a:tcStyle>
        <a:tcBdr/>
        <a:fill>
          <a:solidFill>
            <a:schemeClr val="accent2">
              <a:tint val="40000"/>
            </a:schemeClr>
          </a:solidFill>
        </a:fill>
      </a:tcStyle>
    </a:band1V>
    <a:band2V>
      <a:tcStyle>
        <a:tcBdr/>
      </a:tcStyle>
    </a:band2V>
    <a:lastCol>
      <a:tcTxStyle b="on">
        <a:fontRef idx="minor">
          <a:prstClr val="black"/>
        </a:fontRef>
        <a:schemeClr val="lt1"/>
      </a:tcTxStyle>
      <a:tcStyle>
        <a:tcBdr/>
        <a:fill>
          <a:solidFill>
            <a:schemeClr val="accent2"/>
          </a:solidFill>
        </a:fill>
      </a:tcStyle>
    </a:lastCol>
    <a:firstCol>
      <a:tcTxStyle b="on">
        <a:fontRef idx="minor">
          <a:prstClr val="black"/>
        </a:fontRef>
        <a:schemeClr val="lt1"/>
      </a:tcTxStyle>
      <a:tcStyle>
        <a:tcBdr/>
        <a:fill>
          <a:solidFill>
            <a:schemeClr val="accent2"/>
          </a:solidFill>
        </a:fill>
      </a:tcStyle>
    </a:firstCol>
    <a:lastRow>
      <a:tcTxStyle b="on">
        <a:fontRef idx="minor">
          <a:prstClr val="black"/>
        </a:fontRef>
        <a:schemeClr val="lt1"/>
      </a:tcTxStyle>
      <a:tcStyle>
        <a:tcBdr>
          <a:top>
            <a:ln w="38100" cmpd="sng">
              <a:solidFill>
                <a:schemeClr val="lt1"/>
              </a:solidFill>
            </a:ln>
          </a:top>
        </a:tcBdr>
        <a:fill>
          <a:solidFill>
            <a:schemeClr val="accent2"/>
          </a:solidFill>
        </a:fill>
      </a:tcStyle>
    </a:lastRow>
    <a:firstRow>
      <a:tcTxStyle b="on">
        <a:fontRef idx="minor">
          <a:prstClr val="black"/>
        </a:fontRef>
        <a:schemeClr val="lt1"/>
      </a:tcTxStyle>
      <a:tcStyle>
        <a:tcBdr>
          <a:bottom>
            <a:ln w="38100" cmpd="sng">
              <a:solidFill>
                <a:schemeClr val="lt1"/>
              </a:solidFill>
            </a:ln>
          </a:bottom>
        </a:tcBdr>
        <a:fill>
          <a:solidFill>
            <a:schemeClr val="accent2"/>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327F97BB-C833-4FB7-BDE5-3F7075034690}" styleName="Themed Style 2 - Accent 5">
    <a:tblBg>
      <a:fillRef idx="3">
        <a:schemeClr val="accent5"/>
      </a:fillRef>
      <a:effectRef idx="3">
        <a:schemeClr val="accent5"/>
      </a:effectRef>
    </a:tblBg>
    <a:wholeTbl>
      <a:tcTxStyle>
        <a:fontRef idx="minor">
          <a:scrgbClr r="0" g="0" b="0"/>
        </a:fontRef>
        <a:schemeClr val="lt1"/>
      </a:tcTxStyle>
      <a:tcStyle>
        <a:tcBdr>
          <a:left>
            <a:lnRef idx="1">
              <a:schemeClr val="accent5">
                <a:tint val="50000"/>
              </a:schemeClr>
            </a:lnRef>
          </a:left>
          <a:right>
            <a:lnRef idx="1">
              <a:schemeClr val="accent5">
                <a:tint val="50000"/>
              </a:schemeClr>
            </a:lnRef>
          </a:right>
          <a:top>
            <a:lnRef idx="1">
              <a:schemeClr val="accent5">
                <a:tint val="50000"/>
              </a:schemeClr>
            </a:lnRef>
          </a:top>
          <a:bottom>
            <a:lnRef idx="1">
              <a:schemeClr val="accent5">
                <a:tint val="50000"/>
              </a:schemeClr>
            </a:lnRef>
          </a:bottom>
          <a:insideH>
            <a:ln>
              <a:noFill/>
            </a:ln>
          </a:insideH>
          <a:insideV>
            <a:ln>
              <a:noFill/>
            </a:ln>
          </a:insideV>
        </a:tcBdr>
        <a:fill>
          <a:noFill/>
        </a:fill>
      </a:tcStyle>
    </a:wholeTbl>
    <a:band1H>
      <a:tcStyle>
        <a:tcBdr/>
        <a:fill>
          <a:solidFill>
            <a:schemeClr val="lt1">
              <a:alpha val="20000"/>
            </a:schemeClr>
          </a:solidFill>
        </a:fill>
      </a:tcStyle>
    </a:band1H>
    <a:band1V>
      <a:tcStyle>
        <a:tcBdr/>
        <a:fill>
          <a:solidFill>
            <a:schemeClr val="lt1">
              <a:alpha val="20000"/>
            </a:schemeClr>
          </a:solidFill>
        </a:fill>
      </a:tcStyle>
    </a:band1V>
    <a:lastCol>
      <a:tcTxStyle b="on"/>
      <a:tcStyle>
        <a:tcBdr>
          <a:left>
            <a:lnRef idx="2">
              <a:schemeClr val="lt1"/>
            </a:lnRef>
          </a:left>
        </a:tcBdr>
      </a:tcStyle>
    </a:lastCol>
    <a:firstCol>
      <a:tcTxStyle b="on"/>
      <a:tcStyle>
        <a:tcBdr>
          <a:right>
            <a:lnRef idx="2">
              <a:schemeClr val="lt1"/>
            </a:lnRef>
          </a:right>
        </a:tcBdr>
      </a:tcStyle>
    </a:firstCol>
    <a:lastRow>
      <a:tcTxStyle b="on"/>
      <a:tcStyle>
        <a:tcBdr>
          <a:top>
            <a:lnRef idx="2">
              <a:schemeClr val="lt1"/>
            </a:lnRef>
          </a:top>
        </a:tcBdr>
        <a:fill>
          <a:noFill/>
        </a:fill>
      </a:tcStyle>
    </a:lastRow>
    <a:seCell>
      <a:tcStyle>
        <a:tcBdr>
          <a:left>
            <a:ln>
              <a:noFill/>
            </a:ln>
          </a:left>
          <a:top>
            <a:ln>
              <a:noFill/>
            </a:ln>
          </a:top>
        </a:tcBdr>
      </a:tcStyle>
    </a:seCell>
    <a:swCell>
      <a:tcStyle>
        <a:tcBdr>
          <a:right>
            <a:ln>
              <a:noFill/>
            </a:ln>
          </a:right>
          <a:top>
            <a:ln>
              <a:noFill/>
            </a:ln>
          </a:top>
        </a:tcBdr>
      </a:tcStyle>
    </a:swCell>
    <a:firstRow>
      <a:tcTxStyle b="on"/>
      <a:tcStyle>
        <a:tcBdr>
          <a:bottom>
            <a:lnRef idx="3">
              <a:schemeClr val="lt1"/>
            </a:lnRef>
          </a:bottom>
        </a:tcBdr>
        <a:fill>
          <a:noFill/>
        </a:fill>
      </a:tcStyle>
    </a:firstRow>
    <a:neCell>
      <a:tcStyle>
        <a:tcBdr>
          <a:bottom>
            <a:ln>
              <a:noFill/>
            </a:ln>
          </a:bottom>
        </a:tcBdr>
      </a:tcStyle>
    </a:neCell>
  </a:tblStyle>
  <a:tblStyle styleId="{00A15C55-8517-42AA-B614-E9B94910E393}" styleName="Medium Style 2 - Accent 4">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4">
              <a:tint val="20000"/>
            </a:schemeClr>
          </a:solidFill>
        </a:fill>
      </a:tcStyle>
    </a:wholeTbl>
    <a:band1H>
      <a:tcStyle>
        <a:tcBdr/>
        <a:fill>
          <a:solidFill>
            <a:schemeClr val="accent4">
              <a:tint val="40000"/>
            </a:schemeClr>
          </a:solidFill>
        </a:fill>
      </a:tcStyle>
    </a:band1H>
    <a:band2H>
      <a:tcStyle>
        <a:tcBdr/>
      </a:tcStyle>
    </a:band2H>
    <a:band1V>
      <a:tcStyle>
        <a:tcBdr/>
        <a:fill>
          <a:solidFill>
            <a:schemeClr val="accent4">
              <a:tint val="40000"/>
            </a:schemeClr>
          </a:solidFill>
        </a:fill>
      </a:tcStyle>
    </a:band1V>
    <a:band2V>
      <a:tcStyle>
        <a:tcBdr/>
      </a:tcStyle>
    </a:band2V>
    <a:lastCol>
      <a:tcTxStyle b="on">
        <a:fontRef idx="minor">
          <a:prstClr val="black"/>
        </a:fontRef>
        <a:schemeClr val="lt1"/>
      </a:tcTxStyle>
      <a:tcStyle>
        <a:tcBdr/>
        <a:fill>
          <a:solidFill>
            <a:schemeClr val="accent4"/>
          </a:solidFill>
        </a:fill>
      </a:tcStyle>
    </a:lastCol>
    <a:firstCol>
      <a:tcTxStyle b="on">
        <a:fontRef idx="minor">
          <a:prstClr val="black"/>
        </a:fontRef>
        <a:schemeClr val="lt1"/>
      </a:tcTxStyle>
      <a:tcStyle>
        <a:tcBdr/>
        <a:fill>
          <a:solidFill>
            <a:schemeClr val="accent4"/>
          </a:solidFill>
        </a:fill>
      </a:tcStyle>
    </a:firstCol>
    <a:lastRow>
      <a:tcTxStyle b="on">
        <a:fontRef idx="minor">
          <a:prstClr val="black"/>
        </a:fontRef>
        <a:schemeClr val="lt1"/>
      </a:tcTxStyle>
      <a:tcStyle>
        <a:tcBdr>
          <a:top>
            <a:ln w="38100" cmpd="sng">
              <a:solidFill>
                <a:schemeClr val="lt1"/>
              </a:solidFill>
            </a:ln>
          </a:top>
        </a:tcBdr>
        <a:fill>
          <a:solidFill>
            <a:schemeClr val="accent4"/>
          </a:solidFill>
        </a:fill>
      </a:tcStyle>
    </a:lastRow>
    <a:firstRow>
      <a:tcTxStyle b="on">
        <a:fontRef idx="minor">
          <a:prstClr val="black"/>
        </a:fontRef>
        <a:schemeClr val="lt1"/>
      </a:tcTxStyle>
      <a:tcStyle>
        <a:tcBdr>
          <a:bottom>
            <a:ln w="38100" cmpd="sng">
              <a:solidFill>
                <a:schemeClr val="lt1"/>
              </a:solidFill>
            </a:ln>
          </a:bottom>
        </a:tcBdr>
        <a:fill>
          <a:solidFill>
            <a:schemeClr val="accent4"/>
          </a:solidFill>
        </a:fill>
      </a:tcStyle>
    </a:firstRow>
  </a:tblStyle>
  <a:tblStyle styleId="{93296810-A885-4BE3-A3E7-6D5BEEA58F35}" styleName="Medium Style 2 - Accent 6">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6">
              <a:tint val="20000"/>
            </a:schemeClr>
          </a:solidFill>
        </a:fill>
      </a:tcStyle>
    </a:wholeTbl>
    <a:band1H>
      <a:tcStyle>
        <a:tcBdr/>
        <a:fill>
          <a:solidFill>
            <a:schemeClr val="accent6">
              <a:tint val="40000"/>
            </a:schemeClr>
          </a:solidFill>
        </a:fill>
      </a:tcStyle>
    </a:band1H>
    <a:band2H>
      <a:tcStyle>
        <a:tcBdr/>
      </a:tcStyle>
    </a:band2H>
    <a:band1V>
      <a:tcStyle>
        <a:tcBdr/>
        <a:fill>
          <a:solidFill>
            <a:schemeClr val="accent6">
              <a:tint val="40000"/>
            </a:schemeClr>
          </a:solidFill>
        </a:fill>
      </a:tcStyle>
    </a:band1V>
    <a:band2V>
      <a:tcStyle>
        <a:tcBdr/>
      </a:tcStyle>
    </a:band2V>
    <a:lastCol>
      <a:tcTxStyle b="on">
        <a:fontRef idx="minor">
          <a:prstClr val="black"/>
        </a:fontRef>
        <a:schemeClr val="lt1"/>
      </a:tcTxStyle>
      <a:tcStyle>
        <a:tcBdr/>
        <a:fill>
          <a:solidFill>
            <a:schemeClr val="accent6"/>
          </a:solidFill>
        </a:fill>
      </a:tcStyle>
    </a:lastCol>
    <a:firstCol>
      <a:tcTxStyle b="on">
        <a:fontRef idx="minor">
          <a:prstClr val="black"/>
        </a:fontRef>
        <a:schemeClr val="lt1"/>
      </a:tcTxStyle>
      <a:tcStyle>
        <a:tcBdr/>
        <a:fill>
          <a:solidFill>
            <a:schemeClr val="accent6"/>
          </a:solidFill>
        </a:fill>
      </a:tcStyle>
    </a:firstCol>
    <a:lastRow>
      <a:tcTxStyle b="on">
        <a:fontRef idx="minor">
          <a:prstClr val="black"/>
        </a:fontRef>
        <a:schemeClr val="lt1"/>
      </a:tcTxStyle>
      <a:tcStyle>
        <a:tcBdr>
          <a:top>
            <a:ln w="38100" cmpd="sng">
              <a:solidFill>
                <a:schemeClr val="lt1"/>
              </a:solidFill>
            </a:ln>
          </a:top>
        </a:tcBdr>
        <a:fill>
          <a:solidFill>
            <a:schemeClr val="accent6"/>
          </a:solidFill>
        </a:fill>
      </a:tcStyle>
    </a:lastRow>
    <a:firstRow>
      <a:tcTxStyle b="on">
        <a:fontRef idx="minor">
          <a:prstClr val="black"/>
        </a:fontRef>
        <a:schemeClr val="lt1"/>
      </a:tcTxStyle>
      <a:tcStyle>
        <a:tcBdr>
          <a:bottom>
            <a:ln w="38100" cmpd="sng">
              <a:solidFill>
                <a:schemeClr val="lt1"/>
              </a:solidFill>
            </a:ln>
          </a:bottom>
        </a:tcBdr>
        <a:fill>
          <a:solidFill>
            <a:schemeClr val="accent6"/>
          </a:solidFill>
        </a:fill>
      </a:tcStyle>
    </a:firstRow>
  </a:tblStyle>
  <a:tblStyle styleId="{1E171933-4619-4E11-9A3F-F7608DF75F80}" styleName="Medium Style 1 - Accent 4">
    <a:wholeTbl>
      <a:tcTxStyle>
        <a:fontRef idx="minor">
          <a:scrgbClr r="0" g="0" b="0"/>
        </a:fontRef>
        <a:schemeClr val="dk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a:noFill/>
            </a:ln>
          </a:insideV>
        </a:tcBdr>
        <a:fill>
          <a:solidFill>
            <a:schemeClr val="lt1"/>
          </a:solidFill>
        </a:fill>
      </a:tcStyle>
    </a:wholeTbl>
    <a:band1H>
      <a:tcStyle>
        <a:tcBdr/>
        <a:fill>
          <a:solidFill>
            <a:schemeClr val="accent4">
              <a:tint val="20000"/>
            </a:schemeClr>
          </a:solidFill>
        </a:fill>
      </a:tcStyle>
    </a:band1H>
    <a:band1V>
      <a:tcStyle>
        <a:tcBdr/>
        <a:fill>
          <a:solidFill>
            <a:schemeClr val="accent4">
              <a:tint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solidFill>
            <a:schemeClr val="lt1"/>
          </a:solidFill>
        </a:fill>
      </a:tcStyle>
    </a:lastRow>
    <a:firstRow>
      <a:tcTxStyle b="on">
        <a:fontRef idx="minor">
          <a:scrgbClr r="0" g="0" b="0"/>
        </a:fontRef>
        <a:schemeClr val="lt1"/>
      </a:tcTxStyle>
      <a:tcStyle>
        <a:tcBdr/>
        <a:fill>
          <a:solidFill>
            <a:schemeClr val="accent4"/>
          </a:solidFill>
        </a:fill>
      </a:tcStyle>
    </a:firstRow>
  </a:tblStyle>
  <a:tblStyle styleId="{ED083AE6-46FA-4A59-8FB0-9F97EB10719F}" styleName="Light Style 3 - Accent 4">
    <a:wholeTbl>
      <a:tcTxStyle>
        <a:fontRef idx="minor">
          <a:scrgbClr r="0" g="0" b="0"/>
        </a:fontRef>
        <a:schemeClr val="tx1"/>
      </a:tcTxStyle>
      <a:tcStyle>
        <a:tcBdr>
          <a:left>
            <a:ln w="12700" cmpd="sng">
              <a:solidFill>
                <a:schemeClr val="accent4"/>
              </a:solidFill>
            </a:ln>
          </a:left>
          <a:right>
            <a:ln w="12700" cmpd="sng">
              <a:solidFill>
                <a:schemeClr val="accent4"/>
              </a:solidFill>
            </a:ln>
          </a:right>
          <a:top>
            <a:ln w="12700" cmpd="sng">
              <a:solidFill>
                <a:schemeClr val="accent4"/>
              </a:solidFill>
            </a:ln>
          </a:top>
          <a:bottom>
            <a:ln w="12700" cmpd="sng">
              <a:solidFill>
                <a:schemeClr val="accent4"/>
              </a:solidFill>
            </a:ln>
          </a:bottom>
          <a:insideH>
            <a:ln w="12700" cmpd="sng">
              <a:solidFill>
                <a:schemeClr val="accent4"/>
              </a:solidFill>
            </a:ln>
          </a:insideH>
          <a:insideV>
            <a:ln w="12700" cmpd="sng">
              <a:solidFill>
                <a:schemeClr val="accent4"/>
              </a:solidFill>
            </a:ln>
          </a:insideV>
        </a:tcBdr>
        <a:fill>
          <a:noFill/>
        </a:fill>
      </a:tcStyle>
    </a:wholeTbl>
    <a:band1H>
      <a:tcStyle>
        <a:tcBdr/>
        <a:fill>
          <a:solidFill>
            <a:schemeClr val="accent4">
              <a:alpha val="20000"/>
            </a:schemeClr>
          </a:solidFill>
        </a:fill>
      </a:tcStyle>
    </a:band1H>
    <a:band1V>
      <a:tcStyle>
        <a:tcBdr/>
        <a:fill>
          <a:solidFill>
            <a:schemeClr val="accent4">
              <a:alpha val="20000"/>
            </a:schemeClr>
          </a:solidFill>
        </a:fill>
      </a:tcStyle>
    </a:band1V>
    <a:lastCol>
      <a:tcTxStyle b="on"/>
      <a:tcStyle>
        <a:tcBdr/>
      </a:tcStyle>
    </a:lastCol>
    <a:firstCol>
      <a:tcTxStyle b="on"/>
      <a:tcStyle>
        <a:tcBdr/>
      </a:tcStyle>
    </a:firstCol>
    <a:lastRow>
      <a:tcTxStyle b="on"/>
      <a:tcStyle>
        <a:tcBdr>
          <a:top>
            <a:ln w="50800" cmpd="dbl">
              <a:solidFill>
                <a:schemeClr val="accent4"/>
              </a:solidFill>
            </a:ln>
          </a:top>
        </a:tcBdr>
        <a:fill>
          <a:noFill/>
        </a:fill>
      </a:tcStyle>
    </a:lastRow>
    <a:firstRow>
      <a:tcTxStyle b="on"/>
      <a:tcStyle>
        <a:tcBdr>
          <a:bottom>
            <a:ln w="25400" cmpd="sng">
              <a:solidFill>
                <a:schemeClr val="accent4"/>
              </a:solidFill>
            </a:ln>
          </a:bottom>
        </a:tcBdr>
        <a:fill>
          <a:noFill/>
        </a:fill>
      </a:tcStyle>
    </a:firstRow>
  </a:tblStyle>
  <a:tblStyle styleId="{BDBED569-4797-4DF1-A0F4-6AAB3CD982D8}" styleName="Light Style 3 - Accent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298" autoAdjust="0"/>
    <p:restoredTop sz="98566" autoAdjust="0"/>
  </p:normalViewPr>
  <p:slideViewPr>
    <p:cSldViewPr snapToGrid="0">
      <p:cViewPr>
        <p:scale>
          <a:sx n="80" d="100"/>
          <a:sy n="80" d="100"/>
        </p:scale>
        <p:origin x="-306" y="-240"/>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viewProps" Target="viewProps.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presProps" Target="pres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notesMaster" Target="notesMasters/notesMaster1.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tableStyles" Target="tableStyles.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heme" Target="theme/theme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19.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20.wmf"/></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2.wmf"/><Relationship Id="rId1" Type="http://schemas.openxmlformats.org/officeDocument/2006/relationships/image" Target="../media/image21.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47BCDB4-68F1-4CF5-B86E-7ECC8F61CF4F}" type="datetimeFigureOut">
              <a:rPr lang="en-US" smtClean="0"/>
              <a:pPr/>
              <a:t>10/8/2024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C519BF97-CCE8-4556-AECF-D3B0ACA3D1B9}" type="slidenum">
              <a:rPr lang="en-US" smtClean="0"/>
              <a:pPr/>
              <a:t>‹#›</a:t>
            </a:fld>
            <a:endParaRPr lang="en-US"/>
          </a:p>
        </p:txBody>
      </p:sp>
    </p:spTree>
    <p:extLst>
      <p:ext uri="{BB962C8B-B14F-4D97-AF65-F5344CB8AC3E}">
        <p14:creationId xmlns:p14="http://schemas.microsoft.com/office/powerpoint/2010/main" val="2409274267"/>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33503423-AC26-81A6-D911-CC9E4035B722}"/>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xmlns="" id="{C429A722-DED6-E4C0-713C-06AAA68E7C80}"/>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xmlns="" id="{85A308FB-1498-7B9A-946F-62E1B0251D58}"/>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5" name="Footer Placeholder 4">
            <a:extLst>
              <a:ext uri="{FF2B5EF4-FFF2-40B4-BE49-F238E27FC236}">
                <a16:creationId xmlns:a16="http://schemas.microsoft.com/office/drawing/2014/main" xmlns="" id="{AE3CFA85-9F4C-191C-F201-193CD17CA904}"/>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EAAB831E-DA43-063D-18A1-DB90E8D6AD9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9091777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536AB99-42D0-CE95-4922-976A7F2DF902}"/>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xmlns="" id="{81F6EB7F-1B14-FDAC-D9F6-7677633F1B95}"/>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7129353-18A1-E62E-F0E7-0D1DB37C746D}"/>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5" name="Footer Placeholder 4">
            <a:extLst>
              <a:ext uri="{FF2B5EF4-FFF2-40B4-BE49-F238E27FC236}">
                <a16:creationId xmlns:a16="http://schemas.microsoft.com/office/drawing/2014/main" xmlns="" id="{ECCFBAF1-8F12-554D-5626-6E222607EE36}"/>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37A51114-B29E-9DB5-1161-02C36CE1D3E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24219843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xmlns="" id="{884FAE5C-66BA-BDC3-EED8-AB2E7FDBE5D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xmlns="" id="{19B6C9E6-16C6-6AEE-AEA6-FD466789C72E}"/>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1A68DFEF-F563-6ADA-AE7D-EA7B9CBD9BA3}"/>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5" name="Footer Placeholder 4">
            <a:extLst>
              <a:ext uri="{FF2B5EF4-FFF2-40B4-BE49-F238E27FC236}">
                <a16:creationId xmlns:a16="http://schemas.microsoft.com/office/drawing/2014/main" xmlns="" id="{A1B8784B-C865-9894-5752-1B48F7CB7742}"/>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0F68AD1F-F136-ABB3-FCE9-BBCDA401D4D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0733690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C8E6424F-6FF3-581E-D9F7-CC3699FF313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A920A5D7-9373-D28C-F89A-737616969038}"/>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55FFF51C-A686-C9EF-6705-2D21B90A814C}"/>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5" name="Footer Placeholder 4">
            <a:extLst>
              <a:ext uri="{FF2B5EF4-FFF2-40B4-BE49-F238E27FC236}">
                <a16:creationId xmlns:a16="http://schemas.microsoft.com/office/drawing/2014/main" xmlns="" id="{D40D90C3-869F-C288-4F55-A252885B32CC}"/>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4573D1F9-89D8-9F64-B07C-D123DEE88145}"/>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02696208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48CD1C4D-97AE-9836-D351-8BB2475332A8}"/>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xmlns="" id="{20DF857A-248B-AA0A-6ECD-ED130A5EC1C7}"/>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xmlns="" id="{ACA1E298-89A3-8D15-25E9-03DFDEE533DC}"/>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5" name="Footer Placeholder 4">
            <a:extLst>
              <a:ext uri="{FF2B5EF4-FFF2-40B4-BE49-F238E27FC236}">
                <a16:creationId xmlns:a16="http://schemas.microsoft.com/office/drawing/2014/main" xmlns="" id="{0BDA0F6F-0B75-E846-009B-1690213FC2FE}"/>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xmlns="" id="{5458A3CF-BCE3-2EA9-2FDD-D98673788DB2}"/>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92951167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A51DFA6C-AB45-DD85-3521-91DF4480D1E3}"/>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xmlns="" id="{EC93F6DC-66D1-6A8D-28C7-C530456E1E91}"/>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xmlns="" id="{EEA55E59-565D-A0D6-B7A4-34CCB370EDE7}"/>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xmlns="" id="{2806D9F4-C35F-E5D4-C980-AF9C8B965E7C}"/>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6" name="Footer Placeholder 5">
            <a:extLst>
              <a:ext uri="{FF2B5EF4-FFF2-40B4-BE49-F238E27FC236}">
                <a16:creationId xmlns:a16="http://schemas.microsoft.com/office/drawing/2014/main" xmlns="" id="{212C7EAD-7C89-6EC3-C7A8-B66DDE2B4529}"/>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7029EFD7-C7BF-5164-3CF1-8FB389B52F2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88102494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DA678A87-FB49-3DEE-3661-0A34760C7337}"/>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xmlns="" id="{EA0BB807-E386-B2CB-7253-C78C9FA983E5}"/>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xmlns="" id="{07D7D980-B07A-E27C-2A45-68A39F972A25}"/>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xmlns="" id="{B449F2E8-928C-854C-F944-59D364FCF4DD}"/>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xmlns="" id="{7E264C32-CCC0-5C55-C11E-C5BFD0D835B4}"/>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xmlns="" id="{C87046D3-876D-4C5B-45C3-7A78EAF1461A}"/>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8" name="Footer Placeholder 7">
            <a:extLst>
              <a:ext uri="{FF2B5EF4-FFF2-40B4-BE49-F238E27FC236}">
                <a16:creationId xmlns:a16="http://schemas.microsoft.com/office/drawing/2014/main" xmlns="" id="{508E8B65-41C0-F8DC-75B1-B3B3144050FD}"/>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xmlns="" id="{EEF5E86F-4264-6A88-EF6C-EF2EE1D61724}"/>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23043041"/>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E0D6D308-D658-43EC-8619-1829004A6398}"/>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xmlns="" id="{927C2031-2CC5-7BA1-98FD-2403904DC528}"/>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4" name="Footer Placeholder 3">
            <a:extLst>
              <a:ext uri="{FF2B5EF4-FFF2-40B4-BE49-F238E27FC236}">
                <a16:creationId xmlns:a16="http://schemas.microsoft.com/office/drawing/2014/main" xmlns="" id="{179A14F2-E749-902A-31C6-F874B212B9F8}"/>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xmlns="" id="{34D2D4EB-9FBC-B70F-8618-4A37A97BF3B7}"/>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37406398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xmlns="" id="{99F85CE8-8581-2F50-4DAF-FC03F1FDF7FE}"/>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3" name="Footer Placeholder 2">
            <a:extLst>
              <a:ext uri="{FF2B5EF4-FFF2-40B4-BE49-F238E27FC236}">
                <a16:creationId xmlns:a16="http://schemas.microsoft.com/office/drawing/2014/main" xmlns="" id="{667E7FA6-B5DF-8560-6067-2C59387AA66F}"/>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xmlns="" id="{A57ED599-BE0F-70D7-28EE-1D8ED4885CFA}"/>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18644360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81182498-553D-A2DB-F771-00B5A2B9953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xmlns="" id="{DF321FBF-EDCB-43AA-0632-84400D0C6EA5}"/>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xmlns="" id="{611847BC-9E53-30FA-0FD6-6BE424C7454F}"/>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E7C2C796-6882-D4E3-AA7F-532004367F89}"/>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6" name="Footer Placeholder 5">
            <a:extLst>
              <a:ext uri="{FF2B5EF4-FFF2-40B4-BE49-F238E27FC236}">
                <a16:creationId xmlns:a16="http://schemas.microsoft.com/office/drawing/2014/main" xmlns="" id="{85B08152-6956-F4C5-3A69-7CC7C7E2FB2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12DD2FE6-4227-FD82-4937-8D59EA69BE13}"/>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260023494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xmlns="" id="{1C0C873F-E510-719F-98AC-3E70D87AE376}"/>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xmlns="" id="{8FC9E2E2-2AE6-3EBD-A9E4-7ED224ABC879}"/>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p>
        </p:txBody>
      </p:sp>
      <p:sp>
        <p:nvSpPr>
          <p:cNvPr id="4" name="Text Placeholder 3">
            <a:extLst>
              <a:ext uri="{FF2B5EF4-FFF2-40B4-BE49-F238E27FC236}">
                <a16:creationId xmlns:a16="http://schemas.microsoft.com/office/drawing/2014/main" xmlns="" id="{31D2EBDC-61E3-44F2-ABB4-2EB174992775}"/>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xmlns="" id="{50F2E887-1386-15D9-5ECB-2E2384DFF0F1}"/>
              </a:ext>
            </a:extLst>
          </p:cNvPr>
          <p:cNvSpPr>
            <a:spLocks noGrp="1"/>
          </p:cNvSpPr>
          <p:nvPr>
            <p:ph type="dt" sz="half" idx="10"/>
          </p:nvPr>
        </p:nvSpPr>
        <p:spPr/>
        <p:txBody>
          <a:bodyPr/>
          <a:lstStyle/>
          <a:p>
            <a:fld id="{5C547B41-D574-4D99-8733-CDF2B4333776}" type="datetimeFigureOut">
              <a:rPr lang="en-US" smtClean="0"/>
              <a:pPr/>
              <a:t>10/8/2024</a:t>
            </a:fld>
            <a:endParaRPr lang="en-US"/>
          </a:p>
        </p:txBody>
      </p:sp>
      <p:sp>
        <p:nvSpPr>
          <p:cNvPr id="6" name="Footer Placeholder 5">
            <a:extLst>
              <a:ext uri="{FF2B5EF4-FFF2-40B4-BE49-F238E27FC236}">
                <a16:creationId xmlns:a16="http://schemas.microsoft.com/office/drawing/2014/main" xmlns="" id="{F8D42CEC-AEEF-DFC4-E282-D593A0296C4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xmlns="" id="{05F40693-F29B-CF3B-65FE-11FC48F97020}"/>
              </a:ext>
            </a:extLst>
          </p:cNvPr>
          <p:cNvSpPr>
            <a:spLocks noGrp="1"/>
          </p:cNvSpPr>
          <p:nvPr>
            <p:ph type="sldNum" sz="quarter" idx="12"/>
          </p:nvPr>
        </p:nvSpPr>
        <p:spPr/>
        <p:txBody>
          <a:bodyPr/>
          <a:lstStyle/>
          <a:p>
            <a:fld id="{1595BB2F-C9CB-4F18-9077-FBA6E68299B4}" type="slidenum">
              <a:rPr lang="en-US" smtClean="0"/>
              <a:pPr/>
              <a:t>‹#›</a:t>
            </a:fld>
            <a:endParaRPr lang="en-US"/>
          </a:p>
        </p:txBody>
      </p:sp>
    </p:spTree>
    <p:extLst>
      <p:ext uri="{BB962C8B-B14F-4D97-AF65-F5344CB8AC3E}">
        <p14:creationId xmlns:p14="http://schemas.microsoft.com/office/powerpoint/2010/main" val="400031679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xmlns="" id="{9DA1EDD5-0880-E869-4D10-C85553C03F12}"/>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xmlns="" id="{EB80795F-1B41-82CD-C290-311DBA831FB4}"/>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xmlns="" id="{7CC86E56-0772-62DB-E800-76290712492E}"/>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C547B41-D574-4D99-8733-CDF2B4333776}" type="datetimeFigureOut">
              <a:rPr lang="en-US" smtClean="0"/>
              <a:pPr/>
              <a:t>10/8/2024</a:t>
            </a:fld>
            <a:endParaRPr lang="en-US"/>
          </a:p>
        </p:txBody>
      </p:sp>
      <p:sp>
        <p:nvSpPr>
          <p:cNvPr id="5" name="Footer Placeholder 4">
            <a:extLst>
              <a:ext uri="{FF2B5EF4-FFF2-40B4-BE49-F238E27FC236}">
                <a16:creationId xmlns:a16="http://schemas.microsoft.com/office/drawing/2014/main" xmlns="" id="{7BB15C0E-FBAF-B2D2-251A-970E2D4CC2DE}"/>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xmlns="" id="{61E648B1-B142-9FCA-13B3-C5042150F35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1595BB2F-C9CB-4F18-9077-FBA6E68299B4}" type="slidenum">
              <a:rPr lang="en-US" smtClean="0"/>
              <a:pPr/>
              <a:t>‹#›</a:t>
            </a:fld>
            <a:endParaRPr lang="en-US"/>
          </a:p>
        </p:txBody>
      </p:sp>
    </p:spTree>
    <p:extLst>
      <p:ext uri="{BB962C8B-B14F-4D97-AF65-F5344CB8AC3E}">
        <p14:creationId xmlns:p14="http://schemas.microsoft.com/office/powerpoint/2010/main" val="1710290609"/>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hyperlink" Target="file:///H:\THT_Chuyen%20de%20Thuc%20hien%20giao%20an%20dien%20tu\GDCD\Yeu%20thuong%20con%20nguoi.ppt#-1,1,Slide 1" TargetMode="External"/><Relationship Id="rId1" Type="http://schemas.openxmlformats.org/officeDocument/2006/relationships/slideLayout" Target="../slideLayouts/slideLayout7.xml"/><Relationship Id="rId5" Type="http://schemas.openxmlformats.org/officeDocument/2006/relationships/image" Target="../media/image3.gif"/><Relationship Id="rId4" Type="http://schemas.openxmlformats.org/officeDocument/2006/relationships/image" Target="../media/image2.gif"/></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7.xml.rels><?xml version="1.0" encoding="UTF-8" standalone="yes"?>
<Relationships xmlns="http://schemas.openxmlformats.org/package/2006/relationships"><Relationship Id="rId3" Type="http://schemas.openxmlformats.org/officeDocument/2006/relationships/oleObject" Target="../embeddings/oleObject1.bin"/><Relationship Id="rId2" Type="http://schemas.openxmlformats.org/officeDocument/2006/relationships/slideLayout" Target="../slideLayouts/slideLayout1.xml"/><Relationship Id="rId1" Type="http://schemas.openxmlformats.org/officeDocument/2006/relationships/vmlDrawing" Target="../drawings/vmlDrawing1.vml"/><Relationship Id="rId4" Type="http://schemas.openxmlformats.org/officeDocument/2006/relationships/image" Target="../media/image19.wmf"/></Relationships>
</file>

<file path=ppt/slides/_rels/slide18.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1.xml"/><Relationship Id="rId1" Type="http://schemas.openxmlformats.org/officeDocument/2006/relationships/vmlDrawing" Target="../drawings/vmlDrawing2.vml"/><Relationship Id="rId4" Type="http://schemas.openxmlformats.org/officeDocument/2006/relationships/image" Target="../media/image20.w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1.xml.rels><?xml version="1.0" encoding="UTF-8" standalone="yes"?>
<Relationships xmlns="http://schemas.openxmlformats.org/package/2006/relationships"><Relationship Id="rId3" Type="http://schemas.openxmlformats.org/officeDocument/2006/relationships/oleObject" Target="../embeddings/oleObject3.bin"/><Relationship Id="rId2" Type="http://schemas.openxmlformats.org/officeDocument/2006/relationships/slideLayout" Target="../slideLayouts/slideLayout1.xml"/><Relationship Id="rId1" Type="http://schemas.openxmlformats.org/officeDocument/2006/relationships/vmlDrawing" Target="../drawings/vmlDrawing3.vml"/><Relationship Id="rId6" Type="http://schemas.openxmlformats.org/officeDocument/2006/relationships/image" Target="../media/image22.wmf"/><Relationship Id="rId5" Type="http://schemas.openxmlformats.org/officeDocument/2006/relationships/oleObject" Target="../embeddings/oleObject4.bin"/><Relationship Id="rId4" Type="http://schemas.openxmlformats.org/officeDocument/2006/relationships/image" Target="../media/image21.w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50" name="Text Box 2"/>
          <p:cNvSpPr txBox="1">
            <a:spLocks noChangeArrowheads="1"/>
          </p:cNvSpPr>
          <p:nvPr/>
        </p:nvSpPr>
        <p:spPr bwMode="auto">
          <a:xfrm>
            <a:off x="2390658" y="4413719"/>
            <a:ext cx="3408369" cy="369332"/>
          </a:xfrm>
          <a:prstGeom prst="rect">
            <a:avLst/>
          </a:prstGeom>
          <a:noFill/>
          <a:ln w="9525">
            <a:noFill/>
            <a:miter lim="800000"/>
            <a:headEnd/>
            <a:tailEnd/>
          </a:ln>
        </p:spPr>
        <p:txBody>
          <a:bodyPr wrap="none">
            <a:spAutoFit/>
          </a:bodyPr>
          <a:lstStyle/>
          <a:p>
            <a:r>
              <a:rPr lang="en-US" b="1" dirty="0">
                <a:solidFill>
                  <a:srgbClr val="FF00FF"/>
                </a:solidFill>
                <a:cs typeface="Times New Roman" pitchFamily="18" charset="0"/>
              </a:rPr>
              <a:t>GIÁO VIÊN</a:t>
            </a:r>
            <a:r>
              <a:rPr lang="en-US" b="1">
                <a:solidFill>
                  <a:srgbClr val="FF00FF"/>
                </a:solidFill>
                <a:cs typeface="Times New Roman" pitchFamily="18" charset="0"/>
              </a:rPr>
              <a:t>: PHAN THỊ DIỄM THUÝ</a:t>
            </a:r>
            <a:endParaRPr lang="vi-VN" b="1" dirty="0">
              <a:solidFill>
                <a:srgbClr val="FF00FF"/>
              </a:solidFill>
              <a:cs typeface="Times New Roman" pitchFamily="18" charset="0"/>
            </a:endParaRPr>
          </a:p>
        </p:txBody>
      </p:sp>
      <p:pic>
        <p:nvPicPr>
          <p:cNvPr id="2051" name="Picture 14" descr="Asian lily">
            <a:hlinkClick r:id="rId2" action="ppaction://hlinkpres?slideindex=1&amp;slidetitle=Slide 1"/>
          </p:cNvPr>
          <p:cNvPicPr>
            <a:picLocks noChangeAspect="1" noChangeArrowheads="1"/>
          </p:cNvPicPr>
          <p:nvPr/>
        </p:nvPicPr>
        <p:blipFill>
          <a:blip r:embed="rId3"/>
          <a:srcRect/>
          <a:stretch>
            <a:fillRect/>
          </a:stretch>
        </p:blipFill>
        <p:spPr bwMode="auto">
          <a:xfrm>
            <a:off x="6191251" y="3860427"/>
            <a:ext cx="6400800" cy="2662798"/>
          </a:xfrm>
          <a:prstGeom prst="rect">
            <a:avLst/>
          </a:prstGeom>
          <a:noFill/>
          <a:ln w="9525">
            <a:noFill/>
            <a:miter lim="800000"/>
            <a:headEnd/>
            <a:tailEnd/>
          </a:ln>
        </p:spPr>
      </p:pic>
      <p:pic>
        <p:nvPicPr>
          <p:cNvPr id="2052" name="Picture 6" descr="Buombay"/>
          <p:cNvPicPr>
            <a:picLocks noChangeAspect="1" noChangeArrowheads="1" noCrop="1"/>
          </p:cNvPicPr>
          <p:nvPr/>
        </p:nvPicPr>
        <p:blipFill>
          <a:blip r:embed="rId4"/>
          <a:srcRect/>
          <a:stretch>
            <a:fillRect/>
          </a:stretch>
        </p:blipFill>
        <p:spPr bwMode="auto">
          <a:xfrm>
            <a:off x="0" y="-295556"/>
            <a:ext cx="12192000" cy="798420"/>
          </a:xfrm>
          <a:prstGeom prst="rect">
            <a:avLst/>
          </a:prstGeom>
          <a:noFill/>
          <a:ln w="9525">
            <a:noFill/>
            <a:miter lim="800000"/>
            <a:headEnd/>
            <a:tailEnd/>
          </a:ln>
        </p:spPr>
      </p:pic>
      <p:pic>
        <p:nvPicPr>
          <p:cNvPr id="2053" name="Picture 7" descr="Buombay"/>
          <p:cNvPicPr>
            <a:picLocks noChangeAspect="1" noChangeArrowheads="1" noCrop="1"/>
          </p:cNvPicPr>
          <p:nvPr/>
        </p:nvPicPr>
        <p:blipFill>
          <a:blip r:embed="rId4"/>
          <a:srcRect/>
          <a:stretch>
            <a:fillRect/>
          </a:stretch>
        </p:blipFill>
        <p:spPr bwMode="auto">
          <a:xfrm>
            <a:off x="0" y="5944723"/>
            <a:ext cx="12192000" cy="798419"/>
          </a:xfrm>
          <a:prstGeom prst="rect">
            <a:avLst/>
          </a:prstGeom>
          <a:noFill/>
          <a:ln w="9525">
            <a:noFill/>
            <a:miter lim="800000"/>
            <a:headEnd/>
            <a:tailEnd/>
          </a:ln>
        </p:spPr>
      </p:pic>
      <p:sp>
        <p:nvSpPr>
          <p:cNvPr id="2054" name="WordArt 8"/>
          <p:cNvSpPr>
            <a:spLocks noChangeArrowheads="1" noChangeShapeType="1" noTextEdit="1"/>
          </p:cNvSpPr>
          <p:nvPr/>
        </p:nvSpPr>
        <p:spPr bwMode="auto">
          <a:xfrm>
            <a:off x="406400" y="672354"/>
            <a:ext cx="11785600" cy="1657070"/>
          </a:xfrm>
          <a:prstGeom prst="rect">
            <a:avLst/>
          </a:prstGeom>
        </p:spPr>
        <p:txBody>
          <a:bodyPr wrap="none" fromWordArt="1">
            <a:prstTxWarp prst="textWave2">
              <a:avLst>
                <a:gd name="adj1" fmla="val 13005"/>
                <a:gd name="adj2" fmla="val 0"/>
              </a:avLst>
            </a:prstTxWarp>
          </a:bodyPr>
          <a:lstStyle/>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CHÀO</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MỪNG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CÁC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EM</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HỌC</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SINH</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p>
          <a:p>
            <a:pPr algn="ct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ĐẾN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VỚI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BÀI</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GIẢNG</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ĐIỆN</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 </a:t>
            </a:r>
            <a:r>
              <a:rPr lang="en-US" kern="10" dirty="0" err="1">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TỬ</a:t>
            </a:r>
            <a:r>
              <a:rPr lang="en-US" kern="10" dirty="0">
                <a:ln w="9525">
                  <a:solidFill>
                    <a:srgbClr val="CC99FF"/>
                  </a:solidFill>
                  <a:round/>
                  <a:headEnd/>
                  <a:tailEnd/>
                </a:ln>
                <a:gradFill rotWithShape="1">
                  <a:gsLst>
                    <a:gs pos="0">
                      <a:srgbClr val="6600CC"/>
                    </a:gs>
                    <a:gs pos="100000">
                      <a:srgbClr val="CC00CC"/>
                    </a:gs>
                  </a:gsLst>
                  <a:lin ang="5400000" scaled="1"/>
                </a:gradFill>
                <a:effectLst>
                  <a:outerShdw dist="53882" dir="2700000" algn="ctr" rotWithShape="0">
                    <a:srgbClr val="9999FF">
                      <a:alpha val="79999"/>
                    </a:srgbClr>
                  </a:outerShdw>
                </a:effectLst>
                <a:latin typeface="Times New Roman"/>
                <a:cs typeface="Times New Roman"/>
              </a:rPr>
              <a:t>!</a:t>
            </a:r>
          </a:p>
        </p:txBody>
      </p:sp>
      <p:pic>
        <p:nvPicPr>
          <p:cNvPr id="2055" name="Picture 8" descr="hoahong">
            <a:hlinkClick r:id="" action="ppaction://noaction"/>
          </p:cNvPr>
          <p:cNvPicPr>
            <a:picLocks noChangeAspect="1" noChangeArrowheads="1" noCrop="1"/>
          </p:cNvPicPr>
          <p:nvPr/>
        </p:nvPicPr>
        <p:blipFill>
          <a:blip r:embed="rId5"/>
          <a:srcRect/>
          <a:stretch>
            <a:fillRect/>
          </a:stretch>
        </p:blipFill>
        <p:spPr bwMode="auto">
          <a:xfrm rot="2289621">
            <a:off x="730252" y="4332477"/>
            <a:ext cx="1835149" cy="1983441"/>
          </a:xfrm>
          <a:prstGeom prst="rect">
            <a:avLst/>
          </a:prstGeom>
          <a:noFill/>
          <a:ln w="9525">
            <a:noFill/>
            <a:miter lim="800000"/>
            <a:headEnd/>
            <a:tailEnd/>
          </a:ln>
        </p:spPr>
      </p:pic>
      <p:sp>
        <p:nvSpPr>
          <p:cNvPr id="2056" name="WordArt 14"/>
          <p:cNvSpPr>
            <a:spLocks noChangeArrowheads="1" noChangeShapeType="1" noTextEdit="1"/>
          </p:cNvSpPr>
          <p:nvPr/>
        </p:nvSpPr>
        <p:spPr bwMode="auto">
          <a:xfrm>
            <a:off x="3860800" y="2506847"/>
            <a:ext cx="6197600" cy="806824"/>
          </a:xfrm>
          <a:prstGeom prst="rect">
            <a:avLst/>
          </a:prstGeom>
        </p:spPr>
        <p:txBody>
          <a:bodyPr wrap="none" fromWordArt="1">
            <a:prstTxWarp prst="textPlain">
              <a:avLst>
                <a:gd name="adj" fmla="val 50000"/>
              </a:avLst>
            </a:prstTxWarp>
          </a:bodyPr>
          <a:lstStyle/>
          <a:p>
            <a:pPr algn="ct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MÔN: KHOA HỌC TỰ </a:t>
            </a:r>
            <a:r>
              <a:rPr lang="en-US" sz="3600" b="1" kern="10" dirty="0" err="1">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NHIÊN</a:t>
            </a:r>
            <a:r>
              <a:rPr lang="en-US" sz="3600" b="1" kern="10" dirty="0">
                <a:ln w="12700">
                  <a:solidFill>
                    <a:schemeClr val="tx2">
                      <a:lumMod val="75000"/>
                    </a:schemeClr>
                  </a:solidFill>
                  <a:prstDash val="solid"/>
                </a:ln>
                <a:pattFill prst="dkUpDiag">
                  <a:fgClr>
                    <a:schemeClr val="tx2"/>
                  </a:fgClr>
                  <a:bgClr>
                    <a:schemeClr val="tx2">
                      <a:lumMod val="20000"/>
                      <a:lumOff val="80000"/>
                    </a:schemeClr>
                  </a:bgClr>
                </a:pattFill>
                <a:effectLst>
                  <a:outerShdw dist="38100" dir="2640000" algn="bl" rotWithShape="0">
                    <a:schemeClr val="tx2">
                      <a:lumMod val="75000"/>
                    </a:schemeClr>
                  </a:outerShdw>
                </a:effectLst>
                <a:latin typeface="Times New Roman"/>
                <a:cs typeface="Times New Roman"/>
              </a:rPr>
              <a:t> 9</a:t>
            </a:r>
          </a:p>
        </p:txBody>
      </p:sp>
      <p:sp>
        <p:nvSpPr>
          <p:cNvPr id="13" name="Title 1"/>
          <p:cNvSpPr txBox="1">
            <a:spLocks/>
          </p:cNvSpPr>
          <p:nvPr/>
        </p:nvSpPr>
        <p:spPr>
          <a:xfrm>
            <a:off x="406400" y="3591486"/>
            <a:ext cx="10363200" cy="537882"/>
          </a:xfrm>
          <a:prstGeom prst="rect">
            <a:avLst/>
          </a:prstGeom>
        </p:spPr>
        <p:txBody>
          <a:bodyPr>
            <a:normAutofit fontScale="82500" lnSpcReduction="20000"/>
          </a:bodyPr>
          <a:lstStyle/>
          <a:p>
            <a:pPr algn="ctr" eaLnBrk="0" hangingPunct="0">
              <a:defRPr/>
            </a:pPr>
            <a:r>
              <a:rPr lang="en-US" sz="4400" b="1" kern="0" dirty="0">
                <a:solidFill>
                  <a:srgbClr val="0000FF"/>
                </a:solidFill>
                <a:ea typeface="+mj-ea"/>
                <a:cs typeface="Times New Roman" pitchFamily="18" charset="0"/>
              </a:rPr>
              <a:t>BỘ SÁCH CÁNH DIỀU</a:t>
            </a:r>
            <a:endParaRPr lang="en-US" sz="4400" kern="0" dirty="0">
              <a:solidFill>
                <a:srgbClr val="0000FF"/>
              </a:solidFill>
              <a:ea typeface="+mj-ea"/>
              <a:cs typeface="Times New Roman" pitchFamily="18" charset="0"/>
            </a:endParaRPr>
          </a:p>
        </p:txBody>
      </p:sp>
    </p:spTree>
  </p:cSld>
  <p:clrMapOvr>
    <a:masterClrMapping/>
  </p:clrMapOvr>
  <p:transition/>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34833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0" y="76199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Biểu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công</a:t>
            </a:r>
            <a:endParaRPr lang="en-US" sz="2800" dirty="0">
              <a:solidFill>
                <a:srgbClr val="0000FF"/>
              </a:solidFill>
              <a:latin typeface="Times New Roman" pitchFamily="18" charset="0"/>
              <a:cs typeface="Times New Roman" pitchFamily="18" charset="0"/>
            </a:endParaRPr>
          </a:p>
        </p:txBody>
      </p:sp>
      <p:sp>
        <p:nvSpPr>
          <p:cNvPr id="30721" name="Rectangle 1"/>
          <p:cNvSpPr>
            <a:spLocks noChangeArrowheads="1"/>
          </p:cNvSpPr>
          <p:nvPr/>
        </p:nvSpPr>
        <p:spPr bwMode="auto">
          <a:xfrm>
            <a:off x="0" y="1233714"/>
            <a:ext cx="1219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biểu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 =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F.s</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F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Niutơn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i="1" dirty="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quãng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đường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hướng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mét</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(m);</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i="1" dirty="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F,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Jun (J).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1 kJ = 1 000 J ; 1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MJ</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1 000 000 J</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1 cal = 4,2 J ; 1 BTU = 1 055 J; 1 kWh = 3 600 000 J</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9" name="TextBox 8"/>
          <p:cNvSpPr txBox="1"/>
          <p:nvPr/>
        </p:nvSpPr>
        <p:spPr>
          <a:xfrm>
            <a:off x="0" y="4252683"/>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SUẤT</a:t>
            </a:r>
            <a:endParaRPr lang="en-US" sz="2800"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strips(upRight)">
                                      <p:cBhvr>
                                        <p:cTn id="7" dur="1000"/>
                                        <p:tgtEl>
                                          <p:spTgt spid="9"/>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365866"/>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Công của người công nhân 1 thực hiện là: A</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 7 . 45. 1,2  = 378 J </a:t>
            </a:r>
            <a:endParaRPr lang="en-US" sz="2800" dirty="0">
              <a:solidFill>
                <a:srgbClr val="FF00FF"/>
              </a:solidFill>
              <a:latin typeface="Times New Roman" pitchFamily="18" charset="0"/>
              <a:cs typeface="Times New Roman" pitchFamily="18" charset="0"/>
            </a:endParaRPr>
          </a:p>
        </p:txBody>
      </p:sp>
      <p:pic>
        <p:nvPicPr>
          <p:cNvPr id="32770" name="Picture 2"/>
          <p:cNvPicPr>
            <a:picLocks noChangeAspect="1" noChangeArrowheads="1"/>
          </p:cNvPicPr>
          <p:nvPr/>
        </p:nvPicPr>
        <p:blipFill>
          <a:blip r:embed="rId2"/>
          <a:srcRect/>
          <a:stretch>
            <a:fillRect/>
          </a:stretch>
        </p:blipFill>
        <p:spPr bwMode="auto">
          <a:xfrm>
            <a:off x="0" y="0"/>
            <a:ext cx="12192000" cy="3407242"/>
          </a:xfrm>
          <a:prstGeom prst="rect">
            <a:avLst/>
          </a:prstGeom>
          <a:noFill/>
          <a:ln w="9525">
            <a:noFill/>
            <a:miter lim="800000"/>
            <a:headEnd/>
            <a:tailEnd/>
          </a:ln>
          <a:effectLst/>
        </p:spPr>
      </p:pic>
      <p:sp>
        <p:nvSpPr>
          <p:cNvPr id="6" name="TextBox 5"/>
          <p:cNvSpPr txBox="1"/>
          <p:nvPr/>
        </p:nvSpPr>
        <p:spPr>
          <a:xfrm>
            <a:off x="8055429" y="2220687"/>
            <a:ext cx="2075542" cy="523220"/>
          </a:xfrm>
          <a:prstGeom prst="rect">
            <a:avLst/>
          </a:prstGeom>
          <a:solidFill>
            <a:schemeClr val="bg1"/>
          </a:solidFill>
        </p:spPr>
        <p:txBody>
          <a:bodyPr wrap="square" rtlCol="0">
            <a:spAutoFit/>
          </a:bodyPr>
          <a:lstStyle/>
          <a:p>
            <a:pPr algn="ctr"/>
            <a:r>
              <a:rPr lang="vi-VN" sz="2800" dirty="0">
                <a:solidFill>
                  <a:srgbClr val="FF00FF"/>
                </a:solidFill>
                <a:latin typeface="Times New Roman" pitchFamily="18" charset="0"/>
                <a:cs typeface="Times New Roman" pitchFamily="18" charset="0"/>
              </a:rPr>
              <a:t>A</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 378 J</a:t>
            </a:r>
            <a:endParaRPr lang="en-US" sz="2800" dirty="0"/>
          </a:p>
        </p:txBody>
      </p:sp>
      <p:sp>
        <p:nvSpPr>
          <p:cNvPr id="7" name="TextBox 6"/>
          <p:cNvSpPr txBox="1"/>
          <p:nvPr/>
        </p:nvSpPr>
        <p:spPr>
          <a:xfrm>
            <a:off x="8048174" y="2735943"/>
            <a:ext cx="2075542" cy="523220"/>
          </a:xfrm>
          <a:prstGeom prst="rect">
            <a:avLst/>
          </a:prstGeom>
          <a:solidFill>
            <a:schemeClr val="bg1"/>
          </a:solidFill>
        </p:spPr>
        <p:txBody>
          <a:bodyPr wrap="square" rtlCol="0">
            <a:spAutoFit/>
          </a:bodyPr>
          <a:lstStyle/>
          <a:p>
            <a:pPr algn="ctr"/>
            <a:r>
              <a:rPr lang="vi-VN" sz="2800" dirty="0">
                <a:solidFill>
                  <a:srgbClr val="FF00FF"/>
                </a:solidFill>
                <a:latin typeface="Times New Roman" pitchFamily="18" charset="0"/>
                <a:cs typeface="Times New Roman" pitchFamily="18" charset="0"/>
              </a:rPr>
              <a:t>A</a:t>
            </a:r>
            <a:r>
              <a:rPr lang="en-US"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 </a:t>
            </a:r>
            <a:r>
              <a:rPr lang="en-US" sz="2800" dirty="0">
                <a:solidFill>
                  <a:srgbClr val="FF00FF"/>
                </a:solidFill>
                <a:latin typeface="Times New Roman" pitchFamily="18" charset="0"/>
                <a:cs typeface="Times New Roman" pitchFamily="18" charset="0"/>
              </a:rPr>
              <a:t>540</a:t>
            </a:r>
            <a:r>
              <a:rPr lang="vi-VN" sz="2800" dirty="0">
                <a:solidFill>
                  <a:srgbClr val="FF00FF"/>
                </a:solidFill>
                <a:latin typeface="Times New Roman" pitchFamily="18" charset="0"/>
                <a:cs typeface="Times New Roman" pitchFamily="18" charset="0"/>
              </a:rPr>
              <a:t> J</a:t>
            </a:r>
            <a:endParaRPr lang="en-US" sz="2800" dirty="0"/>
          </a:p>
        </p:txBody>
      </p:sp>
      <p:sp>
        <p:nvSpPr>
          <p:cNvPr id="8" name="Rectangle 7"/>
          <p:cNvSpPr/>
          <p:nvPr/>
        </p:nvSpPr>
        <p:spPr>
          <a:xfrm>
            <a:off x="0" y="3830323"/>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Công của người công nhân 2 thực hiện là: A</a:t>
            </a:r>
            <a:r>
              <a:rPr lang="vi-VN" sz="2800" baseline="-250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 10 . 45. 1,2  = 540 J</a:t>
            </a:r>
          </a:p>
        </p:txBody>
      </p:sp>
      <p:sp>
        <p:nvSpPr>
          <p:cNvPr id="9" name="Rectangle 8"/>
          <p:cNvSpPr/>
          <p:nvPr/>
        </p:nvSpPr>
        <p:spPr>
          <a:xfrm>
            <a:off x="0" y="4316552"/>
            <a:ext cx="12192000" cy="2246769"/>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Để biết ai thực hiện công nhanh hơn ta cần so sánh tốc độ thực hiện công của họ</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a:p>
            <a:pPr algn="just"/>
            <a:r>
              <a:rPr lang="vi-VN" sz="2800" dirty="0">
                <a:solidFill>
                  <a:srgbClr val="FF00FF"/>
                </a:solidFill>
                <a:latin typeface="Times New Roman" pitchFamily="18" charset="0"/>
                <a:cs typeface="Times New Roman" pitchFamily="18" charset="0"/>
              </a:rPr>
              <a:t>- Trong cùng một thời gian, ai thực hiện được công nhiều hơn thì </a:t>
            </a:r>
            <a:r>
              <a:rPr lang="en-US" sz="2800" dirty="0" err="1">
                <a:solidFill>
                  <a:srgbClr val="FF00FF"/>
                </a:solidFill>
                <a:latin typeface="Times New Roman" pitchFamily="18" charset="0"/>
                <a:cs typeface="Times New Roman" pitchFamily="18" charset="0"/>
              </a:rPr>
              <a:t>thực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công</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nhanh hơn.</a:t>
            </a:r>
          </a:p>
          <a:p>
            <a:pPr algn="just"/>
            <a:r>
              <a:rPr lang="vi-VN"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có</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như</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nhau</a:t>
            </a:r>
            <a:r>
              <a:rPr lang="vi-VN" sz="2800" dirty="0">
                <a:solidFill>
                  <a:srgbClr val="FF00FF"/>
                </a:solidFill>
                <a:latin typeface="Times New Roman" pitchFamily="18" charset="0"/>
                <a:cs typeface="Times New Roman" pitchFamily="18" charset="0"/>
              </a:rPr>
              <a:t>, ai thực hiện </a:t>
            </a:r>
            <a:r>
              <a:rPr lang="en-US" sz="2800" dirty="0" err="1">
                <a:solidFill>
                  <a:srgbClr val="FF00FF"/>
                </a:solidFill>
                <a:latin typeface="Times New Roman" pitchFamily="18" charset="0"/>
                <a:cs typeface="Times New Roman" pitchFamily="18" charset="0"/>
              </a:rPr>
              <a:t>trong</a:t>
            </a:r>
            <a:r>
              <a:rPr lang="vi-VN" sz="2800" dirty="0">
                <a:solidFill>
                  <a:srgbClr val="FF00FF"/>
                </a:solidFill>
                <a:latin typeface="Times New Roman" pitchFamily="18" charset="0"/>
                <a:cs typeface="Times New Roman" pitchFamily="18" charset="0"/>
              </a:rPr>
              <a:t> thời gian </a:t>
            </a:r>
            <a:r>
              <a:rPr lang="en-US" sz="2800" dirty="0" err="1">
                <a:solidFill>
                  <a:srgbClr val="FF00FF"/>
                </a:solidFill>
                <a:latin typeface="Times New Roman" pitchFamily="18" charset="0"/>
                <a:cs typeface="Times New Roman" pitchFamily="18" charset="0"/>
              </a:rPr>
              <a:t>ngắn</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hơn thì người đó </a:t>
            </a:r>
            <a:r>
              <a:rPr lang="en-US" sz="2800" dirty="0" err="1">
                <a:solidFill>
                  <a:srgbClr val="FF00FF"/>
                </a:solidFill>
                <a:latin typeface="Times New Roman" pitchFamily="18" charset="0"/>
                <a:cs typeface="Times New Roman" pitchFamily="18" charset="0"/>
              </a:rPr>
              <a:t>thực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công</a:t>
            </a:r>
            <a:r>
              <a:rPr lang="vi-VN" sz="2800" dirty="0">
                <a:solidFill>
                  <a:srgbClr val="FF00FF"/>
                </a:solidFill>
                <a:latin typeface="Times New Roman" pitchFamily="18" charset="0"/>
                <a:cs typeface="Times New Roman" pitchFamily="18" charset="0"/>
              </a:rPr>
              <a:t> nhanh hơn.</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2770"/>
                                        </p:tgtEl>
                                        <p:attrNameLst>
                                          <p:attrName>style.visibility</p:attrName>
                                        </p:attrNameLst>
                                      </p:cBhvr>
                                      <p:to>
                                        <p:strVal val="visible"/>
                                      </p:to>
                                    </p:set>
                                    <p:anim calcmode="lin" valueType="num">
                                      <p:cBhvr>
                                        <p:cTn id="7" dur="1000" fill="hold"/>
                                        <p:tgtEl>
                                          <p:spTgt spid="32770"/>
                                        </p:tgtEl>
                                        <p:attrNameLst>
                                          <p:attrName>ppt_w</p:attrName>
                                        </p:attrNameLst>
                                      </p:cBhvr>
                                      <p:tavLst>
                                        <p:tav tm="0">
                                          <p:val>
                                            <p:fltVal val="0"/>
                                          </p:val>
                                        </p:tav>
                                        <p:tav tm="100000">
                                          <p:val>
                                            <p:strVal val="#ppt_w"/>
                                          </p:val>
                                        </p:tav>
                                      </p:tavLst>
                                    </p:anim>
                                    <p:anim calcmode="lin" valueType="num">
                                      <p:cBhvr>
                                        <p:cTn id="8" dur="1000" fill="hold"/>
                                        <p:tgtEl>
                                          <p:spTgt spid="32770"/>
                                        </p:tgtEl>
                                        <p:attrNameLst>
                                          <p:attrName>ppt_h</p:attrName>
                                        </p:attrNameLst>
                                      </p:cBhvr>
                                      <p:tavLst>
                                        <p:tav tm="0">
                                          <p:val>
                                            <p:fltVal val="0"/>
                                          </p:val>
                                        </p:tav>
                                        <p:tav tm="100000">
                                          <p:val>
                                            <p:strVal val="#ppt_h"/>
                                          </p:val>
                                        </p:tav>
                                      </p:tavLst>
                                    </p:anim>
                                    <p:animEffect transition="in" filter="fade">
                                      <p:cBhvr>
                                        <p:cTn id="9" dur="1000"/>
                                        <p:tgtEl>
                                          <p:spTgt spid="32770"/>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grpId="0" nodeType="clickEffect">
                                  <p:stCondLst>
                                    <p:cond delay="0"/>
                                  </p:stCondLst>
                                  <p:childTnLst>
                                    <p:set>
                                      <p:cBhvr>
                                        <p:cTn id="21" dur="1" fill="hold">
                                          <p:stCondLst>
                                            <p:cond delay="0"/>
                                          </p:stCondLst>
                                        </p:cTn>
                                        <p:tgtEl>
                                          <p:spTgt spid="6"/>
                                        </p:tgtEl>
                                        <p:attrNameLst>
                                          <p:attrName>style.visibility</p:attrName>
                                        </p:attrNameLst>
                                      </p:cBhvr>
                                      <p:to>
                                        <p:strVal val="visible"/>
                                      </p:to>
                                    </p:set>
                                    <p:animEffect transition="in" filter="box(in)">
                                      <p:cBhvr>
                                        <p:cTn id="22" dur="1000"/>
                                        <p:tgtEl>
                                          <p:spTgt spid="6"/>
                                        </p:tgtEl>
                                      </p:cBhvr>
                                    </p:animEffect>
                                  </p:childTnLst>
                                </p:cTn>
                              </p:par>
                            </p:childTnLst>
                          </p:cTn>
                        </p:par>
                      </p:childTnLst>
                    </p:cTn>
                  </p:par>
                  <p:par>
                    <p:cTn id="23" fill="hold">
                      <p:stCondLst>
                        <p:cond delay="indefinite"/>
                      </p:stCondLst>
                      <p:childTnLst>
                        <p:par>
                          <p:cTn id="24" fill="hold">
                            <p:stCondLst>
                              <p:cond delay="0"/>
                            </p:stCondLst>
                            <p:childTnLst>
                              <p:par>
                                <p:cTn id="25" presetID="17" presetClass="entr" presetSubtype="10" fill="hold" grpId="0" nodeType="clickEffect">
                                  <p:stCondLst>
                                    <p:cond delay="0"/>
                                  </p:stCondLst>
                                  <p:childTnLst>
                                    <p:set>
                                      <p:cBhvr>
                                        <p:cTn id="26" dur="1" fill="hold">
                                          <p:stCondLst>
                                            <p:cond delay="0"/>
                                          </p:stCondLst>
                                        </p:cTn>
                                        <p:tgtEl>
                                          <p:spTgt spid="8"/>
                                        </p:tgtEl>
                                        <p:attrNameLst>
                                          <p:attrName>style.visibility</p:attrName>
                                        </p:attrNameLst>
                                      </p:cBhvr>
                                      <p:to>
                                        <p:strVal val="visible"/>
                                      </p:to>
                                    </p:set>
                                    <p:anim calcmode="lin" valueType="num">
                                      <p:cBhvr>
                                        <p:cTn id="27" dur="1000" fill="hold"/>
                                        <p:tgtEl>
                                          <p:spTgt spid="8"/>
                                        </p:tgtEl>
                                        <p:attrNameLst>
                                          <p:attrName>ppt_w</p:attrName>
                                        </p:attrNameLst>
                                      </p:cBhvr>
                                      <p:tavLst>
                                        <p:tav tm="0">
                                          <p:val>
                                            <p:fltVal val="0"/>
                                          </p:val>
                                        </p:tav>
                                        <p:tav tm="100000">
                                          <p:val>
                                            <p:strVal val="#ppt_w"/>
                                          </p:val>
                                        </p:tav>
                                      </p:tavLst>
                                    </p:anim>
                                    <p:anim calcmode="lin" valueType="num">
                                      <p:cBhvr>
                                        <p:cTn id="28" dur="1000" fill="hold"/>
                                        <p:tgtEl>
                                          <p:spTgt spid="8"/>
                                        </p:tgtEl>
                                        <p:attrNameLst>
                                          <p:attrName>ppt_h</p:attrName>
                                        </p:attrNameLst>
                                      </p:cBhvr>
                                      <p:tavLst>
                                        <p:tav tm="0">
                                          <p:val>
                                            <p:strVal val="#ppt_h"/>
                                          </p:val>
                                        </p:tav>
                                        <p:tav tm="100000">
                                          <p:val>
                                            <p:strVal val="#ppt_h"/>
                                          </p:val>
                                        </p:tav>
                                      </p:tavLst>
                                    </p:anim>
                                  </p:childTnLst>
                                </p:cTn>
                              </p:par>
                            </p:childTnLst>
                          </p:cTn>
                        </p:par>
                      </p:childTnLst>
                    </p:cTn>
                  </p:par>
                  <p:par>
                    <p:cTn id="29" fill="hold">
                      <p:stCondLst>
                        <p:cond delay="indefinite"/>
                      </p:stCondLst>
                      <p:childTnLst>
                        <p:par>
                          <p:cTn id="30" fill="hold">
                            <p:stCondLst>
                              <p:cond delay="0"/>
                            </p:stCondLst>
                            <p:childTnLst>
                              <p:par>
                                <p:cTn id="31" presetID="6" presetClass="entr" presetSubtype="16" fill="hold" grpId="0" nodeType="clickEffect">
                                  <p:stCondLst>
                                    <p:cond delay="0"/>
                                  </p:stCondLst>
                                  <p:childTnLst>
                                    <p:set>
                                      <p:cBhvr>
                                        <p:cTn id="32" dur="1" fill="hold">
                                          <p:stCondLst>
                                            <p:cond delay="0"/>
                                          </p:stCondLst>
                                        </p:cTn>
                                        <p:tgtEl>
                                          <p:spTgt spid="7"/>
                                        </p:tgtEl>
                                        <p:attrNameLst>
                                          <p:attrName>style.visibility</p:attrName>
                                        </p:attrNameLst>
                                      </p:cBhvr>
                                      <p:to>
                                        <p:strVal val="visible"/>
                                      </p:to>
                                    </p:set>
                                    <p:animEffect transition="in" filter="circle(in)">
                                      <p:cBhvr>
                                        <p:cTn id="33" dur="1000"/>
                                        <p:tgtEl>
                                          <p:spTgt spid="7"/>
                                        </p:tgtEl>
                                      </p:cBhvr>
                                    </p:animEffect>
                                  </p:childTnLst>
                                </p:cTn>
                              </p:par>
                            </p:childTnLst>
                          </p:cTn>
                        </p:par>
                      </p:childTnLst>
                    </p:cTn>
                  </p:par>
                  <p:par>
                    <p:cTn id="34" fill="hold">
                      <p:stCondLst>
                        <p:cond delay="indefinite"/>
                      </p:stCondLst>
                      <p:childTnLst>
                        <p:par>
                          <p:cTn id="35" fill="hold">
                            <p:stCondLst>
                              <p:cond delay="0"/>
                            </p:stCondLst>
                            <p:childTnLst>
                              <p:par>
                                <p:cTn id="36" presetID="17" presetClass="entr" presetSubtype="10" fill="hold" grpId="0" nodeType="clickEffect">
                                  <p:stCondLst>
                                    <p:cond delay="0"/>
                                  </p:stCondLst>
                                  <p:childTnLst>
                                    <p:set>
                                      <p:cBhvr>
                                        <p:cTn id="37" dur="1" fill="hold">
                                          <p:stCondLst>
                                            <p:cond delay="0"/>
                                          </p:stCondLst>
                                        </p:cTn>
                                        <p:tgtEl>
                                          <p:spTgt spid="9"/>
                                        </p:tgtEl>
                                        <p:attrNameLst>
                                          <p:attrName>style.visibility</p:attrName>
                                        </p:attrNameLst>
                                      </p:cBhvr>
                                      <p:to>
                                        <p:strVal val="visible"/>
                                      </p:to>
                                    </p:set>
                                    <p:anim calcmode="lin" valueType="num">
                                      <p:cBhvr>
                                        <p:cTn id="38" dur="1000" fill="hold"/>
                                        <p:tgtEl>
                                          <p:spTgt spid="9"/>
                                        </p:tgtEl>
                                        <p:attrNameLst>
                                          <p:attrName>ppt_w</p:attrName>
                                        </p:attrNameLst>
                                      </p:cBhvr>
                                      <p:tavLst>
                                        <p:tav tm="0">
                                          <p:val>
                                            <p:fltVal val="0"/>
                                          </p:val>
                                        </p:tav>
                                        <p:tav tm="100000">
                                          <p:val>
                                            <p:strVal val="#ppt_w"/>
                                          </p:val>
                                        </p:tav>
                                      </p:tavLst>
                                    </p:anim>
                                    <p:anim calcmode="lin" valueType="num">
                                      <p:cBhvr>
                                        <p:cTn id="39" dur="1000" fill="hold"/>
                                        <p:tgtEl>
                                          <p:spTgt spid="9"/>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animBg="1"/>
      <p:bldP spid="7" grpId="0" animBg="1"/>
      <p:bldP spid="8" grpId="0"/>
      <p:bldP spid="9"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34833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9" name="TextBox 8"/>
          <p:cNvSpPr txBox="1"/>
          <p:nvPr/>
        </p:nvSpPr>
        <p:spPr>
          <a:xfrm>
            <a:off x="0" y="754809"/>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II.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SUẤT</a:t>
            </a:r>
            <a:endParaRPr lang="en-US" sz="2800" dirty="0">
              <a:solidFill>
                <a:srgbClr val="0000FF"/>
              </a:solidFill>
              <a:latin typeface="Times New Roman" pitchFamily="18" charset="0"/>
              <a:cs typeface="Times New Roman" pitchFamily="18" charset="0"/>
            </a:endParaRPr>
          </a:p>
        </p:txBody>
      </p:sp>
      <p:sp>
        <p:nvSpPr>
          <p:cNvPr id="33793" name="Rectangle 1"/>
          <p:cNvSpPr>
            <a:spLocks noChangeArrowheads="1"/>
          </p:cNvSpPr>
          <p:nvPr/>
        </p:nvSpPr>
        <p:spPr bwMode="auto">
          <a:xfrm>
            <a:off x="0" y="1161212"/>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suất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đại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lượng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đặc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trưng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tốc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độ</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bằng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một</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thời</a:t>
            </a:r>
            <a:r>
              <a:rPr kumimoji="0" lang="en-US" sz="2800" b="0" i="0" u="none" strike="noStrike" cap="none" normalizeH="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dirty="0" err="1">
                <a:ln>
                  <a:noFill/>
                </a:ln>
                <a:solidFill>
                  <a:srgbClr val="0000FF"/>
                </a:solidFill>
                <a:effectLst/>
                <a:latin typeface="Times New Roman" pitchFamily="18" charset="0"/>
                <a:ea typeface="Times New Roman" pitchFamily="18" charset="0"/>
                <a:cs typeface="Times New Roman" pitchFamily="18" charset="0"/>
              </a:rPr>
              <a:t>gian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grpSp>
        <p:nvGrpSpPr>
          <p:cNvPr id="13" name="Group 12"/>
          <p:cNvGrpSpPr/>
          <p:nvPr/>
        </p:nvGrpSpPr>
        <p:grpSpPr>
          <a:xfrm>
            <a:off x="-1" y="1807101"/>
            <a:ext cx="6357258" cy="942224"/>
            <a:chOff x="-1" y="1807101"/>
            <a:chExt cx="6357258" cy="942224"/>
          </a:xfrm>
        </p:grpSpPr>
        <p:sp>
          <p:nvSpPr>
            <p:cNvPr id="33795" name="Rectangle 3"/>
            <p:cNvSpPr>
              <a:spLocks noChangeArrowheads="1"/>
            </p:cNvSpPr>
            <p:nvPr/>
          </p:nvSpPr>
          <p:spPr bwMode="auto">
            <a:xfrm>
              <a:off x="-1" y="2017555"/>
              <a:ext cx="6357258"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lvl="0" fontAlgn="base">
                <a:spcBef>
                  <a:spcPct val="0"/>
                </a:spcBef>
                <a:spcAft>
                  <a:spcPct val="0"/>
                </a:spcAf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tính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suất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a:ln>
                    <a:noFill/>
                  </a:ln>
                  <a:solidFill>
                    <a:srgbClr val="0000FF"/>
                  </a:solidFill>
                  <a:effectLst/>
                  <a:latin typeface="VNIWed6"/>
                  <a:ea typeface="Times New Roman" pitchFamily="18" charset="0"/>
                  <a:cs typeface="Times New Roman" pitchFamily="18" charset="0"/>
                </a:rPr>
                <a:t>P</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33794" name="Picture 2"/>
            <p:cNvPicPr>
              <a:picLocks noChangeAspect="1" noChangeArrowheads="1"/>
            </p:cNvPicPr>
            <p:nvPr/>
          </p:nvPicPr>
          <p:blipFill>
            <a:blip r:embed="rId2">
              <a:clrChange>
                <a:clrFrom>
                  <a:srgbClr val="FFFFFF"/>
                </a:clrFrom>
                <a:clrTo>
                  <a:srgbClr val="FFFFFF">
                    <a:alpha val="0"/>
                  </a:srgbClr>
                </a:clrTo>
              </a:clrChange>
            </a:blip>
            <a:srcRect/>
            <a:stretch>
              <a:fillRect/>
            </a:stretch>
          </p:blipFill>
          <p:spPr bwMode="auto">
            <a:xfrm>
              <a:off x="5863774" y="1807101"/>
              <a:ext cx="275773" cy="942224"/>
            </a:xfrm>
            <a:prstGeom prst="rect">
              <a:avLst/>
            </a:prstGeom>
            <a:noFill/>
          </p:spPr>
        </p:pic>
      </p:grpSp>
      <p:sp>
        <p:nvSpPr>
          <p:cNvPr id="33796" name="Rectangle 4"/>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33797" name="Rectangle 5"/>
          <p:cNvSpPr>
            <a:spLocks noChangeArrowheads="1"/>
          </p:cNvSpPr>
          <p:nvPr/>
        </p:nvSpPr>
        <p:spPr bwMode="auto">
          <a:xfrm>
            <a:off x="0" y="278674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Jun (J);</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thời</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gian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giây</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(s);</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lvl="0" eaLnBrk="0" fontAlgn="base" hangingPunct="0">
              <a:spcBef>
                <a:spcPct val="0"/>
              </a:spcBef>
              <a:spcAft>
                <a:spcPct val="0"/>
              </a:spcAft>
            </a:pP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b="1" dirty="0">
                <a:solidFill>
                  <a:srgbClr val="0000FF"/>
                </a:solidFill>
                <a:latin typeface="VNIWed6"/>
                <a:ea typeface="Times New Roman" pitchFamily="18" charset="0"/>
                <a:cs typeface="Times New Roman" pitchFamily="18" charset="0"/>
              </a:rPr>
              <a:t>P </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suất</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oát</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(W)</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1W</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1 J/s ; 1 kW = 1 000 W ; 1 MW = 1 000 000 W</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1 HP = 746 W; 1 BTU/h = 0,293 W</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7" presetClass="entr" presetSubtype="10" fill="hold" grpId="0" nodeType="withEffect">
                                  <p:stCondLst>
                                    <p:cond delay="0"/>
                                  </p:stCondLst>
                                  <p:childTnLst>
                                    <p:set>
                                      <p:cBhvr>
                                        <p:cTn id="6" dur="1" fill="hold">
                                          <p:stCondLst>
                                            <p:cond delay="0"/>
                                          </p:stCondLst>
                                        </p:cTn>
                                        <p:tgtEl>
                                          <p:spTgt spid="33793"/>
                                        </p:tgtEl>
                                        <p:attrNameLst>
                                          <p:attrName>style.visibility</p:attrName>
                                        </p:attrNameLst>
                                      </p:cBhvr>
                                      <p:to>
                                        <p:strVal val="visible"/>
                                      </p:to>
                                    </p:set>
                                    <p:anim calcmode="lin" valueType="num">
                                      <p:cBhvr>
                                        <p:cTn id="7" dur="1000" fill="hold"/>
                                        <p:tgtEl>
                                          <p:spTgt spid="33793"/>
                                        </p:tgtEl>
                                        <p:attrNameLst>
                                          <p:attrName>ppt_w</p:attrName>
                                        </p:attrNameLst>
                                      </p:cBhvr>
                                      <p:tavLst>
                                        <p:tav tm="0">
                                          <p:val>
                                            <p:fltVal val="0"/>
                                          </p:val>
                                        </p:tav>
                                        <p:tav tm="100000">
                                          <p:val>
                                            <p:strVal val="#ppt_w"/>
                                          </p:val>
                                        </p:tav>
                                      </p:tavLst>
                                    </p:anim>
                                    <p:anim calcmode="lin" valueType="num">
                                      <p:cBhvr>
                                        <p:cTn id="8" dur="1000" fill="hold"/>
                                        <p:tgtEl>
                                          <p:spTgt spid="33793"/>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13"/>
                                        </p:tgtEl>
                                        <p:attrNameLst>
                                          <p:attrName>style.visibility</p:attrName>
                                        </p:attrNameLst>
                                      </p:cBhvr>
                                      <p:to>
                                        <p:strVal val="visible"/>
                                      </p:to>
                                    </p:set>
                                    <p:anim calcmode="lin" valueType="num">
                                      <p:cBhvr>
                                        <p:cTn id="13" dur="500" fill="hold"/>
                                        <p:tgtEl>
                                          <p:spTgt spid="13"/>
                                        </p:tgtEl>
                                        <p:attrNameLst>
                                          <p:attrName>ppt_w</p:attrName>
                                        </p:attrNameLst>
                                      </p:cBhvr>
                                      <p:tavLst>
                                        <p:tav tm="0">
                                          <p:val>
                                            <p:fltVal val="0"/>
                                          </p:val>
                                        </p:tav>
                                        <p:tav tm="100000">
                                          <p:val>
                                            <p:strVal val="#ppt_w"/>
                                          </p:val>
                                        </p:tav>
                                      </p:tavLst>
                                    </p:anim>
                                    <p:anim calcmode="lin" valueType="num">
                                      <p:cBhvr>
                                        <p:cTn id="14" dur="500" fill="hold"/>
                                        <p:tgtEl>
                                          <p:spTgt spid="13"/>
                                        </p:tgtEl>
                                        <p:attrNameLst>
                                          <p:attrName>ppt_h</p:attrName>
                                        </p:attrNameLst>
                                      </p:cBhvr>
                                      <p:tavLst>
                                        <p:tav tm="0">
                                          <p:val>
                                            <p:strVal val="#ppt_h"/>
                                          </p:val>
                                        </p:tav>
                                        <p:tav tm="100000">
                                          <p:val>
                                            <p:strVal val="#ppt_h"/>
                                          </p:val>
                                        </p:tav>
                                      </p:tavLst>
                                    </p:anim>
                                  </p:childTnLst>
                                </p:cTn>
                              </p:par>
                            </p:childTnLst>
                          </p:cTn>
                        </p:par>
                      </p:childTnLst>
                    </p:cTn>
                  </p:par>
                  <p:par>
                    <p:cTn id="15" fill="hold">
                      <p:stCondLst>
                        <p:cond delay="indefinite"/>
                      </p:stCondLst>
                      <p:childTnLst>
                        <p:par>
                          <p:cTn id="16" fill="hold">
                            <p:stCondLst>
                              <p:cond delay="0"/>
                            </p:stCondLst>
                            <p:childTnLst>
                              <p:par>
                                <p:cTn id="17" presetID="18" presetClass="entr" presetSubtype="6" fill="hold" nodeType="clickEffect">
                                  <p:stCondLst>
                                    <p:cond delay="0"/>
                                  </p:stCondLst>
                                  <p:childTnLst>
                                    <p:set>
                                      <p:cBhvr>
                                        <p:cTn id="18" dur="1" fill="hold">
                                          <p:stCondLst>
                                            <p:cond delay="0"/>
                                          </p:stCondLst>
                                        </p:cTn>
                                        <p:tgtEl>
                                          <p:spTgt spid="33797">
                                            <p:txEl>
                                              <p:pRg st="0" end="0"/>
                                            </p:txEl>
                                          </p:spTgt>
                                        </p:tgtEl>
                                        <p:attrNameLst>
                                          <p:attrName>style.visibility</p:attrName>
                                        </p:attrNameLst>
                                      </p:cBhvr>
                                      <p:to>
                                        <p:strVal val="visible"/>
                                      </p:to>
                                    </p:set>
                                    <p:animEffect transition="in" filter="strips(downRight)">
                                      <p:cBhvr>
                                        <p:cTn id="19" dur="1000"/>
                                        <p:tgtEl>
                                          <p:spTgt spid="33797">
                                            <p:txEl>
                                              <p:pRg st="0" end="0"/>
                                            </p:txEl>
                                          </p:spTgt>
                                        </p:tgtEl>
                                      </p:cBhvr>
                                    </p:animEffect>
                                  </p:childTnLst>
                                </p:cTn>
                              </p:par>
                            </p:childTnLst>
                          </p:cTn>
                        </p:par>
                      </p:childTnLst>
                    </p:cTn>
                  </p:par>
                  <p:par>
                    <p:cTn id="20" fill="hold">
                      <p:stCondLst>
                        <p:cond delay="indefinite"/>
                      </p:stCondLst>
                      <p:childTnLst>
                        <p:par>
                          <p:cTn id="21" fill="hold">
                            <p:stCondLst>
                              <p:cond delay="0"/>
                            </p:stCondLst>
                            <p:childTnLst>
                              <p:par>
                                <p:cTn id="22" presetID="18" presetClass="entr" presetSubtype="6" fill="hold" nodeType="clickEffect">
                                  <p:stCondLst>
                                    <p:cond delay="0"/>
                                  </p:stCondLst>
                                  <p:childTnLst>
                                    <p:set>
                                      <p:cBhvr>
                                        <p:cTn id="23" dur="1" fill="hold">
                                          <p:stCondLst>
                                            <p:cond delay="0"/>
                                          </p:stCondLst>
                                        </p:cTn>
                                        <p:tgtEl>
                                          <p:spTgt spid="33797">
                                            <p:txEl>
                                              <p:pRg st="1" end="1"/>
                                            </p:txEl>
                                          </p:spTgt>
                                        </p:tgtEl>
                                        <p:attrNameLst>
                                          <p:attrName>style.visibility</p:attrName>
                                        </p:attrNameLst>
                                      </p:cBhvr>
                                      <p:to>
                                        <p:strVal val="visible"/>
                                      </p:to>
                                    </p:set>
                                    <p:animEffect transition="in" filter="strips(downRight)">
                                      <p:cBhvr>
                                        <p:cTn id="24" dur="1000"/>
                                        <p:tgtEl>
                                          <p:spTgt spid="33797">
                                            <p:txEl>
                                              <p:pRg st="1" end="1"/>
                                            </p:txEl>
                                          </p:spTgt>
                                        </p:tgtEl>
                                      </p:cBhvr>
                                    </p:animEffect>
                                  </p:childTnLst>
                                </p:cTn>
                              </p:par>
                            </p:childTnLst>
                          </p:cTn>
                        </p:par>
                      </p:childTnLst>
                    </p:cTn>
                  </p:par>
                  <p:par>
                    <p:cTn id="25" fill="hold">
                      <p:stCondLst>
                        <p:cond delay="indefinite"/>
                      </p:stCondLst>
                      <p:childTnLst>
                        <p:par>
                          <p:cTn id="26" fill="hold">
                            <p:stCondLst>
                              <p:cond delay="0"/>
                            </p:stCondLst>
                            <p:childTnLst>
                              <p:par>
                                <p:cTn id="27" presetID="18" presetClass="entr" presetSubtype="6" fill="hold" nodeType="clickEffect">
                                  <p:stCondLst>
                                    <p:cond delay="0"/>
                                  </p:stCondLst>
                                  <p:childTnLst>
                                    <p:set>
                                      <p:cBhvr>
                                        <p:cTn id="28" dur="1" fill="hold">
                                          <p:stCondLst>
                                            <p:cond delay="0"/>
                                          </p:stCondLst>
                                        </p:cTn>
                                        <p:tgtEl>
                                          <p:spTgt spid="33797">
                                            <p:txEl>
                                              <p:pRg st="2" end="2"/>
                                            </p:txEl>
                                          </p:spTgt>
                                        </p:tgtEl>
                                        <p:attrNameLst>
                                          <p:attrName>style.visibility</p:attrName>
                                        </p:attrNameLst>
                                      </p:cBhvr>
                                      <p:to>
                                        <p:strVal val="visible"/>
                                      </p:to>
                                    </p:set>
                                    <p:animEffect transition="in" filter="strips(downRight)">
                                      <p:cBhvr>
                                        <p:cTn id="29" dur="1000"/>
                                        <p:tgtEl>
                                          <p:spTgt spid="33797">
                                            <p:txEl>
                                              <p:pRg st="2" end="2"/>
                                            </p:txEl>
                                          </p:spTgt>
                                        </p:tgtEl>
                                      </p:cBhvr>
                                    </p:animEffect>
                                  </p:childTnLst>
                                </p:cTn>
                              </p:par>
                            </p:childTnLst>
                          </p:cTn>
                        </p:par>
                      </p:childTnLst>
                    </p:cTn>
                  </p:par>
                  <p:par>
                    <p:cTn id="30" fill="hold">
                      <p:stCondLst>
                        <p:cond delay="indefinite"/>
                      </p:stCondLst>
                      <p:childTnLst>
                        <p:par>
                          <p:cTn id="31" fill="hold">
                            <p:stCondLst>
                              <p:cond delay="0"/>
                            </p:stCondLst>
                            <p:childTnLst>
                              <p:par>
                                <p:cTn id="32" presetID="18" presetClass="entr" presetSubtype="6" fill="hold" nodeType="clickEffect">
                                  <p:stCondLst>
                                    <p:cond delay="0"/>
                                  </p:stCondLst>
                                  <p:childTnLst>
                                    <p:set>
                                      <p:cBhvr>
                                        <p:cTn id="33" dur="1" fill="hold">
                                          <p:stCondLst>
                                            <p:cond delay="0"/>
                                          </p:stCondLst>
                                        </p:cTn>
                                        <p:tgtEl>
                                          <p:spTgt spid="33797">
                                            <p:txEl>
                                              <p:pRg st="3" end="3"/>
                                            </p:txEl>
                                          </p:spTgt>
                                        </p:tgtEl>
                                        <p:attrNameLst>
                                          <p:attrName>style.visibility</p:attrName>
                                        </p:attrNameLst>
                                      </p:cBhvr>
                                      <p:to>
                                        <p:strVal val="visible"/>
                                      </p:to>
                                    </p:set>
                                    <p:animEffect transition="in" filter="strips(downRight)">
                                      <p:cBhvr>
                                        <p:cTn id="34" dur="1000"/>
                                        <p:tgtEl>
                                          <p:spTgt spid="33797">
                                            <p:txEl>
                                              <p:pRg st="3" end="3"/>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18" presetClass="entr" presetSubtype="6" fill="hold" nodeType="clickEffect">
                                  <p:stCondLst>
                                    <p:cond delay="0"/>
                                  </p:stCondLst>
                                  <p:childTnLst>
                                    <p:set>
                                      <p:cBhvr>
                                        <p:cTn id="38" dur="1" fill="hold">
                                          <p:stCondLst>
                                            <p:cond delay="0"/>
                                          </p:stCondLst>
                                        </p:cTn>
                                        <p:tgtEl>
                                          <p:spTgt spid="33797">
                                            <p:txEl>
                                              <p:pRg st="4" end="4"/>
                                            </p:txEl>
                                          </p:spTgt>
                                        </p:tgtEl>
                                        <p:attrNameLst>
                                          <p:attrName>style.visibility</p:attrName>
                                        </p:attrNameLst>
                                      </p:cBhvr>
                                      <p:to>
                                        <p:strVal val="visible"/>
                                      </p:to>
                                    </p:set>
                                    <p:animEffect transition="in" filter="strips(downRight)">
                                      <p:cBhvr>
                                        <p:cTn id="39" dur="1000"/>
                                        <p:tgtEl>
                                          <p:spTgt spid="33797">
                                            <p:txEl>
                                              <p:pRg st="4" end="4"/>
                                            </p:txEl>
                                          </p:spTgt>
                                        </p:tgtEl>
                                      </p:cBhvr>
                                    </p:animEffect>
                                  </p:childTnLst>
                                </p:cTn>
                              </p:par>
                            </p:childTnLst>
                          </p:cTn>
                        </p:par>
                      </p:childTnLst>
                    </p:cTn>
                  </p:par>
                  <p:par>
                    <p:cTn id="40" fill="hold">
                      <p:stCondLst>
                        <p:cond delay="indefinite"/>
                      </p:stCondLst>
                      <p:childTnLst>
                        <p:par>
                          <p:cTn id="41" fill="hold">
                            <p:stCondLst>
                              <p:cond delay="0"/>
                            </p:stCondLst>
                            <p:childTnLst>
                              <p:par>
                                <p:cTn id="42" presetID="18" presetClass="entr" presetSubtype="6" fill="hold" nodeType="clickEffect">
                                  <p:stCondLst>
                                    <p:cond delay="0"/>
                                  </p:stCondLst>
                                  <p:childTnLst>
                                    <p:set>
                                      <p:cBhvr>
                                        <p:cTn id="43" dur="1" fill="hold">
                                          <p:stCondLst>
                                            <p:cond delay="0"/>
                                          </p:stCondLst>
                                        </p:cTn>
                                        <p:tgtEl>
                                          <p:spTgt spid="33797">
                                            <p:txEl>
                                              <p:pRg st="5" end="5"/>
                                            </p:txEl>
                                          </p:spTgt>
                                        </p:tgtEl>
                                        <p:attrNameLst>
                                          <p:attrName>style.visibility</p:attrName>
                                        </p:attrNameLst>
                                      </p:cBhvr>
                                      <p:to>
                                        <p:strVal val="visible"/>
                                      </p:to>
                                    </p:set>
                                    <p:animEffect transition="in" filter="strips(downRight)">
                                      <p:cBhvr>
                                        <p:cTn id="44" dur="1000"/>
                                        <p:tgtEl>
                                          <p:spTgt spid="33797">
                                            <p:txEl>
                                              <p:pRg st="5" end="5"/>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3793" grpId="0"/>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155409"/>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Công suất của người công nhân 1 là: </a:t>
            </a:r>
            <a:r>
              <a:rPr lang="en-US" sz="2800" b="1" dirty="0">
                <a:solidFill>
                  <a:srgbClr val="0000FF"/>
                </a:solidFill>
                <a:latin typeface="VNIWed6"/>
                <a:ea typeface="Times New Roman" pitchFamily="18" charset="0"/>
                <a:cs typeface="Times New Roman" pitchFamily="18" charset="0"/>
              </a:rPr>
              <a:t> </a:t>
            </a:r>
            <a:r>
              <a:rPr lang="en-US" sz="2800" b="1" dirty="0">
                <a:solidFill>
                  <a:srgbClr val="FF00FF"/>
                </a:solidFill>
                <a:latin typeface="VNIWed6"/>
                <a:ea typeface="Times New Roman" pitchFamily="18" charset="0"/>
                <a:cs typeface="Times New Roman" pitchFamily="18" charset="0"/>
              </a:rPr>
              <a:t>P</a:t>
            </a:r>
            <a:r>
              <a:rPr lang="en-US" sz="2800" b="1" dirty="0">
                <a:solidFill>
                  <a:srgbClr val="FF00FF"/>
                </a:solidFill>
                <a:latin typeface="Times New Roman" pitchFamily="18" charset="0"/>
                <a:ea typeface="Times New Roman" pitchFamily="18" charset="0"/>
                <a:cs typeface="Times New Roman" pitchFamily="18" charset="0"/>
              </a:rPr>
              <a:t> </a:t>
            </a:r>
            <a:r>
              <a:rPr lang="vi-VN" sz="2800" baseline="-25000" dirty="0">
                <a:solidFill>
                  <a:srgbClr val="FF00FF"/>
                </a:solidFill>
                <a:latin typeface="Times New Roman" pitchFamily="18" charset="0"/>
                <a:cs typeface="Times New Roman" pitchFamily="18" charset="0"/>
              </a:rPr>
              <a:t>1</a:t>
            </a:r>
            <a:r>
              <a:rPr lang="en-US" sz="2800" baseline="-250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A</a:t>
            </a:r>
            <a:r>
              <a:rPr lang="vi-VN" sz="2800" baseline="-25000" dirty="0">
                <a:solidFill>
                  <a:srgbClr val="FF00FF"/>
                </a:solidFill>
                <a:latin typeface="Times New Roman" pitchFamily="18" charset="0"/>
                <a:cs typeface="Times New Roman" pitchFamily="18" charset="0"/>
              </a:rPr>
              <a:t>1</a:t>
            </a:r>
            <a:r>
              <a:rPr lang="en-US" sz="2800" dirty="0">
                <a:solidFill>
                  <a:srgbClr val="FF00FF"/>
                </a:solidFill>
                <a:latin typeface="Times New Roman" pitchFamily="18" charset="0"/>
                <a:cs typeface="Times New Roman" pitchFamily="18" charset="0"/>
              </a:rPr>
              <a:t> : </a:t>
            </a:r>
            <a:r>
              <a:rPr lang="vi-VN" sz="2800" dirty="0">
                <a:solidFill>
                  <a:srgbClr val="FF00FF"/>
                </a:solidFill>
                <a:latin typeface="Times New Roman" pitchFamily="18" charset="0"/>
                <a:cs typeface="Times New Roman" pitchFamily="18" charset="0"/>
              </a:rPr>
              <a:t>t</a:t>
            </a:r>
            <a:r>
              <a:rPr lang="vi-VN" sz="2800" baseline="-25000" dirty="0">
                <a:solidFill>
                  <a:srgbClr val="FF00FF"/>
                </a:solidFill>
                <a:latin typeface="Times New Roman" pitchFamily="18" charset="0"/>
                <a:cs typeface="Times New Roman" pitchFamily="18" charset="0"/>
              </a:rPr>
              <a:t>1</a:t>
            </a:r>
            <a:r>
              <a:rPr lang="en-US" sz="2800" baseline="-250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378</a:t>
            </a:r>
            <a:r>
              <a:rPr lang="en-US" sz="2800" dirty="0">
                <a:solidFill>
                  <a:srgbClr val="FF00FF"/>
                </a:solidFill>
                <a:latin typeface="Times New Roman" pitchFamily="18" charset="0"/>
                <a:cs typeface="Times New Roman" pitchFamily="18" charset="0"/>
              </a:rPr>
              <a:t> : </a:t>
            </a:r>
            <a:r>
              <a:rPr lang="vi-VN" sz="2800" dirty="0">
                <a:solidFill>
                  <a:srgbClr val="FF00FF"/>
                </a:solidFill>
                <a:latin typeface="Times New Roman" pitchFamily="18" charset="0"/>
                <a:cs typeface="Times New Roman" pitchFamily="18" charset="0"/>
              </a:rPr>
              <a:t>90</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4,2W</a:t>
            </a:r>
          </a:p>
        </p:txBody>
      </p:sp>
      <p:grpSp>
        <p:nvGrpSpPr>
          <p:cNvPr id="10" name="Group 9"/>
          <p:cNvGrpSpPr/>
          <p:nvPr/>
        </p:nvGrpSpPr>
        <p:grpSpPr>
          <a:xfrm>
            <a:off x="957943" y="0"/>
            <a:ext cx="10580914" cy="2743200"/>
            <a:chOff x="957943" y="0"/>
            <a:chExt cx="10580914" cy="2743200"/>
          </a:xfrm>
        </p:grpSpPr>
        <p:pic>
          <p:nvPicPr>
            <p:cNvPr id="35842" name="Picture 2"/>
            <p:cNvPicPr>
              <a:picLocks noChangeAspect="1" noChangeArrowheads="1"/>
            </p:cNvPicPr>
            <p:nvPr/>
          </p:nvPicPr>
          <p:blipFill>
            <a:blip r:embed="rId2"/>
            <a:srcRect/>
            <a:stretch>
              <a:fillRect/>
            </a:stretch>
          </p:blipFill>
          <p:spPr bwMode="auto">
            <a:xfrm>
              <a:off x="957943" y="632505"/>
              <a:ext cx="3352800" cy="1716958"/>
            </a:xfrm>
            <a:prstGeom prst="rect">
              <a:avLst/>
            </a:prstGeom>
            <a:noFill/>
            <a:ln w="9525">
              <a:noFill/>
              <a:miter lim="800000"/>
              <a:headEnd/>
              <a:tailEnd/>
            </a:ln>
            <a:effectLst/>
          </p:spPr>
        </p:pic>
        <p:pic>
          <p:nvPicPr>
            <p:cNvPr id="35843" name="Picture 3"/>
            <p:cNvPicPr>
              <a:picLocks noChangeAspect="1" noChangeArrowheads="1"/>
            </p:cNvPicPr>
            <p:nvPr/>
          </p:nvPicPr>
          <p:blipFill>
            <a:blip r:embed="rId3"/>
            <a:srcRect/>
            <a:stretch>
              <a:fillRect/>
            </a:stretch>
          </p:blipFill>
          <p:spPr bwMode="auto">
            <a:xfrm>
              <a:off x="4434348" y="0"/>
              <a:ext cx="7104509" cy="2743200"/>
            </a:xfrm>
            <a:prstGeom prst="rect">
              <a:avLst/>
            </a:prstGeom>
            <a:noFill/>
            <a:ln w="9525">
              <a:noFill/>
              <a:miter lim="800000"/>
              <a:headEnd/>
              <a:tailEnd/>
            </a:ln>
            <a:effectLst/>
          </p:spPr>
        </p:pic>
      </p:grpSp>
      <p:sp>
        <p:nvSpPr>
          <p:cNvPr id="11" name="Rectangle 10"/>
          <p:cNvSpPr/>
          <p:nvPr/>
        </p:nvSpPr>
        <p:spPr>
          <a:xfrm>
            <a:off x="0" y="3685180"/>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Công suất của người công nhân </a:t>
            </a:r>
            <a:r>
              <a:rPr lang="en-US" sz="28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là: </a:t>
            </a:r>
            <a:r>
              <a:rPr lang="en-US" sz="2800" b="1" dirty="0">
                <a:solidFill>
                  <a:srgbClr val="0000FF"/>
                </a:solidFill>
                <a:latin typeface="VNIWed6"/>
                <a:ea typeface="Times New Roman" pitchFamily="18" charset="0"/>
                <a:cs typeface="Times New Roman" pitchFamily="18" charset="0"/>
              </a:rPr>
              <a:t> </a:t>
            </a:r>
            <a:r>
              <a:rPr lang="en-US" sz="2800" b="1" dirty="0">
                <a:solidFill>
                  <a:srgbClr val="FF00FF"/>
                </a:solidFill>
                <a:latin typeface="VNIWed6"/>
                <a:ea typeface="Times New Roman" pitchFamily="18" charset="0"/>
                <a:cs typeface="Times New Roman" pitchFamily="18" charset="0"/>
              </a:rPr>
              <a:t>P</a:t>
            </a:r>
            <a:r>
              <a:rPr lang="en-US" sz="2800" b="1" dirty="0">
                <a:solidFill>
                  <a:srgbClr val="FF00FF"/>
                </a:solidFill>
                <a:latin typeface="Times New Roman" pitchFamily="18" charset="0"/>
                <a:ea typeface="Times New Roman" pitchFamily="18" charset="0"/>
                <a:cs typeface="Times New Roman" pitchFamily="18" charset="0"/>
              </a:rPr>
              <a:t> </a:t>
            </a:r>
            <a:r>
              <a:rPr lang="en-US" sz="2800" baseline="-250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A</a:t>
            </a:r>
            <a:r>
              <a:rPr lang="en-US" sz="2800" baseline="-25000" dirty="0">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 </a:t>
            </a:r>
            <a:r>
              <a:rPr lang="vi-VN" sz="2800" dirty="0">
                <a:solidFill>
                  <a:srgbClr val="FF00FF"/>
                </a:solidFill>
                <a:latin typeface="Times New Roman" pitchFamily="18" charset="0"/>
                <a:cs typeface="Times New Roman" pitchFamily="18" charset="0"/>
              </a:rPr>
              <a:t>t</a:t>
            </a:r>
            <a:r>
              <a:rPr lang="en-US" sz="2800" baseline="-25000" dirty="0">
                <a:solidFill>
                  <a:srgbClr val="FF00FF"/>
                </a:solidFill>
                <a:latin typeface="Times New Roman" pitchFamily="18" charset="0"/>
                <a:cs typeface="Times New Roman" pitchFamily="18" charset="0"/>
              </a:rPr>
              <a:t>2 </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540 : 120 </a:t>
            </a:r>
            <a:r>
              <a:rPr lang="vi-VN" sz="2800" dirty="0">
                <a:solidFill>
                  <a:srgbClr val="FF00FF"/>
                </a:solidFill>
                <a:latin typeface="Times New Roman" pitchFamily="18" charset="0"/>
                <a:cs typeface="Times New Roman" pitchFamily="18" charset="0"/>
              </a:rPr>
              <a:t>=</a:t>
            </a:r>
            <a:r>
              <a:rPr lang="en-US" sz="2800" dirty="0">
                <a:solidFill>
                  <a:srgbClr val="FF00FF"/>
                </a:solidFill>
                <a:latin typeface="Times New Roman" pitchFamily="18" charset="0"/>
                <a:cs typeface="Times New Roman" pitchFamily="18" charset="0"/>
              </a:rPr>
              <a:t> 3,75</a:t>
            </a:r>
            <a:r>
              <a:rPr lang="vi-VN" sz="2800" dirty="0">
                <a:solidFill>
                  <a:srgbClr val="FF00FF"/>
                </a:solidFill>
                <a:latin typeface="Times New Roman" pitchFamily="18" charset="0"/>
                <a:cs typeface="Times New Roman" pitchFamily="18" charset="0"/>
              </a:rPr>
              <a:t>W</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 calcmode="lin" valueType="num">
                                      <p:cBhvr>
                                        <p:cTn id="9" dur="1000" fill="hold"/>
                                        <p:tgtEl>
                                          <p:spTgt spid="10"/>
                                        </p:tgtEl>
                                        <p:attrNameLst>
                                          <p:attrName>style.rotation</p:attrName>
                                        </p:attrNameLst>
                                      </p:cBhvr>
                                      <p:tavLst>
                                        <p:tav tm="0">
                                          <p:val>
                                            <p:fltVal val="90"/>
                                          </p:val>
                                        </p:tav>
                                        <p:tav tm="100000">
                                          <p:val>
                                            <p:fltVal val="0"/>
                                          </p:val>
                                        </p:tav>
                                      </p:tavLst>
                                    </p:anim>
                                    <p:animEffect transition="in" filter="fade">
                                      <p:cBhvr>
                                        <p:cTn id="10" dur="1000"/>
                                        <p:tgtEl>
                                          <p:spTgt spid="10"/>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grpId="0" nodeType="clickEffect">
                                  <p:stCondLst>
                                    <p:cond delay="0"/>
                                  </p:stCondLst>
                                  <p:childTnLst>
                                    <p:set>
                                      <p:cBhvr>
                                        <p:cTn id="14" dur="1" fill="hold">
                                          <p:stCondLst>
                                            <p:cond delay="0"/>
                                          </p:stCondLst>
                                        </p:cTn>
                                        <p:tgtEl>
                                          <p:spTgt spid="9"/>
                                        </p:tgtEl>
                                        <p:attrNameLst>
                                          <p:attrName>style.visibility</p:attrName>
                                        </p:attrNameLst>
                                      </p:cBhvr>
                                      <p:to>
                                        <p:strVal val="visible"/>
                                      </p:to>
                                    </p:set>
                                    <p:anim calcmode="lin" valueType="num">
                                      <p:cBhvr>
                                        <p:cTn id="15" dur="1000" fill="hold"/>
                                        <p:tgtEl>
                                          <p:spTgt spid="9"/>
                                        </p:tgtEl>
                                        <p:attrNameLst>
                                          <p:attrName>ppt_w</p:attrName>
                                        </p:attrNameLst>
                                      </p:cBhvr>
                                      <p:tavLst>
                                        <p:tav tm="0">
                                          <p:val>
                                            <p:fltVal val="0"/>
                                          </p:val>
                                        </p:tav>
                                        <p:tav tm="100000">
                                          <p:val>
                                            <p:strVal val="#ppt_w"/>
                                          </p:val>
                                        </p:tav>
                                      </p:tavLst>
                                    </p:anim>
                                    <p:anim calcmode="lin" valueType="num">
                                      <p:cBhvr>
                                        <p:cTn id="16"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7" fill="hold">
                      <p:stCondLst>
                        <p:cond delay="indefinite"/>
                      </p:stCondLst>
                      <p:childTnLst>
                        <p:par>
                          <p:cTn id="18" fill="hold">
                            <p:stCondLst>
                              <p:cond delay="0"/>
                            </p:stCondLst>
                            <p:childTnLst>
                              <p:par>
                                <p:cTn id="19" presetID="17" presetClass="entr" presetSubtype="10" fill="hold" grpId="0" nodeType="clickEffect">
                                  <p:stCondLst>
                                    <p:cond delay="0"/>
                                  </p:stCondLst>
                                  <p:childTnLst>
                                    <p:set>
                                      <p:cBhvr>
                                        <p:cTn id="20" dur="1" fill="hold">
                                          <p:stCondLst>
                                            <p:cond delay="0"/>
                                          </p:stCondLst>
                                        </p:cTn>
                                        <p:tgtEl>
                                          <p:spTgt spid="11"/>
                                        </p:tgtEl>
                                        <p:attrNameLst>
                                          <p:attrName>style.visibility</p:attrName>
                                        </p:attrNameLst>
                                      </p:cBhvr>
                                      <p:to>
                                        <p:strVal val="visible"/>
                                      </p:to>
                                    </p:set>
                                    <p:anim calcmode="lin" valueType="num">
                                      <p:cBhvr>
                                        <p:cTn id="21" dur="1000" fill="hold"/>
                                        <p:tgtEl>
                                          <p:spTgt spid="11"/>
                                        </p:tgtEl>
                                        <p:attrNameLst>
                                          <p:attrName>ppt_w</p:attrName>
                                        </p:attrNameLst>
                                      </p:cBhvr>
                                      <p:tavLst>
                                        <p:tav tm="0">
                                          <p:val>
                                            <p:fltVal val="0"/>
                                          </p:val>
                                        </p:tav>
                                        <p:tav tm="100000">
                                          <p:val>
                                            <p:strVal val="#ppt_w"/>
                                          </p:val>
                                        </p:tav>
                                      </p:tavLst>
                                    </p:anim>
                                    <p:anim calcmode="lin" valueType="num">
                                      <p:cBhvr>
                                        <p:cTn id="22"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460203"/>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kéo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 = F . s = 25 000 . 12 = 300 000 J</a:t>
            </a:r>
            <a:endParaRPr lang="vi-VN" sz="2800" dirty="0">
              <a:solidFill>
                <a:srgbClr val="FF00FF"/>
              </a:solidFill>
              <a:latin typeface="Times New Roman" pitchFamily="18" charset="0"/>
              <a:cs typeface="Times New Roman" pitchFamily="18" charset="0"/>
            </a:endParaRPr>
          </a:p>
        </p:txBody>
      </p:sp>
      <p:sp>
        <p:nvSpPr>
          <p:cNvPr id="11" name="Rectangle 10"/>
          <p:cNvSpPr/>
          <p:nvPr/>
        </p:nvSpPr>
        <p:spPr>
          <a:xfrm>
            <a:off x="0" y="3989974"/>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suất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của</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kéo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P=A: t = 300 000 : 60=</a:t>
            </a:r>
            <a:r>
              <a:rPr lang="en-US" sz="2800" dirty="0" err="1">
                <a:solidFill>
                  <a:srgbClr val="FF00FF"/>
                </a:solidFill>
                <a:latin typeface="Times New Roman" pitchFamily="18" charset="0"/>
                <a:cs typeface="Times New Roman" pitchFamily="18" charset="0"/>
              </a:rPr>
              <a:t>5000W</a:t>
            </a:r>
            <a:endParaRPr lang="vi-VN" sz="2800" dirty="0">
              <a:solidFill>
                <a:srgbClr val="FF00FF"/>
              </a:solidFill>
              <a:latin typeface="Times New Roman" pitchFamily="18" charset="0"/>
              <a:cs typeface="Times New Roman" pitchFamily="18" charset="0"/>
            </a:endParaRPr>
          </a:p>
        </p:txBody>
      </p:sp>
      <p:grpSp>
        <p:nvGrpSpPr>
          <p:cNvPr id="10" name="Group 9"/>
          <p:cNvGrpSpPr/>
          <p:nvPr/>
        </p:nvGrpSpPr>
        <p:grpSpPr>
          <a:xfrm>
            <a:off x="1262718" y="145140"/>
            <a:ext cx="9611129" cy="3329755"/>
            <a:chOff x="0" y="0"/>
            <a:chExt cx="9611129" cy="3329755"/>
          </a:xfrm>
        </p:grpSpPr>
        <p:pic>
          <p:nvPicPr>
            <p:cNvPr id="35844" name="Picture 4"/>
            <p:cNvPicPr>
              <a:picLocks noChangeAspect="1" noChangeArrowheads="1"/>
            </p:cNvPicPr>
            <p:nvPr/>
          </p:nvPicPr>
          <p:blipFill>
            <a:blip r:embed="rId2"/>
            <a:srcRect/>
            <a:stretch>
              <a:fillRect/>
            </a:stretch>
          </p:blipFill>
          <p:spPr bwMode="auto">
            <a:xfrm>
              <a:off x="0" y="0"/>
              <a:ext cx="4557486" cy="3329755"/>
            </a:xfrm>
            <a:prstGeom prst="rect">
              <a:avLst/>
            </a:prstGeom>
            <a:noFill/>
            <a:ln w="9525">
              <a:noFill/>
              <a:miter lim="800000"/>
              <a:headEnd/>
              <a:tailEnd/>
            </a:ln>
            <a:effectLst/>
          </p:spPr>
        </p:pic>
        <p:pic>
          <p:nvPicPr>
            <p:cNvPr id="36866" name="Picture 2"/>
            <p:cNvPicPr>
              <a:picLocks noChangeAspect="1" noChangeArrowheads="1"/>
            </p:cNvPicPr>
            <p:nvPr/>
          </p:nvPicPr>
          <p:blipFill>
            <a:blip r:embed="rId3"/>
            <a:srcRect/>
            <a:stretch>
              <a:fillRect/>
            </a:stretch>
          </p:blipFill>
          <p:spPr bwMode="auto">
            <a:xfrm>
              <a:off x="4406447" y="0"/>
              <a:ext cx="5204682" cy="3193143"/>
            </a:xfrm>
            <a:prstGeom prst="rect">
              <a:avLst/>
            </a:prstGeom>
            <a:noFill/>
            <a:ln w="9525">
              <a:noFill/>
              <a:miter lim="800000"/>
              <a:headEnd/>
              <a:tailEnd/>
            </a:ln>
            <a:effectLst/>
          </p:spPr>
        </p:pic>
      </p:gr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10"/>
                                        </p:tgtEl>
                                        <p:attrNameLst>
                                          <p:attrName>style.visibility</p:attrName>
                                        </p:attrNameLst>
                                      </p:cBhvr>
                                      <p:to>
                                        <p:strVal val="visible"/>
                                      </p:to>
                                    </p:set>
                                    <p:anim calcmode="lin" valueType="num">
                                      <p:cBhvr>
                                        <p:cTn id="7" dur="1000" fill="hold"/>
                                        <p:tgtEl>
                                          <p:spTgt spid="10"/>
                                        </p:tgtEl>
                                        <p:attrNameLst>
                                          <p:attrName>ppt_w</p:attrName>
                                        </p:attrNameLst>
                                      </p:cBhvr>
                                      <p:tavLst>
                                        <p:tav tm="0">
                                          <p:val>
                                            <p:fltVal val="0"/>
                                          </p:val>
                                        </p:tav>
                                        <p:tav tm="100000">
                                          <p:val>
                                            <p:strVal val="#ppt_w"/>
                                          </p:val>
                                        </p:tav>
                                      </p:tavLst>
                                    </p:anim>
                                    <p:anim calcmode="lin" valueType="num">
                                      <p:cBhvr>
                                        <p:cTn id="8" dur="1000" fill="hold"/>
                                        <p:tgtEl>
                                          <p:spTgt spid="10"/>
                                        </p:tgtEl>
                                        <p:attrNameLst>
                                          <p:attrName>ppt_h</p:attrName>
                                        </p:attrNameLst>
                                      </p:cBhvr>
                                      <p:tavLst>
                                        <p:tav tm="0">
                                          <p:val>
                                            <p:fltVal val="0"/>
                                          </p:val>
                                        </p:tav>
                                        <p:tav tm="100000">
                                          <p:val>
                                            <p:strVal val="#ppt_h"/>
                                          </p:val>
                                        </p:tav>
                                      </p:tavLst>
                                    </p:anim>
                                    <p:animEffect transition="in" filter="fade">
                                      <p:cBhvr>
                                        <p:cTn id="9" dur="1000"/>
                                        <p:tgtEl>
                                          <p:spTgt spid="10"/>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p:cNvSpPr/>
          <p:nvPr/>
        </p:nvSpPr>
        <p:spPr>
          <a:xfrm>
            <a:off x="0" y="3140889"/>
            <a:ext cx="12192000" cy="1384995"/>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4</a:t>
            </a:r>
            <a:r>
              <a:rPr lang="pl-PL" sz="2800" dirty="0">
                <a:solidFill>
                  <a:srgbClr val="FF00FF"/>
                </a:solidFill>
                <a:latin typeface="Times New Roman" pitchFamily="18" charset="0"/>
                <a:cs typeface="Times New Roman" pitchFamily="18" charset="0"/>
              </a:rPr>
              <a:t>. Ta có:</a:t>
            </a:r>
            <a:endParaRPr lang="en-US" sz="2800" dirty="0">
              <a:solidFill>
                <a:srgbClr val="FF00FF"/>
              </a:solidFill>
              <a:latin typeface="Times New Roman" pitchFamily="18" charset="0"/>
              <a:cs typeface="Times New Roman" pitchFamily="18" charset="0"/>
            </a:endParaRPr>
          </a:p>
          <a:p>
            <a:pPr algn="just"/>
            <a:r>
              <a:rPr lang="pl-PL" sz="2800" dirty="0">
                <a:solidFill>
                  <a:srgbClr val="FF00FF"/>
                </a:solidFill>
                <a:latin typeface="Times New Roman" pitchFamily="18" charset="0"/>
                <a:cs typeface="Times New Roman" pitchFamily="18" charset="0"/>
              </a:rPr>
              <a:t>12 000 kW = 12 000 000 W = 12 000 000 : 746 ≈ 16 085,8 HP</a:t>
            </a:r>
            <a:endParaRPr lang="en-US" sz="2800" dirty="0">
              <a:solidFill>
                <a:srgbClr val="FF00FF"/>
              </a:solidFill>
              <a:latin typeface="Times New Roman" pitchFamily="18" charset="0"/>
              <a:cs typeface="Times New Roman" pitchFamily="18" charset="0"/>
            </a:endParaRPr>
          </a:p>
          <a:p>
            <a:pPr algn="just"/>
            <a:r>
              <a:rPr lang="pl-PL" sz="2800" dirty="0">
                <a:solidFill>
                  <a:srgbClr val="FF00FF"/>
                </a:solidFill>
                <a:latin typeface="Times New Roman" pitchFamily="18" charset="0"/>
                <a:cs typeface="Times New Roman" pitchFamily="18" charset="0"/>
              </a:rPr>
              <a:t>12 000 kW = 12 000 000 W = 12 000 000 : 0,293 ≈ 40 955 631,4 BTU/h</a:t>
            </a:r>
            <a:endParaRPr lang="en-US" sz="2800" dirty="0">
              <a:solidFill>
                <a:srgbClr val="FF00FF"/>
              </a:solidFill>
              <a:latin typeface="Times New Roman" pitchFamily="18" charset="0"/>
              <a:cs typeface="Times New Roman" pitchFamily="18" charset="0"/>
            </a:endParaRPr>
          </a:p>
        </p:txBody>
      </p:sp>
      <p:sp>
        <p:nvSpPr>
          <p:cNvPr id="11" name="Rectangle 10"/>
          <p:cNvSpPr/>
          <p:nvPr/>
        </p:nvSpPr>
        <p:spPr>
          <a:xfrm>
            <a:off x="0" y="4541520"/>
            <a:ext cx="12192000" cy="523220"/>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5. </a:t>
            </a:r>
            <a:r>
              <a:rPr lang="pl-PL" sz="2800" dirty="0">
                <a:solidFill>
                  <a:srgbClr val="FF00FF"/>
                </a:solidFill>
                <a:latin typeface="Times New Roman" pitchFamily="18" charset="0"/>
                <a:cs typeface="Times New Roman" pitchFamily="18" charset="0"/>
              </a:rPr>
              <a:t>1 kWh = 1 000 (W) . 3 600 (s) = 3 600 000 (W.s) = 3 600 000 (J)</a:t>
            </a:r>
            <a:endParaRPr lang="vi-VN" sz="2800" dirty="0">
              <a:solidFill>
                <a:srgbClr val="FF00FF"/>
              </a:solidFill>
              <a:latin typeface="Times New Roman" pitchFamily="18" charset="0"/>
              <a:cs typeface="Times New Roman" pitchFamily="18" charset="0"/>
            </a:endParaRPr>
          </a:p>
        </p:txBody>
      </p:sp>
      <p:pic>
        <p:nvPicPr>
          <p:cNvPr id="36867" name="Picture 3"/>
          <p:cNvPicPr>
            <a:picLocks noChangeAspect="1" noChangeArrowheads="1"/>
          </p:cNvPicPr>
          <p:nvPr/>
        </p:nvPicPr>
        <p:blipFill>
          <a:blip r:embed="rId2"/>
          <a:srcRect/>
          <a:stretch>
            <a:fillRect/>
          </a:stretch>
        </p:blipFill>
        <p:spPr bwMode="auto">
          <a:xfrm>
            <a:off x="1219176" y="-1"/>
            <a:ext cx="9756428" cy="3091543"/>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36867"/>
                                        </p:tgtEl>
                                        <p:attrNameLst>
                                          <p:attrName>style.visibility</p:attrName>
                                        </p:attrNameLst>
                                      </p:cBhvr>
                                      <p:to>
                                        <p:strVal val="visible"/>
                                      </p:to>
                                    </p:set>
                                    <p:anim calcmode="lin" valueType="num">
                                      <p:cBhvr>
                                        <p:cTn id="7" dur="1000" fill="hold"/>
                                        <p:tgtEl>
                                          <p:spTgt spid="36867"/>
                                        </p:tgtEl>
                                        <p:attrNameLst>
                                          <p:attrName>ppt_w</p:attrName>
                                        </p:attrNameLst>
                                      </p:cBhvr>
                                      <p:tavLst>
                                        <p:tav tm="0">
                                          <p:val>
                                            <p:fltVal val="0"/>
                                          </p:val>
                                        </p:tav>
                                        <p:tav tm="100000">
                                          <p:val>
                                            <p:strVal val="#ppt_w"/>
                                          </p:val>
                                        </p:tav>
                                      </p:tavLst>
                                    </p:anim>
                                    <p:anim calcmode="lin" valueType="num">
                                      <p:cBhvr>
                                        <p:cTn id="8" dur="1000" fill="hold"/>
                                        <p:tgtEl>
                                          <p:spTgt spid="36867"/>
                                        </p:tgtEl>
                                        <p:attrNameLst>
                                          <p:attrName>ppt_h</p:attrName>
                                        </p:attrNameLst>
                                      </p:cBhvr>
                                      <p:tavLst>
                                        <p:tav tm="0">
                                          <p:val>
                                            <p:fltVal val="0"/>
                                          </p:val>
                                        </p:tav>
                                        <p:tav tm="100000">
                                          <p:val>
                                            <p:strVal val="#ppt_h"/>
                                          </p:val>
                                        </p:tav>
                                      </p:tavLst>
                                    </p:anim>
                                    <p:animEffect transition="in" filter="fade">
                                      <p:cBhvr>
                                        <p:cTn id="9" dur="1000"/>
                                        <p:tgtEl>
                                          <p:spTgt spid="36867"/>
                                        </p:tgtEl>
                                      </p:cBhvr>
                                    </p:animEffect>
                                  </p:childTnLst>
                                </p:cTn>
                              </p:par>
                            </p:childTnLst>
                          </p:cTn>
                        </p:par>
                      </p:childTnLst>
                    </p:cTn>
                  </p:par>
                  <p:par>
                    <p:cTn id="10" fill="hold">
                      <p:stCondLst>
                        <p:cond delay="indefinite"/>
                      </p:stCondLst>
                      <p:childTnLst>
                        <p:par>
                          <p:cTn id="11" fill="hold">
                            <p:stCondLst>
                              <p:cond delay="0"/>
                            </p:stCondLst>
                            <p:childTnLst>
                              <p:par>
                                <p:cTn id="12" presetID="17" presetClass="entr" presetSubtype="10" fill="hold" grpId="0" nodeType="clickEffect">
                                  <p:stCondLst>
                                    <p:cond delay="0"/>
                                  </p:stCondLst>
                                  <p:childTnLst>
                                    <p:set>
                                      <p:cBhvr>
                                        <p:cTn id="13" dur="1" fill="hold">
                                          <p:stCondLst>
                                            <p:cond delay="0"/>
                                          </p:stCondLst>
                                        </p:cTn>
                                        <p:tgtEl>
                                          <p:spTgt spid="9"/>
                                        </p:tgtEl>
                                        <p:attrNameLst>
                                          <p:attrName>style.visibility</p:attrName>
                                        </p:attrNameLst>
                                      </p:cBhvr>
                                      <p:to>
                                        <p:strVal val="visible"/>
                                      </p:to>
                                    </p:set>
                                    <p:anim calcmode="lin" valueType="num">
                                      <p:cBhvr>
                                        <p:cTn id="14" dur="1000" fill="hold"/>
                                        <p:tgtEl>
                                          <p:spTgt spid="9"/>
                                        </p:tgtEl>
                                        <p:attrNameLst>
                                          <p:attrName>ppt_w</p:attrName>
                                        </p:attrNameLst>
                                      </p:cBhvr>
                                      <p:tavLst>
                                        <p:tav tm="0">
                                          <p:val>
                                            <p:fltVal val="0"/>
                                          </p:val>
                                        </p:tav>
                                        <p:tav tm="100000">
                                          <p:val>
                                            <p:strVal val="#ppt_w"/>
                                          </p:val>
                                        </p:tav>
                                      </p:tavLst>
                                    </p:anim>
                                    <p:anim calcmode="lin" valueType="num">
                                      <p:cBhvr>
                                        <p:cTn id="15" dur="1000" fill="hold"/>
                                        <p:tgtEl>
                                          <p:spTgt spid="9"/>
                                        </p:tgtEl>
                                        <p:attrNameLst>
                                          <p:attrName>ppt_h</p:attrName>
                                        </p:attrNameLst>
                                      </p:cBhvr>
                                      <p:tavLst>
                                        <p:tav tm="0">
                                          <p:val>
                                            <p:strVal val="#ppt_h"/>
                                          </p:val>
                                        </p:tav>
                                        <p:tav tm="100000">
                                          <p:val>
                                            <p:strVal val="#ppt_h"/>
                                          </p:val>
                                        </p:tav>
                                      </p:tavLst>
                                    </p:anim>
                                  </p:childTnLst>
                                </p:cTn>
                              </p:par>
                            </p:childTnLst>
                          </p:cTn>
                        </p:par>
                      </p:childTnLst>
                    </p:cTn>
                  </p:par>
                  <p:par>
                    <p:cTn id="16" fill="hold">
                      <p:stCondLst>
                        <p:cond delay="indefinite"/>
                      </p:stCondLst>
                      <p:childTnLst>
                        <p:par>
                          <p:cTn id="17" fill="hold">
                            <p:stCondLst>
                              <p:cond delay="0"/>
                            </p:stCondLst>
                            <p:childTnLst>
                              <p:par>
                                <p:cTn id="18" presetID="17" presetClass="entr" presetSubtype="10" fill="hold" grpId="0" nodeType="clickEffect">
                                  <p:stCondLst>
                                    <p:cond delay="0"/>
                                  </p:stCondLst>
                                  <p:childTnLst>
                                    <p:set>
                                      <p:cBhvr>
                                        <p:cTn id="19" dur="1" fill="hold">
                                          <p:stCondLst>
                                            <p:cond delay="0"/>
                                          </p:stCondLst>
                                        </p:cTn>
                                        <p:tgtEl>
                                          <p:spTgt spid="11"/>
                                        </p:tgtEl>
                                        <p:attrNameLst>
                                          <p:attrName>style.visibility</p:attrName>
                                        </p:attrNameLst>
                                      </p:cBhvr>
                                      <p:to>
                                        <p:strVal val="visible"/>
                                      </p:to>
                                    </p:set>
                                    <p:anim calcmode="lin" valueType="num">
                                      <p:cBhvr>
                                        <p:cTn id="20" dur="1000" fill="hold"/>
                                        <p:tgtEl>
                                          <p:spTgt spid="11"/>
                                        </p:tgtEl>
                                        <p:attrNameLst>
                                          <p:attrName>ppt_w</p:attrName>
                                        </p:attrNameLst>
                                      </p:cBhvr>
                                      <p:tavLst>
                                        <p:tav tm="0">
                                          <p:val>
                                            <p:fltVal val="0"/>
                                          </p:val>
                                        </p:tav>
                                        <p:tav tm="100000">
                                          <p:val>
                                            <p:strVal val="#ppt_w"/>
                                          </p:val>
                                        </p:tav>
                                      </p:tavLst>
                                    </p:anim>
                                    <p:anim calcmode="lin" valueType="num">
                                      <p:cBhvr>
                                        <p:cTn id="21" dur="1000" fill="hold"/>
                                        <p:tgtEl>
                                          <p:spTgt spid="1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p:bldP spid="11"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 name="Rectangle 10"/>
          <p:cNvSpPr/>
          <p:nvPr/>
        </p:nvSpPr>
        <p:spPr>
          <a:xfrm>
            <a:off x="3280230" y="653134"/>
            <a:ext cx="8519886" cy="954107"/>
          </a:xfrm>
          <a:prstGeom prst="rect">
            <a:avLst/>
          </a:prstGeom>
        </p:spPr>
        <p:txBody>
          <a:bodyPr wrap="square">
            <a:spAutoFit/>
          </a:bodyPr>
          <a:lstStyle/>
          <a:p>
            <a:pPr algn="just">
              <a:buFontTx/>
              <a:buChar char="-"/>
            </a:pP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Xe nâng đã thực hiện công là: </a:t>
            </a:r>
            <a:endParaRPr lang="en-US" sz="2800" dirty="0">
              <a:solidFill>
                <a:srgbClr val="FF00FF"/>
              </a:solidFill>
              <a:latin typeface="Times New Roman" pitchFamily="18" charset="0"/>
              <a:cs typeface="Times New Roman" pitchFamily="18" charset="0"/>
            </a:endParaRPr>
          </a:p>
          <a:p>
            <a:pPr algn="ctr"/>
            <a:r>
              <a:rPr lang="vi-VN" sz="2800" dirty="0">
                <a:solidFill>
                  <a:srgbClr val="FF00FF"/>
                </a:solidFill>
                <a:latin typeface="Times New Roman" pitchFamily="18" charset="0"/>
                <a:cs typeface="Times New Roman" pitchFamily="18" charset="0"/>
              </a:rPr>
              <a:t>A = P</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t = 2 000.120 = 240 000 J</a:t>
            </a:r>
          </a:p>
        </p:txBody>
      </p:sp>
      <p:pic>
        <p:nvPicPr>
          <p:cNvPr id="37890" name="Picture 2"/>
          <p:cNvPicPr>
            <a:picLocks noChangeAspect="1" noChangeArrowheads="1"/>
          </p:cNvPicPr>
          <p:nvPr/>
        </p:nvPicPr>
        <p:blipFill>
          <a:blip r:embed="rId2"/>
          <a:srcRect/>
          <a:stretch>
            <a:fillRect/>
          </a:stretch>
        </p:blipFill>
        <p:spPr bwMode="auto">
          <a:xfrm>
            <a:off x="0" y="-1"/>
            <a:ext cx="3302669" cy="6858001"/>
          </a:xfrm>
          <a:prstGeom prst="rect">
            <a:avLst/>
          </a:prstGeom>
          <a:noFill/>
          <a:ln w="9525">
            <a:noFill/>
            <a:miter lim="800000"/>
            <a:headEnd/>
            <a:tailEnd/>
          </a:ln>
          <a:effectLst/>
        </p:spPr>
      </p:pic>
      <p:sp>
        <p:nvSpPr>
          <p:cNvPr id="6" name="Rectangle 5"/>
          <p:cNvSpPr/>
          <p:nvPr/>
        </p:nvSpPr>
        <p:spPr>
          <a:xfrm>
            <a:off x="3164115" y="1907784"/>
            <a:ext cx="9027885" cy="523220"/>
          </a:xfrm>
          <a:prstGeom prst="rect">
            <a:avLst/>
          </a:prstGeom>
        </p:spPr>
        <p:txBody>
          <a:bodyPr wrap="square">
            <a:spAutoFit/>
          </a:bodyPr>
          <a:lstStyle/>
          <a:p>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nhân</a:t>
            </a:r>
            <a:r>
              <a:rPr lang="en-US" sz="2800" dirty="0">
                <a:solidFill>
                  <a:srgbClr val="FF00FF"/>
                </a:solidFill>
                <a:latin typeface="Times New Roman" pitchFamily="18" charset="0"/>
                <a:cs typeface="Times New Roman" pitchFamily="18" charset="0"/>
              </a:rPr>
              <a:t> 2 </a:t>
            </a:r>
            <a:r>
              <a:rPr lang="en-US" sz="2800" dirty="0" err="1">
                <a:solidFill>
                  <a:srgbClr val="FF00FF"/>
                </a:solidFill>
                <a:latin typeface="Times New Roman" pitchFamily="18" charset="0"/>
                <a:cs typeface="Times New Roman" pitchFamily="18" charset="0"/>
              </a:rPr>
              <a:t>thực</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hiện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công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là</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A</a:t>
            </a:r>
            <a:r>
              <a:rPr lang="en-US" sz="2800" baseline="-25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 540 J</a:t>
            </a:r>
          </a:p>
        </p:txBody>
      </p:sp>
      <p:sp>
        <p:nvSpPr>
          <p:cNvPr id="7" name="Rectangle 6"/>
          <p:cNvSpPr/>
          <p:nvPr/>
        </p:nvSpPr>
        <p:spPr>
          <a:xfrm>
            <a:off x="3164115" y="2735097"/>
            <a:ext cx="9027885"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Xe nâng đã thực hiện công gấp</a:t>
            </a:r>
            <a:r>
              <a:rPr lang="en-US" sz="2800" dirty="0">
                <a:solidFill>
                  <a:srgbClr val="FF00FF"/>
                </a:solidFill>
                <a:latin typeface="Times New Roman" pitchFamily="18" charset="0"/>
                <a:cs typeface="Times New Roman" pitchFamily="18" charset="0"/>
              </a:rPr>
              <a:t>:</a:t>
            </a:r>
            <a:r>
              <a:rPr lang="vi-VN" sz="2800" dirty="0">
                <a:solidFill>
                  <a:srgbClr val="FF00FF"/>
                </a:solidFill>
                <a:latin typeface="Times New Roman" pitchFamily="18" charset="0"/>
                <a:cs typeface="Times New Roman" pitchFamily="18" charset="0"/>
              </a:rPr>
              <a:t> </a:t>
            </a:r>
            <a:r>
              <a:rPr lang="en-US" sz="2800" dirty="0">
                <a:solidFill>
                  <a:srgbClr val="FF00FF"/>
                </a:solidFill>
                <a:latin typeface="Times New Roman" pitchFamily="18" charset="0"/>
                <a:cs typeface="Times New Roman" pitchFamily="18" charset="0"/>
              </a:rPr>
              <a:t>240 000 : 540 = </a:t>
            </a:r>
            <a:r>
              <a:rPr lang="vi-VN" sz="2800" dirty="0">
                <a:solidFill>
                  <a:srgbClr val="FF00FF"/>
                </a:solidFill>
                <a:latin typeface="Times New Roman" pitchFamily="18" charset="0"/>
                <a:cs typeface="Times New Roman" pitchFamily="18" charset="0"/>
              </a:rPr>
              <a:t>444,4 lần công của người công nhân 2.</a:t>
            </a:r>
            <a:r>
              <a:rPr lang="en-US" sz="2800" dirty="0">
                <a:solidFill>
                  <a:srgbClr val="FF00FF"/>
                </a:solidFill>
                <a:latin typeface="Times New Roman" pitchFamily="18" charset="0"/>
                <a:cs typeface="Times New Roman" pitchFamily="18" charset="0"/>
              </a:rPr>
              <a:t> </a:t>
            </a: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37890"/>
                                        </p:tgtEl>
                                        <p:attrNameLst>
                                          <p:attrName>style.visibility</p:attrName>
                                        </p:attrNameLst>
                                      </p:cBhvr>
                                      <p:to>
                                        <p:strVal val="visible"/>
                                      </p:to>
                                    </p:set>
                                    <p:anim calcmode="lin" valueType="num">
                                      <p:cBhvr>
                                        <p:cTn id="7" dur="1000" fill="hold"/>
                                        <p:tgtEl>
                                          <p:spTgt spid="37890"/>
                                        </p:tgtEl>
                                        <p:attrNameLst>
                                          <p:attrName>ppt_w</p:attrName>
                                        </p:attrNameLst>
                                      </p:cBhvr>
                                      <p:tavLst>
                                        <p:tav tm="0">
                                          <p:val>
                                            <p:fltVal val="0"/>
                                          </p:val>
                                        </p:tav>
                                        <p:tav tm="100000">
                                          <p:val>
                                            <p:strVal val="#ppt_w"/>
                                          </p:val>
                                        </p:tav>
                                      </p:tavLst>
                                    </p:anim>
                                    <p:anim calcmode="lin" valueType="num">
                                      <p:cBhvr>
                                        <p:cTn id="8" dur="1000" fill="hold"/>
                                        <p:tgtEl>
                                          <p:spTgt spid="37890"/>
                                        </p:tgtEl>
                                        <p:attrNameLst>
                                          <p:attrName>ppt_h</p:attrName>
                                        </p:attrNameLst>
                                      </p:cBhvr>
                                      <p:tavLst>
                                        <p:tav tm="0">
                                          <p:val>
                                            <p:fltVal val="0"/>
                                          </p:val>
                                        </p:tav>
                                        <p:tav tm="100000">
                                          <p:val>
                                            <p:strVal val="#ppt_h"/>
                                          </p:val>
                                        </p:tav>
                                      </p:tavLst>
                                    </p:anim>
                                    <p:anim calcmode="lin" valueType="num">
                                      <p:cBhvr>
                                        <p:cTn id="9" dur="1000" fill="hold"/>
                                        <p:tgtEl>
                                          <p:spTgt spid="37890"/>
                                        </p:tgtEl>
                                        <p:attrNameLst>
                                          <p:attrName>style.rotation</p:attrName>
                                        </p:attrNameLst>
                                      </p:cBhvr>
                                      <p:tavLst>
                                        <p:tav tm="0">
                                          <p:val>
                                            <p:fltVal val="360"/>
                                          </p:val>
                                        </p:tav>
                                        <p:tav tm="100000">
                                          <p:val>
                                            <p:fltVal val="0"/>
                                          </p:val>
                                        </p:tav>
                                      </p:tavLst>
                                    </p:anim>
                                    <p:animEffect transition="in" filter="fade">
                                      <p:cBhvr>
                                        <p:cTn id="10" dur="1000"/>
                                        <p:tgtEl>
                                          <p:spTgt spid="37890"/>
                                        </p:tgtEl>
                                      </p:cBhvr>
                                    </p:animEffect>
                                  </p:childTnLst>
                                </p:cTn>
                              </p:par>
                            </p:childTnLst>
                          </p:cTn>
                        </p:par>
                      </p:childTnLst>
                    </p:cTn>
                  </p:par>
                  <p:par>
                    <p:cTn id="11" fill="hold">
                      <p:stCondLst>
                        <p:cond delay="indefinite"/>
                      </p:stCondLst>
                      <p:childTnLst>
                        <p:par>
                          <p:cTn id="12" fill="hold">
                            <p:stCondLst>
                              <p:cond delay="0"/>
                            </p:stCondLst>
                            <p:childTnLst>
                              <p:par>
                                <p:cTn id="13" presetID="18" presetClass="entr" presetSubtype="3" fill="hold" grpId="0" nodeType="clickEffect">
                                  <p:stCondLst>
                                    <p:cond delay="0"/>
                                  </p:stCondLst>
                                  <p:childTnLst>
                                    <p:set>
                                      <p:cBhvr>
                                        <p:cTn id="14" dur="1" fill="hold">
                                          <p:stCondLst>
                                            <p:cond delay="0"/>
                                          </p:stCondLst>
                                        </p:cTn>
                                        <p:tgtEl>
                                          <p:spTgt spid="11"/>
                                        </p:tgtEl>
                                        <p:attrNameLst>
                                          <p:attrName>style.visibility</p:attrName>
                                        </p:attrNameLst>
                                      </p:cBhvr>
                                      <p:to>
                                        <p:strVal val="visible"/>
                                      </p:to>
                                    </p:set>
                                    <p:animEffect transition="in" filter="strips(upRight)">
                                      <p:cBhvr>
                                        <p:cTn id="15" dur="1000"/>
                                        <p:tgtEl>
                                          <p:spTgt spid="11"/>
                                        </p:tgtEl>
                                      </p:cBhvr>
                                    </p:animEffect>
                                  </p:childTnLst>
                                </p:cTn>
                              </p:par>
                            </p:childTnLst>
                          </p:cTn>
                        </p:par>
                      </p:childTnLst>
                    </p:cTn>
                  </p:par>
                  <p:par>
                    <p:cTn id="16" fill="hold">
                      <p:stCondLst>
                        <p:cond delay="indefinite"/>
                      </p:stCondLst>
                      <p:childTnLst>
                        <p:par>
                          <p:cTn id="17" fill="hold">
                            <p:stCondLst>
                              <p:cond delay="0"/>
                            </p:stCondLst>
                            <p:childTnLst>
                              <p:par>
                                <p:cTn id="18" presetID="49" presetClass="entr" presetSubtype="0" decel="100000" fill="hold" grpId="0" nodeType="clickEffect">
                                  <p:stCondLst>
                                    <p:cond delay="0"/>
                                  </p:stCondLst>
                                  <p:childTnLst>
                                    <p:set>
                                      <p:cBhvr>
                                        <p:cTn id="19" dur="1" fill="hold">
                                          <p:stCondLst>
                                            <p:cond delay="0"/>
                                          </p:stCondLst>
                                        </p:cTn>
                                        <p:tgtEl>
                                          <p:spTgt spid="6"/>
                                        </p:tgtEl>
                                        <p:attrNameLst>
                                          <p:attrName>style.visibility</p:attrName>
                                        </p:attrNameLst>
                                      </p:cBhvr>
                                      <p:to>
                                        <p:strVal val="visible"/>
                                      </p:to>
                                    </p:set>
                                    <p:anim calcmode="lin" valueType="num">
                                      <p:cBhvr>
                                        <p:cTn id="20" dur="1000" fill="hold"/>
                                        <p:tgtEl>
                                          <p:spTgt spid="6"/>
                                        </p:tgtEl>
                                        <p:attrNameLst>
                                          <p:attrName>ppt_w</p:attrName>
                                        </p:attrNameLst>
                                      </p:cBhvr>
                                      <p:tavLst>
                                        <p:tav tm="0">
                                          <p:val>
                                            <p:fltVal val="0"/>
                                          </p:val>
                                        </p:tav>
                                        <p:tav tm="100000">
                                          <p:val>
                                            <p:strVal val="#ppt_w"/>
                                          </p:val>
                                        </p:tav>
                                      </p:tavLst>
                                    </p:anim>
                                    <p:anim calcmode="lin" valueType="num">
                                      <p:cBhvr>
                                        <p:cTn id="21" dur="1000" fill="hold"/>
                                        <p:tgtEl>
                                          <p:spTgt spid="6"/>
                                        </p:tgtEl>
                                        <p:attrNameLst>
                                          <p:attrName>ppt_h</p:attrName>
                                        </p:attrNameLst>
                                      </p:cBhvr>
                                      <p:tavLst>
                                        <p:tav tm="0">
                                          <p:val>
                                            <p:fltVal val="0"/>
                                          </p:val>
                                        </p:tav>
                                        <p:tav tm="100000">
                                          <p:val>
                                            <p:strVal val="#ppt_h"/>
                                          </p:val>
                                        </p:tav>
                                      </p:tavLst>
                                    </p:anim>
                                    <p:anim calcmode="lin" valueType="num">
                                      <p:cBhvr>
                                        <p:cTn id="22" dur="1000" fill="hold"/>
                                        <p:tgtEl>
                                          <p:spTgt spid="6"/>
                                        </p:tgtEl>
                                        <p:attrNameLst>
                                          <p:attrName>style.rotation</p:attrName>
                                        </p:attrNameLst>
                                      </p:cBhvr>
                                      <p:tavLst>
                                        <p:tav tm="0">
                                          <p:val>
                                            <p:fltVal val="360"/>
                                          </p:val>
                                        </p:tav>
                                        <p:tav tm="100000">
                                          <p:val>
                                            <p:fltVal val="0"/>
                                          </p:val>
                                        </p:tav>
                                      </p:tavLst>
                                    </p:anim>
                                    <p:animEffect transition="in" filter="fade">
                                      <p:cBhvr>
                                        <p:cTn id="23" dur="1000"/>
                                        <p:tgtEl>
                                          <p:spTgt spid="6"/>
                                        </p:tgtEl>
                                      </p:cBhvr>
                                    </p:animEffect>
                                  </p:childTnLst>
                                </p:cTn>
                              </p:par>
                            </p:childTnLst>
                          </p:cTn>
                        </p:par>
                      </p:childTnLst>
                    </p:cTn>
                  </p:par>
                  <p:par>
                    <p:cTn id="24" fill="hold">
                      <p:stCondLst>
                        <p:cond delay="indefinite"/>
                      </p:stCondLst>
                      <p:childTnLst>
                        <p:par>
                          <p:cTn id="25" fill="hold">
                            <p:stCondLst>
                              <p:cond delay="0"/>
                            </p:stCondLst>
                            <p:childTnLst>
                              <p:par>
                                <p:cTn id="26" presetID="49" presetClass="entr" presetSubtype="0" decel="100000" fill="hold" grpId="0" nodeType="clickEffect">
                                  <p:stCondLst>
                                    <p:cond delay="0"/>
                                  </p:stCondLst>
                                  <p:childTnLst>
                                    <p:set>
                                      <p:cBhvr>
                                        <p:cTn id="27" dur="1" fill="hold">
                                          <p:stCondLst>
                                            <p:cond delay="0"/>
                                          </p:stCondLst>
                                        </p:cTn>
                                        <p:tgtEl>
                                          <p:spTgt spid="7"/>
                                        </p:tgtEl>
                                        <p:attrNameLst>
                                          <p:attrName>style.visibility</p:attrName>
                                        </p:attrNameLst>
                                      </p:cBhvr>
                                      <p:to>
                                        <p:strVal val="visible"/>
                                      </p:to>
                                    </p:set>
                                    <p:anim calcmode="lin" valueType="num">
                                      <p:cBhvr>
                                        <p:cTn id="28" dur="1000" fill="hold"/>
                                        <p:tgtEl>
                                          <p:spTgt spid="7"/>
                                        </p:tgtEl>
                                        <p:attrNameLst>
                                          <p:attrName>ppt_w</p:attrName>
                                        </p:attrNameLst>
                                      </p:cBhvr>
                                      <p:tavLst>
                                        <p:tav tm="0">
                                          <p:val>
                                            <p:fltVal val="0"/>
                                          </p:val>
                                        </p:tav>
                                        <p:tav tm="100000">
                                          <p:val>
                                            <p:strVal val="#ppt_w"/>
                                          </p:val>
                                        </p:tav>
                                      </p:tavLst>
                                    </p:anim>
                                    <p:anim calcmode="lin" valueType="num">
                                      <p:cBhvr>
                                        <p:cTn id="29" dur="1000" fill="hold"/>
                                        <p:tgtEl>
                                          <p:spTgt spid="7"/>
                                        </p:tgtEl>
                                        <p:attrNameLst>
                                          <p:attrName>ppt_h</p:attrName>
                                        </p:attrNameLst>
                                      </p:cBhvr>
                                      <p:tavLst>
                                        <p:tav tm="0">
                                          <p:val>
                                            <p:fltVal val="0"/>
                                          </p:val>
                                        </p:tav>
                                        <p:tav tm="100000">
                                          <p:val>
                                            <p:strVal val="#ppt_h"/>
                                          </p:val>
                                        </p:tav>
                                      </p:tavLst>
                                    </p:anim>
                                    <p:anim calcmode="lin" valueType="num">
                                      <p:cBhvr>
                                        <p:cTn id="30" dur="1000" fill="hold"/>
                                        <p:tgtEl>
                                          <p:spTgt spid="7"/>
                                        </p:tgtEl>
                                        <p:attrNameLst>
                                          <p:attrName>style.rotation</p:attrName>
                                        </p:attrNameLst>
                                      </p:cBhvr>
                                      <p:tavLst>
                                        <p:tav tm="0">
                                          <p:val>
                                            <p:fltVal val="360"/>
                                          </p:val>
                                        </p:tav>
                                        <p:tav tm="100000">
                                          <p:val>
                                            <p:fltVal val="0"/>
                                          </p:val>
                                        </p:tav>
                                      </p:tavLst>
                                    </p:anim>
                                    <p:animEffect transition="in" filter="fade">
                                      <p:cBhvr>
                                        <p:cTn id="31" dur="10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P spid="6" grpId="0"/>
      <p:bldP spid="7" grpId="0"/>
    </p:bld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1:</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ngựa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kéo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xe</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đổi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bằng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80N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được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4,5km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nửa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giờ</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suất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trung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bình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con </a:t>
            </a:r>
            <a:r>
              <a:rPr lang="en-US" sz="2800" dirty="0" err="1">
                <a:solidFill>
                  <a:srgbClr val="FF0000"/>
                </a:solidFill>
                <a:latin typeface="Times New Roman" pitchFamily="18" charset="0"/>
                <a:cs typeface="Times New Roman" pitchFamily="18" charset="0"/>
              </a:rPr>
              <a:t>ngựa</a:t>
            </a:r>
            <a:r>
              <a:rPr lang="en-US" sz="2800" dirty="0">
                <a:solidFill>
                  <a:srgbClr val="FF0000"/>
                </a:solidFill>
                <a:latin typeface="Times New Roman" pitchFamily="18" charset="0"/>
                <a:cs typeface="Times New Roman" pitchFamily="18" charset="0"/>
              </a:rPr>
              <a:t>.</a:t>
            </a:r>
          </a:p>
        </p:txBody>
      </p:sp>
      <p:sp>
        <p:nvSpPr>
          <p:cNvPr id="40962" name="Rectangle 2"/>
          <p:cNvSpPr>
            <a:spLocks noChangeArrowheads="1"/>
          </p:cNvSpPr>
          <p:nvPr/>
        </p:nvSpPr>
        <p:spPr bwMode="auto">
          <a:xfrm>
            <a:off x="0" y="1030515"/>
            <a:ext cx="12192000" cy="156966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nl-NL" sz="3200" b="0" i="0" u="none" strike="noStrike" cap="none" normalizeH="0" baseline="0" dirty="0">
                <a:ln>
                  <a:noFill/>
                </a:ln>
                <a:effectLst/>
                <a:latin typeface="Times New Roman" pitchFamily="18" charset="0"/>
                <a:ea typeface="Times New Roman" pitchFamily="18" charset="0"/>
                <a:cs typeface="Times New Roman" pitchFamily="18" charset="0"/>
              </a:rPr>
              <a:t>- Công của con ngựa thực hiện trong nửa giờ: A =F.s = 80. 4,5.10</a:t>
            </a:r>
            <a:r>
              <a:rPr kumimoji="0" lang="nl-NL" sz="3200" b="0" i="0" u="none" strike="noStrike" cap="none" normalizeH="0" baseline="30000" dirty="0">
                <a:ln>
                  <a:noFill/>
                </a:ln>
                <a:effectLst/>
                <a:latin typeface="Times New Roman" pitchFamily="18" charset="0"/>
                <a:ea typeface="Times New Roman" pitchFamily="18" charset="0"/>
                <a:cs typeface="Times New Roman" pitchFamily="18" charset="0"/>
              </a:rPr>
              <a:t>3</a:t>
            </a:r>
            <a:r>
              <a:rPr kumimoji="0" lang="nl-NL" sz="3200" b="0" i="0" u="none" strike="noStrike" cap="none" normalizeH="0" baseline="0" dirty="0">
                <a:ln>
                  <a:noFill/>
                </a:ln>
                <a:effectLst/>
                <a:latin typeface="Times New Roman" pitchFamily="18" charset="0"/>
                <a:ea typeface="Times New Roman" pitchFamily="18" charset="0"/>
                <a:cs typeface="Times New Roman" pitchFamily="18" charset="0"/>
              </a:rPr>
              <a:t> = 360000 (J)</a:t>
            </a:r>
            <a:endParaRPr kumimoji="0" lang="en-US" sz="3200" b="0" i="0" u="none" strike="noStrike" cap="none" normalizeH="0" baseline="0" dirty="0">
              <a:ln>
                <a:noFill/>
              </a:ln>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nl-NL" sz="3200" dirty="0">
                <a:latin typeface="Times New Roman" pitchFamily="18" charset="0"/>
                <a:ea typeface="Times New Roman" pitchFamily="18" charset="0"/>
                <a:cs typeface="Times New Roman" pitchFamily="18" charset="0"/>
              </a:rPr>
              <a:t>- </a:t>
            </a:r>
            <a:r>
              <a:rPr kumimoji="0" lang="nl-NL" sz="3200" b="0" i="0" u="none" strike="noStrike" cap="none" normalizeH="0" baseline="0" dirty="0">
                <a:ln>
                  <a:noFill/>
                </a:ln>
                <a:effectLst/>
                <a:latin typeface="Times New Roman" pitchFamily="18" charset="0"/>
                <a:ea typeface="Times New Roman" pitchFamily="18" charset="0"/>
                <a:cs typeface="Times New Roman" pitchFamily="18" charset="0"/>
              </a:rPr>
              <a:t>Công suất trung bình của ngựa: </a:t>
            </a:r>
            <a:endParaRPr kumimoji="0" lang="nl-NL" sz="3200" b="0" i="0" u="none" strike="noStrike" cap="none" normalizeH="0" baseline="0" dirty="0">
              <a:ln>
                <a:noFill/>
              </a:ln>
              <a:effectLst/>
              <a:latin typeface="Times New Roman" pitchFamily="18" charset="0"/>
              <a:cs typeface="Times New Roman" pitchFamily="18" charset="0"/>
            </a:endParaRPr>
          </a:p>
        </p:txBody>
      </p:sp>
      <p:graphicFrame>
        <p:nvGraphicFramePr>
          <p:cNvPr id="40961" name="Object 1"/>
          <p:cNvGraphicFramePr>
            <a:graphicFrameLocks noChangeAspect="1"/>
          </p:cNvGraphicFramePr>
          <p:nvPr/>
        </p:nvGraphicFramePr>
        <p:xfrm>
          <a:off x="5558971" y="1894115"/>
          <a:ext cx="3855130" cy="878113"/>
        </p:xfrm>
        <a:graphic>
          <a:graphicData uri="http://schemas.openxmlformats.org/presentationml/2006/ole">
            <mc:AlternateContent xmlns:mc="http://schemas.openxmlformats.org/markup-compatibility/2006">
              <mc:Choice xmlns:v="urn:schemas-microsoft-com:vml" Requires="v">
                <p:oleObj spid="_x0000_s1026" name="Equation" r:id="rId3" imgW="1714500" imgH="393700" progId="Equation.DSMT4">
                  <p:embed/>
                </p:oleObj>
              </mc:Choice>
              <mc:Fallback>
                <p:oleObj name="Equation" r:id="rId3" imgW="1714500" imgH="393700" progId="Equation.DSMT4">
                  <p:embed/>
                  <p:pic>
                    <p:nvPicPr>
                      <p:cNvPr id="0" name="Picture 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5558971" y="1894115"/>
                        <a:ext cx="3855130" cy="878113"/>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sp>
        <p:nvSpPr>
          <p:cNvPr id="40963" name="Rectangle 3"/>
          <p:cNvSpPr>
            <a:spLocks noChangeArrowheads="1"/>
          </p:cNvSpPr>
          <p:nvPr/>
        </p:nvSpPr>
        <p:spPr bwMode="auto">
          <a:xfrm>
            <a:off x="0" y="847725"/>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49" presetClass="entr" presetSubtype="0" decel="100000" fill="hold" nodeType="clickEffect">
                                  <p:stCondLst>
                                    <p:cond delay="0"/>
                                  </p:stCondLst>
                                  <p:childTnLst>
                                    <p:set>
                                      <p:cBhvr>
                                        <p:cTn id="6" dur="1" fill="hold">
                                          <p:stCondLst>
                                            <p:cond delay="0"/>
                                          </p:stCondLst>
                                        </p:cTn>
                                        <p:tgtEl>
                                          <p:spTgt spid="40962">
                                            <p:txEl>
                                              <p:pRg st="0" end="0"/>
                                            </p:txEl>
                                          </p:spTgt>
                                        </p:tgtEl>
                                        <p:attrNameLst>
                                          <p:attrName>style.visibility</p:attrName>
                                        </p:attrNameLst>
                                      </p:cBhvr>
                                      <p:to>
                                        <p:strVal val="visible"/>
                                      </p:to>
                                    </p:set>
                                    <p:anim calcmode="lin" valueType="num">
                                      <p:cBhvr>
                                        <p:cTn id="7" dur="1000" fill="hold"/>
                                        <p:tgtEl>
                                          <p:spTgt spid="40962">
                                            <p:txEl>
                                              <p:pRg st="0" end="0"/>
                                            </p:txEl>
                                          </p:spTgt>
                                        </p:tgtEl>
                                        <p:attrNameLst>
                                          <p:attrName>ppt_w</p:attrName>
                                        </p:attrNameLst>
                                      </p:cBhvr>
                                      <p:tavLst>
                                        <p:tav tm="0">
                                          <p:val>
                                            <p:fltVal val="0"/>
                                          </p:val>
                                        </p:tav>
                                        <p:tav tm="100000">
                                          <p:val>
                                            <p:strVal val="#ppt_w"/>
                                          </p:val>
                                        </p:tav>
                                      </p:tavLst>
                                    </p:anim>
                                    <p:anim calcmode="lin" valueType="num">
                                      <p:cBhvr>
                                        <p:cTn id="8" dur="1000" fill="hold"/>
                                        <p:tgtEl>
                                          <p:spTgt spid="40962">
                                            <p:txEl>
                                              <p:pRg st="0" end="0"/>
                                            </p:txEl>
                                          </p:spTgt>
                                        </p:tgtEl>
                                        <p:attrNameLst>
                                          <p:attrName>ppt_h</p:attrName>
                                        </p:attrNameLst>
                                      </p:cBhvr>
                                      <p:tavLst>
                                        <p:tav tm="0">
                                          <p:val>
                                            <p:fltVal val="0"/>
                                          </p:val>
                                        </p:tav>
                                        <p:tav tm="100000">
                                          <p:val>
                                            <p:strVal val="#ppt_h"/>
                                          </p:val>
                                        </p:tav>
                                      </p:tavLst>
                                    </p:anim>
                                    <p:anim calcmode="lin" valueType="num">
                                      <p:cBhvr>
                                        <p:cTn id="9" dur="1000" fill="hold"/>
                                        <p:tgtEl>
                                          <p:spTgt spid="40962">
                                            <p:txEl>
                                              <p:pRg st="0" end="0"/>
                                            </p:txEl>
                                          </p:spTgt>
                                        </p:tgtEl>
                                        <p:attrNameLst>
                                          <p:attrName>style.rotation</p:attrName>
                                        </p:attrNameLst>
                                      </p:cBhvr>
                                      <p:tavLst>
                                        <p:tav tm="0">
                                          <p:val>
                                            <p:fltVal val="360"/>
                                          </p:val>
                                        </p:tav>
                                        <p:tav tm="100000">
                                          <p:val>
                                            <p:fltVal val="0"/>
                                          </p:val>
                                        </p:tav>
                                      </p:tavLst>
                                    </p:anim>
                                    <p:animEffect transition="in" filter="fade">
                                      <p:cBhvr>
                                        <p:cTn id="10" dur="1000"/>
                                        <p:tgtEl>
                                          <p:spTgt spid="40962">
                                            <p:txEl>
                                              <p:pRg st="0" end="0"/>
                                            </p:txEl>
                                          </p:spTgt>
                                        </p:tgtEl>
                                      </p:cBhvr>
                                    </p:animEffect>
                                  </p:childTnLst>
                                </p:cTn>
                              </p:par>
                            </p:childTnLst>
                          </p:cTn>
                        </p:par>
                      </p:childTnLst>
                    </p:cTn>
                  </p:par>
                  <p:par>
                    <p:cTn id="11" fill="hold">
                      <p:stCondLst>
                        <p:cond delay="indefinite"/>
                      </p:stCondLst>
                      <p:childTnLst>
                        <p:par>
                          <p:cTn id="12" fill="hold">
                            <p:stCondLst>
                              <p:cond delay="0"/>
                            </p:stCondLst>
                            <p:childTnLst>
                              <p:par>
                                <p:cTn id="13" presetID="17" presetClass="entr" presetSubtype="10" fill="hold" nodeType="clickEffect">
                                  <p:stCondLst>
                                    <p:cond delay="0"/>
                                  </p:stCondLst>
                                  <p:childTnLst>
                                    <p:set>
                                      <p:cBhvr>
                                        <p:cTn id="14" dur="1" fill="hold">
                                          <p:stCondLst>
                                            <p:cond delay="0"/>
                                          </p:stCondLst>
                                        </p:cTn>
                                        <p:tgtEl>
                                          <p:spTgt spid="40962">
                                            <p:txEl>
                                              <p:pRg st="1" end="1"/>
                                            </p:txEl>
                                          </p:spTgt>
                                        </p:tgtEl>
                                        <p:attrNameLst>
                                          <p:attrName>style.visibility</p:attrName>
                                        </p:attrNameLst>
                                      </p:cBhvr>
                                      <p:to>
                                        <p:strVal val="visible"/>
                                      </p:to>
                                    </p:set>
                                    <p:anim calcmode="lin" valueType="num">
                                      <p:cBhvr>
                                        <p:cTn id="15" dur="1000" fill="hold"/>
                                        <p:tgtEl>
                                          <p:spTgt spid="40962">
                                            <p:txEl>
                                              <p:pRg st="1" end="1"/>
                                            </p:txEl>
                                          </p:spTgt>
                                        </p:tgtEl>
                                        <p:attrNameLst>
                                          <p:attrName>ppt_w</p:attrName>
                                        </p:attrNameLst>
                                      </p:cBhvr>
                                      <p:tavLst>
                                        <p:tav tm="0">
                                          <p:val>
                                            <p:fltVal val="0"/>
                                          </p:val>
                                        </p:tav>
                                        <p:tav tm="100000">
                                          <p:val>
                                            <p:strVal val="#ppt_w"/>
                                          </p:val>
                                        </p:tav>
                                      </p:tavLst>
                                    </p:anim>
                                    <p:anim calcmode="lin" valueType="num">
                                      <p:cBhvr>
                                        <p:cTn id="16" dur="1000" fill="hold"/>
                                        <p:tgtEl>
                                          <p:spTgt spid="40962">
                                            <p:txEl>
                                              <p:pRg st="1" end="1"/>
                                            </p:txEl>
                                          </p:spTgt>
                                        </p:tgtEl>
                                        <p:attrNameLst>
                                          <p:attrName>ppt_h</p:attrName>
                                        </p:attrNameLst>
                                      </p:cBhvr>
                                      <p:tavLst>
                                        <p:tav tm="0">
                                          <p:val>
                                            <p:strVal val="#ppt_h"/>
                                          </p:val>
                                        </p:tav>
                                        <p:tav tm="100000">
                                          <p:val>
                                            <p:strVal val="#ppt_h"/>
                                          </p:val>
                                        </p:tav>
                                      </p:tavLst>
                                    </p:anim>
                                  </p:childTnLst>
                                </p:cTn>
                              </p:par>
                            </p:childTnLst>
                          </p:cTn>
                        </p:par>
                        <p:par>
                          <p:cTn id="17" fill="hold">
                            <p:stCondLst>
                              <p:cond delay="1000"/>
                            </p:stCondLst>
                            <p:childTnLst>
                              <p:par>
                                <p:cTn id="18" presetID="17" presetClass="entr" presetSubtype="10" fill="hold" nodeType="afterEffect">
                                  <p:stCondLst>
                                    <p:cond delay="0"/>
                                  </p:stCondLst>
                                  <p:childTnLst>
                                    <p:set>
                                      <p:cBhvr>
                                        <p:cTn id="19" dur="1" fill="hold">
                                          <p:stCondLst>
                                            <p:cond delay="0"/>
                                          </p:stCondLst>
                                        </p:cTn>
                                        <p:tgtEl>
                                          <p:spTgt spid="40961"/>
                                        </p:tgtEl>
                                        <p:attrNameLst>
                                          <p:attrName>style.visibility</p:attrName>
                                        </p:attrNameLst>
                                      </p:cBhvr>
                                      <p:to>
                                        <p:strVal val="visible"/>
                                      </p:to>
                                    </p:set>
                                    <p:anim calcmode="lin" valueType="num">
                                      <p:cBhvr>
                                        <p:cTn id="20" dur="500" fill="hold"/>
                                        <p:tgtEl>
                                          <p:spTgt spid="40961"/>
                                        </p:tgtEl>
                                        <p:attrNameLst>
                                          <p:attrName>ppt_w</p:attrName>
                                        </p:attrNameLst>
                                      </p:cBhvr>
                                      <p:tavLst>
                                        <p:tav tm="0">
                                          <p:val>
                                            <p:fltVal val="0"/>
                                          </p:val>
                                        </p:tav>
                                        <p:tav tm="100000">
                                          <p:val>
                                            <p:strVal val="#ppt_w"/>
                                          </p:val>
                                        </p:tav>
                                      </p:tavLst>
                                    </p:anim>
                                    <p:anim calcmode="lin" valueType="num">
                                      <p:cBhvr>
                                        <p:cTn id="21" dur="500" fill="hold"/>
                                        <p:tgtEl>
                                          <p:spTgt spid="40961"/>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1"/>
            <a:ext cx="12192000" cy="6124754"/>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2</a:t>
            </a:r>
            <a:r>
              <a:rPr lang="nl-NL" sz="2800" b="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siêu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thị</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gái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đẩy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xe</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hàng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F = 50 N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nằm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dài</a:t>
            </a:r>
            <a:r>
              <a:rPr lang="en-US" sz="2800" dirty="0">
                <a:solidFill>
                  <a:srgbClr val="FF0000"/>
                </a:solidFill>
                <a:latin typeface="Times New Roman" pitchFamily="18" charset="0"/>
                <a:cs typeface="Times New Roman" pitchFamily="18" charset="0"/>
              </a:rPr>
              <a:t> s = 15 m.</a:t>
            </a:r>
            <a:endParaRPr lang="nl-NL" sz="2800" dirty="0">
              <a:solidFill>
                <a:srgbClr val="FF0000"/>
              </a:solidFill>
              <a:latin typeface="Times New Roman" pitchFamily="18" charset="0"/>
              <a:cs typeface="Times New Roman" pitchFamily="18" charset="0"/>
            </a:endParaRPr>
          </a:p>
          <a:p>
            <a:r>
              <a:rPr lang="nl-NL" sz="2800" dirty="0">
                <a:solidFill>
                  <a:srgbClr val="FF0000"/>
                </a:solidFill>
                <a:latin typeface="Times New Roman" pitchFamily="18" charset="0"/>
                <a:cs typeface="Times New Roman" pitchFamily="18" charset="0"/>
              </a:rPr>
              <a:t>a. Tính công cô gái đã thực hiện.</a:t>
            </a:r>
          </a:p>
          <a:p>
            <a:pPr algn="just"/>
            <a:r>
              <a:rPr lang="nl-NL" sz="2800" dirty="0">
                <a:solidFill>
                  <a:srgbClr val="FF0000"/>
                </a:solidFill>
                <a:latin typeface="Times New Roman" pitchFamily="18" charset="0"/>
                <a:cs typeface="Times New Roman" pitchFamily="18" charset="0"/>
              </a:rPr>
              <a:t>b. Để tránh hư hỏng hàng hóa, cô gái đẩy xe hàng chuyển động đều trên quãng đường 15 m đó trong thời gian t = 30 s. Tính tốc độ di chuyển v của xe hàng.</a:t>
            </a:r>
          </a:p>
          <a:p>
            <a:pPr algn="just"/>
            <a:r>
              <a:rPr lang="nl-NL" sz="2800" dirty="0">
                <a:solidFill>
                  <a:srgbClr val="FF0000"/>
                </a:solidFill>
                <a:latin typeface="Times New Roman" pitchFamily="18" charset="0"/>
                <a:cs typeface="Times New Roman" pitchFamily="18" charset="0"/>
              </a:rPr>
              <a:t>c. Tính công suất đẩy xe hàng của cô gái. Chứng minh rằng công suất đẩy xe có thể tính bằng công thức </a:t>
            </a:r>
            <a:r>
              <a:rPr lang="en-US" sz="2800" b="1" dirty="0">
                <a:solidFill>
                  <a:srgbClr val="FF0000"/>
                </a:solidFill>
                <a:latin typeface="VNIWed6"/>
                <a:ea typeface="Times New Roman" pitchFamily="18" charset="0"/>
                <a:cs typeface="Times New Roman" pitchFamily="18" charset="0"/>
              </a:rPr>
              <a:t>P = </a:t>
            </a:r>
            <a:r>
              <a:rPr lang="en-US" sz="2800" dirty="0" err="1">
                <a:solidFill>
                  <a:srgbClr val="FF0000"/>
                </a:solidFill>
                <a:latin typeface="Times New Roman" pitchFamily="18" charset="0"/>
                <a:ea typeface="Times New Roman" pitchFamily="18" charset="0"/>
                <a:cs typeface="Times New Roman" pitchFamily="18" charset="0"/>
              </a:rPr>
              <a:t>F.v</a:t>
            </a:r>
            <a:r>
              <a:rPr lang="nl-NL" sz="2800" dirty="0">
                <a:solidFill>
                  <a:srgbClr val="FF0000"/>
                </a:solidFill>
                <a:latin typeface="Times New Roman" pitchFamily="18" charset="0"/>
                <a:cs typeface="Times New Roman" pitchFamily="18" charset="0"/>
              </a:rPr>
              <a:t> </a:t>
            </a:r>
          </a:p>
          <a:p>
            <a:pPr algn="just"/>
            <a:r>
              <a:rPr lang="nl-NL" sz="2800" dirty="0">
                <a:latin typeface="Times New Roman" pitchFamily="18" charset="0"/>
                <a:cs typeface="Times New Roman" pitchFamily="18" charset="0"/>
              </a:rPr>
              <a:t>a. Công cô gái đã thực hiện là: A = F.s = 50.15 = 750 (J)</a:t>
            </a:r>
          </a:p>
          <a:p>
            <a:pPr algn="just"/>
            <a:r>
              <a:rPr lang="nl-NL" sz="2800" dirty="0">
                <a:latin typeface="Times New Roman" pitchFamily="18" charset="0"/>
                <a:cs typeface="Times New Roman" pitchFamily="18" charset="0"/>
              </a:rPr>
              <a:t>b. Tốc độ của xe hàng là: v = s : t = 15 : 30 = 0,5 (m/s)</a:t>
            </a:r>
          </a:p>
          <a:p>
            <a:pPr algn="just"/>
            <a:r>
              <a:rPr lang="nl-NL" sz="2800" dirty="0">
                <a:latin typeface="Times New Roman" pitchFamily="18" charset="0"/>
                <a:cs typeface="Times New Roman" pitchFamily="18" charset="0"/>
              </a:rPr>
              <a:t>c. </a:t>
            </a:r>
          </a:p>
          <a:p>
            <a:pPr algn="just"/>
            <a:r>
              <a:rPr lang="nl-NL" sz="2800" dirty="0">
                <a:latin typeface="Times New Roman" pitchFamily="18" charset="0"/>
                <a:cs typeface="Times New Roman" pitchFamily="18" charset="0"/>
              </a:rPr>
              <a:t>- Công suất của xe đẩy hàng là: </a:t>
            </a:r>
            <a:r>
              <a:rPr lang="en-US" sz="2800" b="1" dirty="0">
                <a:latin typeface="VNIWed6"/>
                <a:ea typeface="Times New Roman" pitchFamily="18" charset="0"/>
                <a:cs typeface="Times New Roman" pitchFamily="18" charset="0"/>
              </a:rPr>
              <a:t>P  </a:t>
            </a:r>
            <a:r>
              <a:rPr lang="en-US" sz="2800" dirty="0">
                <a:latin typeface="VNIWed6"/>
                <a:ea typeface="Times New Roman" pitchFamily="18" charset="0"/>
                <a:cs typeface="Times New Roman" pitchFamily="18" charset="0"/>
              </a:rPr>
              <a:t>= </a:t>
            </a:r>
            <a:r>
              <a:rPr lang="en-US" sz="2800" dirty="0">
                <a:latin typeface="Times New Roman" pitchFamily="18" charset="0"/>
                <a:ea typeface="Times New Roman" pitchFamily="18" charset="0"/>
                <a:cs typeface="Times New Roman" pitchFamily="18" charset="0"/>
              </a:rPr>
              <a:t>A : t = 750 : 30 = 25 (W)</a:t>
            </a:r>
          </a:p>
          <a:p>
            <a:pPr algn="just">
              <a:buFontTx/>
              <a:buChar char="-"/>
            </a:pPr>
            <a:r>
              <a:rPr lang="en-US" sz="2800" dirty="0">
                <a:latin typeface="Times New Roman" pitchFamily="18" charset="0"/>
                <a:ea typeface="Times New Roman" pitchFamily="18" charset="0"/>
                <a:cs typeface="Times New Roman" pitchFamily="18" charset="0"/>
              </a:rPr>
              <a:t>Ta </a:t>
            </a:r>
            <a:r>
              <a:rPr lang="en-US" sz="2800" dirty="0" err="1">
                <a:latin typeface="Times New Roman" pitchFamily="18" charset="0"/>
                <a:ea typeface="Times New Roman" pitchFamily="18" charset="0"/>
                <a:cs typeface="Times New Roman" pitchFamily="18" charset="0"/>
              </a:rPr>
              <a:t>có</a:t>
            </a:r>
            <a:r>
              <a:rPr lang="en-US" sz="2800" dirty="0">
                <a:latin typeface="Times New Roman" pitchFamily="18" charset="0"/>
                <a:ea typeface="Times New Roman" pitchFamily="18" charset="0"/>
                <a:cs typeface="Times New Roman" pitchFamily="18" charset="0"/>
              </a:rPr>
              <a:t>: </a:t>
            </a:r>
          </a:p>
          <a:p>
            <a:pPr algn="just"/>
            <a:r>
              <a:rPr lang="en-US" sz="2800" b="1" dirty="0">
                <a:latin typeface="Times New Roman" pitchFamily="18" charset="0"/>
                <a:ea typeface="Times New Roman" pitchFamily="18" charset="0"/>
                <a:cs typeface="Times New Roman" pitchFamily="18" charset="0"/>
              </a:rPr>
              <a:t>		</a:t>
            </a:r>
            <a:r>
              <a:rPr lang="en-US" sz="2800" b="1" dirty="0">
                <a:latin typeface="VNIWed6"/>
                <a:ea typeface="Times New Roman" pitchFamily="18" charset="0"/>
                <a:cs typeface="Times New Roman" pitchFamily="18" charset="0"/>
              </a:rPr>
              <a:t>P  </a:t>
            </a:r>
            <a:endParaRPr lang="en-US" sz="2800" dirty="0">
              <a:latin typeface="Times New Roman" pitchFamily="18" charset="0"/>
              <a:ea typeface="Times New Roman" pitchFamily="18" charset="0"/>
              <a:cs typeface="Times New Roman" pitchFamily="18" charset="0"/>
            </a:endParaRPr>
          </a:p>
          <a:p>
            <a:pPr algn="just"/>
            <a:endParaRPr lang="nl-NL" sz="2800" dirty="0">
              <a:latin typeface="Times New Roman" pitchFamily="18" charset="0"/>
              <a:cs typeface="Times New Roman" pitchFamily="18" charset="0"/>
            </a:endParaRPr>
          </a:p>
        </p:txBody>
      </p:sp>
      <p:graphicFrame>
        <p:nvGraphicFramePr>
          <p:cNvPr id="73731" name="Object 3"/>
          <p:cNvGraphicFramePr>
            <a:graphicFrameLocks noChangeAspect="1"/>
          </p:cNvGraphicFramePr>
          <p:nvPr/>
        </p:nvGraphicFramePr>
        <p:xfrm>
          <a:off x="2411192" y="5049120"/>
          <a:ext cx="1797957" cy="679716"/>
        </p:xfrm>
        <a:graphic>
          <a:graphicData uri="http://schemas.openxmlformats.org/presentationml/2006/ole">
            <mc:AlternateContent xmlns:mc="http://schemas.openxmlformats.org/markup-compatibility/2006">
              <mc:Choice xmlns:v="urn:schemas-microsoft-com:vml" Requires="v">
                <p:oleObj spid="_x0000_s2050" name="Equation" r:id="rId3" imgW="1041120" imgH="393480" progId="Equation.DSMT4">
                  <p:embed/>
                </p:oleObj>
              </mc:Choice>
              <mc:Fallback>
                <p:oleObj name="Equation" r:id="rId3" imgW="1041120" imgH="393480" progId="Equation.DSMT4">
                  <p:embed/>
                  <p:pic>
                    <p:nvPicPr>
                      <p:cNvPr id="0"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2411192" y="5049120"/>
                        <a:ext cx="1797957" cy="67971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1" presetClass="entr" presetSubtype="4" fill="hold" nodeType="clickEffect">
                                  <p:stCondLst>
                                    <p:cond delay="0"/>
                                  </p:stCondLst>
                                  <p:childTnLst>
                                    <p:set>
                                      <p:cBhvr>
                                        <p:cTn id="6" dur="1" fill="hold">
                                          <p:stCondLst>
                                            <p:cond delay="0"/>
                                          </p:stCondLst>
                                        </p:cTn>
                                        <p:tgtEl>
                                          <p:spTgt spid="6145">
                                            <p:txEl>
                                              <p:pRg st="4" end="4"/>
                                            </p:txEl>
                                          </p:spTgt>
                                        </p:tgtEl>
                                        <p:attrNameLst>
                                          <p:attrName>style.visibility</p:attrName>
                                        </p:attrNameLst>
                                      </p:cBhvr>
                                      <p:to>
                                        <p:strVal val="visible"/>
                                      </p:to>
                                    </p:set>
                                    <p:animEffect transition="in" filter="wheel(4)">
                                      <p:cBhvr>
                                        <p:cTn id="7" dur="1000"/>
                                        <p:tgtEl>
                                          <p:spTgt spid="6145">
                                            <p:txEl>
                                              <p:pRg st="4" end="4"/>
                                            </p:txEl>
                                          </p:spTgt>
                                        </p:tgtEl>
                                      </p:cBhvr>
                                    </p:animEffect>
                                  </p:childTnLst>
                                </p:cTn>
                              </p:par>
                            </p:childTnLst>
                          </p:cTn>
                        </p:par>
                      </p:childTnLst>
                    </p:cTn>
                  </p:par>
                  <p:par>
                    <p:cTn id="8" fill="hold">
                      <p:stCondLst>
                        <p:cond delay="indefinite"/>
                      </p:stCondLst>
                      <p:childTnLst>
                        <p:par>
                          <p:cTn id="9" fill="hold">
                            <p:stCondLst>
                              <p:cond delay="0"/>
                            </p:stCondLst>
                            <p:childTnLst>
                              <p:par>
                                <p:cTn id="10" presetID="21" presetClass="entr" presetSubtype="4" fill="hold" nodeType="clickEffect">
                                  <p:stCondLst>
                                    <p:cond delay="0"/>
                                  </p:stCondLst>
                                  <p:childTnLst>
                                    <p:set>
                                      <p:cBhvr>
                                        <p:cTn id="11" dur="1" fill="hold">
                                          <p:stCondLst>
                                            <p:cond delay="0"/>
                                          </p:stCondLst>
                                        </p:cTn>
                                        <p:tgtEl>
                                          <p:spTgt spid="6145">
                                            <p:txEl>
                                              <p:pRg st="5" end="5"/>
                                            </p:txEl>
                                          </p:spTgt>
                                        </p:tgtEl>
                                        <p:attrNameLst>
                                          <p:attrName>style.visibility</p:attrName>
                                        </p:attrNameLst>
                                      </p:cBhvr>
                                      <p:to>
                                        <p:strVal val="visible"/>
                                      </p:to>
                                    </p:set>
                                    <p:animEffect transition="in" filter="wheel(4)">
                                      <p:cBhvr>
                                        <p:cTn id="12" dur="1000"/>
                                        <p:tgtEl>
                                          <p:spTgt spid="6145">
                                            <p:txEl>
                                              <p:pRg st="5" end="5"/>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nodeType="clickEffect">
                                  <p:stCondLst>
                                    <p:cond delay="0"/>
                                  </p:stCondLst>
                                  <p:childTnLst>
                                    <p:set>
                                      <p:cBhvr>
                                        <p:cTn id="16" dur="1" fill="hold">
                                          <p:stCondLst>
                                            <p:cond delay="0"/>
                                          </p:stCondLst>
                                        </p:cTn>
                                        <p:tgtEl>
                                          <p:spTgt spid="6145">
                                            <p:txEl>
                                              <p:pRg st="6" end="6"/>
                                            </p:txEl>
                                          </p:spTgt>
                                        </p:tgtEl>
                                        <p:attrNameLst>
                                          <p:attrName>style.visibility</p:attrName>
                                        </p:attrNameLst>
                                      </p:cBhvr>
                                      <p:to>
                                        <p:strVal val="visible"/>
                                      </p:to>
                                    </p:set>
                                    <p:animEffect transition="in" filter="wheel(4)">
                                      <p:cBhvr>
                                        <p:cTn id="17" dur="1000"/>
                                        <p:tgtEl>
                                          <p:spTgt spid="6145">
                                            <p:txEl>
                                              <p:pRg st="6" end="6"/>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nodeType="clickEffect">
                                  <p:stCondLst>
                                    <p:cond delay="0"/>
                                  </p:stCondLst>
                                  <p:childTnLst>
                                    <p:set>
                                      <p:cBhvr>
                                        <p:cTn id="21" dur="1" fill="hold">
                                          <p:stCondLst>
                                            <p:cond delay="0"/>
                                          </p:stCondLst>
                                        </p:cTn>
                                        <p:tgtEl>
                                          <p:spTgt spid="6145">
                                            <p:txEl>
                                              <p:pRg st="7" end="7"/>
                                            </p:txEl>
                                          </p:spTgt>
                                        </p:tgtEl>
                                        <p:attrNameLst>
                                          <p:attrName>style.visibility</p:attrName>
                                        </p:attrNameLst>
                                      </p:cBhvr>
                                      <p:to>
                                        <p:strVal val="visible"/>
                                      </p:to>
                                    </p:set>
                                    <p:animEffect transition="in" filter="wheel(4)">
                                      <p:cBhvr>
                                        <p:cTn id="22" dur="1000"/>
                                        <p:tgtEl>
                                          <p:spTgt spid="6145">
                                            <p:txEl>
                                              <p:pRg st="7" end="7"/>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21" presetClass="entr" presetSubtype="4" fill="hold" nodeType="clickEffect">
                                  <p:stCondLst>
                                    <p:cond delay="0"/>
                                  </p:stCondLst>
                                  <p:childTnLst>
                                    <p:set>
                                      <p:cBhvr>
                                        <p:cTn id="26" dur="1" fill="hold">
                                          <p:stCondLst>
                                            <p:cond delay="0"/>
                                          </p:stCondLst>
                                        </p:cTn>
                                        <p:tgtEl>
                                          <p:spTgt spid="6145">
                                            <p:txEl>
                                              <p:pRg st="8" end="8"/>
                                            </p:txEl>
                                          </p:spTgt>
                                        </p:tgtEl>
                                        <p:attrNameLst>
                                          <p:attrName>style.visibility</p:attrName>
                                        </p:attrNameLst>
                                      </p:cBhvr>
                                      <p:to>
                                        <p:strVal val="visible"/>
                                      </p:to>
                                    </p:set>
                                    <p:animEffect transition="in" filter="wheel(4)">
                                      <p:cBhvr>
                                        <p:cTn id="27" dur="1000"/>
                                        <p:tgtEl>
                                          <p:spTgt spid="6145">
                                            <p:txEl>
                                              <p:pRg st="8" end="8"/>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21" presetClass="entr" presetSubtype="4" fill="hold" nodeType="clickEffect">
                                  <p:stCondLst>
                                    <p:cond delay="0"/>
                                  </p:stCondLst>
                                  <p:childTnLst>
                                    <p:set>
                                      <p:cBhvr>
                                        <p:cTn id="31" dur="1" fill="hold">
                                          <p:stCondLst>
                                            <p:cond delay="0"/>
                                          </p:stCondLst>
                                        </p:cTn>
                                        <p:tgtEl>
                                          <p:spTgt spid="6145">
                                            <p:txEl>
                                              <p:pRg st="9" end="9"/>
                                            </p:txEl>
                                          </p:spTgt>
                                        </p:tgtEl>
                                        <p:attrNameLst>
                                          <p:attrName>style.visibility</p:attrName>
                                        </p:attrNameLst>
                                      </p:cBhvr>
                                      <p:to>
                                        <p:strVal val="visible"/>
                                      </p:to>
                                    </p:set>
                                    <p:animEffect transition="in" filter="wheel(4)">
                                      <p:cBhvr>
                                        <p:cTn id="32" dur="1000"/>
                                        <p:tgtEl>
                                          <p:spTgt spid="6145">
                                            <p:txEl>
                                              <p:pRg st="9" end="9"/>
                                            </p:txEl>
                                          </p:spTgt>
                                        </p:tgtEl>
                                      </p:cBhvr>
                                    </p:animEffect>
                                  </p:childTnLst>
                                </p:cTn>
                              </p:par>
                            </p:childTnLst>
                          </p:cTn>
                        </p:par>
                        <p:par>
                          <p:cTn id="33" fill="hold">
                            <p:stCondLst>
                              <p:cond delay="1000"/>
                            </p:stCondLst>
                            <p:childTnLst>
                              <p:par>
                                <p:cTn id="34" presetID="21" presetClass="entr" presetSubtype="4" fill="hold" nodeType="afterEffect">
                                  <p:stCondLst>
                                    <p:cond delay="0"/>
                                  </p:stCondLst>
                                  <p:childTnLst>
                                    <p:set>
                                      <p:cBhvr>
                                        <p:cTn id="35" dur="1" fill="hold">
                                          <p:stCondLst>
                                            <p:cond delay="0"/>
                                          </p:stCondLst>
                                        </p:cTn>
                                        <p:tgtEl>
                                          <p:spTgt spid="73731"/>
                                        </p:tgtEl>
                                        <p:attrNameLst>
                                          <p:attrName>style.visibility</p:attrName>
                                        </p:attrNameLst>
                                      </p:cBhvr>
                                      <p:to>
                                        <p:strVal val="visible"/>
                                      </p:to>
                                    </p:set>
                                    <p:animEffect transition="in" filter="wheel(4)">
                                      <p:cBhvr>
                                        <p:cTn id="36" dur="1000"/>
                                        <p:tgtEl>
                                          <p:spTgt spid="7373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2246769"/>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3</a:t>
            </a:r>
            <a:r>
              <a:rPr lang="nl-NL" sz="2800" b="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bưởi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5 N </a:t>
            </a:r>
            <a:r>
              <a:rPr lang="en-US" sz="2800" dirty="0" err="1">
                <a:solidFill>
                  <a:srgbClr val="FF0000"/>
                </a:solidFill>
                <a:latin typeface="Times New Roman" pitchFamily="18" charset="0"/>
                <a:cs typeface="Times New Roman" pitchFamily="18" charset="0"/>
              </a:rPr>
              <a:t>rụng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cành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2m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xuống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trường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hợp</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bỏ</a:t>
            </a:r>
            <a:r>
              <a:rPr lang="en-US" sz="2800" dirty="0">
                <a:solidFill>
                  <a:srgbClr val="FF0000"/>
                </a:solidFill>
                <a:latin typeface="Times New Roman" pitchFamily="18" charset="0"/>
                <a:cs typeface="Times New Roman" pitchFamily="18" charset="0"/>
              </a:rPr>
              <a:t> qua </a:t>
            </a:r>
            <a:r>
              <a:rPr lang="en-US" sz="2800" dirty="0" err="1">
                <a:solidFill>
                  <a:srgbClr val="FF0000"/>
                </a:solidFill>
                <a:latin typeface="Times New Roman" pitchFamily="18" charset="0"/>
                <a:cs typeface="Times New Roman" pitchFamily="18" charset="0"/>
              </a:rPr>
              <a:t>lực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cản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khí</a:t>
            </a:r>
            <a:r>
              <a:rPr lang="en-US" sz="2800" dirty="0">
                <a:solidFill>
                  <a:srgbClr val="FF0000"/>
                </a:solidFill>
                <a:latin typeface="Times New Roman" pitchFamily="18" charset="0"/>
                <a:cs typeface="Times New Roman" pitchFamily="18" charset="0"/>
              </a:rPr>
              <a:t>).</a:t>
            </a:r>
            <a:endParaRPr lang="nl-NL" sz="2800" dirty="0">
              <a:solidFill>
                <a:srgbClr val="FF0000"/>
              </a:solidFill>
              <a:latin typeface="Times New Roman" pitchFamily="18" charset="0"/>
              <a:cs typeface="Times New Roman" pitchFamily="18" charset="0"/>
            </a:endParaRPr>
          </a:p>
          <a:p>
            <a:pPr algn="just">
              <a:buFontTx/>
              <a:buChar char="-"/>
            </a:pPr>
            <a:r>
              <a:rPr lang="nl-NL" sz="2800" dirty="0">
                <a:latin typeface="Times New Roman" pitchFamily="18" charset="0"/>
                <a:cs typeface="Times New Roman" pitchFamily="18" charset="0"/>
              </a:rPr>
              <a:t> Lực thực hiện công là trọng lực.</a:t>
            </a:r>
          </a:p>
          <a:p>
            <a:pPr algn="just">
              <a:buFontTx/>
              <a:buChar char="-"/>
            </a:pPr>
            <a:r>
              <a:rPr lang="nl-NL" sz="2800" dirty="0">
                <a:latin typeface="Times New Roman" pitchFamily="18" charset="0"/>
                <a:cs typeface="Times New Roman" pitchFamily="18" charset="0"/>
              </a:rPr>
              <a:t> Công của trọng lực đã thực hiện: A = P.s = 5.2 = 10 (J)</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6"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Effect transition="in" filter="strips(downRight)">
                                      <p:cBhvr>
                                        <p:cTn id="7" dur="1000"/>
                                        <p:tgtEl>
                                          <p:spTgt spid="6145">
                                            <p:txEl>
                                              <p:pRg st="1" end="1"/>
                                            </p:txEl>
                                          </p:spTgt>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6" fill="hold" nodeType="clickEffect">
                                  <p:stCondLst>
                                    <p:cond delay="0"/>
                                  </p:stCondLst>
                                  <p:childTnLst>
                                    <p:set>
                                      <p:cBhvr>
                                        <p:cTn id="11" dur="1" fill="hold">
                                          <p:stCondLst>
                                            <p:cond delay="0"/>
                                          </p:stCondLst>
                                        </p:cTn>
                                        <p:tgtEl>
                                          <p:spTgt spid="6145">
                                            <p:txEl>
                                              <p:pRg st="2" end="2"/>
                                            </p:txEl>
                                          </p:spTgt>
                                        </p:tgtEl>
                                        <p:attrNameLst>
                                          <p:attrName>style.visibility</p:attrName>
                                        </p:attrNameLst>
                                      </p:cBhvr>
                                      <p:to>
                                        <p:strVal val="visible"/>
                                      </p:to>
                                    </p:set>
                                    <p:animEffect transition="in" filter="strips(downRight)">
                                      <p:cBhvr>
                                        <p:cTn id="12" dur="1000"/>
                                        <p:tgtEl>
                                          <p:spTgt spid="6145">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0" y="2034868"/>
            <a:ext cx="12192000" cy="769441"/>
          </a:xfrm>
          <a:prstGeom prst="rect">
            <a:avLst/>
          </a:prstGeom>
          <a:noFill/>
        </p:spPr>
        <p:txBody>
          <a:bodyPr wrap="square" rtlCol="0">
            <a:spAutoFit/>
          </a:bodyPr>
          <a:lstStyle/>
          <a:p>
            <a:pPr algn="ctr"/>
            <a:r>
              <a:rPr lang="en-US" sz="4400" b="1" dirty="0" err="1">
                <a:solidFill>
                  <a:srgbClr val="0000FF"/>
                </a:solidFill>
                <a:latin typeface="Times New Roman" pitchFamily="18" charset="0"/>
                <a:cs typeface="Times New Roman" pitchFamily="18" charset="0"/>
              </a:rPr>
              <a:t>PHẦN</a:t>
            </a:r>
            <a:r>
              <a:rPr lang="en-US" sz="4400" b="1" dirty="0">
                <a:solidFill>
                  <a:srgbClr val="0000FF"/>
                </a:solidFill>
                <a:latin typeface="Times New Roman" pitchFamily="18" charset="0"/>
                <a:cs typeface="Times New Roman" pitchFamily="18" charset="0"/>
              </a:rPr>
              <a:t> 1: </a:t>
            </a:r>
            <a:r>
              <a:rPr lang="en-US" sz="4400" b="1" dirty="0" err="1">
                <a:solidFill>
                  <a:srgbClr val="0000FF"/>
                </a:solidFill>
                <a:latin typeface="Times New Roman" pitchFamily="18" charset="0"/>
                <a:cs typeface="Times New Roman" pitchFamily="18" charset="0"/>
              </a:rPr>
              <a:t>NĂNG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LƯỢNG</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VÀ</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SỰ</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BIẾN</a:t>
            </a:r>
            <a:r>
              <a:rPr lang="en-US" sz="4400" b="1" dirty="0">
                <a:solidFill>
                  <a:srgbClr val="0000FF"/>
                </a:solidFill>
                <a:latin typeface="Times New Roman" pitchFamily="18" charset="0"/>
                <a:cs typeface="Times New Roman" pitchFamily="18" charset="0"/>
              </a:rPr>
              <a:t> </a:t>
            </a:r>
            <a:r>
              <a:rPr lang="en-US" sz="4400" b="1" dirty="0" err="1">
                <a:solidFill>
                  <a:srgbClr val="0000FF"/>
                </a:solidFill>
                <a:latin typeface="Times New Roman" pitchFamily="18" charset="0"/>
                <a:cs typeface="Times New Roman" pitchFamily="18" charset="0"/>
              </a:rPr>
              <a:t>ĐỔI</a:t>
            </a:r>
            <a:endParaRPr lang="en-US" sz="4800" b="1" dirty="0">
              <a:solidFill>
                <a:srgbClr val="0000FF"/>
              </a:solidFill>
              <a:latin typeface="Times New Roman" pitchFamily="18" charset="0"/>
              <a:cs typeface="Times New Roman" pitchFamily="18" charset="0"/>
            </a:endParaRPr>
          </a:p>
        </p:txBody>
      </p:sp>
      <p:sp>
        <p:nvSpPr>
          <p:cNvPr id="3" name="TextBox 2"/>
          <p:cNvSpPr txBox="1"/>
          <p:nvPr/>
        </p:nvSpPr>
        <p:spPr>
          <a:xfrm>
            <a:off x="0" y="3029095"/>
            <a:ext cx="12192000" cy="707886"/>
          </a:xfrm>
          <a:prstGeom prst="rect">
            <a:avLst/>
          </a:prstGeom>
          <a:noFill/>
        </p:spPr>
        <p:txBody>
          <a:bodyPr wrap="square" rtlCol="0">
            <a:spAutoFit/>
          </a:bodyPr>
          <a:lstStyle/>
          <a:p>
            <a:pPr algn="ctr"/>
            <a:r>
              <a:rPr lang="en-US" sz="4000" b="1" dirty="0" err="1">
                <a:solidFill>
                  <a:srgbClr val="0000FF"/>
                </a:solidFill>
                <a:latin typeface="Times New Roman" pitchFamily="18" charset="0"/>
                <a:cs typeface="Times New Roman" pitchFamily="18" charset="0"/>
              </a:rPr>
              <a:t>CHỦ</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ĐỀ</a:t>
            </a:r>
            <a:r>
              <a:rPr lang="en-US" sz="4000" b="1" dirty="0">
                <a:solidFill>
                  <a:srgbClr val="0000FF"/>
                </a:solidFill>
                <a:latin typeface="Times New Roman" pitchFamily="18" charset="0"/>
                <a:cs typeface="Times New Roman" pitchFamily="18" charset="0"/>
              </a:rPr>
              <a:t> 1: </a:t>
            </a:r>
            <a:r>
              <a:rPr lang="en-US" sz="4000" b="1" dirty="0" err="1">
                <a:solidFill>
                  <a:srgbClr val="0000FF"/>
                </a:solidFill>
                <a:latin typeface="Times New Roman" pitchFamily="18" charset="0"/>
                <a:cs typeface="Times New Roman" pitchFamily="18" charset="0"/>
              </a:rPr>
              <a:t>NĂNG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LƯỢNG</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CƠ</a:t>
            </a:r>
            <a:r>
              <a:rPr lang="en-US" sz="4000" b="1" dirty="0">
                <a:solidFill>
                  <a:srgbClr val="0000FF"/>
                </a:solidFill>
                <a:latin typeface="Times New Roman" pitchFamily="18" charset="0"/>
                <a:cs typeface="Times New Roman" pitchFamily="18" charset="0"/>
              </a:rPr>
              <a:t> </a:t>
            </a:r>
            <a:r>
              <a:rPr lang="en-US" sz="4000" b="1" dirty="0" err="1">
                <a:solidFill>
                  <a:srgbClr val="0000FF"/>
                </a:solidFill>
                <a:latin typeface="Times New Roman" pitchFamily="18" charset="0"/>
                <a:cs typeface="Times New Roman" pitchFamily="18" charset="0"/>
              </a:rPr>
              <a:t>HỌC</a:t>
            </a:r>
            <a:endParaRPr lang="en-US" sz="4400" b="1" dirty="0">
              <a:solidFill>
                <a:srgbClr val="0000FF"/>
              </a:solidFill>
              <a:latin typeface="Times New Roman" pitchFamily="18" charset="0"/>
              <a:cs typeface="Times New Roman" pitchFamily="18" charset="0"/>
            </a:endParaRPr>
          </a:p>
        </p:txBody>
      </p:sp>
      <p:sp>
        <p:nvSpPr>
          <p:cNvPr id="5" name="TextBox 4"/>
          <p:cNvSpPr txBox="1"/>
          <p:nvPr/>
        </p:nvSpPr>
        <p:spPr>
          <a:xfrm>
            <a:off x="0" y="3979782"/>
            <a:ext cx="12192000" cy="646331"/>
          </a:xfrm>
          <a:prstGeom prst="rect">
            <a:avLst/>
          </a:prstGeom>
          <a:noFill/>
        </p:spPr>
        <p:txBody>
          <a:bodyPr wrap="square" rtlCol="0">
            <a:spAutoFit/>
          </a:bodyPr>
          <a:lstStyle/>
          <a:p>
            <a:pPr algn="ctr"/>
            <a:r>
              <a:rPr lang="en-US" sz="3600" b="1" dirty="0" err="1">
                <a:solidFill>
                  <a:srgbClr val="0000FF"/>
                </a:solidFill>
                <a:latin typeface="Times New Roman" pitchFamily="18" charset="0"/>
                <a:cs typeface="Times New Roman" pitchFamily="18" charset="0"/>
              </a:rPr>
              <a:t>BÀI</a:t>
            </a:r>
            <a:r>
              <a:rPr lang="en-US" sz="3600" b="1" dirty="0">
                <a:solidFill>
                  <a:srgbClr val="0000FF"/>
                </a:solidFill>
                <a:latin typeface="Times New Roman" pitchFamily="18" charset="0"/>
                <a:cs typeface="Times New Roman" pitchFamily="18" charset="0"/>
              </a:rPr>
              <a:t> 1: </a:t>
            </a:r>
            <a:r>
              <a:rPr lang="en-US" sz="3600" b="1" dirty="0" err="1">
                <a:solidFill>
                  <a:srgbClr val="0000FF"/>
                </a:solidFill>
                <a:latin typeface="Times New Roman" pitchFamily="18" charset="0"/>
                <a:cs typeface="Times New Roman" pitchFamily="18" charset="0"/>
              </a:rPr>
              <a:t>CÔNG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VÀ</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CÔNG</a:t>
            </a:r>
            <a:r>
              <a:rPr lang="en-US" sz="3600" b="1" dirty="0">
                <a:solidFill>
                  <a:srgbClr val="0000FF"/>
                </a:solidFill>
                <a:latin typeface="Times New Roman" pitchFamily="18" charset="0"/>
                <a:cs typeface="Times New Roman" pitchFamily="18" charset="0"/>
              </a:rPr>
              <a:t> </a:t>
            </a:r>
            <a:r>
              <a:rPr lang="en-US" sz="3600" b="1" dirty="0" err="1">
                <a:solidFill>
                  <a:srgbClr val="0000FF"/>
                </a:solidFill>
                <a:latin typeface="Times New Roman" pitchFamily="18" charset="0"/>
                <a:cs typeface="Times New Roman" pitchFamily="18" charset="0"/>
              </a:rPr>
              <a:t>SUẤT</a:t>
            </a:r>
            <a:endParaRPr lang="en-US" sz="4000" b="1" dirty="0">
              <a:solidFill>
                <a:srgbClr val="00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1" presetClass="entr" presetSubtype="0" fill="hold" grpId="0" nodeType="withEffect">
                                  <p:stCondLst>
                                    <p:cond delay="0"/>
                                  </p:stCondLst>
                                  <p:iterate type="lt">
                                    <p:tmPct val="10000"/>
                                  </p:iterate>
                                  <p:childTnLst>
                                    <p:set>
                                      <p:cBhvr>
                                        <p:cTn id="6" dur="1" fill="hold">
                                          <p:stCondLst>
                                            <p:cond delay="0"/>
                                          </p:stCondLst>
                                        </p:cTn>
                                        <p:tgtEl>
                                          <p:spTgt spid="4"/>
                                        </p:tgtEl>
                                        <p:attrNameLst>
                                          <p:attrName>style.visibility</p:attrName>
                                        </p:attrNameLst>
                                      </p:cBhvr>
                                      <p:to>
                                        <p:strVal val="visible"/>
                                      </p:to>
                                    </p:set>
                                    <p:anim calcmode="lin" valueType="num">
                                      <p:cBhvr>
                                        <p:cTn id="7" dur="500" fill="hold"/>
                                        <p:tgtEl>
                                          <p:spTgt spid="4"/>
                                        </p:tgtEl>
                                        <p:attrNameLst>
                                          <p:attrName>ppt_x</p:attrName>
                                        </p:attrNameLst>
                                      </p:cBhvr>
                                      <p:tavLst>
                                        <p:tav tm="0">
                                          <p:val>
                                            <p:strVal val="#ppt_x"/>
                                          </p:val>
                                        </p:tav>
                                        <p:tav tm="50000">
                                          <p:val>
                                            <p:strVal val="#ppt_x+.1"/>
                                          </p:val>
                                        </p:tav>
                                        <p:tav tm="100000">
                                          <p:val>
                                            <p:strVal val="#ppt_x"/>
                                          </p:val>
                                        </p:tav>
                                      </p:tavLst>
                                    </p:anim>
                                    <p:anim calcmode="lin" valueType="num">
                                      <p:cBhvr>
                                        <p:cTn id="8" dur="500" fill="hold"/>
                                        <p:tgtEl>
                                          <p:spTgt spid="4"/>
                                        </p:tgtEl>
                                        <p:attrNameLst>
                                          <p:attrName>ppt_y</p:attrName>
                                        </p:attrNameLst>
                                      </p:cBhvr>
                                      <p:tavLst>
                                        <p:tav tm="0">
                                          <p:val>
                                            <p:strVal val="#ppt_y"/>
                                          </p:val>
                                        </p:tav>
                                        <p:tav tm="100000">
                                          <p:val>
                                            <p:strVal val="#ppt_y"/>
                                          </p:val>
                                        </p:tav>
                                      </p:tavLst>
                                    </p:anim>
                                    <p:anim calcmode="lin" valueType="num">
                                      <p:cBhvr>
                                        <p:cTn id="9" dur="500" fill="hold"/>
                                        <p:tgtEl>
                                          <p:spTgt spid="4"/>
                                        </p:tgtEl>
                                        <p:attrNameLst>
                                          <p:attrName>ppt_h</p:attrName>
                                        </p:attrNameLst>
                                      </p:cBhvr>
                                      <p:tavLst>
                                        <p:tav tm="0">
                                          <p:val>
                                            <p:strVal val="#ppt_h/10"/>
                                          </p:val>
                                        </p:tav>
                                        <p:tav tm="50000">
                                          <p:val>
                                            <p:strVal val="#ppt_h+.01"/>
                                          </p:val>
                                        </p:tav>
                                        <p:tav tm="100000">
                                          <p:val>
                                            <p:strVal val="#ppt_h"/>
                                          </p:val>
                                        </p:tav>
                                      </p:tavLst>
                                    </p:anim>
                                    <p:anim calcmode="lin" valueType="num">
                                      <p:cBhvr>
                                        <p:cTn id="10" dur="500" fill="hold"/>
                                        <p:tgtEl>
                                          <p:spTgt spid="4"/>
                                        </p:tgtEl>
                                        <p:attrNameLst>
                                          <p:attrName>ppt_w</p:attrName>
                                        </p:attrNameLst>
                                      </p:cBhvr>
                                      <p:tavLst>
                                        <p:tav tm="0">
                                          <p:val>
                                            <p:strVal val="#ppt_w/10"/>
                                          </p:val>
                                        </p:tav>
                                        <p:tav tm="50000">
                                          <p:val>
                                            <p:strVal val="#ppt_w+.01"/>
                                          </p:val>
                                        </p:tav>
                                        <p:tav tm="100000">
                                          <p:val>
                                            <p:strVal val="#ppt_w"/>
                                          </p:val>
                                        </p:tav>
                                      </p:tavLst>
                                    </p:anim>
                                    <p:animEffect transition="in" filter="fade">
                                      <p:cBhvr>
                                        <p:cTn id="11" dur="500" tmFilter="0,0; .5, 1; 1, 1"/>
                                        <p:tgtEl>
                                          <p:spTgt spid="4"/>
                                        </p:tgtEl>
                                      </p:cBhvr>
                                    </p:animEffect>
                                  </p:childTnLst>
                                </p:cTn>
                              </p:par>
                            </p:childTnLst>
                          </p:cTn>
                        </p:par>
                      </p:childTnLst>
                    </p:cTn>
                  </p:par>
                  <p:par>
                    <p:cTn id="12" fill="hold">
                      <p:stCondLst>
                        <p:cond delay="indefinite"/>
                      </p:stCondLst>
                      <p:childTnLst>
                        <p:par>
                          <p:cTn id="13" fill="hold">
                            <p:stCondLst>
                              <p:cond delay="0"/>
                            </p:stCondLst>
                            <p:childTnLst>
                              <p:par>
                                <p:cTn id="14" presetID="41" presetClass="entr" presetSubtype="0" fill="hold" grpId="0" nodeType="clickEffect">
                                  <p:stCondLst>
                                    <p:cond delay="0"/>
                                  </p:stCondLst>
                                  <p:iterate type="lt">
                                    <p:tmPct val="10000"/>
                                  </p:iterate>
                                  <p:childTnLst>
                                    <p:set>
                                      <p:cBhvr>
                                        <p:cTn id="15" dur="1" fill="hold">
                                          <p:stCondLst>
                                            <p:cond delay="0"/>
                                          </p:stCondLst>
                                        </p:cTn>
                                        <p:tgtEl>
                                          <p:spTgt spid="3"/>
                                        </p:tgtEl>
                                        <p:attrNameLst>
                                          <p:attrName>style.visibility</p:attrName>
                                        </p:attrNameLst>
                                      </p:cBhvr>
                                      <p:to>
                                        <p:strVal val="visible"/>
                                      </p:to>
                                    </p:set>
                                    <p:anim calcmode="lin" valueType="num">
                                      <p:cBhvr>
                                        <p:cTn id="16" dur="500" fill="hold"/>
                                        <p:tgtEl>
                                          <p:spTgt spid="3"/>
                                        </p:tgtEl>
                                        <p:attrNameLst>
                                          <p:attrName>ppt_x</p:attrName>
                                        </p:attrNameLst>
                                      </p:cBhvr>
                                      <p:tavLst>
                                        <p:tav tm="0">
                                          <p:val>
                                            <p:strVal val="#ppt_x"/>
                                          </p:val>
                                        </p:tav>
                                        <p:tav tm="50000">
                                          <p:val>
                                            <p:strVal val="#ppt_x+.1"/>
                                          </p:val>
                                        </p:tav>
                                        <p:tav tm="100000">
                                          <p:val>
                                            <p:strVal val="#ppt_x"/>
                                          </p:val>
                                        </p:tav>
                                      </p:tavLst>
                                    </p:anim>
                                    <p:anim calcmode="lin" valueType="num">
                                      <p:cBhvr>
                                        <p:cTn id="17" dur="500" fill="hold"/>
                                        <p:tgtEl>
                                          <p:spTgt spid="3"/>
                                        </p:tgtEl>
                                        <p:attrNameLst>
                                          <p:attrName>ppt_y</p:attrName>
                                        </p:attrNameLst>
                                      </p:cBhvr>
                                      <p:tavLst>
                                        <p:tav tm="0">
                                          <p:val>
                                            <p:strVal val="#ppt_y"/>
                                          </p:val>
                                        </p:tav>
                                        <p:tav tm="100000">
                                          <p:val>
                                            <p:strVal val="#ppt_y"/>
                                          </p:val>
                                        </p:tav>
                                      </p:tavLst>
                                    </p:anim>
                                    <p:anim calcmode="lin" valueType="num">
                                      <p:cBhvr>
                                        <p:cTn id="18" dur="500" fill="hold"/>
                                        <p:tgtEl>
                                          <p:spTgt spid="3"/>
                                        </p:tgtEl>
                                        <p:attrNameLst>
                                          <p:attrName>ppt_h</p:attrName>
                                        </p:attrNameLst>
                                      </p:cBhvr>
                                      <p:tavLst>
                                        <p:tav tm="0">
                                          <p:val>
                                            <p:strVal val="#ppt_h/10"/>
                                          </p:val>
                                        </p:tav>
                                        <p:tav tm="50000">
                                          <p:val>
                                            <p:strVal val="#ppt_h+.01"/>
                                          </p:val>
                                        </p:tav>
                                        <p:tav tm="100000">
                                          <p:val>
                                            <p:strVal val="#ppt_h"/>
                                          </p:val>
                                        </p:tav>
                                      </p:tavLst>
                                    </p:anim>
                                    <p:anim calcmode="lin" valueType="num">
                                      <p:cBhvr>
                                        <p:cTn id="19" dur="500" fill="hold"/>
                                        <p:tgtEl>
                                          <p:spTgt spid="3"/>
                                        </p:tgtEl>
                                        <p:attrNameLst>
                                          <p:attrName>ppt_w</p:attrName>
                                        </p:attrNameLst>
                                      </p:cBhvr>
                                      <p:tavLst>
                                        <p:tav tm="0">
                                          <p:val>
                                            <p:strVal val="#ppt_w/10"/>
                                          </p:val>
                                        </p:tav>
                                        <p:tav tm="50000">
                                          <p:val>
                                            <p:strVal val="#ppt_w+.01"/>
                                          </p:val>
                                        </p:tav>
                                        <p:tav tm="100000">
                                          <p:val>
                                            <p:strVal val="#ppt_w"/>
                                          </p:val>
                                        </p:tav>
                                      </p:tavLst>
                                    </p:anim>
                                    <p:animEffect transition="in" filter="fade">
                                      <p:cBhvr>
                                        <p:cTn id="20" dur="500" tmFilter="0,0; .5, 1; 1, 1"/>
                                        <p:tgtEl>
                                          <p:spTgt spid="3"/>
                                        </p:tgtEl>
                                      </p:cBhvr>
                                    </p:animEffect>
                                  </p:childTnLst>
                                </p:cTn>
                              </p:par>
                            </p:childTnLst>
                          </p:cTn>
                        </p:par>
                      </p:childTnLst>
                    </p:cTn>
                  </p:par>
                  <p:par>
                    <p:cTn id="21" fill="hold">
                      <p:stCondLst>
                        <p:cond delay="indefinite"/>
                      </p:stCondLst>
                      <p:childTnLst>
                        <p:par>
                          <p:cTn id="22" fill="hold">
                            <p:stCondLst>
                              <p:cond delay="0"/>
                            </p:stCondLst>
                            <p:childTnLst>
                              <p:par>
                                <p:cTn id="23" presetID="41" presetClass="entr" presetSubtype="0" fill="hold" grpId="0" nodeType="clickEffect">
                                  <p:stCondLst>
                                    <p:cond delay="0"/>
                                  </p:stCondLst>
                                  <p:iterate type="lt">
                                    <p:tmPct val="10000"/>
                                  </p:iterate>
                                  <p:childTnLst>
                                    <p:set>
                                      <p:cBhvr>
                                        <p:cTn id="24" dur="1" fill="hold">
                                          <p:stCondLst>
                                            <p:cond delay="0"/>
                                          </p:stCondLst>
                                        </p:cTn>
                                        <p:tgtEl>
                                          <p:spTgt spid="5"/>
                                        </p:tgtEl>
                                        <p:attrNameLst>
                                          <p:attrName>style.visibility</p:attrName>
                                        </p:attrNameLst>
                                      </p:cBhvr>
                                      <p:to>
                                        <p:strVal val="visible"/>
                                      </p:to>
                                    </p:set>
                                    <p:anim calcmode="lin" valueType="num">
                                      <p:cBhvr>
                                        <p:cTn id="25" dur="500" fill="hold"/>
                                        <p:tgtEl>
                                          <p:spTgt spid="5"/>
                                        </p:tgtEl>
                                        <p:attrNameLst>
                                          <p:attrName>ppt_x</p:attrName>
                                        </p:attrNameLst>
                                      </p:cBhvr>
                                      <p:tavLst>
                                        <p:tav tm="0">
                                          <p:val>
                                            <p:strVal val="#ppt_x"/>
                                          </p:val>
                                        </p:tav>
                                        <p:tav tm="50000">
                                          <p:val>
                                            <p:strVal val="#ppt_x+.1"/>
                                          </p:val>
                                        </p:tav>
                                        <p:tav tm="100000">
                                          <p:val>
                                            <p:strVal val="#ppt_x"/>
                                          </p:val>
                                        </p:tav>
                                      </p:tavLst>
                                    </p:anim>
                                    <p:anim calcmode="lin" valueType="num">
                                      <p:cBhvr>
                                        <p:cTn id="26" dur="500" fill="hold"/>
                                        <p:tgtEl>
                                          <p:spTgt spid="5"/>
                                        </p:tgtEl>
                                        <p:attrNameLst>
                                          <p:attrName>ppt_y</p:attrName>
                                        </p:attrNameLst>
                                      </p:cBhvr>
                                      <p:tavLst>
                                        <p:tav tm="0">
                                          <p:val>
                                            <p:strVal val="#ppt_y"/>
                                          </p:val>
                                        </p:tav>
                                        <p:tav tm="100000">
                                          <p:val>
                                            <p:strVal val="#ppt_y"/>
                                          </p:val>
                                        </p:tav>
                                      </p:tavLst>
                                    </p:anim>
                                    <p:anim calcmode="lin" valueType="num">
                                      <p:cBhvr>
                                        <p:cTn id="27" dur="500" fill="hold"/>
                                        <p:tgtEl>
                                          <p:spTgt spid="5"/>
                                        </p:tgtEl>
                                        <p:attrNameLst>
                                          <p:attrName>ppt_h</p:attrName>
                                        </p:attrNameLst>
                                      </p:cBhvr>
                                      <p:tavLst>
                                        <p:tav tm="0">
                                          <p:val>
                                            <p:strVal val="#ppt_h/10"/>
                                          </p:val>
                                        </p:tav>
                                        <p:tav tm="50000">
                                          <p:val>
                                            <p:strVal val="#ppt_h+.01"/>
                                          </p:val>
                                        </p:tav>
                                        <p:tav tm="100000">
                                          <p:val>
                                            <p:strVal val="#ppt_h"/>
                                          </p:val>
                                        </p:tav>
                                      </p:tavLst>
                                    </p:anim>
                                    <p:anim calcmode="lin" valueType="num">
                                      <p:cBhvr>
                                        <p:cTn id="28" dur="500" fill="hold"/>
                                        <p:tgtEl>
                                          <p:spTgt spid="5"/>
                                        </p:tgtEl>
                                        <p:attrNameLst>
                                          <p:attrName>ppt_w</p:attrName>
                                        </p:attrNameLst>
                                      </p:cBhvr>
                                      <p:tavLst>
                                        <p:tav tm="0">
                                          <p:val>
                                            <p:strVal val="#ppt_w/10"/>
                                          </p:val>
                                        </p:tav>
                                        <p:tav tm="50000">
                                          <p:val>
                                            <p:strVal val="#ppt_w+.01"/>
                                          </p:val>
                                        </p:tav>
                                        <p:tav tm="100000">
                                          <p:val>
                                            <p:strVal val="#ppt_w"/>
                                          </p:val>
                                        </p:tav>
                                      </p:tavLst>
                                    </p:anim>
                                    <p:animEffect transition="in" filter="fade">
                                      <p:cBhvr>
                                        <p:cTn id="29" dur="500" tmFilter="0,0; .5, 1; 1, 1"/>
                                        <p:tgtEl>
                                          <p:spTgt spid="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4" grpId="0"/>
      <p:bldP spid="3" grpId="0"/>
      <p:bldP spid="5" grpId="0"/>
    </p:bld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353943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4</a:t>
            </a:r>
            <a:r>
              <a:rPr lang="nl-NL" sz="2800" b="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vườn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nhấc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chậu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45 N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cao</a:t>
            </a:r>
            <a:r>
              <a:rPr lang="en-US" sz="2800" dirty="0">
                <a:solidFill>
                  <a:srgbClr val="FF0000"/>
                </a:solidFill>
                <a:latin typeface="Times New Roman" pitchFamily="18" charset="0"/>
                <a:cs typeface="Times New Roman" pitchFamily="18" charset="0"/>
              </a:rPr>
              <a:t> 1,2 m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thẳng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đứng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để</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vào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chiếc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xe</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đẩy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Sau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này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đẩy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xe</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chuyển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phương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quãng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đường</a:t>
            </a:r>
            <a:r>
              <a:rPr lang="en-US" sz="2800" dirty="0">
                <a:solidFill>
                  <a:srgbClr val="FF0000"/>
                </a:solidFill>
                <a:latin typeface="Times New Roman" pitchFamily="18" charset="0"/>
                <a:cs typeface="Times New Roman" pitchFamily="18" charset="0"/>
              </a:rPr>
              <a:t> 20 m.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học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mà</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vườn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đã</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thực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hiện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chậu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cây</a:t>
            </a:r>
            <a:r>
              <a:rPr lang="en-US" sz="2800" dirty="0">
                <a:solidFill>
                  <a:srgbClr val="FF0000"/>
                </a:solidFill>
                <a:latin typeface="Times New Roman" pitchFamily="18" charset="0"/>
                <a:cs typeface="Times New Roman" pitchFamily="18" charset="0"/>
              </a:rPr>
              <a:t>.</a:t>
            </a:r>
            <a:endParaRPr lang="nl-NL" sz="2800" dirty="0">
              <a:solidFill>
                <a:srgbClr val="FF0000"/>
              </a:solidFill>
              <a:latin typeface="Times New Roman" pitchFamily="18" charset="0"/>
              <a:cs typeface="Times New Roman" pitchFamily="18" charset="0"/>
            </a:endParaRPr>
          </a:p>
          <a:p>
            <a:pPr algn="just">
              <a:buFontTx/>
              <a:buChar char="-"/>
            </a:pPr>
            <a:r>
              <a:rPr lang="nl-NL" sz="2800" dirty="0">
                <a:latin typeface="Times New Roman" pitchFamily="18" charset="0"/>
                <a:cs typeface="Times New Roman" pitchFamily="18" charset="0"/>
              </a:rPr>
              <a:t> Người làm vườn chỉ thực hiện công khi nhấc chậu cây từ mặt đất lên độ cao 1,2m. Công này có độ lớn là: A = F.s = 45.1,2 = 54 (J).</a:t>
            </a:r>
          </a:p>
          <a:p>
            <a:pPr algn="just">
              <a:buFontTx/>
              <a:buChar char="-"/>
            </a:pPr>
            <a:r>
              <a:rPr lang="nl-NL" sz="2800" dirty="0">
                <a:latin typeface="Times New Roman" pitchFamily="18" charset="0"/>
                <a:cs typeface="Times New Roman" pitchFamily="18" charset="0"/>
              </a:rPr>
              <a:t> Khi người đó đẩy xe di chuyển trên quãng đường dài 20 m, lực này không sinh công lên chậu cây.</a:t>
            </a: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7" presetClass="entr" presetSubtype="10"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 calcmode="lin" valueType="num">
                                      <p:cBhvr>
                                        <p:cTn id="7" dur="1000" fill="hold"/>
                                        <p:tgtEl>
                                          <p:spTgt spid="614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145">
                                            <p:txEl>
                                              <p:pRg st="1" end="1"/>
                                            </p:txEl>
                                          </p:spTgt>
                                        </p:tgtEl>
                                        <p:attrNameLst>
                                          <p:attrName>ppt_h</p:attrName>
                                        </p:attrNameLst>
                                      </p:cBhvr>
                                      <p:tavLst>
                                        <p:tav tm="0">
                                          <p:val>
                                            <p:strVal val="#ppt_h"/>
                                          </p:val>
                                        </p:tav>
                                        <p:tav tm="100000">
                                          <p:val>
                                            <p:strVal val="#ppt_h"/>
                                          </p:val>
                                        </p:tav>
                                      </p:tavLst>
                                    </p:anim>
                                  </p:childTnLst>
                                </p:cTn>
                              </p:par>
                            </p:childTnLst>
                          </p:cTn>
                        </p:par>
                      </p:childTnLst>
                    </p:cTn>
                  </p:par>
                  <p:par>
                    <p:cTn id="9" fill="hold">
                      <p:stCondLst>
                        <p:cond delay="indefinite"/>
                      </p:stCondLst>
                      <p:childTnLst>
                        <p:par>
                          <p:cTn id="10" fill="hold">
                            <p:stCondLst>
                              <p:cond delay="0"/>
                            </p:stCondLst>
                            <p:childTnLst>
                              <p:par>
                                <p:cTn id="11" presetID="17" presetClass="entr" presetSubtype="10" fill="hold" nodeType="clickEffect">
                                  <p:stCondLst>
                                    <p:cond delay="0"/>
                                  </p:stCondLst>
                                  <p:childTnLst>
                                    <p:set>
                                      <p:cBhvr>
                                        <p:cTn id="12" dur="1" fill="hold">
                                          <p:stCondLst>
                                            <p:cond delay="0"/>
                                          </p:stCondLst>
                                        </p:cTn>
                                        <p:tgtEl>
                                          <p:spTgt spid="6145">
                                            <p:txEl>
                                              <p:pRg st="2" end="2"/>
                                            </p:txEl>
                                          </p:spTgt>
                                        </p:tgtEl>
                                        <p:attrNameLst>
                                          <p:attrName>style.visibility</p:attrName>
                                        </p:attrNameLst>
                                      </p:cBhvr>
                                      <p:to>
                                        <p:strVal val="visible"/>
                                      </p:to>
                                    </p:set>
                                    <p:anim calcmode="lin" valueType="num">
                                      <p:cBhvr>
                                        <p:cTn id="13" dur="1000" fill="hold"/>
                                        <p:tgtEl>
                                          <p:spTgt spid="6145">
                                            <p:txEl>
                                              <p:pRg st="2" end="2"/>
                                            </p:txEl>
                                          </p:spTgt>
                                        </p:tgtEl>
                                        <p:attrNameLst>
                                          <p:attrName>ppt_w</p:attrName>
                                        </p:attrNameLst>
                                      </p:cBhvr>
                                      <p:tavLst>
                                        <p:tav tm="0">
                                          <p:val>
                                            <p:fltVal val="0"/>
                                          </p:val>
                                        </p:tav>
                                        <p:tav tm="100000">
                                          <p:val>
                                            <p:strVal val="#ppt_w"/>
                                          </p:val>
                                        </p:tav>
                                      </p:tavLst>
                                    </p:anim>
                                    <p:anim calcmode="lin" valueType="num">
                                      <p:cBhvr>
                                        <p:cTn id="14" dur="1000" fill="hold"/>
                                        <p:tgtEl>
                                          <p:spTgt spid="6145">
                                            <p:txEl>
                                              <p:pRg st="2" end="2"/>
                                            </p:txEl>
                                          </p:spTgt>
                                        </p:tgtEl>
                                        <p:attrNameLst>
                                          <p:attrName>ppt_h</p:attrName>
                                        </p:attrNameLst>
                                      </p:cBhvr>
                                      <p:tavLst>
                                        <p:tav tm="0">
                                          <p:val>
                                            <p:strVal val="#ppt_h"/>
                                          </p:val>
                                        </p:tav>
                                        <p:tav tm="100000">
                                          <p:val>
                                            <p:strVal val="#ppt_h"/>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4401205"/>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5</a:t>
            </a:r>
            <a:r>
              <a:rPr lang="nl-NL" sz="2800" b="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máy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2000 N </a:t>
            </a:r>
            <a:r>
              <a:rPr lang="en-US" sz="2800" dirty="0" err="1">
                <a:solidFill>
                  <a:srgbClr val="FF0000"/>
                </a:solidFill>
                <a:latin typeface="Times New Roman" pitchFamily="18" charset="0"/>
                <a:cs typeface="Times New Roman" pitchFamily="18" charset="0"/>
              </a:rPr>
              <a:t>chứa</a:t>
            </a:r>
            <a:r>
              <a:rPr lang="en-US" sz="2800" dirty="0">
                <a:solidFill>
                  <a:srgbClr val="FF0000"/>
                </a:solidFill>
                <a:latin typeface="Times New Roman" pitchFamily="18" charset="0"/>
                <a:cs typeface="Times New Roman" pitchFamily="18" charset="0"/>
              </a:rPr>
              <a:t> 8 </a:t>
            </a:r>
            <a:r>
              <a:rPr lang="en-US" sz="2800" dirty="0" err="1">
                <a:solidFill>
                  <a:srgbClr val="FF0000"/>
                </a:solidFill>
                <a:latin typeface="Times New Roman" pitchFamily="18" charset="0"/>
                <a:cs typeface="Times New Roman" pitchFamily="18" charset="0"/>
              </a:rPr>
              <a:t>người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tổng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3 600 N. </a:t>
            </a:r>
            <a:r>
              <a:rPr lang="en-US" sz="2800" dirty="0" err="1">
                <a:solidFill>
                  <a:srgbClr val="FF0000"/>
                </a:solidFill>
                <a:latin typeface="Times New Roman" pitchFamily="18" charset="0"/>
                <a:cs typeface="Times New Roman" pitchFamily="18" charset="0"/>
              </a:rPr>
              <a:t>Thang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đều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tốc</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a:t>
            </a:r>
            <a:r>
              <a:rPr lang="en-US" sz="2800" dirty="0">
                <a:solidFill>
                  <a:srgbClr val="FF0000"/>
                </a:solidFill>
                <a:latin typeface="Times New Roman" pitchFamily="18" charset="0"/>
                <a:cs typeface="Times New Roman" pitchFamily="18" charset="0"/>
              </a:rPr>
              <a:t> 2,5 m/s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thời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gian</a:t>
            </a:r>
            <a:r>
              <a:rPr lang="en-US" sz="2800" dirty="0">
                <a:solidFill>
                  <a:srgbClr val="FF0000"/>
                </a:solidFill>
                <a:latin typeface="Times New Roman" pitchFamily="18" charset="0"/>
                <a:cs typeface="Times New Roman" pitchFamily="18" charset="0"/>
              </a:rPr>
              <a:t> 20 s.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suất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cơ</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thang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máy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theo</a:t>
            </a:r>
            <a:r>
              <a:rPr lang="en-US" sz="2800" dirty="0">
                <a:solidFill>
                  <a:srgbClr val="FF0000"/>
                </a:solidFill>
                <a:latin typeface="Times New Roman" pitchFamily="18" charset="0"/>
                <a:cs typeface="Times New Roman" pitchFamily="18" charset="0"/>
              </a:rPr>
              <a:t> 2 </a:t>
            </a:r>
            <a:r>
              <a:rPr lang="en-US" sz="2800" dirty="0" err="1">
                <a:solidFill>
                  <a:srgbClr val="FF0000"/>
                </a:solidFill>
                <a:latin typeface="Times New Roman" pitchFamily="18" charset="0"/>
                <a:cs typeface="Times New Roman" pitchFamily="18" charset="0"/>
              </a:rPr>
              <a:t>cách</a:t>
            </a:r>
            <a:r>
              <a:rPr lang="en-US" sz="2800" dirty="0">
                <a:solidFill>
                  <a:srgbClr val="FF0000"/>
                </a:solidFill>
                <a:latin typeface="Times New Roman" pitchFamily="18" charset="0"/>
                <a:cs typeface="Times New Roman" pitchFamily="18" charset="0"/>
              </a:rPr>
              <a:t>.</a:t>
            </a:r>
            <a:endParaRPr lang="nl-NL" sz="2800" dirty="0">
              <a:solidFill>
                <a:srgbClr val="FF0000"/>
              </a:solidFill>
              <a:latin typeface="Times New Roman" pitchFamily="18" charset="0"/>
              <a:cs typeface="Times New Roman" pitchFamily="18" charset="0"/>
            </a:endParaRPr>
          </a:p>
          <a:p>
            <a:pPr algn="just">
              <a:buFontTx/>
              <a:buChar char="-"/>
            </a:pPr>
            <a:r>
              <a:rPr lang="nl-NL" sz="2800" dirty="0">
                <a:latin typeface="Times New Roman" pitchFamily="18" charset="0"/>
                <a:cs typeface="Times New Roman" pitchFamily="18" charset="0"/>
              </a:rPr>
              <a:t>Động cơ thang máy cần tác dụng lực kéo bằng tổng trọng lượng của thang máy và người: F = 2 000 + 3 600 = 5 600 (N).</a:t>
            </a:r>
          </a:p>
          <a:p>
            <a:pPr algn="just">
              <a:buFontTx/>
              <a:buChar char="-"/>
            </a:pPr>
            <a:r>
              <a:rPr lang="nl-NL" sz="2800" dirty="0">
                <a:latin typeface="Times New Roman" pitchFamily="18" charset="0"/>
                <a:cs typeface="Times New Roman" pitchFamily="18" charset="0"/>
              </a:rPr>
              <a:t> Quãng đường thang máy được kéo lên là: s = v.t = 2,5.20 = 20 (m)</a:t>
            </a:r>
          </a:p>
          <a:p>
            <a:pPr algn="just">
              <a:buFontTx/>
              <a:buChar char="-"/>
            </a:pPr>
            <a:r>
              <a:rPr lang="nl-NL" sz="2800" dirty="0">
                <a:latin typeface="Times New Roman" pitchFamily="18" charset="0"/>
                <a:cs typeface="Times New Roman" pitchFamily="18" charset="0"/>
              </a:rPr>
              <a:t> Công suất động cơ thang máy được tính theo 2 cách:</a:t>
            </a:r>
          </a:p>
          <a:p>
            <a:pPr algn="just"/>
            <a:r>
              <a:rPr lang="nl-NL" sz="2800" dirty="0">
                <a:latin typeface="Times New Roman" pitchFamily="18" charset="0"/>
                <a:cs typeface="Times New Roman" pitchFamily="18" charset="0"/>
              </a:rPr>
              <a:t>+ Cách 1: </a:t>
            </a:r>
            <a:r>
              <a:rPr lang="en-US" sz="2800" b="1" dirty="0">
                <a:latin typeface="VNIWed6"/>
                <a:ea typeface="Times New Roman" pitchFamily="18" charset="0"/>
                <a:cs typeface="Times New Roman" pitchFamily="18" charset="0"/>
              </a:rPr>
              <a:t>P  </a:t>
            </a:r>
            <a:r>
              <a:rPr lang="en-US" sz="2800" dirty="0">
                <a:latin typeface="VNIWed6"/>
                <a:ea typeface="Times New Roman" pitchFamily="18" charset="0"/>
                <a:cs typeface="Times New Roman" pitchFamily="18" charset="0"/>
              </a:rPr>
              <a:t>=</a:t>
            </a:r>
            <a:r>
              <a:rPr lang="en-US" sz="2800" dirty="0" err="1">
                <a:latin typeface="Times New Roman" pitchFamily="18" charset="0"/>
                <a:ea typeface="Times New Roman" pitchFamily="18" charset="0"/>
                <a:cs typeface="Times New Roman" pitchFamily="18" charset="0"/>
              </a:rPr>
              <a:t>F.v</a:t>
            </a:r>
            <a:r>
              <a:rPr lang="en-US" sz="2800" dirty="0">
                <a:latin typeface="Times New Roman" pitchFamily="18" charset="0"/>
                <a:ea typeface="Times New Roman" pitchFamily="18" charset="0"/>
                <a:cs typeface="Times New Roman" pitchFamily="18" charset="0"/>
              </a:rPr>
              <a:t> = 5 600.2,5 = 14 000 (W)</a:t>
            </a:r>
          </a:p>
          <a:p>
            <a:pPr algn="just"/>
            <a:r>
              <a:rPr lang="en-US" sz="2800" dirty="0">
                <a:latin typeface="Times New Roman" pitchFamily="18" charset="0"/>
                <a:cs typeface="Times New Roman" pitchFamily="18" charset="0"/>
              </a:rPr>
              <a:t>+ </a:t>
            </a:r>
            <a:r>
              <a:rPr lang="en-US" sz="2800" dirty="0" err="1">
                <a:latin typeface="Times New Roman" pitchFamily="18" charset="0"/>
                <a:cs typeface="Times New Roman" pitchFamily="18" charset="0"/>
              </a:rPr>
              <a:t>Cách</a:t>
            </a:r>
            <a:r>
              <a:rPr lang="en-US" sz="2800" dirty="0">
                <a:latin typeface="Times New Roman" pitchFamily="18" charset="0"/>
                <a:cs typeface="Times New Roman" pitchFamily="18" charset="0"/>
              </a:rPr>
              <a:t> 2: </a:t>
            </a:r>
          </a:p>
          <a:p>
            <a:pPr algn="just"/>
            <a:r>
              <a:rPr lang="en-US" sz="2800" b="1" dirty="0">
                <a:latin typeface="VNIWed6"/>
                <a:ea typeface="Times New Roman" pitchFamily="18" charset="0"/>
                <a:cs typeface="Times New Roman" pitchFamily="18" charset="0"/>
              </a:rPr>
              <a:t>                 P  </a:t>
            </a:r>
            <a:r>
              <a:rPr lang="en-US" sz="2800" dirty="0">
                <a:latin typeface="VNIWed6"/>
                <a:ea typeface="Times New Roman" pitchFamily="18" charset="0"/>
                <a:cs typeface="Times New Roman" pitchFamily="18" charset="0"/>
              </a:rPr>
              <a:t>=</a:t>
            </a:r>
            <a:endParaRPr lang="nl-NL" sz="2800" dirty="0">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graphicFrame>
        <p:nvGraphicFramePr>
          <p:cNvPr id="4" name="Object 3"/>
          <p:cNvGraphicFramePr>
            <a:graphicFrameLocks noChangeAspect="1"/>
          </p:cNvGraphicFramePr>
          <p:nvPr/>
        </p:nvGraphicFramePr>
        <p:xfrm>
          <a:off x="3746500" y="1905000"/>
          <a:ext cx="914400" cy="198438"/>
        </p:xfrm>
        <a:graphic>
          <a:graphicData uri="http://schemas.openxmlformats.org/presentationml/2006/ole">
            <mc:AlternateContent xmlns:mc="http://schemas.openxmlformats.org/markup-compatibility/2006">
              <mc:Choice xmlns:v="urn:schemas-microsoft-com:vml" Requires="v">
                <p:oleObj spid="_x0000_s3074" name="Equation" r:id="rId3" imgW="914400" imgH="198720" progId="Equation.DSMT4">
                  <p:embed/>
                </p:oleObj>
              </mc:Choice>
              <mc:Fallback>
                <p:oleObj name="Equation" r:id="rId3" imgW="914400" imgH="198720" progId="Equation.DSMT4">
                  <p:embed/>
                  <p:pic>
                    <p:nvPicPr>
                      <p:cNvPr id="0"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746500" y="1905000"/>
                        <a:ext cx="914400" cy="198438"/>
                      </a:xfrm>
                      <a:prstGeom prst="rect">
                        <a:avLst/>
                      </a:prstGeom>
                      <a:noFill/>
                      <a:extLst>
                        <a:ext uri="{909E8E84-426E-40DD-AFC4-6F175D3DCCD1}">
                          <a14:hiddenFill xmlns:a14="http://schemas.microsoft.com/office/drawing/2010/main">
                            <a:solidFill>
                              <a:srgbClr val="FFFFFF"/>
                            </a:solidFill>
                          </a14:hiddenFill>
                        </a:ext>
                      </a:extLst>
                    </p:spPr>
                  </p:pic>
                </p:oleObj>
              </mc:Fallback>
            </mc:AlternateContent>
          </a:graphicData>
        </a:graphic>
      </p:graphicFrame>
      <p:graphicFrame>
        <p:nvGraphicFramePr>
          <p:cNvPr id="74755" name="Object 3"/>
          <p:cNvGraphicFramePr>
            <a:graphicFrameLocks noChangeAspect="1"/>
          </p:cNvGraphicFramePr>
          <p:nvPr/>
        </p:nvGraphicFramePr>
        <p:xfrm>
          <a:off x="2420253" y="4136570"/>
          <a:ext cx="4163263" cy="827315"/>
        </p:xfrm>
        <a:graphic>
          <a:graphicData uri="http://schemas.openxmlformats.org/presentationml/2006/ole">
            <mc:AlternateContent xmlns:mc="http://schemas.openxmlformats.org/markup-compatibility/2006">
              <mc:Choice xmlns:v="urn:schemas-microsoft-com:vml" Requires="v">
                <p:oleObj spid="_x0000_s3075" name="Equation" r:id="rId5" imgW="1981080" imgH="393480" progId="Equation.DSMT4">
                  <p:embed/>
                </p:oleObj>
              </mc:Choice>
              <mc:Fallback>
                <p:oleObj name="Equation" r:id="rId5" imgW="1981080" imgH="393480" progId="Equation.DSMT4">
                  <p:embed/>
                  <p:pic>
                    <p:nvPicPr>
                      <p:cNvPr id="0" name="Picture 3"/>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2420253" y="4136570"/>
                        <a:ext cx="4163263" cy="82731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53" presetClass="entr" presetSubtype="0"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 calcmode="lin" valueType="num">
                                      <p:cBhvr>
                                        <p:cTn id="7" dur="1000" fill="hold"/>
                                        <p:tgtEl>
                                          <p:spTgt spid="6145">
                                            <p:txEl>
                                              <p:pRg st="1" end="1"/>
                                            </p:txEl>
                                          </p:spTgt>
                                        </p:tgtEl>
                                        <p:attrNameLst>
                                          <p:attrName>ppt_w</p:attrName>
                                        </p:attrNameLst>
                                      </p:cBhvr>
                                      <p:tavLst>
                                        <p:tav tm="0">
                                          <p:val>
                                            <p:fltVal val="0"/>
                                          </p:val>
                                        </p:tav>
                                        <p:tav tm="100000">
                                          <p:val>
                                            <p:strVal val="#ppt_w"/>
                                          </p:val>
                                        </p:tav>
                                      </p:tavLst>
                                    </p:anim>
                                    <p:anim calcmode="lin" valueType="num">
                                      <p:cBhvr>
                                        <p:cTn id="8" dur="1000" fill="hold"/>
                                        <p:tgtEl>
                                          <p:spTgt spid="6145">
                                            <p:txEl>
                                              <p:pRg st="1" end="1"/>
                                            </p:txEl>
                                          </p:spTgt>
                                        </p:tgtEl>
                                        <p:attrNameLst>
                                          <p:attrName>ppt_h</p:attrName>
                                        </p:attrNameLst>
                                      </p:cBhvr>
                                      <p:tavLst>
                                        <p:tav tm="0">
                                          <p:val>
                                            <p:fltVal val="0"/>
                                          </p:val>
                                        </p:tav>
                                        <p:tav tm="100000">
                                          <p:val>
                                            <p:strVal val="#ppt_h"/>
                                          </p:val>
                                        </p:tav>
                                      </p:tavLst>
                                    </p:anim>
                                    <p:animEffect transition="in" filter="fade">
                                      <p:cBhvr>
                                        <p:cTn id="9" dur="1000"/>
                                        <p:tgtEl>
                                          <p:spTgt spid="6145">
                                            <p:txEl>
                                              <p:pRg st="1" end="1"/>
                                            </p:txEl>
                                          </p:spTgt>
                                        </p:tgtEl>
                                      </p:cBhvr>
                                    </p:animEffect>
                                  </p:childTnLst>
                                </p:cTn>
                              </p:par>
                            </p:childTnLst>
                          </p:cTn>
                        </p:par>
                      </p:childTnLst>
                    </p:cTn>
                  </p:par>
                  <p:par>
                    <p:cTn id="10" fill="hold">
                      <p:stCondLst>
                        <p:cond delay="indefinite"/>
                      </p:stCondLst>
                      <p:childTnLst>
                        <p:par>
                          <p:cTn id="11" fill="hold">
                            <p:stCondLst>
                              <p:cond delay="0"/>
                            </p:stCondLst>
                            <p:childTnLst>
                              <p:par>
                                <p:cTn id="12" presetID="53" presetClass="entr" presetSubtype="0" fill="hold" nodeType="clickEffect">
                                  <p:stCondLst>
                                    <p:cond delay="0"/>
                                  </p:stCondLst>
                                  <p:childTnLst>
                                    <p:set>
                                      <p:cBhvr>
                                        <p:cTn id="13" dur="1" fill="hold">
                                          <p:stCondLst>
                                            <p:cond delay="0"/>
                                          </p:stCondLst>
                                        </p:cTn>
                                        <p:tgtEl>
                                          <p:spTgt spid="6145">
                                            <p:txEl>
                                              <p:pRg st="2" end="2"/>
                                            </p:txEl>
                                          </p:spTgt>
                                        </p:tgtEl>
                                        <p:attrNameLst>
                                          <p:attrName>style.visibility</p:attrName>
                                        </p:attrNameLst>
                                      </p:cBhvr>
                                      <p:to>
                                        <p:strVal val="visible"/>
                                      </p:to>
                                    </p:set>
                                    <p:anim calcmode="lin" valueType="num">
                                      <p:cBhvr>
                                        <p:cTn id="14" dur="1000" fill="hold"/>
                                        <p:tgtEl>
                                          <p:spTgt spid="6145">
                                            <p:txEl>
                                              <p:pRg st="2" end="2"/>
                                            </p:txEl>
                                          </p:spTgt>
                                        </p:tgtEl>
                                        <p:attrNameLst>
                                          <p:attrName>ppt_w</p:attrName>
                                        </p:attrNameLst>
                                      </p:cBhvr>
                                      <p:tavLst>
                                        <p:tav tm="0">
                                          <p:val>
                                            <p:fltVal val="0"/>
                                          </p:val>
                                        </p:tav>
                                        <p:tav tm="100000">
                                          <p:val>
                                            <p:strVal val="#ppt_w"/>
                                          </p:val>
                                        </p:tav>
                                      </p:tavLst>
                                    </p:anim>
                                    <p:anim calcmode="lin" valueType="num">
                                      <p:cBhvr>
                                        <p:cTn id="15" dur="1000" fill="hold"/>
                                        <p:tgtEl>
                                          <p:spTgt spid="6145">
                                            <p:txEl>
                                              <p:pRg st="2" end="2"/>
                                            </p:txEl>
                                          </p:spTgt>
                                        </p:tgtEl>
                                        <p:attrNameLst>
                                          <p:attrName>ppt_h</p:attrName>
                                        </p:attrNameLst>
                                      </p:cBhvr>
                                      <p:tavLst>
                                        <p:tav tm="0">
                                          <p:val>
                                            <p:fltVal val="0"/>
                                          </p:val>
                                        </p:tav>
                                        <p:tav tm="100000">
                                          <p:val>
                                            <p:strVal val="#ppt_h"/>
                                          </p:val>
                                        </p:tav>
                                      </p:tavLst>
                                    </p:anim>
                                    <p:animEffect transition="in" filter="fade">
                                      <p:cBhvr>
                                        <p:cTn id="16" dur="1000"/>
                                        <p:tgtEl>
                                          <p:spTgt spid="6145">
                                            <p:txEl>
                                              <p:pRg st="2" end="2"/>
                                            </p:txEl>
                                          </p:spTgt>
                                        </p:tgtEl>
                                      </p:cBhvr>
                                    </p:animEffect>
                                  </p:childTnLst>
                                </p:cTn>
                              </p:par>
                            </p:childTnLst>
                          </p:cTn>
                        </p:par>
                      </p:childTnLst>
                    </p:cTn>
                  </p:par>
                  <p:par>
                    <p:cTn id="17" fill="hold">
                      <p:stCondLst>
                        <p:cond delay="indefinite"/>
                      </p:stCondLst>
                      <p:childTnLst>
                        <p:par>
                          <p:cTn id="18" fill="hold">
                            <p:stCondLst>
                              <p:cond delay="0"/>
                            </p:stCondLst>
                            <p:childTnLst>
                              <p:par>
                                <p:cTn id="19" presetID="53" presetClass="entr" presetSubtype="0" fill="hold" nodeType="clickEffect">
                                  <p:stCondLst>
                                    <p:cond delay="0"/>
                                  </p:stCondLst>
                                  <p:childTnLst>
                                    <p:set>
                                      <p:cBhvr>
                                        <p:cTn id="20" dur="1" fill="hold">
                                          <p:stCondLst>
                                            <p:cond delay="0"/>
                                          </p:stCondLst>
                                        </p:cTn>
                                        <p:tgtEl>
                                          <p:spTgt spid="6145">
                                            <p:txEl>
                                              <p:pRg st="3" end="3"/>
                                            </p:txEl>
                                          </p:spTgt>
                                        </p:tgtEl>
                                        <p:attrNameLst>
                                          <p:attrName>style.visibility</p:attrName>
                                        </p:attrNameLst>
                                      </p:cBhvr>
                                      <p:to>
                                        <p:strVal val="visible"/>
                                      </p:to>
                                    </p:set>
                                    <p:anim calcmode="lin" valueType="num">
                                      <p:cBhvr>
                                        <p:cTn id="21" dur="1000" fill="hold"/>
                                        <p:tgtEl>
                                          <p:spTgt spid="6145">
                                            <p:txEl>
                                              <p:pRg st="3" end="3"/>
                                            </p:txEl>
                                          </p:spTgt>
                                        </p:tgtEl>
                                        <p:attrNameLst>
                                          <p:attrName>ppt_w</p:attrName>
                                        </p:attrNameLst>
                                      </p:cBhvr>
                                      <p:tavLst>
                                        <p:tav tm="0">
                                          <p:val>
                                            <p:fltVal val="0"/>
                                          </p:val>
                                        </p:tav>
                                        <p:tav tm="100000">
                                          <p:val>
                                            <p:strVal val="#ppt_w"/>
                                          </p:val>
                                        </p:tav>
                                      </p:tavLst>
                                    </p:anim>
                                    <p:anim calcmode="lin" valueType="num">
                                      <p:cBhvr>
                                        <p:cTn id="22" dur="1000" fill="hold"/>
                                        <p:tgtEl>
                                          <p:spTgt spid="6145">
                                            <p:txEl>
                                              <p:pRg st="3" end="3"/>
                                            </p:txEl>
                                          </p:spTgt>
                                        </p:tgtEl>
                                        <p:attrNameLst>
                                          <p:attrName>ppt_h</p:attrName>
                                        </p:attrNameLst>
                                      </p:cBhvr>
                                      <p:tavLst>
                                        <p:tav tm="0">
                                          <p:val>
                                            <p:fltVal val="0"/>
                                          </p:val>
                                        </p:tav>
                                        <p:tav tm="100000">
                                          <p:val>
                                            <p:strVal val="#ppt_h"/>
                                          </p:val>
                                        </p:tav>
                                      </p:tavLst>
                                    </p:anim>
                                    <p:animEffect transition="in" filter="fade">
                                      <p:cBhvr>
                                        <p:cTn id="23" dur="1000"/>
                                        <p:tgtEl>
                                          <p:spTgt spid="6145">
                                            <p:txEl>
                                              <p:pRg st="3" end="3"/>
                                            </p:txEl>
                                          </p:spTgt>
                                        </p:tgtEl>
                                      </p:cBhvr>
                                    </p:animEffect>
                                  </p:childTnLst>
                                </p:cTn>
                              </p:par>
                            </p:childTnLst>
                          </p:cTn>
                        </p:par>
                      </p:childTnLst>
                    </p:cTn>
                  </p:par>
                  <p:par>
                    <p:cTn id="24" fill="hold">
                      <p:stCondLst>
                        <p:cond delay="indefinite"/>
                      </p:stCondLst>
                      <p:childTnLst>
                        <p:par>
                          <p:cTn id="25" fill="hold">
                            <p:stCondLst>
                              <p:cond delay="0"/>
                            </p:stCondLst>
                            <p:childTnLst>
                              <p:par>
                                <p:cTn id="26" presetID="53" presetClass="entr" presetSubtype="0" fill="hold" nodeType="clickEffect">
                                  <p:stCondLst>
                                    <p:cond delay="0"/>
                                  </p:stCondLst>
                                  <p:childTnLst>
                                    <p:set>
                                      <p:cBhvr>
                                        <p:cTn id="27" dur="1" fill="hold">
                                          <p:stCondLst>
                                            <p:cond delay="0"/>
                                          </p:stCondLst>
                                        </p:cTn>
                                        <p:tgtEl>
                                          <p:spTgt spid="6145">
                                            <p:txEl>
                                              <p:pRg st="4" end="4"/>
                                            </p:txEl>
                                          </p:spTgt>
                                        </p:tgtEl>
                                        <p:attrNameLst>
                                          <p:attrName>style.visibility</p:attrName>
                                        </p:attrNameLst>
                                      </p:cBhvr>
                                      <p:to>
                                        <p:strVal val="visible"/>
                                      </p:to>
                                    </p:set>
                                    <p:anim calcmode="lin" valueType="num">
                                      <p:cBhvr>
                                        <p:cTn id="28" dur="1000" fill="hold"/>
                                        <p:tgtEl>
                                          <p:spTgt spid="6145">
                                            <p:txEl>
                                              <p:pRg st="4" end="4"/>
                                            </p:txEl>
                                          </p:spTgt>
                                        </p:tgtEl>
                                        <p:attrNameLst>
                                          <p:attrName>ppt_w</p:attrName>
                                        </p:attrNameLst>
                                      </p:cBhvr>
                                      <p:tavLst>
                                        <p:tav tm="0">
                                          <p:val>
                                            <p:fltVal val="0"/>
                                          </p:val>
                                        </p:tav>
                                        <p:tav tm="100000">
                                          <p:val>
                                            <p:strVal val="#ppt_w"/>
                                          </p:val>
                                        </p:tav>
                                      </p:tavLst>
                                    </p:anim>
                                    <p:anim calcmode="lin" valueType="num">
                                      <p:cBhvr>
                                        <p:cTn id="29" dur="1000" fill="hold"/>
                                        <p:tgtEl>
                                          <p:spTgt spid="6145">
                                            <p:txEl>
                                              <p:pRg st="4" end="4"/>
                                            </p:txEl>
                                          </p:spTgt>
                                        </p:tgtEl>
                                        <p:attrNameLst>
                                          <p:attrName>ppt_h</p:attrName>
                                        </p:attrNameLst>
                                      </p:cBhvr>
                                      <p:tavLst>
                                        <p:tav tm="0">
                                          <p:val>
                                            <p:fltVal val="0"/>
                                          </p:val>
                                        </p:tav>
                                        <p:tav tm="100000">
                                          <p:val>
                                            <p:strVal val="#ppt_h"/>
                                          </p:val>
                                        </p:tav>
                                      </p:tavLst>
                                    </p:anim>
                                    <p:animEffect transition="in" filter="fade">
                                      <p:cBhvr>
                                        <p:cTn id="30" dur="1000"/>
                                        <p:tgtEl>
                                          <p:spTgt spid="6145">
                                            <p:txEl>
                                              <p:pRg st="4" end="4"/>
                                            </p:txEl>
                                          </p:spTgt>
                                        </p:tgtEl>
                                      </p:cBhvr>
                                    </p:animEffect>
                                  </p:childTnLst>
                                </p:cTn>
                              </p:par>
                            </p:childTnLst>
                          </p:cTn>
                        </p:par>
                      </p:childTnLst>
                    </p:cTn>
                  </p:par>
                  <p:par>
                    <p:cTn id="31" fill="hold">
                      <p:stCondLst>
                        <p:cond delay="indefinite"/>
                      </p:stCondLst>
                      <p:childTnLst>
                        <p:par>
                          <p:cTn id="32" fill="hold">
                            <p:stCondLst>
                              <p:cond delay="0"/>
                            </p:stCondLst>
                            <p:childTnLst>
                              <p:par>
                                <p:cTn id="33" presetID="53" presetClass="entr" presetSubtype="0" fill="hold" nodeType="clickEffect">
                                  <p:stCondLst>
                                    <p:cond delay="0"/>
                                  </p:stCondLst>
                                  <p:childTnLst>
                                    <p:set>
                                      <p:cBhvr>
                                        <p:cTn id="34" dur="1" fill="hold">
                                          <p:stCondLst>
                                            <p:cond delay="0"/>
                                          </p:stCondLst>
                                        </p:cTn>
                                        <p:tgtEl>
                                          <p:spTgt spid="6145">
                                            <p:txEl>
                                              <p:pRg st="5" end="5"/>
                                            </p:txEl>
                                          </p:spTgt>
                                        </p:tgtEl>
                                        <p:attrNameLst>
                                          <p:attrName>style.visibility</p:attrName>
                                        </p:attrNameLst>
                                      </p:cBhvr>
                                      <p:to>
                                        <p:strVal val="visible"/>
                                      </p:to>
                                    </p:set>
                                    <p:anim calcmode="lin" valueType="num">
                                      <p:cBhvr>
                                        <p:cTn id="35" dur="1000" fill="hold"/>
                                        <p:tgtEl>
                                          <p:spTgt spid="6145">
                                            <p:txEl>
                                              <p:pRg st="5" end="5"/>
                                            </p:txEl>
                                          </p:spTgt>
                                        </p:tgtEl>
                                        <p:attrNameLst>
                                          <p:attrName>ppt_w</p:attrName>
                                        </p:attrNameLst>
                                      </p:cBhvr>
                                      <p:tavLst>
                                        <p:tav tm="0">
                                          <p:val>
                                            <p:fltVal val="0"/>
                                          </p:val>
                                        </p:tav>
                                        <p:tav tm="100000">
                                          <p:val>
                                            <p:strVal val="#ppt_w"/>
                                          </p:val>
                                        </p:tav>
                                      </p:tavLst>
                                    </p:anim>
                                    <p:anim calcmode="lin" valueType="num">
                                      <p:cBhvr>
                                        <p:cTn id="36" dur="1000" fill="hold"/>
                                        <p:tgtEl>
                                          <p:spTgt spid="6145">
                                            <p:txEl>
                                              <p:pRg st="5" end="5"/>
                                            </p:txEl>
                                          </p:spTgt>
                                        </p:tgtEl>
                                        <p:attrNameLst>
                                          <p:attrName>ppt_h</p:attrName>
                                        </p:attrNameLst>
                                      </p:cBhvr>
                                      <p:tavLst>
                                        <p:tav tm="0">
                                          <p:val>
                                            <p:fltVal val="0"/>
                                          </p:val>
                                        </p:tav>
                                        <p:tav tm="100000">
                                          <p:val>
                                            <p:strVal val="#ppt_h"/>
                                          </p:val>
                                        </p:tav>
                                      </p:tavLst>
                                    </p:anim>
                                    <p:animEffect transition="in" filter="fade">
                                      <p:cBhvr>
                                        <p:cTn id="37" dur="1000"/>
                                        <p:tgtEl>
                                          <p:spTgt spid="6145">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53" presetClass="entr" presetSubtype="0" fill="hold" nodeType="clickEffect">
                                  <p:stCondLst>
                                    <p:cond delay="0"/>
                                  </p:stCondLst>
                                  <p:childTnLst>
                                    <p:set>
                                      <p:cBhvr>
                                        <p:cTn id="41" dur="1" fill="hold">
                                          <p:stCondLst>
                                            <p:cond delay="0"/>
                                          </p:stCondLst>
                                        </p:cTn>
                                        <p:tgtEl>
                                          <p:spTgt spid="6145">
                                            <p:txEl>
                                              <p:pRg st="6" end="6"/>
                                            </p:txEl>
                                          </p:spTgt>
                                        </p:tgtEl>
                                        <p:attrNameLst>
                                          <p:attrName>style.visibility</p:attrName>
                                        </p:attrNameLst>
                                      </p:cBhvr>
                                      <p:to>
                                        <p:strVal val="visible"/>
                                      </p:to>
                                    </p:set>
                                    <p:anim calcmode="lin" valueType="num">
                                      <p:cBhvr>
                                        <p:cTn id="42" dur="1000" fill="hold"/>
                                        <p:tgtEl>
                                          <p:spTgt spid="6145">
                                            <p:txEl>
                                              <p:pRg st="6" end="6"/>
                                            </p:txEl>
                                          </p:spTgt>
                                        </p:tgtEl>
                                        <p:attrNameLst>
                                          <p:attrName>ppt_w</p:attrName>
                                        </p:attrNameLst>
                                      </p:cBhvr>
                                      <p:tavLst>
                                        <p:tav tm="0">
                                          <p:val>
                                            <p:fltVal val="0"/>
                                          </p:val>
                                        </p:tav>
                                        <p:tav tm="100000">
                                          <p:val>
                                            <p:strVal val="#ppt_w"/>
                                          </p:val>
                                        </p:tav>
                                      </p:tavLst>
                                    </p:anim>
                                    <p:anim calcmode="lin" valueType="num">
                                      <p:cBhvr>
                                        <p:cTn id="43" dur="1000" fill="hold"/>
                                        <p:tgtEl>
                                          <p:spTgt spid="6145">
                                            <p:txEl>
                                              <p:pRg st="6" end="6"/>
                                            </p:txEl>
                                          </p:spTgt>
                                        </p:tgtEl>
                                        <p:attrNameLst>
                                          <p:attrName>ppt_h</p:attrName>
                                        </p:attrNameLst>
                                      </p:cBhvr>
                                      <p:tavLst>
                                        <p:tav tm="0">
                                          <p:val>
                                            <p:fltVal val="0"/>
                                          </p:val>
                                        </p:tav>
                                        <p:tav tm="100000">
                                          <p:val>
                                            <p:strVal val="#ppt_h"/>
                                          </p:val>
                                        </p:tav>
                                      </p:tavLst>
                                    </p:anim>
                                    <p:animEffect transition="in" filter="fade">
                                      <p:cBhvr>
                                        <p:cTn id="44" dur="1000"/>
                                        <p:tgtEl>
                                          <p:spTgt spid="6145">
                                            <p:txEl>
                                              <p:pRg st="6" end="6"/>
                                            </p:txEl>
                                          </p:spTgt>
                                        </p:tgtEl>
                                      </p:cBhvr>
                                    </p:animEffect>
                                  </p:childTnLst>
                                </p:cTn>
                              </p:par>
                            </p:childTnLst>
                          </p:cTn>
                        </p:par>
                        <p:par>
                          <p:cTn id="45" fill="hold">
                            <p:stCondLst>
                              <p:cond delay="1000"/>
                            </p:stCondLst>
                            <p:childTnLst>
                              <p:par>
                                <p:cTn id="46" presetID="53" presetClass="entr" presetSubtype="0" fill="hold" nodeType="afterEffect">
                                  <p:stCondLst>
                                    <p:cond delay="0"/>
                                  </p:stCondLst>
                                  <p:childTnLst>
                                    <p:set>
                                      <p:cBhvr>
                                        <p:cTn id="47" dur="1" fill="hold">
                                          <p:stCondLst>
                                            <p:cond delay="0"/>
                                          </p:stCondLst>
                                        </p:cTn>
                                        <p:tgtEl>
                                          <p:spTgt spid="74755"/>
                                        </p:tgtEl>
                                        <p:attrNameLst>
                                          <p:attrName>style.visibility</p:attrName>
                                        </p:attrNameLst>
                                      </p:cBhvr>
                                      <p:to>
                                        <p:strVal val="visible"/>
                                      </p:to>
                                    </p:set>
                                    <p:anim calcmode="lin" valueType="num">
                                      <p:cBhvr>
                                        <p:cTn id="48" dur="1000" fill="hold"/>
                                        <p:tgtEl>
                                          <p:spTgt spid="74755"/>
                                        </p:tgtEl>
                                        <p:attrNameLst>
                                          <p:attrName>ppt_w</p:attrName>
                                        </p:attrNameLst>
                                      </p:cBhvr>
                                      <p:tavLst>
                                        <p:tav tm="0">
                                          <p:val>
                                            <p:fltVal val="0"/>
                                          </p:val>
                                        </p:tav>
                                        <p:tav tm="100000">
                                          <p:val>
                                            <p:strVal val="#ppt_w"/>
                                          </p:val>
                                        </p:tav>
                                      </p:tavLst>
                                    </p:anim>
                                    <p:anim calcmode="lin" valueType="num">
                                      <p:cBhvr>
                                        <p:cTn id="49" dur="1000" fill="hold"/>
                                        <p:tgtEl>
                                          <p:spTgt spid="74755"/>
                                        </p:tgtEl>
                                        <p:attrNameLst>
                                          <p:attrName>ppt_h</p:attrName>
                                        </p:attrNameLst>
                                      </p:cBhvr>
                                      <p:tavLst>
                                        <p:tav tm="0">
                                          <p:val>
                                            <p:fltVal val="0"/>
                                          </p:val>
                                        </p:tav>
                                        <p:tav tm="100000">
                                          <p:val>
                                            <p:strVal val="#ppt_h"/>
                                          </p:val>
                                        </p:tav>
                                      </p:tavLst>
                                    </p:anim>
                                    <p:animEffect transition="in" filter="fade">
                                      <p:cBhvr>
                                        <p:cTn id="50" dur="1000"/>
                                        <p:tgtEl>
                                          <p:spTgt spid="7475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145" name="Rectangle 1"/>
          <p:cNvSpPr>
            <a:spLocks noChangeArrowheads="1"/>
          </p:cNvSpPr>
          <p:nvPr/>
        </p:nvSpPr>
        <p:spPr bwMode="auto">
          <a:xfrm>
            <a:off x="0" y="435427"/>
            <a:ext cx="12192000" cy="3970318"/>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algn="just"/>
            <a:r>
              <a:rPr lang="en-US" sz="2800" b="1" dirty="0" err="1">
                <a:solidFill>
                  <a:srgbClr val="FF0000"/>
                </a:solidFill>
                <a:latin typeface="Times New Roman" pitchFamily="18" charset="0"/>
                <a:cs typeface="Times New Roman" pitchFamily="18" charset="0"/>
              </a:rPr>
              <a:t>Bài</a:t>
            </a:r>
            <a:r>
              <a:rPr lang="en-US" sz="2800" b="1" dirty="0">
                <a:solidFill>
                  <a:srgbClr val="FF0000"/>
                </a:solidFill>
                <a:latin typeface="Times New Roman" pitchFamily="18" charset="0"/>
                <a:cs typeface="Times New Roman" pitchFamily="18" charset="0"/>
              </a:rPr>
              <a:t> </a:t>
            </a:r>
            <a:r>
              <a:rPr lang="en-US" sz="2800" b="1" dirty="0" err="1">
                <a:solidFill>
                  <a:srgbClr val="FF0000"/>
                </a:solidFill>
                <a:latin typeface="Times New Roman" pitchFamily="18" charset="0"/>
                <a:cs typeface="Times New Roman" pitchFamily="18" charset="0"/>
              </a:rPr>
              <a:t>tập</a:t>
            </a:r>
            <a:r>
              <a:rPr lang="en-US" sz="2800" b="1" dirty="0">
                <a:solidFill>
                  <a:srgbClr val="FF0000"/>
                </a:solidFill>
                <a:latin typeface="Times New Roman" pitchFamily="18" charset="0"/>
                <a:cs typeface="Times New Roman" pitchFamily="18" charset="0"/>
              </a:rPr>
              <a:t> 6</a:t>
            </a:r>
            <a:r>
              <a:rPr lang="nl-NL" sz="2800" b="1"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Một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máy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bơm</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hút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dầu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từ</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mỏ</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có</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độ</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sâu</a:t>
            </a:r>
            <a:r>
              <a:rPr lang="en-US" sz="2800" dirty="0">
                <a:solidFill>
                  <a:srgbClr val="FF0000"/>
                </a:solidFill>
                <a:latin typeface="Times New Roman" pitchFamily="18" charset="0"/>
                <a:cs typeface="Times New Roman" pitchFamily="18" charset="0"/>
              </a:rPr>
              <a:t> 3 500 m </a:t>
            </a:r>
            <a:r>
              <a:rPr lang="en-US" sz="2800" dirty="0" err="1">
                <a:solidFill>
                  <a:srgbClr val="FF0000"/>
                </a:solidFill>
                <a:latin typeface="Times New Roman" pitchFamily="18" charset="0"/>
                <a:cs typeface="Times New Roman" pitchFamily="18" charset="0"/>
              </a:rPr>
              <a:t>lên</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mặt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đất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với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0,38 </a:t>
            </a:r>
            <a:r>
              <a:rPr lang="en-US" sz="2800" dirty="0" err="1">
                <a:solidFill>
                  <a:srgbClr val="FF0000"/>
                </a:solidFill>
                <a:latin typeface="Times New Roman" pitchFamily="18" charset="0"/>
                <a:cs typeface="Times New Roman" pitchFamily="18" charset="0"/>
              </a:rPr>
              <a:t>m</a:t>
            </a:r>
            <a:r>
              <a:rPr lang="en-US" sz="2800" baseline="30000" dirty="0" err="1">
                <a:solidFill>
                  <a:srgbClr val="FF0000"/>
                </a:solidFill>
                <a:latin typeface="Times New Roman" pitchFamily="18" charset="0"/>
                <a:cs typeface="Times New Roman" pitchFamily="18" charset="0"/>
              </a:rPr>
              <a:t>3</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trong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mỗi</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phút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Biết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trọng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lượng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riêng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dầu</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thô</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là</a:t>
            </a:r>
            <a:r>
              <a:rPr lang="en-US" sz="2800" dirty="0">
                <a:solidFill>
                  <a:srgbClr val="FF0000"/>
                </a:solidFill>
                <a:latin typeface="Times New Roman" pitchFamily="18" charset="0"/>
                <a:cs typeface="Times New Roman" pitchFamily="18" charset="0"/>
              </a:rPr>
              <a:t> 9 000 N/</a:t>
            </a:r>
            <a:r>
              <a:rPr lang="en-US" sz="2800" dirty="0" err="1">
                <a:solidFill>
                  <a:srgbClr val="FF0000"/>
                </a:solidFill>
                <a:latin typeface="Times New Roman" pitchFamily="18" charset="0"/>
                <a:cs typeface="Times New Roman" pitchFamily="18" charset="0"/>
              </a:rPr>
              <a:t>m</a:t>
            </a:r>
            <a:r>
              <a:rPr lang="en-US" sz="2800" baseline="30000" dirty="0" err="1">
                <a:solidFill>
                  <a:srgbClr val="FF0000"/>
                </a:solidFill>
                <a:latin typeface="Times New Roman" pitchFamily="18" charset="0"/>
                <a:cs typeface="Times New Roman" pitchFamily="18" charset="0"/>
              </a:rPr>
              <a:t>3</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Tính</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công</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suất</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của</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máy</a:t>
            </a:r>
            <a:r>
              <a:rPr lang="en-US" sz="2800" dirty="0">
                <a:solidFill>
                  <a:srgbClr val="FF0000"/>
                </a:solidFill>
                <a:latin typeface="Times New Roman" pitchFamily="18" charset="0"/>
                <a:cs typeface="Times New Roman" pitchFamily="18" charset="0"/>
              </a:rPr>
              <a:t> </a:t>
            </a:r>
            <a:r>
              <a:rPr lang="en-US" sz="2800" dirty="0" err="1">
                <a:solidFill>
                  <a:srgbClr val="FF0000"/>
                </a:solidFill>
                <a:latin typeface="Times New Roman" pitchFamily="18" charset="0"/>
                <a:cs typeface="Times New Roman" pitchFamily="18" charset="0"/>
              </a:rPr>
              <a:t>bơm</a:t>
            </a:r>
            <a:r>
              <a:rPr lang="en-US" sz="2800" dirty="0">
                <a:solidFill>
                  <a:srgbClr val="FF0000"/>
                </a:solidFill>
                <a:latin typeface="Times New Roman" pitchFamily="18" charset="0"/>
                <a:cs typeface="Times New Roman" pitchFamily="18" charset="0"/>
              </a:rPr>
              <a:t>.</a:t>
            </a:r>
            <a:endParaRPr lang="nl-NL" sz="2800" dirty="0">
              <a:solidFill>
                <a:srgbClr val="FF0000"/>
              </a:solidFill>
              <a:latin typeface="Times New Roman" pitchFamily="18" charset="0"/>
              <a:cs typeface="Times New Roman" pitchFamily="18" charset="0"/>
            </a:endParaRPr>
          </a:p>
          <a:p>
            <a:pPr algn="just">
              <a:buFontTx/>
              <a:buChar char="-"/>
            </a:pPr>
            <a:r>
              <a:rPr lang="nl-NL" sz="2800" dirty="0">
                <a:latin typeface="Times New Roman" pitchFamily="18" charset="0"/>
                <a:cs typeface="Times New Roman" pitchFamily="18" charset="0"/>
              </a:rPr>
              <a:t>Trọng lượng dầu thô được máy hút lên trong mỗi phút là: </a:t>
            </a:r>
          </a:p>
          <a:p>
            <a:pPr algn="ctr"/>
            <a:r>
              <a:rPr lang="nl-NL" sz="2800" dirty="0">
                <a:latin typeface="Times New Roman" pitchFamily="18" charset="0"/>
                <a:cs typeface="Times New Roman" pitchFamily="18" charset="0"/>
              </a:rPr>
              <a:t>P = d.V = 9 000.0,38 = 3 420 (N)</a:t>
            </a:r>
          </a:p>
          <a:p>
            <a:pPr>
              <a:buFontTx/>
              <a:buChar char="-"/>
            </a:pPr>
            <a:r>
              <a:rPr lang="nl-NL" sz="2800">
                <a:latin typeface="Times New Roman" pitchFamily="18" charset="0"/>
                <a:cs typeface="Times New Roman" pitchFamily="18" charset="0"/>
              </a:rPr>
              <a:t> Công </a:t>
            </a:r>
            <a:r>
              <a:rPr lang="nl-NL" sz="2800" dirty="0">
                <a:latin typeface="Times New Roman" pitchFamily="18" charset="0"/>
                <a:cs typeface="Times New Roman" pitchFamily="18" charset="0"/>
              </a:rPr>
              <a:t>máy hút thực hiện để hút lượng dầu thô:</a:t>
            </a:r>
          </a:p>
          <a:p>
            <a:pPr algn="ctr"/>
            <a:r>
              <a:rPr lang="nl-NL" sz="2800" dirty="0">
                <a:latin typeface="Times New Roman" pitchFamily="18" charset="0"/>
                <a:cs typeface="Times New Roman" pitchFamily="18" charset="0"/>
              </a:rPr>
              <a:t> A = P.s = 3 420.3 500 = 11 970 000 (J)</a:t>
            </a:r>
          </a:p>
          <a:p>
            <a:pPr>
              <a:buFontTx/>
              <a:buChar char="-"/>
            </a:pPr>
            <a:r>
              <a:rPr lang="nl-NL" sz="2800" dirty="0">
                <a:latin typeface="Times New Roman" pitchFamily="18" charset="0"/>
                <a:cs typeface="Times New Roman" pitchFamily="18" charset="0"/>
              </a:rPr>
              <a:t> Công suất của máy hút:</a:t>
            </a:r>
          </a:p>
          <a:p>
            <a:pPr algn="ctr"/>
            <a:r>
              <a:rPr lang="en-US" sz="2800" b="1" dirty="0">
                <a:latin typeface="VNIWed6"/>
                <a:ea typeface="Times New Roman" pitchFamily="18" charset="0"/>
                <a:cs typeface="Times New Roman" pitchFamily="18" charset="0"/>
              </a:rPr>
              <a:t>P  </a:t>
            </a:r>
            <a:r>
              <a:rPr lang="en-US" sz="2800" dirty="0">
                <a:latin typeface="VNIWed6"/>
                <a:ea typeface="Times New Roman" pitchFamily="18" charset="0"/>
                <a:cs typeface="Times New Roman" pitchFamily="18" charset="0"/>
              </a:rPr>
              <a:t>=</a:t>
            </a:r>
            <a:r>
              <a:rPr lang="en-US" sz="2800" dirty="0">
                <a:latin typeface="Times New Roman" pitchFamily="18" charset="0"/>
                <a:ea typeface="Times New Roman" pitchFamily="18" charset="0"/>
                <a:cs typeface="Times New Roman" pitchFamily="18" charset="0"/>
              </a:rPr>
              <a:t>A: t = 11 970 000 : 60 = 199 500 (W).</a:t>
            </a:r>
            <a:endParaRPr lang="nl-NL" sz="2800" dirty="0">
              <a:latin typeface="Times New Roman" pitchFamily="18" charset="0"/>
              <a:cs typeface="Times New Roman" pitchFamily="18" charset="0"/>
            </a:endParaRPr>
          </a:p>
        </p:txBody>
      </p:sp>
      <p:sp>
        <p:nvSpPr>
          <p:cNvPr id="3" name="TextBox 2"/>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8" presetClass="entr" presetSubtype="12" fill="hold" nodeType="clickEffect">
                                  <p:stCondLst>
                                    <p:cond delay="0"/>
                                  </p:stCondLst>
                                  <p:childTnLst>
                                    <p:set>
                                      <p:cBhvr>
                                        <p:cTn id="6" dur="1" fill="hold">
                                          <p:stCondLst>
                                            <p:cond delay="0"/>
                                          </p:stCondLst>
                                        </p:cTn>
                                        <p:tgtEl>
                                          <p:spTgt spid="6145">
                                            <p:txEl>
                                              <p:pRg st="1" end="1"/>
                                            </p:txEl>
                                          </p:spTgt>
                                        </p:tgtEl>
                                        <p:attrNameLst>
                                          <p:attrName>style.visibility</p:attrName>
                                        </p:attrNameLst>
                                      </p:cBhvr>
                                      <p:to>
                                        <p:strVal val="visible"/>
                                      </p:to>
                                    </p:set>
                                    <p:animEffect transition="in" filter="strips(downLeft)">
                                      <p:cBhvr>
                                        <p:cTn id="7" dur="1000"/>
                                        <p:tgtEl>
                                          <p:spTgt spid="6145">
                                            <p:txEl>
                                              <p:pRg st="1" end="1"/>
                                            </p:txEl>
                                          </p:spTgt>
                                        </p:tgtEl>
                                      </p:cBhvr>
                                    </p:animEffect>
                                  </p:childTnLst>
                                </p:cTn>
                              </p:par>
                            </p:childTnLst>
                          </p:cTn>
                        </p:par>
                        <p:par>
                          <p:cTn id="8" fill="hold">
                            <p:stCondLst>
                              <p:cond delay="1000"/>
                            </p:stCondLst>
                            <p:childTnLst>
                              <p:par>
                                <p:cTn id="9" presetID="18" presetClass="entr" presetSubtype="12" fill="hold" nodeType="afterEffect">
                                  <p:stCondLst>
                                    <p:cond delay="0"/>
                                  </p:stCondLst>
                                  <p:childTnLst>
                                    <p:set>
                                      <p:cBhvr>
                                        <p:cTn id="10" dur="1" fill="hold">
                                          <p:stCondLst>
                                            <p:cond delay="0"/>
                                          </p:stCondLst>
                                        </p:cTn>
                                        <p:tgtEl>
                                          <p:spTgt spid="6145">
                                            <p:txEl>
                                              <p:pRg st="2" end="2"/>
                                            </p:txEl>
                                          </p:spTgt>
                                        </p:tgtEl>
                                        <p:attrNameLst>
                                          <p:attrName>style.visibility</p:attrName>
                                        </p:attrNameLst>
                                      </p:cBhvr>
                                      <p:to>
                                        <p:strVal val="visible"/>
                                      </p:to>
                                    </p:set>
                                    <p:animEffect transition="in" filter="strips(downLeft)">
                                      <p:cBhvr>
                                        <p:cTn id="11" dur="1000"/>
                                        <p:tgtEl>
                                          <p:spTgt spid="6145">
                                            <p:txEl>
                                              <p:pRg st="2" end="2"/>
                                            </p:txEl>
                                          </p:spTgt>
                                        </p:tgtEl>
                                      </p:cBhvr>
                                    </p:animEffect>
                                  </p:childTnLst>
                                </p:cTn>
                              </p:par>
                            </p:childTnLst>
                          </p:cTn>
                        </p:par>
                      </p:childTnLst>
                    </p:cTn>
                  </p:par>
                  <p:par>
                    <p:cTn id="12" fill="hold">
                      <p:stCondLst>
                        <p:cond delay="indefinite"/>
                      </p:stCondLst>
                      <p:childTnLst>
                        <p:par>
                          <p:cTn id="13" fill="hold">
                            <p:stCondLst>
                              <p:cond delay="0"/>
                            </p:stCondLst>
                            <p:childTnLst>
                              <p:par>
                                <p:cTn id="14" presetID="18" presetClass="entr" presetSubtype="12" fill="hold" nodeType="clickEffect">
                                  <p:stCondLst>
                                    <p:cond delay="0"/>
                                  </p:stCondLst>
                                  <p:childTnLst>
                                    <p:set>
                                      <p:cBhvr>
                                        <p:cTn id="15" dur="1" fill="hold">
                                          <p:stCondLst>
                                            <p:cond delay="0"/>
                                          </p:stCondLst>
                                        </p:cTn>
                                        <p:tgtEl>
                                          <p:spTgt spid="6145">
                                            <p:txEl>
                                              <p:pRg st="3" end="3"/>
                                            </p:txEl>
                                          </p:spTgt>
                                        </p:tgtEl>
                                        <p:attrNameLst>
                                          <p:attrName>style.visibility</p:attrName>
                                        </p:attrNameLst>
                                      </p:cBhvr>
                                      <p:to>
                                        <p:strVal val="visible"/>
                                      </p:to>
                                    </p:set>
                                    <p:animEffect transition="in" filter="strips(downLeft)">
                                      <p:cBhvr>
                                        <p:cTn id="16" dur="1000"/>
                                        <p:tgtEl>
                                          <p:spTgt spid="6145">
                                            <p:txEl>
                                              <p:pRg st="3" end="3"/>
                                            </p:txEl>
                                          </p:spTgt>
                                        </p:tgtEl>
                                      </p:cBhvr>
                                    </p:animEffect>
                                  </p:childTnLst>
                                </p:cTn>
                              </p:par>
                            </p:childTnLst>
                          </p:cTn>
                        </p:par>
                        <p:par>
                          <p:cTn id="17" fill="hold">
                            <p:stCondLst>
                              <p:cond delay="1000"/>
                            </p:stCondLst>
                            <p:childTnLst>
                              <p:par>
                                <p:cTn id="18" presetID="18" presetClass="entr" presetSubtype="12" fill="hold" nodeType="afterEffect">
                                  <p:stCondLst>
                                    <p:cond delay="0"/>
                                  </p:stCondLst>
                                  <p:childTnLst>
                                    <p:set>
                                      <p:cBhvr>
                                        <p:cTn id="19" dur="1" fill="hold">
                                          <p:stCondLst>
                                            <p:cond delay="0"/>
                                          </p:stCondLst>
                                        </p:cTn>
                                        <p:tgtEl>
                                          <p:spTgt spid="6145">
                                            <p:txEl>
                                              <p:pRg st="4" end="4"/>
                                            </p:txEl>
                                          </p:spTgt>
                                        </p:tgtEl>
                                        <p:attrNameLst>
                                          <p:attrName>style.visibility</p:attrName>
                                        </p:attrNameLst>
                                      </p:cBhvr>
                                      <p:to>
                                        <p:strVal val="visible"/>
                                      </p:to>
                                    </p:set>
                                    <p:animEffect transition="in" filter="strips(downLeft)">
                                      <p:cBhvr>
                                        <p:cTn id="20" dur="1000"/>
                                        <p:tgtEl>
                                          <p:spTgt spid="6145">
                                            <p:txEl>
                                              <p:pRg st="4" end="4"/>
                                            </p:txEl>
                                          </p:spTgt>
                                        </p:tgtEl>
                                      </p:cBhvr>
                                    </p:animEffect>
                                  </p:childTnLst>
                                </p:cTn>
                              </p:par>
                            </p:childTnLst>
                          </p:cTn>
                        </p:par>
                      </p:childTnLst>
                    </p:cTn>
                  </p:par>
                  <p:par>
                    <p:cTn id="21" fill="hold">
                      <p:stCondLst>
                        <p:cond delay="indefinite"/>
                      </p:stCondLst>
                      <p:childTnLst>
                        <p:par>
                          <p:cTn id="22" fill="hold">
                            <p:stCondLst>
                              <p:cond delay="0"/>
                            </p:stCondLst>
                            <p:childTnLst>
                              <p:par>
                                <p:cTn id="23" presetID="18" presetClass="entr" presetSubtype="12" fill="hold" nodeType="clickEffect">
                                  <p:stCondLst>
                                    <p:cond delay="0"/>
                                  </p:stCondLst>
                                  <p:childTnLst>
                                    <p:set>
                                      <p:cBhvr>
                                        <p:cTn id="24" dur="1" fill="hold">
                                          <p:stCondLst>
                                            <p:cond delay="0"/>
                                          </p:stCondLst>
                                        </p:cTn>
                                        <p:tgtEl>
                                          <p:spTgt spid="6145">
                                            <p:txEl>
                                              <p:pRg st="5" end="5"/>
                                            </p:txEl>
                                          </p:spTgt>
                                        </p:tgtEl>
                                        <p:attrNameLst>
                                          <p:attrName>style.visibility</p:attrName>
                                        </p:attrNameLst>
                                      </p:cBhvr>
                                      <p:to>
                                        <p:strVal val="visible"/>
                                      </p:to>
                                    </p:set>
                                    <p:animEffect transition="in" filter="strips(downLeft)">
                                      <p:cBhvr>
                                        <p:cTn id="25" dur="1000"/>
                                        <p:tgtEl>
                                          <p:spTgt spid="6145">
                                            <p:txEl>
                                              <p:pRg st="5" end="5"/>
                                            </p:txEl>
                                          </p:spTgt>
                                        </p:tgtEl>
                                      </p:cBhvr>
                                    </p:animEffect>
                                  </p:childTnLst>
                                </p:cTn>
                              </p:par>
                            </p:childTnLst>
                          </p:cTn>
                        </p:par>
                        <p:par>
                          <p:cTn id="26" fill="hold">
                            <p:stCondLst>
                              <p:cond delay="1000"/>
                            </p:stCondLst>
                            <p:childTnLst>
                              <p:par>
                                <p:cTn id="27" presetID="18" presetClass="entr" presetSubtype="12" fill="hold" nodeType="afterEffect">
                                  <p:stCondLst>
                                    <p:cond delay="0"/>
                                  </p:stCondLst>
                                  <p:childTnLst>
                                    <p:set>
                                      <p:cBhvr>
                                        <p:cTn id="28" dur="1" fill="hold">
                                          <p:stCondLst>
                                            <p:cond delay="0"/>
                                          </p:stCondLst>
                                        </p:cTn>
                                        <p:tgtEl>
                                          <p:spTgt spid="6145">
                                            <p:txEl>
                                              <p:pRg st="6" end="6"/>
                                            </p:txEl>
                                          </p:spTgt>
                                        </p:tgtEl>
                                        <p:attrNameLst>
                                          <p:attrName>style.visibility</p:attrName>
                                        </p:attrNameLst>
                                      </p:cBhvr>
                                      <p:to>
                                        <p:strVal val="visible"/>
                                      </p:to>
                                    </p:set>
                                    <p:animEffect transition="in" filter="strips(downLeft)">
                                      <p:cBhvr>
                                        <p:cTn id="29" dur="1000"/>
                                        <p:tgtEl>
                                          <p:spTgt spid="6145">
                                            <p:txEl>
                                              <p:pRg st="6" end="6"/>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1265" name="Picture 1" descr="C:\Users\AsuS\Desktop\Capture.PNG"/>
          <p:cNvPicPr>
            <a:picLocks noChangeAspect="1" noChangeArrowheads="1"/>
          </p:cNvPicPr>
          <p:nvPr/>
        </p:nvPicPr>
        <p:blipFill>
          <a:blip r:embed="rId2"/>
          <a:srcRect/>
          <a:stretch>
            <a:fillRect/>
          </a:stretch>
        </p:blipFill>
        <p:spPr bwMode="auto">
          <a:xfrm>
            <a:off x="0" y="995127"/>
            <a:ext cx="12184426" cy="4868635"/>
          </a:xfrm>
          <a:prstGeom prst="rect">
            <a:avLst/>
          </a:prstGeom>
          <a:noFill/>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11265"/>
                                        </p:tgtEl>
                                        <p:attrNameLst>
                                          <p:attrName>style.visibility</p:attrName>
                                        </p:attrNameLst>
                                      </p:cBhvr>
                                      <p:to>
                                        <p:strVal val="visible"/>
                                      </p:to>
                                    </p:set>
                                    <p:animEffect transition="in" filter="fade">
                                      <p:cBhvr>
                                        <p:cTn id="7" dur="1000"/>
                                        <p:tgtEl>
                                          <p:spTgt spid="11265"/>
                                        </p:tgtEl>
                                      </p:cBhvr>
                                    </p:animEffect>
                                    <p:anim calcmode="lin" valueType="num">
                                      <p:cBhvr>
                                        <p:cTn id="8" dur="1000" fill="hold"/>
                                        <p:tgtEl>
                                          <p:spTgt spid="11265"/>
                                        </p:tgtEl>
                                        <p:attrNameLst>
                                          <p:attrName>ppt_x</p:attrName>
                                        </p:attrNameLst>
                                      </p:cBhvr>
                                      <p:tavLst>
                                        <p:tav tm="0">
                                          <p:val>
                                            <p:strVal val="#ppt_x"/>
                                          </p:val>
                                        </p:tav>
                                        <p:tav tm="100000">
                                          <p:val>
                                            <p:strVal val="#ppt_x"/>
                                          </p:val>
                                        </p:tav>
                                      </p:tavLst>
                                    </p:anim>
                                    <p:anim calcmode="lin" valueType="num">
                                      <p:cBhvr>
                                        <p:cTn id="9" dur="900" decel="100000" fill="hold"/>
                                        <p:tgtEl>
                                          <p:spTgt spid="11265"/>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11265"/>
                                        </p:tgtEl>
                                        <p:attrNameLst>
                                          <p:attrName>ppt_y</p:attrName>
                                        </p:attrNameLst>
                                      </p:cBhvr>
                                      <p:tavLst>
                                        <p:tav tm="0">
                                          <p:val>
                                            <p:strVal val="#ppt_y-.03"/>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42090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7" name="TextBox 6"/>
          <p:cNvSpPr txBox="1"/>
          <p:nvPr/>
        </p:nvSpPr>
        <p:spPr>
          <a:xfrm>
            <a:off x="0" y="856341"/>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1. </a:t>
            </a:r>
            <a:r>
              <a:rPr lang="en-US" sz="2800" b="1" dirty="0" err="1">
                <a:solidFill>
                  <a:srgbClr val="0000FF"/>
                </a:solidFill>
                <a:latin typeface="Times New Roman" pitchFamily="18" charset="0"/>
                <a:cs typeface="Times New Roman" pitchFamily="18" charset="0"/>
              </a:rPr>
              <a:t>Thực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hiện</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2051" name="Rectangle 3"/>
          <p:cNvSpPr>
            <a:spLocks noChangeArrowheads="1"/>
          </p:cNvSpPr>
          <p:nvPr/>
        </p:nvSpPr>
        <p:spPr bwMode="auto">
          <a:xfrm>
            <a:off x="1" y="1291771"/>
            <a:ext cx="12192000" cy="523220"/>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cơ</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học</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thường</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gọi</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tắt</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là</a:t>
            </a:r>
            <a:r>
              <a:rPr lang="en-US" sz="2800" dirty="0">
                <a:solidFill>
                  <a:srgbClr val="0000FF"/>
                </a:solidFill>
                <a:latin typeface="Times New Roman" pitchFamily="18" charset="0"/>
                <a:cs typeface="Times New Roman" pitchFamily="18" charset="0"/>
              </a:rPr>
              <a:t> </a:t>
            </a:r>
            <a:r>
              <a:rPr lang="en-US" sz="2800" dirty="0" err="1">
                <a:solidFill>
                  <a:srgbClr val="0000FF"/>
                </a:solidFill>
                <a:latin typeface="Times New Roman" pitchFamily="18" charset="0"/>
                <a:cs typeface="Times New Roman" pitchFamily="18" charset="0"/>
              </a:rPr>
              <a:t>công</a:t>
            </a:r>
            <a:r>
              <a:rPr lang="en-US" sz="2800" dirty="0">
                <a:solidFill>
                  <a:srgbClr val="0000FF"/>
                </a:solidFill>
                <a:latin typeface="Times New Roman" pitchFamily="18" charset="0"/>
                <a:cs typeface="Times New Roman" pitchFamily="18" charset="0"/>
              </a:rPr>
              <a:t>.</a:t>
            </a:r>
          </a:p>
        </p:txBody>
      </p:sp>
      <p:sp>
        <p:nvSpPr>
          <p:cNvPr id="10241" name="Rectangle 1"/>
          <p:cNvSpPr>
            <a:spLocks noChangeArrowheads="1"/>
          </p:cNvSpPr>
          <p:nvPr/>
        </p:nvSpPr>
        <p:spPr bwMode="auto">
          <a:xfrm>
            <a:off x="1" y="1727200"/>
            <a:ext cx="12192000" cy="954107"/>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trường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hợp</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giản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nhất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thực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hiện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khi</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động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làm</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theo</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hướng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pic>
        <p:nvPicPr>
          <p:cNvPr id="10242" name="Picture 2"/>
          <p:cNvPicPr>
            <a:picLocks noChangeAspect="1" noChangeArrowheads="1"/>
          </p:cNvPicPr>
          <p:nvPr/>
        </p:nvPicPr>
        <p:blipFill>
          <a:blip r:embed="rId2"/>
          <a:srcRect/>
          <a:stretch>
            <a:fillRect/>
          </a:stretch>
        </p:blipFill>
        <p:spPr bwMode="auto">
          <a:xfrm>
            <a:off x="7039429" y="2358089"/>
            <a:ext cx="5152571" cy="4499912"/>
          </a:xfrm>
          <a:prstGeom prst="rect">
            <a:avLst/>
          </a:prstGeom>
          <a:noFill/>
          <a:ln w="9525">
            <a:noFill/>
            <a:miter lim="800000"/>
            <a:headEnd/>
            <a:tailEnd/>
          </a:ln>
          <a:effectLst/>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6"/>
                                        </p:tgtEl>
                                        <p:attrNameLst>
                                          <p:attrName>style.visibility</p:attrName>
                                        </p:attrNameLst>
                                      </p:cBhvr>
                                      <p:to>
                                        <p:strVal val="visible"/>
                                      </p:to>
                                    </p:set>
                                    <p:animEffect transition="in" filter="strips(upRight)">
                                      <p:cBhvr>
                                        <p:cTn id="7" dur="1000"/>
                                        <p:tgtEl>
                                          <p:spTgt spid="6"/>
                                        </p:tgtEl>
                                      </p:cBhvr>
                                    </p:animEffect>
                                  </p:childTnLst>
                                </p:cTn>
                              </p:par>
                            </p:childTnLst>
                          </p:cTn>
                        </p:par>
                      </p:childTnLst>
                    </p:cTn>
                  </p:par>
                  <p:par>
                    <p:cTn id="8" fill="hold">
                      <p:stCondLst>
                        <p:cond delay="indefinite"/>
                      </p:stCondLst>
                      <p:childTnLst>
                        <p:par>
                          <p:cTn id="9" fill="hold">
                            <p:stCondLst>
                              <p:cond delay="0"/>
                            </p:stCondLst>
                            <p:childTnLst>
                              <p:par>
                                <p:cTn id="10" presetID="18" presetClass="entr" presetSubtype="3" fill="hold" grpId="0" nodeType="click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strips(upRight)">
                                      <p:cBhvr>
                                        <p:cTn id="12" dur="1000"/>
                                        <p:tgtEl>
                                          <p:spTgt spid="7"/>
                                        </p:tgtEl>
                                      </p:cBhvr>
                                    </p:animEffect>
                                  </p:childTnLst>
                                </p:cTn>
                              </p:par>
                            </p:childTnLst>
                          </p:cTn>
                        </p:par>
                      </p:childTnLst>
                    </p:cTn>
                  </p:par>
                  <p:par>
                    <p:cTn id="13" fill="hold">
                      <p:stCondLst>
                        <p:cond delay="indefinite"/>
                      </p:stCondLst>
                      <p:childTnLst>
                        <p:par>
                          <p:cTn id="14" fill="hold">
                            <p:stCondLst>
                              <p:cond delay="0"/>
                            </p:stCondLst>
                            <p:childTnLst>
                              <p:par>
                                <p:cTn id="15" presetID="21" presetClass="entr" presetSubtype="4" fill="hold" grpId="0" nodeType="clickEffect">
                                  <p:stCondLst>
                                    <p:cond delay="0"/>
                                  </p:stCondLst>
                                  <p:childTnLst>
                                    <p:set>
                                      <p:cBhvr>
                                        <p:cTn id="16" dur="1" fill="hold">
                                          <p:stCondLst>
                                            <p:cond delay="0"/>
                                          </p:stCondLst>
                                        </p:cTn>
                                        <p:tgtEl>
                                          <p:spTgt spid="2051"/>
                                        </p:tgtEl>
                                        <p:attrNameLst>
                                          <p:attrName>style.visibility</p:attrName>
                                        </p:attrNameLst>
                                      </p:cBhvr>
                                      <p:to>
                                        <p:strVal val="visible"/>
                                      </p:to>
                                    </p:set>
                                    <p:animEffect transition="in" filter="wheel(4)">
                                      <p:cBhvr>
                                        <p:cTn id="17" dur="1000"/>
                                        <p:tgtEl>
                                          <p:spTgt spid="2051"/>
                                        </p:tgtEl>
                                      </p:cBhvr>
                                    </p:animEffect>
                                  </p:childTnLst>
                                </p:cTn>
                              </p:par>
                            </p:childTnLst>
                          </p:cTn>
                        </p:par>
                      </p:childTnLst>
                    </p:cTn>
                  </p:par>
                  <p:par>
                    <p:cTn id="18" fill="hold">
                      <p:stCondLst>
                        <p:cond delay="indefinite"/>
                      </p:stCondLst>
                      <p:childTnLst>
                        <p:par>
                          <p:cTn id="19" fill="hold">
                            <p:stCondLst>
                              <p:cond delay="0"/>
                            </p:stCondLst>
                            <p:childTnLst>
                              <p:par>
                                <p:cTn id="20" presetID="21" presetClass="entr" presetSubtype="4" fill="hold" grpId="0" nodeType="clickEffect">
                                  <p:stCondLst>
                                    <p:cond delay="0"/>
                                  </p:stCondLst>
                                  <p:childTnLst>
                                    <p:set>
                                      <p:cBhvr>
                                        <p:cTn id="21" dur="1" fill="hold">
                                          <p:stCondLst>
                                            <p:cond delay="0"/>
                                          </p:stCondLst>
                                        </p:cTn>
                                        <p:tgtEl>
                                          <p:spTgt spid="10241"/>
                                        </p:tgtEl>
                                        <p:attrNameLst>
                                          <p:attrName>style.visibility</p:attrName>
                                        </p:attrNameLst>
                                      </p:cBhvr>
                                      <p:to>
                                        <p:strVal val="visible"/>
                                      </p:to>
                                    </p:set>
                                    <p:animEffect transition="in" filter="wheel(4)">
                                      <p:cBhvr>
                                        <p:cTn id="22" dur="1000"/>
                                        <p:tgtEl>
                                          <p:spTgt spid="10241"/>
                                        </p:tgtEl>
                                      </p:cBhvr>
                                    </p:animEffect>
                                  </p:childTnLst>
                                </p:cTn>
                              </p:par>
                            </p:childTnLst>
                          </p:cTn>
                        </p:par>
                        <p:par>
                          <p:cTn id="23" fill="hold">
                            <p:stCondLst>
                              <p:cond delay="1000"/>
                            </p:stCondLst>
                            <p:childTnLst>
                              <p:par>
                                <p:cTn id="24" presetID="53" presetClass="entr" presetSubtype="0" fill="hold" nodeType="afterEffect">
                                  <p:stCondLst>
                                    <p:cond delay="0"/>
                                  </p:stCondLst>
                                  <p:childTnLst>
                                    <p:set>
                                      <p:cBhvr>
                                        <p:cTn id="25" dur="1" fill="hold">
                                          <p:stCondLst>
                                            <p:cond delay="0"/>
                                          </p:stCondLst>
                                        </p:cTn>
                                        <p:tgtEl>
                                          <p:spTgt spid="10242"/>
                                        </p:tgtEl>
                                        <p:attrNameLst>
                                          <p:attrName>style.visibility</p:attrName>
                                        </p:attrNameLst>
                                      </p:cBhvr>
                                      <p:to>
                                        <p:strVal val="visible"/>
                                      </p:to>
                                    </p:set>
                                    <p:anim calcmode="lin" valueType="num">
                                      <p:cBhvr>
                                        <p:cTn id="26" dur="1000" fill="hold"/>
                                        <p:tgtEl>
                                          <p:spTgt spid="10242"/>
                                        </p:tgtEl>
                                        <p:attrNameLst>
                                          <p:attrName>ppt_w</p:attrName>
                                        </p:attrNameLst>
                                      </p:cBhvr>
                                      <p:tavLst>
                                        <p:tav tm="0">
                                          <p:val>
                                            <p:fltVal val="0"/>
                                          </p:val>
                                        </p:tav>
                                        <p:tav tm="100000">
                                          <p:val>
                                            <p:strVal val="#ppt_w"/>
                                          </p:val>
                                        </p:tav>
                                      </p:tavLst>
                                    </p:anim>
                                    <p:anim calcmode="lin" valueType="num">
                                      <p:cBhvr>
                                        <p:cTn id="27" dur="1000" fill="hold"/>
                                        <p:tgtEl>
                                          <p:spTgt spid="10242"/>
                                        </p:tgtEl>
                                        <p:attrNameLst>
                                          <p:attrName>ppt_h</p:attrName>
                                        </p:attrNameLst>
                                      </p:cBhvr>
                                      <p:tavLst>
                                        <p:tav tm="0">
                                          <p:val>
                                            <p:fltVal val="0"/>
                                          </p:val>
                                        </p:tav>
                                        <p:tav tm="100000">
                                          <p:val>
                                            <p:strVal val="#ppt_h"/>
                                          </p:val>
                                        </p:tav>
                                      </p:tavLst>
                                    </p:anim>
                                    <p:animEffect transition="in" filter="fade">
                                      <p:cBhvr>
                                        <p:cTn id="28" dur="1000"/>
                                        <p:tgtEl>
                                          <p:spTgt spid="1024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P spid="7" grpId="0"/>
      <p:bldP spid="2051" grpId="0"/>
      <p:bldP spid="10241" grpId="0"/>
    </p:bld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2930436"/>
            <a:ext cx="12192000" cy="3108543"/>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Em đá quả bóng trên sân, làm quả bóng bay vào lưới trống. Khi đó em đã thực hiện công lên quả bóng, làm quả bóng di chuyển một quãng đường theo hướng của lực tác dụng.</a:t>
            </a:r>
          </a:p>
          <a:p>
            <a:pPr algn="just">
              <a:buFontTx/>
              <a:buChar char="-"/>
            </a:pPr>
            <a:r>
              <a:rPr lang="vi-VN" sz="2800" dirty="0">
                <a:solidFill>
                  <a:srgbClr val="FF00FF"/>
                </a:solidFill>
                <a:latin typeface="Times New Roman" pitchFamily="18" charset="0"/>
                <a:cs typeface="Times New Roman" pitchFamily="18" charset="0"/>
              </a:rPr>
              <a:t>Em ném quả tạ bằng một lực có phương nằm ngang làm quả tạ bay ra xa theo hướng của lực. Ta nói, lực của tay em đã thực hiện công.</a:t>
            </a:r>
            <a:endParaRPr lang="en-US" sz="2800" dirty="0">
              <a:solidFill>
                <a:srgbClr val="FF00FF"/>
              </a:solidFill>
              <a:latin typeface="Times New Roman" pitchFamily="18" charset="0"/>
              <a:cs typeface="Times New Roman" pitchFamily="18" charset="0"/>
            </a:endParaRPr>
          </a:p>
          <a:p>
            <a:pPr algn="just">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Dùng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tay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kéo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cặp</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xách</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lên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khỏi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mặt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đất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độ</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cao</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40cm</a:t>
            </a:r>
            <a:r>
              <a:rPr lang="en-US" sz="2800" dirty="0">
                <a:solidFill>
                  <a:srgbClr val="FF00FF"/>
                </a:solidFill>
                <a:latin typeface="Times New Roman" pitchFamily="18" charset="0"/>
                <a:cs typeface="Times New Roman" pitchFamily="18" charset="0"/>
              </a:rPr>
              <a:t>.</a:t>
            </a:r>
          </a:p>
          <a:p>
            <a:pPr algn="just">
              <a:buFontTx/>
              <a:buChar char="-"/>
            </a:pP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Đẩy</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xe</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hàng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trong</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siêu</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thị</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di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chuyển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một</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đoạn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đường</a:t>
            </a:r>
            <a:r>
              <a:rPr lang="en-US" sz="2800" dirty="0">
                <a:solidFill>
                  <a:srgbClr val="FF00FF"/>
                </a:solidFill>
                <a:latin typeface="Times New Roman" pitchFamily="18" charset="0"/>
                <a:cs typeface="Times New Roman" pitchFamily="18" charset="0"/>
              </a:rPr>
              <a:t>.</a:t>
            </a:r>
            <a:endParaRPr lang="vi-VN" sz="2800" dirty="0">
              <a:solidFill>
                <a:srgbClr val="FF00FF"/>
              </a:solidFill>
              <a:latin typeface="Times New Roman" pitchFamily="18" charset="0"/>
              <a:cs typeface="Times New Roman" pitchFamily="18" charset="0"/>
            </a:endParaRPr>
          </a:p>
        </p:txBody>
      </p:sp>
      <p:pic>
        <p:nvPicPr>
          <p:cNvPr id="9217" name="Picture 1"/>
          <p:cNvPicPr>
            <a:picLocks noChangeAspect="1" noChangeArrowheads="1"/>
          </p:cNvPicPr>
          <p:nvPr/>
        </p:nvPicPr>
        <p:blipFill>
          <a:blip r:embed="rId2"/>
          <a:srcRect/>
          <a:stretch>
            <a:fillRect/>
          </a:stretch>
        </p:blipFill>
        <p:spPr bwMode="auto">
          <a:xfrm>
            <a:off x="3584958" y="0"/>
            <a:ext cx="5039734" cy="3004457"/>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53" presetClass="entr" presetSubtype="0" fill="hold" nodeType="withEffect">
                                  <p:stCondLst>
                                    <p:cond delay="0"/>
                                  </p:stCondLst>
                                  <p:childTnLst>
                                    <p:set>
                                      <p:cBhvr>
                                        <p:cTn id="6" dur="1" fill="hold">
                                          <p:stCondLst>
                                            <p:cond delay="0"/>
                                          </p:stCondLst>
                                        </p:cTn>
                                        <p:tgtEl>
                                          <p:spTgt spid="9217"/>
                                        </p:tgtEl>
                                        <p:attrNameLst>
                                          <p:attrName>style.visibility</p:attrName>
                                        </p:attrNameLst>
                                      </p:cBhvr>
                                      <p:to>
                                        <p:strVal val="visible"/>
                                      </p:to>
                                    </p:set>
                                    <p:anim calcmode="lin" valueType="num">
                                      <p:cBhvr>
                                        <p:cTn id="7" dur="1000" fill="hold"/>
                                        <p:tgtEl>
                                          <p:spTgt spid="9217"/>
                                        </p:tgtEl>
                                        <p:attrNameLst>
                                          <p:attrName>ppt_w</p:attrName>
                                        </p:attrNameLst>
                                      </p:cBhvr>
                                      <p:tavLst>
                                        <p:tav tm="0">
                                          <p:val>
                                            <p:fltVal val="0"/>
                                          </p:val>
                                        </p:tav>
                                        <p:tav tm="100000">
                                          <p:val>
                                            <p:strVal val="#ppt_w"/>
                                          </p:val>
                                        </p:tav>
                                      </p:tavLst>
                                    </p:anim>
                                    <p:anim calcmode="lin" valueType="num">
                                      <p:cBhvr>
                                        <p:cTn id="8" dur="1000" fill="hold"/>
                                        <p:tgtEl>
                                          <p:spTgt spid="9217"/>
                                        </p:tgtEl>
                                        <p:attrNameLst>
                                          <p:attrName>ppt_h</p:attrName>
                                        </p:attrNameLst>
                                      </p:cBhvr>
                                      <p:tavLst>
                                        <p:tav tm="0">
                                          <p:val>
                                            <p:fltVal val="0"/>
                                          </p:val>
                                        </p:tav>
                                        <p:tav tm="100000">
                                          <p:val>
                                            <p:strVal val="#ppt_h"/>
                                          </p:val>
                                        </p:tav>
                                      </p:tavLst>
                                    </p:anim>
                                    <p:animEffect transition="in" filter="fade">
                                      <p:cBhvr>
                                        <p:cTn id="9" dur="1000"/>
                                        <p:tgtEl>
                                          <p:spTgt spid="9217"/>
                                        </p:tgtEl>
                                      </p:cBhvr>
                                    </p:animEffect>
                                  </p:childTnLst>
                                </p:cTn>
                              </p:par>
                            </p:childTnLst>
                          </p:cTn>
                        </p:par>
                      </p:childTnLst>
                    </p:cTn>
                  </p:par>
                  <p:par>
                    <p:cTn id="10" fill="hold">
                      <p:stCondLst>
                        <p:cond delay="indefinite"/>
                      </p:stCondLst>
                      <p:childTnLst>
                        <p:par>
                          <p:cTn id="11" fill="hold">
                            <p:stCondLst>
                              <p:cond delay="0"/>
                            </p:stCondLst>
                            <p:childTnLst>
                              <p:par>
                                <p:cTn id="12" presetID="49" presetClass="entr" presetSubtype="0" decel="100000" fill="hold" nodeType="clickEffect">
                                  <p:stCondLst>
                                    <p:cond delay="0"/>
                                  </p:stCondLst>
                                  <p:childTnLst>
                                    <p:set>
                                      <p:cBhvr>
                                        <p:cTn id="13" dur="1" fill="hold">
                                          <p:stCondLst>
                                            <p:cond delay="0"/>
                                          </p:stCondLst>
                                        </p:cTn>
                                        <p:tgtEl>
                                          <p:spTgt spid="5">
                                            <p:txEl>
                                              <p:pRg st="0" end="0"/>
                                            </p:txEl>
                                          </p:spTgt>
                                        </p:tgtEl>
                                        <p:attrNameLst>
                                          <p:attrName>style.visibility</p:attrName>
                                        </p:attrNameLst>
                                      </p:cBhvr>
                                      <p:to>
                                        <p:strVal val="visible"/>
                                      </p:to>
                                    </p:set>
                                    <p:anim calcmode="lin" valueType="num">
                                      <p:cBhvr>
                                        <p:cTn id="14"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5"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6"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7" dur="1000"/>
                                        <p:tgtEl>
                                          <p:spTgt spid="5">
                                            <p:txEl>
                                              <p:pRg st="0" end="0"/>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9" presetClass="entr" presetSubtype="0" decel="100000" fill="hold" nodeType="clickEffect">
                                  <p:stCondLst>
                                    <p:cond delay="0"/>
                                  </p:stCondLst>
                                  <p:childTnLst>
                                    <p:set>
                                      <p:cBhvr>
                                        <p:cTn id="21" dur="1" fill="hold">
                                          <p:stCondLst>
                                            <p:cond delay="0"/>
                                          </p:stCondLst>
                                        </p:cTn>
                                        <p:tgtEl>
                                          <p:spTgt spid="5">
                                            <p:txEl>
                                              <p:pRg st="1" end="1"/>
                                            </p:txEl>
                                          </p:spTgt>
                                        </p:tgtEl>
                                        <p:attrNameLst>
                                          <p:attrName>style.visibility</p:attrName>
                                        </p:attrNameLst>
                                      </p:cBhvr>
                                      <p:to>
                                        <p:strVal val="visible"/>
                                      </p:to>
                                    </p:set>
                                    <p:anim calcmode="lin" valueType="num">
                                      <p:cBhvr>
                                        <p:cTn id="22"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3"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4"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5" dur="1000"/>
                                        <p:tgtEl>
                                          <p:spTgt spid="5">
                                            <p:txEl>
                                              <p:pRg st="1" end="1"/>
                                            </p:txEl>
                                          </p:spTgt>
                                        </p:tgtEl>
                                      </p:cBhvr>
                                    </p:animEffect>
                                  </p:childTnLst>
                                </p:cTn>
                              </p:par>
                            </p:childTnLst>
                          </p:cTn>
                        </p:par>
                      </p:childTnLst>
                    </p:cTn>
                  </p:par>
                  <p:par>
                    <p:cTn id="26" fill="hold">
                      <p:stCondLst>
                        <p:cond delay="indefinite"/>
                      </p:stCondLst>
                      <p:childTnLst>
                        <p:par>
                          <p:cTn id="27" fill="hold">
                            <p:stCondLst>
                              <p:cond delay="0"/>
                            </p:stCondLst>
                            <p:childTnLst>
                              <p:par>
                                <p:cTn id="28" presetID="49" presetClass="entr" presetSubtype="0" decel="100000" fill="hold" nodeType="clickEffect">
                                  <p:stCondLst>
                                    <p:cond delay="0"/>
                                  </p:stCondLst>
                                  <p:childTnLst>
                                    <p:set>
                                      <p:cBhvr>
                                        <p:cTn id="29" dur="1" fill="hold">
                                          <p:stCondLst>
                                            <p:cond delay="0"/>
                                          </p:stCondLst>
                                        </p:cTn>
                                        <p:tgtEl>
                                          <p:spTgt spid="5">
                                            <p:txEl>
                                              <p:pRg st="2" end="2"/>
                                            </p:txEl>
                                          </p:spTgt>
                                        </p:tgtEl>
                                        <p:attrNameLst>
                                          <p:attrName>style.visibility</p:attrName>
                                        </p:attrNameLst>
                                      </p:cBhvr>
                                      <p:to>
                                        <p:strVal val="visible"/>
                                      </p:to>
                                    </p:set>
                                    <p:anim calcmode="lin" valueType="num">
                                      <p:cBhvr>
                                        <p:cTn id="30" dur="1000" fill="hold"/>
                                        <p:tgtEl>
                                          <p:spTgt spid="5">
                                            <p:txEl>
                                              <p:pRg st="2" end="2"/>
                                            </p:txEl>
                                          </p:spTgt>
                                        </p:tgtEl>
                                        <p:attrNameLst>
                                          <p:attrName>ppt_w</p:attrName>
                                        </p:attrNameLst>
                                      </p:cBhvr>
                                      <p:tavLst>
                                        <p:tav tm="0">
                                          <p:val>
                                            <p:fltVal val="0"/>
                                          </p:val>
                                        </p:tav>
                                        <p:tav tm="100000">
                                          <p:val>
                                            <p:strVal val="#ppt_w"/>
                                          </p:val>
                                        </p:tav>
                                      </p:tavLst>
                                    </p:anim>
                                    <p:anim calcmode="lin" valueType="num">
                                      <p:cBhvr>
                                        <p:cTn id="31" dur="1000" fill="hold"/>
                                        <p:tgtEl>
                                          <p:spTgt spid="5">
                                            <p:txEl>
                                              <p:pRg st="2" end="2"/>
                                            </p:txEl>
                                          </p:spTgt>
                                        </p:tgtEl>
                                        <p:attrNameLst>
                                          <p:attrName>ppt_h</p:attrName>
                                        </p:attrNameLst>
                                      </p:cBhvr>
                                      <p:tavLst>
                                        <p:tav tm="0">
                                          <p:val>
                                            <p:fltVal val="0"/>
                                          </p:val>
                                        </p:tav>
                                        <p:tav tm="100000">
                                          <p:val>
                                            <p:strVal val="#ppt_h"/>
                                          </p:val>
                                        </p:tav>
                                      </p:tavLst>
                                    </p:anim>
                                    <p:anim calcmode="lin" valueType="num">
                                      <p:cBhvr>
                                        <p:cTn id="32" dur="1000" fill="hold"/>
                                        <p:tgtEl>
                                          <p:spTgt spid="5">
                                            <p:txEl>
                                              <p:pRg st="2" end="2"/>
                                            </p:txEl>
                                          </p:spTgt>
                                        </p:tgtEl>
                                        <p:attrNameLst>
                                          <p:attrName>style.rotation</p:attrName>
                                        </p:attrNameLst>
                                      </p:cBhvr>
                                      <p:tavLst>
                                        <p:tav tm="0">
                                          <p:val>
                                            <p:fltVal val="360"/>
                                          </p:val>
                                        </p:tav>
                                        <p:tav tm="100000">
                                          <p:val>
                                            <p:fltVal val="0"/>
                                          </p:val>
                                        </p:tav>
                                      </p:tavLst>
                                    </p:anim>
                                    <p:animEffect transition="in" filter="fade">
                                      <p:cBhvr>
                                        <p:cTn id="33" dur="1000"/>
                                        <p:tgtEl>
                                          <p:spTgt spid="5">
                                            <p:txEl>
                                              <p:pRg st="2" end="2"/>
                                            </p:txEl>
                                          </p:spTgt>
                                        </p:tgtEl>
                                      </p:cBhvr>
                                    </p:animEffect>
                                  </p:childTnLst>
                                </p:cTn>
                              </p:par>
                            </p:childTnLst>
                          </p:cTn>
                        </p:par>
                      </p:childTnLst>
                    </p:cTn>
                  </p:par>
                  <p:par>
                    <p:cTn id="34" fill="hold">
                      <p:stCondLst>
                        <p:cond delay="indefinite"/>
                      </p:stCondLst>
                      <p:childTnLst>
                        <p:par>
                          <p:cTn id="35" fill="hold">
                            <p:stCondLst>
                              <p:cond delay="0"/>
                            </p:stCondLst>
                            <p:childTnLst>
                              <p:par>
                                <p:cTn id="36" presetID="49" presetClass="entr" presetSubtype="0" decel="100000" fill="hold" nodeType="clickEffect">
                                  <p:stCondLst>
                                    <p:cond delay="0"/>
                                  </p:stCondLst>
                                  <p:childTnLst>
                                    <p:set>
                                      <p:cBhvr>
                                        <p:cTn id="37" dur="1" fill="hold">
                                          <p:stCondLst>
                                            <p:cond delay="0"/>
                                          </p:stCondLst>
                                        </p:cTn>
                                        <p:tgtEl>
                                          <p:spTgt spid="5">
                                            <p:txEl>
                                              <p:pRg st="3" end="3"/>
                                            </p:txEl>
                                          </p:spTgt>
                                        </p:tgtEl>
                                        <p:attrNameLst>
                                          <p:attrName>style.visibility</p:attrName>
                                        </p:attrNameLst>
                                      </p:cBhvr>
                                      <p:to>
                                        <p:strVal val="visible"/>
                                      </p:to>
                                    </p:set>
                                    <p:anim calcmode="lin" valueType="num">
                                      <p:cBhvr>
                                        <p:cTn id="38" dur="1000" fill="hold"/>
                                        <p:tgtEl>
                                          <p:spTgt spid="5">
                                            <p:txEl>
                                              <p:pRg st="3" end="3"/>
                                            </p:txEl>
                                          </p:spTgt>
                                        </p:tgtEl>
                                        <p:attrNameLst>
                                          <p:attrName>ppt_w</p:attrName>
                                        </p:attrNameLst>
                                      </p:cBhvr>
                                      <p:tavLst>
                                        <p:tav tm="0">
                                          <p:val>
                                            <p:fltVal val="0"/>
                                          </p:val>
                                        </p:tav>
                                        <p:tav tm="100000">
                                          <p:val>
                                            <p:strVal val="#ppt_w"/>
                                          </p:val>
                                        </p:tav>
                                      </p:tavLst>
                                    </p:anim>
                                    <p:anim calcmode="lin" valueType="num">
                                      <p:cBhvr>
                                        <p:cTn id="39" dur="1000" fill="hold"/>
                                        <p:tgtEl>
                                          <p:spTgt spid="5">
                                            <p:txEl>
                                              <p:pRg st="3" end="3"/>
                                            </p:txEl>
                                          </p:spTgt>
                                        </p:tgtEl>
                                        <p:attrNameLst>
                                          <p:attrName>ppt_h</p:attrName>
                                        </p:attrNameLst>
                                      </p:cBhvr>
                                      <p:tavLst>
                                        <p:tav tm="0">
                                          <p:val>
                                            <p:fltVal val="0"/>
                                          </p:val>
                                        </p:tav>
                                        <p:tav tm="100000">
                                          <p:val>
                                            <p:strVal val="#ppt_h"/>
                                          </p:val>
                                        </p:tav>
                                      </p:tavLst>
                                    </p:anim>
                                    <p:anim calcmode="lin" valueType="num">
                                      <p:cBhvr>
                                        <p:cTn id="40" dur="1000" fill="hold"/>
                                        <p:tgtEl>
                                          <p:spTgt spid="5">
                                            <p:txEl>
                                              <p:pRg st="3" end="3"/>
                                            </p:txEl>
                                          </p:spTgt>
                                        </p:tgtEl>
                                        <p:attrNameLst>
                                          <p:attrName>style.rotation</p:attrName>
                                        </p:attrNameLst>
                                      </p:cBhvr>
                                      <p:tavLst>
                                        <p:tav tm="0">
                                          <p:val>
                                            <p:fltVal val="360"/>
                                          </p:val>
                                        </p:tav>
                                        <p:tav tm="100000">
                                          <p:val>
                                            <p:fltVal val="0"/>
                                          </p:val>
                                        </p:tav>
                                      </p:tavLst>
                                    </p:anim>
                                    <p:animEffect transition="in" filter="fade">
                                      <p:cBhvr>
                                        <p:cTn id="41" dur="1000"/>
                                        <p:tgtEl>
                                          <p:spTgt spid="5">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Rectangle 4"/>
          <p:cNvSpPr/>
          <p:nvPr/>
        </p:nvSpPr>
        <p:spPr>
          <a:xfrm>
            <a:off x="0" y="3888379"/>
            <a:ext cx="12192000" cy="1815882"/>
          </a:xfrm>
          <a:prstGeom prst="rect">
            <a:avLst/>
          </a:prstGeom>
        </p:spPr>
        <p:txBody>
          <a:bodyPr wrap="square">
            <a:spAutoFit/>
          </a:bodyPr>
          <a:lstStyle/>
          <a:p>
            <a:pPr algn="just"/>
            <a:r>
              <a:rPr lang="vi-VN" sz="2800" dirty="0">
                <a:solidFill>
                  <a:srgbClr val="FF00FF"/>
                </a:solidFill>
                <a:latin typeface="Times New Roman" pitchFamily="18" charset="0"/>
                <a:cs typeface="Times New Roman" pitchFamily="18" charset="0"/>
              </a:rPr>
              <a:t>- Hình 1.3a: Lực trong hình này có sinh công vì thùng hàng có di chuyển theo hướng của lực tác dụng.</a:t>
            </a:r>
          </a:p>
          <a:p>
            <a:pPr algn="just"/>
            <a:r>
              <a:rPr lang="vi-VN" sz="2800" dirty="0">
                <a:solidFill>
                  <a:srgbClr val="FF00FF"/>
                </a:solidFill>
                <a:latin typeface="Times New Roman" pitchFamily="18" charset="0"/>
                <a:cs typeface="Times New Roman" pitchFamily="18" charset="0"/>
              </a:rPr>
              <a:t>- Hình 1.3b: Lực trong hình này không sinh công vì túi xách không di chuyển theo hướng của lực tác dụng.</a:t>
            </a:r>
          </a:p>
        </p:txBody>
      </p:sp>
      <p:pic>
        <p:nvPicPr>
          <p:cNvPr id="28674" name="Picture 2"/>
          <p:cNvPicPr>
            <a:picLocks noChangeAspect="1" noChangeArrowheads="1"/>
          </p:cNvPicPr>
          <p:nvPr/>
        </p:nvPicPr>
        <p:blipFill>
          <a:blip r:embed="rId2"/>
          <a:srcRect/>
          <a:stretch>
            <a:fillRect/>
          </a:stretch>
        </p:blipFill>
        <p:spPr bwMode="auto">
          <a:xfrm>
            <a:off x="1045007" y="0"/>
            <a:ext cx="10101943" cy="3809392"/>
          </a:xfrm>
          <a:prstGeom prst="rect">
            <a:avLst/>
          </a:prstGeom>
          <a:noFill/>
          <a:ln w="9525">
            <a:noFill/>
            <a:miter lim="800000"/>
            <a:headEnd/>
            <a:tailEnd/>
          </a:ln>
          <a:effectLst/>
        </p:spPr>
      </p:pic>
    </p:spTree>
    <p:extLst>
      <p:ext uri="{BB962C8B-B14F-4D97-AF65-F5344CB8AC3E}">
        <p14:creationId xmlns:p14="http://schemas.microsoft.com/office/powerpoint/2010/main" val="375785008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49" presetClass="entr" presetSubtype="0" decel="100000" fill="hold" nodeType="withEffect">
                                  <p:stCondLst>
                                    <p:cond delay="0"/>
                                  </p:stCondLst>
                                  <p:childTnLst>
                                    <p:set>
                                      <p:cBhvr>
                                        <p:cTn id="6" dur="1" fill="hold">
                                          <p:stCondLst>
                                            <p:cond delay="0"/>
                                          </p:stCondLst>
                                        </p:cTn>
                                        <p:tgtEl>
                                          <p:spTgt spid="28674"/>
                                        </p:tgtEl>
                                        <p:attrNameLst>
                                          <p:attrName>style.visibility</p:attrName>
                                        </p:attrNameLst>
                                      </p:cBhvr>
                                      <p:to>
                                        <p:strVal val="visible"/>
                                      </p:to>
                                    </p:set>
                                    <p:anim calcmode="lin" valueType="num">
                                      <p:cBhvr>
                                        <p:cTn id="7" dur="1000" fill="hold"/>
                                        <p:tgtEl>
                                          <p:spTgt spid="28674"/>
                                        </p:tgtEl>
                                        <p:attrNameLst>
                                          <p:attrName>ppt_w</p:attrName>
                                        </p:attrNameLst>
                                      </p:cBhvr>
                                      <p:tavLst>
                                        <p:tav tm="0">
                                          <p:val>
                                            <p:fltVal val="0"/>
                                          </p:val>
                                        </p:tav>
                                        <p:tav tm="100000">
                                          <p:val>
                                            <p:strVal val="#ppt_w"/>
                                          </p:val>
                                        </p:tav>
                                      </p:tavLst>
                                    </p:anim>
                                    <p:anim calcmode="lin" valueType="num">
                                      <p:cBhvr>
                                        <p:cTn id="8" dur="1000" fill="hold"/>
                                        <p:tgtEl>
                                          <p:spTgt spid="28674"/>
                                        </p:tgtEl>
                                        <p:attrNameLst>
                                          <p:attrName>ppt_h</p:attrName>
                                        </p:attrNameLst>
                                      </p:cBhvr>
                                      <p:tavLst>
                                        <p:tav tm="0">
                                          <p:val>
                                            <p:fltVal val="0"/>
                                          </p:val>
                                        </p:tav>
                                        <p:tav tm="100000">
                                          <p:val>
                                            <p:strVal val="#ppt_h"/>
                                          </p:val>
                                        </p:tav>
                                      </p:tavLst>
                                    </p:anim>
                                    <p:anim calcmode="lin" valueType="num">
                                      <p:cBhvr>
                                        <p:cTn id="9" dur="1000" fill="hold"/>
                                        <p:tgtEl>
                                          <p:spTgt spid="28674"/>
                                        </p:tgtEl>
                                        <p:attrNameLst>
                                          <p:attrName>style.rotation</p:attrName>
                                        </p:attrNameLst>
                                      </p:cBhvr>
                                      <p:tavLst>
                                        <p:tav tm="0">
                                          <p:val>
                                            <p:fltVal val="360"/>
                                          </p:val>
                                        </p:tav>
                                        <p:tav tm="100000">
                                          <p:val>
                                            <p:fltVal val="0"/>
                                          </p:val>
                                        </p:tav>
                                      </p:tavLst>
                                    </p:anim>
                                    <p:animEffect transition="in" filter="fade">
                                      <p:cBhvr>
                                        <p:cTn id="10" dur="1000"/>
                                        <p:tgtEl>
                                          <p:spTgt spid="28674"/>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5">
                                            <p:txEl>
                                              <p:pRg st="0" end="0"/>
                                            </p:txEl>
                                          </p:spTgt>
                                        </p:tgtEl>
                                        <p:attrNameLst>
                                          <p:attrName>style.visibility</p:attrName>
                                        </p:attrNameLst>
                                      </p:cBhvr>
                                      <p:to>
                                        <p:strVal val="visible"/>
                                      </p:to>
                                    </p:set>
                                    <p:anim calcmode="lin" valueType="num">
                                      <p:cBhvr>
                                        <p:cTn id="15" dur="1000" fill="hold"/>
                                        <p:tgtEl>
                                          <p:spTgt spid="5">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5">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5">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5">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5">
                                            <p:txEl>
                                              <p:pRg st="1" end="1"/>
                                            </p:txEl>
                                          </p:spTgt>
                                        </p:tgtEl>
                                        <p:attrNameLst>
                                          <p:attrName>style.visibility</p:attrName>
                                        </p:attrNameLst>
                                      </p:cBhvr>
                                      <p:to>
                                        <p:strVal val="visible"/>
                                      </p:to>
                                    </p:set>
                                    <p:anim calcmode="lin" valueType="num">
                                      <p:cBhvr>
                                        <p:cTn id="23" dur="1000" fill="hold"/>
                                        <p:tgtEl>
                                          <p:spTgt spid="5">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5">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5">
                                            <p:txEl>
                                              <p:pRg st="1" end="1"/>
                                            </p:txEl>
                                          </p:spTgt>
                                        </p:tgtEl>
                                        <p:attrNameLst>
                                          <p:attrName>style.rotation</p:attrName>
                                        </p:attrNameLst>
                                      </p:cBhvr>
                                      <p:tavLst>
                                        <p:tav tm="0">
                                          <p:val>
                                            <p:fltVal val="360"/>
                                          </p:val>
                                        </p:tav>
                                        <p:tav tm="100000">
                                          <p:val>
                                            <p:fltVal val="0"/>
                                          </p:val>
                                        </p:tav>
                                      </p:tavLst>
                                    </p:anim>
                                    <p:animEffect transition="in" filter="fade">
                                      <p:cBhvr>
                                        <p:cTn id="26" dur="1000"/>
                                        <p:tgtEl>
                                          <p:spTgt spid="5">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pic>
        <p:nvPicPr>
          <p:cNvPr id="29698" name="Picture 2"/>
          <p:cNvPicPr>
            <a:picLocks noChangeAspect="1" noChangeArrowheads="1"/>
          </p:cNvPicPr>
          <p:nvPr/>
        </p:nvPicPr>
        <p:blipFill>
          <a:blip r:embed="rId2"/>
          <a:srcRect/>
          <a:stretch>
            <a:fillRect/>
          </a:stretch>
        </p:blipFill>
        <p:spPr bwMode="auto">
          <a:xfrm>
            <a:off x="1509485" y="502504"/>
            <a:ext cx="10305143" cy="3031724"/>
          </a:xfrm>
          <a:prstGeom prst="rect">
            <a:avLst/>
          </a:prstGeom>
          <a:noFill/>
          <a:ln w="9525">
            <a:noFill/>
            <a:miter lim="800000"/>
            <a:headEnd/>
            <a:tailEnd/>
          </a:ln>
          <a:effectLst/>
        </p:spPr>
      </p:pic>
      <p:sp>
        <p:nvSpPr>
          <p:cNvPr id="12" name="Rectangle 11"/>
          <p:cNvSpPr/>
          <p:nvPr/>
        </p:nvSpPr>
        <p:spPr>
          <a:xfrm>
            <a:off x="0" y="3670665"/>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Tình huống thứ 3, nhân viên y tế thực hiện công lớn nhất vì lực tác dụng vào vật </a:t>
            </a:r>
            <a:r>
              <a:rPr lang="en-US" sz="2800" dirty="0" err="1">
                <a:solidFill>
                  <a:srgbClr val="FF00FF"/>
                </a:solidFill>
                <a:latin typeface="Times New Roman" pitchFamily="18" charset="0"/>
                <a:cs typeface="Times New Roman" pitchFamily="18" charset="0"/>
              </a:rPr>
              <a:t>lớn</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nhất</a:t>
            </a:r>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và quãng đường vật dịch chuyển theo hướng của lực dài</a:t>
            </a:r>
            <a:r>
              <a:rPr lang="en-US" sz="2800" dirty="0">
                <a:solidFill>
                  <a:srgbClr val="FF00FF"/>
                </a:solidFill>
                <a:latin typeface="Times New Roman" pitchFamily="18" charset="0"/>
                <a:cs typeface="Times New Roman" pitchFamily="18" charset="0"/>
              </a:rPr>
              <a:t> </a:t>
            </a:r>
            <a:r>
              <a:rPr lang="en-US" sz="2800" dirty="0" err="1">
                <a:solidFill>
                  <a:srgbClr val="FF00FF"/>
                </a:solidFill>
                <a:latin typeface="Times New Roman" pitchFamily="18" charset="0"/>
                <a:cs typeface="Times New Roman" pitchFamily="18" charset="0"/>
              </a:rPr>
              <a:t>nhất</a:t>
            </a:r>
            <a:r>
              <a:rPr lang="vi-VN" sz="2800" dirty="0">
                <a:solidFill>
                  <a:srgbClr val="FF00FF"/>
                </a:solidFill>
                <a:latin typeface="Times New Roman" pitchFamily="18" charset="0"/>
                <a:cs typeface="Times New Roman" pitchFamily="18" charset="0"/>
              </a:rPr>
              <a:t>.</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1" presetClass="entr" presetSubtype="0" fill="hold" nodeType="withEffect">
                                  <p:stCondLst>
                                    <p:cond delay="0"/>
                                  </p:stCondLst>
                                  <p:iterate type="lt">
                                    <p:tmPct val="5000"/>
                                  </p:iterate>
                                  <p:childTnLst>
                                    <p:set>
                                      <p:cBhvr>
                                        <p:cTn id="6" dur="1" fill="hold">
                                          <p:stCondLst>
                                            <p:cond delay="0"/>
                                          </p:stCondLst>
                                        </p:cTn>
                                        <p:tgtEl>
                                          <p:spTgt spid="29698"/>
                                        </p:tgtEl>
                                        <p:attrNameLst>
                                          <p:attrName>style.visibility</p:attrName>
                                        </p:attrNameLst>
                                      </p:cBhvr>
                                      <p:to>
                                        <p:strVal val="visible"/>
                                      </p:to>
                                    </p:set>
                                    <p:anim calcmode="lin" valueType="num">
                                      <p:cBhvr>
                                        <p:cTn id="7" dur="1000" fill="hold"/>
                                        <p:tgtEl>
                                          <p:spTgt spid="29698"/>
                                        </p:tgtEl>
                                        <p:attrNameLst>
                                          <p:attrName>ppt_w</p:attrName>
                                        </p:attrNameLst>
                                      </p:cBhvr>
                                      <p:tavLst>
                                        <p:tav tm="0">
                                          <p:val>
                                            <p:fltVal val="0"/>
                                          </p:val>
                                        </p:tav>
                                        <p:tav tm="100000">
                                          <p:val>
                                            <p:strVal val="#ppt_w"/>
                                          </p:val>
                                        </p:tav>
                                      </p:tavLst>
                                    </p:anim>
                                    <p:anim calcmode="lin" valueType="num">
                                      <p:cBhvr>
                                        <p:cTn id="8" dur="1000" fill="hold"/>
                                        <p:tgtEl>
                                          <p:spTgt spid="29698"/>
                                        </p:tgtEl>
                                        <p:attrNameLst>
                                          <p:attrName>ppt_h</p:attrName>
                                        </p:attrNameLst>
                                      </p:cBhvr>
                                      <p:tavLst>
                                        <p:tav tm="0">
                                          <p:val>
                                            <p:fltVal val="0"/>
                                          </p:val>
                                        </p:tav>
                                        <p:tav tm="100000">
                                          <p:val>
                                            <p:strVal val="#ppt_h"/>
                                          </p:val>
                                        </p:tav>
                                      </p:tavLst>
                                    </p:anim>
                                    <p:anim calcmode="lin" valueType="num">
                                      <p:cBhvr>
                                        <p:cTn id="9" dur="1000" fill="hold"/>
                                        <p:tgtEl>
                                          <p:spTgt spid="29698"/>
                                        </p:tgtEl>
                                        <p:attrNameLst>
                                          <p:attrName>style.rotation</p:attrName>
                                        </p:attrNameLst>
                                      </p:cBhvr>
                                      <p:tavLst>
                                        <p:tav tm="0">
                                          <p:val>
                                            <p:fltVal val="90"/>
                                          </p:val>
                                        </p:tav>
                                        <p:tav tm="100000">
                                          <p:val>
                                            <p:fltVal val="0"/>
                                          </p:val>
                                        </p:tav>
                                      </p:tavLst>
                                    </p:anim>
                                    <p:animEffect transition="in" filter="fade">
                                      <p:cBhvr>
                                        <p:cTn id="10" dur="1000"/>
                                        <p:tgtEl>
                                          <p:spTgt spid="29698"/>
                                        </p:tgtEl>
                                      </p:cBhvr>
                                    </p:animEffect>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12">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6" name="TextBox 5"/>
          <p:cNvSpPr txBox="1"/>
          <p:nvPr/>
        </p:nvSpPr>
        <p:spPr>
          <a:xfrm>
            <a:off x="0" y="348338"/>
            <a:ext cx="12192000" cy="523220"/>
          </a:xfrm>
          <a:prstGeom prst="rect">
            <a:avLst/>
          </a:prstGeom>
          <a:noFill/>
        </p:spPr>
        <p:txBody>
          <a:bodyPr wrap="square" rtlCol="0">
            <a:spAutoFit/>
          </a:bodyPr>
          <a:lstStyle/>
          <a:p>
            <a:r>
              <a:rPr lang="en-US" sz="2800" b="1" dirty="0">
                <a:solidFill>
                  <a:srgbClr val="0000FF"/>
                </a:solidFill>
                <a:latin typeface="Times New Roman" pitchFamily="18" charset="0"/>
                <a:cs typeface="Times New Roman" pitchFamily="18" charset="0"/>
              </a:rPr>
              <a:t>I. </a:t>
            </a:r>
            <a:r>
              <a:rPr lang="en-US" sz="2800" b="1" dirty="0" err="1">
                <a:solidFill>
                  <a:srgbClr val="0000FF"/>
                </a:solidFill>
                <a:latin typeface="Times New Roman" pitchFamily="18" charset="0"/>
                <a:cs typeface="Times New Roman" pitchFamily="18" charset="0"/>
              </a:rPr>
              <a:t>CÔNG</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CƠ</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HỌC</a:t>
            </a:r>
            <a:endParaRPr lang="en-US" sz="2800" b="1" dirty="0">
              <a:solidFill>
                <a:srgbClr val="00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0" name="TextBox 9"/>
          <p:cNvSpPr txBox="1"/>
          <p:nvPr/>
        </p:nvSpPr>
        <p:spPr>
          <a:xfrm>
            <a:off x="0" y="761997"/>
            <a:ext cx="12192000" cy="523220"/>
          </a:xfrm>
          <a:prstGeom prst="rect">
            <a:avLst/>
          </a:prstGeom>
          <a:noFill/>
        </p:spPr>
        <p:txBody>
          <a:bodyPr wrap="square" rtlCol="0">
            <a:spAutoFit/>
          </a:bodyPr>
          <a:lstStyle/>
          <a:p>
            <a:pPr algn="just"/>
            <a:r>
              <a:rPr lang="en-US" sz="2800" b="1" dirty="0">
                <a:solidFill>
                  <a:srgbClr val="0000FF"/>
                </a:solidFill>
                <a:latin typeface="Times New Roman" pitchFamily="18" charset="0"/>
                <a:cs typeface="Times New Roman" pitchFamily="18" charset="0"/>
              </a:rPr>
              <a:t>2. </a:t>
            </a:r>
            <a:r>
              <a:rPr lang="en-US" sz="2800" b="1" dirty="0" err="1">
                <a:solidFill>
                  <a:srgbClr val="0000FF"/>
                </a:solidFill>
                <a:latin typeface="Times New Roman" pitchFamily="18" charset="0"/>
                <a:cs typeface="Times New Roman" pitchFamily="18" charset="0"/>
              </a:rPr>
              <a:t>Biểu</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thức</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tính</a:t>
            </a:r>
            <a:r>
              <a:rPr lang="en-US" sz="2800" b="1" dirty="0">
                <a:solidFill>
                  <a:srgbClr val="0000FF"/>
                </a:solidFill>
                <a:latin typeface="Times New Roman" pitchFamily="18" charset="0"/>
                <a:cs typeface="Times New Roman" pitchFamily="18" charset="0"/>
              </a:rPr>
              <a:t> </a:t>
            </a:r>
            <a:r>
              <a:rPr lang="en-US" sz="2800" b="1" dirty="0" err="1">
                <a:solidFill>
                  <a:srgbClr val="0000FF"/>
                </a:solidFill>
                <a:latin typeface="Times New Roman" pitchFamily="18" charset="0"/>
                <a:cs typeface="Times New Roman" pitchFamily="18" charset="0"/>
              </a:rPr>
              <a:t>công</a:t>
            </a:r>
            <a:endParaRPr lang="en-US" sz="2800" dirty="0">
              <a:solidFill>
                <a:srgbClr val="0000FF"/>
              </a:solidFill>
              <a:latin typeface="Times New Roman" pitchFamily="18" charset="0"/>
              <a:cs typeface="Times New Roman" pitchFamily="18" charset="0"/>
            </a:endParaRPr>
          </a:p>
        </p:txBody>
      </p:sp>
      <p:sp>
        <p:nvSpPr>
          <p:cNvPr id="30721" name="Rectangle 1"/>
          <p:cNvSpPr>
            <a:spLocks noChangeArrowheads="1"/>
          </p:cNvSpPr>
          <p:nvPr/>
        </p:nvSpPr>
        <p:spPr bwMode="auto">
          <a:xfrm>
            <a:off x="0" y="1233714"/>
            <a:ext cx="12192000" cy="3108543"/>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just"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được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xác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định</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bằng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biểu</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thức</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1"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A = </a:t>
            </a:r>
            <a:r>
              <a:rPr kumimoji="0" lang="en-US" sz="2800" b="1"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F.s</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Trong</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đó</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dirty="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F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tác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dụng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vào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Niutơn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(N);</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i="1" dirty="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*s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quãng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đường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dịch</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hướng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mét</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(m);</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lang="en-US" sz="2800" i="1" dirty="0">
                <a:solidFill>
                  <a:srgbClr val="0000FF"/>
                </a:solidFill>
                <a:latin typeface="Times New Roman" pitchFamily="18" charset="0"/>
                <a:ea typeface="Times New Roman" pitchFamily="18" charset="0"/>
                <a:cs typeface="Times New Roman" pitchFamily="18" charset="0"/>
              </a:rPr>
              <a:t>  </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F,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đơn</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vị</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đo</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là</a:t>
            </a:r>
            <a:r>
              <a:rPr kumimoji="0" lang="en-US" sz="2800" b="0" i="1"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Jun (J). </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1 kJ = 1 000 J ; 1 </a:t>
            </a:r>
            <a:r>
              <a:rPr kumimoji="0" lang="en-US" sz="2800" b="0" i="0" u="none" strike="noStrike" cap="none" normalizeH="0" baseline="0" dirty="0" err="1">
                <a:ln>
                  <a:noFill/>
                </a:ln>
                <a:solidFill>
                  <a:srgbClr val="0000FF"/>
                </a:solidFill>
                <a:effectLst/>
                <a:latin typeface="Times New Roman" pitchFamily="18" charset="0"/>
                <a:ea typeface="Times New Roman" pitchFamily="18" charset="0"/>
                <a:cs typeface="Times New Roman" pitchFamily="18" charset="0"/>
              </a:rPr>
              <a:t>MJ</a:t>
            </a: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 1 000 000 J</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a:p>
            <a:pPr marL="0" marR="0" lvl="0" indent="0" algn="just" defTabSz="914400" rtl="0" eaLnBrk="0" fontAlgn="base" latinLnBrk="0" hangingPunct="0">
              <a:lnSpc>
                <a:spcPct val="100000"/>
              </a:lnSpc>
              <a:spcBef>
                <a:spcPct val="0"/>
              </a:spcBef>
              <a:spcAft>
                <a:spcPct val="0"/>
              </a:spcAft>
              <a:buClrTx/>
              <a:buSzTx/>
              <a:buFontTx/>
              <a:buNone/>
              <a:tabLst/>
            </a:pPr>
            <a:r>
              <a:rPr kumimoji="0" lang="en-US" sz="2800" b="0" i="0" u="none" strike="noStrike" cap="none" normalizeH="0" baseline="0" dirty="0">
                <a:ln>
                  <a:noFill/>
                </a:ln>
                <a:solidFill>
                  <a:srgbClr val="0000FF"/>
                </a:solidFill>
                <a:effectLst/>
                <a:latin typeface="Times New Roman" pitchFamily="18" charset="0"/>
                <a:ea typeface="Times New Roman" pitchFamily="18" charset="0"/>
                <a:cs typeface="Times New Roman" pitchFamily="18" charset="0"/>
              </a:rPr>
              <a:t>		1 cal = 4,2 J ; 1 BTU = 1 055 J; 1 kWh = 3 600 000 J</a:t>
            </a:r>
            <a:endParaRPr kumimoji="0" lang="en-US" sz="2800" b="0" i="0" u="none" strike="noStrike" cap="none" normalizeH="0" baseline="0" dirty="0">
              <a:ln>
                <a:noFill/>
              </a:ln>
              <a:solidFill>
                <a:schemeClr val="tx1"/>
              </a:solidFill>
              <a:effectLst/>
              <a:latin typeface="Times New Roman" pitchFamily="18" charset="0"/>
              <a:cs typeface="Times New Roman" pitchFamily="18" charset="0"/>
            </a:endParaRPr>
          </a:p>
        </p:txBody>
      </p:sp>
      <p:sp>
        <p:nvSpPr>
          <p:cNvPr id="30722" name="Rectangle 2"/>
          <p:cNvSpPr>
            <a:spLocks noChangeArrowheads="1"/>
          </p:cNvSpPr>
          <p:nvPr/>
        </p:nvSpPr>
        <p:spPr bwMode="auto">
          <a:xfrm>
            <a:off x="0" y="4238173"/>
            <a:ext cx="12192000" cy="2677656"/>
          </a:xfrm>
          <a:prstGeom prst="rect">
            <a:avLst/>
          </a:prstGeom>
          <a:noFill/>
          <a:ln w="9525">
            <a:noFill/>
            <a:miter lim="800000"/>
            <a:headEnd/>
            <a:tailEnd/>
          </a:ln>
          <a:effectLst/>
        </p:spPr>
        <p:txBody>
          <a:bodyPr vert="horz" wrap="squar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0"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Lưu</a:t>
            </a:r>
            <a:r>
              <a:rPr kumimoji="0" lang="en-US" sz="2800" b="0" i="0"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ý:</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thức</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trên</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chỉ</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đúng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khi</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dời</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phương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Nếu</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dời</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phương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vuông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góc</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với</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phương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thì</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bằng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không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a:p>
            <a:pPr marL="0" marR="0" lvl="0" indent="0" algn="l" defTabSz="914400" rtl="0" eaLnBrk="0" fontAlgn="base" latinLnBrk="0" hangingPunct="0">
              <a:lnSpc>
                <a:spcPct val="100000"/>
              </a:lnSpc>
              <a:spcBef>
                <a:spcPct val="0"/>
              </a:spcBef>
              <a:spcAft>
                <a:spcPct val="0"/>
              </a:spcAft>
              <a:buClrTx/>
              <a:buSzTx/>
              <a:buFontTx/>
              <a:buNone/>
              <a:tabLst/>
            </a:pP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Nếu</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vật</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chuyển</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dời</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không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phương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của</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lực</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thì</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được</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tính</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theo</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công</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thức</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khác</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baseline="0" dirty="0" err="1">
                <a:ln>
                  <a:noFill/>
                </a:ln>
                <a:solidFill>
                  <a:srgbClr val="FF00FF"/>
                </a:solidFill>
                <a:effectLst/>
                <a:latin typeface="Times New Roman" pitchFamily="18" charset="0"/>
                <a:ea typeface="Times New Roman" pitchFamily="18" charset="0"/>
                <a:cs typeface="Times New Roman" pitchFamily="18" charset="0"/>
              </a:rPr>
              <a:t>học</a:t>
            </a:r>
            <a:r>
              <a:rPr kumimoji="0" lang="en-US" sz="2800" b="0" i="1"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ở </a:t>
            </a:r>
            <a:r>
              <a:rPr kumimoji="0" lang="en-US" sz="2800" b="0" i="1"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lớp</a:t>
            </a:r>
            <a:r>
              <a:rPr kumimoji="0" lang="en-US" sz="2800" b="0" i="1"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 </a:t>
            </a:r>
            <a:r>
              <a:rPr kumimoji="0" lang="en-US" sz="2800" b="0" i="1" u="none" strike="noStrike" cap="none" normalizeH="0" dirty="0" err="1">
                <a:ln>
                  <a:noFill/>
                </a:ln>
                <a:solidFill>
                  <a:srgbClr val="FF00FF"/>
                </a:solidFill>
                <a:effectLst/>
                <a:latin typeface="Times New Roman" pitchFamily="18" charset="0"/>
                <a:ea typeface="Times New Roman" pitchFamily="18" charset="0"/>
                <a:cs typeface="Times New Roman" pitchFamily="18" charset="0"/>
              </a:rPr>
              <a:t>trên</a:t>
            </a:r>
            <a:r>
              <a:rPr kumimoji="0" lang="en-US" sz="2800" b="0" i="1" u="none" strike="noStrike" cap="none" normalizeH="0" dirty="0">
                <a:ln>
                  <a:noFill/>
                </a:ln>
                <a:solidFill>
                  <a:srgbClr val="FF00FF"/>
                </a:solidFill>
                <a:effectLst/>
                <a:latin typeface="Times New Roman" pitchFamily="18" charset="0"/>
                <a:ea typeface="Times New Roman" pitchFamily="18" charset="0"/>
                <a:cs typeface="Times New Roman" pitchFamily="18" charset="0"/>
              </a:rPr>
              <a:t>)</a:t>
            </a:r>
            <a:r>
              <a:rPr kumimoji="0" lang="en-US" sz="2800" b="0" i="1" u="none" strike="noStrike" cap="none" normalizeH="0" baseline="0" dirty="0">
                <a:ln>
                  <a:noFill/>
                </a:ln>
                <a:solidFill>
                  <a:srgbClr val="FF00FF"/>
                </a:solidFill>
                <a:effectLst/>
                <a:latin typeface="Times New Roman" pitchFamily="18" charset="0"/>
                <a:ea typeface="Times New Roman" pitchFamily="18" charset="0"/>
                <a:cs typeface="Times New Roman" pitchFamily="18" charset="0"/>
              </a:rPr>
              <a:t>.</a:t>
            </a:r>
            <a:endParaRPr kumimoji="0" lang="en-US" sz="2800" b="0" i="0" u="none" strike="noStrike" cap="none" normalizeH="0" baseline="0" dirty="0">
              <a:ln>
                <a:noFill/>
              </a:ln>
              <a:solidFill>
                <a:srgbClr val="FF00FF"/>
              </a:solidFill>
              <a:effectLst/>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8" presetClass="entr" presetSubtype="3" fill="hold" grpId="0" nodeType="withEffect">
                                  <p:stCondLst>
                                    <p:cond delay="0"/>
                                  </p:stCondLst>
                                  <p:childTnLst>
                                    <p:set>
                                      <p:cBhvr>
                                        <p:cTn id="6" dur="1" fill="hold">
                                          <p:stCondLst>
                                            <p:cond delay="0"/>
                                          </p:stCondLst>
                                        </p:cTn>
                                        <p:tgtEl>
                                          <p:spTgt spid="10"/>
                                        </p:tgtEl>
                                        <p:attrNameLst>
                                          <p:attrName>style.visibility</p:attrName>
                                        </p:attrNameLst>
                                      </p:cBhvr>
                                      <p:to>
                                        <p:strVal val="visible"/>
                                      </p:to>
                                    </p:set>
                                    <p:animEffect transition="in" filter="strips(upRight)">
                                      <p:cBhvr>
                                        <p:cTn id="7" dur="1000"/>
                                        <p:tgtEl>
                                          <p:spTgt spid="10"/>
                                        </p:tgtEl>
                                      </p:cBhvr>
                                    </p:animEffect>
                                  </p:childTnLst>
                                </p:cTn>
                              </p:par>
                            </p:childTnLst>
                          </p:cTn>
                        </p:par>
                      </p:childTnLst>
                    </p:cTn>
                  </p:par>
                  <p:par>
                    <p:cTn id="8" fill="hold">
                      <p:stCondLst>
                        <p:cond delay="indefinite"/>
                      </p:stCondLst>
                      <p:childTnLst>
                        <p:par>
                          <p:cTn id="9" fill="hold">
                            <p:stCondLst>
                              <p:cond delay="0"/>
                            </p:stCondLst>
                            <p:childTnLst>
                              <p:par>
                                <p:cTn id="10" presetID="4" presetClass="entr" presetSubtype="16" fill="hold" nodeType="clickEffect">
                                  <p:stCondLst>
                                    <p:cond delay="0"/>
                                  </p:stCondLst>
                                  <p:childTnLst>
                                    <p:set>
                                      <p:cBhvr>
                                        <p:cTn id="11" dur="1" fill="hold">
                                          <p:stCondLst>
                                            <p:cond delay="0"/>
                                          </p:stCondLst>
                                        </p:cTn>
                                        <p:tgtEl>
                                          <p:spTgt spid="30721">
                                            <p:txEl>
                                              <p:pRg st="0" end="0"/>
                                            </p:txEl>
                                          </p:spTgt>
                                        </p:tgtEl>
                                        <p:attrNameLst>
                                          <p:attrName>style.visibility</p:attrName>
                                        </p:attrNameLst>
                                      </p:cBhvr>
                                      <p:to>
                                        <p:strVal val="visible"/>
                                      </p:to>
                                    </p:set>
                                    <p:animEffect transition="in" filter="box(in)">
                                      <p:cBhvr>
                                        <p:cTn id="12" dur="1000"/>
                                        <p:tgtEl>
                                          <p:spTgt spid="30721">
                                            <p:txEl>
                                              <p:pRg st="0" end="0"/>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4" presetClass="entr" presetSubtype="16" fill="hold" nodeType="clickEffect">
                                  <p:stCondLst>
                                    <p:cond delay="0"/>
                                  </p:stCondLst>
                                  <p:childTnLst>
                                    <p:set>
                                      <p:cBhvr>
                                        <p:cTn id="16" dur="1" fill="hold">
                                          <p:stCondLst>
                                            <p:cond delay="0"/>
                                          </p:stCondLst>
                                        </p:cTn>
                                        <p:tgtEl>
                                          <p:spTgt spid="30721">
                                            <p:txEl>
                                              <p:pRg st="1" end="1"/>
                                            </p:txEl>
                                          </p:spTgt>
                                        </p:tgtEl>
                                        <p:attrNameLst>
                                          <p:attrName>style.visibility</p:attrName>
                                        </p:attrNameLst>
                                      </p:cBhvr>
                                      <p:to>
                                        <p:strVal val="visible"/>
                                      </p:to>
                                    </p:set>
                                    <p:animEffect transition="in" filter="box(in)">
                                      <p:cBhvr>
                                        <p:cTn id="17" dur="1000"/>
                                        <p:tgtEl>
                                          <p:spTgt spid="30721">
                                            <p:txEl>
                                              <p:pRg st="1" end="1"/>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4" presetClass="entr" presetSubtype="16" fill="hold" nodeType="clickEffect">
                                  <p:stCondLst>
                                    <p:cond delay="0"/>
                                  </p:stCondLst>
                                  <p:childTnLst>
                                    <p:set>
                                      <p:cBhvr>
                                        <p:cTn id="21" dur="1" fill="hold">
                                          <p:stCondLst>
                                            <p:cond delay="0"/>
                                          </p:stCondLst>
                                        </p:cTn>
                                        <p:tgtEl>
                                          <p:spTgt spid="30721">
                                            <p:txEl>
                                              <p:pRg st="2" end="2"/>
                                            </p:txEl>
                                          </p:spTgt>
                                        </p:tgtEl>
                                        <p:attrNameLst>
                                          <p:attrName>style.visibility</p:attrName>
                                        </p:attrNameLst>
                                      </p:cBhvr>
                                      <p:to>
                                        <p:strVal val="visible"/>
                                      </p:to>
                                    </p:set>
                                    <p:animEffect transition="in" filter="box(in)">
                                      <p:cBhvr>
                                        <p:cTn id="22" dur="1000"/>
                                        <p:tgtEl>
                                          <p:spTgt spid="30721">
                                            <p:txEl>
                                              <p:pRg st="2" end="2"/>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4" presetClass="entr" presetSubtype="16" fill="hold" nodeType="clickEffect">
                                  <p:stCondLst>
                                    <p:cond delay="0"/>
                                  </p:stCondLst>
                                  <p:childTnLst>
                                    <p:set>
                                      <p:cBhvr>
                                        <p:cTn id="26" dur="1" fill="hold">
                                          <p:stCondLst>
                                            <p:cond delay="0"/>
                                          </p:stCondLst>
                                        </p:cTn>
                                        <p:tgtEl>
                                          <p:spTgt spid="30721">
                                            <p:txEl>
                                              <p:pRg st="3" end="3"/>
                                            </p:txEl>
                                          </p:spTgt>
                                        </p:tgtEl>
                                        <p:attrNameLst>
                                          <p:attrName>style.visibility</p:attrName>
                                        </p:attrNameLst>
                                      </p:cBhvr>
                                      <p:to>
                                        <p:strVal val="visible"/>
                                      </p:to>
                                    </p:set>
                                    <p:animEffect transition="in" filter="box(in)">
                                      <p:cBhvr>
                                        <p:cTn id="27" dur="1000"/>
                                        <p:tgtEl>
                                          <p:spTgt spid="30721">
                                            <p:txEl>
                                              <p:pRg st="3" end="3"/>
                                            </p:txEl>
                                          </p:spTgt>
                                        </p:tgtEl>
                                      </p:cBhvr>
                                    </p:animEffect>
                                  </p:childTnLst>
                                </p:cTn>
                              </p:par>
                            </p:childTnLst>
                          </p:cTn>
                        </p:par>
                      </p:childTnLst>
                    </p:cTn>
                  </p:par>
                  <p:par>
                    <p:cTn id="28" fill="hold">
                      <p:stCondLst>
                        <p:cond delay="indefinite"/>
                      </p:stCondLst>
                      <p:childTnLst>
                        <p:par>
                          <p:cTn id="29" fill="hold">
                            <p:stCondLst>
                              <p:cond delay="0"/>
                            </p:stCondLst>
                            <p:childTnLst>
                              <p:par>
                                <p:cTn id="30" presetID="4" presetClass="entr" presetSubtype="16" fill="hold" nodeType="clickEffect">
                                  <p:stCondLst>
                                    <p:cond delay="0"/>
                                  </p:stCondLst>
                                  <p:childTnLst>
                                    <p:set>
                                      <p:cBhvr>
                                        <p:cTn id="31" dur="1" fill="hold">
                                          <p:stCondLst>
                                            <p:cond delay="0"/>
                                          </p:stCondLst>
                                        </p:cTn>
                                        <p:tgtEl>
                                          <p:spTgt spid="30721">
                                            <p:txEl>
                                              <p:pRg st="4" end="4"/>
                                            </p:txEl>
                                          </p:spTgt>
                                        </p:tgtEl>
                                        <p:attrNameLst>
                                          <p:attrName>style.visibility</p:attrName>
                                        </p:attrNameLst>
                                      </p:cBhvr>
                                      <p:to>
                                        <p:strVal val="visible"/>
                                      </p:to>
                                    </p:set>
                                    <p:animEffect transition="in" filter="box(in)">
                                      <p:cBhvr>
                                        <p:cTn id="32" dur="1000"/>
                                        <p:tgtEl>
                                          <p:spTgt spid="30721">
                                            <p:txEl>
                                              <p:pRg st="4" end="4"/>
                                            </p:txEl>
                                          </p:spTgt>
                                        </p:tgtEl>
                                      </p:cBhvr>
                                    </p:animEffect>
                                  </p:childTnLst>
                                </p:cTn>
                              </p:par>
                            </p:childTnLst>
                          </p:cTn>
                        </p:par>
                      </p:childTnLst>
                    </p:cTn>
                  </p:par>
                  <p:par>
                    <p:cTn id="33" fill="hold">
                      <p:stCondLst>
                        <p:cond delay="indefinite"/>
                      </p:stCondLst>
                      <p:childTnLst>
                        <p:par>
                          <p:cTn id="34" fill="hold">
                            <p:stCondLst>
                              <p:cond delay="0"/>
                            </p:stCondLst>
                            <p:childTnLst>
                              <p:par>
                                <p:cTn id="35" presetID="4" presetClass="entr" presetSubtype="16" fill="hold" nodeType="clickEffect">
                                  <p:stCondLst>
                                    <p:cond delay="0"/>
                                  </p:stCondLst>
                                  <p:childTnLst>
                                    <p:set>
                                      <p:cBhvr>
                                        <p:cTn id="36" dur="1" fill="hold">
                                          <p:stCondLst>
                                            <p:cond delay="0"/>
                                          </p:stCondLst>
                                        </p:cTn>
                                        <p:tgtEl>
                                          <p:spTgt spid="30721">
                                            <p:txEl>
                                              <p:pRg st="5" end="5"/>
                                            </p:txEl>
                                          </p:spTgt>
                                        </p:tgtEl>
                                        <p:attrNameLst>
                                          <p:attrName>style.visibility</p:attrName>
                                        </p:attrNameLst>
                                      </p:cBhvr>
                                      <p:to>
                                        <p:strVal val="visible"/>
                                      </p:to>
                                    </p:set>
                                    <p:animEffect transition="in" filter="box(in)">
                                      <p:cBhvr>
                                        <p:cTn id="37" dur="1000"/>
                                        <p:tgtEl>
                                          <p:spTgt spid="30721">
                                            <p:txEl>
                                              <p:pRg st="5" end="5"/>
                                            </p:txEl>
                                          </p:spTgt>
                                        </p:tgtEl>
                                      </p:cBhvr>
                                    </p:animEffect>
                                  </p:childTnLst>
                                </p:cTn>
                              </p:par>
                            </p:childTnLst>
                          </p:cTn>
                        </p:par>
                      </p:childTnLst>
                    </p:cTn>
                  </p:par>
                  <p:par>
                    <p:cTn id="38" fill="hold">
                      <p:stCondLst>
                        <p:cond delay="indefinite"/>
                      </p:stCondLst>
                      <p:childTnLst>
                        <p:par>
                          <p:cTn id="39" fill="hold">
                            <p:stCondLst>
                              <p:cond delay="0"/>
                            </p:stCondLst>
                            <p:childTnLst>
                              <p:par>
                                <p:cTn id="40" presetID="4" presetClass="entr" presetSubtype="16" fill="hold" nodeType="clickEffect">
                                  <p:stCondLst>
                                    <p:cond delay="0"/>
                                  </p:stCondLst>
                                  <p:childTnLst>
                                    <p:set>
                                      <p:cBhvr>
                                        <p:cTn id="41" dur="1" fill="hold">
                                          <p:stCondLst>
                                            <p:cond delay="0"/>
                                          </p:stCondLst>
                                        </p:cTn>
                                        <p:tgtEl>
                                          <p:spTgt spid="30721">
                                            <p:txEl>
                                              <p:pRg st="6" end="6"/>
                                            </p:txEl>
                                          </p:spTgt>
                                        </p:tgtEl>
                                        <p:attrNameLst>
                                          <p:attrName>style.visibility</p:attrName>
                                        </p:attrNameLst>
                                      </p:cBhvr>
                                      <p:to>
                                        <p:strVal val="visible"/>
                                      </p:to>
                                    </p:set>
                                    <p:animEffect transition="in" filter="box(in)">
                                      <p:cBhvr>
                                        <p:cTn id="42" dur="1000"/>
                                        <p:tgtEl>
                                          <p:spTgt spid="30721">
                                            <p:txEl>
                                              <p:pRg st="6" end="6"/>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6" presetClass="entr" presetSubtype="16" fill="hold" nodeType="clickEffect">
                                  <p:stCondLst>
                                    <p:cond delay="0"/>
                                  </p:stCondLst>
                                  <p:childTnLst>
                                    <p:set>
                                      <p:cBhvr>
                                        <p:cTn id="46" dur="1" fill="hold">
                                          <p:stCondLst>
                                            <p:cond delay="0"/>
                                          </p:stCondLst>
                                        </p:cTn>
                                        <p:tgtEl>
                                          <p:spTgt spid="30722">
                                            <p:txEl>
                                              <p:pRg st="0" end="0"/>
                                            </p:txEl>
                                          </p:spTgt>
                                        </p:tgtEl>
                                        <p:attrNameLst>
                                          <p:attrName>style.visibility</p:attrName>
                                        </p:attrNameLst>
                                      </p:cBhvr>
                                      <p:to>
                                        <p:strVal val="visible"/>
                                      </p:to>
                                    </p:set>
                                    <p:animEffect transition="in" filter="circle(in)">
                                      <p:cBhvr>
                                        <p:cTn id="47" dur="1000"/>
                                        <p:tgtEl>
                                          <p:spTgt spid="30722">
                                            <p:txEl>
                                              <p:pRg st="0" end="0"/>
                                            </p:txEl>
                                          </p:spTgt>
                                        </p:tgtEl>
                                      </p:cBhvr>
                                    </p:animEffect>
                                  </p:childTnLst>
                                </p:cTn>
                              </p:par>
                            </p:childTnLst>
                          </p:cTn>
                        </p:par>
                      </p:childTnLst>
                    </p:cTn>
                  </p:par>
                  <p:par>
                    <p:cTn id="48" fill="hold">
                      <p:stCondLst>
                        <p:cond delay="indefinite"/>
                      </p:stCondLst>
                      <p:childTnLst>
                        <p:par>
                          <p:cTn id="49" fill="hold">
                            <p:stCondLst>
                              <p:cond delay="0"/>
                            </p:stCondLst>
                            <p:childTnLst>
                              <p:par>
                                <p:cTn id="50" presetID="6" presetClass="entr" presetSubtype="16" fill="hold" nodeType="clickEffect">
                                  <p:stCondLst>
                                    <p:cond delay="0"/>
                                  </p:stCondLst>
                                  <p:childTnLst>
                                    <p:set>
                                      <p:cBhvr>
                                        <p:cTn id="51" dur="1" fill="hold">
                                          <p:stCondLst>
                                            <p:cond delay="0"/>
                                          </p:stCondLst>
                                        </p:cTn>
                                        <p:tgtEl>
                                          <p:spTgt spid="30722">
                                            <p:txEl>
                                              <p:pRg st="1" end="1"/>
                                            </p:txEl>
                                          </p:spTgt>
                                        </p:tgtEl>
                                        <p:attrNameLst>
                                          <p:attrName>style.visibility</p:attrName>
                                        </p:attrNameLst>
                                      </p:cBhvr>
                                      <p:to>
                                        <p:strVal val="visible"/>
                                      </p:to>
                                    </p:set>
                                    <p:animEffect transition="in" filter="circle(in)">
                                      <p:cBhvr>
                                        <p:cTn id="52" dur="1000"/>
                                        <p:tgtEl>
                                          <p:spTgt spid="30722">
                                            <p:txEl>
                                              <p:pRg st="1" end="1"/>
                                            </p:txEl>
                                          </p:spTgt>
                                        </p:tgtEl>
                                      </p:cBhvr>
                                    </p:animEffect>
                                  </p:childTnLst>
                                </p:cTn>
                              </p:par>
                            </p:childTnLst>
                          </p:cTn>
                        </p:par>
                      </p:childTnLst>
                    </p:cTn>
                  </p:par>
                  <p:par>
                    <p:cTn id="53" fill="hold">
                      <p:stCondLst>
                        <p:cond delay="indefinite"/>
                      </p:stCondLst>
                      <p:childTnLst>
                        <p:par>
                          <p:cTn id="54" fill="hold">
                            <p:stCondLst>
                              <p:cond delay="0"/>
                            </p:stCondLst>
                            <p:childTnLst>
                              <p:par>
                                <p:cTn id="55" presetID="6" presetClass="entr" presetSubtype="16" fill="hold" nodeType="clickEffect">
                                  <p:stCondLst>
                                    <p:cond delay="0"/>
                                  </p:stCondLst>
                                  <p:childTnLst>
                                    <p:set>
                                      <p:cBhvr>
                                        <p:cTn id="56" dur="1" fill="hold">
                                          <p:stCondLst>
                                            <p:cond delay="0"/>
                                          </p:stCondLst>
                                        </p:cTn>
                                        <p:tgtEl>
                                          <p:spTgt spid="30722">
                                            <p:txEl>
                                              <p:pRg st="2" end="2"/>
                                            </p:txEl>
                                          </p:spTgt>
                                        </p:tgtEl>
                                        <p:attrNameLst>
                                          <p:attrName>style.visibility</p:attrName>
                                        </p:attrNameLst>
                                      </p:cBhvr>
                                      <p:to>
                                        <p:strVal val="visible"/>
                                      </p:to>
                                    </p:set>
                                    <p:animEffect transition="in" filter="circle(in)">
                                      <p:cBhvr>
                                        <p:cTn id="57" dur="1000"/>
                                        <p:tgtEl>
                                          <p:spTgt spid="30722">
                                            <p:txEl>
                                              <p:pRg st="2" end="2"/>
                                            </p:txEl>
                                          </p:spTgt>
                                        </p:tgtEl>
                                      </p:cBhvr>
                                    </p:animEffect>
                                  </p:childTnLst>
                                </p:cTn>
                              </p:par>
                            </p:childTnLst>
                          </p:cTn>
                        </p:par>
                      </p:childTnLst>
                    </p:cTn>
                  </p:par>
                  <p:par>
                    <p:cTn id="58" fill="hold">
                      <p:stCondLst>
                        <p:cond delay="indefinite"/>
                      </p:stCondLst>
                      <p:childTnLst>
                        <p:par>
                          <p:cTn id="59" fill="hold">
                            <p:stCondLst>
                              <p:cond delay="0"/>
                            </p:stCondLst>
                            <p:childTnLst>
                              <p:par>
                                <p:cTn id="60" presetID="6" presetClass="entr" presetSubtype="16" fill="hold" nodeType="clickEffect">
                                  <p:stCondLst>
                                    <p:cond delay="0"/>
                                  </p:stCondLst>
                                  <p:childTnLst>
                                    <p:set>
                                      <p:cBhvr>
                                        <p:cTn id="61" dur="1" fill="hold">
                                          <p:stCondLst>
                                            <p:cond delay="0"/>
                                          </p:stCondLst>
                                        </p:cTn>
                                        <p:tgtEl>
                                          <p:spTgt spid="30722">
                                            <p:txEl>
                                              <p:pRg st="3" end="3"/>
                                            </p:txEl>
                                          </p:spTgt>
                                        </p:tgtEl>
                                        <p:attrNameLst>
                                          <p:attrName>style.visibility</p:attrName>
                                        </p:attrNameLst>
                                      </p:cBhvr>
                                      <p:to>
                                        <p:strVal val="visible"/>
                                      </p:to>
                                    </p:set>
                                    <p:animEffect transition="in" filter="circle(in)">
                                      <p:cBhvr>
                                        <p:cTn id="62" dur="1000"/>
                                        <p:tgtEl>
                                          <p:spTgt spid="30722">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extBox 7"/>
          <p:cNvSpPr txBox="1"/>
          <p:nvPr/>
        </p:nvSpPr>
        <p:spPr>
          <a:xfrm>
            <a:off x="0" y="0"/>
            <a:ext cx="12192000" cy="523220"/>
          </a:xfrm>
          <a:prstGeom prst="rect">
            <a:avLst/>
          </a:prstGeom>
          <a:noFill/>
        </p:spPr>
        <p:txBody>
          <a:bodyPr wrap="square" rtlCol="0">
            <a:spAutoFit/>
          </a:bodyPr>
          <a:lstStyle/>
          <a:p>
            <a:pPr algn="ctr"/>
            <a:r>
              <a:rPr lang="en-US" sz="2800" b="1" dirty="0" err="1">
                <a:solidFill>
                  <a:srgbClr val="FF00FF"/>
                </a:solidFill>
                <a:latin typeface="Times New Roman" pitchFamily="18" charset="0"/>
                <a:cs typeface="Times New Roman" pitchFamily="18" charset="0"/>
              </a:rPr>
              <a:t>BÀI</a:t>
            </a:r>
            <a:r>
              <a:rPr lang="en-US" sz="2800" b="1" dirty="0">
                <a:solidFill>
                  <a:srgbClr val="FF00FF"/>
                </a:solidFill>
                <a:latin typeface="Times New Roman" pitchFamily="18" charset="0"/>
                <a:cs typeface="Times New Roman" pitchFamily="18" charset="0"/>
              </a:rPr>
              <a:t> 1: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VÀ</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CÔNG</a:t>
            </a:r>
            <a:r>
              <a:rPr lang="en-US" sz="2800" b="1" dirty="0">
                <a:solidFill>
                  <a:srgbClr val="FF00FF"/>
                </a:solidFill>
                <a:latin typeface="Times New Roman" pitchFamily="18" charset="0"/>
                <a:cs typeface="Times New Roman" pitchFamily="18" charset="0"/>
              </a:rPr>
              <a:t> </a:t>
            </a:r>
            <a:r>
              <a:rPr lang="en-US" sz="2800" b="1" dirty="0" err="1">
                <a:solidFill>
                  <a:srgbClr val="FF00FF"/>
                </a:solidFill>
                <a:latin typeface="Times New Roman" pitchFamily="18" charset="0"/>
                <a:cs typeface="Times New Roman" pitchFamily="18" charset="0"/>
              </a:rPr>
              <a:t>SUẤT</a:t>
            </a:r>
            <a:endParaRPr lang="en-US" sz="3200" b="1" dirty="0">
              <a:solidFill>
                <a:srgbClr val="FF00FF"/>
              </a:solidFill>
              <a:latin typeface="Times New Roman" pitchFamily="18" charset="0"/>
              <a:cs typeface="Times New Roman" pitchFamily="18" charset="0"/>
            </a:endParaRPr>
          </a:p>
        </p:txBody>
      </p:sp>
      <p:sp>
        <p:nvSpPr>
          <p:cNvPr id="27650" name="Rectangle 2"/>
          <p:cNvSpPr>
            <a:spLocks noChangeArrowheads="1"/>
          </p:cNvSpPr>
          <p:nvPr/>
        </p:nvSpPr>
        <p:spPr bwMode="auto">
          <a:xfrm>
            <a:off x="0" y="0"/>
            <a:ext cx="12192000" cy="45720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endParaRPr lang="en-US"/>
          </a:p>
        </p:txBody>
      </p:sp>
      <p:sp>
        <p:nvSpPr>
          <p:cNvPr id="27651" name="Rectangle 3"/>
          <p:cNvSpPr>
            <a:spLocks noChangeArrowheads="1"/>
          </p:cNvSpPr>
          <p:nvPr/>
        </p:nvSpPr>
        <p:spPr bwMode="auto">
          <a:xfrm>
            <a:off x="0" y="857250"/>
            <a:ext cx="12192000" cy="0"/>
          </a:xfrm>
          <a:prstGeom prst="rect">
            <a:avLst/>
          </a:prstGeom>
          <a:noFill/>
          <a:ln w="9525">
            <a:noFill/>
            <a:miter lim="800000"/>
            <a:headEnd/>
            <a:tailEnd/>
          </a:ln>
          <a:effectLst/>
        </p:spPr>
        <p:txBody>
          <a:bodyPr vert="horz" wrap="none" lIns="91440" tIns="45720" rIns="91440" bIns="45720" numCol="1" anchor="ctr" anchorCtr="0" compatLnSpc="1">
            <a:prstTxWarp prst="textNoShape">
              <a:avLst/>
            </a:prstTxWarp>
            <a:spAutoFit/>
          </a:bodyPr>
          <a:lstStyle/>
          <a:p>
            <a:pPr marL="0" marR="0" lvl="0" indent="0" algn="l" defTabSz="914400" rtl="0" eaLnBrk="1" fontAlgn="base" latinLnBrk="0" hangingPunct="1">
              <a:lnSpc>
                <a:spcPct val="100000"/>
              </a:lnSpc>
              <a:spcBef>
                <a:spcPct val="0"/>
              </a:spcBef>
              <a:spcAft>
                <a:spcPct val="0"/>
              </a:spcAft>
              <a:buClrTx/>
              <a:buSzTx/>
              <a:buFontTx/>
              <a:buNone/>
              <a:tabLst/>
            </a:pPr>
            <a:endParaRPr kumimoji="0" lang="en-US" sz="1800" b="0" i="0" u="none" strike="noStrike" cap="none" normalizeH="0" baseline="0">
              <a:ln>
                <a:noFill/>
              </a:ln>
              <a:solidFill>
                <a:schemeClr val="tx1"/>
              </a:solidFill>
              <a:effectLst/>
              <a:latin typeface="Arial" pitchFamily="34" charset="0"/>
              <a:cs typeface="Arial" pitchFamily="34" charset="0"/>
            </a:endParaRPr>
          </a:p>
        </p:txBody>
      </p:sp>
      <p:sp>
        <p:nvSpPr>
          <p:cNvPr id="12" name="Rectangle 11"/>
          <p:cNvSpPr/>
          <p:nvPr/>
        </p:nvSpPr>
        <p:spPr>
          <a:xfrm>
            <a:off x="0" y="3670665"/>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Công của nhân viên y tế đã thực hiện ở tình huống 1 là:</a:t>
            </a:r>
          </a:p>
          <a:p>
            <a:pPr algn="ctr"/>
            <a:r>
              <a:rPr lang="vi-VN" sz="2800" dirty="0">
                <a:solidFill>
                  <a:srgbClr val="FF00FF"/>
                </a:solidFill>
                <a:latin typeface="Times New Roman" pitchFamily="18" charset="0"/>
                <a:cs typeface="Times New Roman" pitchFamily="18" charset="0"/>
              </a:rPr>
              <a:t>A</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 F</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 s</a:t>
            </a:r>
            <a:r>
              <a:rPr lang="vi-VN" sz="2800" baseline="-25000" dirty="0">
                <a:solidFill>
                  <a:srgbClr val="FF00FF"/>
                </a:solidFill>
                <a:latin typeface="Times New Roman" pitchFamily="18" charset="0"/>
                <a:cs typeface="Times New Roman" pitchFamily="18" charset="0"/>
              </a:rPr>
              <a:t>1</a:t>
            </a:r>
            <a:r>
              <a:rPr lang="vi-VN" sz="2800" dirty="0">
                <a:solidFill>
                  <a:srgbClr val="FF00FF"/>
                </a:solidFill>
                <a:latin typeface="Times New Roman" pitchFamily="18" charset="0"/>
                <a:cs typeface="Times New Roman" pitchFamily="18" charset="0"/>
              </a:rPr>
              <a:t> = 25 . 50  = 1 250 J</a:t>
            </a:r>
          </a:p>
        </p:txBody>
      </p:sp>
      <p:grpSp>
        <p:nvGrpSpPr>
          <p:cNvPr id="9" name="Group 8"/>
          <p:cNvGrpSpPr/>
          <p:nvPr/>
        </p:nvGrpSpPr>
        <p:grpSpPr>
          <a:xfrm>
            <a:off x="1059522" y="546327"/>
            <a:ext cx="10030732" cy="3152775"/>
            <a:chOff x="1059522" y="546327"/>
            <a:chExt cx="10030732" cy="3152775"/>
          </a:xfrm>
        </p:grpSpPr>
        <p:pic>
          <p:nvPicPr>
            <p:cNvPr id="31746" name="Picture 2"/>
            <p:cNvPicPr>
              <a:picLocks noChangeAspect="1" noChangeArrowheads="1"/>
            </p:cNvPicPr>
            <p:nvPr/>
          </p:nvPicPr>
          <p:blipFill>
            <a:blip r:embed="rId2"/>
            <a:srcRect/>
            <a:stretch>
              <a:fillRect/>
            </a:stretch>
          </p:blipFill>
          <p:spPr bwMode="auto">
            <a:xfrm>
              <a:off x="1059522" y="754743"/>
              <a:ext cx="3419475" cy="2571750"/>
            </a:xfrm>
            <a:prstGeom prst="rect">
              <a:avLst/>
            </a:prstGeom>
            <a:noFill/>
            <a:ln w="9525">
              <a:noFill/>
              <a:miter lim="800000"/>
              <a:headEnd/>
              <a:tailEnd/>
            </a:ln>
            <a:effectLst/>
          </p:spPr>
        </p:pic>
        <p:pic>
          <p:nvPicPr>
            <p:cNvPr id="31747" name="Picture 3"/>
            <p:cNvPicPr>
              <a:picLocks noChangeAspect="1" noChangeArrowheads="1"/>
            </p:cNvPicPr>
            <p:nvPr/>
          </p:nvPicPr>
          <p:blipFill>
            <a:blip r:embed="rId3"/>
            <a:srcRect/>
            <a:stretch>
              <a:fillRect/>
            </a:stretch>
          </p:blipFill>
          <p:spPr bwMode="auto">
            <a:xfrm>
              <a:off x="4556104" y="546327"/>
              <a:ext cx="6534150" cy="3152775"/>
            </a:xfrm>
            <a:prstGeom prst="rect">
              <a:avLst/>
            </a:prstGeom>
            <a:noFill/>
            <a:ln w="9525">
              <a:noFill/>
              <a:miter lim="800000"/>
              <a:headEnd/>
              <a:tailEnd/>
            </a:ln>
            <a:effectLst/>
          </p:spPr>
        </p:pic>
      </p:grpSp>
      <p:sp>
        <p:nvSpPr>
          <p:cNvPr id="10" name="Rectangle 9"/>
          <p:cNvSpPr/>
          <p:nvPr/>
        </p:nvSpPr>
        <p:spPr>
          <a:xfrm>
            <a:off x="0" y="4592322"/>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Công của nhân viên y tế đã thực hiện ở tình huống </a:t>
            </a:r>
            <a:r>
              <a:rPr lang="en-US" sz="2800" dirty="0">
                <a:solidFill>
                  <a:srgbClr val="FF00FF"/>
                </a:solidFill>
                <a:latin typeface="Times New Roman" pitchFamily="18" charset="0"/>
                <a:cs typeface="Times New Roman" pitchFamily="18" charset="0"/>
              </a:rPr>
              <a:t>2</a:t>
            </a:r>
            <a:r>
              <a:rPr lang="vi-VN" sz="2800" dirty="0">
                <a:solidFill>
                  <a:srgbClr val="FF00FF"/>
                </a:solidFill>
                <a:latin typeface="Times New Roman" pitchFamily="18" charset="0"/>
                <a:cs typeface="Times New Roman" pitchFamily="18" charset="0"/>
              </a:rPr>
              <a:t> là:</a:t>
            </a:r>
          </a:p>
          <a:p>
            <a:pPr algn="ctr"/>
            <a:r>
              <a:rPr lang="en-US" sz="2800" dirty="0" err="1">
                <a:solidFill>
                  <a:srgbClr val="FF00FF"/>
                </a:solidFill>
                <a:latin typeface="Times New Roman" pitchFamily="18" charset="0"/>
                <a:cs typeface="Times New Roman" pitchFamily="18" charset="0"/>
              </a:rPr>
              <a:t>A</a:t>
            </a:r>
            <a:r>
              <a:rPr lang="en-US" sz="2800" baseline="-25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F</a:t>
            </a:r>
            <a:r>
              <a:rPr lang="en-US" sz="2800" baseline="-25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s</a:t>
            </a:r>
            <a:r>
              <a:rPr lang="en-US" sz="2800" baseline="-25000" dirty="0" err="1">
                <a:solidFill>
                  <a:srgbClr val="FF00FF"/>
                </a:solidFill>
                <a:latin typeface="Times New Roman" pitchFamily="18" charset="0"/>
                <a:cs typeface="Times New Roman" pitchFamily="18" charset="0"/>
              </a:rPr>
              <a:t>2</a:t>
            </a:r>
            <a:r>
              <a:rPr lang="en-US" sz="2800" dirty="0">
                <a:solidFill>
                  <a:srgbClr val="FF00FF"/>
                </a:solidFill>
                <a:latin typeface="Times New Roman" pitchFamily="18" charset="0"/>
                <a:cs typeface="Times New Roman" pitchFamily="18" charset="0"/>
              </a:rPr>
              <a:t> = 50 . 50  = 2 500 J</a:t>
            </a:r>
            <a:endParaRPr lang="vi-VN" sz="2800" dirty="0">
              <a:solidFill>
                <a:srgbClr val="FF00FF"/>
              </a:solidFill>
              <a:latin typeface="Times New Roman" pitchFamily="18" charset="0"/>
              <a:cs typeface="Times New Roman" pitchFamily="18" charset="0"/>
            </a:endParaRPr>
          </a:p>
        </p:txBody>
      </p:sp>
      <p:sp>
        <p:nvSpPr>
          <p:cNvPr id="11" name="Rectangle 10"/>
          <p:cNvSpPr/>
          <p:nvPr/>
        </p:nvSpPr>
        <p:spPr>
          <a:xfrm>
            <a:off x="0" y="5528494"/>
            <a:ext cx="12192000" cy="954107"/>
          </a:xfrm>
          <a:prstGeom prst="rect">
            <a:avLst/>
          </a:prstGeom>
        </p:spPr>
        <p:txBody>
          <a:bodyPr wrap="square">
            <a:spAutoFit/>
          </a:bodyPr>
          <a:lstStyle/>
          <a:p>
            <a:pPr algn="just"/>
            <a:r>
              <a:rPr lang="en-US" sz="2800" dirty="0">
                <a:solidFill>
                  <a:srgbClr val="FF00FF"/>
                </a:solidFill>
                <a:latin typeface="Times New Roman" pitchFamily="18" charset="0"/>
                <a:cs typeface="Times New Roman" pitchFamily="18" charset="0"/>
              </a:rPr>
              <a:t>- </a:t>
            </a:r>
            <a:r>
              <a:rPr lang="vi-VN" sz="2800" dirty="0">
                <a:solidFill>
                  <a:srgbClr val="FF00FF"/>
                </a:solidFill>
                <a:latin typeface="Times New Roman" pitchFamily="18" charset="0"/>
                <a:cs typeface="Times New Roman" pitchFamily="18" charset="0"/>
              </a:rPr>
              <a:t>Công của nhân viên y tế đã thực hiện ở tình huống </a:t>
            </a:r>
            <a:r>
              <a:rPr lang="en-US" sz="2800" dirty="0">
                <a:solidFill>
                  <a:srgbClr val="FF00FF"/>
                </a:solidFill>
                <a:latin typeface="Times New Roman" pitchFamily="18" charset="0"/>
                <a:cs typeface="Times New Roman" pitchFamily="18" charset="0"/>
              </a:rPr>
              <a:t>3</a:t>
            </a:r>
            <a:r>
              <a:rPr lang="vi-VN" sz="2800" dirty="0">
                <a:solidFill>
                  <a:srgbClr val="FF00FF"/>
                </a:solidFill>
                <a:latin typeface="Times New Roman" pitchFamily="18" charset="0"/>
                <a:cs typeface="Times New Roman" pitchFamily="18" charset="0"/>
              </a:rPr>
              <a:t> là:</a:t>
            </a:r>
          </a:p>
          <a:p>
            <a:pPr algn="ctr"/>
            <a:r>
              <a:rPr lang="en-US" sz="2800" dirty="0" err="1">
                <a:solidFill>
                  <a:srgbClr val="FF00FF"/>
                </a:solidFill>
                <a:latin typeface="Times New Roman" pitchFamily="18" charset="0"/>
                <a:cs typeface="Times New Roman" pitchFamily="18" charset="0"/>
              </a:rPr>
              <a:t>A</a:t>
            </a:r>
            <a:r>
              <a:rPr lang="en-US" sz="2800" baseline="-25000" dirty="0" err="1">
                <a:solidFill>
                  <a:srgbClr val="FF00FF"/>
                </a:solidFill>
                <a:latin typeface="Times New Roman" pitchFamily="18" charset="0"/>
                <a:cs typeface="Times New Roman" pitchFamily="18" charset="0"/>
              </a:rPr>
              <a:t>3</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F</a:t>
            </a:r>
            <a:r>
              <a:rPr lang="en-US" sz="2800" baseline="-25000" dirty="0" err="1">
                <a:solidFill>
                  <a:srgbClr val="FF00FF"/>
                </a:solidFill>
                <a:latin typeface="Times New Roman" pitchFamily="18" charset="0"/>
                <a:cs typeface="Times New Roman" pitchFamily="18" charset="0"/>
              </a:rPr>
              <a:t>3</a:t>
            </a:r>
            <a:r>
              <a:rPr lang="en-US" sz="2800" dirty="0">
                <a:solidFill>
                  <a:srgbClr val="FF00FF"/>
                </a:solidFill>
                <a:latin typeface="Times New Roman" pitchFamily="18" charset="0"/>
                <a:cs typeface="Times New Roman" pitchFamily="18" charset="0"/>
              </a:rPr>
              <a:t> . </a:t>
            </a:r>
            <a:r>
              <a:rPr lang="en-US" sz="2800" dirty="0" err="1">
                <a:solidFill>
                  <a:srgbClr val="FF00FF"/>
                </a:solidFill>
                <a:latin typeface="Times New Roman" pitchFamily="18" charset="0"/>
                <a:cs typeface="Times New Roman" pitchFamily="18" charset="0"/>
              </a:rPr>
              <a:t>s</a:t>
            </a:r>
            <a:r>
              <a:rPr lang="en-US" sz="2800" baseline="-25000" dirty="0" err="1">
                <a:solidFill>
                  <a:srgbClr val="FF00FF"/>
                </a:solidFill>
                <a:latin typeface="Times New Roman" pitchFamily="18" charset="0"/>
                <a:cs typeface="Times New Roman" pitchFamily="18" charset="0"/>
              </a:rPr>
              <a:t>3</a:t>
            </a:r>
            <a:r>
              <a:rPr lang="en-US" sz="2800" dirty="0">
                <a:solidFill>
                  <a:srgbClr val="FF00FF"/>
                </a:solidFill>
                <a:latin typeface="Times New Roman" pitchFamily="18" charset="0"/>
                <a:cs typeface="Times New Roman" pitchFamily="18" charset="0"/>
              </a:rPr>
              <a:t> = 50 . 100  = 5 000 J</a:t>
            </a:r>
            <a:endParaRPr lang="vi-VN" sz="2800" dirty="0">
              <a:solidFill>
                <a:srgbClr val="FF00FF"/>
              </a:solidFill>
              <a:latin typeface="Times New Roman" pitchFamily="18" charset="0"/>
              <a:cs typeface="Times New Roman" pitchFamily="18" charset="0"/>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37"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1000"/>
                                        <p:tgtEl>
                                          <p:spTgt spid="9"/>
                                        </p:tgtEl>
                                      </p:cBhvr>
                                    </p:animEffect>
                                    <p:anim calcmode="lin" valueType="num">
                                      <p:cBhvr>
                                        <p:cTn id="8" dur="1000" fill="hold"/>
                                        <p:tgtEl>
                                          <p:spTgt spid="9"/>
                                        </p:tgtEl>
                                        <p:attrNameLst>
                                          <p:attrName>ppt_x</p:attrName>
                                        </p:attrNameLst>
                                      </p:cBhvr>
                                      <p:tavLst>
                                        <p:tav tm="0">
                                          <p:val>
                                            <p:strVal val="#ppt_x"/>
                                          </p:val>
                                        </p:tav>
                                        <p:tav tm="100000">
                                          <p:val>
                                            <p:strVal val="#ppt_x"/>
                                          </p:val>
                                        </p:tav>
                                      </p:tavLst>
                                    </p:anim>
                                    <p:anim calcmode="lin" valueType="num">
                                      <p:cBhvr>
                                        <p:cTn id="9" dur="900" decel="100000" fill="hold"/>
                                        <p:tgtEl>
                                          <p:spTgt spid="9"/>
                                        </p:tgtEl>
                                        <p:attrNameLst>
                                          <p:attrName>ppt_y</p:attrName>
                                        </p:attrNameLst>
                                      </p:cBhvr>
                                      <p:tavLst>
                                        <p:tav tm="0">
                                          <p:val>
                                            <p:strVal val="#ppt_y+1"/>
                                          </p:val>
                                        </p:tav>
                                        <p:tav tm="100000">
                                          <p:val>
                                            <p:strVal val="#ppt_y-.03"/>
                                          </p:val>
                                        </p:tav>
                                      </p:tavLst>
                                    </p:anim>
                                    <p:anim calcmode="lin" valueType="num">
                                      <p:cBhvr>
                                        <p:cTn id="10" dur="100" accel="100000" fill="hold">
                                          <p:stCondLst>
                                            <p:cond delay="900"/>
                                          </p:stCondLst>
                                        </p:cTn>
                                        <p:tgtEl>
                                          <p:spTgt spid="9"/>
                                        </p:tgtEl>
                                        <p:attrNameLst>
                                          <p:attrName>ppt_y</p:attrName>
                                        </p:attrNameLst>
                                      </p:cBhvr>
                                      <p:tavLst>
                                        <p:tav tm="0">
                                          <p:val>
                                            <p:strVal val="#ppt_y-.03"/>
                                          </p:val>
                                        </p:tav>
                                        <p:tav tm="100000">
                                          <p:val>
                                            <p:strVal val="#ppt_y"/>
                                          </p:val>
                                        </p:tav>
                                      </p:tavLst>
                                    </p:anim>
                                  </p:childTnLst>
                                </p:cTn>
                              </p:par>
                            </p:childTnLst>
                          </p:cTn>
                        </p:par>
                      </p:childTnLst>
                    </p:cTn>
                  </p:par>
                  <p:par>
                    <p:cTn id="11" fill="hold">
                      <p:stCondLst>
                        <p:cond delay="indefinite"/>
                      </p:stCondLst>
                      <p:childTnLst>
                        <p:par>
                          <p:cTn id="12" fill="hold">
                            <p:stCondLst>
                              <p:cond delay="0"/>
                            </p:stCondLst>
                            <p:childTnLst>
                              <p:par>
                                <p:cTn id="13" presetID="49" presetClass="entr" presetSubtype="0" decel="100000" fill="hold" nodeType="clickEffect">
                                  <p:stCondLst>
                                    <p:cond delay="0"/>
                                  </p:stCondLst>
                                  <p:childTnLst>
                                    <p:set>
                                      <p:cBhvr>
                                        <p:cTn id="14" dur="1" fill="hold">
                                          <p:stCondLst>
                                            <p:cond delay="0"/>
                                          </p:stCondLst>
                                        </p:cTn>
                                        <p:tgtEl>
                                          <p:spTgt spid="12">
                                            <p:txEl>
                                              <p:pRg st="0" end="0"/>
                                            </p:txEl>
                                          </p:spTgt>
                                        </p:tgtEl>
                                        <p:attrNameLst>
                                          <p:attrName>style.visibility</p:attrName>
                                        </p:attrNameLst>
                                      </p:cBhvr>
                                      <p:to>
                                        <p:strVal val="visible"/>
                                      </p:to>
                                    </p:set>
                                    <p:anim calcmode="lin" valueType="num">
                                      <p:cBhvr>
                                        <p:cTn id="15" dur="1000" fill="hold"/>
                                        <p:tgtEl>
                                          <p:spTgt spid="12">
                                            <p:txEl>
                                              <p:pRg st="0" end="0"/>
                                            </p:txEl>
                                          </p:spTgt>
                                        </p:tgtEl>
                                        <p:attrNameLst>
                                          <p:attrName>ppt_w</p:attrName>
                                        </p:attrNameLst>
                                      </p:cBhvr>
                                      <p:tavLst>
                                        <p:tav tm="0">
                                          <p:val>
                                            <p:fltVal val="0"/>
                                          </p:val>
                                        </p:tav>
                                        <p:tav tm="100000">
                                          <p:val>
                                            <p:strVal val="#ppt_w"/>
                                          </p:val>
                                        </p:tav>
                                      </p:tavLst>
                                    </p:anim>
                                    <p:anim calcmode="lin" valueType="num">
                                      <p:cBhvr>
                                        <p:cTn id="16" dur="1000" fill="hold"/>
                                        <p:tgtEl>
                                          <p:spTgt spid="12">
                                            <p:txEl>
                                              <p:pRg st="0" end="0"/>
                                            </p:txEl>
                                          </p:spTgt>
                                        </p:tgtEl>
                                        <p:attrNameLst>
                                          <p:attrName>ppt_h</p:attrName>
                                        </p:attrNameLst>
                                      </p:cBhvr>
                                      <p:tavLst>
                                        <p:tav tm="0">
                                          <p:val>
                                            <p:fltVal val="0"/>
                                          </p:val>
                                        </p:tav>
                                        <p:tav tm="100000">
                                          <p:val>
                                            <p:strVal val="#ppt_h"/>
                                          </p:val>
                                        </p:tav>
                                      </p:tavLst>
                                    </p:anim>
                                    <p:anim calcmode="lin" valueType="num">
                                      <p:cBhvr>
                                        <p:cTn id="17" dur="1000" fill="hold"/>
                                        <p:tgtEl>
                                          <p:spTgt spid="12">
                                            <p:txEl>
                                              <p:pRg st="0" end="0"/>
                                            </p:txEl>
                                          </p:spTgt>
                                        </p:tgtEl>
                                        <p:attrNameLst>
                                          <p:attrName>style.rotation</p:attrName>
                                        </p:attrNameLst>
                                      </p:cBhvr>
                                      <p:tavLst>
                                        <p:tav tm="0">
                                          <p:val>
                                            <p:fltVal val="360"/>
                                          </p:val>
                                        </p:tav>
                                        <p:tav tm="100000">
                                          <p:val>
                                            <p:fltVal val="0"/>
                                          </p:val>
                                        </p:tav>
                                      </p:tavLst>
                                    </p:anim>
                                    <p:animEffect transition="in" filter="fade">
                                      <p:cBhvr>
                                        <p:cTn id="18" dur="1000"/>
                                        <p:tgtEl>
                                          <p:spTgt spid="12">
                                            <p:txEl>
                                              <p:pRg st="0" end="0"/>
                                            </p:txEl>
                                          </p:spTgt>
                                        </p:tgtEl>
                                      </p:cBhvr>
                                    </p:animEffect>
                                  </p:childTnLst>
                                </p:cTn>
                              </p:par>
                            </p:childTnLst>
                          </p:cTn>
                        </p:par>
                      </p:childTnLst>
                    </p:cTn>
                  </p:par>
                  <p:par>
                    <p:cTn id="19" fill="hold">
                      <p:stCondLst>
                        <p:cond delay="indefinite"/>
                      </p:stCondLst>
                      <p:childTnLst>
                        <p:par>
                          <p:cTn id="20" fill="hold">
                            <p:stCondLst>
                              <p:cond delay="0"/>
                            </p:stCondLst>
                            <p:childTnLst>
                              <p:par>
                                <p:cTn id="21" presetID="49" presetClass="entr" presetSubtype="0" decel="100000" fill="hold" nodeType="clickEffect">
                                  <p:stCondLst>
                                    <p:cond delay="0"/>
                                  </p:stCondLst>
                                  <p:childTnLst>
                                    <p:set>
                                      <p:cBhvr>
                                        <p:cTn id="22" dur="1" fill="hold">
                                          <p:stCondLst>
                                            <p:cond delay="0"/>
                                          </p:stCondLst>
                                        </p:cTn>
                                        <p:tgtEl>
                                          <p:spTgt spid="12">
                                            <p:txEl>
                                              <p:pRg st="1" end="1"/>
                                            </p:txEl>
                                          </p:spTgt>
                                        </p:tgtEl>
                                        <p:attrNameLst>
                                          <p:attrName>style.visibility</p:attrName>
                                        </p:attrNameLst>
                                      </p:cBhvr>
                                      <p:to>
                                        <p:strVal val="visible"/>
                                      </p:to>
                                    </p:set>
                                    <p:anim calcmode="lin" valueType="num">
                                      <p:cBhvr>
                                        <p:cTn id="23" dur="1000" fill="hold"/>
                                        <p:tgtEl>
                                          <p:spTgt spid="12">
                                            <p:txEl>
                                              <p:pRg st="1" end="1"/>
                                            </p:txEl>
                                          </p:spTgt>
                                        </p:tgtEl>
                                        <p:attrNameLst>
                                          <p:attrName>ppt_w</p:attrName>
                                        </p:attrNameLst>
                                      </p:cBhvr>
                                      <p:tavLst>
                                        <p:tav tm="0">
                                          <p:val>
                                            <p:fltVal val="0"/>
                                          </p:val>
                                        </p:tav>
                                        <p:tav tm="100000">
                                          <p:val>
                                            <p:strVal val="#ppt_w"/>
                                          </p:val>
                                        </p:tav>
                                      </p:tavLst>
                                    </p:anim>
                                    <p:anim calcmode="lin" valueType="num">
                                      <p:cBhvr>
                                        <p:cTn id="24" dur="1000" fill="hold"/>
                                        <p:tgtEl>
                                          <p:spTgt spid="12">
                                            <p:txEl>
                                              <p:pRg st="1" end="1"/>
                                            </p:txEl>
                                          </p:spTgt>
                                        </p:tgtEl>
                                        <p:attrNameLst>
                                          <p:attrName>ppt_h</p:attrName>
                                        </p:attrNameLst>
                                      </p:cBhvr>
                                      <p:tavLst>
                                        <p:tav tm="0">
                                          <p:val>
                                            <p:fltVal val="0"/>
                                          </p:val>
                                        </p:tav>
                                        <p:tav tm="100000">
                                          <p:val>
                                            <p:strVal val="#ppt_h"/>
                                          </p:val>
                                        </p:tav>
                                      </p:tavLst>
                                    </p:anim>
                                    <p:anim calcmode="lin" valueType="num">
                                      <p:cBhvr>
                                        <p:cTn id="25" dur="1000" fill="hold"/>
                                        <p:tgtEl>
                                          <p:spTgt spid="12">
                                            <p:txEl>
                                              <p:pRg st="1" end="1"/>
                                            </p:txEl>
                                          </p:spTgt>
                                        </p:tgtEl>
                                        <p:attrNameLst>
                                          <p:attrName>style.rotation</p:attrName>
                                        </p:attrNameLst>
                                      </p:cBhvr>
                                      <p:tavLst>
                                        <p:tav tm="0">
                                          <p:val>
                                            <p:fltVal val="360"/>
                                          </p:val>
                                        </p:tav>
                                        <p:tav tm="100000">
                                          <p:val>
                                            <p:fltVal val="0"/>
                                          </p:val>
                                        </p:tav>
                                      </p:tavLst>
                                    </p:anim>
                                    <p:animEffect transition="in" filter="fade">
                                      <p:cBhvr>
                                        <p:cTn id="26" dur="1000"/>
                                        <p:tgtEl>
                                          <p:spTgt spid="12">
                                            <p:txEl>
                                              <p:pRg st="1" end="1"/>
                                            </p:txEl>
                                          </p:spTgt>
                                        </p:tgtEl>
                                      </p:cBhvr>
                                    </p:animEffect>
                                  </p:childTnLst>
                                </p:cTn>
                              </p:par>
                            </p:childTnLst>
                          </p:cTn>
                        </p:par>
                      </p:childTnLst>
                    </p:cTn>
                  </p:par>
                  <p:par>
                    <p:cTn id="27" fill="hold">
                      <p:stCondLst>
                        <p:cond delay="indefinite"/>
                      </p:stCondLst>
                      <p:childTnLst>
                        <p:par>
                          <p:cTn id="28" fill="hold">
                            <p:stCondLst>
                              <p:cond delay="0"/>
                            </p:stCondLst>
                            <p:childTnLst>
                              <p:par>
                                <p:cTn id="29" presetID="49" presetClass="entr" presetSubtype="0" decel="100000" fill="hold" nodeType="clickEffect">
                                  <p:stCondLst>
                                    <p:cond delay="0"/>
                                  </p:stCondLst>
                                  <p:childTnLst>
                                    <p:set>
                                      <p:cBhvr>
                                        <p:cTn id="30" dur="1" fill="hold">
                                          <p:stCondLst>
                                            <p:cond delay="0"/>
                                          </p:stCondLst>
                                        </p:cTn>
                                        <p:tgtEl>
                                          <p:spTgt spid="10">
                                            <p:txEl>
                                              <p:pRg st="0" end="0"/>
                                            </p:txEl>
                                          </p:spTgt>
                                        </p:tgtEl>
                                        <p:attrNameLst>
                                          <p:attrName>style.visibility</p:attrName>
                                        </p:attrNameLst>
                                      </p:cBhvr>
                                      <p:to>
                                        <p:strVal val="visible"/>
                                      </p:to>
                                    </p:set>
                                    <p:anim calcmode="lin" valueType="num">
                                      <p:cBhvr>
                                        <p:cTn id="31" dur="1000" fill="hold"/>
                                        <p:tgtEl>
                                          <p:spTgt spid="10">
                                            <p:txEl>
                                              <p:pRg st="0" end="0"/>
                                            </p:txEl>
                                          </p:spTgt>
                                        </p:tgtEl>
                                        <p:attrNameLst>
                                          <p:attrName>ppt_w</p:attrName>
                                        </p:attrNameLst>
                                      </p:cBhvr>
                                      <p:tavLst>
                                        <p:tav tm="0">
                                          <p:val>
                                            <p:fltVal val="0"/>
                                          </p:val>
                                        </p:tav>
                                        <p:tav tm="100000">
                                          <p:val>
                                            <p:strVal val="#ppt_w"/>
                                          </p:val>
                                        </p:tav>
                                      </p:tavLst>
                                    </p:anim>
                                    <p:anim calcmode="lin" valueType="num">
                                      <p:cBhvr>
                                        <p:cTn id="32" dur="1000" fill="hold"/>
                                        <p:tgtEl>
                                          <p:spTgt spid="10">
                                            <p:txEl>
                                              <p:pRg st="0" end="0"/>
                                            </p:txEl>
                                          </p:spTgt>
                                        </p:tgtEl>
                                        <p:attrNameLst>
                                          <p:attrName>ppt_h</p:attrName>
                                        </p:attrNameLst>
                                      </p:cBhvr>
                                      <p:tavLst>
                                        <p:tav tm="0">
                                          <p:val>
                                            <p:fltVal val="0"/>
                                          </p:val>
                                        </p:tav>
                                        <p:tav tm="100000">
                                          <p:val>
                                            <p:strVal val="#ppt_h"/>
                                          </p:val>
                                        </p:tav>
                                      </p:tavLst>
                                    </p:anim>
                                    <p:anim calcmode="lin" valueType="num">
                                      <p:cBhvr>
                                        <p:cTn id="33" dur="1000" fill="hold"/>
                                        <p:tgtEl>
                                          <p:spTgt spid="10">
                                            <p:txEl>
                                              <p:pRg st="0" end="0"/>
                                            </p:txEl>
                                          </p:spTgt>
                                        </p:tgtEl>
                                        <p:attrNameLst>
                                          <p:attrName>style.rotation</p:attrName>
                                        </p:attrNameLst>
                                      </p:cBhvr>
                                      <p:tavLst>
                                        <p:tav tm="0">
                                          <p:val>
                                            <p:fltVal val="360"/>
                                          </p:val>
                                        </p:tav>
                                        <p:tav tm="100000">
                                          <p:val>
                                            <p:fltVal val="0"/>
                                          </p:val>
                                        </p:tav>
                                      </p:tavLst>
                                    </p:anim>
                                    <p:animEffect transition="in" filter="fade">
                                      <p:cBhvr>
                                        <p:cTn id="34" dur="1000"/>
                                        <p:tgtEl>
                                          <p:spTgt spid="10">
                                            <p:txEl>
                                              <p:pRg st="0" end="0"/>
                                            </p:txEl>
                                          </p:spTgt>
                                        </p:tgtEl>
                                      </p:cBhvr>
                                    </p:animEffect>
                                  </p:childTnLst>
                                </p:cTn>
                              </p:par>
                            </p:childTnLst>
                          </p:cTn>
                        </p:par>
                      </p:childTnLst>
                    </p:cTn>
                  </p:par>
                  <p:par>
                    <p:cTn id="35" fill="hold">
                      <p:stCondLst>
                        <p:cond delay="indefinite"/>
                      </p:stCondLst>
                      <p:childTnLst>
                        <p:par>
                          <p:cTn id="36" fill="hold">
                            <p:stCondLst>
                              <p:cond delay="0"/>
                            </p:stCondLst>
                            <p:childTnLst>
                              <p:par>
                                <p:cTn id="37" presetID="49" presetClass="entr" presetSubtype="0" decel="100000" fill="hold" nodeType="clickEffect">
                                  <p:stCondLst>
                                    <p:cond delay="0"/>
                                  </p:stCondLst>
                                  <p:childTnLst>
                                    <p:set>
                                      <p:cBhvr>
                                        <p:cTn id="38" dur="1" fill="hold">
                                          <p:stCondLst>
                                            <p:cond delay="0"/>
                                          </p:stCondLst>
                                        </p:cTn>
                                        <p:tgtEl>
                                          <p:spTgt spid="10">
                                            <p:txEl>
                                              <p:pRg st="1" end="1"/>
                                            </p:txEl>
                                          </p:spTgt>
                                        </p:tgtEl>
                                        <p:attrNameLst>
                                          <p:attrName>style.visibility</p:attrName>
                                        </p:attrNameLst>
                                      </p:cBhvr>
                                      <p:to>
                                        <p:strVal val="visible"/>
                                      </p:to>
                                    </p:set>
                                    <p:anim calcmode="lin" valueType="num">
                                      <p:cBhvr>
                                        <p:cTn id="39" dur="500" fill="hold"/>
                                        <p:tgtEl>
                                          <p:spTgt spid="10">
                                            <p:txEl>
                                              <p:pRg st="1" end="1"/>
                                            </p:txEl>
                                          </p:spTgt>
                                        </p:tgtEl>
                                        <p:attrNameLst>
                                          <p:attrName>ppt_w</p:attrName>
                                        </p:attrNameLst>
                                      </p:cBhvr>
                                      <p:tavLst>
                                        <p:tav tm="0">
                                          <p:val>
                                            <p:fltVal val="0"/>
                                          </p:val>
                                        </p:tav>
                                        <p:tav tm="100000">
                                          <p:val>
                                            <p:strVal val="#ppt_w"/>
                                          </p:val>
                                        </p:tav>
                                      </p:tavLst>
                                    </p:anim>
                                    <p:anim calcmode="lin" valueType="num">
                                      <p:cBhvr>
                                        <p:cTn id="40" dur="500" fill="hold"/>
                                        <p:tgtEl>
                                          <p:spTgt spid="10">
                                            <p:txEl>
                                              <p:pRg st="1" end="1"/>
                                            </p:txEl>
                                          </p:spTgt>
                                        </p:tgtEl>
                                        <p:attrNameLst>
                                          <p:attrName>ppt_h</p:attrName>
                                        </p:attrNameLst>
                                      </p:cBhvr>
                                      <p:tavLst>
                                        <p:tav tm="0">
                                          <p:val>
                                            <p:fltVal val="0"/>
                                          </p:val>
                                        </p:tav>
                                        <p:tav tm="100000">
                                          <p:val>
                                            <p:strVal val="#ppt_h"/>
                                          </p:val>
                                        </p:tav>
                                      </p:tavLst>
                                    </p:anim>
                                    <p:anim calcmode="lin" valueType="num">
                                      <p:cBhvr>
                                        <p:cTn id="41" dur="500" fill="hold"/>
                                        <p:tgtEl>
                                          <p:spTgt spid="10">
                                            <p:txEl>
                                              <p:pRg st="1" end="1"/>
                                            </p:txEl>
                                          </p:spTgt>
                                        </p:tgtEl>
                                        <p:attrNameLst>
                                          <p:attrName>style.rotation</p:attrName>
                                        </p:attrNameLst>
                                      </p:cBhvr>
                                      <p:tavLst>
                                        <p:tav tm="0">
                                          <p:val>
                                            <p:fltVal val="360"/>
                                          </p:val>
                                        </p:tav>
                                        <p:tav tm="100000">
                                          <p:val>
                                            <p:fltVal val="0"/>
                                          </p:val>
                                        </p:tav>
                                      </p:tavLst>
                                    </p:anim>
                                    <p:animEffect transition="in" filter="fade">
                                      <p:cBhvr>
                                        <p:cTn id="42" dur="500"/>
                                        <p:tgtEl>
                                          <p:spTgt spid="10">
                                            <p:txEl>
                                              <p:pRg st="1" end="1"/>
                                            </p:txEl>
                                          </p:spTgt>
                                        </p:tgtEl>
                                      </p:cBhvr>
                                    </p:animEffect>
                                  </p:childTnLst>
                                </p:cTn>
                              </p:par>
                            </p:childTnLst>
                          </p:cTn>
                        </p:par>
                      </p:childTnLst>
                    </p:cTn>
                  </p:par>
                  <p:par>
                    <p:cTn id="43" fill="hold">
                      <p:stCondLst>
                        <p:cond delay="indefinite"/>
                      </p:stCondLst>
                      <p:childTnLst>
                        <p:par>
                          <p:cTn id="44" fill="hold">
                            <p:stCondLst>
                              <p:cond delay="0"/>
                            </p:stCondLst>
                            <p:childTnLst>
                              <p:par>
                                <p:cTn id="45" presetID="49" presetClass="entr" presetSubtype="0" decel="100000" fill="hold" nodeType="clickEffect">
                                  <p:stCondLst>
                                    <p:cond delay="0"/>
                                  </p:stCondLst>
                                  <p:childTnLst>
                                    <p:set>
                                      <p:cBhvr>
                                        <p:cTn id="46" dur="1" fill="hold">
                                          <p:stCondLst>
                                            <p:cond delay="0"/>
                                          </p:stCondLst>
                                        </p:cTn>
                                        <p:tgtEl>
                                          <p:spTgt spid="11">
                                            <p:txEl>
                                              <p:pRg st="0" end="0"/>
                                            </p:txEl>
                                          </p:spTgt>
                                        </p:tgtEl>
                                        <p:attrNameLst>
                                          <p:attrName>style.visibility</p:attrName>
                                        </p:attrNameLst>
                                      </p:cBhvr>
                                      <p:to>
                                        <p:strVal val="visible"/>
                                      </p:to>
                                    </p:set>
                                    <p:anim calcmode="lin" valueType="num">
                                      <p:cBhvr>
                                        <p:cTn id="47" dur="1000" fill="hold"/>
                                        <p:tgtEl>
                                          <p:spTgt spid="11">
                                            <p:txEl>
                                              <p:pRg st="0" end="0"/>
                                            </p:txEl>
                                          </p:spTgt>
                                        </p:tgtEl>
                                        <p:attrNameLst>
                                          <p:attrName>ppt_w</p:attrName>
                                        </p:attrNameLst>
                                      </p:cBhvr>
                                      <p:tavLst>
                                        <p:tav tm="0">
                                          <p:val>
                                            <p:fltVal val="0"/>
                                          </p:val>
                                        </p:tav>
                                        <p:tav tm="100000">
                                          <p:val>
                                            <p:strVal val="#ppt_w"/>
                                          </p:val>
                                        </p:tav>
                                      </p:tavLst>
                                    </p:anim>
                                    <p:anim calcmode="lin" valueType="num">
                                      <p:cBhvr>
                                        <p:cTn id="48" dur="1000" fill="hold"/>
                                        <p:tgtEl>
                                          <p:spTgt spid="11">
                                            <p:txEl>
                                              <p:pRg st="0" end="0"/>
                                            </p:txEl>
                                          </p:spTgt>
                                        </p:tgtEl>
                                        <p:attrNameLst>
                                          <p:attrName>ppt_h</p:attrName>
                                        </p:attrNameLst>
                                      </p:cBhvr>
                                      <p:tavLst>
                                        <p:tav tm="0">
                                          <p:val>
                                            <p:fltVal val="0"/>
                                          </p:val>
                                        </p:tav>
                                        <p:tav tm="100000">
                                          <p:val>
                                            <p:strVal val="#ppt_h"/>
                                          </p:val>
                                        </p:tav>
                                      </p:tavLst>
                                    </p:anim>
                                    <p:anim calcmode="lin" valueType="num">
                                      <p:cBhvr>
                                        <p:cTn id="49" dur="1000" fill="hold"/>
                                        <p:tgtEl>
                                          <p:spTgt spid="11">
                                            <p:txEl>
                                              <p:pRg st="0" end="0"/>
                                            </p:txEl>
                                          </p:spTgt>
                                        </p:tgtEl>
                                        <p:attrNameLst>
                                          <p:attrName>style.rotation</p:attrName>
                                        </p:attrNameLst>
                                      </p:cBhvr>
                                      <p:tavLst>
                                        <p:tav tm="0">
                                          <p:val>
                                            <p:fltVal val="360"/>
                                          </p:val>
                                        </p:tav>
                                        <p:tav tm="100000">
                                          <p:val>
                                            <p:fltVal val="0"/>
                                          </p:val>
                                        </p:tav>
                                      </p:tavLst>
                                    </p:anim>
                                    <p:animEffect transition="in" filter="fade">
                                      <p:cBhvr>
                                        <p:cTn id="50" dur="1000"/>
                                        <p:tgtEl>
                                          <p:spTgt spid="11">
                                            <p:txEl>
                                              <p:pRg st="0" end="0"/>
                                            </p:txEl>
                                          </p:spTgt>
                                        </p:tgtEl>
                                      </p:cBhvr>
                                    </p:animEffect>
                                  </p:childTnLst>
                                </p:cTn>
                              </p:par>
                            </p:childTnLst>
                          </p:cTn>
                        </p:par>
                      </p:childTnLst>
                    </p:cTn>
                  </p:par>
                  <p:par>
                    <p:cTn id="51" fill="hold">
                      <p:stCondLst>
                        <p:cond delay="indefinite"/>
                      </p:stCondLst>
                      <p:childTnLst>
                        <p:par>
                          <p:cTn id="52" fill="hold">
                            <p:stCondLst>
                              <p:cond delay="0"/>
                            </p:stCondLst>
                            <p:childTnLst>
                              <p:par>
                                <p:cTn id="53" presetID="49" presetClass="entr" presetSubtype="0" decel="100000" fill="hold" nodeType="clickEffect">
                                  <p:stCondLst>
                                    <p:cond delay="0"/>
                                  </p:stCondLst>
                                  <p:childTnLst>
                                    <p:set>
                                      <p:cBhvr>
                                        <p:cTn id="54" dur="1" fill="hold">
                                          <p:stCondLst>
                                            <p:cond delay="0"/>
                                          </p:stCondLst>
                                        </p:cTn>
                                        <p:tgtEl>
                                          <p:spTgt spid="11">
                                            <p:txEl>
                                              <p:pRg st="1" end="1"/>
                                            </p:txEl>
                                          </p:spTgt>
                                        </p:tgtEl>
                                        <p:attrNameLst>
                                          <p:attrName>style.visibility</p:attrName>
                                        </p:attrNameLst>
                                      </p:cBhvr>
                                      <p:to>
                                        <p:strVal val="visible"/>
                                      </p:to>
                                    </p:set>
                                    <p:anim calcmode="lin" valueType="num">
                                      <p:cBhvr>
                                        <p:cTn id="55" dur="500" fill="hold"/>
                                        <p:tgtEl>
                                          <p:spTgt spid="11">
                                            <p:txEl>
                                              <p:pRg st="1" end="1"/>
                                            </p:txEl>
                                          </p:spTgt>
                                        </p:tgtEl>
                                        <p:attrNameLst>
                                          <p:attrName>ppt_w</p:attrName>
                                        </p:attrNameLst>
                                      </p:cBhvr>
                                      <p:tavLst>
                                        <p:tav tm="0">
                                          <p:val>
                                            <p:fltVal val="0"/>
                                          </p:val>
                                        </p:tav>
                                        <p:tav tm="100000">
                                          <p:val>
                                            <p:strVal val="#ppt_w"/>
                                          </p:val>
                                        </p:tav>
                                      </p:tavLst>
                                    </p:anim>
                                    <p:anim calcmode="lin" valueType="num">
                                      <p:cBhvr>
                                        <p:cTn id="56" dur="500" fill="hold"/>
                                        <p:tgtEl>
                                          <p:spTgt spid="11">
                                            <p:txEl>
                                              <p:pRg st="1" end="1"/>
                                            </p:txEl>
                                          </p:spTgt>
                                        </p:tgtEl>
                                        <p:attrNameLst>
                                          <p:attrName>ppt_h</p:attrName>
                                        </p:attrNameLst>
                                      </p:cBhvr>
                                      <p:tavLst>
                                        <p:tav tm="0">
                                          <p:val>
                                            <p:fltVal val="0"/>
                                          </p:val>
                                        </p:tav>
                                        <p:tav tm="100000">
                                          <p:val>
                                            <p:strVal val="#ppt_h"/>
                                          </p:val>
                                        </p:tav>
                                      </p:tavLst>
                                    </p:anim>
                                    <p:anim calcmode="lin" valueType="num">
                                      <p:cBhvr>
                                        <p:cTn id="57" dur="500" fill="hold"/>
                                        <p:tgtEl>
                                          <p:spTgt spid="11">
                                            <p:txEl>
                                              <p:pRg st="1" end="1"/>
                                            </p:txEl>
                                          </p:spTgt>
                                        </p:tgtEl>
                                        <p:attrNameLst>
                                          <p:attrName>style.rotation</p:attrName>
                                        </p:attrNameLst>
                                      </p:cBhvr>
                                      <p:tavLst>
                                        <p:tav tm="0">
                                          <p:val>
                                            <p:fltVal val="360"/>
                                          </p:val>
                                        </p:tav>
                                        <p:tav tm="100000">
                                          <p:val>
                                            <p:fltVal val="0"/>
                                          </p:val>
                                        </p:tav>
                                      </p:tavLst>
                                    </p:anim>
                                    <p:animEffect transition="in" filter="fade">
                                      <p:cBhvr>
                                        <p:cTn id="58" dur="500"/>
                                        <p:tgtEl>
                                          <p:spTgt spid="11">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MỞ ĐẦU KHTN 7-HIỀ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xmlns=""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MỞ ĐẦU KHTN 7-HIỀN</Template>
  <TotalTime>1993</TotalTime>
  <Words>1706</Words>
  <Application>Microsoft Office PowerPoint</Application>
  <PresentationFormat>Custom</PresentationFormat>
  <Paragraphs>120</Paragraphs>
  <Slides>22</Slides>
  <Notes>0</Notes>
  <HiddenSlides>0</HiddenSlides>
  <MMClips>0</MMClips>
  <ScaleCrop>false</ScaleCrop>
  <HeadingPairs>
    <vt:vector size="6" baseType="variant">
      <vt:variant>
        <vt:lpstr>Theme</vt:lpstr>
      </vt:variant>
      <vt:variant>
        <vt:i4>1</vt:i4>
      </vt:variant>
      <vt:variant>
        <vt:lpstr>Embedded OLE Servers</vt:lpstr>
      </vt:variant>
      <vt:variant>
        <vt:i4>1</vt:i4>
      </vt:variant>
      <vt:variant>
        <vt:lpstr>Slide Titles</vt:lpstr>
      </vt:variant>
      <vt:variant>
        <vt:i4>22</vt:i4>
      </vt:variant>
    </vt:vector>
  </HeadingPairs>
  <TitlesOfParts>
    <vt:vector size="24" baseType="lpstr">
      <vt:lpstr>MỞ ĐẦU KHTN 7-HIỀN</vt:lpstr>
      <vt:lpstr>Equation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Bùi Thị Thu Hiền</dc:creator>
  <cp:lastModifiedBy>Admin</cp:lastModifiedBy>
  <cp:revision>372</cp:revision>
  <dcterms:created xsi:type="dcterms:W3CDTF">2022-07-11T10:05:56Z</dcterms:created>
  <dcterms:modified xsi:type="dcterms:W3CDTF">2024-10-08T01:27:12Z</dcterms:modified>
</cp:coreProperties>
</file>